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7"/>
  </p:notesMasterIdLst>
  <p:sldIdLst>
    <p:sldId id="257" r:id="rId2"/>
    <p:sldId id="650" r:id="rId3"/>
    <p:sldId id="258" r:id="rId4"/>
    <p:sldId id="651" r:id="rId5"/>
    <p:sldId id="652" r:id="rId6"/>
    <p:sldId id="653" r:id="rId7"/>
    <p:sldId id="1184" r:id="rId8"/>
    <p:sldId id="1200" r:id="rId9"/>
    <p:sldId id="1185" r:id="rId10"/>
    <p:sldId id="654" r:id="rId11"/>
    <p:sldId id="1186" r:id="rId12"/>
    <p:sldId id="259" r:id="rId13"/>
    <p:sldId id="1187" r:id="rId14"/>
    <p:sldId id="1188" r:id="rId15"/>
    <p:sldId id="1189" r:id="rId16"/>
    <p:sldId id="1190" r:id="rId17"/>
    <p:sldId id="1191" r:id="rId18"/>
    <p:sldId id="657" r:id="rId19"/>
    <p:sldId id="1201" r:id="rId20"/>
    <p:sldId id="286" r:id="rId21"/>
    <p:sldId id="287" r:id="rId22"/>
    <p:sldId id="1202" r:id="rId23"/>
    <p:sldId id="1203" r:id="rId24"/>
    <p:sldId id="288" r:id="rId25"/>
    <p:sldId id="289" r:id="rId26"/>
    <p:sldId id="290" r:id="rId27"/>
    <p:sldId id="292" r:id="rId28"/>
    <p:sldId id="293" r:id="rId29"/>
    <p:sldId id="1192" r:id="rId30"/>
    <p:sldId id="301" r:id="rId31"/>
    <p:sldId id="298" r:id="rId32"/>
    <p:sldId id="295" r:id="rId33"/>
    <p:sldId id="303" r:id="rId34"/>
    <p:sldId id="302" r:id="rId35"/>
    <p:sldId id="296" r:id="rId36"/>
    <p:sldId id="304" r:id="rId37"/>
    <p:sldId id="1194" r:id="rId38"/>
    <p:sldId id="1195" r:id="rId39"/>
    <p:sldId id="1196" r:id="rId40"/>
    <p:sldId id="1197" r:id="rId41"/>
    <p:sldId id="1198" r:id="rId42"/>
    <p:sldId id="1199" r:id="rId43"/>
    <p:sldId id="1193" r:id="rId44"/>
    <p:sldId id="297" r:id="rId45"/>
    <p:sldId id="256" r:id="rId46"/>
    <p:sldId id="1205" r:id="rId47"/>
    <p:sldId id="1206" r:id="rId48"/>
    <p:sldId id="260" r:id="rId49"/>
    <p:sldId id="261" r:id="rId50"/>
    <p:sldId id="262" r:id="rId51"/>
    <p:sldId id="263" r:id="rId52"/>
    <p:sldId id="264" r:id="rId53"/>
    <p:sldId id="265" r:id="rId54"/>
    <p:sldId id="266" r:id="rId55"/>
    <p:sldId id="267" r:id="rId56"/>
    <p:sldId id="268" r:id="rId57"/>
    <p:sldId id="269" r:id="rId58"/>
    <p:sldId id="270" r:id="rId59"/>
    <p:sldId id="271" r:id="rId60"/>
    <p:sldId id="272" r:id="rId61"/>
    <p:sldId id="273" r:id="rId62"/>
    <p:sldId id="274" r:id="rId63"/>
    <p:sldId id="275" r:id="rId64"/>
    <p:sldId id="276" r:id="rId65"/>
    <p:sldId id="305"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0" autoAdjust="0"/>
    <p:restoredTop sz="91525" autoAdjust="0"/>
  </p:normalViewPr>
  <p:slideViewPr>
    <p:cSldViewPr snapToGrid="0">
      <p:cViewPr varScale="1">
        <p:scale>
          <a:sx n="58" d="100"/>
          <a:sy n="58" d="100"/>
        </p:scale>
        <p:origin x="33"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_rels/data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D59B7F-E862-4068-983F-757D93DCC697}" type="doc">
      <dgm:prSet loTypeId="urn:microsoft.com/office/officeart/2005/8/layout/pList2" loCatId="list" qsTypeId="urn:microsoft.com/office/officeart/2005/8/quickstyle/simple1" qsCatId="simple" csTypeId="urn:microsoft.com/office/officeart/2005/8/colors/accent1_2" csCatId="accent1" phldr="1"/>
      <dgm:spPr/>
    </dgm:pt>
    <dgm:pt modelId="{10415F13-BE45-4E52-A6B1-A7365A96CE5B}">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Updating rule book</a:t>
          </a:r>
        </a:p>
        <a:p>
          <a:r>
            <a:rPr lang="en-GB" dirty="0">
              <a:effectLst/>
              <a:latin typeface="Calibri" panose="020F0502020204030204" pitchFamily="34" charset="0"/>
              <a:ea typeface="DengXian" panose="02010600030101010101" pitchFamily="2" charset="-122"/>
              <a:cs typeface="Arial" panose="020B0604020202020204" pitchFamily="34" charset="0"/>
            </a:rPr>
            <a:t>Changing schedule</a:t>
          </a:r>
        </a:p>
        <a:p>
          <a:r>
            <a:rPr lang="en-GB" dirty="0">
              <a:latin typeface="Calibri" panose="020F0502020204030204" pitchFamily="34" charset="0"/>
              <a:ea typeface="DengXian" panose="02010600030101010101" pitchFamily="2" charset="-122"/>
              <a:cs typeface="Arial" panose="020B0604020202020204" pitchFamily="34" charset="0"/>
            </a:rPr>
            <a:t>New rules</a:t>
          </a:r>
          <a:endParaRPr lang="en-GB" dirty="0"/>
        </a:p>
      </dgm:t>
    </dgm:pt>
    <dgm:pt modelId="{EB32F0EF-02D1-4B6F-9D96-DBF2A4D300E3}" type="parTrans" cxnId="{D5D333B0-627D-4BB3-BF17-CF10A0AB951F}">
      <dgm:prSet/>
      <dgm:spPr/>
      <dgm:t>
        <a:bodyPr/>
        <a:lstStyle/>
        <a:p>
          <a:endParaRPr lang="en-GB"/>
        </a:p>
      </dgm:t>
    </dgm:pt>
    <dgm:pt modelId="{37AAEF39-1B30-4EC6-9ADF-B65D58B571D7}" type="sibTrans" cxnId="{D5D333B0-627D-4BB3-BF17-CF10A0AB951F}">
      <dgm:prSet/>
      <dgm:spPr/>
      <dgm:t>
        <a:bodyPr/>
        <a:lstStyle/>
        <a:p>
          <a:endParaRPr lang="en-GB"/>
        </a:p>
      </dgm:t>
    </dgm:pt>
    <dgm:pt modelId="{B74CE8B4-A12B-4AC7-86F2-B7126676086A}">
      <dgm:prSet phldrT="[Text]"/>
      <dgm:spPr/>
      <dgm:t>
        <a:bodyPr/>
        <a:lstStyle/>
        <a:p>
          <a:pPr algn="ctr"/>
          <a:r>
            <a:rPr lang="en-GB" dirty="0">
              <a:effectLst/>
              <a:latin typeface="Calibri" panose="020F0502020204030204" pitchFamily="34" charset="0"/>
              <a:ea typeface="DengXian" panose="02010600030101010101" pitchFamily="2" charset="-122"/>
              <a:cs typeface="Arial" panose="020B0604020202020204" pitchFamily="34" charset="0"/>
            </a:rPr>
            <a:t>Talking to colleagues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Reading journals</a:t>
          </a:r>
        </a:p>
        <a:p>
          <a:pPr algn="ctr"/>
          <a:r>
            <a:rPr lang="en-GB"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dirty="0"/>
        </a:p>
      </dgm:t>
    </dgm:pt>
    <dgm:pt modelId="{F5135FD7-55A4-4329-8D5E-EA8D85EF066C}" type="parTrans" cxnId="{F1AF1A3D-F2CA-49D7-9F47-21A201FA9348}">
      <dgm:prSet/>
      <dgm:spPr/>
      <dgm:t>
        <a:bodyPr/>
        <a:lstStyle/>
        <a:p>
          <a:endParaRPr lang="en-GB"/>
        </a:p>
      </dgm:t>
    </dgm:pt>
    <dgm:pt modelId="{DA3698E0-D615-4F81-90D3-7401EAAE2BD5}" type="sibTrans" cxnId="{F1AF1A3D-F2CA-49D7-9F47-21A201FA9348}">
      <dgm:prSet/>
      <dgm:spPr/>
      <dgm:t>
        <a:bodyPr/>
        <a:lstStyle/>
        <a:p>
          <a:endParaRPr lang="en-GB"/>
        </a:p>
      </dgm:t>
    </dgm:pt>
    <dgm:pt modelId="{E8D2B532-A283-4D9B-A12F-32294FF7A263}">
      <dgm:prSet phldrT="[Text]"/>
      <dgm:spPr/>
      <dgm:t>
        <a:bodyPr/>
        <a:lstStyle/>
        <a:p>
          <a:r>
            <a:rPr lang="en-GB" dirty="0">
              <a:latin typeface="Calibri" panose="020F0502020204030204" pitchFamily="34" charset="0"/>
              <a:ea typeface="DengXian" panose="02010600030101010101" pitchFamily="2" charset="-122"/>
              <a:cs typeface="Arial" panose="020B0604020202020204" pitchFamily="34" charset="0"/>
            </a:rPr>
            <a:t>Locate and fix problems fast</a:t>
          </a:r>
        </a:p>
        <a:p>
          <a:r>
            <a:rPr lang="en-GB"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dirty="0"/>
        </a:p>
      </dgm:t>
    </dgm:pt>
    <dgm:pt modelId="{1EDEEB94-5DDA-4C6B-A288-1B7201BF29CB}" type="parTrans" cxnId="{6CA8ECEC-98BD-4FFC-9C54-6DC7F43C9ED4}">
      <dgm:prSet/>
      <dgm:spPr/>
      <dgm:t>
        <a:bodyPr/>
        <a:lstStyle/>
        <a:p>
          <a:endParaRPr lang="en-GB"/>
        </a:p>
      </dgm:t>
    </dgm:pt>
    <dgm:pt modelId="{61F25C74-C47F-4AEB-A39C-0E6D5BEA6A0E}" type="sibTrans" cxnId="{6CA8ECEC-98BD-4FFC-9C54-6DC7F43C9ED4}">
      <dgm:prSet/>
      <dgm:spPr/>
      <dgm:t>
        <a:bodyPr/>
        <a:lstStyle/>
        <a:p>
          <a:endParaRPr lang="en-GB"/>
        </a:p>
      </dgm:t>
    </dgm:pt>
    <dgm:pt modelId="{CE40DCCA-86F7-4914-9F1E-4466740EF281}" type="pres">
      <dgm:prSet presAssocID="{D1D59B7F-E862-4068-983F-757D93DCC697}" presName="Name0" presStyleCnt="0">
        <dgm:presLayoutVars>
          <dgm:dir/>
          <dgm:resizeHandles val="exact"/>
        </dgm:presLayoutVars>
      </dgm:prSet>
      <dgm:spPr/>
    </dgm:pt>
    <dgm:pt modelId="{F43587DB-598E-41AC-93CD-4B06D2CA5150}" type="pres">
      <dgm:prSet presAssocID="{D1D59B7F-E862-4068-983F-757D93DCC697}" presName="bkgdShp" presStyleLbl="alignAccFollowNode1" presStyleIdx="0" presStyleCnt="1"/>
      <dgm:spPr/>
    </dgm:pt>
    <dgm:pt modelId="{C78206EC-8021-482B-A49A-DF5E135695E7}" type="pres">
      <dgm:prSet presAssocID="{D1D59B7F-E862-4068-983F-757D93DCC697}" presName="linComp" presStyleCnt="0"/>
      <dgm:spPr/>
    </dgm:pt>
    <dgm:pt modelId="{25FD0A79-4B3C-48DC-AA62-5B83D5116E87}" type="pres">
      <dgm:prSet presAssocID="{10415F13-BE45-4E52-A6B1-A7365A96CE5B}" presName="compNode" presStyleCnt="0"/>
      <dgm:spPr/>
    </dgm:pt>
    <dgm:pt modelId="{0B9698CC-9E08-4561-B3D3-492DC61BEFB6}" type="pres">
      <dgm:prSet presAssocID="{10415F13-BE45-4E52-A6B1-A7365A96CE5B}" presName="node" presStyleLbl="node1" presStyleIdx="0" presStyleCnt="3">
        <dgm:presLayoutVars>
          <dgm:bulletEnabled val="1"/>
        </dgm:presLayoutVars>
      </dgm:prSet>
      <dgm:spPr/>
    </dgm:pt>
    <dgm:pt modelId="{86FD2C70-7A95-496E-A978-0F425837B155}" type="pres">
      <dgm:prSet presAssocID="{10415F13-BE45-4E52-A6B1-A7365A96CE5B}" presName="invisiNode" presStyleLbl="node1" presStyleIdx="0" presStyleCnt="3"/>
      <dgm:spPr/>
    </dgm:pt>
    <dgm:pt modelId="{3DEA5C4C-8008-4B91-8987-3CF9AE8CC8D5}" type="pres">
      <dgm:prSet presAssocID="{10415F13-BE45-4E52-A6B1-A7365A96CE5B}" presName="imagNode" presStyleLbl="fgImgPlace1" presStyleIdx="0" presStyleCnt="3"/>
      <dgm:spPr>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dgm:spPr>
      <dgm:extLst>
        <a:ext uri="{E40237B7-FDA0-4F09-8148-C483321AD2D9}">
          <dgm14:cNvPr xmlns:dgm14="http://schemas.microsoft.com/office/drawing/2010/diagram" id="0" name="" descr="Badge 1 with solid fill"/>
        </a:ext>
      </dgm:extLst>
    </dgm:pt>
    <dgm:pt modelId="{61C26686-CA0A-4340-86AA-06740051B511}" type="pres">
      <dgm:prSet presAssocID="{37AAEF39-1B30-4EC6-9ADF-B65D58B571D7}" presName="sibTrans" presStyleLbl="sibTrans2D1" presStyleIdx="0" presStyleCnt="0"/>
      <dgm:spPr/>
    </dgm:pt>
    <dgm:pt modelId="{19D89996-6345-4C9D-BE8E-B9E422750EC0}" type="pres">
      <dgm:prSet presAssocID="{B74CE8B4-A12B-4AC7-86F2-B7126676086A}" presName="compNode" presStyleCnt="0"/>
      <dgm:spPr/>
    </dgm:pt>
    <dgm:pt modelId="{805C6D2E-C51C-4D55-A011-3717EE26574E}" type="pres">
      <dgm:prSet presAssocID="{B74CE8B4-A12B-4AC7-86F2-B7126676086A}" presName="node" presStyleLbl="node1" presStyleIdx="1" presStyleCnt="3">
        <dgm:presLayoutVars>
          <dgm:bulletEnabled val="1"/>
        </dgm:presLayoutVars>
      </dgm:prSet>
      <dgm:spPr/>
    </dgm:pt>
    <dgm:pt modelId="{E254F9C7-BBBB-4E62-A042-313A4FE09A28}" type="pres">
      <dgm:prSet presAssocID="{B74CE8B4-A12B-4AC7-86F2-B7126676086A}" presName="invisiNode" presStyleLbl="node1" presStyleIdx="1" presStyleCnt="3"/>
      <dgm:spPr/>
    </dgm:pt>
    <dgm:pt modelId="{AC5568A8-D3E0-4829-BC28-82C88CB97007}" type="pres">
      <dgm:prSet presAssocID="{B74CE8B4-A12B-4AC7-86F2-B7126676086A}" presName="imagNode" presStyleLbl="fgImgPlace1" presStyleIdx="1" presStyleCnt="3"/>
      <dgm:spPr>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dgm:spPr>
      <dgm:extLst>
        <a:ext uri="{E40237B7-FDA0-4F09-8148-C483321AD2D9}">
          <dgm14:cNvPr xmlns:dgm14="http://schemas.microsoft.com/office/drawing/2010/diagram" id="0" name="" descr="Badge with solid fill"/>
        </a:ext>
      </dgm:extLst>
    </dgm:pt>
    <dgm:pt modelId="{84452A63-A5BD-4751-907E-917D8DCD73C6}" type="pres">
      <dgm:prSet presAssocID="{DA3698E0-D615-4F81-90D3-7401EAAE2BD5}" presName="sibTrans" presStyleLbl="sibTrans2D1" presStyleIdx="0" presStyleCnt="0"/>
      <dgm:spPr/>
    </dgm:pt>
    <dgm:pt modelId="{4C09B2E9-73AF-4DB4-A719-7C47B7FE51E7}" type="pres">
      <dgm:prSet presAssocID="{E8D2B532-A283-4D9B-A12F-32294FF7A263}" presName="compNode" presStyleCnt="0"/>
      <dgm:spPr/>
    </dgm:pt>
    <dgm:pt modelId="{AE7EE423-B551-4BFC-97D0-3E2A9B7AB349}" type="pres">
      <dgm:prSet presAssocID="{E8D2B532-A283-4D9B-A12F-32294FF7A263}" presName="node" presStyleLbl="node1" presStyleIdx="2" presStyleCnt="3">
        <dgm:presLayoutVars>
          <dgm:bulletEnabled val="1"/>
        </dgm:presLayoutVars>
      </dgm:prSet>
      <dgm:spPr/>
    </dgm:pt>
    <dgm:pt modelId="{0E4CA2E3-0D06-4B75-8D62-568E790034EB}" type="pres">
      <dgm:prSet presAssocID="{E8D2B532-A283-4D9B-A12F-32294FF7A263}" presName="invisiNode" presStyleLbl="node1" presStyleIdx="2" presStyleCnt="3"/>
      <dgm:spPr/>
    </dgm:pt>
    <dgm:pt modelId="{F3EA4389-2795-4352-ACD2-91E7416DC6BB}" type="pres">
      <dgm:prSet presAssocID="{E8D2B532-A283-4D9B-A12F-32294FF7A263}" presName="imagNode" presStyleLbl="fgImgPlace1" presStyleIdx="2" presStyleCnt="3" custLinFactNeighborX="851"/>
      <dgm:spPr>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dgm:spPr>
      <dgm:extLst>
        <a:ext uri="{E40237B7-FDA0-4F09-8148-C483321AD2D9}">
          <dgm14:cNvPr xmlns:dgm14="http://schemas.microsoft.com/office/drawing/2010/diagram" id="0" name="" descr="Badge 3 with solid fill"/>
        </a:ext>
      </dgm:extLst>
    </dgm:pt>
  </dgm:ptLst>
  <dgm:cxnLst>
    <dgm:cxn modelId="{9573A222-DAE3-4E25-82A9-E27341AA3E87}" type="presOf" srcId="{10415F13-BE45-4E52-A6B1-A7365A96CE5B}" destId="{0B9698CC-9E08-4561-B3D3-492DC61BEFB6}" srcOrd="0" destOrd="0" presId="urn:microsoft.com/office/officeart/2005/8/layout/pList2"/>
    <dgm:cxn modelId="{F1AF1A3D-F2CA-49D7-9F47-21A201FA9348}" srcId="{D1D59B7F-E862-4068-983F-757D93DCC697}" destId="{B74CE8B4-A12B-4AC7-86F2-B7126676086A}" srcOrd="1" destOrd="0" parTransId="{F5135FD7-55A4-4329-8D5E-EA8D85EF066C}" sibTransId="{DA3698E0-D615-4F81-90D3-7401EAAE2BD5}"/>
    <dgm:cxn modelId="{A7BD8451-2E60-43FD-8F3B-021FAED77262}" type="presOf" srcId="{E8D2B532-A283-4D9B-A12F-32294FF7A263}" destId="{AE7EE423-B551-4BFC-97D0-3E2A9B7AB349}" srcOrd="0" destOrd="0" presId="urn:microsoft.com/office/officeart/2005/8/layout/pList2"/>
    <dgm:cxn modelId="{D72823A1-3F38-40F4-B33E-D518F1726FEE}" type="presOf" srcId="{D1D59B7F-E862-4068-983F-757D93DCC697}" destId="{CE40DCCA-86F7-4914-9F1E-4466740EF281}" srcOrd="0" destOrd="0" presId="urn:microsoft.com/office/officeart/2005/8/layout/pList2"/>
    <dgm:cxn modelId="{D5D333B0-627D-4BB3-BF17-CF10A0AB951F}" srcId="{D1D59B7F-E862-4068-983F-757D93DCC697}" destId="{10415F13-BE45-4E52-A6B1-A7365A96CE5B}" srcOrd="0" destOrd="0" parTransId="{EB32F0EF-02D1-4B6F-9D96-DBF2A4D300E3}" sibTransId="{37AAEF39-1B30-4EC6-9ADF-B65D58B571D7}"/>
    <dgm:cxn modelId="{32A9C3D0-358B-480F-A4D5-2C94C6EFDE7B}" type="presOf" srcId="{B74CE8B4-A12B-4AC7-86F2-B7126676086A}" destId="{805C6D2E-C51C-4D55-A011-3717EE26574E}" srcOrd="0" destOrd="0" presId="urn:microsoft.com/office/officeart/2005/8/layout/pList2"/>
    <dgm:cxn modelId="{6CA8ECEC-98BD-4FFC-9C54-6DC7F43C9ED4}" srcId="{D1D59B7F-E862-4068-983F-757D93DCC697}" destId="{E8D2B532-A283-4D9B-A12F-32294FF7A263}" srcOrd="2" destOrd="0" parTransId="{1EDEEB94-5DDA-4C6B-A288-1B7201BF29CB}" sibTransId="{61F25C74-C47F-4AEB-A39C-0E6D5BEA6A0E}"/>
    <dgm:cxn modelId="{F3EC87ED-950A-456A-96B6-1F4A1860E03B}" type="presOf" srcId="{DA3698E0-D615-4F81-90D3-7401EAAE2BD5}" destId="{84452A63-A5BD-4751-907E-917D8DCD73C6}" srcOrd="0" destOrd="0" presId="urn:microsoft.com/office/officeart/2005/8/layout/pList2"/>
    <dgm:cxn modelId="{960593FA-2341-48B1-9256-5E579023895A}" type="presOf" srcId="{37AAEF39-1B30-4EC6-9ADF-B65D58B571D7}" destId="{61C26686-CA0A-4340-86AA-06740051B511}" srcOrd="0" destOrd="0" presId="urn:microsoft.com/office/officeart/2005/8/layout/pList2"/>
    <dgm:cxn modelId="{67EF8FD6-F042-48CB-AF4F-04EE9A7DD862}" type="presParOf" srcId="{CE40DCCA-86F7-4914-9F1E-4466740EF281}" destId="{F43587DB-598E-41AC-93CD-4B06D2CA5150}" srcOrd="0" destOrd="0" presId="urn:microsoft.com/office/officeart/2005/8/layout/pList2"/>
    <dgm:cxn modelId="{9D7E414D-C95D-4853-80FD-E0C4FDEDAAD1}" type="presParOf" srcId="{CE40DCCA-86F7-4914-9F1E-4466740EF281}" destId="{C78206EC-8021-482B-A49A-DF5E135695E7}" srcOrd="1" destOrd="0" presId="urn:microsoft.com/office/officeart/2005/8/layout/pList2"/>
    <dgm:cxn modelId="{79DC802D-4B1A-4341-9D1B-1403C070EBED}" type="presParOf" srcId="{C78206EC-8021-482B-A49A-DF5E135695E7}" destId="{25FD0A79-4B3C-48DC-AA62-5B83D5116E87}" srcOrd="0" destOrd="0" presId="urn:microsoft.com/office/officeart/2005/8/layout/pList2"/>
    <dgm:cxn modelId="{235171BE-DEBA-41C3-9E01-1A747AAF0539}" type="presParOf" srcId="{25FD0A79-4B3C-48DC-AA62-5B83D5116E87}" destId="{0B9698CC-9E08-4561-B3D3-492DC61BEFB6}" srcOrd="0" destOrd="0" presId="urn:microsoft.com/office/officeart/2005/8/layout/pList2"/>
    <dgm:cxn modelId="{7FB08BC3-315E-49B8-B1BB-AF0933082DD4}" type="presParOf" srcId="{25FD0A79-4B3C-48DC-AA62-5B83D5116E87}" destId="{86FD2C70-7A95-496E-A978-0F425837B155}" srcOrd="1" destOrd="0" presId="urn:microsoft.com/office/officeart/2005/8/layout/pList2"/>
    <dgm:cxn modelId="{A4E81F0B-18A8-464D-9BAE-35C5005CECF1}" type="presParOf" srcId="{25FD0A79-4B3C-48DC-AA62-5B83D5116E87}" destId="{3DEA5C4C-8008-4B91-8987-3CF9AE8CC8D5}" srcOrd="2" destOrd="0" presId="urn:microsoft.com/office/officeart/2005/8/layout/pList2"/>
    <dgm:cxn modelId="{FE12FC6B-0E3C-4B7C-8835-38191770A2C9}" type="presParOf" srcId="{C78206EC-8021-482B-A49A-DF5E135695E7}" destId="{61C26686-CA0A-4340-86AA-06740051B511}" srcOrd="1" destOrd="0" presId="urn:microsoft.com/office/officeart/2005/8/layout/pList2"/>
    <dgm:cxn modelId="{DB87E86B-992D-4C3D-A8FC-6D2724AF5F09}" type="presParOf" srcId="{C78206EC-8021-482B-A49A-DF5E135695E7}" destId="{19D89996-6345-4C9D-BE8E-B9E422750EC0}" srcOrd="2" destOrd="0" presId="urn:microsoft.com/office/officeart/2005/8/layout/pList2"/>
    <dgm:cxn modelId="{1D067C60-5296-4DD8-A01C-894609ED6E37}" type="presParOf" srcId="{19D89996-6345-4C9D-BE8E-B9E422750EC0}" destId="{805C6D2E-C51C-4D55-A011-3717EE26574E}" srcOrd="0" destOrd="0" presId="urn:microsoft.com/office/officeart/2005/8/layout/pList2"/>
    <dgm:cxn modelId="{871C9643-65C3-4695-92E2-59E65C1718C1}" type="presParOf" srcId="{19D89996-6345-4C9D-BE8E-B9E422750EC0}" destId="{E254F9C7-BBBB-4E62-A042-313A4FE09A28}" srcOrd="1" destOrd="0" presId="urn:microsoft.com/office/officeart/2005/8/layout/pList2"/>
    <dgm:cxn modelId="{6CBF6783-5B5D-453A-8241-F1222B913B1E}" type="presParOf" srcId="{19D89996-6345-4C9D-BE8E-B9E422750EC0}" destId="{AC5568A8-D3E0-4829-BC28-82C88CB97007}" srcOrd="2" destOrd="0" presId="urn:microsoft.com/office/officeart/2005/8/layout/pList2"/>
    <dgm:cxn modelId="{D7F494C0-FCA1-49EB-8649-C6642D748F91}" type="presParOf" srcId="{C78206EC-8021-482B-A49A-DF5E135695E7}" destId="{84452A63-A5BD-4751-907E-917D8DCD73C6}" srcOrd="3" destOrd="0" presId="urn:microsoft.com/office/officeart/2005/8/layout/pList2"/>
    <dgm:cxn modelId="{100B43A8-5AF7-49DF-8BDA-FE1057E302E6}" type="presParOf" srcId="{C78206EC-8021-482B-A49A-DF5E135695E7}" destId="{4C09B2E9-73AF-4DB4-A719-7C47B7FE51E7}" srcOrd="4" destOrd="0" presId="urn:microsoft.com/office/officeart/2005/8/layout/pList2"/>
    <dgm:cxn modelId="{4F5A5E61-1902-4C00-9BBA-30ED22268BB8}" type="presParOf" srcId="{4C09B2E9-73AF-4DB4-A719-7C47B7FE51E7}" destId="{AE7EE423-B551-4BFC-97D0-3E2A9B7AB349}" srcOrd="0" destOrd="0" presId="urn:microsoft.com/office/officeart/2005/8/layout/pList2"/>
    <dgm:cxn modelId="{BAF34105-4918-4176-8D01-F0A295FB9754}" type="presParOf" srcId="{4C09B2E9-73AF-4DB4-A719-7C47B7FE51E7}" destId="{0E4CA2E3-0D06-4B75-8D62-568E790034EB}" srcOrd="1" destOrd="0" presId="urn:microsoft.com/office/officeart/2005/8/layout/pList2"/>
    <dgm:cxn modelId="{85CE1899-E75C-495F-B7A2-FAEF9F1614AF}" type="presParOf" srcId="{4C09B2E9-73AF-4DB4-A719-7C47B7FE51E7}" destId="{F3EA4389-2795-4352-ACD2-91E7416DC6B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gd name="adj" fmla="val 10000"/>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gd name="adj" fmla="val 10000"/>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67985" y="260820"/>
          <a:ext cx="2201435" cy="1434512"/>
        </a:xfrm>
        <a:prstGeom prst="roundRect">
          <a:avLst>
            <a:gd name="adj" fmla="val 10000"/>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587DB-598E-41AC-93CD-4B06D2CA5150}">
      <dsp:nvSpPr>
        <dsp:cNvPr id="0" name=""/>
        <dsp:cNvSpPr/>
      </dsp:nvSpPr>
      <dsp:spPr>
        <a:xfrm>
          <a:off x="0" y="0"/>
          <a:ext cx="7494249" cy="195615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DEA5C4C-8008-4B91-8987-3CF9AE8CC8D5}">
      <dsp:nvSpPr>
        <dsp:cNvPr id="0" name=""/>
        <dsp:cNvSpPr/>
      </dsp:nvSpPr>
      <dsp:spPr>
        <a:xfrm>
          <a:off x="224827" y="260820"/>
          <a:ext cx="2201435" cy="1434512"/>
        </a:xfrm>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9698CC-9E08-4561-B3D3-492DC61BEFB6}">
      <dsp:nvSpPr>
        <dsp:cNvPr id="0" name=""/>
        <dsp:cNvSpPr/>
      </dsp:nvSpPr>
      <dsp:spPr>
        <a:xfrm rot="10800000">
          <a:off x="224827"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Updating rule book</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Changing schedule</a:t>
          </a:r>
        </a:p>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New rules</a:t>
          </a:r>
          <a:endParaRPr lang="en-GB" sz="2100" kern="1200" dirty="0"/>
        </a:p>
      </dsp:txBody>
      <dsp:txXfrm rot="10800000">
        <a:off x="292529" y="1956153"/>
        <a:ext cx="2066031" cy="2323152"/>
      </dsp:txXfrm>
    </dsp:sp>
    <dsp:sp modelId="{AC5568A8-D3E0-4829-BC28-82C88CB97007}">
      <dsp:nvSpPr>
        <dsp:cNvPr id="0" name=""/>
        <dsp:cNvSpPr/>
      </dsp:nvSpPr>
      <dsp:spPr>
        <a:xfrm>
          <a:off x="2646406" y="260820"/>
          <a:ext cx="2201435" cy="1434512"/>
        </a:xfrm>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5C6D2E-C51C-4D55-A011-3717EE26574E}">
      <dsp:nvSpPr>
        <dsp:cNvPr id="0" name=""/>
        <dsp:cNvSpPr/>
      </dsp:nvSpPr>
      <dsp:spPr>
        <a:xfrm rot="10800000">
          <a:off x="2646406"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Talking to colleagues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Reading journals</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Attend meetings</a:t>
          </a:r>
          <a:endParaRPr lang="en-GB" sz="2100" kern="1200" dirty="0"/>
        </a:p>
      </dsp:txBody>
      <dsp:txXfrm rot="10800000">
        <a:off x="2714108" y="1956153"/>
        <a:ext cx="2066031" cy="2323152"/>
      </dsp:txXfrm>
    </dsp:sp>
    <dsp:sp modelId="{F3EA4389-2795-4352-ACD2-91E7416DC6BB}">
      <dsp:nvSpPr>
        <dsp:cNvPr id="0" name=""/>
        <dsp:cNvSpPr/>
      </dsp:nvSpPr>
      <dsp:spPr>
        <a:xfrm>
          <a:off x="5086720" y="260820"/>
          <a:ext cx="2201435" cy="1434512"/>
        </a:xfrm>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7EE423-B551-4BFC-97D0-3E2A9B7AB349}">
      <dsp:nvSpPr>
        <dsp:cNvPr id="0" name=""/>
        <dsp:cNvSpPr/>
      </dsp:nvSpPr>
      <dsp:spPr>
        <a:xfrm rot="10800000">
          <a:off x="5067985" y="1956153"/>
          <a:ext cx="2201435" cy="2390854"/>
        </a:xfrm>
        <a:prstGeom prst="round2SameRect">
          <a:avLst>
            <a:gd name="adj1" fmla="val 105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ea typeface="DengXian" panose="02010600030101010101" pitchFamily="2" charset="-122"/>
              <a:cs typeface="Arial" panose="020B0604020202020204" pitchFamily="34" charset="0"/>
            </a:rPr>
            <a:t>Locate and fix problems fast</a:t>
          </a:r>
        </a:p>
        <a:p>
          <a:pPr marL="0" lvl="0" indent="0" algn="ctr" defTabSz="933450">
            <a:lnSpc>
              <a:spcPct val="90000"/>
            </a:lnSpc>
            <a:spcBef>
              <a:spcPct val="0"/>
            </a:spcBef>
            <a:spcAft>
              <a:spcPct val="35000"/>
            </a:spcAft>
            <a:buNone/>
          </a:pPr>
          <a:r>
            <a:rPr lang="en-GB" sz="2100" kern="1200" dirty="0">
              <a:effectLst/>
              <a:latin typeface="Calibri" panose="020F0502020204030204" pitchFamily="34" charset="0"/>
              <a:ea typeface="DengXian" panose="02010600030101010101" pitchFamily="2" charset="-122"/>
              <a:cs typeface="Arial" panose="020B0604020202020204" pitchFamily="34" charset="0"/>
            </a:rPr>
            <a:t>Quick alarm system</a:t>
          </a:r>
          <a:endParaRPr lang="en-GB" sz="2100" kern="1200" dirty="0"/>
        </a:p>
      </dsp:txBody>
      <dsp:txXfrm rot="10800000">
        <a:off x="5135687" y="1956153"/>
        <a:ext cx="2066031" cy="2323152"/>
      </dsp:txXfrm>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DED26D-0DFF-4738-8F84-300A882262E9}" type="datetimeFigureOut">
              <a:rPr lang="en-GB" smtClean="0"/>
              <a:t>02/03/2026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8F0CED-8BE0-4283-A348-83A435CBF434}" type="slidenum">
              <a:rPr lang="en-GB" smtClean="0"/>
              <a:t>‹#›</a:t>
            </a:fld>
            <a:endParaRPr lang="en-GB"/>
          </a:p>
        </p:txBody>
      </p:sp>
    </p:spTree>
    <p:extLst>
      <p:ext uri="{BB962C8B-B14F-4D97-AF65-F5344CB8AC3E}">
        <p14:creationId xmlns:p14="http://schemas.microsoft.com/office/powerpoint/2010/main" val="433954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234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9974C31-EB4A-4B21-8134-CB5741A1DC5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3491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188F0CED-8BE0-4283-A348-83A435CBF434}" type="slidenum">
              <a:rPr lang="en-GB" smtClean="0"/>
              <a:t>11</a:t>
            </a:fld>
            <a:endParaRPr lang="en-GB"/>
          </a:p>
        </p:txBody>
      </p:sp>
    </p:spTree>
    <p:extLst>
      <p:ext uri="{BB962C8B-B14F-4D97-AF65-F5344CB8AC3E}">
        <p14:creationId xmlns:p14="http://schemas.microsoft.com/office/powerpoint/2010/main" val="2731494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Aim</a:t>
            </a:r>
          </a:p>
          <a:p>
            <a:r>
              <a:rPr lang="en-GB" dirty="0"/>
              <a:t>To explore how social factors influence alcohol addiction patterns and recovery journeys.</a:t>
            </a:r>
          </a:p>
          <a:p>
            <a:r>
              <a:rPr lang="en-GB" b="1" dirty="0"/>
              <a:t>Main Research Question</a:t>
            </a:r>
          </a:p>
          <a:p>
            <a:r>
              <a:rPr lang="en-GB" dirty="0"/>
              <a:t>How do social factors influence alcohol addiction experiences and recovery outcomes</a:t>
            </a:r>
          </a:p>
        </p:txBody>
      </p:sp>
      <p:sp>
        <p:nvSpPr>
          <p:cNvPr id="4" name="Slide Number Placeholder 3"/>
          <p:cNvSpPr>
            <a:spLocks noGrp="1"/>
          </p:cNvSpPr>
          <p:nvPr>
            <p:ph type="sldNum" sz="quarter" idx="5"/>
          </p:nvPr>
        </p:nvSpPr>
        <p:spPr/>
        <p:txBody>
          <a:bodyPr/>
          <a:lstStyle/>
          <a:p>
            <a:fld id="{188F0CED-8BE0-4283-A348-83A435CBF434}" type="slidenum">
              <a:rPr lang="en-GB" smtClean="0"/>
              <a:t>14</a:t>
            </a:fld>
            <a:endParaRPr lang="en-GB"/>
          </a:p>
        </p:txBody>
      </p:sp>
    </p:spTree>
    <p:extLst>
      <p:ext uri="{BB962C8B-B14F-4D97-AF65-F5344CB8AC3E}">
        <p14:creationId xmlns:p14="http://schemas.microsoft.com/office/powerpoint/2010/main" val="4184006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 then make notes about your first impressions re read the transcripts again 1 by 1 very carefully lying by line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3004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step two start labelling relevant pieces such as words phrases sentences or sections in the transcripts and these labels can be about actions that could be about activities or whatever you think is relevant when this process is called coding or sometimes it's referred to as indexing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355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729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here's an example of interview transcript that has been coded so how do I know what to code you might wonder while you might decide that something is relevant to code</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9963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you are the interpreter and these phenomena are highlighted because you think they are important just make sure that you tell your reader about your methodology and the choices that you make and you do that under the heading method in your coding try to be unbiased and stay close to the data I E the transcripts don't hesitate to cold plenty of phenomena you can have lots of codes even hundreds</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545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three design which codes are the most important and create categories by bringing several codes together go through all the codes created in the previous step read them with a pen in your hand you can create new codes if you want to by combining two or more codes you don't have to use all the codes that you created in the previous system in fact many of these initial codes can now be dropped keep the codes that you think are important and group them together in the way you want create categories in other words you can call them themes if you want to</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662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13951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four label categories decide which are the most relevant to keep those and also decide how they are connected to each other label the categories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4823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label the categories while in my example had three different categories are going to call the first one adaptation and the second one is seeking information and the third one is problem solving at this stage</a:t>
            </a:r>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2728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DengXian" panose="02010600030101010101" pitchFamily="2" charset="-122"/>
                <a:cs typeface="Arial" panose="020B0604020202020204" pitchFamily="34" charset="0"/>
              </a:rPr>
              <a:t>I should also describe the connexion between these categories these categories and the connections are the main results of your study the core of the whole study at least when it comes to the results it is new knowledge about the world from the perspective of the participants in my study</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8171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step five here are some options you could if you want to decide if there's a hierarchy among the categories you could also decide if one categories than the others then you could also draw a figure if you want to is an example you put together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146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DengXian" panose="02010600030101010101" pitchFamily="2" charset="-122"/>
                <a:cs typeface="Arial" panose="020B0604020202020204" pitchFamily="34" charset="0"/>
              </a:rPr>
              <a:t>Part 2 ending remarks I have assumed that your task is to make sense of a lot of unstructured data </a:t>
            </a:r>
            <a:r>
              <a:rPr lang="en-GB" sz="1800" dirty="0" err="1">
                <a:effectLst/>
                <a:latin typeface="Calibri" panose="020F0502020204030204" pitchFamily="34" charset="0"/>
                <a:ea typeface="DengXian" panose="02010600030101010101" pitchFamily="2" charset="-122"/>
                <a:cs typeface="Arial" panose="020B0604020202020204" pitchFamily="34" charset="0"/>
              </a:rPr>
              <a:t>ie</a:t>
            </a:r>
            <a:r>
              <a:rPr lang="en-GB" sz="1800" dirty="0">
                <a:effectLst/>
                <a:latin typeface="Calibri" panose="020F0502020204030204" pitchFamily="34" charset="0"/>
                <a:ea typeface="DengXian" panose="02010600030101010101" pitchFamily="2" charset="-122"/>
                <a:cs typeface="Arial" panose="020B0604020202020204" pitchFamily="34" charset="0"/>
              </a:rPr>
              <a:t> that you have qualitative data in the form of interview transcripts however remember that most of the things that I have said in this tutorial are basic and also applied to qualitative analysis in general does that mean well it means that you can use the steps described in this tutorial to analyse for example notes from participatory observations commands web pages or other types or qualitative data suggested reading Alan brightness Social Research methods together with stain across lessons when drink must book interviews or excellent for anyone who wants to dig in deeper and understand how to do qualitative interview research</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F4664E-105F-472B-ACD4-E660D026C2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2121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C55AE2-6937-49A8-94D4-E4FB2B6D1236}" type="datetime1">
              <a:rPr lang="en-GB" smtClean="0"/>
              <a:t>02/03/2026</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4239369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1B89EC-5A65-4093-BED5-C661749E40BF}" type="datetime1">
              <a:rPr lang="en-GB" smtClean="0"/>
              <a:t>02/03/2026</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2160887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3C7B38-A39F-418F-B05A-7D3B132AFE66}" type="datetime1">
              <a:rPr lang="en-GB" smtClean="0"/>
              <a:t>02/03/2026</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488321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5C22A1-77A5-42AB-8A35-CE4AE63FC307}" type="datetime1">
              <a:rPr lang="en-GB" smtClean="0"/>
              <a:t>02/03/2026</a:t>
            </a:fld>
            <a:endParaRPr lang="en-GB"/>
          </a:p>
        </p:txBody>
      </p:sp>
      <p:sp>
        <p:nvSpPr>
          <p:cNvPr id="6" name="Footer Placeholder 5"/>
          <p:cNvSpPr>
            <a:spLocks noGrp="1"/>
          </p:cNvSpPr>
          <p:nvPr>
            <p:ph type="ftr" sz="quarter" idx="11"/>
          </p:nvPr>
        </p:nvSpPr>
        <p:spPr/>
        <p:txBody>
          <a:bodyPr/>
          <a:lstStyle/>
          <a:p>
            <a:r>
              <a:rPr lang="en-GB"/>
              <a:t>Ravitch, Qualitative Research.2e. SAGE Publications. ©2021.</a:t>
            </a:r>
          </a:p>
        </p:txBody>
      </p:sp>
      <p:sp>
        <p:nvSpPr>
          <p:cNvPr id="7" name="Slide Number Placeholder 6"/>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076493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C84694-8EFF-43F9-BA71-F73C76ADE5F5}" type="datetime1">
              <a:rPr lang="en-GB" smtClean="0"/>
              <a:t>02/03/2026</a:t>
            </a:fld>
            <a:endParaRPr lang="en-GB"/>
          </a:p>
        </p:txBody>
      </p:sp>
      <p:sp>
        <p:nvSpPr>
          <p:cNvPr id="8" name="Footer Placeholder 7"/>
          <p:cNvSpPr>
            <a:spLocks noGrp="1"/>
          </p:cNvSpPr>
          <p:nvPr>
            <p:ph type="ftr" sz="quarter" idx="11"/>
          </p:nvPr>
        </p:nvSpPr>
        <p:spPr/>
        <p:txBody>
          <a:bodyPr/>
          <a:lstStyle/>
          <a:p>
            <a:r>
              <a:rPr lang="en-GB"/>
              <a:t>Ravitch, Qualitative Research.2e. SAGE Publications. ©2021.</a:t>
            </a:r>
          </a:p>
        </p:txBody>
      </p:sp>
      <p:sp>
        <p:nvSpPr>
          <p:cNvPr id="9" name="Slide Number Placeholder 8"/>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452732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A18B12-99D3-4A68-ABD5-E76997C9A5D4}" type="datetime1">
              <a:rPr lang="en-GB" smtClean="0"/>
              <a:t>02/03/2026</a:t>
            </a:fld>
            <a:endParaRPr lang="en-GB"/>
          </a:p>
        </p:txBody>
      </p:sp>
      <p:sp>
        <p:nvSpPr>
          <p:cNvPr id="4" name="Footer Placeholder 3"/>
          <p:cNvSpPr>
            <a:spLocks noGrp="1"/>
          </p:cNvSpPr>
          <p:nvPr>
            <p:ph type="ftr" sz="quarter" idx="11"/>
          </p:nvPr>
        </p:nvSpPr>
        <p:spPr/>
        <p:txBody>
          <a:bodyPr/>
          <a:lstStyle/>
          <a:p>
            <a:r>
              <a:rPr lang="en-GB"/>
              <a:t>Ravitch, Qualitative Research.2e. SAGE Publications. ©2021.</a:t>
            </a:r>
          </a:p>
        </p:txBody>
      </p:sp>
      <p:sp>
        <p:nvSpPr>
          <p:cNvPr id="5" name="Slide Number Placeholder 4"/>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2920939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6FE3AB-12A3-46DF-8E50-AC579050C791}" type="datetime1">
              <a:rPr lang="en-GB" smtClean="0"/>
              <a:t>02/03/2026</a:t>
            </a:fld>
            <a:endParaRPr lang="en-GB"/>
          </a:p>
        </p:txBody>
      </p:sp>
      <p:sp>
        <p:nvSpPr>
          <p:cNvPr id="3" name="Footer Placeholder 2"/>
          <p:cNvSpPr>
            <a:spLocks noGrp="1"/>
          </p:cNvSpPr>
          <p:nvPr>
            <p:ph type="ftr" sz="quarter" idx="11"/>
          </p:nvPr>
        </p:nvSpPr>
        <p:spPr/>
        <p:txBody>
          <a:bodyPr/>
          <a:lstStyle/>
          <a:p>
            <a:r>
              <a:rPr lang="en-GB"/>
              <a:t>Ravitch, Qualitative Research.2e. SAGE Publications. ©2021.</a:t>
            </a:r>
          </a:p>
        </p:txBody>
      </p:sp>
      <p:sp>
        <p:nvSpPr>
          <p:cNvPr id="4" name="Slide Number Placeholder 3"/>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471675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92B9178-69E7-4A4D-9C81-1BF860ED72F6}" type="datetime1">
              <a:rPr lang="en-GB" smtClean="0"/>
              <a:t>02/03/2026</a:t>
            </a:fld>
            <a:endParaRPr lang="en-GB"/>
          </a:p>
        </p:txBody>
      </p:sp>
      <p:sp>
        <p:nvSpPr>
          <p:cNvPr id="6" name="Footer Placeholder 5"/>
          <p:cNvSpPr>
            <a:spLocks noGrp="1"/>
          </p:cNvSpPr>
          <p:nvPr>
            <p:ph type="ftr" sz="quarter" idx="11"/>
          </p:nvPr>
        </p:nvSpPr>
        <p:spPr/>
        <p:txBody>
          <a:bodyPr/>
          <a:lstStyle/>
          <a:p>
            <a:r>
              <a:rPr lang="en-GB"/>
              <a:t>Ravitch, Qualitative Research.2e. SAGE Publications. ©2021.</a:t>
            </a:r>
          </a:p>
        </p:txBody>
      </p:sp>
      <p:sp>
        <p:nvSpPr>
          <p:cNvPr id="7" name="Slide Number Placeholder 6"/>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385181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318AE-E5CE-4EE2-BF11-A6D73440DC7D}" type="datetime1">
              <a:rPr lang="en-GB" smtClean="0"/>
              <a:t>02/03/2026</a:t>
            </a:fld>
            <a:endParaRPr lang="en-GB"/>
          </a:p>
        </p:txBody>
      </p:sp>
      <p:sp>
        <p:nvSpPr>
          <p:cNvPr id="6" name="Footer Placeholder 5"/>
          <p:cNvSpPr>
            <a:spLocks noGrp="1"/>
          </p:cNvSpPr>
          <p:nvPr>
            <p:ph type="ftr" sz="quarter" idx="11"/>
          </p:nvPr>
        </p:nvSpPr>
        <p:spPr/>
        <p:txBody>
          <a:bodyPr/>
          <a:lstStyle/>
          <a:p>
            <a:r>
              <a:rPr lang="en-GB"/>
              <a:t>Ravitch, Qualitative Research.2e. SAGE Publications. ©2021.</a:t>
            </a:r>
          </a:p>
        </p:txBody>
      </p:sp>
      <p:sp>
        <p:nvSpPr>
          <p:cNvPr id="7" name="Slide Number Placeholder 6"/>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1988230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E2D3C9-C8D2-4AA0-AF54-73B17E10B0C5}" type="datetime1">
              <a:rPr lang="en-GB" smtClean="0"/>
              <a:t>02/03/2026</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993988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82F233-A195-4F60-A46C-AA62DC393CF3}" type="datetime1">
              <a:rPr lang="en-GB" smtClean="0"/>
              <a:t>02/03/2026</a:t>
            </a:fld>
            <a:endParaRPr lang="en-GB"/>
          </a:p>
        </p:txBody>
      </p:sp>
      <p:sp>
        <p:nvSpPr>
          <p:cNvPr id="5" name="Footer Placeholder 4"/>
          <p:cNvSpPr>
            <a:spLocks noGrp="1"/>
          </p:cNvSpPr>
          <p:nvPr>
            <p:ph type="ftr" sz="quarter" idx="11"/>
          </p:nvPr>
        </p:nvSpPr>
        <p:spPr/>
        <p:txBody>
          <a:bodyPr/>
          <a:lstStyle/>
          <a:p>
            <a:r>
              <a:rPr lang="en-GB"/>
              <a:t>Ravitch, Qualitative Research.2e. SAGE Publications. ©2021.</a:t>
            </a:r>
          </a:p>
        </p:txBody>
      </p:sp>
      <p:sp>
        <p:nvSpPr>
          <p:cNvPr id="6" name="Slide Number Placeholder 5"/>
          <p:cNvSpPr>
            <a:spLocks noGrp="1"/>
          </p:cNvSpPr>
          <p:nvPr>
            <p:ph type="sldNum" sz="quarter" idx="12"/>
          </p:nvPr>
        </p:nvSpPr>
        <p:spPr/>
        <p:txBody>
          <a:bodyPr/>
          <a:lstStyle/>
          <a:p>
            <a:fld id="{6FD7DD29-3810-4AE1-954E-351DBC4EFE82}" type="slidenum">
              <a:rPr lang="en-GB" smtClean="0"/>
              <a:t>‹#›</a:t>
            </a:fld>
            <a:endParaRPr lang="en-GB"/>
          </a:p>
        </p:txBody>
      </p:sp>
    </p:spTree>
    <p:extLst>
      <p:ext uri="{BB962C8B-B14F-4D97-AF65-F5344CB8AC3E}">
        <p14:creationId xmlns:p14="http://schemas.microsoft.com/office/powerpoint/2010/main" val="3838432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29C300-A0C5-4D13-A8DA-A645D96C23CD}" type="datetime1">
              <a:rPr lang="en-GB" smtClean="0"/>
              <a:t>02/03/2026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Ravitch, Qualitative Research.2e. SAGE Publications. ©2021.</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D7DD29-3810-4AE1-954E-351DBC4EFE82}" type="slidenum">
              <a:rPr lang="en-GB" smtClean="0"/>
              <a:t>‹#›</a:t>
            </a:fld>
            <a:endParaRPr lang="en-GB"/>
          </a:p>
        </p:txBody>
      </p:sp>
    </p:spTree>
    <p:extLst>
      <p:ext uri="{BB962C8B-B14F-4D97-AF65-F5344CB8AC3E}">
        <p14:creationId xmlns:p14="http://schemas.microsoft.com/office/powerpoint/2010/main" val="192069932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 name="Picture 5" descr="A square pattern with a grid&#10;&#10;Description automatically generated with medium confidence">
            <a:extLst>
              <a:ext uri="{FF2B5EF4-FFF2-40B4-BE49-F238E27FC236}">
                <a16:creationId xmlns:a16="http://schemas.microsoft.com/office/drawing/2014/main" id="{EB654AD9-C607-28CE-43D2-51B45FB78BF8}"/>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21947" b="21803"/>
          <a:stretch/>
        </p:blipFill>
        <p:spPr>
          <a:xfrm>
            <a:off x="20" y="1"/>
            <a:ext cx="12191980" cy="6857999"/>
          </a:xfrm>
          <a:prstGeom prst="rect">
            <a:avLst/>
          </a:prstGeom>
        </p:spPr>
      </p:pic>
      <p:sp>
        <p:nvSpPr>
          <p:cNvPr id="2" name="Title 1">
            <a:extLst>
              <a:ext uri="{FF2B5EF4-FFF2-40B4-BE49-F238E27FC236}">
                <a16:creationId xmlns:a16="http://schemas.microsoft.com/office/drawing/2014/main" id="{C0ABABB4-BBCA-4461-A4B4-87519BEEA85A}"/>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Converting Research into Practice</a:t>
            </a:r>
          </a:p>
        </p:txBody>
      </p:sp>
      <p:sp>
        <p:nvSpPr>
          <p:cNvPr id="3" name="Subtitle 2">
            <a:extLst>
              <a:ext uri="{FF2B5EF4-FFF2-40B4-BE49-F238E27FC236}">
                <a16:creationId xmlns:a16="http://schemas.microsoft.com/office/drawing/2014/main" id="{76648D9E-0B97-4D29-92FC-DD75BF5E0DE3}"/>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Dr Caroline Jawad </a:t>
            </a:r>
          </a:p>
          <a:p>
            <a:r>
              <a:rPr lang="en-GB">
                <a:solidFill>
                  <a:srgbClr val="FFFFFF"/>
                </a:solidFill>
              </a:rPr>
              <a:t>2024</a:t>
            </a:r>
          </a:p>
        </p:txBody>
      </p:sp>
    </p:spTree>
    <p:extLst>
      <p:ext uri="{BB962C8B-B14F-4D97-AF65-F5344CB8AC3E}">
        <p14:creationId xmlns:p14="http://schemas.microsoft.com/office/powerpoint/2010/main" val="6040412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2257" y="634946"/>
            <a:ext cx="3690257" cy="1450757"/>
          </a:xfrm>
        </p:spPr>
        <p:txBody>
          <a:bodyP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2257" y="2407436"/>
            <a:ext cx="3690257" cy="3461658"/>
          </a:xfrm>
        </p:spPr>
        <p:txBody>
          <a:bodyPr>
            <a:normAutofit/>
          </a:bodyPr>
          <a:lstStyle/>
          <a:p>
            <a:pPr>
              <a:lnSpc>
                <a:spcPct val="110000"/>
              </a:lnSpc>
            </a:pPr>
            <a:r>
              <a:rPr lang="en-GB" sz="1300"/>
              <a:t>This presentation  will introduce you to some aspects of research methods – but it is NOT intended to replace key reading, such as Bryman, Denscombe, Creswell, Maxwell, Guba and Lincoln and Cohen etc.  </a:t>
            </a:r>
          </a:p>
          <a:p>
            <a:pPr>
              <a:lnSpc>
                <a:spcPct val="110000"/>
              </a:lnSpc>
            </a:pPr>
            <a:r>
              <a:rPr lang="en-GB" sz="1300"/>
              <a:t>You must read key texts and beyond at doctoral level. that cover the method and for this you may have to go beyond your modules reading list.</a:t>
            </a:r>
          </a:p>
          <a:p>
            <a:pPr>
              <a:lnSpc>
                <a:spcPct val="110000"/>
              </a:lnSpc>
            </a:pPr>
            <a:r>
              <a:rPr lang="en-GB" sz="1300"/>
              <a:t>Again some slides will not be focused on and you are expected at this doctoral level to be motivated, engaged and understand the areas you need to explore.</a:t>
            </a:r>
          </a:p>
          <a:p>
            <a:pPr>
              <a:lnSpc>
                <a:spcPct val="110000"/>
              </a:lnSpc>
            </a:pPr>
            <a:endParaRPr lang="en-GB" sz="13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r="18088"/>
          <a:stretch/>
        </p:blipFill>
        <p:spPr>
          <a:xfrm>
            <a:off x="4648201" y="640081"/>
            <a:ext cx="6909801" cy="5314406"/>
          </a:xfrm>
          <a:prstGeom prst="rect">
            <a:avLst/>
          </a:prstGeom>
        </p:spPr>
      </p:pic>
    </p:spTree>
    <p:extLst>
      <p:ext uri="{BB962C8B-B14F-4D97-AF65-F5344CB8AC3E}">
        <p14:creationId xmlns:p14="http://schemas.microsoft.com/office/powerpoint/2010/main" val="3443060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74B05C-3118-45C1-B0F0-34AB537637D2}"/>
              </a:ext>
            </a:extLst>
          </p:cNvPr>
          <p:cNvPicPr>
            <a:picLocks noChangeAspect="1"/>
          </p:cNvPicPr>
          <p:nvPr/>
        </p:nvPicPr>
        <p:blipFill rotWithShape="1">
          <a:blip r:embed="rId3">
            <a:extLst>
              <a:ext uri="{28A0092B-C50C-407E-A947-70E740481C1C}">
                <a14:useLocalDpi xmlns:a14="http://schemas.microsoft.com/office/drawing/2010/main" val="0"/>
              </a:ext>
            </a:extLst>
          </a:blip>
          <a:srcRect t="25838" r="1" b="27615"/>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23875" y="5317240"/>
            <a:ext cx="11210925" cy="744836"/>
          </a:xfrm>
        </p:spPr>
        <p:txBody>
          <a:bodyPr>
            <a:normAutofit/>
          </a:bodyPr>
          <a:lstStyle/>
          <a:p>
            <a:pPr algn="ctr"/>
            <a:r>
              <a:rPr lang="en-US" sz="3600" dirty="0">
                <a:solidFill>
                  <a:schemeClr val="tx1">
                    <a:lumMod val="85000"/>
                    <a:lumOff val="15000"/>
                  </a:schemeClr>
                </a:solidFill>
              </a:rPr>
              <a:t>Methods and Processes of Data Analysis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5008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57C044-A320-1735-28C5-AA2051264C0A}"/>
              </a:ext>
            </a:extLst>
          </p:cNvPr>
          <p:cNvPicPr>
            <a:picLocks noChangeAspect="1"/>
          </p:cNvPicPr>
          <p:nvPr/>
        </p:nvPicPr>
        <p:blipFill rotWithShape="1">
          <a:blip r:embed="rId2"/>
          <a:srcRect r="-1" b="19476"/>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C0A3E24D-EB90-5A3B-C0A0-C335E00B6FB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Gil Scott Heron The Bottle</a:t>
            </a:r>
          </a:p>
        </p:txBody>
      </p:sp>
    </p:spTree>
    <p:extLst>
      <p:ext uri="{BB962C8B-B14F-4D97-AF65-F5344CB8AC3E}">
        <p14:creationId xmlns:p14="http://schemas.microsoft.com/office/powerpoint/2010/main" val="3111108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lack chains">
            <a:extLst>
              <a:ext uri="{FF2B5EF4-FFF2-40B4-BE49-F238E27FC236}">
                <a16:creationId xmlns:a16="http://schemas.microsoft.com/office/drawing/2014/main" id="{89A33420-2BD4-930C-9500-4D3023ADB683}"/>
              </a:ext>
            </a:extLst>
          </p:cNvPr>
          <p:cNvPicPr>
            <a:picLocks noChangeAspect="1"/>
          </p:cNvPicPr>
          <p:nvPr/>
        </p:nvPicPr>
        <p:blipFill rotWithShape="1">
          <a:blip r:embed="rId2"/>
          <a:srcRect t="13570" b="10926"/>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30E4F-23F2-1EA4-9DD3-F9258EEA682A}"/>
              </a:ext>
            </a:extLst>
          </p:cNvPr>
          <p:cNvSpPr>
            <a:spLocks noGrp="1"/>
          </p:cNvSpPr>
          <p:nvPr>
            <p:ph type="title"/>
          </p:nvPr>
        </p:nvSpPr>
        <p:spPr>
          <a:xfrm>
            <a:off x="523875" y="5317240"/>
            <a:ext cx="11210925" cy="744836"/>
          </a:xfrm>
        </p:spPr>
        <p:txBody>
          <a:bodyPr vert="horz" lIns="91440" tIns="45720" rIns="91440" bIns="45720" rtlCol="0">
            <a:normAutofit/>
          </a:bodyPr>
          <a:lstStyle/>
          <a:p>
            <a:pPr algn="ctr"/>
            <a:r>
              <a:rPr lang="en-US" sz="3600">
                <a:solidFill>
                  <a:schemeClr val="tx1">
                    <a:lumMod val="85000"/>
                    <a:lumOff val="15000"/>
                  </a:schemeClr>
                </a:solidFill>
              </a:rPr>
              <a:t>Link https://youtu.be/EdhoX1Xu6ZI?si=GBYb4xnGIiJ0JDuO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0978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raft alphabet on a black surface">
            <a:extLst>
              <a:ext uri="{FF2B5EF4-FFF2-40B4-BE49-F238E27FC236}">
                <a16:creationId xmlns:a16="http://schemas.microsoft.com/office/drawing/2014/main" id="{0D06C467-E21C-F9C0-E309-DF617208EAC3}"/>
              </a:ext>
            </a:extLst>
          </p:cNvPr>
          <p:cNvPicPr>
            <a:picLocks noChangeAspect="1"/>
          </p:cNvPicPr>
          <p:nvPr/>
        </p:nvPicPr>
        <p:blipFill rotWithShape="1">
          <a:blip r:embed="rId2">
            <a:alphaModFix amt="50000"/>
          </a:blip>
          <a:srcRect t="8325" b="7405"/>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82DC4110-41B2-C1D1-77A9-785D425BE0A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See lyrics</a:t>
            </a:r>
          </a:p>
        </p:txBody>
      </p:sp>
    </p:spTree>
    <p:extLst>
      <p:ext uri="{BB962C8B-B14F-4D97-AF65-F5344CB8AC3E}">
        <p14:creationId xmlns:p14="http://schemas.microsoft.com/office/powerpoint/2010/main" val="33212310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icrophone and piano">
            <a:extLst>
              <a:ext uri="{FF2B5EF4-FFF2-40B4-BE49-F238E27FC236}">
                <a16:creationId xmlns:a16="http://schemas.microsoft.com/office/drawing/2014/main" id="{D9D54821-D457-94FC-C364-8A98407E9787}"/>
              </a:ext>
            </a:extLst>
          </p:cNvPr>
          <p:cNvPicPr>
            <a:picLocks noChangeAspect="1"/>
          </p:cNvPicPr>
          <p:nvPr/>
        </p:nvPicPr>
        <p:blipFill rotWithShape="1">
          <a:blip r:embed="rId2"/>
          <a:srcRect t="15094"/>
          <a:stretch/>
        </p:blipFill>
        <p:spPr>
          <a:xfrm>
            <a:off x="-3047" y="10"/>
            <a:ext cx="12191999" cy="6857990"/>
          </a:xfrm>
          <a:prstGeom prst="rect">
            <a:avLst/>
          </a:prstGeom>
        </p:spPr>
      </p:pic>
      <p:sp>
        <p:nvSpPr>
          <p:cNvPr id="2" name="Title 1">
            <a:extLst>
              <a:ext uri="{FF2B5EF4-FFF2-40B4-BE49-F238E27FC236}">
                <a16:creationId xmlns:a16="http://schemas.microsoft.com/office/drawing/2014/main" id="{F1090173-9B81-D4B2-452F-9A01AA8C3F5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Please </a:t>
            </a:r>
            <a:r>
              <a:rPr lang="en-US" sz="5200" dirty="0" err="1">
                <a:solidFill>
                  <a:srgbClr val="FFFFFF"/>
                </a:solidFill>
              </a:rPr>
              <a:t>analyse</a:t>
            </a:r>
            <a:r>
              <a:rPr lang="en-US" sz="5200" dirty="0">
                <a:solidFill>
                  <a:srgbClr val="FFFFFF"/>
                </a:solidFill>
              </a:rPr>
              <a:t> the song lyrics</a:t>
            </a:r>
          </a:p>
        </p:txBody>
      </p:sp>
    </p:spTree>
    <p:extLst>
      <p:ext uri="{BB962C8B-B14F-4D97-AF65-F5344CB8AC3E}">
        <p14:creationId xmlns:p14="http://schemas.microsoft.com/office/powerpoint/2010/main" val="2924487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ood human figure">
            <a:extLst>
              <a:ext uri="{FF2B5EF4-FFF2-40B4-BE49-F238E27FC236}">
                <a16:creationId xmlns:a16="http://schemas.microsoft.com/office/drawing/2014/main" id="{B955CECD-657C-EE00-E8B5-A3238DC3AC7D}"/>
              </a:ext>
            </a:extLst>
          </p:cNvPr>
          <p:cNvPicPr>
            <a:picLocks noChangeAspect="1"/>
          </p:cNvPicPr>
          <p:nvPr/>
        </p:nvPicPr>
        <p:blipFill>
          <a:blip r:embed="rId2"/>
          <a:srcRect b="15730"/>
          <a:stretch>
            <a:fillRect/>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40B93F-693B-C1CE-62A0-6FC34FA325E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What YOU think is important</a:t>
            </a:r>
          </a:p>
        </p:txBody>
      </p:sp>
    </p:spTree>
    <p:extLst>
      <p:ext uri="{BB962C8B-B14F-4D97-AF65-F5344CB8AC3E}">
        <p14:creationId xmlns:p14="http://schemas.microsoft.com/office/powerpoint/2010/main" val="1024546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descr="Dog Titling It's Head">
            <a:extLst>
              <a:ext uri="{FF2B5EF4-FFF2-40B4-BE49-F238E27FC236}">
                <a16:creationId xmlns:a16="http://schemas.microsoft.com/office/drawing/2014/main" id="{95A7D54B-CEA4-3509-18B1-1B2F1D554DF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2" name="Title 1">
            <a:extLst>
              <a:ext uri="{FF2B5EF4-FFF2-40B4-BE49-F238E27FC236}">
                <a16:creationId xmlns:a16="http://schemas.microsoft.com/office/drawing/2014/main" id="{FDFBA558-CE8E-D947-DA33-8BCF24DCD87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How ?</a:t>
            </a:r>
          </a:p>
        </p:txBody>
      </p:sp>
    </p:spTree>
    <p:extLst>
      <p:ext uri="{BB962C8B-B14F-4D97-AF65-F5344CB8AC3E}">
        <p14:creationId xmlns:p14="http://schemas.microsoft.com/office/powerpoint/2010/main" val="867551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Message in a bottle floating in water">
            <a:extLst>
              <a:ext uri="{FF2B5EF4-FFF2-40B4-BE49-F238E27FC236}">
                <a16:creationId xmlns:a16="http://schemas.microsoft.com/office/drawing/2014/main" id="{933B7D56-A3CA-B8EF-F87F-F35842B78A79}"/>
              </a:ext>
            </a:extLst>
          </p:cNvPr>
          <p:cNvPicPr>
            <a:picLocks noChangeAspect="1"/>
          </p:cNvPicPr>
          <p:nvPr/>
        </p:nvPicPr>
        <p:blipFill rotWithShape="1">
          <a:blip r:embed="rId2"/>
          <a:srcRect t="13114" b="2616"/>
          <a:stretch/>
        </p:blipFill>
        <p:spPr>
          <a:xfrm>
            <a:off x="-3047" y="10"/>
            <a:ext cx="12191999" cy="6857990"/>
          </a:xfrm>
          <a:prstGeom prst="rect">
            <a:avLst/>
          </a:prstGeom>
        </p:spPr>
      </p:pic>
      <p:sp>
        <p:nvSpPr>
          <p:cNvPr id="3" name="Title 2">
            <a:extLst>
              <a:ext uri="{FF2B5EF4-FFF2-40B4-BE49-F238E27FC236}">
                <a16:creationId xmlns:a16="http://schemas.microsoft.com/office/drawing/2014/main" id="{8418496A-0479-C1E1-3EF5-D3D8291D36D5}"/>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But what if I told you that the lyrics are some talking about ….</a:t>
            </a:r>
          </a:p>
        </p:txBody>
      </p:sp>
      <p:sp>
        <p:nvSpPr>
          <p:cNvPr id="4" name="Content Placeholder 3">
            <a:extLst>
              <a:ext uri="{FF2B5EF4-FFF2-40B4-BE49-F238E27FC236}">
                <a16:creationId xmlns:a16="http://schemas.microsoft.com/office/drawing/2014/main" id="{3D5BEF29-F746-9527-0671-602683318AEA}"/>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dirty="0">
                <a:solidFill>
                  <a:srgbClr val="FFFFFF"/>
                </a:solidFill>
              </a:rPr>
              <a:t>Alcohol abuse within a social commentary</a:t>
            </a:r>
          </a:p>
        </p:txBody>
      </p:sp>
    </p:spTree>
    <p:extLst>
      <p:ext uri="{BB962C8B-B14F-4D97-AF65-F5344CB8AC3E}">
        <p14:creationId xmlns:p14="http://schemas.microsoft.com/office/powerpoint/2010/main" val="2634699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3C6A7-CE23-F74F-2A62-9A0CD65F034F}"/>
              </a:ext>
            </a:extLst>
          </p:cNvPr>
          <p:cNvSpPr>
            <a:spLocks noGrp="1"/>
          </p:cNvSpPr>
          <p:nvPr>
            <p:ph type="title"/>
          </p:nvPr>
        </p:nvSpPr>
        <p:spPr>
          <a:xfrm>
            <a:off x="680539" y="1458180"/>
            <a:ext cx="3100522" cy="3941640"/>
          </a:xfrm>
        </p:spPr>
        <p:txBody>
          <a:bodyPr vert="horz" lIns="91440" tIns="45720" rIns="91440" bIns="45720" rtlCol="0">
            <a:normAutofit/>
          </a:bodyPr>
          <a:lstStyle/>
          <a:p>
            <a:r>
              <a:rPr lang="en-US" sz="2800" kern="1200">
                <a:solidFill>
                  <a:schemeClr val="bg1"/>
                </a:solidFill>
                <a:latin typeface="+mj-lt"/>
                <a:ea typeface="+mj-ea"/>
                <a:cs typeface="+mj-cs"/>
              </a:rPr>
              <a:t>Research topic</a:t>
            </a: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E17BABFA-65F8-2EBE-AA03-7E4BD9BB98F3}"/>
              </a:ext>
            </a:extLst>
          </p:cNvPr>
          <p:cNvSpPr>
            <a:spLocks noGrp="1"/>
          </p:cNvSpPr>
          <p:nvPr>
            <p:ph idx="1"/>
          </p:nvPr>
        </p:nvSpPr>
        <p:spPr>
          <a:xfrm>
            <a:off x="5801851" y="1458180"/>
            <a:ext cx="5337242" cy="3941640"/>
          </a:xfrm>
        </p:spPr>
        <p:txBody>
          <a:bodyPr vert="horz" lIns="91440" tIns="45720" rIns="91440" bIns="45720" rtlCol="0" anchor="ctr">
            <a:normAutofit/>
          </a:bodyPr>
          <a:lstStyle/>
          <a:p>
            <a:pPr marL="0" indent="0">
              <a:buNone/>
            </a:pPr>
            <a:r>
              <a:rPr lang="en-US" sz="2000" kern="1200">
                <a:latin typeface="+mn-lt"/>
                <a:ea typeface="+mn-ea"/>
                <a:cs typeface="+mn-cs"/>
              </a:rPr>
              <a:t>Understanding Social Factors in Alcohol Addiction and Recovery</a:t>
            </a:r>
          </a:p>
          <a:p>
            <a:pPr marL="0" indent="0">
              <a:buNone/>
            </a:pPr>
            <a:endParaRPr lang="en-US" sz="2000"/>
          </a:p>
          <a:p>
            <a:pPr marL="0" indent="0">
              <a:buNone/>
            </a:pPr>
            <a:endParaRPr lang="en-US" sz="2000" kern="1200">
              <a:latin typeface="+mn-lt"/>
              <a:ea typeface="+mn-ea"/>
              <a:cs typeface="+mn-cs"/>
            </a:endParaRP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6840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From Song to Research: Establishing the Context</a:t>
            </a:r>
          </a:p>
        </p:txBody>
      </p:sp>
      <p:sp>
        <p:nvSpPr>
          <p:cNvPr id="6" name="TextBox 5"/>
          <p:cNvSpPr txBox="1"/>
          <p:nvPr/>
        </p:nvSpPr>
        <p:spPr>
          <a:xfrm>
            <a:off x="367348" y="1143001"/>
            <a:ext cx="11430000" cy="384721"/>
          </a:xfrm>
          <a:prstGeom prst="rect">
            <a:avLst/>
          </a:prstGeom>
          <a:noFill/>
        </p:spPr>
        <p:txBody>
          <a:bodyPr wrap="square">
            <a:spAutoFit/>
          </a:bodyPr>
          <a:lstStyle/>
          <a:p>
            <a:pPr algn="l"/>
            <a:r>
              <a:rPr lang="en-GB" sz="1900" i="1" dirty="0">
                <a:solidFill>
                  <a:srgbClr val="1C7293"/>
                </a:solidFill>
              </a:rPr>
              <a:t>Th</a:t>
            </a:r>
            <a:r>
              <a:rPr sz="1900" i="1" dirty="0">
                <a:solidFill>
                  <a:srgbClr val="1C7293"/>
                </a:solidFill>
              </a:rPr>
              <a:t>e lyrics speak directly to…</a:t>
            </a:r>
          </a:p>
        </p:txBody>
      </p:sp>
      <p:sp>
        <p:nvSpPr>
          <p:cNvPr id="7" name="Rectangle 6"/>
          <p:cNvSpPr/>
          <p:nvPr/>
        </p:nvSpPr>
        <p:spPr>
          <a:xfrm>
            <a:off x="367348" y="1691640"/>
            <a:ext cx="11430000" cy="50292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04508" y="1719072"/>
            <a:ext cx="11155680" cy="369332"/>
          </a:xfrm>
          <a:prstGeom prst="rect">
            <a:avLst/>
          </a:prstGeom>
          <a:noFill/>
        </p:spPr>
        <p:txBody>
          <a:bodyPr wrap="square">
            <a:spAutoFit/>
          </a:bodyPr>
          <a:lstStyle/>
          <a:p>
            <a:pPr algn="l"/>
            <a:r>
              <a:rPr b="1">
                <a:solidFill>
                  <a:srgbClr val="FFFFFF"/>
                </a:solidFill>
              </a:rPr>
              <a:t>Alcohol abuse, stigma, poverty, and the collapse of social support systems</a:t>
            </a:r>
          </a:p>
        </p:txBody>
      </p:sp>
      <p:sp>
        <p:nvSpPr>
          <p:cNvPr id="9" name="Rectangle 8"/>
          <p:cNvSpPr/>
          <p:nvPr/>
        </p:nvSpPr>
        <p:spPr>
          <a:xfrm>
            <a:off x="367348" y="2377440"/>
            <a:ext cx="54864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8788" y="2423161"/>
            <a:ext cx="5303520" cy="323165"/>
          </a:xfrm>
          <a:prstGeom prst="rect">
            <a:avLst/>
          </a:prstGeom>
          <a:noFill/>
        </p:spPr>
        <p:txBody>
          <a:bodyPr wrap="square">
            <a:spAutoFit/>
          </a:bodyPr>
          <a:lstStyle/>
          <a:p>
            <a:pPr algn="l"/>
            <a:r>
              <a:rPr sz="1500" b="1">
                <a:solidFill>
                  <a:srgbClr val="FFFFFF"/>
                </a:solidFill>
              </a:rPr>
              <a:t>Research Topic</a:t>
            </a:r>
          </a:p>
        </p:txBody>
      </p:sp>
      <p:sp>
        <p:nvSpPr>
          <p:cNvPr id="11" name="Rectangle 10"/>
          <p:cNvSpPr/>
          <p:nvPr/>
        </p:nvSpPr>
        <p:spPr>
          <a:xfrm>
            <a:off x="367348" y="2788920"/>
            <a:ext cx="5486400" cy="9601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8788" y="2880360"/>
            <a:ext cx="5303520" cy="292388"/>
          </a:xfrm>
          <a:prstGeom prst="rect">
            <a:avLst/>
          </a:prstGeom>
          <a:noFill/>
        </p:spPr>
        <p:txBody>
          <a:bodyPr wrap="square">
            <a:spAutoFit/>
          </a:bodyPr>
          <a:lstStyle/>
          <a:p>
            <a:r>
              <a:rPr sz="1300">
                <a:solidFill>
                  <a:srgbClr val="2C2C2C"/>
                </a:solidFill>
              </a:rPr>
              <a:t>Understanding Social Factors in Alcohol Addiction and Recovery</a:t>
            </a:r>
          </a:p>
        </p:txBody>
      </p:sp>
      <p:sp>
        <p:nvSpPr>
          <p:cNvPr id="13" name="Rectangle 12"/>
          <p:cNvSpPr/>
          <p:nvPr/>
        </p:nvSpPr>
        <p:spPr>
          <a:xfrm>
            <a:off x="6036628" y="2377440"/>
            <a:ext cx="576072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128067" y="2423161"/>
            <a:ext cx="5577840" cy="323165"/>
          </a:xfrm>
          <a:prstGeom prst="rect">
            <a:avLst/>
          </a:prstGeom>
          <a:noFill/>
        </p:spPr>
        <p:txBody>
          <a:bodyPr wrap="square">
            <a:spAutoFit/>
          </a:bodyPr>
          <a:lstStyle/>
          <a:p>
            <a:pPr algn="l"/>
            <a:r>
              <a:rPr sz="1500" b="1">
                <a:solidFill>
                  <a:srgbClr val="FFFFFF"/>
                </a:solidFill>
              </a:rPr>
              <a:t>Research Problem</a:t>
            </a:r>
          </a:p>
        </p:txBody>
      </p:sp>
      <p:sp>
        <p:nvSpPr>
          <p:cNvPr id="15" name="Rectangle 14"/>
          <p:cNvSpPr/>
          <p:nvPr/>
        </p:nvSpPr>
        <p:spPr>
          <a:xfrm>
            <a:off x="6036628" y="2788920"/>
            <a:ext cx="5760720" cy="9601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128067" y="2880361"/>
            <a:ext cx="5577840" cy="646331"/>
          </a:xfrm>
          <a:prstGeom prst="rect">
            <a:avLst/>
          </a:prstGeom>
          <a:noFill/>
        </p:spPr>
        <p:txBody>
          <a:bodyPr wrap="square">
            <a:spAutoFit/>
          </a:bodyPr>
          <a:lstStyle/>
          <a:p>
            <a:r>
              <a:rPr sz="1200">
                <a:solidFill>
                  <a:srgbClr val="2C2C2C"/>
                </a:solidFill>
              </a:rPr>
              <a:t>Despite growing awareness of alcohol addiction as a health issue, there is limited understanding of how social attitudes, personal circumstances, and community support interact to affect recovery outcomes.</a:t>
            </a:r>
          </a:p>
        </p:txBody>
      </p:sp>
      <p:sp>
        <p:nvSpPr>
          <p:cNvPr id="17" name="Rectangle 16"/>
          <p:cNvSpPr/>
          <p:nvPr/>
        </p:nvSpPr>
        <p:spPr>
          <a:xfrm>
            <a:off x="367348" y="3931920"/>
            <a:ext cx="54864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58788" y="3977640"/>
            <a:ext cx="5303520" cy="323165"/>
          </a:xfrm>
          <a:prstGeom prst="rect">
            <a:avLst/>
          </a:prstGeom>
          <a:noFill/>
        </p:spPr>
        <p:txBody>
          <a:bodyPr wrap="square">
            <a:spAutoFit/>
          </a:bodyPr>
          <a:lstStyle/>
          <a:p>
            <a:pPr algn="l"/>
            <a:r>
              <a:rPr sz="1500" b="1">
                <a:solidFill>
                  <a:srgbClr val="FFFFFF"/>
                </a:solidFill>
              </a:rPr>
              <a:t>Research Questions</a:t>
            </a:r>
          </a:p>
        </p:txBody>
      </p:sp>
      <p:sp>
        <p:nvSpPr>
          <p:cNvPr id="19" name="Rectangle 18"/>
          <p:cNvSpPr/>
          <p:nvPr/>
        </p:nvSpPr>
        <p:spPr>
          <a:xfrm>
            <a:off x="367348" y="4343401"/>
            <a:ext cx="5486400" cy="214883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58788" y="4434841"/>
            <a:ext cx="5303520" cy="1015663"/>
          </a:xfrm>
          <a:prstGeom prst="rect">
            <a:avLst/>
          </a:prstGeom>
          <a:noFill/>
        </p:spPr>
        <p:txBody>
          <a:bodyPr wrap="square">
            <a:spAutoFit/>
          </a:bodyPr>
          <a:lstStyle/>
          <a:p>
            <a:r>
              <a:rPr sz="1200">
                <a:solidFill>
                  <a:srgbClr val="2C2C2C"/>
                </a:solidFill>
              </a:rPr>
              <a:t>How do social attitudes about personal responsibility affect people struggling with alcohol addiction?</a:t>
            </a:r>
          </a:p>
          <a:p>
            <a:r>
              <a:rPr sz="1200">
                <a:solidFill>
                  <a:srgbClr val="2C2C2C"/>
                </a:solidFill>
              </a:rPr>
              <a:t>How do life challenges — poverty, family problems, trauma — contribute to dependency?</a:t>
            </a:r>
          </a:p>
          <a:p>
            <a:r>
              <a:rPr sz="1200">
                <a:solidFill>
                  <a:srgbClr val="2C2C2C"/>
                </a:solidFill>
              </a:rPr>
              <a:t>How can community conversations reduce stigma and improve access to support?</a:t>
            </a:r>
          </a:p>
        </p:txBody>
      </p:sp>
      <p:sp>
        <p:nvSpPr>
          <p:cNvPr id="21" name="Rectangle 20"/>
          <p:cNvSpPr/>
          <p:nvPr/>
        </p:nvSpPr>
        <p:spPr>
          <a:xfrm>
            <a:off x="6036628" y="3931920"/>
            <a:ext cx="576072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128067" y="3977640"/>
            <a:ext cx="5577840" cy="323165"/>
          </a:xfrm>
          <a:prstGeom prst="rect">
            <a:avLst/>
          </a:prstGeom>
          <a:noFill/>
        </p:spPr>
        <p:txBody>
          <a:bodyPr wrap="square">
            <a:spAutoFit/>
          </a:bodyPr>
          <a:lstStyle/>
          <a:p>
            <a:pPr algn="l"/>
            <a:r>
              <a:rPr sz="1500" b="1">
                <a:solidFill>
                  <a:srgbClr val="FFFFFF"/>
                </a:solidFill>
              </a:rPr>
              <a:t>Research Objectives</a:t>
            </a:r>
          </a:p>
        </p:txBody>
      </p:sp>
      <p:sp>
        <p:nvSpPr>
          <p:cNvPr id="23" name="Rectangle 22"/>
          <p:cNvSpPr/>
          <p:nvPr/>
        </p:nvSpPr>
        <p:spPr>
          <a:xfrm>
            <a:off x="6036628" y="4343401"/>
            <a:ext cx="5760720" cy="214883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6128067" y="4434841"/>
            <a:ext cx="5577840" cy="646331"/>
          </a:xfrm>
          <a:prstGeom prst="rect">
            <a:avLst/>
          </a:prstGeom>
          <a:noFill/>
        </p:spPr>
        <p:txBody>
          <a:bodyPr wrap="square">
            <a:spAutoFit/>
          </a:bodyPr>
          <a:lstStyle/>
          <a:p>
            <a:r>
              <a:rPr sz="1200">
                <a:solidFill>
                  <a:srgbClr val="2C2C2C"/>
                </a:solidFill>
              </a:rPr>
              <a:t>To explore how social attitudes affect recovery from alcohol addiction.</a:t>
            </a:r>
          </a:p>
          <a:p>
            <a:r>
              <a:rPr sz="1200">
                <a:solidFill>
                  <a:srgbClr val="2C2C2C"/>
                </a:solidFill>
              </a:rPr>
              <a:t>To identify social factors that worsen or improve addiction outcomes.</a:t>
            </a:r>
          </a:p>
          <a:p>
            <a:r>
              <a:rPr sz="1200">
                <a:solidFill>
                  <a:srgbClr val="2C2C2C"/>
                </a:solidFill>
              </a:rPr>
              <a:t>To highlight experiences of people from different backgrounds affected by addiction.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F2359-149F-7FE0-86FD-2B345CE6AC15}"/>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Research Problem</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C7441310-05F6-B518-20F1-CF8CE4729EC6}"/>
              </a:ext>
            </a:extLst>
          </p:cNvPr>
          <p:cNvSpPr>
            <a:spLocks noGrp="1"/>
          </p:cNvSpPr>
          <p:nvPr>
            <p:ph idx="1"/>
          </p:nvPr>
        </p:nvSpPr>
        <p:spPr>
          <a:xfrm>
            <a:off x="5801851" y="1458180"/>
            <a:ext cx="5337242" cy="3941640"/>
          </a:xfrm>
        </p:spPr>
        <p:txBody>
          <a:bodyPr anchor="ctr">
            <a:normAutofit/>
          </a:bodyPr>
          <a:lstStyle/>
          <a:p>
            <a:r>
              <a:rPr lang="en-GB" sz="2000" dirty="0"/>
              <a:t>Despite growing awareness of alcohol addiction as a health issue, there is limited understanding of how social attitudes, personal circumstances, and community support interact to affect recovery outcomes. Many individuals face addiction encounter stigma and barriers to support that are rooted in social perceptions rather than medical realities.</a:t>
            </a:r>
          </a:p>
          <a:p>
            <a:endParaRPr lang="en-GB" sz="2000" dirty="0"/>
          </a:p>
          <a:p>
            <a:r>
              <a:rPr lang="en-US" sz="2000" kern="1200" dirty="0">
                <a:latin typeface="+mn-lt"/>
                <a:ea typeface="+mn-ea"/>
                <a:cs typeface="+mn-cs"/>
              </a:rPr>
              <a:t>(Because </a:t>
            </a:r>
            <a:r>
              <a:rPr lang="en-GB" sz="2000" dirty="0"/>
              <a:t>s</a:t>
            </a:r>
            <a:r>
              <a:rPr lang="en-GB" sz="2000" kern="1200" dirty="0">
                <a:latin typeface="+mn-lt"/>
                <a:ea typeface="+mn-ea"/>
                <a:cs typeface="+mn-cs"/>
              </a:rPr>
              <a:t>ocial attitudes and life circumstances affect addiction recovery, yet remain poorly understood.)</a:t>
            </a:r>
          </a:p>
          <a:p>
            <a:endParaRPr lang="en-GB" sz="2000" dirty="0"/>
          </a:p>
          <a:p>
            <a:endParaRPr lang="en-GB" sz="2000" dirty="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52112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86EF5A-DA30-4409-DEDD-0D4406B42EF9}"/>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Research Aim</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8E329FB3-82BF-3776-FCF3-694576C05054}"/>
              </a:ext>
            </a:extLst>
          </p:cNvPr>
          <p:cNvSpPr>
            <a:spLocks noGrp="1"/>
          </p:cNvSpPr>
          <p:nvPr>
            <p:ph idx="1"/>
          </p:nvPr>
        </p:nvSpPr>
        <p:spPr>
          <a:xfrm>
            <a:off x="5801851" y="1458180"/>
            <a:ext cx="5337242" cy="3941640"/>
          </a:xfrm>
        </p:spPr>
        <p:txBody>
          <a:bodyPr anchor="ctr">
            <a:normAutofit/>
          </a:bodyPr>
          <a:lstStyle/>
          <a:p>
            <a:r>
              <a:rPr lang="en-GB" sz="2000"/>
              <a:t>To explore how social attitudes and life circumstances influence both alcohol addiction patterns and recovery journeys, with the goal of identifying effective community-based approaches to reduce stigma and improve support.</a:t>
            </a:r>
          </a:p>
          <a:p>
            <a:endParaRPr lang="en-GB" sz="2000"/>
          </a:p>
          <a:p>
            <a:endParaRPr lang="en-GB" sz="2000"/>
          </a:p>
          <a:p>
            <a:r>
              <a:rPr lang="en-GB" sz="2000"/>
              <a:t>To explore how social factors influence alcohol addiction patterns and recovery journeys.</a:t>
            </a:r>
          </a:p>
          <a:p>
            <a:endParaRPr lang="en-GB" sz="2000"/>
          </a:p>
          <a:p>
            <a:endParaRPr lang="en-GB" sz="200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4681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AD520-00C6-5F43-BF48-94A3838D4052}"/>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Main Research Question</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D9346669-CE1E-D1E7-ED08-0EB33380A2E8}"/>
              </a:ext>
            </a:extLst>
          </p:cNvPr>
          <p:cNvSpPr>
            <a:spLocks noGrp="1"/>
          </p:cNvSpPr>
          <p:nvPr>
            <p:ph idx="1"/>
          </p:nvPr>
        </p:nvSpPr>
        <p:spPr>
          <a:xfrm>
            <a:off x="5801851" y="1458180"/>
            <a:ext cx="5337242" cy="3941640"/>
          </a:xfrm>
        </p:spPr>
        <p:txBody>
          <a:bodyPr anchor="ctr">
            <a:normAutofit/>
          </a:bodyPr>
          <a:lstStyle/>
          <a:p>
            <a:r>
              <a:rPr lang="en-GB" sz="2000"/>
              <a:t>How do social attitudes, life circumstances, and community support systems influence the experiences of individuals struggling with alcohol addiction and their recovery journeys?</a:t>
            </a:r>
          </a:p>
          <a:p>
            <a:endParaRPr lang="en-GB" sz="2000"/>
          </a:p>
          <a:p>
            <a:endParaRPr lang="en-GB" sz="2000"/>
          </a:p>
          <a:p>
            <a:r>
              <a:rPr lang="en-GB" sz="2000"/>
              <a:t>How do social factors influence alcohol addiction experiences and recovery outcomes?</a:t>
            </a:r>
          </a:p>
          <a:p>
            <a:endParaRPr lang="en-GB" sz="2000"/>
          </a:p>
          <a:p>
            <a:endParaRPr lang="en-GB" sz="200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33152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1FA76-1B41-7163-7224-8B8CF8CECC93}"/>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Research Questions</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9AC81C98-1B8D-599B-86C9-5DCC8769F710}"/>
              </a:ext>
            </a:extLst>
          </p:cNvPr>
          <p:cNvSpPr>
            <a:spLocks noGrp="1"/>
          </p:cNvSpPr>
          <p:nvPr>
            <p:ph idx="1"/>
          </p:nvPr>
        </p:nvSpPr>
        <p:spPr>
          <a:xfrm>
            <a:off x="5801851" y="1458180"/>
            <a:ext cx="5337242" cy="3941640"/>
          </a:xfrm>
        </p:spPr>
        <p:txBody>
          <a:bodyPr anchor="ctr">
            <a:normAutofit/>
          </a:bodyPr>
          <a:lstStyle/>
          <a:p>
            <a:pPr>
              <a:buFont typeface="+mj-lt"/>
              <a:buAutoNum type="arabicPeriod"/>
            </a:pPr>
            <a:r>
              <a:rPr lang="en-GB" sz="2000"/>
              <a:t>How do social attitudes about personal responsibility affect people struggling with alcohol addiction?</a:t>
            </a:r>
          </a:p>
          <a:p>
            <a:pPr>
              <a:buFont typeface="+mj-lt"/>
              <a:buAutoNum type="arabicPeriod"/>
            </a:pPr>
            <a:r>
              <a:rPr lang="en-GB" sz="2000"/>
              <a:t>How do life challenges like poverty, family problems, and personal trauma contribute to alcohol dependency?</a:t>
            </a:r>
          </a:p>
          <a:p>
            <a:pPr>
              <a:buFont typeface="+mj-lt"/>
              <a:buAutoNum type="arabicPeriod"/>
            </a:pPr>
            <a:r>
              <a:rPr lang="en-GB" sz="2000"/>
              <a:t>How can community conversations help reduce stigma and improve access to addiction support services?</a:t>
            </a:r>
          </a:p>
          <a:p>
            <a:endParaRPr lang="en-GB" sz="200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0956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55495-9513-6167-573F-90C19E2EFBAD}"/>
              </a:ext>
            </a:extLst>
          </p:cNvPr>
          <p:cNvSpPr>
            <a:spLocks noGrp="1"/>
          </p:cNvSpPr>
          <p:nvPr>
            <p:ph type="title"/>
          </p:nvPr>
        </p:nvSpPr>
        <p:spPr>
          <a:xfrm>
            <a:off x="680539" y="1458180"/>
            <a:ext cx="3100522" cy="3941640"/>
          </a:xfrm>
        </p:spPr>
        <p:txBody>
          <a:bodyPr>
            <a:normAutofit/>
          </a:bodyPr>
          <a:lstStyle/>
          <a:p>
            <a:r>
              <a:rPr lang="en-GB" sz="2800" b="1">
                <a:solidFill>
                  <a:schemeClr val="bg1"/>
                </a:solidFill>
              </a:rPr>
              <a:t>Research Objectives</a:t>
            </a:r>
            <a:endParaRPr lang="en-GB" sz="2800">
              <a:solidFill>
                <a:schemeClr val="bg1"/>
              </a:solidFill>
            </a:endParaRP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F7A2A20A-0C55-C0FB-4425-AED66D511C16}"/>
              </a:ext>
            </a:extLst>
          </p:cNvPr>
          <p:cNvSpPr>
            <a:spLocks noGrp="1"/>
          </p:cNvSpPr>
          <p:nvPr>
            <p:ph idx="1"/>
          </p:nvPr>
        </p:nvSpPr>
        <p:spPr>
          <a:xfrm>
            <a:off x="5801851" y="1458180"/>
            <a:ext cx="5337242" cy="3941640"/>
          </a:xfrm>
        </p:spPr>
        <p:txBody>
          <a:bodyPr anchor="ctr">
            <a:normAutofit/>
          </a:bodyPr>
          <a:lstStyle/>
          <a:p>
            <a:pPr>
              <a:buFont typeface="+mj-lt"/>
              <a:buAutoNum type="arabicPeriod"/>
            </a:pPr>
            <a:r>
              <a:rPr lang="en-GB" sz="2000"/>
              <a:t>To explore how social attitudes affect people's recovery from alcohol addiction.</a:t>
            </a:r>
          </a:p>
          <a:p>
            <a:pPr>
              <a:buFont typeface="+mj-lt"/>
              <a:buAutoNum type="arabicPeriod"/>
            </a:pPr>
            <a:r>
              <a:rPr lang="en-GB" sz="2000"/>
              <a:t>To identify social factors that either worsen or help improve alcohol addiction.</a:t>
            </a:r>
          </a:p>
          <a:p>
            <a:pPr>
              <a:buFont typeface="+mj-lt"/>
              <a:buAutoNum type="arabicPeriod"/>
            </a:pPr>
            <a:r>
              <a:rPr lang="en-GB" sz="2000"/>
              <a:t>To highlight the experiences of people from different backgrounds affected by alcohol addiction.</a:t>
            </a:r>
          </a:p>
          <a:p>
            <a:endParaRPr lang="en-GB" sz="2000"/>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547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026" name="Picture 2" descr="Let's get to work - PPL Insights">
            <a:extLst>
              <a:ext uri="{FF2B5EF4-FFF2-40B4-BE49-F238E27FC236}">
                <a16:creationId xmlns:a16="http://schemas.microsoft.com/office/drawing/2014/main" id="{6032CE45-18DF-906C-DAC1-C6E58391D1C0}"/>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3374" b="27607"/>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1BAABBA-8531-8C92-ED56-0323AE5C4391}"/>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So let’s make a start</a:t>
            </a:r>
          </a:p>
        </p:txBody>
      </p:sp>
    </p:spTree>
    <p:extLst>
      <p:ext uri="{BB962C8B-B14F-4D97-AF65-F5344CB8AC3E}">
        <p14:creationId xmlns:p14="http://schemas.microsoft.com/office/powerpoint/2010/main" val="34708174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7BDC21F7-1AB7-86E3-FB64-782C9EF91306}"/>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kern="1200" dirty="0">
                <a:solidFill>
                  <a:schemeClr val="tx2"/>
                </a:solidFill>
                <a:latin typeface="+mj-lt"/>
                <a:ea typeface="+mj-ea"/>
                <a:cs typeface="+mj-cs"/>
              </a:rPr>
              <a:t>THEMATIC ANALYSIS</a:t>
            </a:r>
          </a:p>
        </p:txBody>
      </p:sp>
    </p:spTree>
    <p:extLst>
      <p:ext uri="{BB962C8B-B14F-4D97-AF65-F5344CB8AC3E}">
        <p14:creationId xmlns:p14="http://schemas.microsoft.com/office/powerpoint/2010/main" val="7775914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E1E396-7383-4E7B-9D6A-F2F95946B6F8}"/>
              </a:ext>
            </a:extLst>
          </p:cNvPr>
          <p:cNvSpPr>
            <a:spLocks noGrp="1"/>
          </p:cNvSpPr>
          <p:nvPr>
            <p:ph type="title"/>
          </p:nvPr>
        </p:nvSpPr>
        <p:spPr>
          <a:xfrm>
            <a:off x="4965430" y="629268"/>
            <a:ext cx="6586491" cy="1286160"/>
          </a:xfrm>
        </p:spPr>
        <p:txBody>
          <a:bodyPr anchor="b">
            <a:normAutofit/>
          </a:bodyPr>
          <a:lstStyle/>
          <a:p>
            <a:r>
              <a:rPr lang="en-GB" dirty="0"/>
              <a:t>Step 1</a:t>
            </a:r>
          </a:p>
        </p:txBody>
      </p:sp>
      <p:sp>
        <p:nvSpPr>
          <p:cNvPr id="4" name="Content Placeholder 3">
            <a:extLst>
              <a:ext uri="{FF2B5EF4-FFF2-40B4-BE49-F238E27FC236}">
                <a16:creationId xmlns:a16="http://schemas.microsoft.com/office/drawing/2014/main" id="{E3773504-5C8B-4620-99DF-6B44D8940D2C}"/>
              </a:ext>
            </a:extLst>
          </p:cNvPr>
          <p:cNvSpPr>
            <a:spLocks noGrp="1"/>
          </p:cNvSpPr>
          <p:nvPr>
            <p:ph idx="1"/>
          </p:nvPr>
        </p:nvSpPr>
        <p:spPr>
          <a:xfrm>
            <a:off x="4965431" y="2438400"/>
            <a:ext cx="6586489" cy="3785419"/>
          </a:xfrm>
        </p:spPr>
        <p:txBody>
          <a:bodyPr>
            <a:normAutofit/>
          </a:bodyPr>
          <a:lstStyle/>
          <a:p>
            <a:r>
              <a:rPr lang="en-GB" sz="2000" dirty="0">
                <a:effectLst/>
                <a:latin typeface="Calibri" panose="020F0502020204030204" pitchFamily="34" charset="0"/>
                <a:ea typeface="DengXian" panose="02010600030101010101" pitchFamily="2" charset="-122"/>
                <a:cs typeface="Arial" panose="020B0604020202020204" pitchFamily="34" charset="0"/>
              </a:rPr>
              <a:t>Transcribe </a:t>
            </a:r>
            <a:r>
              <a:rPr lang="en-GB" sz="2000" dirty="0">
                <a:latin typeface="Calibri" panose="020F0502020204030204" pitchFamily="34" charset="0"/>
                <a:ea typeface="DengXian" panose="02010600030101010101" pitchFamily="2" charset="-122"/>
                <a:cs typeface="Arial" panose="020B0604020202020204" pitchFamily="34" charset="0"/>
              </a:rPr>
              <a:t>your interviews or focus groups</a:t>
            </a:r>
          </a:p>
          <a:p>
            <a:r>
              <a:rPr lang="en-GB" sz="2000" dirty="0">
                <a:effectLst/>
                <a:latin typeface="Calibri" panose="020F0502020204030204" pitchFamily="34" charset="0"/>
                <a:ea typeface="DengXian" panose="02010600030101010101" pitchFamily="2" charset="-122"/>
                <a:cs typeface="Arial" panose="020B0604020202020204" pitchFamily="34" charset="0"/>
              </a:rPr>
              <a:t>Translate your interviews or focus grou</a:t>
            </a:r>
            <a:r>
              <a:rPr lang="en-GB" sz="2000" dirty="0">
                <a:latin typeface="Calibri" panose="020F0502020204030204" pitchFamily="34" charset="0"/>
                <a:ea typeface="DengXian" panose="02010600030101010101" pitchFamily="2" charset="-122"/>
                <a:cs typeface="Arial" panose="020B0604020202020204" pitchFamily="34" charset="0"/>
              </a:rPr>
              <a:t>ps</a:t>
            </a:r>
          </a:p>
          <a:p>
            <a:r>
              <a:rPr lang="en-GB" sz="2000" dirty="0">
                <a:effectLst/>
                <a:latin typeface="Calibri" panose="020F0502020204030204" pitchFamily="34" charset="0"/>
                <a:ea typeface="DengXian" panose="02010600030101010101" pitchFamily="2" charset="-122"/>
                <a:cs typeface="Arial" panose="020B0604020202020204" pitchFamily="34" charset="0"/>
              </a:rPr>
              <a:t>Quickly browse through all the transcripts as a whole</a:t>
            </a:r>
          </a:p>
          <a:p>
            <a:r>
              <a:rPr lang="en-GB" sz="2000" dirty="0">
                <a:latin typeface="Calibri" panose="020F0502020204030204" pitchFamily="34" charset="0"/>
                <a:ea typeface="DengXian" panose="02010600030101010101" pitchFamily="2" charset="-122"/>
                <a:cs typeface="Arial" panose="020B0604020202020204" pitchFamily="34" charset="0"/>
              </a:rPr>
              <a:t>M</a:t>
            </a:r>
            <a:r>
              <a:rPr lang="en-GB" sz="2000" dirty="0">
                <a:effectLst/>
                <a:latin typeface="Calibri" panose="020F0502020204030204" pitchFamily="34" charset="0"/>
                <a:ea typeface="DengXian" panose="02010600030101010101" pitchFamily="2" charset="-122"/>
                <a:cs typeface="Arial" panose="020B0604020202020204" pitchFamily="34" charset="0"/>
              </a:rPr>
              <a:t>ake notes about your first impressions </a:t>
            </a:r>
          </a:p>
          <a:p>
            <a:r>
              <a:rPr lang="en-GB" sz="2000" dirty="0">
                <a:latin typeface="Calibri" panose="020F0502020204030204" pitchFamily="34" charset="0"/>
                <a:ea typeface="DengXian" panose="02010600030101010101" pitchFamily="2" charset="-122"/>
                <a:cs typeface="Arial" panose="020B0604020202020204" pitchFamily="34" charset="0"/>
              </a:rPr>
              <a:t>R</a:t>
            </a:r>
            <a:r>
              <a:rPr lang="en-GB" sz="2000" dirty="0">
                <a:effectLst/>
                <a:latin typeface="Calibri" panose="020F0502020204030204" pitchFamily="34" charset="0"/>
                <a:ea typeface="DengXian" panose="02010600030101010101" pitchFamily="2" charset="-122"/>
                <a:cs typeface="Arial" panose="020B0604020202020204" pitchFamily="34" charset="0"/>
              </a:rPr>
              <a:t>ead the transcripts again 1 by 1 </a:t>
            </a:r>
          </a:p>
          <a:p>
            <a:r>
              <a:rPr lang="en-GB" sz="2000" dirty="0">
                <a:effectLst/>
                <a:latin typeface="Calibri" panose="020F0502020204030204" pitchFamily="34" charset="0"/>
                <a:ea typeface="DengXian" panose="02010600030101010101" pitchFamily="2" charset="-122"/>
                <a:cs typeface="Arial" panose="020B0604020202020204" pitchFamily="34" charset="0"/>
              </a:rPr>
              <a:t>Read them very carefully line by line </a:t>
            </a:r>
          </a:p>
          <a:p>
            <a:r>
              <a:rPr lang="en-GB" sz="2000" dirty="0">
                <a:latin typeface="Calibri" panose="020F0502020204030204" pitchFamily="34" charset="0"/>
                <a:ea typeface="DengXian" panose="02010600030101010101" pitchFamily="2" charset="-122"/>
                <a:cs typeface="Arial" panose="020B0604020202020204" pitchFamily="34" charset="0"/>
              </a:rPr>
              <a:t>Read them again</a:t>
            </a:r>
            <a:endParaRPr lang="en-GB" sz="2000" dirty="0"/>
          </a:p>
        </p:txBody>
      </p:sp>
      <p:pic>
        <p:nvPicPr>
          <p:cNvPr id="5" name="Picture 4">
            <a:extLst>
              <a:ext uri="{FF2B5EF4-FFF2-40B4-BE49-F238E27FC236}">
                <a16:creationId xmlns:a16="http://schemas.microsoft.com/office/drawing/2014/main" id="{C8BFAF2B-0230-410D-82E5-912E21CE0DC3}"/>
              </a:ext>
            </a:extLst>
          </p:cNvPr>
          <p:cNvPicPr>
            <a:picLocks noChangeAspect="1"/>
          </p:cNvPicPr>
          <p:nvPr/>
        </p:nvPicPr>
        <p:blipFill rotWithShape="1">
          <a:blip r:embed="rId3"/>
          <a:srcRect l="5131" r="7369"/>
          <a:stretch/>
        </p:blipFill>
        <p:spPr>
          <a:xfrm>
            <a:off x="20" y="10"/>
            <a:ext cx="4635571" cy="6857990"/>
          </a:xfrm>
          <a:prstGeom prst="rect">
            <a:avLst/>
          </a:prstGeom>
          <a:effectLst/>
        </p:spPr>
      </p:pic>
    </p:spTree>
    <p:extLst>
      <p:ext uri="{BB962C8B-B14F-4D97-AF65-F5344CB8AC3E}">
        <p14:creationId xmlns:p14="http://schemas.microsoft.com/office/powerpoint/2010/main" val="18325433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C6EE2-1251-4DB3-8686-0216BCD17CA7}"/>
              </a:ext>
            </a:extLst>
          </p:cNvPr>
          <p:cNvSpPr>
            <a:spLocks noGrp="1"/>
          </p:cNvSpPr>
          <p:nvPr>
            <p:ph type="title"/>
          </p:nvPr>
        </p:nvSpPr>
        <p:spPr>
          <a:xfrm>
            <a:off x="5297762" y="329184"/>
            <a:ext cx="6251110" cy="1783080"/>
          </a:xfrm>
        </p:spPr>
        <p:txBody>
          <a:bodyPr anchor="b">
            <a:normAutofit/>
          </a:bodyPr>
          <a:lstStyle/>
          <a:p>
            <a:r>
              <a:rPr lang="en-GB" sz="5400"/>
              <a:t>Step 2</a:t>
            </a:r>
          </a:p>
        </p:txBody>
      </p:sp>
      <p:sp>
        <p:nvSpPr>
          <p:cNvPr id="3" name="Content Placeholder 2">
            <a:extLst>
              <a:ext uri="{FF2B5EF4-FFF2-40B4-BE49-F238E27FC236}">
                <a16:creationId xmlns:a16="http://schemas.microsoft.com/office/drawing/2014/main" id="{FA7115BE-E363-431A-A8D6-4CE15C28C3D0}"/>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S</a:t>
            </a:r>
            <a:r>
              <a:rPr lang="en-GB" sz="2200">
                <a:effectLst/>
                <a:latin typeface="Calibri" panose="020F0502020204030204" pitchFamily="34" charset="0"/>
                <a:ea typeface="DengXian" panose="02010600030101010101" pitchFamily="2" charset="-122"/>
                <a:cs typeface="Arial" panose="020B0604020202020204" pitchFamily="34" charset="0"/>
              </a:rPr>
              <a:t>tart labelling relevant pieces such as words phrases sentences or sections in the transcripts</a:t>
            </a:r>
          </a:p>
          <a:p>
            <a:r>
              <a:rPr lang="en-GB" sz="2200">
                <a:latin typeface="Calibri" panose="020F0502020204030204" pitchFamily="34" charset="0"/>
                <a:ea typeface="DengXian" panose="02010600030101010101" pitchFamily="2" charset="-122"/>
                <a:cs typeface="Arial" panose="020B0604020202020204" pitchFamily="34" charset="0"/>
              </a:rPr>
              <a:t>L</a:t>
            </a:r>
            <a:r>
              <a:rPr lang="en-GB" sz="2200">
                <a:effectLst/>
                <a:latin typeface="Calibri" panose="020F0502020204030204" pitchFamily="34" charset="0"/>
                <a:ea typeface="DengXian" panose="02010600030101010101" pitchFamily="2" charset="-122"/>
                <a:cs typeface="Arial" panose="020B0604020202020204" pitchFamily="34" charset="0"/>
              </a:rPr>
              <a:t>abels can be about actions that could be about activities or whatever you think is relevant </a:t>
            </a:r>
          </a:p>
          <a:p>
            <a:r>
              <a:rPr lang="en-GB" sz="2200">
                <a:latin typeface="Calibri" panose="020F0502020204030204" pitchFamily="34" charset="0"/>
                <a:ea typeface="DengXian" panose="02010600030101010101" pitchFamily="2" charset="-122"/>
                <a:cs typeface="Arial" panose="020B0604020202020204" pitchFamily="34" charset="0"/>
              </a:rPr>
              <a:t>T</a:t>
            </a:r>
            <a:r>
              <a:rPr lang="en-GB" sz="2200">
                <a:effectLst/>
                <a:latin typeface="Calibri" panose="020F0502020204030204" pitchFamily="34" charset="0"/>
                <a:ea typeface="DengXian" panose="02010600030101010101" pitchFamily="2" charset="-122"/>
                <a:cs typeface="Arial" panose="020B0604020202020204" pitchFamily="34" charset="0"/>
              </a:rPr>
              <a:t>his process is called coding or sometimes it's referred to as indexing </a:t>
            </a:r>
            <a:endParaRPr lang="en-GB" sz="2200"/>
          </a:p>
        </p:txBody>
      </p:sp>
      <p:pic>
        <p:nvPicPr>
          <p:cNvPr id="5" name="Picture 4" descr="Multi-coloured paper-craft art">
            <a:extLst>
              <a:ext uri="{FF2B5EF4-FFF2-40B4-BE49-F238E27FC236}">
                <a16:creationId xmlns:a16="http://schemas.microsoft.com/office/drawing/2014/main" id="{ACEAA028-45E0-C26F-626D-818885F923A4}"/>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223987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B0F05-A10F-ECFB-6A4A-C8D7CD750C75}"/>
              </a:ext>
            </a:extLst>
          </p:cNvPr>
          <p:cNvSpPr>
            <a:spLocks noGrp="1"/>
          </p:cNvSpPr>
          <p:nvPr>
            <p:ph type="title"/>
          </p:nvPr>
        </p:nvSpPr>
        <p:spPr/>
        <p:txBody>
          <a:bodyPr/>
          <a:lstStyle/>
          <a:p>
            <a:r>
              <a:rPr lang="en-GB" dirty="0"/>
              <a:t>Research overview</a:t>
            </a:r>
          </a:p>
        </p:txBody>
      </p:sp>
      <p:sp>
        <p:nvSpPr>
          <p:cNvPr id="3" name="Content Placeholder 2">
            <a:extLst>
              <a:ext uri="{FF2B5EF4-FFF2-40B4-BE49-F238E27FC236}">
                <a16:creationId xmlns:a16="http://schemas.microsoft.com/office/drawing/2014/main" id="{66978691-395D-11C6-A811-576ACC8F495C}"/>
              </a:ext>
            </a:extLst>
          </p:cNvPr>
          <p:cNvSpPr>
            <a:spLocks noGrp="1"/>
          </p:cNvSpPr>
          <p:nvPr>
            <p:ph idx="1"/>
          </p:nvPr>
        </p:nvSpPr>
        <p:spPr/>
        <p:txBody>
          <a:bodyPr>
            <a:normAutofit fontScale="85000" lnSpcReduction="20000"/>
          </a:bodyPr>
          <a:lstStyle/>
          <a:p>
            <a:r>
              <a:rPr lang="en-GB" b="1" dirty="0"/>
              <a:t>Research Topic</a:t>
            </a:r>
          </a:p>
          <a:p>
            <a:r>
              <a:rPr lang="en-GB" dirty="0"/>
              <a:t>How teachers adapt, seek information, and solve problems in their everyday work</a:t>
            </a:r>
          </a:p>
          <a:p>
            <a:pPr fontAlgn="t"/>
            <a:r>
              <a:rPr lang="en-GB" b="1" dirty="0"/>
              <a:t>Research Aim</a:t>
            </a:r>
          </a:p>
          <a:p>
            <a:pPr fontAlgn="t"/>
            <a:r>
              <a:rPr lang="en-GB" dirty="0"/>
              <a:t>To explore how teachers experience and manage constant adaptation in their everyday work, with particular attention to the roles of information‑seeking and problem‑solving within the social context of the school.</a:t>
            </a:r>
            <a:br>
              <a:rPr lang="en-GB" dirty="0"/>
            </a:br>
            <a:endParaRPr lang="en-GB" dirty="0"/>
          </a:p>
          <a:p>
            <a:pPr fontAlgn="t"/>
            <a:r>
              <a:rPr lang="en-GB" b="1" dirty="0"/>
              <a:t>Research Problem</a:t>
            </a:r>
          </a:p>
          <a:p>
            <a:pPr fontAlgn="t"/>
            <a:r>
              <a:rPr lang="en-GB" dirty="0"/>
              <a:t>Teachers frequently face shifting schedules, new rules, administrative demands, and urgent problems that require immediate action. These ongoing changes require continual adaptation, but little is known about how teachers actually navigate this process in the moment: how they find information, how they solve problems quickly, and how social interactions with colleagues influence their decisions.</a:t>
            </a:r>
          </a:p>
          <a:p>
            <a:endParaRPr lang="en-GB" dirty="0"/>
          </a:p>
          <a:p>
            <a:endParaRPr lang="en-GB" dirty="0"/>
          </a:p>
        </p:txBody>
      </p:sp>
    </p:spTree>
    <p:extLst>
      <p:ext uri="{BB962C8B-B14F-4D97-AF65-F5344CB8AC3E}">
        <p14:creationId xmlns:p14="http://schemas.microsoft.com/office/powerpoint/2010/main" val="22905489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55ACC4-3EE1-1D59-3D02-B365CE8E76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C5F408-3610-DFFB-808B-1DFC40D192E7}"/>
              </a:ext>
            </a:extLst>
          </p:cNvPr>
          <p:cNvSpPr>
            <a:spLocks noGrp="1"/>
          </p:cNvSpPr>
          <p:nvPr>
            <p:ph type="title"/>
          </p:nvPr>
        </p:nvSpPr>
        <p:spPr/>
        <p:txBody>
          <a:bodyPr/>
          <a:lstStyle/>
          <a:p>
            <a:r>
              <a:rPr lang="en-GB" dirty="0"/>
              <a:t>Research overview</a:t>
            </a:r>
          </a:p>
        </p:txBody>
      </p:sp>
      <p:sp>
        <p:nvSpPr>
          <p:cNvPr id="3" name="Content Placeholder 2">
            <a:extLst>
              <a:ext uri="{FF2B5EF4-FFF2-40B4-BE49-F238E27FC236}">
                <a16:creationId xmlns:a16="http://schemas.microsoft.com/office/drawing/2014/main" id="{BA22E5EE-057B-A58E-C1E7-933082A206F7}"/>
              </a:ext>
            </a:extLst>
          </p:cNvPr>
          <p:cNvSpPr>
            <a:spLocks noGrp="1"/>
          </p:cNvSpPr>
          <p:nvPr>
            <p:ph idx="1"/>
          </p:nvPr>
        </p:nvSpPr>
        <p:spPr/>
        <p:txBody>
          <a:bodyPr>
            <a:normAutofit lnSpcReduction="10000"/>
          </a:bodyPr>
          <a:lstStyle/>
          <a:p>
            <a:pPr fontAlgn="t"/>
            <a:endParaRPr lang="en-GB" dirty="0"/>
          </a:p>
          <a:p>
            <a:pPr fontAlgn="t"/>
            <a:r>
              <a:rPr lang="en-GB" b="1" dirty="0"/>
              <a:t>Research Questions </a:t>
            </a:r>
          </a:p>
          <a:p>
            <a:pPr fontAlgn="t"/>
            <a:r>
              <a:rPr lang="en-GB" dirty="0"/>
              <a:t>How do teachers experience the need for constant adaptation in their everyday work?</a:t>
            </a:r>
          </a:p>
          <a:p>
            <a:pPr fontAlgn="t"/>
            <a:r>
              <a:rPr lang="en-GB" dirty="0"/>
              <a:t>How do teachers seek information to navigate ongoing changes and demands?</a:t>
            </a:r>
          </a:p>
          <a:p>
            <a:pPr fontAlgn="t"/>
            <a:r>
              <a:rPr lang="en-GB" dirty="0"/>
              <a:t>How do teachers identify and solve problems that arise during their daily duties?</a:t>
            </a:r>
          </a:p>
          <a:p>
            <a:pPr fontAlgn="t"/>
            <a:r>
              <a:rPr lang="en-GB" dirty="0"/>
              <a:t>How does the social context (e.g., colleagues, meetings, shared norms) influence teachers’ adaptation processes?</a:t>
            </a:r>
          </a:p>
          <a:p>
            <a:endParaRPr lang="en-GB" dirty="0"/>
          </a:p>
          <a:p>
            <a:endParaRPr lang="en-GB" dirty="0"/>
          </a:p>
        </p:txBody>
      </p:sp>
    </p:spTree>
    <p:extLst>
      <p:ext uri="{BB962C8B-B14F-4D97-AF65-F5344CB8AC3E}">
        <p14:creationId xmlns:p14="http://schemas.microsoft.com/office/powerpoint/2010/main" val="22243610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ical user interface, text, application&#10;&#10;Description automatically generated">
            <a:extLst>
              <a:ext uri="{FF2B5EF4-FFF2-40B4-BE49-F238E27FC236}">
                <a16:creationId xmlns:a16="http://schemas.microsoft.com/office/drawing/2014/main" id="{29802C65-28B6-42DA-9BC1-35A3499080FD}"/>
              </a:ext>
            </a:extLst>
          </p:cNvPr>
          <p:cNvPicPr>
            <a:picLocks noChangeAspect="1"/>
          </p:cNvPicPr>
          <p:nvPr/>
        </p:nvPicPr>
        <p:blipFill rotWithShape="1">
          <a:blip r:embed="rId3"/>
          <a:srcRect l="7499" t="11257" r="42665" b="39235"/>
          <a:stretch/>
        </p:blipFill>
        <p:spPr>
          <a:xfrm>
            <a:off x="1614369" y="457200"/>
            <a:ext cx="8963262" cy="5943600"/>
          </a:xfrm>
          <a:prstGeom prst="rect">
            <a:avLst/>
          </a:prstGeom>
        </p:spPr>
      </p:pic>
    </p:spTree>
    <p:extLst>
      <p:ext uri="{BB962C8B-B14F-4D97-AF65-F5344CB8AC3E}">
        <p14:creationId xmlns:p14="http://schemas.microsoft.com/office/powerpoint/2010/main" val="986967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125C9-1B42-4559-AAAB-E36119699C59}"/>
              </a:ext>
            </a:extLst>
          </p:cNvPr>
          <p:cNvSpPr>
            <a:spLocks noGrp="1"/>
          </p:cNvSpPr>
          <p:nvPr>
            <p:ph type="title"/>
          </p:nvPr>
        </p:nvSpPr>
        <p:spPr>
          <a:xfrm>
            <a:off x="5297762" y="329184"/>
            <a:ext cx="6251110" cy="1783080"/>
          </a:xfrm>
        </p:spPr>
        <p:txBody>
          <a:bodyPr anchor="b">
            <a:normAutofit/>
          </a:bodyPr>
          <a:lstStyle/>
          <a:p>
            <a:r>
              <a:rPr lang="en-GB" sz="5400"/>
              <a:t>Why or what do you code ? </a:t>
            </a:r>
          </a:p>
        </p:txBody>
      </p:sp>
      <p:sp>
        <p:nvSpPr>
          <p:cNvPr id="3" name="Content Placeholder 2">
            <a:extLst>
              <a:ext uri="{FF2B5EF4-FFF2-40B4-BE49-F238E27FC236}">
                <a16:creationId xmlns:a16="http://schemas.microsoft.com/office/drawing/2014/main" id="{5F6BA55F-7909-4136-8469-6F5A202D9F26}"/>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B</a:t>
            </a:r>
            <a:r>
              <a:rPr lang="en-GB" sz="2200">
                <a:effectLst/>
                <a:latin typeface="Calibri" panose="020F0502020204030204" pitchFamily="34" charset="0"/>
                <a:ea typeface="DengXian" panose="02010600030101010101" pitchFamily="2" charset="-122"/>
                <a:cs typeface="Arial" panose="020B0604020202020204" pitchFamily="34" charset="0"/>
              </a:rPr>
              <a:t>ecause it is repeated in several places </a:t>
            </a:r>
            <a:endParaRPr lang="en-GB" sz="2200">
              <a:latin typeface="Calibri" panose="020F0502020204030204" pitchFamily="34" charset="0"/>
              <a:ea typeface="DengXian" panose="02010600030101010101" pitchFamily="2" charset="-122"/>
              <a:cs typeface="Arial" panose="020B0604020202020204" pitchFamily="34" charset="0"/>
            </a:endParaRPr>
          </a:p>
          <a:p>
            <a:r>
              <a:rPr lang="en-GB" sz="2200">
                <a:latin typeface="Calibri" panose="020F0502020204030204" pitchFamily="34" charset="0"/>
                <a:ea typeface="DengXian" panose="02010600030101010101" pitchFamily="2" charset="-122"/>
                <a:cs typeface="Arial" panose="020B0604020202020204" pitchFamily="34" charset="0"/>
              </a:rPr>
              <a:t>P</a:t>
            </a:r>
            <a:r>
              <a:rPr lang="en-GB" sz="2200">
                <a:effectLst/>
                <a:latin typeface="Calibri" panose="020F0502020204030204" pitchFamily="34" charset="0"/>
                <a:ea typeface="DengXian" panose="02010600030101010101" pitchFamily="2" charset="-122"/>
                <a:cs typeface="Arial" panose="020B0604020202020204" pitchFamily="34" charset="0"/>
              </a:rPr>
              <a:t>erhaps it's something that surprises you it </a:t>
            </a:r>
          </a:p>
          <a:p>
            <a:r>
              <a:rPr lang="en-GB" sz="2200">
                <a:latin typeface="Calibri" panose="020F0502020204030204" pitchFamily="34" charset="0"/>
                <a:ea typeface="DengXian" panose="02010600030101010101" pitchFamily="2" charset="-122"/>
                <a:cs typeface="Arial" panose="020B0604020202020204" pitchFamily="34" charset="0"/>
              </a:rPr>
              <a:t>It m</a:t>
            </a:r>
            <a:r>
              <a:rPr lang="en-GB" sz="2200">
                <a:effectLst/>
                <a:latin typeface="Calibri" panose="020F0502020204030204" pitchFamily="34" charset="0"/>
                <a:ea typeface="DengXian" panose="02010600030101010101" pitchFamily="2" charset="-122"/>
                <a:cs typeface="Arial" panose="020B0604020202020204" pitchFamily="34" charset="0"/>
              </a:rPr>
              <a:t>ight be that the interview him or herself explicitly states that this is important </a:t>
            </a:r>
            <a:endParaRPr lang="en-GB" sz="2200">
              <a:latin typeface="Calibri" panose="020F0502020204030204" pitchFamily="34" charset="0"/>
              <a:ea typeface="DengXian" panose="02010600030101010101" pitchFamily="2" charset="-122"/>
              <a:cs typeface="Arial" panose="020B0604020202020204" pitchFamily="34" charset="0"/>
            </a:endParaRP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have read about something similar in previous published reports for example in peer reviewed articles </a:t>
            </a:r>
          </a:p>
          <a:p>
            <a:r>
              <a:rPr lang="en-GB" sz="2200">
                <a:latin typeface="Calibri" panose="020F0502020204030204" pitchFamily="34" charset="0"/>
                <a:ea typeface="DengXian" panose="02010600030101010101" pitchFamily="2" charset="-122"/>
                <a:cs typeface="Arial" panose="020B0604020202020204" pitchFamily="34" charset="0"/>
              </a:rPr>
              <a:t>O</a:t>
            </a:r>
            <a:r>
              <a:rPr lang="en-GB" sz="2200">
                <a:effectLst/>
                <a:latin typeface="Calibri" panose="020F0502020204030204" pitchFamily="34" charset="0"/>
                <a:ea typeface="DengXian" panose="02010600030101010101" pitchFamily="2" charset="-122"/>
                <a:cs typeface="Arial" panose="020B0604020202020204" pitchFamily="34" charset="0"/>
              </a:rPr>
              <a:t>r it reminds you of a theory or concept </a:t>
            </a:r>
          </a:p>
          <a:p>
            <a:r>
              <a:rPr lang="en-GB" sz="2200">
                <a:latin typeface="Calibri" panose="020F0502020204030204" pitchFamily="34" charset="0"/>
                <a:ea typeface="DengXian" panose="02010600030101010101" pitchFamily="2" charset="-122"/>
                <a:cs typeface="Arial" panose="020B0604020202020204" pitchFamily="34" charset="0"/>
              </a:rPr>
              <a:t>Or </a:t>
            </a:r>
            <a:r>
              <a:rPr lang="en-GB" sz="2200">
                <a:effectLst/>
                <a:latin typeface="Calibri" panose="020F0502020204030204" pitchFamily="34" charset="0"/>
                <a:ea typeface="DengXian" panose="02010600030101010101" pitchFamily="2" charset="-122"/>
                <a:cs typeface="Arial" panose="020B0604020202020204" pitchFamily="34" charset="0"/>
              </a:rPr>
              <a:t>for some other reason that you think is relevant </a:t>
            </a:r>
          </a:p>
          <a:p>
            <a:pPr marL="0" indent="0">
              <a:buNone/>
            </a:pPr>
            <a:endParaRPr lang="en-GB" sz="2200"/>
          </a:p>
        </p:txBody>
      </p:sp>
      <p:pic>
        <p:nvPicPr>
          <p:cNvPr id="5" name="Picture 4">
            <a:extLst>
              <a:ext uri="{FF2B5EF4-FFF2-40B4-BE49-F238E27FC236}">
                <a16:creationId xmlns:a16="http://schemas.microsoft.com/office/drawing/2014/main" id="{1B946D32-ECDB-8563-B689-3BA80EEFC643}"/>
              </a:ext>
            </a:extLst>
          </p:cNvPr>
          <p:cNvPicPr>
            <a:picLocks noChangeAspect="1"/>
          </p:cNvPicPr>
          <p:nvPr/>
        </p:nvPicPr>
        <p:blipFill rotWithShape="1">
          <a:blip r:embed="rId3"/>
          <a:srcRect l="20665" r="3400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3726860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B6F7E-FD05-4572-8708-7768355D3E94}"/>
              </a:ext>
            </a:extLst>
          </p:cNvPr>
          <p:cNvSpPr>
            <a:spLocks noGrp="1"/>
          </p:cNvSpPr>
          <p:nvPr>
            <p:ph type="title"/>
          </p:nvPr>
        </p:nvSpPr>
        <p:spPr>
          <a:xfrm>
            <a:off x="5297762" y="329184"/>
            <a:ext cx="6251110" cy="1783080"/>
          </a:xfrm>
        </p:spPr>
        <p:txBody>
          <a:bodyPr anchor="b">
            <a:normAutofit/>
          </a:bodyPr>
          <a:lstStyle/>
          <a:p>
            <a:r>
              <a:rPr lang="en-GB" sz="5400"/>
              <a:t>Continued</a:t>
            </a:r>
          </a:p>
        </p:txBody>
      </p:sp>
      <p:sp>
        <p:nvSpPr>
          <p:cNvPr id="3" name="Content Placeholder 2">
            <a:extLst>
              <a:ext uri="{FF2B5EF4-FFF2-40B4-BE49-F238E27FC236}">
                <a16:creationId xmlns:a16="http://schemas.microsoft.com/office/drawing/2014/main" id="{190529EF-C8F8-45F3-AF93-10537A85666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use pre-conceived theories and concepts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be more open minded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aim for a description of things that are superficial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code a name for a conceptualization of underlying patterns </a:t>
            </a:r>
          </a:p>
          <a:p>
            <a:r>
              <a:rPr lang="en-GB" sz="2200">
                <a:latin typeface="Calibri" panose="020F0502020204030204" pitchFamily="34" charset="0"/>
                <a:ea typeface="DengXian" panose="02010600030101010101" pitchFamily="2" charset="-122"/>
                <a:cs typeface="Arial" panose="020B0604020202020204" pitchFamily="34" charset="0"/>
              </a:rPr>
              <a:t>It </a:t>
            </a:r>
            <a:r>
              <a:rPr lang="en-GB" sz="2200">
                <a:effectLst/>
                <a:latin typeface="Calibri" panose="020F0502020204030204" pitchFamily="34" charset="0"/>
                <a:ea typeface="DengXian" panose="02010600030101010101" pitchFamily="2" charset="-122"/>
                <a:cs typeface="Arial" panose="020B0604020202020204" pitchFamily="34" charset="0"/>
              </a:rPr>
              <a:t>is up to you – it is your study and your choice of methodology</a:t>
            </a:r>
          </a:p>
        </p:txBody>
      </p:sp>
      <p:pic>
        <p:nvPicPr>
          <p:cNvPr id="14" name="Picture 4" descr="Colourful art materials">
            <a:extLst>
              <a:ext uri="{FF2B5EF4-FFF2-40B4-BE49-F238E27FC236}">
                <a16:creationId xmlns:a16="http://schemas.microsoft.com/office/drawing/2014/main" id="{B9131741-6CAD-2884-A012-B9F86DF10626}"/>
              </a:ext>
            </a:extLst>
          </p:cNvPr>
          <p:cNvPicPr>
            <a:picLocks noChangeAspect="1"/>
          </p:cNvPicPr>
          <p:nvPr/>
        </p:nvPicPr>
        <p:blipFill rotWithShape="1">
          <a:blip r:embed="rId2"/>
          <a:srcRect l="26649" r="2802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5781330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E6F09-2213-48BA-AAA9-6B57F922FFFF}"/>
              </a:ext>
            </a:extLst>
          </p:cNvPr>
          <p:cNvSpPr>
            <a:spLocks noGrp="1"/>
          </p:cNvSpPr>
          <p:nvPr>
            <p:ph type="title"/>
          </p:nvPr>
        </p:nvSpPr>
        <p:spPr>
          <a:xfrm>
            <a:off x="841248" y="548640"/>
            <a:ext cx="3600860" cy="5431536"/>
          </a:xfrm>
        </p:spPr>
        <p:txBody>
          <a:bodyPr>
            <a:normAutofit/>
          </a:bodyPr>
          <a:lstStyle/>
          <a:p>
            <a:r>
              <a:rPr lang="en-GB" sz="5400"/>
              <a:t>You are the boss</a:t>
            </a:r>
          </a:p>
        </p:txBody>
      </p:sp>
      <p:sp>
        <p:nvSpPr>
          <p:cNvPr id="3" name="Content Placeholder 2">
            <a:extLst>
              <a:ext uri="{FF2B5EF4-FFF2-40B4-BE49-F238E27FC236}">
                <a16:creationId xmlns:a16="http://schemas.microsoft.com/office/drawing/2014/main" id="{EBDCC409-9A21-42F6-A353-252C7C1C59D1}"/>
              </a:ext>
            </a:extLst>
          </p:cNvPr>
          <p:cNvSpPr>
            <a:spLocks noGrp="1"/>
          </p:cNvSpPr>
          <p:nvPr>
            <p:ph idx="1"/>
          </p:nvPr>
        </p:nvSpPr>
        <p:spPr>
          <a:xfrm>
            <a:off x="5126418" y="552091"/>
            <a:ext cx="6224335" cy="5431536"/>
          </a:xfrm>
        </p:spPr>
        <p:txBody>
          <a:bodyPr anchor="ct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are the interpreter and these phenomena are highlighted because </a:t>
            </a:r>
            <a:r>
              <a:rPr lang="en-GB" sz="2200" b="1">
                <a:effectLst/>
                <a:latin typeface="Calibri" panose="020F0502020204030204" pitchFamily="34" charset="0"/>
                <a:ea typeface="DengXian" panose="02010600030101010101" pitchFamily="2" charset="-122"/>
                <a:cs typeface="Arial" panose="020B0604020202020204" pitchFamily="34" charset="0"/>
              </a:rPr>
              <a:t>you</a:t>
            </a:r>
            <a:r>
              <a:rPr lang="en-GB" sz="2200">
                <a:effectLst/>
                <a:latin typeface="Calibri" panose="020F0502020204030204" pitchFamily="34" charset="0"/>
                <a:ea typeface="DengXian" panose="02010600030101010101" pitchFamily="2" charset="-122"/>
                <a:cs typeface="Arial" panose="020B0604020202020204" pitchFamily="34" charset="0"/>
              </a:rPr>
              <a:t> think they are important </a:t>
            </a:r>
          </a:p>
          <a:p>
            <a:r>
              <a:rPr lang="en-GB" sz="2200">
                <a:latin typeface="Calibri" panose="020F0502020204030204" pitchFamily="34" charset="0"/>
                <a:ea typeface="DengXian" panose="02010600030101010101" pitchFamily="2" charset="-122"/>
                <a:cs typeface="Arial" panose="020B0604020202020204" pitchFamily="34" charset="0"/>
              </a:rPr>
              <a:t>WHAT IS VITAL IS THAT YOU EXPLAIN AND JUSTIFY WHAT YOU ARE DOING AND WHY</a:t>
            </a:r>
            <a:r>
              <a:rPr lang="en-GB" sz="2200"/>
              <a:t> </a:t>
            </a:r>
          </a:p>
          <a:p>
            <a:pPr lvl="1"/>
            <a:r>
              <a:rPr lang="en-GB" sz="2200"/>
              <a:t>en</a:t>
            </a:r>
            <a:r>
              <a:rPr lang="en-GB" sz="2200">
                <a:effectLst/>
                <a:latin typeface="Calibri" panose="020F0502020204030204" pitchFamily="34" charset="0"/>
                <a:ea typeface="DengXian" panose="02010600030101010101" pitchFamily="2" charset="-122"/>
                <a:cs typeface="Arial" panose="020B0604020202020204" pitchFamily="34" charset="0"/>
              </a:rPr>
              <a:t>sure that you tell your reader about your methodology and the choices that you make and you do that under the heading </a:t>
            </a:r>
            <a:r>
              <a:rPr lang="en-GB" sz="2200" b="1">
                <a:latin typeface="Calibri" panose="020F0502020204030204" pitchFamily="34" charset="0"/>
                <a:ea typeface="DengXian" panose="02010600030101010101" pitchFamily="2" charset="-122"/>
                <a:cs typeface="Arial" panose="020B0604020202020204" pitchFamily="34" charset="0"/>
              </a:rPr>
              <a:t>M</a:t>
            </a:r>
            <a:r>
              <a:rPr lang="en-GB" sz="2200" b="1">
                <a:effectLst/>
                <a:latin typeface="Calibri" panose="020F0502020204030204" pitchFamily="34" charset="0"/>
                <a:ea typeface="DengXian" panose="02010600030101010101" pitchFamily="2" charset="-122"/>
                <a:cs typeface="Arial" panose="020B0604020202020204" pitchFamily="34" charset="0"/>
              </a:rPr>
              <a:t>ethod</a:t>
            </a:r>
            <a:r>
              <a:rPr lang="en-GB" sz="2200">
                <a:effectLst/>
                <a:latin typeface="Calibri" panose="020F0502020204030204" pitchFamily="34" charset="0"/>
                <a:ea typeface="DengXian" panose="02010600030101010101" pitchFamily="2" charset="-122"/>
                <a:cs typeface="Arial" panose="020B0604020202020204" pitchFamily="34" charset="0"/>
              </a:rPr>
              <a:t> </a:t>
            </a:r>
          </a:p>
          <a:p>
            <a:r>
              <a:rPr lang="en-GB" sz="2200">
                <a:latin typeface="Calibri" panose="020F0502020204030204" pitchFamily="34" charset="0"/>
                <a:ea typeface="DengXian" panose="02010600030101010101" pitchFamily="2" charset="-122"/>
                <a:cs typeface="Arial" panose="020B0604020202020204" pitchFamily="34" charset="0"/>
              </a:rPr>
              <a:t>In</a:t>
            </a:r>
            <a:r>
              <a:rPr lang="en-GB" sz="2200">
                <a:effectLst/>
                <a:latin typeface="Calibri" panose="020F0502020204030204" pitchFamily="34" charset="0"/>
                <a:ea typeface="DengXian" panose="02010600030101010101" pitchFamily="2" charset="-122"/>
                <a:cs typeface="Arial" panose="020B0604020202020204" pitchFamily="34" charset="0"/>
              </a:rPr>
              <a:t> your coding try to be unbiased and stay close to the data in the transcripts </a:t>
            </a:r>
          </a:p>
          <a:p>
            <a:r>
              <a:rPr lang="en-GB" sz="2200">
                <a:latin typeface="Calibri" panose="020F0502020204030204" pitchFamily="34" charset="0"/>
                <a:ea typeface="DengXian" panose="02010600030101010101" pitchFamily="2" charset="-122"/>
                <a:cs typeface="Arial" panose="020B0604020202020204" pitchFamily="34" charset="0"/>
              </a:rPr>
              <a:t>D</a:t>
            </a:r>
            <a:r>
              <a:rPr lang="en-GB" sz="2200">
                <a:effectLst/>
                <a:latin typeface="Calibri" panose="020F0502020204030204" pitchFamily="34" charset="0"/>
                <a:ea typeface="DengXian" panose="02010600030101010101" pitchFamily="2" charset="-122"/>
                <a:cs typeface="Arial" panose="020B0604020202020204" pitchFamily="34" charset="0"/>
              </a:rPr>
              <a:t>on't hesitate to code plenty of phenomena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can have lots of codes even hundreds</a:t>
            </a:r>
            <a:endParaRPr lang="en-GB" sz="2200"/>
          </a:p>
        </p:txBody>
      </p:sp>
    </p:spTree>
    <p:extLst>
      <p:ext uri="{BB962C8B-B14F-4D97-AF65-F5344CB8AC3E}">
        <p14:creationId xmlns:p14="http://schemas.microsoft.com/office/powerpoint/2010/main" val="27771540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94EFC-45AD-403B-98C2-03B084A332D9}"/>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3</a:t>
            </a:r>
            <a:endParaRPr lang="en-GB" sz="5400"/>
          </a:p>
        </p:txBody>
      </p:sp>
      <p:sp>
        <p:nvSpPr>
          <p:cNvPr id="3" name="Content Placeholder 2">
            <a:extLst>
              <a:ext uri="{FF2B5EF4-FFF2-40B4-BE49-F238E27FC236}">
                <a16:creationId xmlns:a16="http://schemas.microsoft.com/office/drawing/2014/main" id="{2A1E2085-141B-46DD-96FF-E52350BEF47C}"/>
              </a:ext>
            </a:extLst>
          </p:cNvPr>
          <p:cNvSpPr>
            <a:spLocks noGrp="1"/>
          </p:cNvSpPr>
          <p:nvPr>
            <p:ph idx="1"/>
          </p:nvPr>
        </p:nvSpPr>
        <p:spPr>
          <a:xfrm>
            <a:off x="5297762" y="2706624"/>
            <a:ext cx="6251110" cy="3483864"/>
          </a:xfrm>
        </p:spPr>
        <p:txBody>
          <a:bodyPr>
            <a:normAutofit/>
          </a:bodyPr>
          <a:lstStyle/>
          <a:p>
            <a:r>
              <a:rPr lang="en-GB" sz="1700">
                <a:effectLst/>
                <a:latin typeface="Calibri" panose="020F0502020204030204" pitchFamily="34" charset="0"/>
                <a:ea typeface="DengXian" panose="02010600030101010101" pitchFamily="2" charset="-122"/>
                <a:cs typeface="Arial" panose="020B0604020202020204" pitchFamily="34" charset="0"/>
              </a:rPr>
              <a:t>Decide which codes are the most important and </a:t>
            </a:r>
          </a:p>
          <a:p>
            <a:r>
              <a:rPr lang="en-GB" sz="1700">
                <a:latin typeface="Calibri" panose="020F0502020204030204" pitchFamily="34" charset="0"/>
                <a:ea typeface="DengXian" panose="02010600030101010101" pitchFamily="2" charset="-122"/>
                <a:cs typeface="Arial" panose="020B0604020202020204" pitchFamily="34" charset="0"/>
              </a:rPr>
              <a:t>C</a:t>
            </a:r>
            <a:r>
              <a:rPr lang="en-GB" sz="1700">
                <a:effectLst/>
                <a:latin typeface="Calibri" panose="020F0502020204030204" pitchFamily="34" charset="0"/>
                <a:ea typeface="DengXian" panose="02010600030101010101" pitchFamily="2" charset="-122"/>
                <a:cs typeface="Arial" panose="020B0604020202020204" pitchFamily="34" charset="0"/>
              </a:rPr>
              <a:t>reate categories by bringing several codes together </a:t>
            </a:r>
          </a:p>
          <a:p>
            <a:r>
              <a:rPr lang="en-GB" sz="1700">
                <a:latin typeface="Calibri" panose="020F0502020204030204" pitchFamily="34" charset="0"/>
                <a:ea typeface="DengXian" panose="02010600030101010101" pitchFamily="2" charset="-122"/>
                <a:cs typeface="Arial" panose="020B0604020202020204" pitchFamily="34" charset="0"/>
              </a:rPr>
              <a:t>G</a:t>
            </a:r>
            <a:r>
              <a:rPr lang="en-GB" sz="1700">
                <a:effectLst/>
                <a:latin typeface="Calibri" panose="020F0502020204030204" pitchFamily="34" charset="0"/>
                <a:ea typeface="DengXian" panose="02010600030101010101" pitchFamily="2" charset="-122"/>
                <a:cs typeface="Arial" panose="020B0604020202020204" pitchFamily="34" charset="0"/>
              </a:rPr>
              <a:t>o through all the codes created in the previous step read them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create new codes if you want to by combining two or more codes </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don't have to use all the codes that you created in the previous system in fact many of these initial codes can now be dropped </a:t>
            </a:r>
          </a:p>
          <a:p>
            <a:r>
              <a:rPr lang="en-GB" sz="1700">
                <a:latin typeface="Calibri" panose="020F0502020204030204" pitchFamily="34" charset="0"/>
                <a:ea typeface="DengXian" panose="02010600030101010101" pitchFamily="2" charset="-122"/>
                <a:cs typeface="Arial" panose="020B0604020202020204" pitchFamily="34" charset="0"/>
              </a:rPr>
              <a:t>K</a:t>
            </a:r>
            <a:r>
              <a:rPr lang="en-GB" sz="1700">
                <a:effectLst/>
                <a:latin typeface="Calibri" panose="020F0502020204030204" pitchFamily="34" charset="0"/>
                <a:ea typeface="DengXian" panose="02010600030101010101" pitchFamily="2" charset="-122"/>
                <a:cs typeface="Arial" panose="020B0604020202020204" pitchFamily="34" charset="0"/>
              </a:rPr>
              <a:t>eep the codes that you think are important and group them together in the way you want create categories</a:t>
            </a:r>
          </a:p>
          <a:p>
            <a:r>
              <a:rPr lang="en-GB" sz="1700">
                <a:latin typeface="Calibri" panose="020F0502020204030204" pitchFamily="34" charset="0"/>
                <a:ea typeface="DengXian" panose="02010600030101010101" pitchFamily="2" charset="-122"/>
                <a:cs typeface="Arial" panose="020B0604020202020204" pitchFamily="34" charset="0"/>
              </a:rPr>
              <a:t>Y</a:t>
            </a:r>
            <a:r>
              <a:rPr lang="en-GB" sz="1700">
                <a:effectLst/>
                <a:latin typeface="Calibri" panose="020F0502020204030204" pitchFamily="34" charset="0"/>
                <a:ea typeface="DengXian" panose="02010600030101010101" pitchFamily="2" charset="-122"/>
                <a:cs typeface="Arial" panose="020B0604020202020204" pitchFamily="34" charset="0"/>
              </a:rPr>
              <a:t>ou can call them themes if you want to</a:t>
            </a:r>
            <a:endParaRPr lang="en-GB" sz="1700"/>
          </a:p>
        </p:txBody>
      </p:sp>
      <p:pic>
        <p:nvPicPr>
          <p:cNvPr id="5" name="Picture 4" descr="Closeup of a keyboard">
            <a:extLst>
              <a:ext uri="{FF2B5EF4-FFF2-40B4-BE49-F238E27FC236}">
                <a16:creationId xmlns:a16="http://schemas.microsoft.com/office/drawing/2014/main" id="{3923FB0F-B0F3-D597-F371-4744E3EDBA4B}"/>
              </a:ext>
            </a:extLst>
          </p:cNvPr>
          <p:cNvPicPr>
            <a:picLocks noChangeAspect="1"/>
          </p:cNvPicPr>
          <p:nvPr/>
        </p:nvPicPr>
        <p:blipFill rotWithShape="1">
          <a:blip r:embed="rId3"/>
          <a:srcRect l="17988" r="3804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8519383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n abstract design with lines and financial symbols">
            <a:extLst>
              <a:ext uri="{FF2B5EF4-FFF2-40B4-BE49-F238E27FC236}">
                <a16:creationId xmlns:a16="http://schemas.microsoft.com/office/drawing/2014/main" id="{FF5BC14C-E314-FFC9-EBBF-B5169655E5B8}"/>
              </a:ext>
            </a:extLst>
          </p:cNvPr>
          <p:cNvPicPr>
            <a:picLocks noChangeAspect="1"/>
          </p:cNvPicPr>
          <p:nvPr/>
        </p:nvPicPr>
        <p:blipFill>
          <a:blip r:embed="rId2">
            <a:alphaModFix amt="50000"/>
          </a:blip>
          <a:srcRect t="10400" b="5014"/>
          <a:stretch>
            <a:fillRect/>
          </a:stretch>
        </p:blipFill>
        <p:spPr>
          <a:xfrm>
            <a:off x="20" y="1"/>
            <a:ext cx="12191980" cy="6857999"/>
          </a:xfrm>
          <a:prstGeom prst="rect">
            <a:avLst/>
          </a:prstGeom>
        </p:spPr>
      </p:pic>
      <p:sp>
        <p:nvSpPr>
          <p:cNvPr id="4" name="Title 3">
            <a:extLst>
              <a:ext uri="{FF2B5EF4-FFF2-40B4-BE49-F238E27FC236}">
                <a16:creationId xmlns:a16="http://schemas.microsoft.com/office/drawing/2014/main" id="{F4BCFEA3-388A-E8CC-98B4-9CE8E4CF7BB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a:solidFill>
                  <a:srgbClr val="FFFFFF"/>
                </a:solidFill>
              </a:rPr>
              <a:t>Difference between categories and themes</a:t>
            </a:r>
          </a:p>
        </p:txBody>
      </p:sp>
      <p:sp>
        <p:nvSpPr>
          <p:cNvPr id="6" name="Content Placeholder 5">
            <a:extLst>
              <a:ext uri="{FF2B5EF4-FFF2-40B4-BE49-F238E27FC236}">
                <a16:creationId xmlns:a16="http://schemas.microsoft.com/office/drawing/2014/main" id="{73944AD2-516F-C271-486E-CE051CCFBEDC}"/>
              </a:ext>
            </a:extLst>
          </p:cNvPr>
          <p:cNvSpPr>
            <a:spLocks noGrp="1"/>
          </p:cNvSpPr>
          <p:nvPr>
            <p:ph type="body" idx="1"/>
          </p:nvPr>
        </p:nvSpPr>
        <p:spPr>
          <a:xfrm>
            <a:off x="1524000" y="4159404"/>
            <a:ext cx="9144000" cy="1098395"/>
          </a:xfrm>
        </p:spPr>
        <p:txBody>
          <a:bodyPr vert="horz" lIns="91440" tIns="45720" rIns="91440" bIns="45720" rtlCol="0">
            <a:normAutofit/>
          </a:bodyPr>
          <a:lstStyle/>
          <a:p>
            <a:pPr algn="ctr"/>
            <a:r>
              <a:rPr lang="en-US" dirty="0">
                <a:solidFill>
                  <a:srgbClr val="FFFFFF"/>
                </a:solidFill>
              </a:rPr>
              <a:t>Categories (and codes) are typically more descriptive and stay closer to the raw data. </a:t>
            </a:r>
          </a:p>
        </p:txBody>
      </p:sp>
    </p:spTree>
    <p:extLst>
      <p:ext uri="{BB962C8B-B14F-4D97-AF65-F5344CB8AC3E}">
        <p14:creationId xmlns:p14="http://schemas.microsoft.com/office/powerpoint/2010/main" val="2654154360"/>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E</a:t>
            </a:r>
            <a:r>
              <a:rPr lang="en-GB" sz="4400" dirty="0">
                <a:effectLst/>
                <a:latin typeface="Calibri" panose="020F0502020204030204" pitchFamily="34" charset="0"/>
                <a:ea typeface="DengXian" panose="02010600030101010101" pitchFamily="2" charset="-122"/>
                <a:cs typeface="Arial" panose="020B0604020202020204" pitchFamily="34" charset="0"/>
              </a:rPr>
              <a:t>xample how I grouped these codes together</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Tree>
    <p:extLst>
      <p:ext uri="{BB962C8B-B14F-4D97-AF65-F5344CB8AC3E}">
        <p14:creationId xmlns:p14="http://schemas.microsoft.com/office/powerpoint/2010/main" val="9134275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99802-E739-4C9E-BD8E-4293976747ED}"/>
              </a:ext>
            </a:extLst>
          </p:cNvPr>
          <p:cNvSpPr>
            <a:spLocks noGrp="1"/>
          </p:cNvSpPr>
          <p:nvPr>
            <p:ph type="title"/>
          </p:nvPr>
        </p:nvSpPr>
        <p:spPr>
          <a:xfrm>
            <a:off x="5297762" y="329184"/>
            <a:ext cx="6251110" cy="1783080"/>
          </a:xfrm>
        </p:spPr>
        <p:txBody>
          <a:bodyPr anchor="b">
            <a:normAutofit/>
          </a:bodyPr>
          <a:lstStyle/>
          <a:p>
            <a:r>
              <a:rPr lang="en-GB" sz="5400"/>
              <a:t>Continued</a:t>
            </a:r>
          </a:p>
        </p:txBody>
      </p:sp>
      <p:sp>
        <p:nvSpPr>
          <p:cNvPr id="3" name="Content Placeholder 2">
            <a:extLst>
              <a:ext uri="{FF2B5EF4-FFF2-40B4-BE49-F238E27FC236}">
                <a16:creationId xmlns:a16="http://schemas.microsoft.com/office/drawing/2014/main" id="{C238007F-7C99-4B19-B972-1F013CC9EBD6}"/>
              </a:ext>
            </a:extLst>
          </p:cNvPr>
          <p:cNvSpPr>
            <a:spLocks noGrp="1"/>
          </p:cNvSpPr>
          <p:nvPr>
            <p:ph idx="1"/>
          </p:nvPr>
        </p:nvSpPr>
        <p:spPr>
          <a:xfrm>
            <a:off x="5297762" y="2706624"/>
            <a:ext cx="6251110" cy="3483864"/>
          </a:xfrm>
        </p:spPr>
        <p:txBody>
          <a:bodyPr>
            <a:normAutofit/>
          </a:bodyPr>
          <a:lstStyle/>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 categories don't have to be of the same type </a:t>
            </a:r>
          </a:p>
          <a:p>
            <a:r>
              <a:rPr lang="en-GB" sz="2200" dirty="0">
                <a:latin typeface="Calibri" panose="020F0502020204030204" pitchFamily="34" charset="0"/>
                <a:ea typeface="DengXian" panose="02010600030101010101" pitchFamily="2" charset="-122"/>
                <a:cs typeface="Arial" panose="020B0604020202020204" pitchFamily="34" charset="0"/>
              </a:rPr>
              <a:t>T</a:t>
            </a:r>
            <a:r>
              <a:rPr lang="en-GB" sz="2200" dirty="0">
                <a:effectLst/>
                <a:latin typeface="Calibri" panose="020F0502020204030204" pitchFamily="34" charset="0"/>
                <a:ea typeface="DengXian" panose="02010600030101010101" pitchFamily="2" charset="-122"/>
                <a:cs typeface="Arial" panose="020B0604020202020204" pitchFamily="34" charset="0"/>
              </a:rPr>
              <a:t>hey can be about objects process is differences or whatever </a:t>
            </a:r>
          </a:p>
          <a:p>
            <a:r>
              <a:rPr lang="en-GB" sz="2200" dirty="0">
                <a:latin typeface="Calibri" panose="020F0502020204030204" pitchFamily="34" charset="0"/>
                <a:ea typeface="DengXian" panose="02010600030101010101" pitchFamily="2" charset="-122"/>
                <a:cs typeface="Arial" panose="020B0604020202020204" pitchFamily="34" charset="0"/>
              </a:rPr>
              <a:t>B</a:t>
            </a:r>
            <a:r>
              <a:rPr lang="en-GB" sz="2200" dirty="0">
                <a:effectLst/>
                <a:latin typeface="Calibri" panose="020F0502020204030204" pitchFamily="34" charset="0"/>
                <a:ea typeface="DengXian" panose="02010600030101010101" pitchFamily="2" charset="-122"/>
                <a:cs typeface="Arial" panose="020B0604020202020204" pitchFamily="34" charset="0"/>
              </a:rPr>
              <a:t>e unbiased and creative and try to be open minded </a:t>
            </a:r>
          </a:p>
          <a:p>
            <a:r>
              <a:rPr lang="en-GB" sz="2200" dirty="0">
                <a:latin typeface="Calibri" panose="020F0502020204030204" pitchFamily="34" charset="0"/>
                <a:ea typeface="DengXian" panose="02010600030101010101" pitchFamily="2" charset="-122"/>
                <a:cs typeface="Arial" panose="020B0604020202020204" pitchFamily="34" charset="0"/>
              </a:rPr>
              <a:t>Y</a:t>
            </a:r>
            <a:r>
              <a:rPr lang="en-GB" sz="2200" dirty="0">
                <a:effectLst/>
                <a:latin typeface="Calibri" panose="020F0502020204030204" pitchFamily="34" charset="0"/>
                <a:ea typeface="DengXian" panose="02010600030101010101" pitchFamily="2" charset="-122"/>
                <a:cs typeface="Arial" panose="020B0604020202020204" pitchFamily="34" charset="0"/>
              </a:rPr>
              <a:t>our work now compared to the previous steps is on a more general abstract level </a:t>
            </a:r>
          </a:p>
          <a:p>
            <a:r>
              <a:rPr lang="en-GB" sz="2200" dirty="0">
                <a:effectLst/>
                <a:latin typeface="Calibri" panose="020F0502020204030204" pitchFamily="34" charset="0"/>
                <a:ea typeface="DengXian" panose="02010600030101010101" pitchFamily="2" charset="-122"/>
                <a:cs typeface="Arial" panose="020B0604020202020204" pitchFamily="34" charset="0"/>
              </a:rPr>
              <a:t>You are conceptualising your data</a:t>
            </a:r>
            <a:endParaRPr lang="en-GB" sz="2200" dirty="0"/>
          </a:p>
          <a:p>
            <a:endParaRPr lang="en-GB" sz="2200" dirty="0"/>
          </a:p>
        </p:txBody>
      </p:sp>
      <p:pic>
        <p:nvPicPr>
          <p:cNvPr id="5" name="Picture 4" descr="Multi-coloured 3D Art">
            <a:extLst>
              <a:ext uri="{FF2B5EF4-FFF2-40B4-BE49-F238E27FC236}">
                <a16:creationId xmlns:a16="http://schemas.microsoft.com/office/drawing/2014/main" id="{FEE98C58-1ABE-CA11-34B1-B6858082A8BB}"/>
              </a:ext>
            </a:extLst>
          </p:cNvPr>
          <p:cNvPicPr>
            <a:picLocks noChangeAspect="1"/>
          </p:cNvPicPr>
          <p:nvPr/>
        </p:nvPicPr>
        <p:blipFill rotWithShape="1">
          <a:blip r:embed="rId2"/>
          <a:srcRect l="8268" r="407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850501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5DA32-100B-458F-B061-7661DAF32D23}"/>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S</a:t>
            </a:r>
            <a:r>
              <a:rPr lang="en-GB" sz="5400">
                <a:effectLst/>
                <a:latin typeface="Calibri" panose="020F0502020204030204" pitchFamily="34" charset="0"/>
                <a:ea typeface="DengXian" panose="02010600030101010101" pitchFamily="2" charset="-122"/>
                <a:cs typeface="Arial" panose="020B0604020202020204" pitchFamily="34" charset="0"/>
              </a:rPr>
              <a:t>tep 4</a:t>
            </a:r>
            <a:endParaRPr lang="en-GB" sz="5400"/>
          </a:p>
        </p:txBody>
      </p:sp>
      <p:sp>
        <p:nvSpPr>
          <p:cNvPr id="3" name="Content Placeholder 2">
            <a:extLst>
              <a:ext uri="{FF2B5EF4-FFF2-40B4-BE49-F238E27FC236}">
                <a16:creationId xmlns:a16="http://schemas.microsoft.com/office/drawing/2014/main" id="{EC9F6847-6566-4F03-A9F5-C464DAEFBE7F}"/>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L</a:t>
            </a:r>
            <a:r>
              <a:rPr lang="en-GB" sz="2200">
                <a:effectLst/>
                <a:latin typeface="Calibri" panose="020F0502020204030204" pitchFamily="34" charset="0"/>
                <a:ea typeface="DengXian" panose="02010600030101010101" pitchFamily="2" charset="-122"/>
                <a:cs typeface="Arial" panose="020B0604020202020204" pitchFamily="34" charset="0"/>
              </a:rPr>
              <a:t>abel categories decide which are the most relevant to keep those and also decide how they are connected to each other </a:t>
            </a:r>
          </a:p>
        </p:txBody>
      </p:sp>
      <p:pic>
        <p:nvPicPr>
          <p:cNvPr id="5" name="Picture 4" descr="Multi-coloured paper-craft art">
            <a:extLst>
              <a:ext uri="{FF2B5EF4-FFF2-40B4-BE49-F238E27FC236}">
                <a16:creationId xmlns:a16="http://schemas.microsoft.com/office/drawing/2014/main" id="{376BD99D-3823-D282-8F33-1DE0B85ACF0D}"/>
              </a:ext>
            </a:extLst>
          </p:cNvPr>
          <p:cNvPicPr>
            <a:picLocks noChangeAspect="1"/>
          </p:cNvPicPr>
          <p:nvPr/>
        </p:nvPicPr>
        <p:blipFill rotWithShape="1">
          <a:blip r:embed="rId3"/>
          <a:srcRect l="28453" r="2621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8363640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CFAF24C-C9DB-40E1-8CC5-82AB4C65B916}"/>
              </a:ext>
            </a:extLst>
          </p:cNvPr>
          <p:cNvGraphicFramePr/>
          <p:nvPr/>
        </p:nvGraphicFramePr>
        <p:xfrm>
          <a:off x="2032000" y="1791325"/>
          <a:ext cx="7494249" cy="4347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8">
            <a:extLst>
              <a:ext uri="{FF2B5EF4-FFF2-40B4-BE49-F238E27FC236}">
                <a16:creationId xmlns:a16="http://schemas.microsoft.com/office/drawing/2014/main" id="{8BF542BA-597F-40D7-BD82-A81FD51F2B9A}"/>
              </a:ext>
            </a:extLst>
          </p:cNvPr>
          <p:cNvSpPr>
            <a:spLocks noGrp="1"/>
          </p:cNvSpPr>
          <p:nvPr>
            <p:ph type="title"/>
          </p:nvPr>
        </p:nvSpPr>
        <p:spPr/>
        <p:txBody>
          <a:bodyPr>
            <a:normAutofit/>
          </a:bodyPr>
          <a:lstStyle/>
          <a:p>
            <a:r>
              <a:rPr lang="en-GB" dirty="0">
                <a:latin typeface="Calibri" panose="020F0502020204030204" pitchFamily="34" charset="0"/>
                <a:ea typeface="DengXian" panose="02010600030101010101" pitchFamily="2" charset="-122"/>
                <a:cs typeface="Arial" panose="020B0604020202020204" pitchFamily="34" charset="0"/>
              </a:rPr>
              <a:t>Label the categories</a:t>
            </a:r>
            <a:br>
              <a:rPr lang="en-GB" sz="4400" dirty="0">
                <a:effectLst/>
                <a:latin typeface="Calibri" panose="020F0502020204030204" pitchFamily="34" charset="0"/>
                <a:ea typeface="DengXian" panose="02010600030101010101" pitchFamily="2" charset="-122"/>
                <a:cs typeface="Arial" panose="020B0604020202020204" pitchFamily="34" charset="0"/>
              </a:rPr>
            </a:br>
            <a:endParaRPr lang="en-GB" dirty="0"/>
          </a:p>
        </p:txBody>
      </p:sp>
      <p:sp>
        <p:nvSpPr>
          <p:cNvPr id="2" name="TextBox 1">
            <a:extLst>
              <a:ext uri="{FF2B5EF4-FFF2-40B4-BE49-F238E27FC236}">
                <a16:creationId xmlns:a16="http://schemas.microsoft.com/office/drawing/2014/main" id="{5AD72E0A-46A6-4205-811D-C96333CDB1C6}"/>
              </a:ext>
            </a:extLst>
          </p:cNvPr>
          <p:cNvSpPr txBox="1"/>
          <p:nvPr/>
        </p:nvSpPr>
        <p:spPr>
          <a:xfrm>
            <a:off x="2335946" y="2205318"/>
            <a:ext cx="202858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Adaptation</a:t>
            </a:r>
          </a:p>
        </p:txBody>
      </p:sp>
      <p:sp>
        <p:nvSpPr>
          <p:cNvPr id="3" name="TextBox 2">
            <a:extLst>
              <a:ext uri="{FF2B5EF4-FFF2-40B4-BE49-F238E27FC236}">
                <a16:creationId xmlns:a16="http://schemas.microsoft.com/office/drawing/2014/main" id="{D2675C58-B6CA-4D82-A2BB-C96724D57B73}"/>
              </a:ext>
            </a:extLst>
          </p:cNvPr>
          <p:cNvSpPr txBox="1"/>
          <p:nvPr/>
        </p:nvSpPr>
        <p:spPr>
          <a:xfrm>
            <a:off x="4714240" y="2205318"/>
            <a:ext cx="210650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Seeking information</a:t>
            </a:r>
          </a:p>
        </p:txBody>
      </p:sp>
      <p:sp>
        <p:nvSpPr>
          <p:cNvPr id="4" name="TextBox 3">
            <a:extLst>
              <a:ext uri="{FF2B5EF4-FFF2-40B4-BE49-F238E27FC236}">
                <a16:creationId xmlns:a16="http://schemas.microsoft.com/office/drawing/2014/main" id="{5389DA15-8709-407B-BF0A-73C387315CDF}"/>
              </a:ext>
            </a:extLst>
          </p:cNvPr>
          <p:cNvSpPr txBox="1"/>
          <p:nvPr/>
        </p:nvSpPr>
        <p:spPr>
          <a:xfrm>
            <a:off x="7170456" y="2205318"/>
            <a:ext cx="2106507"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Problem solving</a:t>
            </a:r>
          </a:p>
        </p:txBody>
      </p:sp>
    </p:spTree>
    <p:extLst>
      <p:ext uri="{BB962C8B-B14F-4D97-AF65-F5344CB8AC3E}">
        <p14:creationId xmlns:p14="http://schemas.microsoft.com/office/powerpoint/2010/main" val="25146516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A6CF18B-C546-496B-9DBC-85F3DEFEFFF1}"/>
              </a:ext>
            </a:extLst>
          </p:cNvPr>
          <p:cNvSpPr>
            <a:spLocks noGrp="1"/>
          </p:cNvSpPr>
          <p:nvPr>
            <p:ph type="title"/>
          </p:nvPr>
        </p:nvSpPr>
        <p:spPr>
          <a:xfrm>
            <a:off x="5297762" y="329184"/>
            <a:ext cx="6251110" cy="1783080"/>
          </a:xfrm>
        </p:spPr>
        <p:txBody>
          <a:bodyPr anchor="b">
            <a:normAutofit/>
          </a:bodyPr>
          <a:lstStyle/>
          <a:p>
            <a:r>
              <a:rPr lang="en-GB" sz="5400"/>
              <a:t>Connections between categories</a:t>
            </a:r>
          </a:p>
        </p:txBody>
      </p:sp>
      <p:sp>
        <p:nvSpPr>
          <p:cNvPr id="6" name="Content Placeholder 5">
            <a:extLst>
              <a:ext uri="{FF2B5EF4-FFF2-40B4-BE49-F238E27FC236}">
                <a16:creationId xmlns:a16="http://schemas.microsoft.com/office/drawing/2014/main" id="{52B64B90-AAEE-436D-BA90-7752FFAC007B}"/>
              </a:ext>
            </a:extLst>
          </p:cNvPr>
          <p:cNvSpPr>
            <a:spLocks noGrp="1"/>
          </p:cNvSpPr>
          <p:nvPr>
            <p:ph idx="1"/>
          </p:nvPr>
        </p:nvSpPr>
        <p:spPr>
          <a:xfrm>
            <a:off x="5297762" y="2706624"/>
            <a:ext cx="6251110" cy="3483864"/>
          </a:xfrm>
        </p:spPr>
        <p:txBody>
          <a:bodyPr>
            <a:normAutofit/>
          </a:bodyPr>
          <a:lstStyle/>
          <a:p>
            <a:r>
              <a:rPr lang="en-GB" sz="2200">
                <a:latin typeface="Calibri" panose="020F0502020204030204" pitchFamily="34" charset="0"/>
                <a:ea typeface="DengXian" panose="02010600030101010101" pitchFamily="2" charset="-122"/>
                <a:cs typeface="Arial" panose="020B0604020202020204" pitchFamily="34" charset="0"/>
              </a:rPr>
              <a:t>D</a:t>
            </a:r>
            <a:r>
              <a:rPr lang="en-GB" sz="2200">
                <a:effectLst/>
                <a:latin typeface="Calibri" panose="020F0502020204030204" pitchFamily="34" charset="0"/>
                <a:ea typeface="DengXian" panose="02010600030101010101" pitchFamily="2" charset="-122"/>
                <a:cs typeface="Arial" panose="020B0604020202020204" pitchFamily="34" charset="0"/>
              </a:rPr>
              <a:t>escribe the connection between these categories </a:t>
            </a:r>
          </a:p>
          <a:p>
            <a:r>
              <a:rPr lang="en-GB" sz="2200">
                <a:latin typeface="Calibri" panose="020F0502020204030204" pitchFamily="34" charset="0"/>
                <a:ea typeface="DengXian" panose="02010600030101010101" pitchFamily="2" charset="-122"/>
                <a:cs typeface="Arial" panose="020B0604020202020204" pitchFamily="34" charset="0"/>
              </a:rPr>
              <a:t>T</a:t>
            </a:r>
            <a:r>
              <a:rPr lang="en-GB" sz="2200">
                <a:effectLst/>
                <a:latin typeface="Calibri" panose="020F0502020204030204" pitchFamily="34" charset="0"/>
                <a:ea typeface="DengXian" panose="02010600030101010101" pitchFamily="2" charset="-122"/>
                <a:cs typeface="Arial" panose="020B0604020202020204" pitchFamily="34" charset="0"/>
              </a:rPr>
              <a:t>he categories and </a:t>
            </a:r>
            <a:r>
              <a:rPr lang="en-GB" sz="2200">
                <a:latin typeface="Calibri" panose="020F0502020204030204" pitchFamily="34" charset="0"/>
                <a:ea typeface="DengXian" panose="02010600030101010101" pitchFamily="2" charset="-122"/>
                <a:cs typeface="Arial" panose="020B0604020202020204" pitchFamily="34" charset="0"/>
              </a:rPr>
              <a:t>c</a:t>
            </a:r>
            <a:r>
              <a:rPr lang="en-GB" sz="2200">
                <a:effectLst/>
                <a:latin typeface="Calibri" panose="020F0502020204030204" pitchFamily="34" charset="0"/>
                <a:ea typeface="DengXian" panose="02010600030101010101" pitchFamily="2" charset="-122"/>
                <a:cs typeface="Arial" panose="020B0604020202020204" pitchFamily="34" charset="0"/>
              </a:rPr>
              <a:t>onnections are the main results of your study</a:t>
            </a:r>
          </a:p>
          <a:p>
            <a:r>
              <a:rPr lang="en-GB" sz="2200">
                <a:latin typeface="Calibri" panose="020F0502020204030204" pitchFamily="34" charset="0"/>
                <a:ea typeface="DengXian" panose="02010600030101010101" pitchFamily="2" charset="-122"/>
                <a:cs typeface="Arial" panose="020B0604020202020204" pitchFamily="34" charset="0"/>
              </a:rPr>
              <a:t>T</a:t>
            </a:r>
            <a:r>
              <a:rPr lang="en-GB" sz="2200">
                <a:effectLst/>
                <a:latin typeface="Calibri" panose="020F0502020204030204" pitchFamily="34" charset="0"/>
                <a:ea typeface="DengXian" panose="02010600030101010101" pitchFamily="2" charset="-122"/>
                <a:cs typeface="Arial" panose="020B0604020202020204" pitchFamily="34" charset="0"/>
              </a:rPr>
              <a:t>he results is new knowledge about the world from the perspective of the participants in your study </a:t>
            </a:r>
          </a:p>
        </p:txBody>
      </p:sp>
      <p:pic>
        <p:nvPicPr>
          <p:cNvPr id="8" name="Picture 7" descr="A world map made of pins and strings">
            <a:extLst>
              <a:ext uri="{FF2B5EF4-FFF2-40B4-BE49-F238E27FC236}">
                <a16:creationId xmlns:a16="http://schemas.microsoft.com/office/drawing/2014/main" id="{C779B27E-3935-A869-9C89-4A57D9529F1C}"/>
              </a:ext>
            </a:extLst>
          </p:cNvPr>
          <p:cNvPicPr>
            <a:picLocks noChangeAspect="1"/>
          </p:cNvPicPr>
          <p:nvPr/>
        </p:nvPicPr>
        <p:blipFill rotWithShape="1">
          <a:blip r:embed="rId3"/>
          <a:srcRect l="28458" r="2621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7557049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D171-E39D-4432-959F-973E9276A397}"/>
              </a:ext>
            </a:extLst>
          </p:cNvPr>
          <p:cNvSpPr>
            <a:spLocks noGrp="1"/>
          </p:cNvSpPr>
          <p:nvPr>
            <p:ph type="title"/>
          </p:nvPr>
        </p:nvSpPr>
        <p:spPr>
          <a:xfrm>
            <a:off x="630936" y="639520"/>
            <a:ext cx="3429000" cy="1719072"/>
          </a:xfrm>
        </p:spPr>
        <p:txBody>
          <a:bodyPr anchor="b">
            <a:normAutofit/>
          </a:bodyPr>
          <a:lstStyle/>
          <a:p>
            <a:r>
              <a:rPr lang="en-GB" sz="4600">
                <a:latin typeface="Calibri" panose="020F0502020204030204" pitchFamily="34" charset="0"/>
                <a:ea typeface="DengXian" panose="02010600030101010101" pitchFamily="2" charset="-122"/>
                <a:cs typeface="Arial" panose="020B0604020202020204" pitchFamily="34" charset="0"/>
              </a:rPr>
              <a:t>Step 5, </a:t>
            </a:r>
            <a:r>
              <a:rPr lang="en-GB" sz="4600">
                <a:effectLst/>
                <a:latin typeface="Calibri" panose="020F0502020204030204" pitchFamily="34" charset="0"/>
                <a:ea typeface="DengXian" panose="02010600030101010101" pitchFamily="2" charset="-122"/>
                <a:cs typeface="Arial" panose="020B0604020202020204" pitchFamily="34" charset="0"/>
              </a:rPr>
              <a:t>some options </a:t>
            </a:r>
            <a:endParaRPr lang="en-GB" sz="4600"/>
          </a:p>
        </p:txBody>
      </p:sp>
      <p:sp>
        <p:nvSpPr>
          <p:cNvPr id="3" name="Content Placeholder 2">
            <a:extLst>
              <a:ext uri="{FF2B5EF4-FFF2-40B4-BE49-F238E27FC236}">
                <a16:creationId xmlns:a16="http://schemas.microsoft.com/office/drawing/2014/main" id="{0051341D-A68B-49EA-8AA1-ACAF8467B289}"/>
              </a:ext>
            </a:extLst>
          </p:cNvPr>
          <p:cNvSpPr>
            <a:spLocks noGrp="1"/>
          </p:cNvSpPr>
          <p:nvPr>
            <p:ph idx="1"/>
          </p:nvPr>
        </p:nvSpPr>
        <p:spPr>
          <a:xfrm>
            <a:off x="630936" y="2807208"/>
            <a:ext cx="3429000" cy="3410712"/>
          </a:xfrm>
        </p:spPr>
        <p:txBody>
          <a:bodyPr anchor="t">
            <a:normAutofit/>
          </a:bodyPr>
          <a:lstStyle/>
          <a:p>
            <a:r>
              <a:rPr lang="en-GB" sz="2200">
                <a:effectLst/>
                <a:latin typeface="Calibri" panose="020F0502020204030204" pitchFamily="34" charset="0"/>
                <a:ea typeface="DengXian" panose="02010600030101010101" pitchFamily="2" charset="-122"/>
                <a:cs typeface="Arial" panose="020B0604020202020204" pitchFamily="34" charset="0"/>
              </a:rPr>
              <a:t>You could if you want to decide if there's a hierarchy among the categories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decide if one category is more important than the others than another </a:t>
            </a:r>
          </a:p>
          <a:p>
            <a:r>
              <a:rPr lang="en-GB" sz="2200">
                <a:latin typeface="Calibri" panose="020F0502020204030204" pitchFamily="34" charset="0"/>
                <a:ea typeface="DengXian" panose="02010600030101010101" pitchFamily="2" charset="-122"/>
                <a:cs typeface="Arial" panose="020B0604020202020204" pitchFamily="34" charset="0"/>
              </a:rPr>
              <a:t>Y</a:t>
            </a:r>
            <a:r>
              <a:rPr lang="en-GB" sz="2200">
                <a:effectLst/>
                <a:latin typeface="Calibri" panose="020F0502020204030204" pitchFamily="34" charset="0"/>
                <a:ea typeface="DengXian" panose="02010600030101010101" pitchFamily="2" charset="-122"/>
                <a:cs typeface="Arial" panose="020B0604020202020204" pitchFamily="34" charset="0"/>
              </a:rPr>
              <a:t>ou could also draw a figure</a:t>
            </a: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a:p>
            <a:endParaRPr lang="en-GB" sz="2200">
              <a:effectLst/>
              <a:latin typeface="Calibri" panose="020F0502020204030204" pitchFamily="34" charset="0"/>
              <a:ea typeface="DengXian" panose="02010600030101010101" pitchFamily="2" charset="-122"/>
              <a:cs typeface="Arial" panose="020B0604020202020204" pitchFamily="34" charset="0"/>
            </a:endParaRPr>
          </a:p>
          <a:p>
            <a:endParaRPr lang="en-GB" sz="2200">
              <a:latin typeface="Calibri" panose="020F0502020204030204" pitchFamily="34" charset="0"/>
              <a:ea typeface="DengXian" panose="02010600030101010101" pitchFamily="2" charset="-122"/>
              <a:cs typeface="Arial" panose="020B0604020202020204" pitchFamily="34" charset="0"/>
            </a:endParaRPr>
          </a:p>
        </p:txBody>
      </p:sp>
      <p:pic>
        <p:nvPicPr>
          <p:cNvPr id="5" name="Picture 4">
            <a:extLst>
              <a:ext uri="{FF2B5EF4-FFF2-40B4-BE49-F238E27FC236}">
                <a16:creationId xmlns:a16="http://schemas.microsoft.com/office/drawing/2014/main" id="{D1841493-40C4-47B1-9210-3F7D0543A6A7}"/>
              </a:ext>
            </a:extLst>
          </p:cNvPr>
          <p:cNvPicPr>
            <a:picLocks noChangeAspect="1"/>
          </p:cNvPicPr>
          <p:nvPr/>
        </p:nvPicPr>
        <p:blipFill rotWithShape="1">
          <a:blip r:embed="rId3"/>
          <a:srcRect l="10923" t="37924" r="41718" b="29509"/>
          <a:stretch/>
        </p:blipFill>
        <p:spPr>
          <a:xfrm>
            <a:off x="4654296" y="1844547"/>
            <a:ext cx="6903720" cy="3168906"/>
          </a:xfrm>
          <a:prstGeom prst="rect">
            <a:avLst/>
          </a:prstGeom>
        </p:spPr>
      </p:pic>
    </p:spTree>
    <p:extLst>
      <p:ext uri="{BB962C8B-B14F-4D97-AF65-F5344CB8AC3E}">
        <p14:creationId xmlns:p14="http://schemas.microsoft.com/office/powerpoint/2010/main" val="5626164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98595-6FC2-4413-8814-2B1FC512094A}"/>
              </a:ext>
            </a:extLst>
          </p:cNvPr>
          <p:cNvSpPr>
            <a:spLocks noGrp="1"/>
          </p:cNvSpPr>
          <p:nvPr>
            <p:ph type="title"/>
          </p:nvPr>
        </p:nvSpPr>
        <p:spPr/>
        <p:txBody>
          <a:bodyPr>
            <a:normAutofit/>
          </a:bodyPr>
          <a:lstStyle/>
          <a:p>
            <a:r>
              <a:rPr lang="en-GB" sz="5400">
                <a:effectLst/>
                <a:latin typeface="Calibri" panose="020F0502020204030204" pitchFamily="34" charset="0"/>
                <a:ea typeface="DengXian" panose="02010600030101010101" pitchFamily="2" charset="-122"/>
                <a:cs typeface="Arial" panose="020B0604020202020204" pitchFamily="34" charset="0"/>
              </a:rPr>
              <a:t>Step 6</a:t>
            </a:r>
            <a:endParaRPr lang="en-GB" sz="5400"/>
          </a:p>
        </p:txBody>
      </p:sp>
      <p:sp>
        <p:nvSpPr>
          <p:cNvPr id="3" name="Content Placeholder 2">
            <a:extLst>
              <a:ext uri="{FF2B5EF4-FFF2-40B4-BE49-F238E27FC236}">
                <a16:creationId xmlns:a16="http://schemas.microsoft.com/office/drawing/2014/main" id="{2BAEF819-2717-479A-A966-3B7C986FE4C3}"/>
              </a:ext>
            </a:extLst>
          </p:cNvPr>
          <p:cNvSpPr>
            <a:spLocks noGrp="1"/>
          </p:cNvSpPr>
          <p:nvPr>
            <p:ph idx="1"/>
          </p:nvPr>
        </p:nvSpPr>
        <p:spPr>
          <a:xfrm>
            <a:off x="838200" y="1929384"/>
            <a:ext cx="10515600" cy="4251960"/>
          </a:xfrm>
        </p:spPr>
        <p:txBody>
          <a:bodyPr>
            <a:normAutofit/>
          </a:bodyPr>
          <a:lstStyle/>
          <a:p>
            <a:r>
              <a:rPr lang="en-GB" sz="2200">
                <a:effectLst/>
                <a:latin typeface="Calibri" panose="020F0502020204030204" pitchFamily="34" charset="0"/>
                <a:ea typeface="DengXian" panose="02010600030101010101" pitchFamily="2" charset="-122"/>
                <a:cs typeface="Arial" panose="020B0604020202020204" pitchFamily="34" charset="0"/>
              </a:rPr>
              <a:t>Time to write up your results under the heading </a:t>
            </a:r>
            <a:r>
              <a:rPr lang="en-GB" sz="2200" b="1">
                <a:latin typeface="Calibri" panose="020F0502020204030204" pitchFamily="34" charset="0"/>
                <a:ea typeface="DengXian" panose="02010600030101010101" pitchFamily="2" charset="-122"/>
                <a:cs typeface="Arial" panose="020B0604020202020204" pitchFamily="34" charset="0"/>
              </a:rPr>
              <a:t>R</a:t>
            </a:r>
            <a:r>
              <a:rPr lang="en-GB" sz="2200" b="1">
                <a:effectLst/>
                <a:latin typeface="Calibri" panose="020F0502020204030204" pitchFamily="34" charset="0"/>
                <a:ea typeface="DengXian" panose="02010600030101010101" pitchFamily="2" charset="-122"/>
                <a:cs typeface="Arial" panose="020B0604020202020204" pitchFamily="34" charset="0"/>
              </a:rPr>
              <a:t>esults</a:t>
            </a:r>
            <a:r>
              <a:rPr lang="en-GB" sz="2200">
                <a:effectLst/>
                <a:latin typeface="Calibri" panose="020F0502020204030204" pitchFamily="34" charset="0"/>
                <a:ea typeface="DengXian" panose="02010600030101010101" pitchFamily="2" charset="-122"/>
                <a:cs typeface="Arial" panose="020B0604020202020204" pitchFamily="34" charset="0"/>
              </a:rPr>
              <a:t> </a:t>
            </a:r>
          </a:p>
          <a:p>
            <a:r>
              <a:rPr lang="en-GB" sz="2200">
                <a:latin typeface="Calibri" panose="020F0502020204030204" pitchFamily="34" charset="0"/>
                <a:ea typeface="DengXian" panose="02010600030101010101" pitchFamily="2" charset="-122"/>
                <a:cs typeface="Arial" panose="020B0604020202020204" pitchFamily="34" charset="0"/>
              </a:rPr>
              <a:t>D</a:t>
            </a:r>
            <a:r>
              <a:rPr lang="en-GB" sz="2200">
                <a:effectLst/>
                <a:latin typeface="Calibri" panose="020F0502020204030204" pitchFamily="34" charset="0"/>
                <a:ea typeface="DengXian" panose="02010600030101010101" pitchFamily="2" charset="-122"/>
                <a:cs typeface="Arial" panose="020B0604020202020204" pitchFamily="34" charset="0"/>
              </a:rPr>
              <a:t>escribe the categories and how they are connected </a:t>
            </a:r>
          </a:p>
          <a:p>
            <a:r>
              <a:rPr lang="en-GB" sz="2200">
                <a:latin typeface="Calibri" panose="020F0502020204030204" pitchFamily="34" charset="0"/>
                <a:ea typeface="DengXian" panose="02010600030101010101" pitchFamily="2" charset="-122"/>
                <a:cs typeface="Arial" panose="020B0604020202020204" pitchFamily="34" charset="0"/>
              </a:rPr>
              <a:t>U</a:t>
            </a:r>
            <a:r>
              <a:rPr lang="en-GB" sz="2200">
                <a:effectLst/>
                <a:latin typeface="Calibri" panose="020F0502020204030204" pitchFamily="34" charset="0"/>
                <a:ea typeface="DengXian" panose="02010600030101010101" pitchFamily="2" charset="-122"/>
                <a:cs typeface="Arial" panose="020B0604020202020204" pitchFamily="34" charset="0"/>
              </a:rPr>
              <a:t>se a neutral voice and don't interpret your results </a:t>
            </a:r>
          </a:p>
          <a:p>
            <a:r>
              <a:rPr lang="en-GB" sz="2200">
                <a:latin typeface="Calibri" panose="020F0502020204030204" pitchFamily="34" charset="0"/>
                <a:ea typeface="DengXian" panose="02010600030101010101" pitchFamily="2" charset="-122"/>
                <a:cs typeface="Arial" panose="020B0604020202020204" pitchFamily="34" charset="0"/>
              </a:rPr>
              <a:t>U</a:t>
            </a:r>
            <a:r>
              <a:rPr lang="en-GB" sz="2200">
                <a:effectLst/>
                <a:latin typeface="Calibri" panose="020F0502020204030204" pitchFamily="34" charset="0"/>
                <a:ea typeface="DengXian" panose="02010600030101010101" pitchFamily="2" charset="-122"/>
                <a:cs typeface="Arial" panose="020B0604020202020204" pitchFamily="34" charset="0"/>
              </a:rPr>
              <a:t>nder the heading </a:t>
            </a:r>
            <a:r>
              <a:rPr lang="en-GB" sz="2200" b="1">
                <a:effectLst/>
                <a:latin typeface="Calibri" panose="020F0502020204030204" pitchFamily="34" charset="0"/>
                <a:ea typeface="DengXian" panose="02010600030101010101" pitchFamily="2" charset="-122"/>
                <a:cs typeface="Arial" panose="020B0604020202020204" pitchFamily="34" charset="0"/>
              </a:rPr>
              <a:t>Discussion</a:t>
            </a:r>
            <a:r>
              <a:rPr lang="en-GB" sz="2200">
                <a:effectLst/>
                <a:latin typeface="Calibri" panose="020F0502020204030204" pitchFamily="34" charset="0"/>
                <a:ea typeface="DengXian" panose="02010600030101010101" pitchFamily="2" charset="-122"/>
                <a:cs typeface="Arial" panose="020B0604020202020204" pitchFamily="34" charset="0"/>
              </a:rPr>
              <a:t> write out your interpretations and discuss your results </a:t>
            </a:r>
          </a:p>
          <a:p>
            <a:r>
              <a:rPr lang="en-GB" sz="2200">
                <a:latin typeface="Calibri" panose="020F0502020204030204" pitchFamily="34" charset="0"/>
                <a:ea typeface="DengXian" panose="02010600030101010101" pitchFamily="2" charset="-122"/>
                <a:cs typeface="Arial" panose="020B0604020202020204" pitchFamily="34" charset="0"/>
              </a:rPr>
              <a:t>I</a:t>
            </a:r>
            <a:r>
              <a:rPr lang="en-GB" sz="2200">
                <a:effectLst/>
                <a:latin typeface="Calibri" panose="020F0502020204030204" pitchFamily="34" charset="0"/>
                <a:ea typeface="DengXian" panose="02010600030101010101" pitchFamily="2" charset="-122"/>
                <a:cs typeface="Arial" panose="020B0604020202020204" pitchFamily="34" charset="0"/>
              </a:rPr>
              <a:t>nterpret your results in light of from sample results from </a:t>
            </a:r>
          </a:p>
          <a:p>
            <a:pPr lvl="1"/>
            <a:r>
              <a:rPr lang="en-GB" sz="2200">
                <a:effectLst/>
                <a:latin typeface="Calibri" panose="020F0502020204030204" pitchFamily="34" charset="0"/>
                <a:ea typeface="DengXian" panose="02010600030101010101" pitchFamily="2" charset="-122"/>
                <a:cs typeface="Arial" panose="020B0604020202020204" pitchFamily="34" charset="0"/>
              </a:rPr>
              <a:t>similar previous studies published in relevant peer-reviewed journals in your field </a:t>
            </a:r>
          </a:p>
          <a:p>
            <a:pPr lvl="1"/>
            <a:r>
              <a:rPr lang="en-GB" sz="2200">
                <a:effectLst/>
                <a:latin typeface="Calibri" panose="020F0502020204030204" pitchFamily="34" charset="0"/>
                <a:ea typeface="DengXian" panose="02010600030101010101" pitchFamily="2" charset="-122"/>
                <a:cs typeface="Arial" panose="020B0604020202020204" pitchFamily="34" charset="0"/>
              </a:rPr>
              <a:t>theories or concepts from your field </a:t>
            </a:r>
          </a:p>
          <a:p>
            <a:pPr lvl="1"/>
            <a:r>
              <a:rPr lang="en-GB" sz="2200">
                <a:effectLst/>
                <a:latin typeface="Calibri" panose="020F0502020204030204" pitchFamily="34" charset="0"/>
                <a:ea typeface="DengXian" panose="02010600030101010101" pitchFamily="2" charset="-122"/>
                <a:cs typeface="Arial" panose="020B0604020202020204" pitchFamily="34" charset="0"/>
              </a:rPr>
              <a:t>or other relevant aspects</a:t>
            </a:r>
            <a:endParaRPr lang="en-GB" sz="2200"/>
          </a:p>
        </p:txBody>
      </p:sp>
    </p:spTree>
    <p:extLst>
      <p:ext uri="{BB962C8B-B14F-4D97-AF65-F5344CB8AC3E}">
        <p14:creationId xmlns:p14="http://schemas.microsoft.com/office/powerpoint/2010/main" val="37035071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85E2B-A745-E0C2-63EC-9F4CD1430395}"/>
              </a:ext>
            </a:extLst>
          </p:cNvPr>
          <p:cNvSpPr>
            <a:spLocks noGrp="1"/>
          </p:cNvSpPr>
          <p:nvPr>
            <p:ph type="title"/>
          </p:nvPr>
        </p:nvSpPr>
        <p:spPr>
          <a:xfrm>
            <a:off x="1171074" y="1396686"/>
            <a:ext cx="3240506" cy="4064628"/>
          </a:xfrm>
        </p:spPr>
        <p:txBody>
          <a:bodyPr>
            <a:normAutofit/>
          </a:bodyPr>
          <a:lstStyle/>
          <a:p>
            <a:r>
              <a:rPr lang="en-GB" b="1">
                <a:solidFill>
                  <a:srgbClr val="FFFFFF"/>
                </a:solidFill>
              </a:rPr>
              <a:t>Codes</a:t>
            </a:r>
            <a:endParaRPr lang="en-GB">
              <a:solidFill>
                <a:srgbClr val="FFFFFF"/>
              </a:solidFill>
            </a:endParaRP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19C1E10-2CD0-40CB-097B-D68A0AB8E6C5}"/>
              </a:ext>
            </a:extLst>
          </p:cNvPr>
          <p:cNvSpPr>
            <a:spLocks noGrp="1"/>
          </p:cNvSpPr>
          <p:nvPr>
            <p:ph idx="1"/>
          </p:nvPr>
        </p:nvSpPr>
        <p:spPr>
          <a:xfrm>
            <a:off x="5370153" y="1526033"/>
            <a:ext cx="5536397" cy="3935281"/>
          </a:xfrm>
        </p:spPr>
        <p:txBody>
          <a:bodyPr>
            <a:normAutofit/>
          </a:bodyPr>
          <a:lstStyle/>
          <a:p>
            <a:r>
              <a:rPr lang="en-GB" dirty="0"/>
              <a:t>Codes are the most basic units of analysis - they're labels attached to segments of raw data that capture something interesting or meaningful. Coding is the initial process of organizing and making sense of textual data.</a:t>
            </a:r>
          </a:p>
          <a:p>
            <a:endParaRPr lang="en-GB" dirty="0"/>
          </a:p>
        </p:txBody>
      </p:sp>
    </p:spTree>
    <p:extLst>
      <p:ext uri="{BB962C8B-B14F-4D97-AF65-F5344CB8AC3E}">
        <p14:creationId xmlns:p14="http://schemas.microsoft.com/office/powerpoint/2010/main" val="25146752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EBFEE2-CBCC-24BD-0435-B68D54F05AB8}"/>
              </a:ext>
            </a:extLst>
          </p:cNvPr>
          <p:cNvSpPr>
            <a:spLocks noGrp="1"/>
          </p:cNvSpPr>
          <p:nvPr>
            <p:ph type="title"/>
          </p:nvPr>
        </p:nvSpPr>
        <p:spPr>
          <a:xfrm>
            <a:off x="686834" y="1153572"/>
            <a:ext cx="3200400" cy="4461163"/>
          </a:xfrm>
        </p:spPr>
        <p:txBody>
          <a:bodyPr>
            <a:normAutofit/>
          </a:bodyPr>
          <a:lstStyle/>
          <a:p>
            <a:r>
              <a:rPr lang="en-GB" sz="4100" b="1">
                <a:solidFill>
                  <a:srgbClr val="FFFFFF"/>
                </a:solidFill>
              </a:rPr>
              <a:t>Characteristics of codes</a:t>
            </a:r>
            <a:endParaRPr lang="en-GB" sz="4100">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a:extLst>
              <a:ext uri="{FF2B5EF4-FFF2-40B4-BE49-F238E27FC236}">
                <a16:creationId xmlns:a16="http://schemas.microsoft.com/office/drawing/2014/main" id="{96FB2D0C-1DAD-C655-C417-F3A319C81A54}"/>
              </a:ext>
            </a:extLst>
          </p:cNvPr>
          <p:cNvSpPr>
            <a:spLocks noGrp="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Descriptive and stay close to the data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Identify specific features, actions, concepts, or meanings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Can be a word, phrase, or short sentence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Answer "what is being talked about here?"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Are usually numerous in a dataset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dirty="0">
                <a:ln>
                  <a:noFill/>
                </a:ln>
                <a:effectLst/>
                <a:latin typeface="Arial" panose="020B0604020202020204" pitchFamily="34" charset="0"/>
              </a:rPr>
              <a:t>Can be data-driven (inductive) or theory-driven (deductive) </a:t>
            </a:r>
          </a:p>
        </p:txBody>
      </p:sp>
    </p:spTree>
    <p:extLst>
      <p:ext uri="{BB962C8B-B14F-4D97-AF65-F5344CB8AC3E}">
        <p14:creationId xmlns:p14="http://schemas.microsoft.com/office/powerpoint/2010/main" val="22742636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BF7F4-5A73-FA80-1D7C-92F2FDA53DC4}"/>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Categories</a:t>
            </a:r>
            <a:endParaRPr lang="en-GB"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6BF2037-44BC-F128-141E-EAEC27E46533}"/>
              </a:ext>
            </a:extLst>
          </p:cNvPr>
          <p:cNvSpPr>
            <a:spLocks noGrp="1"/>
          </p:cNvSpPr>
          <p:nvPr>
            <p:ph idx="1"/>
          </p:nvPr>
        </p:nvSpPr>
        <p:spPr>
          <a:xfrm>
            <a:off x="5370153" y="1526033"/>
            <a:ext cx="5536397" cy="3935281"/>
          </a:xfrm>
        </p:spPr>
        <p:txBody>
          <a:bodyPr>
            <a:normAutofit/>
          </a:bodyPr>
          <a:lstStyle/>
          <a:p>
            <a:r>
              <a:rPr lang="en-GB" dirty="0"/>
              <a:t>Categories represent grouped codes that share common properties. They're an intermediate analytical step between initial coding and theme development.</a:t>
            </a:r>
          </a:p>
          <a:p>
            <a:endParaRPr lang="en-GB" dirty="0"/>
          </a:p>
        </p:txBody>
      </p:sp>
    </p:spTree>
    <p:extLst>
      <p:ext uri="{BB962C8B-B14F-4D97-AF65-F5344CB8AC3E}">
        <p14:creationId xmlns:p14="http://schemas.microsoft.com/office/powerpoint/2010/main" val="19104360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BA2A9-2520-C1A7-986A-E2E089E8F178}"/>
              </a:ext>
            </a:extLst>
          </p:cNvPr>
          <p:cNvSpPr>
            <a:spLocks noGrp="1"/>
          </p:cNvSpPr>
          <p:nvPr>
            <p:ph type="title"/>
          </p:nvPr>
        </p:nvSpPr>
        <p:spPr>
          <a:xfrm>
            <a:off x="1171074" y="1396686"/>
            <a:ext cx="3240506" cy="4064628"/>
          </a:xfrm>
        </p:spPr>
        <p:txBody>
          <a:bodyPr>
            <a:normAutofit/>
          </a:bodyPr>
          <a:lstStyle/>
          <a:p>
            <a:r>
              <a:rPr lang="en-GB" sz="4100" b="1">
                <a:solidFill>
                  <a:srgbClr val="FFFFFF"/>
                </a:solidFill>
              </a:rPr>
              <a:t>Characteristics of categories</a:t>
            </a:r>
            <a:endParaRPr lang="en-GB" sz="41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6E2075E-B8B9-4FA6-7549-C3A7B79D64C9}"/>
              </a:ext>
            </a:extLst>
          </p:cNvPr>
          <p:cNvSpPr>
            <a:spLocks noGrp="1"/>
          </p:cNvSpPr>
          <p:nvPr>
            <p:ph idx="1"/>
          </p:nvPr>
        </p:nvSpPr>
        <p:spPr>
          <a:xfrm>
            <a:off x="5370153" y="1526033"/>
            <a:ext cx="5536397" cy="3935281"/>
          </a:xfrm>
        </p:spPr>
        <p:txBody>
          <a:bodyPr>
            <a:normAutofit/>
          </a:bodyPr>
          <a:lstStyle/>
          <a:p>
            <a:pPr>
              <a:buFont typeface="Arial" panose="020B0604020202020204" pitchFamily="34" charset="0"/>
              <a:buChar char="•"/>
            </a:pPr>
            <a:r>
              <a:rPr lang="en-GB" sz="2400"/>
              <a:t>Organize related codes together</a:t>
            </a:r>
          </a:p>
          <a:p>
            <a:pPr>
              <a:buFont typeface="Arial" panose="020B0604020202020204" pitchFamily="34" charset="0"/>
              <a:buChar char="•"/>
            </a:pPr>
            <a:r>
              <a:rPr lang="en-GB" sz="2400"/>
              <a:t>More conceptual than codes but less interpretive than themes</a:t>
            </a:r>
          </a:p>
          <a:p>
            <a:pPr>
              <a:buFont typeface="Arial" panose="020B0604020202020204" pitchFamily="34" charset="0"/>
              <a:buChar char="•"/>
            </a:pPr>
            <a:r>
              <a:rPr lang="en-GB" sz="2400"/>
              <a:t>Create a classification system for the data</a:t>
            </a:r>
          </a:p>
          <a:p>
            <a:pPr>
              <a:buFont typeface="Arial" panose="020B0604020202020204" pitchFamily="34" charset="0"/>
              <a:buChar char="•"/>
            </a:pPr>
            <a:r>
              <a:rPr lang="en-GB" sz="2400"/>
              <a:t>Represent clusters of meaning</a:t>
            </a:r>
          </a:p>
          <a:p>
            <a:pPr>
              <a:buFont typeface="Arial" panose="020B0604020202020204" pitchFamily="34" charset="0"/>
              <a:buChar char="•"/>
            </a:pPr>
            <a:r>
              <a:rPr lang="en-GB" sz="2400"/>
              <a:t>Are more limited in number than codes</a:t>
            </a:r>
          </a:p>
          <a:p>
            <a:pPr>
              <a:buFont typeface="Arial" panose="020B0604020202020204" pitchFamily="34" charset="0"/>
              <a:buChar char="•"/>
            </a:pPr>
            <a:r>
              <a:rPr lang="en-GB" sz="2400"/>
              <a:t>May become subthemes in some analytical approaches</a:t>
            </a:r>
          </a:p>
          <a:p>
            <a:endParaRPr lang="en-GB" sz="2400"/>
          </a:p>
        </p:txBody>
      </p:sp>
    </p:spTree>
    <p:extLst>
      <p:ext uri="{BB962C8B-B14F-4D97-AF65-F5344CB8AC3E}">
        <p14:creationId xmlns:p14="http://schemas.microsoft.com/office/powerpoint/2010/main" val="24635606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665661-3242-9FA5-EC59-2BA68E60D18D}"/>
              </a:ext>
            </a:extLst>
          </p:cNvPr>
          <p:cNvSpPr>
            <a:spLocks noGrp="1"/>
          </p:cNvSpPr>
          <p:nvPr>
            <p:ph type="title"/>
          </p:nvPr>
        </p:nvSpPr>
        <p:spPr>
          <a:xfrm>
            <a:off x="1171074" y="1396686"/>
            <a:ext cx="3240506" cy="4064628"/>
          </a:xfrm>
        </p:spPr>
        <p:txBody>
          <a:bodyPr>
            <a:normAutofit/>
          </a:bodyPr>
          <a:lstStyle/>
          <a:p>
            <a:r>
              <a:rPr lang="en-GB" b="1">
                <a:solidFill>
                  <a:srgbClr val="FFFFFF"/>
                </a:solidFill>
              </a:rPr>
              <a:t>Themes</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EBD988D-5760-4773-C477-D51AC8B0EC51}"/>
              </a:ext>
            </a:extLst>
          </p:cNvPr>
          <p:cNvSpPr>
            <a:spLocks noGrp="1"/>
          </p:cNvSpPr>
          <p:nvPr>
            <p:ph idx="1"/>
          </p:nvPr>
        </p:nvSpPr>
        <p:spPr>
          <a:xfrm>
            <a:off x="5370153" y="1526033"/>
            <a:ext cx="5536397" cy="3935281"/>
          </a:xfrm>
        </p:spPr>
        <p:txBody>
          <a:bodyPr>
            <a:normAutofit/>
          </a:bodyPr>
          <a:lstStyle/>
          <a:p>
            <a:r>
              <a:rPr lang="en-GB" dirty="0"/>
              <a:t>Themes are broader units of analysis that capture significant patterns across the dataset in relation to the research question. They involve interpretive work.</a:t>
            </a:r>
          </a:p>
          <a:p>
            <a:endParaRPr lang="en-GB" dirty="0"/>
          </a:p>
        </p:txBody>
      </p:sp>
    </p:spTree>
    <p:extLst>
      <p:ext uri="{BB962C8B-B14F-4D97-AF65-F5344CB8AC3E}">
        <p14:creationId xmlns:p14="http://schemas.microsoft.com/office/powerpoint/2010/main" val="9095831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3F1F4E-8D54-28D1-8ED2-B3FA976009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AAF9A-B9A6-20E8-908E-786DDE41AAD3}"/>
              </a:ext>
            </a:extLst>
          </p:cNvPr>
          <p:cNvSpPr>
            <a:spLocks noGrp="1"/>
          </p:cNvSpPr>
          <p:nvPr>
            <p:ph type="title"/>
          </p:nvPr>
        </p:nvSpPr>
        <p:spPr>
          <a:xfrm>
            <a:off x="1171074" y="1396686"/>
            <a:ext cx="3240506" cy="4064628"/>
          </a:xfrm>
        </p:spPr>
        <p:txBody>
          <a:bodyPr>
            <a:normAutofit/>
          </a:bodyPr>
          <a:lstStyle/>
          <a:p>
            <a:r>
              <a:rPr lang="en-GB" sz="4100" b="1">
                <a:solidFill>
                  <a:srgbClr val="FFFFFF"/>
                </a:solidFill>
              </a:rPr>
              <a:t>Characteristics of themes</a:t>
            </a:r>
            <a:endParaRPr lang="en-GB" sz="41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9E0F54-7E77-EECF-5840-071862F31D0E}"/>
              </a:ext>
            </a:extLst>
          </p:cNvPr>
          <p:cNvSpPr>
            <a:spLocks noGrp="1"/>
          </p:cNvSpPr>
          <p:nvPr>
            <p:ph idx="1"/>
          </p:nvPr>
        </p:nvSpPr>
        <p:spPr>
          <a:xfrm>
            <a:off x="5370153" y="1526033"/>
            <a:ext cx="5536397" cy="3935281"/>
          </a:xfrm>
        </p:spPr>
        <p:txBody>
          <a:bodyPr>
            <a:normAutofit/>
          </a:bodyPr>
          <a:lstStyle/>
          <a:p>
            <a:pPr>
              <a:buFont typeface="Arial" panose="020B0604020202020204" pitchFamily="34" charset="0"/>
              <a:buChar char="•"/>
            </a:pPr>
            <a:r>
              <a:rPr lang="en-GB" sz="2000"/>
              <a:t>Interpretive and conceptual</a:t>
            </a:r>
          </a:p>
          <a:p>
            <a:pPr>
              <a:buFont typeface="Arial" panose="020B0604020202020204" pitchFamily="34" charset="0"/>
              <a:buChar char="•"/>
            </a:pPr>
            <a:r>
              <a:rPr lang="en-GB" sz="2000"/>
              <a:t>Capture underlying ideas, assumptions, or meanings</a:t>
            </a:r>
          </a:p>
          <a:p>
            <a:pPr>
              <a:buFont typeface="Arial" panose="020B0604020202020204" pitchFamily="34" charset="0"/>
              <a:buChar char="•"/>
            </a:pPr>
            <a:r>
              <a:rPr lang="en-GB" sz="2000"/>
              <a:t>Represent patterns of shared meaning</a:t>
            </a:r>
          </a:p>
          <a:p>
            <a:pPr>
              <a:buFont typeface="Arial" panose="020B0604020202020204" pitchFamily="34" charset="0"/>
              <a:buChar char="•"/>
            </a:pPr>
            <a:r>
              <a:rPr lang="en-GB" sz="2000"/>
              <a:t>Connect to broader theoretical frameworks</a:t>
            </a:r>
          </a:p>
          <a:p>
            <a:pPr>
              <a:buFont typeface="Arial" panose="020B0604020202020204" pitchFamily="34" charset="0"/>
              <a:buChar char="•"/>
            </a:pPr>
            <a:r>
              <a:rPr lang="en-GB" sz="2000"/>
              <a:t>Typically limited to a few key themes in an analysis</a:t>
            </a:r>
          </a:p>
          <a:p>
            <a:pPr>
              <a:buFont typeface="Arial" panose="020B0604020202020204" pitchFamily="34" charset="0"/>
              <a:buChar char="•"/>
            </a:pPr>
            <a:r>
              <a:rPr lang="en-GB" sz="2000"/>
              <a:t>Answer "what does this mean in the context of my research question?"</a:t>
            </a:r>
          </a:p>
          <a:p>
            <a:pPr>
              <a:buFont typeface="Arial" panose="020B0604020202020204" pitchFamily="34" charset="0"/>
              <a:buChar char="•"/>
            </a:pPr>
            <a:r>
              <a:rPr lang="en-GB" sz="2000"/>
              <a:t>Contain multiple categories and codes within them</a:t>
            </a:r>
          </a:p>
          <a:p>
            <a:endParaRPr lang="en-GB" sz="2000"/>
          </a:p>
        </p:txBody>
      </p:sp>
    </p:spTree>
    <p:extLst>
      <p:ext uri="{BB962C8B-B14F-4D97-AF65-F5344CB8AC3E}">
        <p14:creationId xmlns:p14="http://schemas.microsoft.com/office/powerpoint/2010/main" val="8381801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E4551-F82D-2821-BEEC-D60E5283E573}"/>
              </a:ext>
            </a:extLst>
          </p:cNvPr>
          <p:cNvSpPr>
            <a:spLocks noGrp="1"/>
          </p:cNvSpPr>
          <p:nvPr>
            <p:ph type="title"/>
          </p:nvPr>
        </p:nvSpPr>
        <p:spPr>
          <a:xfrm>
            <a:off x="1389278" y="1233241"/>
            <a:ext cx="3240506" cy="4064628"/>
          </a:xfrm>
        </p:spPr>
        <p:txBody>
          <a:bodyPr>
            <a:normAutofit/>
          </a:bodyPr>
          <a:lstStyle/>
          <a:p>
            <a:r>
              <a:rPr lang="en-GB">
                <a:solidFill>
                  <a:srgbClr val="FFFFFF"/>
                </a:solidFill>
              </a:rPr>
              <a:t>Recap, codes, categories and themes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946DF05-79D7-CAFF-0B45-CEAC120FBB01}"/>
              </a:ext>
            </a:extLst>
          </p:cNvPr>
          <p:cNvSpPr>
            <a:spLocks noGrp="1"/>
          </p:cNvSpPr>
          <p:nvPr>
            <p:ph idx="1"/>
          </p:nvPr>
        </p:nvSpPr>
        <p:spPr>
          <a:xfrm>
            <a:off x="6096000" y="820880"/>
            <a:ext cx="5257799" cy="4889350"/>
          </a:xfrm>
        </p:spPr>
        <p:txBody>
          <a:bodyPr anchor="t">
            <a:normAutofit/>
          </a:bodyPr>
          <a:lstStyle/>
          <a:p>
            <a:pPr>
              <a:spcAft>
                <a:spcPts val="800"/>
              </a:spcAft>
            </a:pPr>
            <a:r>
              <a:rPr lang="en-GB" sz="2400">
                <a:effectLst/>
                <a:latin typeface="Calibri" panose="020F0502020204030204" pitchFamily="34" charset="0"/>
                <a:ea typeface="DengXian" panose="02010600030101010101" pitchFamily="2" charset="-122"/>
                <a:cs typeface="Arial" panose="020B0604020202020204" pitchFamily="34" charset="0"/>
              </a:rPr>
              <a:t>- Progression of abstraction: Codes </a:t>
            </a:r>
            <a:r>
              <a:rPr lang="zh-CN" sz="2400">
                <a:effectLst/>
                <a:latin typeface="Calibri" panose="020F0502020204030204" pitchFamily="34" charset="0"/>
                <a:ea typeface="DengXian" panose="02010600030101010101" pitchFamily="2" charset="-122"/>
                <a:cs typeface="Arial" panose="020B0604020202020204" pitchFamily="34" charset="0"/>
              </a:rPr>
              <a:t>→</a:t>
            </a:r>
            <a:r>
              <a:rPr lang="en-GB" sz="2400">
                <a:effectLst/>
                <a:latin typeface="Calibri" panose="020F0502020204030204" pitchFamily="34" charset="0"/>
                <a:ea typeface="DengXian" panose="02010600030101010101" pitchFamily="2" charset="-122"/>
                <a:cs typeface="Arial" panose="020B0604020202020204" pitchFamily="34" charset="0"/>
              </a:rPr>
              <a:t> Categories </a:t>
            </a:r>
            <a:r>
              <a:rPr lang="zh-CN" sz="2400">
                <a:effectLst/>
                <a:latin typeface="Calibri" panose="020F0502020204030204" pitchFamily="34" charset="0"/>
                <a:ea typeface="DengXian" panose="02010600030101010101" pitchFamily="2" charset="-122"/>
                <a:cs typeface="Arial" panose="020B0604020202020204" pitchFamily="34" charset="0"/>
              </a:rPr>
              <a:t>→</a:t>
            </a:r>
            <a:r>
              <a:rPr lang="en-GB" sz="2400">
                <a:effectLst/>
                <a:latin typeface="Calibri" panose="020F0502020204030204" pitchFamily="34" charset="0"/>
                <a:ea typeface="DengXian" panose="02010600030101010101" pitchFamily="2" charset="-122"/>
                <a:cs typeface="Arial" panose="020B0604020202020204" pitchFamily="34" charset="0"/>
              </a:rPr>
              <a:t> Themes (increasing level of abstraction and interpretation)</a:t>
            </a:r>
          </a:p>
          <a:p>
            <a:pPr>
              <a:spcAft>
                <a:spcPts val="800"/>
              </a:spcAft>
            </a:pPr>
            <a:r>
              <a:rPr lang="en-GB" sz="2400">
                <a:effectLst/>
                <a:latin typeface="Calibri" panose="020F0502020204030204" pitchFamily="34" charset="0"/>
                <a:ea typeface="DengXian" panose="02010600030101010101" pitchFamily="2" charset="-122"/>
                <a:cs typeface="Arial" panose="020B0604020202020204" pitchFamily="34" charset="0"/>
              </a:rPr>
              <a:t>- Scope: Themes are broader than categories, which are broader than codes</a:t>
            </a:r>
          </a:p>
          <a:p>
            <a:pPr>
              <a:spcAft>
                <a:spcPts val="800"/>
              </a:spcAft>
            </a:pPr>
            <a:r>
              <a:rPr lang="en-GB" sz="2400">
                <a:effectLst/>
                <a:latin typeface="Calibri" panose="020F0502020204030204" pitchFamily="34" charset="0"/>
                <a:ea typeface="DengXian" panose="02010600030101010101" pitchFamily="2" charset="-122"/>
                <a:cs typeface="Arial" panose="020B0604020202020204" pitchFamily="34" charset="0"/>
              </a:rPr>
              <a:t>- Focus: Codes identify, categories organize, themes interpret</a:t>
            </a:r>
          </a:p>
          <a:p>
            <a:pPr>
              <a:spcAft>
                <a:spcPts val="800"/>
              </a:spcAft>
            </a:pPr>
            <a:r>
              <a:rPr lang="en-GB" sz="2400">
                <a:effectLst/>
                <a:latin typeface="Calibri" panose="020F0502020204030204" pitchFamily="34" charset="0"/>
                <a:ea typeface="DengXian" panose="02010600030101010101" pitchFamily="2" charset="-122"/>
                <a:cs typeface="Arial" panose="020B0604020202020204" pitchFamily="34" charset="0"/>
              </a:rPr>
              <a:t>- Purpose: Codes break down data, categories group related codes, themes create meaningful patterns</a:t>
            </a:r>
          </a:p>
          <a:p>
            <a:endParaRPr lang="en-GB" sz="24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0954320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12F9E-767A-42C2-B8DA-3E088C29EDB8}"/>
              </a:ext>
            </a:extLst>
          </p:cNvPr>
          <p:cNvSpPr>
            <a:spLocks noGrp="1"/>
          </p:cNvSpPr>
          <p:nvPr>
            <p:ph type="title"/>
          </p:nvPr>
        </p:nvSpPr>
        <p:spPr>
          <a:xfrm>
            <a:off x="5297762" y="329184"/>
            <a:ext cx="6251110" cy="1783080"/>
          </a:xfrm>
        </p:spPr>
        <p:txBody>
          <a:bodyPr anchor="b">
            <a:normAutofit/>
          </a:bodyPr>
          <a:lstStyle/>
          <a:p>
            <a:r>
              <a:rPr lang="en-GB" sz="5400">
                <a:latin typeface="Calibri" panose="020F0502020204030204" pitchFamily="34" charset="0"/>
                <a:ea typeface="DengXian" panose="02010600030101010101" pitchFamily="2" charset="-122"/>
                <a:cs typeface="Arial" panose="020B0604020202020204" pitchFamily="34" charset="0"/>
              </a:rPr>
              <a:t>E</a:t>
            </a:r>
            <a:r>
              <a:rPr lang="en-GB" sz="5400">
                <a:effectLst/>
                <a:latin typeface="Calibri" panose="020F0502020204030204" pitchFamily="34" charset="0"/>
                <a:ea typeface="DengXian" panose="02010600030101010101" pitchFamily="2" charset="-122"/>
                <a:cs typeface="Arial" panose="020B0604020202020204" pitchFamily="34" charset="0"/>
              </a:rPr>
              <a:t>nding remarks</a:t>
            </a:r>
            <a:endParaRPr lang="en-GB" sz="5400"/>
          </a:p>
        </p:txBody>
      </p:sp>
      <p:sp>
        <p:nvSpPr>
          <p:cNvPr id="3" name="Content Placeholder 2">
            <a:extLst>
              <a:ext uri="{FF2B5EF4-FFF2-40B4-BE49-F238E27FC236}">
                <a16:creationId xmlns:a16="http://schemas.microsoft.com/office/drawing/2014/main" id="{90A49BAA-9019-44EA-9154-41D9AABBA283}"/>
              </a:ext>
            </a:extLst>
          </p:cNvPr>
          <p:cNvSpPr>
            <a:spLocks noGrp="1"/>
          </p:cNvSpPr>
          <p:nvPr>
            <p:ph idx="1"/>
          </p:nvPr>
        </p:nvSpPr>
        <p:spPr>
          <a:xfrm>
            <a:off x="5297762" y="2706624"/>
            <a:ext cx="6251110" cy="3483864"/>
          </a:xfrm>
        </p:spPr>
        <p:txBody>
          <a:bodyPr>
            <a:normAutofit/>
          </a:bodyPr>
          <a:lstStyle/>
          <a:p>
            <a:r>
              <a:rPr lang="en-GB" sz="1500">
                <a:effectLst/>
                <a:latin typeface="Calibri" panose="020F0502020204030204" pitchFamily="34" charset="0"/>
                <a:ea typeface="DengXian" panose="02010600030101010101" pitchFamily="2" charset="-122"/>
                <a:cs typeface="Arial" panose="020B0604020202020204" pitchFamily="34" charset="0"/>
              </a:rPr>
              <a:t>I have assumed that your task is to make sense of a lot of unstructured data ie that you have qualitative data in the form of interview transcripts </a:t>
            </a:r>
          </a:p>
          <a:p>
            <a:r>
              <a:rPr lang="en-GB" sz="1500">
                <a:effectLst/>
                <a:latin typeface="Calibri" panose="020F0502020204030204" pitchFamily="34" charset="0"/>
                <a:ea typeface="DengXian" panose="02010600030101010101" pitchFamily="2" charset="-122"/>
                <a:cs typeface="Arial" panose="020B0604020202020204" pitchFamily="34" charset="0"/>
              </a:rPr>
              <a:t>however remember that most of the things that I have said in this tutorial are basic and also applied to qualitative analysis in general </a:t>
            </a:r>
          </a:p>
          <a:p>
            <a:r>
              <a:rPr lang="en-GB" sz="1500">
                <a:latin typeface="Calibri" panose="020F0502020204030204" pitchFamily="34" charset="0"/>
                <a:ea typeface="DengXian" panose="02010600030101010101" pitchFamily="2" charset="-122"/>
                <a:cs typeface="Arial" panose="020B0604020202020204" pitchFamily="34" charset="0"/>
              </a:rPr>
              <a:t>What </a:t>
            </a:r>
            <a:r>
              <a:rPr lang="en-GB" sz="1500">
                <a:effectLst/>
                <a:latin typeface="Calibri" panose="020F0502020204030204" pitchFamily="34" charset="0"/>
                <a:ea typeface="DengXian" panose="02010600030101010101" pitchFamily="2" charset="-122"/>
                <a:cs typeface="Arial" panose="020B0604020202020204" pitchFamily="34" charset="0"/>
              </a:rPr>
              <a:t>does this mean ? </a:t>
            </a:r>
          </a:p>
          <a:p>
            <a:r>
              <a:rPr lang="en-GB" sz="1500">
                <a:latin typeface="Calibri" panose="020F0502020204030204" pitchFamily="34" charset="0"/>
                <a:ea typeface="DengXian" panose="02010600030101010101" pitchFamily="2" charset="-122"/>
                <a:cs typeface="Arial" panose="020B0604020202020204" pitchFamily="34" charset="0"/>
              </a:rPr>
              <a:t>You </a:t>
            </a:r>
            <a:r>
              <a:rPr lang="en-GB" sz="1500">
                <a:effectLst/>
                <a:latin typeface="Calibri" panose="020F0502020204030204" pitchFamily="34" charset="0"/>
                <a:ea typeface="DengXian" panose="02010600030101010101" pitchFamily="2" charset="-122"/>
                <a:cs typeface="Arial" panose="020B0604020202020204" pitchFamily="34" charset="0"/>
              </a:rPr>
              <a:t>can use the steps described in this tutorial to analyse for example notes from </a:t>
            </a:r>
          </a:p>
          <a:p>
            <a:pPr lvl="1"/>
            <a:r>
              <a:rPr lang="en-GB" sz="1500">
                <a:effectLst/>
                <a:latin typeface="Calibri" panose="020F0502020204030204" pitchFamily="34" charset="0"/>
                <a:ea typeface="DengXian" panose="02010600030101010101" pitchFamily="2" charset="-122"/>
                <a:cs typeface="Arial" panose="020B0604020202020204" pitchFamily="34" charset="0"/>
              </a:rPr>
              <a:t>participatory observations </a:t>
            </a:r>
          </a:p>
          <a:p>
            <a:pPr lvl="1"/>
            <a:r>
              <a:rPr lang="en-GB" sz="1500">
                <a:latin typeface="Calibri" panose="020F0502020204030204" pitchFamily="34" charset="0"/>
                <a:ea typeface="DengXian" panose="02010600030101010101" pitchFamily="2" charset="-122"/>
                <a:cs typeface="Arial" panose="020B0604020202020204" pitchFamily="34" charset="0"/>
              </a:rPr>
              <a:t>documents</a:t>
            </a:r>
            <a:r>
              <a:rPr lang="en-GB" sz="1500">
                <a:effectLst/>
                <a:latin typeface="Calibri" panose="020F0502020204030204" pitchFamily="34" charset="0"/>
                <a:ea typeface="DengXian" panose="02010600030101010101" pitchFamily="2" charset="-122"/>
                <a:cs typeface="Arial" panose="020B0604020202020204" pitchFamily="34" charset="0"/>
              </a:rPr>
              <a:t> </a:t>
            </a:r>
          </a:p>
          <a:p>
            <a:pPr lvl="1"/>
            <a:r>
              <a:rPr lang="en-GB" sz="1500">
                <a:effectLst/>
                <a:latin typeface="Calibri" panose="020F0502020204030204" pitchFamily="34" charset="0"/>
                <a:ea typeface="DengXian" panose="02010600030101010101" pitchFamily="2" charset="-122"/>
                <a:cs typeface="Arial" panose="020B0604020202020204" pitchFamily="34" charset="0"/>
              </a:rPr>
              <a:t>web pages </a:t>
            </a:r>
          </a:p>
          <a:p>
            <a:pPr lvl="1"/>
            <a:r>
              <a:rPr lang="en-GB" sz="1500">
                <a:effectLst/>
                <a:latin typeface="Calibri" panose="020F0502020204030204" pitchFamily="34" charset="0"/>
                <a:ea typeface="DengXian" panose="02010600030101010101" pitchFamily="2" charset="-122"/>
                <a:cs typeface="Arial" panose="020B0604020202020204" pitchFamily="34" charset="0"/>
              </a:rPr>
              <a:t>or other types or qualitative</a:t>
            </a:r>
            <a:endParaRPr lang="en-GB" sz="1500"/>
          </a:p>
        </p:txBody>
      </p:sp>
      <p:pic>
        <p:nvPicPr>
          <p:cNvPr id="5" name="Picture 4" descr="A person reaching for a paper on a table full of paper and sticky notes">
            <a:extLst>
              <a:ext uri="{FF2B5EF4-FFF2-40B4-BE49-F238E27FC236}">
                <a16:creationId xmlns:a16="http://schemas.microsoft.com/office/drawing/2014/main" id="{71C24EB8-96C9-962B-63C9-B5B9025899FB}"/>
              </a:ext>
            </a:extLst>
          </p:cNvPr>
          <p:cNvPicPr>
            <a:picLocks noChangeAspect="1"/>
          </p:cNvPicPr>
          <p:nvPr/>
        </p:nvPicPr>
        <p:blipFill rotWithShape="1">
          <a:blip r:embed="rId3"/>
          <a:srcRect l="26838" r="2783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37338902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64592"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5029200"/>
            <a:ext cx="12188952" cy="182880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58788" y="506256"/>
            <a:ext cx="11430000" cy="1692771"/>
          </a:xfrm>
          <a:prstGeom prst="rect">
            <a:avLst/>
          </a:prstGeom>
          <a:noFill/>
        </p:spPr>
        <p:txBody>
          <a:bodyPr wrap="square">
            <a:spAutoFit/>
          </a:bodyPr>
          <a:lstStyle/>
          <a:p>
            <a:pPr algn="ctr"/>
            <a:r>
              <a:rPr lang="en-GB" sz="5200" b="1" dirty="0">
                <a:solidFill>
                  <a:srgbClr val="FFFFFF"/>
                </a:solidFill>
              </a:rPr>
              <a:t>Now the big guns</a:t>
            </a:r>
          </a:p>
          <a:p>
            <a:pPr algn="ctr"/>
            <a:r>
              <a:rPr sz="5200" b="1" dirty="0">
                <a:solidFill>
                  <a:srgbClr val="FFFFFF"/>
                </a:solidFill>
              </a:rPr>
              <a:t>Thematic Analysis</a:t>
            </a:r>
          </a:p>
        </p:txBody>
      </p:sp>
      <p:sp>
        <p:nvSpPr>
          <p:cNvPr id="6" name="TextBox 5"/>
          <p:cNvSpPr txBox="1"/>
          <p:nvPr/>
        </p:nvSpPr>
        <p:spPr>
          <a:xfrm>
            <a:off x="458788" y="2468881"/>
            <a:ext cx="11430000" cy="461665"/>
          </a:xfrm>
          <a:prstGeom prst="rect">
            <a:avLst/>
          </a:prstGeom>
          <a:noFill/>
        </p:spPr>
        <p:txBody>
          <a:bodyPr wrap="square">
            <a:spAutoFit/>
          </a:bodyPr>
          <a:lstStyle/>
          <a:p>
            <a:pPr algn="ctr"/>
            <a:r>
              <a:rPr sz="2400">
                <a:solidFill>
                  <a:srgbClr val="CADCFC"/>
                </a:solidFill>
              </a:rPr>
              <a:t>Methods and Processes of Qualitative Data Analysis</a:t>
            </a:r>
          </a:p>
        </p:txBody>
      </p:sp>
      <p:sp>
        <p:nvSpPr>
          <p:cNvPr id="7" name="TextBox 6"/>
          <p:cNvSpPr txBox="1"/>
          <p:nvPr/>
        </p:nvSpPr>
        <p:spPr>
          <a:xfrm>
            <a:off x="458788" y="3200400"/>
            <a:ext cx="11430000" cy="369332"/>
          </a:xfrm>
          <a:prstGeom prst="rect">
            <a:avLst/>
          </a:prstGeom>
          <a:noFill/>
        </p:spPr>
        <p:txBody>
          <a:bodyPr wrap="square">
            <a:spAutoFit/>
          </a:bodyPr>
          <a:lstStyle/>
          <a:p>
            <a:pPr algn="ctr"/>
            <a:r>
              <a:rPr i="1">
                <a:solidFill>
                  <a:srgbClr val="02C39A"/>
                </a:solidFill>
              </a:rPr>
              <a:t>Braun &amp; Clarke (2006; 2019; 2022)</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64592"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367348" y="274320"/>
            <a:ext cx="7772400" cy="82296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504509" y="320041"/>
            <a:ext cx="7498079" cy="461665"/>
          </a:xfrm>
          <a:prstGeom prst="rect">
            <a:avLst/>
          </a:prstGeom>
          <a:noFill/>
        </p:spPr>
        <p:txBody>
          <a:bodyPr wrap="square">
            <a:spAutoFit/>
          </a:bodyPr>
          <a:lstStyle/>
          <a:p>
            <a:pPr algn="l"/>
            <a:r>
              <a:rPr sz="2400" b="1">
                <a:solidFill>
                  <a:srgbClr val="FFFFFF"/>
                </a:solidFill>
              </a:rPr>
              <a:t>A Starting Point: Data is Everywhere</a:t>
            </a:r>
          </a:p>
        </p:txBody>
      </p:sp>
      <p:sp>
        <p:nvSpPr>
          <p:cNvPr id="6" name="TextBox 5"/>
          <p:cNvSpPr txBox="1"/>
          <p:nvPr/>
        </p:nvSpPr>
        <p:spPr>
          <a:xfrm>
            <a:off x="458788" y="1371600"/>
            <a:ext cx="7772400" cy="523220"/>
          </a:xfrm>
          <a:prstGeom prst="rect">
            <a:avLst/>
          </a:prstGeom>
          <a:noFill/>
        </p:spPr>
        <p:txBody>
          <a:bodyPr wrap="square">
            <a:spAutoFit/>
          </a:bodyPr>
          <a:lstStyle/>
          <a:p>
            <a:pPr algn="l"/>
            <a:r>
              <a:rPr sz="2800" b="1">
                <a:solidFill>
                  <a:srgbClr val="02C39A"/>
                </a:solidFill>
              </a:rPr>
              <a:t>Gil Scott-Heron  —  The Bottle  (1974)</a:t>
            </a:r>
          </a:p>
        </p:txBody>
      </p:sp>
      <p:sp>
        <p:nvSpPr>
          <p:cNvPr id="7" name="TextBox 6"/>
          <p:cNvSpPr txBox="1"/>
          <p:nvPr/>
        </p:nvSpPr>
        <p:spPr>
          <a:xfrm>
            <a:off x="458788" y="2057401"/>
            <a:ext cx="7772400" cy="323165"/>
          </a:xfrm>
          <a:prstGeom prst="rect">
            <a:avLst/>
          </a:prstGeom>
          <a:noFill/>
        </p:spPr>
        <p:txBody>
          <a:bodyPr wrap="square">
            <a:spAutoFit/>
          </a:bodyPr>
          <a:lstStyle/>
          <a:p>
            <a:pPr algn="l"/>
            <a:r>
              <a:rPr sz="1500" i="1">
                <a:solidFill>
                  <a:srgbClr val="CADCFC"/>
                </a:solidFill>
              </a:rPr>
              <a:t>https://youtu.be/EdhoX1Xu6ZI</a:t>
            </a:r>
          </a:p>
        </p:txBody>
      </p:sp>
      <p:sp>
        <p:nvSpPr>
          <p:cNvPr id="8" name="TextBox 7"/>
          <p:cNvSpPr txBox="1"/>
          <p:nvPr/>
        </p:nvSpPr>
        <p:spPr>
          <a:xfrm>
            <a:off x="458788" y="2743200"/>
            <a:ext cx="7772400" cy="369332"/>
          </a:xfrm>
          <a:prstGeom prst="rect">
            <a:avLst/>
          </a:prstGeom>
          <a:noFill/>
        </p:spPr>
        <p:txBody>
          <a:bodyPr wrap="square">
            <a:spAutoFit/>
          </a:bodyPr>
          <a:lstStyle/>
          <a:p>
            <a:pPr algn="l"/>
            <a:r>
              <a:rPr>
                <a:solidFill>
                  <a:srgbClr val="FFFFFF"/>
                </a:solidFill>
              </a:rPr>
              <a:t>Before we begin — listen to this song.</a:t>
            </a:r>
          </a:p>
        </p:txBody>
      </p:sp>
      <p:sp>
        <p:nvSpPr>
          <p:cNvPr id="9" name="TextBox 8"/>
          <p:cNvSpPr txBox="1"/>
          <p:nvPr/>
        </p:nvSpPr>
        <p:spPr>
          <a:xfrm>
            <a:off x="458789" y="3246121"/>
            <a:ext cx="7498079" cy="877163"/>
          </a:xfrm>
          <a:prstGeom prst="rect">
            <a:avLst/>
          </a:prstGeom>
          <a:noFill/>
        </p:spPr>
        <p:txBody>
          <a:bodyPr wrap="square">
            <a:spAutoFit/>
          </a:bodyPr>
          <a:lstStyle/>
          <a:p>
            <a:pPr algn="l"/>
            <a:r>
              <a:rPr sz="1700">
                <a:solidFill>
                  <a:srgbClr val="2C2C2C"/>
                </a:solidFill>
              </a:rPr>
              <a:t>• What do you hear? What does it mean on the surface?</a:t>
            </a:r>
          </a:p>
          <a:p>
            <a:pPr algn="l"/>
            <a:r>
              <a:rPr sz="1700">
                <a:solidFill>
                  <a:srgbClr val="2C2C2C"/>
                </a:solidFill>
              </a:rPr>
              <a:t>• What might it mean at a deeper level?</a:t>
            </a:r>
          </a:p>
          <a:p>
            <a:pPr algn="l"/>
            <a:r>
              <a:rPr sz="1700">
                <a:solidFill>
                  <a:srgbClr val="2C2C2C"/>
                </a:solidFill>
              </a:rPr>
              <a:t>• How would you begin to analyse these lyrics as data?</a:t>
            </a:r>
          </a:p>
        </p:txBody>
      </p:sp>
      <p:sp>
        <p:nvSpPr>
          <p:cNvPr id="10" name="Rectangle 9"/>
          <p:cNvSpPr/>
          <p:nvPr/>
        </p:nvSpPr>
        <p:spPr>
          <a:xfrm>
            <a:off x="8414068" y="228600"/>
            <a:ext cx="3566160" cy="640080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596948" y="365760"/>
            <a:ext cx="3200400" cy="338554"/>
          </a:xfrm>
          <a:prstGeom prst="rect">
            <a:avLst/>
          </a:prstGeom>
          <a:noFill/>
        </p:spPr>
        <p:txBody>
          <a:bodyPr wrap="square">
            <a:spAutoFit/>
          </a:bodyPr>
          <a:lstStyle/>
          <a:p>
            <a:pPr algn="l"/>
            <a:r>
              <a:rPr sz="1600" b="1">
                <a:solidFill>
                  <a:srgbClr val="02C39A"/>
                </a:solidFill>
              </a:rPr>
              <a:t>Think about…</a:t>
            </a:r>
          </a:p>
        </p:txBody>
      </p:sp>
      <p:sp>
        <p:nvSpPr>
          <p:cNvPr id="12" name="TextBox 11"/>
          <p:cNvSpPr txBox="1"/>
          <p:nvPr/>
        </p:nvSpPr>
        <p:spPr>
          <a:xfrm>
            <a:off x="8596948" y="914401"/>
            <a:ext cx="3200400" cy="323165"/>
          </a:xfrm>
          <a:prstGeom prst="rect">
            <a:avLst/>
          </a:prstGeom>
          <a:noFill/>
        </p:spPr>
        <p:txBody>
          <a:bodyPr wrap="square">
            <a:spAutoFit/>
          </a:bodyPr>
          <a:lstStyle/>
          <a:p>
            <a:pPr algn="l"/>
            <a:r>
              <a:rPr sz="1500">
                <a:solidFill>
                  <a:srgbClr val="FFFFFF"/>
                </a:solidFill>
              </a:rPr>
              <a:t>What words repeat?</a:t>
            </a:r>
          </a:p>
        </p:txBody>
      </p:sp>
      <p:sp>
        <p:nvSpPr>
          <p:cNvPr id="13" name="TextBox 12"/>
          <p:cNvSpPr txBox="1"/>
          <p:nvPr/>
        </p:nvSpPr>
        <p:spPr>
          <a:xfrm>
            <a:off x="8596948" y="1737361"/>
            <a:ext cx="3200400" cy="323165"/>
          </a:xfrm>
          <a:prstGeom prst="rect">
            <a:avLst/>
          </a:prstGeom>
          <a:noFill/>
        </p:spPr>
        <p:txBody>
          <a:bodyPr wrap="square">
            <a:spAutoFit/>
          </a:bodyPr>
          <a:lstStyle/>
          <a:p>
            <a:pPr algn="l"/>
            <a:r>
              <a:rPr sz="1500">
                <a:solidFill>
                  <a:srgbClr val="FFFFFF"/>
                </a:solidFill>
              </a:rPr>
              <a:t>What emotions are present?</a:t>
            </a:r>
          </a:p>
        </p:txBody>
      </p:sp>
      <p:sp>
        <p:nvSpPr>
          <p:cNvPr id="14" name="TextBox 13"/>
          <p:cNvSpPr txBox="1"/>
          <p:nvPr/>
        </p:nvSpPr>
        <p:spPr>
          <a:xfrm>
            <a:off x="8596948" y="2560321"/>
            <a:ext cx="3200400" cy="323165"/>
          </a:xfrm>
          <a:prstGeom prst="rect">
            <a:avLst/>
          </a:prstGeom>
          <a:noFill/>
        </p:spPr>
        <p:txBody>
          <a:bodyPr wrap="square">
            <a:spAutoFit/>
          </a:bodyPr>
          <a:lstStyle/>
          <a:p>
            <a:pPr algn="l"/>
            <a:r>
              <a:rPr sz="1500">
                <a:solidFill>
                  <a:srgbClr val="FFFFFF"/>
                </a:solidFill>
              </a:rPr>
              <a:t>What social context?</a:t>
            </a:r>
          </a:p>
        </p:txBody>
      </p:sp>
      <p:sp>
        <p:nvSpPr>
          <p:cNvPr id="15" name="TextBox 14"/>
          <p:cNvSpPr txBox="1"/>
          <p:nvPr/>
        </p:nvSpPr>
        <p:spPr>
          <a:xfrm>
            <a:off x="8596948" y="3383281"/>
            <a:ext cx="3200400" cy="323165"/>
          </a:xfrm>
          <a:prstGeom prst="rect">
            <a:avLst/>
          </a:prstGeom>
          <a:noFill/>
        </p:spPr>
        <p:txBody>
          <a:bodyPr wrap="square">
            <a:spAutoFit/>
          </a:bodyPr>
          <a:lstStyle/>
          <a:p>
            <a:pPr algn="l"/>
            <a:r>
              <a:rPr sz="1500">
                <a:solidFill>
                  <a:srgbClr val="FFFFFF"/>
                </a:solidFill>
              </a:rPr>
              <a:t>What is NOT said?</a:t>
            </a:r>
          </a:p>
        </p:txBody>
      </p:sp>
      <p:sp>
        <p:nvSpPr>
          <p:cNvPr id="16" name="TextBox 15"/>
          <p:cNvSpPr txBox="1"/>
          <p:nvPr/>
        </p:nvSpPr>
        <p:spPr>
          <a:xfrm>
            <a:off x="8596948" y="4206241"/>
            <a:ext cx="3200400" cy="323165"/>
          </a:xfrm>
          <a:prstGeom prst="rect">
            <a:avLst/>
          </a:prstGeom>
          <a:noFill/>
        </p:spPr>
        <p:txBody>
          <a:bodyPr wrap="square">
            <a:spAutoFit/>
          </a:bodyPr>
          <a:lstStyle/>
          <a:p>
            <a:pPr algn="l"/>
            <a:r>
              <a:rPr sz="1500">
                <a:solidFill>
                  <a:srgbClr val="FFFFFF"/>
                </a:solidFill>
              </a:rPr>
              <a:t>What theory comes to mind?</a:t>
            </a:r>
          </a:p>
        </p:txBody>
      </p:sp>
      <p:sp>
        <p:nvSpPr>
          <p:cNvPr id="17" name="TextBox 16"/>
          <p:cNvSpPr txBox="1"/>
          <p:nvPr/>
        </p:nvSpPr>
        <p:spPr>
          <a:xfrm>
            <a:off x="8596948" y="5029200"/>
            <a:ext cx="3200400" cy="553998"/>
          </a:xfrm>
          <a:prstGeom prst="rect">
            <a:avLst/>
          </a:prstGeom>
          <a:noFill/>
        </p:spPr>
        <p:txBody>
          <a:bodyPr wrap="square">
            <a:spAutoFit/>
          </a:bodyPr>
          <a:lstStyle/>
          <a:p>
            <a:pPr algn="l"/>
            <a:r>
              <a:rPr sz="1500">
                <a:solidFill>
                  <a:srgbClr val="FFFFFF"/>
                </a:solidFill>
              </a:rPr>
              <a:t>What research question could this answer?</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From Song to Research: Establishing the Context</a:t>
            </a:r>
          </a:p>
        </p:txBody>
      </p:sp>
      <p:sp>
        <p:nvSpPr>
          <p:cNvPr id="6" name="TextBox 5"/>
          <p:cNvSpPr txBox="1"/>
          <p:nvPr/>
        </p:nvSpPr>
        <p:spPr>
          <a:xfrm>
            <a:off x="367348" y="1143001"/>
            <a:ext cx="11430000" cy="384721"/>
          </a:xfrm>
          <a:prstGeom prst="rect">
            <a:avLst/>
          </a:prstGeom>
          <a:noFill/>
        </p:spPr>
        <p:txBody>
          <a:bodyPr wrap="square">
            <a:spAutoFit/>
          </a:bodyPr>
          <a:lstStyle/>
          <a:p>
            <a:pPr algn="l"/>
            <a:r>
              <a:rPr sz="1900" i="1">
                <a:solidFill>
                  <a:srgbClr val="1C7293"/>
                </a:solidFill>
              </a:rPr>
              <a:t>What if I told you those lyrics speak directly to…</a:t>
            </a:r>
          </a:p>
        </p:txBody>
      </p:sp>
      <p:sp>
        <p:nvSpPr>
          <p:cNvPr id="7" name="Rectangle 6"/>
          <p:cNvSpPr/>
          <p:nvPr/>
        </p:nvSpPr>
        <p:spPr>
          <a:xfrm>
            <a:off x="367348" y="1691640"/>
            <a:ext cx="11430000" cy="50292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04508" y="1719072"/>
            <a:ext cx="11155680" cy="369332"/>
          </a:xfrm>
          <a:prstGeom prst="rect">
            <a:avLst/>
          </a:prstGeom>
          <a:noFill/>
        </p:spPr>
        <p:txBody>
          <a:bodyPr wrap="square">
            <a:spAutoFit/>
          </a:bodyPr>
          <a:lstStyle/>
          <a:p>
            <a:pPr algn="l"/>
            <a:r>
              <a:rPr b="1">
                <a:solidFill>
                  <a:srgbClr val="FFFFFF"/>
                </a:solidFill>
              </a:rPr>
              <a:t>Alcohol abuse, stigma, poverty, and the collapse of social support systems</a:t>
            </a:r>
          </a:p>
        </p:txBody>
      </p:sp>
      <p:sp>
        <p:nvSpPr>
          <p:cNvPr id="9" name="Rectangle 8"/>
          <p:cNvSpPr/>
          <p:nvPr/>
        </p:nvSpPr>
        <p:spPr>
          <a:xfrm>
            <a:off x="367348" y="2377440"/>
            <a:ext cx="54864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8788" y="2423161"/>
            <a:ext cx="5303520" cy="323165"/>
          </a:xfrm>
          <a:prstGeom prst="rect">
            <a:avLst/>
          </a:prstGeom>
          <a:noFill/>
        </p:spPr>
        <p:txBody>
          <a:bodyPr wrap="square">
            <a:spAutoFit/>
          </a:bodyPr>
          <a:lstStyle/>
          <a:p>
            <a:pPr algn="l"/>
            <a:r>
              <a:rPr sz="1500" b="1">
                <a:solidFill>
                  <a:srgbClr val="FFFFFF"/>
                </a:solidFill>
              </a:rPr>
              <a:t>Research Topic</a:t>
            </a:r>
          </a:p>
        </p:txBody>
      </p:sp>
      <p:sp>
        <p:nvSpPr>
          <p:cNvPr id="11" name="Rectangle 10"/>
          <p:cNvSpPr/>
          <p:nvPr/>
        </p:nvSpPr>
        <p:spPr>
          <a:xfrm>
            <a:off x="367348" y="2788920"/>
            <a:ext cx="5486400" cy="9601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8788" y="2880360"/>
            <a:ext cx="5303520" cy="292388"/>
          </a:xfrm>
          <a:prstGeom prst="rect">
            <a:avLst/>
          </a:prstGeom>
          <a:noFill/>
        </p:spPr>
        <p:txBody>
          <a:bodyPr wrap="square">
            <a:spAutoFit/>
          </a:bodyPr>
          <a:lstStyle/>
          <a:p>
            <a:r>
              <a:rPr sz="1300">
                <a:solidFill>
                  <a:srgbClr val="2C2C2C"/>
                </a:solidFill>
              </a:rPr>
              <a:t>Understanding Social Factors in Alcohol Addiction and Recovery</a:t>
            </a:r>
          </a:p>
        </p:txBody>
      </p:sp>
      <p:sp>
        <p:nvSpPr>
          <p:cNvPr id="13" name="Rectangle 12"/>
          <p:cNvSpPr/>
          <p:nvPr/>
        </p:nvSpPr>
        <p:spPr>
          <a:xfrm>
            <a:off x="6036628" y="2377440"/>
            <a:ext cx="576072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128067" y="2423161"/>
            <a:ext cx="5577840" cy="323165"/>
          </a:xfrm>
          <a:prstGeom prst="rect">
            <a:avLst/>
          </a:prstGeom>
          <a:noFill/>
        </p:spPr>
        <p:txBody>
          <a:bodyPr wrap="square">
            <a:spAutoFit/>
          </a:bodyPr>
          <a:lstStyle/>
          <a:p>
            <a:pPr algn="l"/>
            <a:r>
              <a:rPr sz="1500" b="1">
                <a:solidFill>
                  <a:srgbClr val="FFFFFF"/>
                </a:solidFill>
              </a:rPr>
              <a:t>Research Problem</a:t>
            </a:r>
          </a:p>
        </p:txBody>
      </p:sp>
      <p:sp>
        <p:nvSpPr>
          <p:cNvPr id="15" name="Rectangle 14"/>
          <p:cNvSpPr/>
          <p:nvPr/>
        </p:nvSpPr>
        <p:spPr>
          <a:xfrm>
            <a:off x="6036628" y="2788920"/>
            <a:ext cx="5760720" cy="9601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128067" y="2880361"/>
            <a:ext cx="5577840" cy="646331"/>
          </a:xfrm>
          <a:prstGeom prst="rect">
            <a:avLst/>
          </a:prstGeom>
          <a:noFill/>
        </p:spPr>
        <p:txBody>
          <a:bodyPr wrap="square">
            <a:spAutoFit/>
          </a:bodyPr>
          <a:lstStyle/>
          <a:p>
            <a:r>
              <a:rPr sz="1200">
                <a:solidFill>
                  <a:srgbClr val="2C2C2C"/>
                </a:solidFill>
              </a:rPr>
              <a:t>Despite growing awareness of alcohol addiction as a health issue, there is limited understanding of how social attitudes, personal circumstances, and community support interact to affect recovery outcomes.</a:t>
            </a:r>
          </a:p>
        </p:txBody>
      </p:sp>
      <p:sp>
        <p:nvSpPr>
          <p:cNvPr id="17" name="Rectangle 16"/>
          <p:cNvSpPr/>
          <p:nvPr/>
        </p:nvSpPr>
        <p:spPr>
          <a:xfrm>
            <a:off x="367348" y="3931920"/>
            <a:ext cx="54864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58788" y="3977640"/>
            <a:ext cx="5303520" cy="323165"/>
          </a:xfrm>
          <a:prstGeom prst="rect">
            <a:avLst/>
          </a:prstGeom>
          <a:noFill/>
        </p:spPr>
        <p:txBody>
          <a:bodyPr wrap="square">
            <a:spAutoFit/>
          </a:bodyPr>
          <a:lstStyle/>
          <a:p>
            <a:pPr algn="l"/>
            <a:r>
              <a:rPr sz="1500" b="1">
                <a:solidFill>
                  <a:srgbClr val="FFFFFF"/>
                </a:solidFill>
              </a:rPr>
              <a:t>Research Questions</a:t>
            </a:r>
          </a:p>
        </p:txBody>
      </p:sp>
      <p:sp>
        <p:nvSpPr>
          <p:cNvPr id="19" name="Rectangle 18"/>
          <p:cNvSpPr/>
          <p:nvPr/>
        </p:nvSpPr>
        <p:spPr>
          <a:xfrm>
            <a:off x="367348" y="4343401"/>
            <a:ext cx="5486400" cy="214883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58788" y="4434841"/>
            <a:ext cx="5303520" cy="1015663"/>
          </a:xfrm>
          <a:prstGeom prst="rect">
            <a:avLst/>
          </a:prstGeom>
          <a:noFill/>
        </p:spPr>
        <p:txBody>
          <a:bodyPr wrap="square">
            <a:spAutoFit/>
          </a:bodyPr>
          <a:lstStyle/>
          <a:p>
            <a:r>
              <a:rPr sz="1200">
                <a:solidFill>
                  <a:srgbClr val="2C2C2C"/>
                </a:solidFill>
              </a:rPr>
              <a:t>How do social attitudes about personal responsibility affect people struggling with alcohol addiction?</a:t>
            </a:r>
          </a:p>
          <a:p>
            <a:r>
              <a:rPr sz="1200">
                <a:solidFill>
                  <a:srgbClr val="2C2C2C"/>
                </a:solidFill>
              </a:rPr>
              <a:t>How do life challenges — poverty, family problems, trauma — contribute to dependency?</a:t>
            </a:r>
          </a:p>
          <a:p>
            <a:r>
              <a:rPr sz="1200">
                <a:solidFill>
                  <a:srgbClr val="2C2C2C"/>
                </a:solidFill>
              </a:rPr>
              <a:t>How can community conversations reduce stigma and improve access to support?</a:t>
            </a:r>
          </a:p>
        </p:txBody>
      </p:sp>
      <p:sp>
        <p:nvSpPr>
          <p:cNvPr id="21" name="Rectangle 20"/>
          <p:cNvSpPr/>
          <p:nvPr/>
        </p:nvSpPr>
        <p:spPr>
          <a:xfrm>
            <a:off x="6036628" y="3931920"/>
            <a:ext cx="576072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128067" y="3977640"/>
            <a:ext cx="5577840" cy="323165"/>
          </a:xfrm>
          <a:prstGeom prst="rect">
            <a:avLst/>
          </a:prstGeom>
          <a:noFill/>
        </p:spPr>
        <p:txBody>
          <a:bodyPr wrap="square">
            <a:spAutoFit/>
          </a:bodyPr>
          <a:lstStyle/>
          <a:p>
            <a:pPr algn="l"/>
            <a:r>
              <a:rPr sz="1500" b="1">
                <a:solidFill>
                  <a:srgbClr val="FFFFFF"/>
                </a:solidFill>
              </a:rPr>
              <a:t>Research Objectives</a:t>
            </a:r>
          </a:p>
        </p:txBody>
      </p:sp>
      <p:sp>
        <p:nvSpPr>
          <p:cNvPr id="23" name="Rectangle 22"/>
          <p:cNvSpPr/>
          <p:nvPr/>
        </p:nvSpPr>
        <p:spPr>
          <a:xfrm>
            <a:off x="6036628" y="4343401"/>
            <a:ext cx="5760720" cy="214883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6128067" y="4434841"/>
            <a:ext cx="5577840" cy="646331"/>
          </a:xfrm>
          <a:prstGeom prst="rect">
            <a:avLst/>
          </a:prstGeom>
          <a:noFill/>
        </p:spPr>
        <p:txBody>
          <a:bodyPr wrap="square">
            <a:spAutoFit/>
          </a:bodyPr>
          <a:lstStyle/>
          <a:p>
            <a:r>
              <a:rPr sz="1200">
                <a:solidFill>
                  <a:srgbClr val="2C2C2C"/>
                </a:solidFill>
              </a:rPr>
              <a:t>To explore how social attitudes affect recovery from alcohol addiction.</a:t>
            </a:r>
          </a:p>
          <a:p>
            <a:r>
              <a:rPr sz="1200">
                <a:solidFill>
                  <a:srgbClr val="2C2C2C"/>
                </a:solidFill>
              </a:rPr>
              <a:t>To identify social factors that worsen or improve addiction outcomes.</a:t>
            </a:r>
          </a:p>
          <a:p>
            <a:r>
              <a:rPr sz="1200">
                <a:solidFill>
                  <a:srgbClr val="2C2C2C"/>
                </a:solidFill>
              </a:rPr>
              <a:t>To highlight experiences of people from different backgrounds affected by addiction.</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Braun &amp; Clarke: Thematic Analysis — An Overview</a:t>
            </a:r>
          </a:p>
        </p:txBody>
      </p:sp>
      <p:sp>
        <p:nvSpPr>
          <p:cNvPr id="6" name="TextBox 5"/>
          <p:cNvSpPr txBox="1"/>
          <p:nvPr/>
        </p:nvSpPr>
        <p:spPr>
          <a:xfrm>
            <a:off x="458788" y="1097281"/>
            <a:ext cx="11247120" cy="353943"/>
          </a:xfrm>
          <a:prstGeom prst="rect">
            <a:avLst/>
          </a:prstGeom>
          <a:noFill/>
        </p:spPr>
        <p:txBody>
          <a:bodyPr wrap="square">
            <a:spAutoFit/>
          </a:bodyPr>
          <a:lstStyle/>
          <a:p>
            <a:pPr algn="l"/>
            <a:r>
              <a:rPr sz="1700" i="1">
                <a:solidFill>
                  <a:srgbClr val="1C7293"/>
                </a:solidFill>
              </a:rPr>
              <a:t>"Thematic analysis is a method for identifying, analysing and reporting patterns (themes) within data."</a:t>
            </a:r>
          </a:p>
        </p:txBody>
      </p:sp>
      <p:sp>
        <p:nvSpPr>
          <p:cNvPr id="7" name="TextBox 6"/>
          <p:cNvSpPr txBox="1"/>
          <p:nvPr/>
        </p:nvSpPr>
        <p:spPr>
          <a:xfrm>
            <a:off x="8688388" y="1783080"/>
            <a:ext cx="3200400" cy="292388"/>
          </a:xfrm>
          <a:prstGeom prst="rect">
            <a:avLst/>
          </a:prstGeom>
          <a:noFill/>
        </p:spPr>
        <p:txBody>
          <a:bodyPr wrap="square">
            <a:spAutoFit/>
          </a:bodyPr>
          <a:lstStyle/>
          <a:p>
            <a:pPr algn="r"/>
            <a:r>
              <a:rPr sz="1300" i="1">
                <a:solidFill>
                  <a:srgbClr val="2C2C2C"/>
                </a:solidFill>
              </a:rPr>
              <a:t>Braun &amp; Clarke (2006, p. 79)</a:t>
            </a:r>
          </a:p>
        </p:txBody>
      </p:sp>
      <p:sp>
        <p:nvSpPr>
          <p:cNvPr id="8" name="Rectangle 7"/>
          <p:cNvSpPr/>
          <p:nvPr/>
        </p:nvSpPr>
        <p:spPr>
          <a:xfrm>
            <a:off x="321628" y="2377440"/>
            <a:ext cx="173736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367348" y="2404873"/>
            <a:ext cx="1645919" cy="323165"/>
          </a:xfrm>
          <a:prstGeom prst="rect">
            <a:avLst/>
          </a:prstGeom>
          <a:noFill/>
        </p:spPr>
        <p:txBody>
          <a:bodyPr wrap="square">
            <a:spAutoFit/>
          </a:bodyPr>
          <a:lstStyle/>
          <a:p>
            <a:pPr algn="l"/>
            <a:r>
              <a:rPr sz="1500" b="1">
                <a:solidFill>
                  <a:srgbClr val="02C39A"/>
                </a:solidFill>
              </a:rPr>
              <a:t>Phase 1</a:t>
            </a:r>
          </a:p>
        </p:txBody>
      </p:sp>
      <p:sp>
        <p:nvSpPr>
          <p:cNvPr id="10" name="Rectangle 9"/>
          <p:cNvSpPr/>
          <p:nvPr/>
        </p:nvSpPr>
        <p:spPr>
          <a:xfrm>
            <a:off x="321628" y="2971800"/>
            <a:ext cx="1737360" cy="5486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367348" y="2990089"/>
            <a:ext cx="1645919" cy="307777"/>
          </a:xfrm>
          <a:prstGeom prst="rect">
            <a:avLst/>
          </a:prstGeom>
          <a:noFill/>
        </p:spPr>
        <p:txBody>
          <a:bodyPr wrap="square">
            <a:spAutoFit/>
          </a:bodyPr>
          <a:lstStyle/>
          <a:p>
            <a:pPr algn="l"/>
            <a:r>
              <a:rPr sz="1400" b="1">
                <a:solidFill>
                  <a:srgbClr val="FFFFFF"/>
                </a:solidFill>
              </a:rPr>
              <a:t>Familiarisation</a:t>
            </a:r>
          </a:p>
        </p:txBody>
      </p:sp>
      <p:sp>
        <p:nvSpPr>
          <p:cNvPr id="12" name="Rectangle 11"/>
          <p:cNvSpPr/>
          <p:nvPr/>
        </p:nvSpPr>
        <p:spPr>
          <a:xfrm>
            <a:off x="321628" y="3520440"/>
            <a:ext cx="1737360" cy="96012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367348" y="3547873"/>
            <a:ext cx="1645919" cy="461665"/>
          </a:xfrm>
          <a:prstGeom prst="rect">
            <a:avLst/>
          </a:prstGeom>
          <a:noFill/>
        </p:spPr>
        <p:txBody>
          <a:bodyPr wrap="square">
            <a:spAutoFit/>
          </a:bodyPr>
          <a:lstStyle/>
          <a:p>
            <a:pPr algn="l"/>
            <a:r>
              <a:rPr sz="1200">
                <a:solidFill>
                  <a:srgbClr val="2C2C2C"/>
                </a:solidFill>
              </a:rPr>
              <a:t>Immerse yourself in the data</a:t>
            </a:r>
          </a:p>
        </p:txBody>
      </p:sp>
      <p:sp>
        <p:nvSpPr>
          <p:cNvPr id="14" name="TextBox 13"/>
          <p:cNvSpPr txBox="1"/>
          <p:nvPr/>
        </p:nvSpPr>
        <p:spPr>
          <a:xfrm>
            <a:off x="2104708" y="2743200"/>
            <a:ext cx="182880" cy="400110"/>
          </a:xfrm>
          <a:prstGeom prst="rect">
            <a:avLst/>
          </a:prstGeom>
          <a:noFill/>
        </p:spPr>
        <p:txBody>
          <a:bodyPr wrap="square">
            <a:spAutoFit/>
          </a:bodyPr>
          <a:lstStyle/>
          <a:p>
            <a:pPr algn="l"/>
            <a:r>
              <a:rPr sz="2000" b="1">
                <a:solidFill>
                  <a:srgbClr val="02C39A"/>
                </a:solidFill>
              </a:rPr>
              <a:t>→</a:t>
            </a:r>
          </a:p>
        </p:txBody>
      </p:sp>
      <p:sp>
        <p:nvSpPr>
          <p:cNvPr id="15" name="Rectangle 14"/>
          <p:cNvSpPr/>
          <p:nvPr/>
        </p:nvSpPr>
        <p:spPr>
          <a:xfrm>
            <a:off x="2241868" y="2377440"/>
            <a:ext cx="173736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2287589" y="2404873"/>
            <a:ext cx="1645919" cy="323165"/>
          </a:xfrm>
          <a:prstGeom prst="rect">
            <a:avLst/>
          </a:prstGeom>
          <a:noFill/>
        </p:spPr>
        <p:txBody>
          <a:bodyPr wrap="square">
            <a:spAutoFit/>
          </a:bodyPr>
          <a:lstStyle/>
          <a:p>
            <a:pPr algn="l"/>
            <a:r>
              <a:rPr sz="1500" b="1">
                <a:solidFill>
                  <a:srgbClr val="02C39A"/>
                </a:solidFill>
              </a:rPr>
              <a:t>Phase 2</a:t>
            </a:r>
          </a:p>
        </p:txBody>
      </p:sp>
      <p:sp>
        <p:nvSpPr>
          <p:cNvPr id="17" name="Rectangle 16"/>
          <p:cNvSpPr/>
          <p:nvPr/>
        </p:nvSpPr>
        <p:spPr>
          <a:xfrm>
            <a:off x="2241868" y="2971800"/>
            <a:ext cx="1737360" cy="5486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2287589" y="2990089"/>
            <a:ext cx="1645919" cy="307777"/>
          </a:xfrm>
          <a:prstGeom prst="rect">
            <a:avLst/>
          </a:prstGeom>
          <a:noFill/>
        </p:spPr>
        <p:txBody>
          <a:bodyPr wrap="square">
            <a:spAutoFit/>
          </a:bodyPr>
          <a:lstStyle/>
          <a:p>
            <a:pPr algn="l"/>
            <a:r>
              <a:rPr sz="1400" b="1">
                <a:solidFill>
                  <a:srgbClr val="FFFFFF"/>
                </a:solidFill>
              </a:rPr>
              <a:t>Initial Codes</a:t>
            </a:r>
          </a:p>
        </p:txBody>
      </p:sp>
      <p:sp>
        <p:nvSpPr>
          <p:cNvPr id="19" name="Rectangle 18"/>
          <p:cNvSpPr/>
          <p:nvPr/>
        </p:nvSpPr>
        <p:spPr>
          <a:xfrm>
            <a:off x="2241868" y="3520440"/>
            <a:ext cx="1737360" cy="96012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2287589" y="3547873"/>
            <a:ext cx="1645919" cy="461665"/>
          </a:xfrm>
          <a:prstGeom prst="rect">
            <a:avLst/>
          </a:prstGeom>
          <a:noFill/>
        </p:spPr>
        <p:txBody>
          <a:bodyPr wrap="square">
            <a:spAutoFit/>
          </a:bodyPr>
          <a:lstStyle/>
          <a:p>
            <a:pPr algn="l"/>
            <a:r>
              <a:rPr sz="1200">
                <a:solidFill>
                  <a:srgbClr val="2C2C2C"/>
                </a:solidFill>
              </a:rPr>
              <a:t>Generate codes systematically</a:t>
            </a:r>
          </a:p>
        </p:txBody>
      </p:sp>
      <p:sp>
        <p:nvSpPr>
          <p:cNvPr id="21" name="TextBox 20"/>
          <p:cNvSpPr txBox="1"/>
          <p:nvPr/>
        </p:nvSpPr>
        <p:spPr>
          <a:xfrm>
            <a:off x="4024947" y="2743200"/>
            <a:ext cx="182880" cy="400110"/>
          </a:xfrm>
          <a:prstGeom prst="rect">
            <a:avLst/>
          </a:prstGeom>
          <a:noFill/>
        </p:spPr>
        <p:txBody>
          <a:bodyPr wrap="square">
            <a:spAutoFit/>
          </a:bodyPr>
          <a:lstStyle/>
          <a:p>
            <a:pPr algn="l"/>
            <a:r>
              <a:rPr sz="2000" b="1">
                <a:solidFill>
                  <a:srgbClr val="02C39A"/>
                </a:solidFill>
              </a:rPr>
              <a:t>→</a:t>
            </a:r>
          </a:p>
        </p:txBody>
      </p:sp>
      <p:sp>
        <p:nvSpPr>
          <p:cNvPr id="22" name="Rectangle 21"/>
          <p:cNvSpPr/>
          <p:nvPr/>
        </p:nvSpPr>
        <p:spPr>
          <a:xfrm>
            <a:off x="4162108" y="2377440"/>
            <a:ext cx="173736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207829" y="2404873"/>
            <a:ext cx="1645919" cy="323165"/>
          </a:xfrm>
          <a:prstGeom prst="rect">
            <a:avLst/>
          </a:prstGeom>
          <a:noFill/>
        </p:spPr>
        <p:txBody>
          <a:bodyPr wrap="square">
            <a:spAutoFit/>
          </a:bodyPr>
          <a:lstStyle/>
          <a:p>
            <a:pPr algn="l"/>
            <a:r>
              <a:rPr sz="1500" b="1">
                <a:solidFill>
                  <a:srgbClr val="02C39A"/>
                </a:solidFill>
              </a:rPr>
              <a:t>Phase 3</a:t>
            </a:r>
          </a:p>
        </p:txBody>
      </p:sp>
      <p:sp>
        <p:nvSpPr>
          <p:cNvPr id="24" name="Rectangle 23"/>
          <p:cNvSpPr/>
          <p:nvPr/>
        </p:nvSpPr>
        <p:spPr>
          <a:xfrm>
            <a:off x="4162108" y="2971800"/>
            <a:ext cx="1737360" cy="5486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207829" y="2990089"/>
            <a:ext cx="1645919" cy="307777"/>
          </a:xfrm>
          <a:prstGeom prst="rect">
            <a:avLst/>
          </a:prstGeom>
          <a:noFill/>
        </p:spPr>
        <p:txBody>
          <a:bodyPr wrap="square">
            <a:spAutoFit/>
          </a:bodyPr>
          <a:lstStyle/>
          <a:p>
            <a:pPr algn="l"/>
            <a:r>
              <a:rPr sz="1400" b="1">
                <a:solidFill>
                  <a:srgbClr val="FFFFFF"/>
                </a:solidFill>
              </a:rPr>
              <a:t>Search for Themes</a:t>
            </a:r>
          </a:p>
        </p:txBody>
      </p:sp>
      <p:sp>
        <p:nvSpPr>
          <p:cNvPr id="26" name="Rectangle 25"/>
          <p:cNvSpPr/>
          <p:nvPr/>
        </p:nvSpPr>
        <p:spPr>
          <a:xfrm>
            <a:off x="4162108" y="3520440"/>
            <a:ext cx="1737360" cy="96012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4207829" y="3547873"/>
            <a:ext cx="1645919" cy="461665"/>
          </a:xfrm>
          <a:prstGeom prst="rect">
            <a:avLst/>
          </a:prstGeom>
          <a:noFill/>
        </p:spPr>
        <p:txBody>
          <a:bodyPr wrap="square">
            <a:spAutoFit/>
          </a:bodyPr>
          <a:lstStyle/>
          <a:p>
            <a:pPr algn="l"/>
            <a:r>
              <a:rPr sz="1200">
                <a:solidFill>
                  <a:srgbClr val="2C2C2C"/>
                </a:solidFill>
              </a:rPr>
              <a:t>Collate codes into potential themes</a:t>
            </a:r>
          </a:p>
        </p:txBody>
      </p:sp>
      <p:sp>
        <p:nvSpPr>
          <p:cNvPr id="28" name="TextBox 27"/>
          <p:cNvSpPr txBox="1"/>
          <p:nvPr/>
        </p:nvSpPr>
        <p:spPr>
          <a:xfrm>
            <a:off x="5945187" y="2743200"/>
            <a:ext cx="182880" cy="400110"/>
          </a:xfrm>
          <a:prstGeom prst="rect">
            <a:avLst/>
          </a:prstGeom>
          <a:noFill/>
        </p:spPr>
        <p:txBody>
          <a:bodyPr wrap="square">
            <a:spAutoFit/>
          </a:bodyPr>
          <a:lstStyle/>
          <a:p>
            <a:pPr algn="l"/>
            <a:r>
              <a:rPr sz="2000" b="1">
                <a:solidFill>
                  <a:srgbClr val="02C39A"/>
                </a:solidFill>
              </a:rPr>
              <a:t>→</a:t>
            </a:r>
          </a:p>
        </p:txBody>
      </p:sp>
      <p:sp>
        <p:nvSpPr>
          <p:cNvPr id="29" name="Rectangle 28"/>
          <p:cNvSpPr/>
          <p:nvPr/>
        </p:nvSpPr>
        <p:spPr>
          <a:xfrm>
            <a:off x="6082348" y="2377440"/>
            <a:ext cx="173736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128069" y="2404873"/>
            <a:ext cx="1645919" cy="323165"/>
          </a:xfrm>
          <a:prstGeom prst="rect">
            <a:avLst/>
          </a:prstGeom>
          <a:noFill/>
        </p:spPr>
        <p:txBody>
          <a:bodyPr wrap="square">
            <a:spAutoFit/>
          </a:bodyPr>
          <a:lstStyle/>
          <a:p>
            <a:pPr algn="l"/>
            <a:r>
              <a:rPr sz="1500" b="1">
                <a:solidFill>
                  <a:srgbClr val="02C39A"/>
                </a:solidFill>
              </a:rPr>
              <a:t>Phase 4</a:t>
            </a:r>
          </a:p>
        </p:txBody>
      </p:sp>
      <p:sp>
        <p:nvSpPr>
          <p:cNvPr id="31" name="Rectangle 30"/>
          <p:cNvSpPr/>
          <p:nvPr/>
        </p:nvSpPr>
        <p:spPr>
          <a:xfrm>
            <a:off x="6082348" y="2971800"/>
            <a:ext cx="1737360" cy="5486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6128069" y="2990089"/>
            <a:ext cx="1645919" cy="307777"/>
          </a:xfrm>
          <a:prstGeom prst="rect">
            <a:avLst/>
          </a:prstGeom>
          <a:noFill/>
        </p:spPr>
        <p:txBody>
          <a:bodyPr wrap="square">
            <a:spAutoFit/>
          </a:bodyPr>
          <a:lstStyle/>
          <a:p>
            <a:pPr algn="l"/>
            <a:r>
              <a:rPr sz="1400" b="1">
                <a:solidFill>
                  <a:srgbClr val="FFFFFF"/>
                </a:solidFill>
              </a:rPr>
              <a:t>Review Themes</a:t>
            </a:r>
          </a:p>
        </p:txBody>
      </p:sp>
      <p:sp>
        <p:nvSpPr>
          <p:cNvPr id="33" name="Rectangle 32"/>
          <p:cNvSpPr/>
          <p:nvPr/>
        </p:nvSpPr>
        <p:spPr>
          <a:xfrm>
            <a:off x="6082348" y="3520440"/>
            <a:ext cx="1737360" cy="96012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6128069" y="3547873"/>
            <a:ext cx="1645919" cy="461665"/>
          </a:xfrm>
          <a:prstGeom prst="rect">
            <a:avLst/>
          </a:prstGeom>
          <a:noFill/>
        </p:spPr>
        <p:txBody>
          <a:bodyPr wrap="square">
            <a:spAutoFit/>
          </a:bodyPr>
          <a:lstStyle/>
          <a:p>
            <a:pPr algn="l"/>
            <a:r>
              <a:rPr sz="1200">
                <a:solidFill>
                  <a:srgbClr val="2C2C2C"/>
                </a:solidFill>
              </a:rPr>
              <a:t>Refine, check, revise themes</a:t>
            </a:r>
          </a:p>
        </p:txBody>
      </p:sp>
      <p:sp>
        <p:nvSpPr>
          <p:cNvPr id="35" name="TextBox 34"/>
          <p:cNvSpPr txBox="1"/>
          <p:nvPr/>
        </p:nvSpPr>
        <p:spPr>
          <a:xfrm>
            <a:off x="7865428" y="2743200"/>
            <a:ext cx="182880" cy="400110"/>
          </a:xfrm>
          <a:prstGeom prst="rect">
            <a:avLst/>
          </a:prstGeom>
          <a:noFill/>
        </p:spPr>
        <p:txBody>
          <a:bodyPr wrap="square">
            <a:spAutoFit/>
          </a:bodyPr>
          <a:lstStyle/>
          <a:p>
            <a:pPr algn="l"/>
            <a:r>
              <a:rPr sz="2000" b="1">
                <a:solidFill>
                  <a:srgbClr val="02C39A"/>
                </a:solidFill>
              </a:rPr>
              <a:t>→</a:t>
            </a:r>
          </a:p>
        </p:txBody>
      </p:sp>
      <p:sp>
        <p:nvSpPr>
          <p:cNvPr id="36" name="Rectangle 35"/>
          <p:cNvSpPr/>
          <p:nvPr/>
        </p:nvSpPr>
        <p:spPr>
          <a:xfrm>
            <a:off x="8002588" y="2377440"/>
            <a:ext cx="173736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8048309" y="2404873"/>
            <a:ext cx="1645919" cy="323165"/>
          </a:xfrm>
          <a:prstGeom prst="rect">
            <a:avLst/>
          </a:prstGeom>
          <a:noFill/>
        </p:spPr>
        <p:txBody>
          <a:bodyPr wrap="square">
            <a:spAutoFit/>
          </a:bodyPr>
          <a:lstStyle/>
          <a:p>
            <a:pPr algn="l"/>
            <a:r>
              <a:rPr sz="1500" b="1">
                <a:solidFill>
                  <a:srgbClr val="02C39A"/>
                </a:solidFill>
              </a:rPr>
              <a:t>Phase 5</a:t>
            </a:r>
          </a:p>
        </p:txBody>
      </p:sp>
      <p:sp>
        <p:nvSpPr>
          <p:cNvPr id="38" name="Rectangle 37"/>
          <p:cNvSpPr/>
          <p:nvPr/>
        </p:nvSpPr>
        <p:spPr>
          <a:xfrm>
            <a:off x="8002588" y="2971800"/>
            <a:ext cx="1737360" cy="5486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8048309" y="2990089"/>
            <a:ext cx="1645919" cy="307777"/>
          </a:xfrm>
          <a:prstGeom prst="rect">
            <a:avLst/>
          </a:prstGeom>
          <a:noFill/>
        </p:spPr>
        <p:txBody>
          <a:bodyPr wrap="square">
            <a:spAutoFit/>
          </a:bodyPr>
          <a:lstStyle/>
          <a:p>
            <a:pPr algn="l"/>
            <a:r>
              <a:rPr sz="1400" b="1">
                <a:solidFill>
                  <a:srgbClr val="FFFFFF"/>
                </a:solidFill>
              </a:rPr>
              <a:t>Define &amp; Name</a:t>
            </a:r>
          </a:p>
        </p:txBody>
      </p:sp>
      <p:sp>
        <p:nvSpPr>
          <p:cNvPr id="40" name="Rectangle 39"/>
          <p:cNvSpPr/>
          <p:nvPr/>
        </p:nvSpPr>
        <p:spPr>
          <a:xfrm>
            <a:off x="8002588" y="3520440"/>
            <a:ext cx="1737360" cy="96012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8048309" y="3547873"/>
            <a:ext cx="1645919" cy="461665"/>
          </a:xfrm>
          <a:prstGeom prst="rect">
            <a:avLst/>
          </a:prstGeom>
          <a:noFill/>
        </p:spPr>
        <p:txBody>
          <a:bodyPr wrap="square">
            <a:spAutoFit/>
          </a:bodyPr>
          <a:lstStyle/>
          <a:p>
            <a:pPr algn="l"/>
            <a:r>
              <a:rPr sz="1200">
                <a:solidFill>
                  <a:srgbClr val="2C2C2C"/>
                </a:solidFill>
              </a:rPr>
              <a:t>Name and define each theme clearly</a:t>
            </a:r>
          </a:p>
        </p:txBody>
      </p:sp>
      <p:sp>
        <p:nvSpPr>
          <p:cNvPr id="42" name="TextBox 41"/>
          <p:cNvSpPr txBox="1"/>
          <p:nvPr/>
        </p:nvSpPr>
        <p:spPr>
          <a:xfrm>
            <a:off x="9785668" y="2743200"/>
            <a:ext cx="182880" cy="400110"/>
          </a:xfrm>
          <a:prstGeom prst="rect">
            <a:avLst/>
          </a:prstGeom>
          <a:noFill/>
        </p:spPr>
        <p:txBody>
          <a:bodyPr wrap="square">
            <a:spAutoFit/>
          </a:bodyPr>
          <a:lstStyle/>
          <a:p>
            <a:pPr algn="l"/>
            <a:r>
              <a:rPr sz="2000" b="1">
                <a:solidFill>
                  <a:srgbClr val="02C39A"/>
                </a:solidFill>
              </a:rPr>
              <a:t>→</a:t>
            </a:r>
          </a:p>
        </p:txBody>
      </p:sp>
      <p:sp>
        <p:nvSpPr>
          <p:cNvPr id="43" name="Rectangle 42"/>
          <p:cNvSpPr/>
          <p:nvPr/>
        </p:nvSpPr>
        <p:spPr>
          <a:xfrm>
            <a:off x="9922828" y="2377440"/>
            <a:ext cx="173736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9968549" y="2404873"/>
            <a:ext cx="1645919" cy="323165"/>
          </a:xfrm>
          <a:prstGeom prst="rect">
            <a:avLst/>
          </a:prstGeom>
          <a:noFill/>
        </p:spPr>
        <p:txBody>
          <a:bodyPr wrap="square">
            <a:spAutoFit/>
          </a:bodyPr>
          <a:lstStyle/>
          <a:p>
            <a:pPr algn="l"/>
            <a:r>
              <a:rPr sz="1500" b="1">
                <a:solidFill>
                  <a:srgbClr val="02C39A"/>
                </a:solidFill>
              </a:rPr>
              <a:t>Phase 6</a:t>
            </a:r>
          </a:p>
        </p:txBody>
      </p:sp>
      <p:sp>
        <p:nvSpPr>
          <p:cNvPr id="45" name="Rectangle 44"/>
          <p:cNvSpPr/>
          <p:nvPr/>
        </p:nvSpPr>
        <p:spPr>
          <a:xfrm>
            <a:off x="9922828" y="2971800"/>
            <a:ext cx="1737360" cy="5486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9968549" y="2990089"/>
            <a:ext cx="1645919" cy="307777"/>
          </a:xfrm>
          <a:prstGeom prst="rect">
            <a:avLst/>
          </a:prstGeom>
          <a:noFill/>
        </p:spPr>
        <p:txBody>
          <a:bodyPr wrap="square">
            <a:spAutoFit/>
          </a:bodyPr>
          <a:lstStyle/>
          <a:p>
            <a:pPr algn="l"/>
            <a:r>
              <a:rPr sz="1400" b="1">
                <a:solidFill>
                  <a:srgbClr val="FFFFFF"/>
                </a:solidFill>
              </a:rPr>
              <a:t>Write Up</a:t>
            </a:r>
          </a:p>
        </p:txBody>
      </p:sp>
      <p:sp>
        <p:nvSpPr>
          <p:cNvPr id="47" name="Rectangle 46"/>
          <p:cNvSpPr/>
          <p:nvPr/>
        </p:nvSpPr>
        <p:spPr>
          <a:xfrm>
            <a:off x="9922828" y="3520440"/>
            <a:ext cx="1737360" cy="96012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9968549" y="3547873"/>
            <a:ext cx="1645919" cy="461665"/>
          </a:xfrm>
          <a:prstGeom prst="rect">
            <a:avLst/>
          </a:prstGeom>
          <a:noFill/>
        </p:spPr>
        <p:txBody>
          <a:bodyPr wrap="square">
            <a:spAutoFit/>
          </a:bodyPr>
          <a:lstStyle/>
          <a:p>
            <a:pPr algn="l"/>
            <a:r>
              <a:rPr sz="1200">
                <a:solidFill>
                  <a:srgbClr val="2C2C2C"/>
                </a:solidFill>
              </a:rPr>
              <a:t>Produce the final analysis</a:t>
            </a:r>
          </a:p>
        </p:txBody>
      </p:sp>
      <p:sp>
        <p:nvSpPr>
          <p:cNvPr id="49" name="Rectangle 48"/>
          <p:cNvSpPr/>
          <p:nvPr/>
        </p:nvSpPr>
        <p:spPr>
          <a:xfrm>
            <a:off x="321628" y="4709160"/>
            <a:ext cx="11430000" cy="73152"/>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367348" y="4846320"/>
            <a:ext cx="11247120" cy="784830"/>
          </a:xfrm>
          <a:prstGeom prst="rect">
            <a:avLst/>
          </a:prstGeom>
          <a:noFill/>
        </p:spPr>
        <p:txBody>
          <a:bodyPr wrap="square">
            <a:spAutoFit/>
          </a:bodyPr>
          <a:lstStyle/>
          <a:p>
            <a:pPr algn="l"/>
            <a:r>
              <a:rPr sz="1500">
                <a:solidFill>
                  <a:srgbClr val="2C2C2C"/>
                </a:solidFill>
              </a:rPr>
              <a:t>• Braun &amp; Clarke describe TA as a flexible and accessible method — but flexibility demands rigour and transparency.</a:t>
            </a:r>
          </a:p>
          <a:p>
            <a:pPr algn="l"/>
            <a:r>
              <a:rPr sz="1500">
                <a:solidFill>
                  <a:srgbClr val="2C2C2C"/>
                </a:solidFill>
              </a:rPr>
              <a:t>• TA is theoretically independent: it can be used across a wide range of epistemological and ontological positions.</a:t>
            </a:r>
          </a:p>
          <a:p>
            <a:pPr algn="l"/>
            <a:r>
              <a:rPr sz="1500">
                <a:solidFill>
                  <a:srgbClr val="2C2C2C"/>
                </a:solidFill>
              </a:rPr>
              <a:t>• It is NOT simply a tool — it requires reflexivity, engagement with the data, and scholarly justification.</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Phase 0: Before You Begin — Data Preparation</a:t>
            </a:r>
          </a:p>
        </p:txBody>
      </p:sp>
      <p:sp>
        <p:nvSpPr>
          <p:cNvPr id="6" name="TextBox 5"/>
          <p:cNvSpPr txBox="1"/>
          <p:nvPr/>
        </p:nvSpPr>
        <p:spPr>
          <a:xfrm>
            <a:off x="9877108" y="137161"/>
            <a:ext cx="2011680" cy="307777"/>
          </a:xfrm>
          <a:prstGeom prst="rect">
            <a:avLst/>
          </a:prstGeom>
          <a:noFill/>
        </p:spPr>
        <p:txBody>
          <a:bodyPr wrap="square">
            <a:spAutoFit/>
          </a:bodyPr>
          <a:lstStyle/>
          <a:p>
            <a:pPr algn="r"/>
            <a:r>
              <a:rPr sz="1400" b="1">
                <a:solidFill>
                  <a:srgbClr val="02C39A"/>
                </a:solidFill>
              </a:rPr>
              <a:t>Pre-Analysis</a:t>
            </a:r>
          </a:p>
        </p:txBody>
      </p:sp>
      <p:sp>
        <p:nvSpPr>
          <p:cNvPr id="7" name="TextBox 6"/>
          <p:cNvSpPr txBox="1"/>
          <p:nvPr/>
        </p:nvSpPr>
        <p:spPr>
          <a:xfrm>
            <a:off x="367348" y="1097280"/>
            <a:ext cx="11430000" cy="640080"/>
          </a:xfrm>
          <a:prstGeom prst="rect">
            <a:avLst/>
          </a:prstGeom>
          <a:noFill/>
        </p:spPr>
        <p:txBody>
          <a:bodyPr wrap="square">
            <a:spAutoFit/>
          </a:bodyPr>
          <a:lstStyle/>
          <a:p>
            <a:pPr algn="l"/>
            <a:r>
              <a:rPr sz="1700" i="1">
                <a:solidFill>
                  <a:srgbClr val="2C2C2C"/>
                </a:solidFill>
              </a:rPr>
              <a:t>Good analysis begins before you open your first transcript. Data preparation is not a minor administrative task — it is a methodological one.</a:t>
            </a:r>
          </a:p>
        </p:txBody>
      </p:sp>
      <p:sp>
        <p:nvSpPr>
          <p:cNvPr id="8" name="Rectangle 7"/>
          <p:cNvSpPr/>
          <p:nvPr/>
        </p:nvSpPr>
        <p:spPr>
          <a:xfrm>
            <a:off x="367348" y="1874519"/>
            <a:ext cx="347472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58789" y="1920240"/>
            <a:ext cx="3291839" cy="323165"/>
          </a:xfrm>
          <a:prstGeom prst="rect">
            <a:avLst/>
          </a:prstGeom>
          <a:noFill/>
        </p:spPr>
        <p:txBody>
          <a:bodyPr wrap="square">
            <a:spAutoFit/>
          </a:bodyPr>
          <a:lstStyle/>
          <a:p>
            <a:pPr algn="l"/>
            <a:r>
              <a:rPr sz="1500" b="1">
                <a:solidFill>
                  <a:srgbClr val="FFFFFF"/>
                </a:solidFill>
              </a:rPr>
              <a:t>Transcription</a:t>
            </a:r>
          </a:p>
        </p:txBody>
      </p:sp>
      <p:sp>
        <p:nvSpPr>
          <p:cNvPr id="10" name="Rectangle 9"/>
          <p:cNvSpPr/>
          <p:nvPr/>
        </p:nvSpPr>
        <p:spPr>
          <a:xfrm>
            <a:off x="367348" y="2286001"/>
            <a:ext cx="3474720" cy="425195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8789" y="2377439"/>
            <a:ext cx="3291839" cy="1938992"/>
          </a:xfrm>
          <a:prstGeom prst="rect">
            <a:avLst/>
          </a:prstGeom>
          <a:noFill/>
        </p:spPr>
        <p:txBody>
          <a:bodyPr wrap="square">
            <a:spAutoFit/>
          </a:bodyPr>
          <a:lstStyle/>
          <a:p>
            <a:r>
              <a:rPr sz="1200">
                <a:solidFill>
                  <a:srgbClr val="2C2C2C"/>
                </a:solidFill>
              </a:rPr>
              <a:t>Transcribe interviews verbatim — every word, pause, and utterance matters.</a:t>
            </a:r>
          </a:p>
          <a:p>
            <a:r>
              <a:rPr sz="1200">
                <a:solidFill>
                  <a:srgbClr val="2C2C2C"/>
                </a:solidFill>
              </a:rPr>
              <a:t>Decide on transcription convention (e.g. Jeffersonian notation or simplified).</a:t>
            </a:r>
          </a:p>
          <a:p>
            <a:r>
              <a:rPr sz="1200">
                <a:solidFill>
                  <a:srgbClr val="2C2C2C"/>
                </a:solidFill>
              </a:rPr>
              <a:t>Include: hesitations, laughter, silences, overlaps where relevant.</a:t>
            </a:r>
          </a:p>
          <a:p>
            <a:r>
              <a:rPr sz="1200">
                <a:solidFill>
                  <a:srgbClr val="2C2C2C"/>
                </a:solidFill>
              </a:rPr>
              <a:t>Note: professional transcription services exist but YOU must verify accuracy.</a:t>
            </a:r>
          </a:p>
          <a:p>
            <a:r>
              <a:rPr sz="1200">
                <a:solidFill>
                  <a:srgbClr val="2C2C2C"/>
                </a:solidFill>
              </a:rPr>
              <a:t>Transcription is itself an interpretive act (Kvale &amp; Brinkmann, 2009).</a:t>
            </a:r>
          </a:p>
        </p:txBody>
      </p:sp>
      <p:sp>
        <p:nvSpPr>
          <p:cNvPr id="12" name="Rectangle 11"/>
          <p:cNvSpPr/>
          <p:nvPr/>
        </p:nvSpPr>
        <p:spPr>
          <a:xfrm>
            <a:off x="4024948" y="1874519"/>
            <a:ext cx="347472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116389" y="1920240"/>
            <a:ext cx="3291839" cy="323165"/>
          </a:xfrm>
          <a:prstGeom prst="rect">
            <a:avLst/>
          </a:prstGeom>
          <a:noFill/>
        </p:spPr>
        <p:txBody>
          <a:bodyPr wrap="square">
            <a:spAutoFit/>
          </a:bodyPr>
          <a:lstStyle/>
          <a:p>
            <a:pPr algn="l"/>
            <a:r>
              <a:rPr sz="1500" b="1">
                <a:solidFill>
                  <a:srgbClr val="FFFFFF"/>
                </a:solidFill>
              </a:rPr>
              <a:t>Translation</a:t>
            </a:r>
          </a:p>
        </p:txBody>
      </p:sp>
      <p:sp>
        <p:nvSpPr>
          <p:cNvPr id="14" name="Rectangle 13"/>
          <p:cNvSpPr/>
          <p:nvPr/>
        </p:nvSpPr>
        <p:spPr>
          <a:xfrm>
            <a:off x="4024948" y="2286001"/>
            <a:ext cx="3474720" cy="425195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116389" y="2377439"/>
            <a:ext cx="3291839" cy="1754326"/>
          </a:xfrm>
          <a:prstGeom prst="rect">
            <a:avLst/>
          </a:prstGeom>
          <a:noFill/>
        </p:spPr>
        <p:txBody>
          <a:bodyPr wrap="square">
            <a:spAutoFit/>
          </a:bodyPr>
          <a:lstStyle/>
          <a:p>
            <a:r>
              <a:rPr sz="1200">
                <a:solidFill>
                  <a:srgbClr val="2C2C2C"/>
                </a:solidFill>
              </a:rPr>
              <a:t>If data is in another language, consider: who translates, and how?</a:t>
            </a:r>
          </a:p>
          <a:p>
            <a:r>
              <a:rPr sz="1200">
                <a:solidFill>
                  <a:srgbClr val="2C2C2C"/>
                </a:solidFill>
              </a:rPr>
              <a:t>Back-translation is best practice to verify accuracy.</a:t>
            </a:r>
          </a:p>
          <a:p>
            <a:r>
              <a:rPr sz="1200">
                <a:solidFill>
                  <a:srgbClr val="2C2C2C"/>
                </a:solidFill>
              </a:rPr>
              <a:t>Nuance and cultural meaning may be lost — document your decisions.</a:t>
            </a:r>
          </a:p>
          <a:p>
            <a:r>
              <a:rPr sz="1200">
                <a:solidFill>
                  <a:srgbClr val="2C2C2C"/>
                </a:solidFill>
              </a:rPr>
              <a:t>Translation is a methodological issue, not merely a linguistic one (Temple &amp; Young, 2004).</a:t>
            </a:r>
          </a:p>
          <a:p>
            <a:r>
              <a:rPr sz="1200">
                <a:solidFill>
                  <a:srgbClr val="2C2C2C"/>
                </a:solidFill>
              </a:rPr>
              <a:t>Discuss your approach in your methodology chapter.</a:t>
            </a:r>
          </a:p>
        </p:txBody>
      </p:sp>
      <p:sp>
        <p:nvSpPr>
          <p:cNvPr id="16" name="Rectangle 15"/>
          <p:cNvSpPr/>
          <p:nvPr/>
        </p:nvSpPr>
        <p:spPr>
          <a:xfrm>
            <a:off x="7682548" y="1874519"/>
            <a:ext cx="41148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773988" y="1920240"/>
            <a:ext cx="3931920" cy="323165"/>
          </a:xfrm>
          <a:prstGeom prst="rect">
            <a:avLst/>
          </a:prstGeom>
          <a:noFill/>
        </p:spPr>
        <p:txBody>
          <a:bodyPr wrap="square">
            <a:spAutoFit/>
          </a:bodyPr>
          <a:lstStyle/>
          <a:p>
            <a:pPr algn="l"/>
            <a:r>
              <a:rPr sz="1500" b="1">
                <a:solidFill>
                  <a:srgbClr val="FFFFFF"/>
                </a:solidFill>
              </a:rPr>
              <a:t>Data Cleaning &amp; Organisation</a:t>
            </a:r>
          </a:p>
        </p:txBody>
      </p:sp>
      <p:sp>
        <p:nvSpPr>
          <p:cNvPr id="18" name="Rectangle 17"/>
          <p:cNvSpPr/>
          <p:nvPr/>
        </p:nvSpPr>
        <p:spPr>
          <a:xfrm>
            <a:off x="7682548" y="2286001"/>
            <a:ext cx="4114800" cy="425195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773988" y="2377439"/>
            <a:ext cx="3931920" cy="1754326"/>
          </a:xfrm>
          <a:prstGeom prst="rect">
            <a:avLst/>
          </a:prstGeom>
          <a:noFill/>
        </p:spPr>
        <p:txBody>
          <a:bodyPr wrap="square">
            <a:spAutoFit/>
          </a:bodyPr>
          <a:lstStyle/>
          <a:p>
            <a:r>
              <a:rPr sz="1200">
                <a:solidFill>
                  <a:srgbClr val="2C2C2C"/>
                </a:solidFill>
              </a:rPr>
              <a:t>Anonymise all participants — replace names with pseudonyms or codes.</a:t>
            </a:r>
          </a:p>
          <a:p>
            <a:r>
              <a:rPr sz="1200">
                <a:solidFill>
                  <a:srgbClr val="2C2C2C"/>
                </a:solidFill>
              </a:rPr>
              <a:t>Number and label each transcript clearly (e.g. P1_INT_DATE).</a:t>
            </a:r>
          </a:p>
          <a:p>
            <a:r>
              <a:rPr sz="1200">
                <a:solidFill>
                  <a:srgbClr val="2C2C2C"/>
                </a:solidFill>
              </a:rPr>
              <a:t>Remove identifying information but retain context.</a:t>
            </a:r>
          </a:p>
          <a:p>
            <a:r>
              <a:rPr sz="1200">
                <a:solidFill>
                  <a:srgbClr val="2C2C2C"/>
                </a:solidFill>
              </a:rPr>
              <a:t>Create a data log: participant, date, duration, method, status.</a:t>
            </a:r>
          </a:p>
          <a:p>
            <a:r>
              <a:rPr sz="1200">
                <a:solidFill>
                  <a:srgbClr val="2C2C2C"/>
                </a:solidFill>
              </a:rPr>
              <a:t>Store securely in line with your ethics approval.</a:t>
            </a:r>
          </a:p>
          <a:p>
            <a:r>
              <a:rPr sz="1200">
                <a:solidFill>
                  <a:srgbClr val="2C2C2C"/>
                </a:solidFill>
              </a:rPr>
              <a:t>Initial read-through: read ALL data before coding anything.</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Phase 1: Familiarisation with the Data</a:t>
            </a:r>
          </a:p>
        </p:txBody>
      </p:sp>
      <p:sp>
        <p:nvSpPr>
          <p:cNvPr id="6" name="TextBox 5"/>
          <p:cNvSpPr txBox="1"/>
          <p:nvPr/>
        </p:nvSpPr>
        <p:spPr>
          <a:xfrm>
            <a:off x="9877108" y="137161"/>
            <a:ext cx="2011680" cy="307777"/>
          </a:xfrm>
          <a:prstGeom prst="rect">
            <a:avLst/>
          </a:prstGeom>
          <a:noFill/>
        </p:spPr>
        <p:txBody>
          <a:bodyPr wrap="square">
            <a:spAutoFit/>
          </a:bodyPr>
          <a:lstStyle/>
          <a:p>
            <a:pPr algn="r"/>
            <a:r>
              <a:rPr sz="1400" b="1">
                <a:solidFill>
                  <a:srgbClr val="02C39A"/>
                </a:solidFill>
              </a:rPr>
              <a:t>Phase 1 of 6</a:t>
            </a:r>
          </a:p>
        </p:txBody>
      </p:sp>
      <p:sp>
        <p:nvSpPr>
          <p:cNvPr id="7" name="Rectangle 6"/>
          <p:cNvSpPr/>
          <p:nvPr/>
        </p:nvSpPr>
        <p:spPr>
          <a:xfrm>
            <a:off x="367348" y="1097280"/>
            <a:ext cx="11430000" cy="50292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504508" y="1124712"/>
            <a:ext cx="11155680" cy="338554"/>
          </a:xfrm>
          <a:prstGeom prst="rect">
            <a:avLst/>
          </a:prstGeom>
          <a:noFill/>
        </p:spPr>
        <p:txBody>
          <a:bodyPr wrap="square">
            <a:spAutoFit/>
          </a:bodyPr>
          <a:lstStyle/>
          <a:p>
            <a:pPr algn="l"/>
            <a:r>
              <a:rPr sz="1600">
                <a:solidFill>
                  <a:srgbClr val="FFFFFF"/>
                </a:solidFill>
              </a:rPr>
              <a:t>Immerse yourself in your data until it becomes deeply familiar — read, re-read, and take notes.</a:t>
            </a:r>
          </a:p>
        </p:txBody>
      </p:sp>
      <p:sp>
        <p:nvSpPr>
          <p:cNvPr id="9" name="TextBox 8"/>
          <p:cNvSpPr txBox="1"/>
          <p:nvPr/>
        </p:nvSpPr>
        <p:spPr>
          <a:xfrm>
            <a:off x="367348" y="1737360"/>
            <a:ext cx="5486400" cy="365760"/>
          </a:xfrm>
          <a:prstGeom prst="rect">
            <a:avLst/>
          </a:prstGeom>
          <a:noFill/>
        </p:spPr>
        <p:txBody>
          <a:bodyPr wrap="square">
            <a:spAutoFit/>
          </a:bodyPr>
          <a:lstStyle/>
          <a:p>
            <a:pPr algn="l"/>
            <a:r>
              <a:rPr sz="1700" b="1">
                <a:solidFill>
                  <a:srgbClr val="1E2761"/>
                </a:solidFill>
              </a:rPr>
              <a:t>What this involves:</a:t>
            </a:r>
          </a:p>
        </p:txBody>
      </p:sp>
      <p:sp>
        <p:nvSpPr>
          <p:cNvPr id="10" name="TextBox 9"/>
          <p:cNvSpPr txBox="1"/>
          <p:nvPr/>
        </p:nvSpPr>
        <p:spPr>
          <a:xfrm>
            <a:off x="367348" y="2148840"/>
            <a:ext cx="5303520" cy="1477328"/>
          </a:xfrm>
          <a:prstGeom prst="rect">
            <a:avLst/>
          </a:prstGeom>
          <a:noFill/>
        </p:spPr>
        <p:txBody>
          <a:bodyPr wrap="square">
            <a:spAutoFit/>
          </a:bodyPr>
          <a:lstStyle/>
          <a:p>
            <a:pPr algn="l"/>
            <a:r>
              <a:rPr sz="1500">
                <a:solidFill>
                  <a:srgbClr val="2C2C2C"/>
                </a:solidFill>
              </a:rPr>
              <a:t>• Read all transcripts in full — multiple times</a:t>
            </a:r>
          </a:p>
          <a:p>
            <a:pPr algn="l"/>
            <a:r>
              <a:rPr sz="1500">
                <a:solidFill>
                  <a:srgbClr val="2C2C2C"/>
                </a:solidFill>
              </a:rPr>
              <a:t>• Listen to recordings alongside transcripts where possible</a:t>
            </a:r>
          </a:p>
          <a:p>
            <a:pPr algn="l"/>
            <a:r>
              <a:rPr sz="1500">
                <a:solidFill>
                  <a:srgbClr val="2C2C2C"/>
                </a:solidFill>
              </a:rPr>
              <a:t>• Write initial impressions, hunches, and reflective notes</a:t>
            </a:r>
          </a:p>
          <a:p>
            <a:pPr algn="l"/>
            <a:r>
              <a:rPr sz="1500">
                <a:solidFill>
                  <a:srgbClr val="2C2C2C"/>
                </a:solidFill>
              </a:rPr>
              <a:t>• Note anything surprising, interesting, or recurring</a:t>
            </a:r>
          </a:p>
          <a:p>
            <a:pPr algn="l"/>
            <a:r>
              <a:rPr sz="1500">
                <a:solidFill>
                  <a:srgbClr val="2C2C2C"/>
                </a:solidFill>
              </a:rPr>
              <a:t>• Do NOT start coding yet — simply absorb</a:t>
            </a:r>
          </a:p>
          <a:p>
            <a:pPr algn="l"/>
            <a:r>
              <a:rPr sz="1500">
                <a:solidFill>
                  <a:srgbClr val="2C2C2C"/>
                </a:solidFill>
              </a:rPr>
              <a:t>• This phase builds your 'feel' for the dataset as a whole</a:t>
            </a:r>
          </a:p>
        </p:txBody>
      </p:sp>
      <p:sp>
        <p:nvSpPr>
          <p:cNvPr id="11" name="TextBox 10"/>
          <p:cNvSpPr txBox="1"/>
          <p:nvPr/>
        </p:nvSpPr>
        <p:spPr>
          <a:xfrm>
            <a:off x="5945188" y="1737360"/>
            <a:ext cx="5760720" cy="365760"/>
          </a:xfrm>
          <a:prstGeom prst="rect">
            <a:avLst/>
          </a:prstGeom>
          <a:noFill/>
        </p:spPr>
        <p:txBody>
          <a:bodyPr wrap="square">
            <a:spAutoFit/>
          </a:bodyPr>
          <a:lstStyle/>
          <a:p>
            <a:pPr algn="l"/>
            <a:r>
              <a:rPr sz="1700" b="1">
                <a:solidFill>
                  <a:srgbClr val="1C7293"/>
                </a:solidFill>
              </a:rPr>
              <a:t>Worked Example:</a:t>
            </a:r>
          </a:p>
        </p:txBody>
      </p:sp>
      <p:sp>
        <p:nvSpPr>
          <p:cNvPr id="12" name="Rectangle 11"/>
          <p:cNvSpPr/>
          <p:nvPr/>
        </p:nvSpPr>
        <p:spPr>
          <a:xfrm>
            <a:off x="5945188" y="2148840"/>
            <a:ext cx="5852160" cy="43434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5945188" y="2148840"/>
            <a:ext cx="54864" cy="43434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082348" y="2240280"/>
            <a:ext cx="5577840" cy="2631490"/>
          </a:xfrm>
          <a:prstGeom prst="rect">
            <a:avLst/>
          </a:prstGeom>
          <a:noFill/>
        </p:spPr>
        <p:txBody>
          <a:bodyPr wrap="square">
            <a:spAutoFit/>
          </a:bodyPr>
          <a:lstStyle/>
          <a:p>
            <a:pPr algn="l"/>
            <a:r>
              <a:rPr sz="1300" b="1">
                <a:solidFill>
                  <a:srgbClr val="2C2C2C"/>
                </a:solidFill>
              </a:rPr>
              <a:t>Researcher's Initial Memo — Participant 3 (P3)</a:t>
            </a:r>
          </a:p>
          <a:p>
            <a:pPr algn="l"/>
            <a:endParaRPr sz="1300" b="1">
              <a:solidFill>
                <a:srgbClr val="2C2C2C"/>
              </a:solidFill>
            </a:endParaRPr>
          </a:p>
          <a:p>
            <a:pPr algn="l"/>
            <a:r>
              <a:rPr sz="1300">
                <a:solidFill>
                  <a:srgbClr val="2C2C2C"/>
                </a:solidFill>
              </a:rPr>
              <a:t>"P3 keeps returning to shame — not once but repeatedly. She describes drinking alone as 'invisible' — she does not want to be seen. This connects to earlier reading on stigma (Goffman, 1963). I notice also that her language around 'help' is always passive — help 'never came', support 'wasn't there'. Agency seems absent. Worth exploring further."</a:t>
            </a:r>
          </a:p>
          <a:p>
            <a:pPr algn="l"/>
            <a:endParaRPr sz="1300">
              <a:solidFill>
                <a:srgbClr val="2C2C2C"/>
              </a:solidFill>
            </a:endParaRPr>
          </a:p>
          <a:p>
            <a:pPr algn="l"/>
            <a:r>
              <a:rPr sz="1300">
                <a:solidFill>
                  <a:srgbClr val="2C2C2C"/>
                </a:solidFill>
              </a:rPr>
              <a:t>This is a reflexive, analytic memo — not a summary. It captures:</a:t>
            </a:r>
          </a:p>
          <a:p>
            <a:pPr algn="l"/>
            <a:r>
              <a:rPr sz="1200">
                <a:solidFill>
                  <a:srgbClr val="2C2C2C"/>
                </a:solidFill>
              </a:rPr>
              <a:t>  → A recurring concept (shame/invisibility)</a:t>
            </a:r>
          </a:p>
          <a:p>
            <a:pPr algn="l"/>
            <a:r>
              <a:rPr sz="1200">
                <a:solidFill>
                  <a:srgbClr val="2C2C2C"/>
                </a:solidFill>
              </a:rPr>
              <a:t>  → A theoretical connection (Goffman)</a:t>
            </a:r>
          </a:p>
          <a:p>
            <a:pPr algn="l"/>
            <a:r>
              <a:rPr sz="1200">
                <a:solidFill>
                  <a:srgbClr val="2C2C2C"/>
                </a:solidFill>
              </a:rPr>
              <a:t>  → A linguistic pattern (passive agency)</a:t>
            </a:r>
          </a:p>
          <a:p>
            <a:pPr algn="l"/>
            <a:r>
              <a:rPr sz="1200">
                <a:solidFill>
                  <a:srgbClr val="2C2C2C"/>
                </a:solidFill>
              </a:rPr>
              <a:t>  → A direction for coding</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Phase 2: Generating Initial Codes</a:t>
            </a:r>
          </a:p>
        </p:txBody>
      </p:sp>
      <p:sp>
        <p:nvSpPr>
          <p:cNvPr id="6" name="TextBox 5"/>
          <p:cNvSpPr txBox="1"/>
          <p:nvPr/>
        </p:nvSpPr>
        <p:spPr>
          <a:xfrm>
            <a:off x="9877108" y="137161"/>
            <a:ext cx="2011680" cy="307777"/>
          </a:xfrm>
          <a:prstGeom prst="rect">
            <a:avLst/>
          </a:prstGeom>
          <a:noFill/>
        </p:spPr>
        <p:txBody>
          <a:bodyPr wrap="square">
            <a:spAutoFit/>
          </a:bodyPr>
          <a:lstStyle/>
          <a:p>
            <a:pPr algn="r"/>
            <a:r>
              <a:rPr sz="1400" b="1">
                <a:solidFill>
                  <a:srgbClr val="02C39A"/>
                </a:solidFill>
              </a:rPr>
              <a:t>Phase 2 of 6</a:t>
            </a:r>
          </a:p>
        </p:txBody>
      </p:sp>
      <p:sp>
        <p:nvSpPr>
          <p:cNvPr id="7" name="TextBox 6"/>
          <p:cNvSpPr txBox="1"/>
          <p:nvPr/>
        </p:nvSpPr>
        <p:spPr>
          <a:xfrm>
            <a:off x="367348" y="1097280"/>
            <a:ext cx="11430000" cy="594360"/>
          </a:xfrm>
          <a:prstGeom prst="rect">
            <a:avLst/>
          </a:prstGeom>
          <a:noFill/>
        </p:spPr>
        <p:txBody>
          <a:bodyPr wrap="square">
            <a:spAutoFit/>
          </a:bodyPr>
          <a:lstStyle/>
          <a:p>
            <a:pPr algn="l"/>
            <a:r>
              <a:rPr sz="1600" i="1">
                <a:solidFill>
                  <a:srgbClr val="2C2C2C"/>
                </a:solidFill>
              </a:rPr>
              <a:t>Coding is the foundational analytical act. You are systematically labelling segments of data that are meaningful in relation to your research question.</a:t>
            </a:r>
          </a:p>
        </p:txBody>
      </p:sp>
      <p:sp>
        <p:nvSpPr>
          <p:cNvPr id="8" name="TextBox 7"/>
          <p:cNvSpPr txBox="1"/>
          <p:nvPr/>
        </p:nvSpPr>
        <p:spPr>
          <a:xfrm>
            <a:off x="367348" y="1828801"/>
            <a:ext cx="5029200" cy="353943"/>
          </a:xfrm>
          <a:prstGeom prst="rect">
            <a:avLst/>
          </a:prstGeom>
          <a:noFill/>
        </p:spPr>
        <p:txBody>
          <a:bodyPr wrap="square">
            <a:spAutoFit/>
          </a:bodyPr>
          <a:lstStyle/>
          <a:p>
            <a:pPr algn="l"/>
            <a:r>
              <a:rPr sz="1700" b="1">
                <a:solidFill>
                  <a:srgbClr val="1E2761"/>
                </a:solidFill>
              </a:rPr>
              <a:t>What is a Code?</a:t>
            </a:r>
          </a:p>
        </p:txBody>
      </p:sp>
      <p:sp>
        <p:nvSpPr>
          <p:cNvPr id="9" name="TextBox 8"/>
          <p:cNvSpPr txBox="1"/>
          <p:nvPr/>
        </p:nvSpPr>
        <p:spPr>
          <a:xfrm>
            <a:off x="367348" y="2286001"/>
            <a:ext cx="5029200" cy="2031325"/>
          </a:xfrm>
          <a:prstGeom prst="rect">
            <a:avLst/>
          </a:prstGeom>
          <a:noFill/>
        </p:spPr>
        <p:txBody>
          <a:bodyPr wrap="square">
            <a:spAutoFit/>
          </a:bodyPr>
          <a:lstStyle/>
          <a:p>
            <a:pPr algn="l"/>
            <a:r>
              <a:rPr sz="1400">
                <a:solidFill>
                  <a:srgbClr val="2C2C2C"/>
                </a:solidFill>
              </a:rPr>
              <a:t>• A code is a short label applied to a segment of data</a:t>
            </a:r>
          </a:p>
          <a:p>
            <a:pPr algn="l"/>
            <a:r>
              <a:rPr sz="1400">
                <a:solidFill>
                  <a:srgbClr val="2C2C2C"/>
                </a:solidFill>
              </a:rPr>
              <a:t>• It captures what is interesting or meaningful about that segment</a:t>
            </a:r>
          </a:p>
          <a:p>
            <a:pPr algn="l"/>
            <a:r>
              <a:rPr sz="1400">
                <a:solidFill>
                  <a:srgbClr val="2C2C2C"/>
                </a:solidFill>
              </a:rPr>
              <a:t>• Codes can be descriptive (what is happening) or conceptual (what it means)</a:t>
            </a:r>
          </a:p>
          <a:p>
            <a:pPr algn="l"/>
            <a:r>
              <a:rPr sz="1400">
                <a:solidFill>
                  <a:srgbClr val="2C2C2C"/>
                </a:solidFill>
              </a:rPr>
              <a:t>• Inductive codes emerge from the data</a:t>
            </a:r>
          </a:p>
          <a:p>
            <a:pPr algn="l"/>
            <a:r>
              <a:rPr sz="1400">
                <a:solidFill>
                  <a:srgbClr val="2C2C2C"/>
                </a:solidFill>
              </a:rPr>
              <a:t>• Deductive codes are derived from theory or prior literature</a:t>
            </a:r>
          </a:p>
          <a:p>
            <a:pPr algn="l"/>
            <a:r>
              <a:rPr sz="1400">
                <a:solidFill>
                  <a:srgbClr val="2C2C2C"/>
                </a:solidFill>
              </a:rPr>
              <a:t>• You can — and should — code the same segment with multiple codes</a:t>
            </a:r>
          </a:p>
          <a:p>
            <a:pPr algn="l"/>
            <a:r>
              <a:rPr sz="1400">
                <a:solidFill>
                  <a:srgbClr val="2C2C2C"/>
                </a:solidFill>
              </a:rPr>
              <a:t>• At this stage, code generously. You can always reduce later.</a:t>
            </a:r>
          </a:p>
        </p:txBody>
      </p:sp>
      <p:sp>
        <p:nvSpPr>
          <p:cNvPr id="10" name="TextBox 9"/>
          <p:cNvSpPr txBox="1"/>
          <p:nvPr/>
        </p:nvSpPr>
        <p:spPr>
          <a:xfrm>
            <a:off x="5670868" y="1828801"/>
            <a:ext cx="6126480" cy="353943"/>
          </a:xfrm>
          <a:prstGeom prst="rect">
            <a:avLst/>
          </a:prstGeom>
          <a:noFill/>
        </p:spPr>
        <p:txBody>
          <a:bodyPr wrap="square">
            <a:spAutoFit/>
          </a:bodyPr>
          <a:lstStyle/>
          <a:p>
            <a:pPr algn="l"/>
            <a:r>
              <a:rPr sz="1700" b="1">
                <a:solidFill>
                  <a:srgbClr val="1C7293"/>
                </a:solidFill>
              </a:rPr>
              <a:t>Example: Coding a Transcript Extract</a:t>
            </a:r>
          </a:p>
        </p:txBody>
      </p:sp>
      <p:sp>
        <p:nvSpPr>
          <p:cNvPr id="11" name="Rectangle 10"/>
          <p:cNvSpPr/>
          <p:nvPr/>
        </p:nvSpPr>
        <p:spPr>
          <a:xfrm>
            <a:off x="5670868" y="2286000"/>
            <a:ext cx="6217920" cy="42519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5670868" y="2286000"/>
            <a:ext cx="54864" cy="425196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5716588" y="2331720"/>
            <a:ext cx="3017520" cy="384048"/>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5762308" y="2368297"/>
            <a:ext cx="2926080" cy="276999"/>
          </a:xfrm>
          <a:prstGeom prst="rect">
            <a:avLst/>
          </a:prstGeom>
          <a:noFill/>
        </p:spPr>
        <p:txBody>
          <a:bodyPr wrap="square">
            <a:spAutoFit/>
          </a:bodyPr>
          <a:lstStyle/>
          <a:p>
            <a:pPr algn="l"/>
            <a:r>
              <a:rPr sz="1200" b="1">
                <a:solidFill>
                  <a:srgbClr val="FFFFFF"/>
                </a:solidFill>
              </a:rPr>
              <a:t>Transcript Extract (P3)</a:t>
            </a:r>
          </a:p>
        </p:txBody>
      </p:sp>
      <p:sp>
        <p:nvSpPr>
          <p:cNvPr id="15" name="Rectangle 14"/>
          <p:cNvSpPr/>
          <p:nvPr/>
        </p:nvSpPr>
        <p:spPr>
          <a:xfrm>
            <a:off x="8779828" y="2331720"/>
            <a:ext cx="3017520" cy="384048"/>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825548" y="2368297"/>
            <a:ext cx="2926080" cy="276999"/>
          </a:xfrm>
          <a:prstGeom prst="rect">
            <a:avLst/>
          </a:prstGeom>
          <a:noFill/>
        </p:spPr>
        <p:txBody>
          <a:bodyPr wrap="square">
            <a:spAutoFit/>
          </a:bodyPr>
          <a:lstStyle/>
          <a:p>
            <a:pPr algn="l"/>
            <a:r>
              <a:rPr sz="1200" b="1">
                <a:solidFill>
                  <a:srgbClr val="FFFFFF"/>
                </a:solidFill>
              </a:rPr>
              <a:t>Code(s) Applied</a:t>
            </a:r>
          </a:p>
        </p:txBody>
      </p:sp>
      <p:sp>
        <p:nvSpPr>
          <p:cNvPr id="17" name="Rectangle 16"/>
          <p:cNvSpPr/>
          <p:nvPr/>
        </p:nvSpPr>
        <p:spPr>
          <a:xfrm>
            <a:off x="5716588" y="2734056"/>
            <a:ext cx="3017520" cy="804672"/>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762308" y="2770633"/>
            <a:ext cx="2926080" cy="430887"/>
          </a:xfrm>
          <a:prstGeom prst="rect">
            <a:avLst/>
          </a:prstGeom>
          <a:noFill/>
        </p:spPr>
        <p:txBody>
          <a:bodyPr wrap="square">
            <a:spAutoFit/>
          </a:bodyPr>
          <a:lstStyle/>
          <a:p>
            <a:pPr algn="l"/>
            <a:r>
              <a:rPr sz="1100">
                <a:solidFill>
                  <a:srgbClr val="2C2C2C"/>
                </a:solidFill>
              </a:rPr>
              <a:t>"I used to drink at home, alone, with the curtains drawn. I didn't want anyone to know."</a:t>
            </a:r>
          </a:p>
        </p:txBody>
      </p:sp>
      <p:sp>
        <p:nvSpPr>
          <p:cNvPr id="19" name="Rectangle 18"/>
          <p:cNvSpPr/>
          <p:nvPr/>
        </p:nvSpPr>
        <p:spPr>
          <a:xfrm>
            <a:off x="8779828" y="2734056"/>
            <a:ext cx="3017520" cy="804672"/>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825548" y="2770633"/>
            <a:ext cx="2926080" cy="430887"/>
          </a:xfrm>
          <a:prstGeom prst="rect">
            <a:avLst/>
          </a:prstGeom>
          <a:noFill/>
        </p:spPr>
        <p:txBody>
          <a:bodyPr wrap="square">
            <a:spAutoFit/>
          </a:bodyPr>
          <a:lstStyle/>
          <a:p>
            <a:pPr algn="l"/>
            <a:r>
              <a:rPr sz="1100">
                <a:solidFill>
                  <a:srgbClr val="2C2C2C"/>
                </a:solidFill>
              </a:rPr>
              <a:t>Concealment; Shame; Social isolation; Hidden addiction</a:t>
            </a:r>
          </a:p>
        </p:txBody>
      </p:sp>
      <p:sp>
        <p:nvSpPr>
          <p:cNvPr id="21" name="Rectangle 20"/>
          <p:cNvSpPr/>
          <p:nvPr/>
        </p:nvSpPr>
        <p:spPr>
          <a:xfrm>
            <a:off x="5716588" y="3557015"/>
            <a:ext cx="3017520" cy="804672"/>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5762308" y="3593592"/>
            <a:ext cx="2926080" cy="430887"/>
          </a:xfrm>
          <a:prstGeom prst="rect">
            <a:avLst/>
          </a:prstGeom>
          <a:noFill/>
        </p:spPr>
        <p:txBody>
          <a:bodyPr wrap="square">
            <a:spAutoFit/>
          </a:bodyPr>
          <a:lstStyle/>
          <a:p>
            <a:pPr algn="l"/>
            <a:r>
              <a:rPr sz="1100">
                <a:solidFill>
                  <a:srgbClr val="2C2C2C"/>
                </a:solidFill>
              </a:rPr>
              <a:t>"Nobody ever asked if I was okay. Not my family, not my GP."</a:t>
            </a:r>
          </a:p>
        </p:txBody>
      </p:sp>
      <p:sp>
        <p:nvSpPr>
          <p:cNvPr id="23" name="Rectangle 22"/>
          <p:cNvSpPr/>
          <p:nvPr/>
        </p:nvSpPr>
        <p:spPr>
          <a:xfrm>
            <a:off x="8779828" y="3557015"/>
            <a:ext cx="3017520" cy="804672"/>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8825548" y="3593592"/>
            <a:ext cx="2926080" cy="430887"/>
          </a:xfrm>
          <a:prstGeom prst="rect">
            <a:avLst/>
          </a:prstGeom>
          <a:noFill/>
        </p:spPr>
        <p:txBody>
          <a:bodyPr wrap="square">
            <a:spAutoFit/>
          </a:bodyPr>
          <a:lstStyle/>
          <a:p>
            <a:pPr algn="l"/>
            <a:r>
              <a:rPr sz="1100">
                <a:solidFill>
                  <a:srgbClr val="2C2C2C"/>
                </a:solidFill>
              </a:rPr>
              <a:t>Lack of support; Invisibility; Failure of institutions; Unmet need</a:t>
            </a:r>
          </a:p>
        </p:txBody>
      </p:sp>
      <p:sp>
        <p:nvSpPr>
          <p:cNvPr id="25" name="Rectangle 24"/>
          <p:cNvSpPr/>
          <p:nvPr/>
        </p:nvSpPr>
        <p:spPr>
          <a:xfrm>
            <a:off x="5716588" y="4379976"/>
            <a:ext cx="3017520" cy="804672"/>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5762308" y="4416552"/>
            <a:ext cx="2926080" cy="261610"/>
          </a:xfrm>
          <a:prstGeom prst="rect">
            <a:avLst/>
          </a:prstGeom>
          <a:noFill/>
        </p:spPr>
        <p:txBody>
          <a:bodyPr wrap="square">
            <a:spAutoFit/>
          </a:bodyPr>
          <a:lstStyle/>
          <a:p>
            <a:pPr algn="l"/>
            <a:r>
              <a:rPr sz="1100">
                <a:solidFill>
                  <a:srgbClr val="2C2C2C"/>
                </a:solidFill>
              </a:rPr>
              <a:t>"I thought it was just me — that I was weak."</a:t>
            </a:r>
          </a:p>
        </p:txBody>
      </p:sp>
      <p:sp>
        <p:nvSpPr>
          <p:cNvPr id="27" name="Rectangle 26"/>
          <p:cNvSpPr/>
          <p:nvPr/>
        </p:nvSpPr>
        <p:spPr>
          <a:xfrm>
            <a:off x="8779828" y="4379976"/>
            <a:ext cx="3017520" cy="804672"/>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825548" y="4416553"/>
            <a:ext cx="2926080" cy="430887"/>
          </a:xfrm>
          <a:prstGeom prst="rect">
            <a:avLst/>
          </a:prstGeom>
          <a:noFill/>
        </p:spPr>
        <p:txBody>
          <a:bodyPr wrap="square">
            <a:spAutoFit/>
          </a:bodyPr>
          <a:lstStyle/>
          <a:p>
            <a:pPr algn="l"/>
            <a:r>
              <a:rPr sz="1100">
                <a:solidFill>
                  <a:srgbClr val="2C2C2C"/>
                </a:solidFill>
              </a:rPr>
              <a:t>Self-blame; Internalised stigma; Personal responsibility narrative</a:t>
            </a:r>
          </a:p>
        </p:txBody>
      </p:sp>
      <p:sp>
        <p:nvSpPr>
          <p:cNvPr id="29" name="Rectangle 28"/>
          <p:cNvSpPr/>
          <p:nvPr/>
        </p:nvSpPr>
        <p:spPr>
          <a:xfrm>
            <a:off x="5716588" y="5202936"/>
            <a:ext cx="3017520" cy="804672"/>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5762308" y="5239512"/>
            <a:ext cx="2926080" cy="261610"/>
          </a:xfrm>
          <a:prstGeom prst="rect">
            <a:avLst/>
          </a:prstGeom>
          <a:noFill/>
        </p:spPr>
        <p:txBody>
          <a:bodyPr wrap="square">
            <a:spAutoFit/>
          </a:bodyPr>
          <a:lstStyle/>
          <a:p>
            <a:pPr algn="l"/>
            <a:r>
              <a:rPr sz="1100">
                <a:solidFill>
                  <a:srgbClr val="2C2C2C"/>
                </a:solidFill>
              </a:rPr>
              <a:t>"People like me don't get help, do we?"</a:t>
            </a:r>
          </a:p>
        </p:txBody>
      </p:sp>
      <p:sp>
        <p:nvSpPr>
          <p:cNvPr id="31" name="Rectangle 30"/>
          <p:cNvSpPr/>
          <p:nvPr/>
        </p:nvSpPr>
        <p:spPr>
          <a:xfrm>
            <a:off x="8779828" y="5202936"/>
            <a:ext cx="3017520" cy="804672"/>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8825548" y="5239513"/>
            <a:ext cx="2926080" cy="430887"/>
          </a:xfrm>
          <a:prstGeom prst="rect">
            <a:avLst/>
          </a:prstGeom>
          <a:noFill/>
        </p:spPr>
        <p:txBody>
          <a:bodyPr wrap="square">
            <a:spAutoFit/>
          </a:bodyPr>
          <a:lstStyle/>
          <a:p>
            <a:pPr algn="l"/>
            <a:r>
              <a:rPr sz="1100">
                <a:solidFill>
                  <a:srgbClr val="2C2C2C"/>
                </a:solidFill>
              </a:rPr>
              <a:t>Class/identity; Disempowerment; Resignation; Access barriers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Why Do We Code This? Principles of Coding Decisions</a:t>
            </a:r>
          </a:p>
        </p:txBody>
      </p:sp>
      <p:sp>
        <p:nvSpPr>
          <p:cNvPr id="6" name="TextBox 5"/>
          <p:cNvSpPr txBox="1"/>
          <p:nvPr/>
        </p:nvSpPr>
        <p:spPr>
          <a:xfrm>
            <a:off x="367348" y="1097281"/>
            <a:ext cx="11430000" cy="353943"/>
          </a:xfrm>
          <a:prstGeom prst="rect">
            <a:avLst/>
          </a:prstGeom>
          <a:noFill/>
        </p:spPr>
        <p:txBody>
          <a:bodyPr wrap="square">
            <a:spAutoFit/>
          </a:bodyPr>
          <a:lstStyle/>
          <a:p>
            <a:pPr algn="l"/>
            <a:r>
              <a:rPr sz="1700" i="1">
                <a:solidFill>
                  <a:srgbClr val="2C2C2C"/>
                </a:solidFill>
              </a:rPr>
              <a:t>You must be able to justify every coding decision. Coding is not guesswork — it is systematic, transparent, and grounded.</a:t>
            </a:r>
          </a:p>
        </p:txBody>
      </p:sp>
      <p:sp>
        <p:nvSpPr>
          <p:cNvPr id="7" name="Rectangle 6"/>
          <p:cNvSpPr/>
          <p:nvPr/>
        </p:nvSpPr>
        <p:spPr>
          <a:xfrm>
            <a:off x="367348" y="1828800"/>
            <a:ext cx="36576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58788" y="1874520"/>
            <a:ext cx="3474720" cy="307777"/>
          </a:xfrm>
          <a:prstGeom prst="rect">
            <a:avLst/>
          </a:prstGeom>
          <a:noFill/>
        </p:spPr>
        <p:txBody>
          <a:bodyPr wrap="square">
            <a:spAutoFit/>
          </a:bodyPr>
          <a:lstStyle/>
          <a:p>
            <a:pPr algn="l"/>
            <a:r>
              <a:rPr sz="1400" b="1">
                <a:solidFill>
                  <a:srgbClr val="FFFFFF"/>
                </a:solidFill>
              </a:rPr>
              <a:t>It Repeats</a:t>
            </a:r>
          </a:p>
        </p:txBody>
      </p:sp>
      <p:sp>
        <p:nvSpPr>
          <p:cNvPr id="9" name="Rectangle 8"/>
          <p:cNvSpPr/>
          <p:nvPr/>
        </p:nvSpPr>
        <p:spPr>
          <a:xfrm>
            <a:off x="367348" y="2240280"/>
            <a:ext cx="3657600" cy="16002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8788" y="2304289"/>
            <a:ext cx="3474720" cy="692497"/>
          </a:xfrm>
          <a:prstGeom prst="rect">
            <a:avLst/>
          </a:prstGeom>
          <a:noFill/>
        </p:spPr>
        <p:txBody>
          <a:bodyPr wrap="square">
            <a:spAutoFit/>
          </a:bodyPr>
          <a:lstStyle/>
          <a:p>
            <a:pPr algn="l"/>
            <a:r>
              <a:rPr sz="1300">
                <a:solidFill>
                  <a:srgbClr val="2C2C2C"/>
                </a:solidFill>
              </a:rPr>
              <a:t>A word, phrase, or idea appears multiple times across transcripts — repetition signals significance.</a:t>
            </a:r>
          </a:p>
        </p:txBody>
      </p:sp>
      <p:sp>
        <p:nvSpPr>
          <p:cNvPr id="11" name="Rectangle 10"/>
          <p:cNvSpPr/>
          <p:nvPr/>
        </p:nvSpPr>
        <p:spPr>
          <a:xfrm>
            <a:off x="4299268" y="1828800"/>
            <a:ext cx="36576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390708" y="1874520"/>
            <a:ext cx="3474720" cy="307777"/>
          </a:xfrm>
          <a:prstGeom prst="rect">
            <a:avLst/>
          </a:prstGeom>
          <a:noFill/>
        </p:spPr>
        <p:txBody>
          <a:bodyPr wrap="square">
            <a:spAutoFit/>
          </a:bodyPr>
          <a:lstStyle/>
          <a:p>
            <a:pPr algn="l"/>
            <a:r>
              <a:rPr sz="1400" b="1">
                <a:solidFill>
                  <a:srgbClr val="FFFFFF"/>
                </a:solidFill>
              </a:rPr>
              <a:t>It Surprises</a:t>
            </a:r>
          </a:p>
        </p:txBody>
      </p:sp>
      <p:sp>
        <p:nvSpPr>
          <p:cNvPr id="13" name="Rectangle 12"/>
          <p:cNvSpPr/>
          <p:nvPr/>
        </p:nvSpPr>
        <p:spPr>
          <a:xfrm>
            <a:off x="4299268" y="2240280"/>
            <a:ext cx="3657600" cy="16002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390708" y="2304289"/>
            <a:ext cx="3474720" cy="692497"/>
          </a:xfrm>
          <a:prstGeom prst="rect">
            <a:avLst/>
          </a:prstGeom>
          <a:noFill/>
        </p:spPr>
        <p:txBody>
          <a:bodyPr wrap="square">
            <a:spAutoFit/>
          </a:bodyPr>
          <a:lstStyle/>
          <a:p>
            <a:pPr algn="l"/>
            <a:r>
              <a:rPr sz="1300">
                <a:solidFill>
                  <a:srgbClr val="2C2C2C"/>
                </a:solidFill>
              </a:rPr>
              <a:t>Something unexpected or contradicts your assumptions — note it; it may be the most important thing.</a:t>
            </a:r>
          </a:p>
        </p:txBody>
      </p:sp>
      <p:sp>
        <p:nvSpPr>
          <p:cNvPr id="15" name="Rectangle 14"/>
          <p:cNvSpPr/>
          <p:nvPr/>
        </p:nvSpPr>
        <p:spPr>
          <a:xfrm>
            <a:off x="8231188" y="1828800"/>
            <a:ext cx="36576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322628" y="1874520"/>
            <a:ext cx="3474720" cy="307777"/>
          </a:xfrm>
          <a:prstGeom prst="rect">
            <a:avLst/>
          </a:prstGeom>
          <a:noFill/>
        </p:spPr>
        <p:txBody>
          <a:bodyPr wrap="square">
            <a:spAutoFit/>
          </a:bodyPr>
          <a:lstStyle/>
          <a:p>
            <a:pPr algn="l"/>
            <a:r>
              <a:rPr sz="1400" b="1">
                <a:solidFill>
                  <a:srgbClr val="FFFFFF"/>
                </a:solidFill>
              </a:rPr>
              <a:t>Participant Emphasis</a:t>
            </a:r>
          </a:p>
        </p:txBody>
      </p:sp>
      <p:sp>
        <p:nvSpPr>
          <p:cNvPr id="17" name="Rectangle 16"/>
          <p:cNvSpPr/>
          <p:nvPr/>
        </p:nvSpPr>
        <p:spPr>
          <a:xfrm>
            <a:off x="8231188" y="2240280"/>
            <a:ext cx="3657600" cy="16002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322628" y="2304289"/>
            <a:ext cx="3474720" cy="492443"/>
          </a:xfrm>
          <a:prstGeom prst="rect">
            <a:avLst/>
          </a:prstGeom>
          <a:noFill/>
        </p:spPr>
        <p:txBody>
          <a:bodyPr wrap="square">
            <a:spAutoFit/>
          </a:bodyPr>
          <a:lstStyle/>
          <a:p>
            <a:pPr algn="l"/>
            <a:r>
              <a:rPr sz="1300">
                <a:solidFill>
                  <a:srgbClr val="2C2C2C"/>
                </a:solidFill>
              </a:rPr>
              <a:t>The participant explicitly states 'this is important' or returns to a topic unprompted.</a:t>
            </a:r>
          </a:p>
        </p:txBody>
      </p:sp>
      <p:sp>
        <p:nvSpPr>
          <p:cNvPr id="19" name="Rectangle 18"/>
          <p:cNvSpPr/>
          <p:nvPr/>
        </p:nvSpPr>
        <p:spPr>
          <a:xfrm>
            <a:off x="367348" y="3977639"/>
            <a:ext cx="365760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58788" y="4023360"/>
            <a:ext cx="3474720" cy="307777"/>
          </a:xfrm>
          <a:prstGeom prst="rect">
            <a:avLst/>
          </a:prstGeom>
          <a:noFill/>
        </p:spPr>
        <p:txBody>
          <a:bodyPr wrap="square">
            <a:spAutoFit/>
          </a:bodyPr>
          <a:lstStyle/>
          <a:p>
            <a:pPr algn="l"/>
            <a:r>
              <a:rPr sz="1400" b="1">
                <a:solidFill>
                  <a:srgbClr val="FFFFFF"/>
                </a:solidFill>
              </a:rPr>
              <a:t>Literature Connection</a:t>
            </a:r>
          </a:p>
        </p:txBody>
      </p:sp>
      <p:sp>
        <p:nvSpPr>
          <p:cNvPr id="21" name="Rectangle 20"/>
          <p:cNvSpPr/>
          <p:nvPr/>
        </p:nvSpPr>
        <p:spPr>
          <a:xfrm>
            <a:off x="367348" y="4389120"/>
            <a:ext cx="3657600" cy="16002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58788" y="4453128"/>
            <a:ext cx="3474720" cy="492443"/>
          </a:xfrm>
          <a:prstGeom prst="rect">
            <a:avLst/>
          </a:prstGeom>
          <a:noFill/>
        </p:spPr>
        <p:txBody>
          <a:bodyPr wrap="square">
            <a:spAutoFit/>
          </a:bodyPr>
          <a:lstStyle/>
          <a:p>
            <a:pPr algn="l"/>
            <a:r>
              <a:rPr sz="1300">
                <a:solidFill>
                  <a:srgbClr val="2C2C2C"/>
                </a:solidFill>
              </a:rPr>
              <a:t>Reminds you of a concept, theory, or finding from peer-reviewed literature.</a:t>
            </a:r>
          </a:p>
        </p:txBody>
      </p:sp>
      <p:sp>
        <p:nvSpPr>
          <p:cNvPr id="23" name="Rectangle 22"/>
          <p:cNvSpPr/>
          <p:nvPr/>
        </p:nvSpPr>
        <p:spPr>
          <a:xfrm>
            <a:off x="4299268" y="3977639"/>
            <a:ext cx="365760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390708" y="4023360"/>
            <a:ext cx="3474720" cy="307777"/>
          </a:xfrm>
          <a:prstGeom prst="rect">
            <a:avLst/>
          </a:prstGeom>
          <a:noFill/>
        </p:spPr>
        <p:txBody>
          <a:bodyPr wrap="square">
            <a:spAutoFit/>
          </a:bodyPr>
          <a:lstStyle/>
          <a:p>
            <a:pPr algn="l"/>
            <a:r>
              <a:rPr sz="1400" b="1">
                <a:solidFill>
                  <a:srgbClr val="FFFFFF"/>
                </a:solidFill>
              </a:rPr>
              <a:t>Theoretical Resonance</a:t>
            </a:r>
          </a:p>
        </p:txBody>
      </p:sp>
      <p:sp>
        <p:nvSpPr>
          <p:cNvPr id="25" name="Rectangle 24"/>
          <p:cNvSpPr/>
          <p:nvPr/>
        </p:nvSpPr>
        <p:spPr>
          <a:xfrm>
            <a:off x="4299268" y="4389120"/>
            <a:ext cx="3657600" cy="16002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390708" y="4453128"/>
            <a:ext cx="3474720" cy="492443"/>
          </a:xfrm>
          <a:prstGeom prst="rect">
            <a:avLst/>
          </a:prstGeom>
          <a:noFill/>
        </p:spPr>
        <p:txBody>
          <a:bodyPr wrap="square">
            <a:spAutoFit/>
          </a:bodyPr>
          <a:lstStyle/>
          <a:p>
            <a:pPr algn="l"/>
            <a:r>
              <a:rPr sz="1300">
                <a:solidFill>
                  <a:srgbClr val="2C2C2C"/>
                </a:solidFill>
              </a:rPr>
              <a:t>Connects to your theoretical or conceptual framework.</a:t>
            </a:r>
          </a:p>
        </p:txBody>
      </p:sp>
      <p:sp>
        <p:nvSpPr>
          <p:cNvPr id="27" name="Rectangle 26"/>
          <p:cNvSpPr/>
          <p:nvPr/>
        </p:nvSpPr>
        <p:spPr>
          <a:xfrm>
            <a:off x="8231188" y="3977639"/>
            <a:ext cx="365760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322628" y="4023360"/>
            <a:ext cx="3474720" cy="307777"/>
          </a:xfrm>
          <a:prstGeom prst="rect">
            <a:avLst/>
          </a:prstGeom>
          <a:noFill/>
        </p:spPr>
        <p:txBody>
          <a:bodyPr wrap="square">
            <a:spAutoFit/>
          </a:bodyPr>
          <a:lstStyle/>
          <a:p>
            <a:pPr algn="l"/>
            <a:r>
              <a:rPr sz="1400" b="1">
                <a:solidFill>
                  <a:srgbClr val="FFFFFF"/>
                </a:solidFill>
              </a:rPr>
              <a:t>Research Question</a:t>
            </a:r>
          </a:p>
        </p:txBody>
      </p:sp>
      <p:sp>
        <p:nvSpPr>
          <p:cNvPr id="29" name="Rectangle 28"/>
          <p:cNvSpPr/>
          <p:nvPr/>
        </p:nvSpPr>
        <p:spPr>
          <a:xfrm>
            <a:off x="8231188" y="4389120"/>
            <a:ext cx="3657600" cy="16002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8322628" y="4453128"/>
            <a:ext cx="3474720" cy="492443"/>
          </a:xfrm>
          <a:prstGeom prst="rect">
            <a:avLst/>
          </a:prstGeom>
          <a:noFill/>
        </p:spPr>
        <p:txBody>
          <a:bodyPr wrap="square">
            <a:spAutoFit/>
          </a:bodyPr>
          <a:lstStyle/>
          <a:p>
            <a:pPr algn="l"/>
            <a:r>
              <a:rPr sz="1300">
                <a:solidFill>
                  <a:srgbClr val="2C2C2C"/>
                </a:solidFill>
              </a:rPr>
              <a:t>Directly speaks to one of your research questions or objectives.</a:t>
            </a:r>
          </a:p>
        </p:txBody>
      </p:sp>
      <p:sp>
        <p:nvSpPr>
          <p:cNvPr id="31" name="Rectangle 30"/>
          <p:cNvSpPr/>
          <p:nvPr/>
        </p:nvSpPr>
        <p:spPr>
          <a:xfrm>
            <a:off x="367348" y="6035040"/>
            <a:ext cx="11430000" cy="594360"/>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504508" y="6062473"/>
            <a:ext cx="11155680" cy="492443"/>
          </a:xfrm>
          <a:prstGeom prst="rect">
            <a:avLst/>
          </a:prstGeom>
          <a:noFill/>
        </p:spPr>
        <p:txBody>
          <a:bodyPr wrap="square">
            <a:spAutoFit/>
          </a:bodyPr>
          <a:lstStyle/>
          <a:p>
            <a:pPr algn="l"/>
            <a:r>
              <a:rPr sz="1300" i="1">
                <a:solidFill>
                  <a:srgbClr val="1E2761"/>
                </a:solidFill>
              </a:rPr>
              <a:t>Remember (Braun &amp; Clarke): 'A theme captures something important about the data in relation to the research question, and represents some level of patterned response or meaning within the dataset.'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Understanding the Hierarchy: Codes → Categories → Themes</a:t>
            </a:r>
          </a:p>
        </p:txBody>
      </p:sp>
      <p:sp>
        <p:nvSpPr>
          <p:cNvPr id="6" name="TextBox 5"/>
          <p:cNvSpPr txBox="1"/>
          <p:nvPr/>
        </p:nvSpPr>
        <p:spPr>
          <a:xfrm>
            <a:off x="367348" y="1097281"/>
            <a:ext cx="11430000" cy="353943"/>
          </a:xfrm>
          <a:prstGeom prst="rect">
            <a:avLst/>
          </a:prstGeom>
          <a:noFill/>
        </p:spPr>
        <p:txBody>
          <a:bodyPr wrap="square">
            <a:spAutoFit/>
          </a:bodyPr>
          <a:lstStyle/>
          <a:p>
            <a:pPr algn="l"/>
            <a:r>
              <a:rPr sz="1700" i="1">
                <a:solidFill>
                  <a:srgbClr val="2C2C2C"/>
                </a:solidFill>
              </a:rPr>
              <a:t>These three concepts represent increasing levels of abstraction and interpretation. They are not interchangeable.</a:t>
            </a:r>
          </a:p>
        </p:txBody>
      </p:sp>
      <p:sp>
        <p:nvSpPr>
          <p:cNvPr id="7" name="Rectangle 6"/>
          <p:cNvSpPr/>
          <p:nvPr/>
        </p:nvSpPr>
        <p:spPr>
          <a:xfrm>
            <a:off x="321629" y="1737360"/>
            <a:ext cx="3749039" cy="50292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13067" y="1755648"/>
            <a:ext cx="3566160" cy="369332"/>
          </a:xfrm>
          <a:prstGeom prst="rect">
            <a:avLst/>
          </a:prstGeom>
          <a:noFill/>
        </p:spPr>
        <p:txBody>
          <a:bodyPr wrap="square">
            <a:spAutoFit/>
          </a:bodyPr>
          <a:lstStyle/>
          <a:p>
            <a:pPr algn="l"/>
            <a:r>
              <a:rPr b="1">
                <a:solidFill>
                  <a:srgbClr val="FFFFFF"/>
                </a:solidFill>
              </a:rPr>
              <a:t>CODES</a:t>
            </a:r>
          </a:p>
        </p:txBody>
      </p:sp>
      <p:sp>
        <p:nvSpPr>
          <p:cNvPr id="9" name="Rectangle 8"/>
          <p:cNvSpPr/>
          <p:nvPr/>
        </p:nvSpPr>
        <p:spPr>
          <a:xfrm>
            <a:off x="321629" y="2240280"/>
            <a:ext cx="3749039"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13067" y="2267713"/>
            <a:ext cx="3566160" cy="461665"/>
          </a:xfrm>
          <a:prstGeom prst="rect">
            <a:avLst/>
          </a:prstGeom>
          <a:noFill/>
        </p:spPr>
        <p:txBody>
          <a:bodyPr wrap="square">
            <a:spAutoFit/>
          </a:bodyPr>
          <a:lstStyle/>
          <a:p>
            <a:pPr algn="l"/>
            <a:r>
              <a:rPr sz="1200" i="1">
                <a:solidFill>
                  <a:srgbClr val="2C2C2C"/>
                </a:solidFill>
              </a:rPr>
              <a:t>The most basic unit of analysis. Labels attached to segments of raw data.</a:t>
            </a:r>
          </a:p>
        </p:txBody>
      </p:sp>
      <p:sp>
        <p:nvSpPr>
          <p:cNvPr id="11" name="Rectangle 10"/>
          <p:cNvSpPr/>
          <p:nvPr/>
        </p:nvSpPr>
        <p:spPr>
          <a:xfrm>
            <a:off x="321629" y="2834640"/>
            <a:ext cx="3749039" cy="352044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367347" y="2880360"/>
            <a:ext cx="3611880" cy="1492716"/>
          </a:xfrm>
          <a:prstGeom prst="rect">
            <a:avLst/>
          </a:prstGeom>
          <a:noFill/>
        </p:spPr>
        <p:txBody>
          <a:bodyPr wrap="square">
            <a:spAutoFit/>
          </a:bodyPr>
          <a:lstStyle/>
          <a:p>
            <a:pPr algn="l"/>
            <a:r>
              <a:rPr sz="1300">
                <a:solidFill>
                  <a:srgbClr val="2C2C2C"/>
                </a:solidFill>
              </a:rPr>
              <a:t>• Close to the raw data</a:t>
            </a:r>
          </a:p>
          <a:p>
            <a:pPr algn="l"/>
            <a:r>
              <a:rPr sz="1300">
                <a:solidFill>
                  <a:srgbClr val="2C2C2C"/>
                </a:solidFill>
              </a:rPr>
              <a:t>• Descriptive or conceptual</a:t>
            </a:r>
          </a:p>
          <a:p>
            <a:pPr algn="l"/>
            <a:r>
              <a:rPr sz="1300">
                <a:solidFill>
                  <a:srgbClr val="2C2C2C"/>
                </a:solidFill>
              </a:rPr>
              <a:t>• Usually numerous (can be 100s)</a:t>
            </a:r>
          </a:p>
          <a:p>
            <a:pPr algn="l"/>
            <a:r>
              <a:rPr sz="1300">
                <a:solidFill>
                  <a:srgbClr val="2C2C2C"/>
                </a:solidFill>
              </a:rPr>
              <a:t>• Answer: 'What is being talked about here?'</a:t>
            </a:r>
          </a:p>
          <a:p>
            <a:pPr algn="l"/>
            <a:r>
              <a:rPr sz="1300">
                <a:solidFill>
                  <a:srgbClr val="2C2C2C"/>
                </a:solidFill>
              </a:rPr>
              <a:t>• Example: 'Concealment', 'Self-blame', 'Lack of GP support'</a:t>
            </a:r>
          </a:p>
          <a:p>
            <a:pPr algn="l"/>
            <a:r>
              <a:rPr sz="1300">
                <a:solidFill>
                  <a:srgbClr val="2C2C2C"/>
                </a:solidFill>
              </a:rPr>
              <a:t>• Can be inductive or deductive</a:t>
            </a:r>
          </a:p>
        </p:txBody>
      </p:sp>
      <p:sp>
        <p:nvSpPr>
          <p:cNvPr id="13" name="Rectangle 12"/>
          <p:cNvSpPr/>
          <p:nvPr/>
        </p:nvSpPr>
        <p:spPr>
          <a:xfrm>
            <a:off x="4299268" y="1737360"/>
            <a:ext cx="3749039" cy="50292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390707" y="1755648"/>
            <a:ext cx="3566160" cy="369332"/>
          </a:xfrm>
          <a:prstGeom prst="rect">
            <a:avLst/>
          </a:prstGeom>
          <a:noFill/>
        </p:spPr>
        <p:txBody>
          <a:bodyPr wrap="square">
            <a:spAutoFit/>
          </a:bodyPr>
          <a:lstStyle/>
          <a:p>
            <a:pPr algn="l"/>
            <a:r>
              <a:rPr b="1">
                <a:solidFill>
                  <a:srgbClr val="FFFFFF"/>
                </a:solidFill>
              </a:rPr>
              <a:t>CATEGORIES</a:t>
            </a:r>
          </a:p>
        </p:txBody>
      </p:sp>
      <p:sp>
        <p:nvSpPr>
          <p:cNvPr id="15" name="Rectangle 14"/>
          <p:cNvSpPr/>
          <p:nvPr/>
        </p:nvSpPr>
        <p:spPr>
          <a:xfrm>
            <a:off x="4299268" y="2240280"/>
            <a:ext cx="3749039"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390707" y="2267713"/>
            <a:ext cx="3566160" cy="461665"/>
          </a:xfrm>
          <a:prstGeom prst="rect">
            <a:avLst/>
          </a:prstGeom>
          <a:noFill/>
        </p:spPr>
        <p:txBody>
          <a:bodyPr wrap="square">
            <a:spAutoFit/>
          </a:bodyPr>
          <a:lstStyle/>
          <a:p>
            <a:pPr algn="l"/>
            <a:r>
              <a:rPr sz="1200" i="1">
                <a:solidFill>
                  <a:srgbClr val="2C2C2C"/>
                </a:solidFill>
              </a:rPr>
              <a:t>Grouped codes that share common properties. An intermediate analytical step.</a:t>
            </a:r>
          </a:p>
        </p:txBody>
      </p:sp>
      <p:sp>
        <p:nvSpPr>
          <p:cNvPr id="17" name="Rectangle 16"/>
          <p:cNvSpPr/>
          <p:nvPr/>
        </p:nvSpPr>
        <p:spPr>
          <a:xfrm>
            <a:off x="4299268" y="2834640"/>
            <a:ext cx="3749039" cy="352044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344987" y="2880360"/>
            <a:ext cx="3611880" cy="1492716"/>
          </a:xfrm>
          <a:prstGeom prst="rect">
            <a:avLst/>
          </a:prstGeom>
          <a:noFill/>
        </p:spPr>
        <p:txBody>
          <a:bodyPr wrap="square">
            <a:spAutoFit/>
          </a:bodyPr>
          <a:lstStyle/>
          <a:p>
            <a:pPr algn="l"/>
            <a:r>
              <a:rPr sz="1300">
                <a:solidFill>
                  <a:srgbClr val="2C2C2C"/>
                </a:solidFill>
              </a:rPr>
              <a:t>• Organise related codes together</a:t>
            </a:r>
          </a:p>
          <a:p>
            <a:pPr algn="l"/>
            <a:r>
              <a:rPr sz="1300">
                <a:solidFill>
                  <a:srgbClr val="2C2C2C"/>
                </a:solidFill>
              </a:rPr>
              <a:t>• More conceptual than codes</a:t>
            </a:r>
          </a:p>
          <a:p>
            <a:pPr algn="l"/>
            <a:r>
              <a:rPr sz="1300">
                <a:solidFill>
                  <a:srgbClr val="2C2C2C"/>
                </a:solidFill>
              </a:rPr>
              <a:t>• Represent clusters of meaning</a:t>
            </a:r>
          </a:p>
          <a:p>
            <a:pPr algn="l"/>
            <a:r>
              <a:rPr sz="1300">
                <a:solidFill>
                  <a:srgbClr val="2C2C2C"/>
                </a:solidFill>
              </a:rPr>
              <a:t>• Fewer than codes (typically 10-20)</a:t>
            </a:r>
          </a:p>
          <a:p>
            <a:pPr algn="l"/>
            <a:r>
              <a:rPr sz="1300">
                <a:solidFill>
                  <a:srgbClr val="2C2C2C"/>
                </a:solidFill>
              </a:rPr>
              <a:t>• Example: 'Stigma and shame', 'Absence of support', 'Self-perception'</a:t>
            </a:r>
          </a:p>
          <a:p>
            <a:pPr algn="l"/>
            <a:r>
              <a:rPr sz="1300">
                <a:solidFill>
                  <a:srgbClr val="2C2C2C"/>
                </a:solidFill>
              </a:rPr>
              <a:t>• May become sub-themes</a:t>
            </a:r>
          </a:p>
        </p:txBody>
      </p:sp>
      <p:sp>
        <p:nvSpPr>
          <p:cNvPr id="19" name="Rectangle 18"/>
          <p:cNvSpPr/>
          <p:nvPr/>
        </p:nvSpPr>
        <p:spPr>
          <a:xfrm>
            <a:off x="8276908" y="1737360"/>
            <a:ext cx="3749039" cy="50292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368347" y="1755648"/>
            <a:ext cx="3566160" cy="369332"/>
          </a:xfrm>
          <a:prstGeom prst="rect">
            <a:avLst/>
          </a:prstGeom>
          <a:noFill/>
        </p:spPr>
        <p:txBody>
          <a:bodyPr wrap="square">
            <a:spAutoFit/>
          </a:bodyPr>
          <a:lstStyle/>
          <a:p>
            <a:pPr algn="l"/>
            <a:r>
              <a:rPr b="1">
                <a:solidFill>
                  <a:srgbClr val="1E2761"/>
                </a:solidFill>
              </a:rPr>
              <a:t>THEMES</a:t>
            </a:r>
          </a:p>
        </p:txBody>
      </p:sp>
      <p:sp>
        <p:nvSpPr>
          <p:cNvPr id="21" name="Rectangle 20"/>
          <p:cNvSpPr/>
          <p:nvPr/>
        </p:nvSpPr>
        <p:spPr>
          <a:xfrm>
            <a:off x="8276908" y="2240280"/>
            <a:ext cx="3749039"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8368347" y="2267713"/>
            <a:ext cx="3566160" cy="461665"/>
          </a:xfrm>
          <a:prstGeom prst="rect">
            <a:avLst/>
          </a:prstGeom>
          <a:noFill/>
        </p:spPr>
        <p:txBody>
          <a:bodyPr wrap="square">
            <a:spAutoFit/>
          </a:bodyPr>
          <a:lstStyle/>
          <a:p>
            <a:pPr algn="l"/>
            <a:r>
              <a:rPr sz="1200" i="1">
                <a:solidFill>
                  <a:srgbClr val="2C2C2C"/>
                </a:solidFill>
              </a:rPr>
              <a:t>Broad patterns that capture significant meaning across the dataset in relation to the research question.</a:t>
            </a:r>
          </a:p>
        </p:txBody>
      </p:sp>
      <p:sp>
        <p:nvSpPr>
          <p:cNvPr id="23" name="Rectangle 22"/>
          <p:cNvSpPr/>
          <p:nvPr/>
        </p:nvSpPr>
        <p:spPr>
          <a:xfrm>
            <a:off x="8276908" y="2834640"/>
            <a:ext cx="3749039" cy="352044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8322628" y="2880360"/>
            <a:ext cx="3611880" cy="1292662"/>
          </a:xfrm>
          <a:prstGeom prst="rect">
            <a:avLst/>
          </a:prstGeom>
          <a:noFill/>
        </p:spPr>
        <p:txBody>
          <a:bodyPr wrap="square">
            <a:spAutoFit/>
          </a:bodyPr>
          <a:lstStyle/>
          <a:p>
            <a:pPr algn="l"/>
            <a:r>
              <a:rPr sz="1300">
                <a:solidFill>
                  <a:srgbClr val="2C2C2C"/>
                </a:solidFill>
              </a:rPr>
              <a:t>• Interpretive and conceptual</a:t>
            </a:r>
          </a:p>
          <a:p>
            <a:pPr algn="l"/>
            <a:r>
              <a:rPr sz="1300">
                <a:solidFill>
                  <a:srgbClr val="2C2C2C"/>
                </a:solidFill>
              </a:rPr>
              <a:t>• Capture underlying meanings and assumptions</a:t>
            </a:r>
          </a:p>
          <a:p>
            <a:pPr algn="l"/>
            <a:r>
              <a:rPr sz="1300">
                <a:solidFill>
                  <a:srgbClr val="2C2C2C"/>
                </a:solidFill>
              </a:rPr>
              <a:t>• Represent patterns of shared meaning</a:t>
            </a:r>
          </a:p>
          <a:p>
            <a:pPr algn="l"/>
            <a:r>
              <a:rPr sz="1300">
                <a:solidFill>
                  <a:srgbClr val="2C2C2C"/>
                </a:solidFill>
              </a:rPr>
              <a:t>• Limited in number (typically 3-6)</a:t>
            </a:r>
          </a:p>
          <a:p>
            <a:pPr algn="l"/>
            <a:r>
              <a:rPr sz="1300">
                <a:solidFill>
                  <a:srgbClr val="2C2C2C"/>
                </a:solidFill>
              </a:rPr>
              <a:t>• Example: 'The invisibility of suffering'</a:t>
            </a:r>
          </a:p>
          <a:p>
            <a:pPr algn="l"/>
            <a:r>
              <a:rPr sz="1300">
                <a:solidFill>
                  <a:srgbClr val="2C2C2C"/>
                </a:solidFill>
              </a:rPr>
              <a:t>• Answer: 'What does this MEAN?'</a:t>
            </a:r>
          </a:p>
        </p:txBody>
      </p:sp>
      <p:sp>
        <p:nvSpPr>
          <p:cNvPr id="25" name="TextBox 24"/>
          <p:cNvSpPr txBox="1"/>
          <p:nvPr/>
        </p:nvSpPr>
        <p:spPr>
          <a:xfrm>
            <a:off x="367348" y="6446521"/>
            <a:ext cx="11430000" cy="323165"/>
          </a:xfrm>
          <a:prstGeom prst="rect">
            <a:avLst/>
          </a:prstGeom>
          <a:noFill/>
        </p:spPr>
        <p:txBody>
          <a:bodyPr wrap="square">
            <a:spAutoFit/>
          </a:bodyPr>
          <a:lstStyle/>
          <a:p>
            <a:pPr algn="ctr"/>
            <a:r>
              <a:rPr sz="1500" b="1">
                <a:solidFill>
                  <a:srgbClr val="1E2761"/>
                </a:solidFill>
              </a:rPr>
              <a:t>Progression: Codes IDENTIFY  →  Categories ORGANISE  →  Themes INTERPRET</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Phase 3: Searching for Themes</a:t>
            </a:r>
          </a:p>
        </p:txBody>
      </p:sp>
      <p:sp>
        <p:nvSpPr>
          <p:cNvPr id="6" name="TextBox 5"/>
          <p:cNvSpPr txBox="1"/>
          <p:nvPr/>
        </p:nvSpPr>
        <p:spPr>
          <a:xfrm>
            <a:off x="9877108" y="137161"/>
            <a:ext cx="2011680" cy="307777"/>
          </a:xfrm>
          <a:prstGeom prst="rect">
            <a:avLst/>
          </a:prstGeom>
          <a:noFill/>
        </p:spPr>
        <p:txBody>
          <a:bodyPr wrap="square">
            <a:spAutoFit/>
          </a:bodyPr>
          <a:lstStyle/>
          <a:p>
            <a:pPr algn="r"/>
            <a:r>
              <a:rPr sz="1400" b="1">
                <a:solidFill>
                  <a:srgbClr val="02C39A"/>
                </a:solidFill>
              </a:rPr>
              <a:t>Phase 3 of 6</a:t>
            </a:r>
          </a:p>
        </p:txBody>
      </p:sp>
      <p:sp>
        <p:nvSpPr>
          <p:cNvPr id="7" name="TextBox 6"/>
          <p:cNvSpPr txBox="1"/>
          <p:nvPr/>
        </p:nvSpPr>
        <p:spPr>
          <a:xfrm>
            <a:off x="367348" y="1097280"/>
            <a:ext cx="11430000" cy="594360"/>
          </a:xfrm>
          <a:prstGeom prst="rect">
            <a:avLst/>
          </a:prstGeom>
          <a:noFill/>
        </p:spPr>
        <p:txBody>
          <a:bodyPr wrap="square">
            <a:spAutoFit/>
          </a:bodyPr>
          <a:lstStyle/>
          <a:p>
            <a:pPr algn="l"/>
            <a:r>
              <a:rPr sz="1600" i="1">
                <a:solidFill>
                  <a:srgbClr val="2C2C2C"/>
                </a:solidFill>
              </a:rPr>
              <a:t>You now move from individual codes to broader patterns. Begin grouping codes that seem to share something in common — these become potential themes.</a:t>
            </a:r>
          </a:p>
        </p:txBody>
      </p:sp>
      <p:sp>
        <p:nvSpPr>
          <p:cNvPr id="8" name="TextBox 7"/>
          <p:cNvSpPr txBox="1"/>
          <p:nvPr/>
        </p:nvSpPr>
        <p:spPr>
          <a:xfrm>
            <a:off x="367348" y="1783080"/>
            <a:ext cx="5029200" cy="365760"/>
          </a:xfrm>
          <a:prstGeom prst="rect">
            <a:avLst/>
          </a:prstGeom>
          <a:noFill/>
        </p:spPr>
        <p:txBody>
          <a:bodyPr wrap="square">
            <a:spAutoFit/>
          </a:bodyPr>
          <a:lstStyle/>
          <a:p>
            <a:pPr algn="l"/>
            <a:r>
              <a:rPr sz="1700" b="1">
                <a:solidFill>
                  <a:srgbClr val="1E2761"/>
                </a:solidFill>
              </a:rPr>
              <a:t>Process:</a:t>
            </a:r>
          </a:p>
        </p:txBody>
      </p:sp>
      <p:sp>
        <p:nvSpPr>
          <p:cNvPr id="9" name="TextBox 8"/>
          <p:cNvSpPr txBox="1"/>
          <p:nvPr/>
        </p:nvSpPr>
        <p:spPr>
          <a:xfrm>
            <a:off x="367348" y="2194560"/>
            <a:ext cx="5029200" cy="1600438"/>
          </a:xfrm>
          <a:prstGeom prst="rect">
            <a:avLst/>
          </a:prstGeom>
          <a:noFill/>
        </p:spPr>
        <p:txBody>
          <a:bodyPr wrap="square">
            <a:spAutoFit/>
          </a:bodyPr>
          <a:lstStyle/>
          <a:p>
            <a:pPr algn="l"/>
            <a:r>
              <a:rPr sz="1400">
                <a:solidFill>
                  <a:srgbClr val="2C2C2C"/>
                </a:solidFill>
              </a:rPr>
              <a:t>• Gather all codes and review them as a whole</a:t>
            </a:r>
          </a:p>
          <a:p>
            <a:pPr algn="l"/>
            <a:r>
              <a:rPr sz="1400">
                <a:solidFill>
                  <a:srgbClr val="2C2C2C"/>
                </a:solidFill>
              </a:rPr>
              <a:t>• Begin grouping codes that seem related</a:t>
            </a:r>
          </a:p>
          <a:p>
            <a:pPr algn="l"/>
            <a:r>
              <a:rPr sz="1400">
                <a:solidFill>
                  <a:srgbClr val="2C2C2C"/>
                </a:solidFill>
              </a:rPr>
              <a:t>• Label each group tentatively — this is your potential theme</a:t>
            </a:r>
          </a:p>
          <a:p>
            <a:pPr algn="l"/>
            <a:r>
              <a:rPr sz="1400">
                <a:solidFill>
                  <a:srgbClr val="2C2C2C"/>
                </a:solidFill>
              </a:rPr>
              <a:t>• Some codes will fit clearly; others will not fit anywhere</a:t>
            </a:r>
          </a:p>
          <a:p>
            <a:pPr algn="l"/>
            <a:r>
              <a:rPr sz="1400">
                <a:solidFill>
                  <a:srgbClr val="2C2C2C"/>
                </a:solidFill>
              </a:rPr>
              <a:t>• Create a 'miscellaneous' pile — do not discard codes prematurely</a:t>
            </a:r>
          </a:p>
          <a:p>
            <a:pPr algn="l"/>
            <a:r>
              <a:rPr sz="1400">
                <a:solidFill>
                  <a:srgbClr val="2C2C2C"/>
                </a:solidFill>
              </a:rPr>
              <a:t>• Use a thematic map or visual diagram to see the picture</a:t>
            </a:r>
          </a:p>
          <a:p>
            <a:pPr algn="l"/>
            <a:r>
              <a:rPr sz="1400">
                <a:solidFill>
                  <a:srgbClr val="2C2C2C"/>
                </a:solidFill>
              </a:rPr>
              <a:t>• Think about how groups relate to each other and to your RQ</a:t>
            </a:r>
          </a:p>
        </p:txBody>
      </p:sp>
      <p:sp>
        <p:nvSpPr>
          <p:cNvPr id="10" name="TextBox 9"/>
          <p:cNvSpPr txBox="1"/>
          <p:nvPr/>
        </p:nvSpPr>
        <p:spPr>
          <a:xfrm>
            <a:off x="5670868" y="1783080"/>
            <a:ext cx="6126480" cy="365760"/>
          </a:xfrm>
          <a:prstGeom prst="rect">
            <a:avLst/>
          </a:prstGeom>
          <a:noFill/>
        </p:spPr>
        <p:txBody>
          <a:bodyPr wrap="square">
            <a:spAutoFit/>
          </a:bodyPr>
          <a:lstStyle/>
          <a:p>
            <a:pPr algn="l"/>
            <a:r>
              <a:rPr sz="1700" b="1">
                <a:solidFill>
                  <a:srgbClr val="1C7293"/>
                </a:solidFill>
              </a:rPr>
              <a:t>Worked Example — Grouping Codes into Themes:</a:t>
            </a:r>
          </a:p>
        </p:txBody>
      </p:sp>
      <p:sp>
        <p:nvSpPr>
          <p:cNvPr id="11" name="Rectangle 10"/>
          <p:cNvSpPr/>
          <p:nvPr/>
        </p:nvSpPr>
        <p:spPr>
          <a:xfrm>
            <a:off x="5670868" y="2194560"/>
            <a:ext cx="621792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762308" y="2240279"/>
            <a:ext cx="6035040" cy="292388"/>
          </a:xfrm>
          <a:prstGeom prst="rect">
            <a:avLst/>
          </a:prstGeom>
          <a:noFill/>
        </p:spPr>
        <p:txBody>
          <a:bodyPr wrap="square">
            <a:spAutoFit/>
          </a:bodyPr>
          <a:lstStyle/>
          <a:p>
            <a:pPr algn="l"/>
            <a:r>
              <a:rPr sz="1300" b="1">
                <a:solidFill>
                  <a:srgbClr val="FFFFFF"/>
                </a:solidFill>
              </a:rPr>
              <a:t>Potential Theme 1: The Invisibility of Suffering</a:t>
            </a:r>
          </a:p>
        </p:txBody>
      </p:sp>
      <p:sp>
        <p:nvSpPr>
          <p:cNvPr id="13" name="Rectangle 12"/>
          <p:cNvSpPr/>
          <p:nvPr/>
        </p:nvSpPr>
        <p:spPr>
          <a:xfrm>
            <a:off x="5670868" y="2606040"/>
            <a:ext cx="6217920" cy="96012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5762308" y="2651761"/>
            <a:ext cx="6035040" cy="461665"/>
          </a:xfrm>
          <a:prstGeom prst="rect">
            <a:avLst/>
          </a:prstGeom>
          <a:noFill/>
        </p:spPr>
        <p:txBody>
          <a:bodyPr wrap="square">
            <a:spAutoFit/>
          </a:bodyPr>
          <a:lstStyle/>
          <a:p>
            <a:pPr algn="l"/>
            <a:r>
              <a:rPr sz="1200">
                <a:solidFill>
                  <a:srgbClr val="2C2C2C"/>
                </a:solidFill>
              </a:rPr>
              <a:t>  →  Concealment  |  Hidden addiction  |  Drinking alone  |  Shame  |  Social isolation  |  Not wanting to be seen</a:t>
            </a:r>
          </a:p>
        </p:txBody>
      </p:sp>
      <p:sp>
        <p:nvSpPr>
          <p:cNvPr id="15" name="Rectangle 14"/>
          <p:cNvSpPr/>
          <p:nvPr/>
        </p:nvSpPr>
        <p:spPr>
          <a:xfrm>
            <a:off x="5670868" y="3657600"/>
            <a:ext cx="621792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762308" y="3703320"/>
            <a:ext cx="6035040" cy="292388"/>
          </a:xfrm>
          <a:prstGeom prst="rect">
            <a:avLst/>
          </a:prstGeom>
          <a:noFill/>
        </p:spPr>
        <p:txBody>
          <a:bodyPr wrap="square">
            <a:spAutoFit/>
          </a:bodyPr>
          <a:lstStyle/>
          <a:p>
            <a:pPr algn="l"/>
            <a:r>
              <a:rPr sz="1300" b="1">
                <a:solidFill>
                  <a:srgbClr val="FFFFFF"/>
                </a:solidFill>
              </a:rPr>
              <a:t>Potential Theme 2: Systemic Absence of Support</a:t>
            </a:r>
          </a:p>
        </p:txBody>
      </p:sp>
      <p:sp>
        <p:nvSpPr>
          <p:cNvPr id="17" name="Rectangle 16"/>
          <p:cNvSpPr/>
          <p:nvPr/>
        </p:nvSpPr>
        <p:spPr>
          <a:xfrm>
            <a:off x="5670868" y="4069080"/>
            <a:ext cx="6217920" cy="96012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762308" y="4114801"/>
            <a:ext cx="6035040" cy="461665"/>
          </a:xfrm>
          <a:prstGeom prst="rect">
            <a:avLst/>
          </a:prstGeom>
          <a:noFill/>
        </p:spPr>
        <p:txBody>
          <a:bodyPr wrap="square">
            <a:spAutoFit/>
          </a:bodyPr>
          <a:lstStyle/>
          <a:p>
            <a:pPr algn="l"/>
            <a:r>
              <a:rPr sz="1200">
                <a:solidFill>
                  <a:srgbClr val="2C2C2C"/>
                </a:solidFill>
              </a:rPr>
              <a:t>  →  No GP intervention  |  Family non-response  |  Access barriers  |  Unmet need  |  Failure of institutions</a:t>
            </a:r>
          </a:p>
        </p:txBody>
      </p:sp>
      <p:sp>
        <p:nvSpPr>
          <p:cNvPr id="19" name="Rectangle 18"/>
          <p:cNvSpPr/>
          <p:nvPr/>
        </p:nvSpPr>
        <p:spPr>
          <a:xfrm>
            <a:off x="5670868" y="5120640"/>
            <a:ext cx="6217920" cy="411480"/>
          </a:xfrm>
          <a:prstGeom prst="rect">
            <a:avLst/>
          </a:prstGeom>
          <a:solidFill>
            <a:srgbClr val="5A3E8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762308" y="5166359"/>
            <a:ext cx="6035040" cy="292388"/>
          </a:xfrm>
          <a:prstGeom prst="rect">
            <a:avLst/>
          </a:prstGeom>
          <a:noFill/>
        </p:spPr>
        <p:txBody>
          <a:bodyPr wrap="square">
            <a:spAutoFit/>
          </a:bodyPr>
          <a:lstStyle/>
          <a:p>
            <a:pPr algn="l"/>
            <a:r>
              <a:rPr sz="1300" b="1">
                <a:solidFill>
                  <a:srgbClr val="FFFFFF"/>
                </a:solidFill>
              </a:rPr>
              <a:t>Potential Theme 3: Internalised Stigma and Self-Blame</a:t>
            </a:r>
          </a:p>
        </p:txBody>
      </p:sp>
      <p:sp>
        <p:nvSpPr>
          <p:cNvPr id="21" name="Rectangle 20"/>
          <p:cNvSpPr/>
          <p:nvPr/>
        </p:nvSpPr>
        <p:spPr>
          <a:xfrm>
            <a:off x="5670868" y="5532120"/>
            <a:ext cx="6217920" cy="96012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5762308" y="5577841"/>
            <a:ext cx="6035040" cy="461665"/>
          </a:xfrm>
          <a:prstGeom prst="rect">
            <a:avLst/>
          </a:prstGeom>
          <a:noFill/>
        </p:spPr>
        <p:txBody>
          <a:bodyPr wrap="square">
            <a:spAutoFit/>
          </a:bodyPr>
          <a:lstStyle/>
          <a:p>
            <a:pPr algn="l"/>
            <a:r>
              <a:rPr sz="1200">
                <a:solidFill>
                  <a:srgbClr val="2C2C2C"/>
                </a:solidFill>
              </a:rPr>
              <a:t>  →  Personal responsibility narrative  |  Self-blame  |  'I was weak'  |  Disempowerment  |  Internalised stigma</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Data Saturation: When Have You Done Enough?</a:t>
            </a:r>
          </a:p>
        </p:txBody>
      </p:sp>
      <p:sp>
        <p:nvSpPr>
          <p:cNvPr id="6" name="TextBox 5"/>
          <p:cNvSpPr txBox="1"/>
          <p:nvPr/>
        </p:nvSpPr>
        <p:spPr>
          <a:xfrm>
            <a:off x="367348" y="1097281"/>
            <a:ext cx="11430000" cy="353943"/>
          </a:xfrm>
          <a:prstGeom prst="rect">
            <a:avLst/>
          </a:prstGeom>
          <a:noFill/>
        </p:spPr>
        <p:txBody>
          <a:bodyPr wrap="square">
            <a:spAutoFit/>
          </a:bodyPr>
          <a:lstStyle/>
          <a:p>
            <a:pPr algn="l"/>
            <a:r>
              <a:rPr sz="1700" i="1">
                <a:solidFill>
                  <a:srgbClr val="2C2C2C"/>
                </a:solidFill>
              </a:rPr>
              <a:t>Saturation is a key concept in qualitative research — but it is frequently misunderstood and poorly justified in doctoral theses.</a:t>
            </a:r>
          </a:p>
        </p:txBody>
      </p:sp>
      <p:sp>
        <p:nvSpPr>
          <p:cNvPr id="7" name="Rectangle 6"/>
          <p:cNvSpPr/>
          <p:nvPr/>
        </p:nvSpPr>
        <p:spPr>
          <a:xfrm>
            <a:off x="367348" y="1783080"/>
            <a:ext cx="539496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58788" y="1828801"/>
            <a:ext cx="5212080" cy="323165"/>
          </a:xfrm>
          <a:prstGeom prst="rect">
            <a:avLst/>
          </a:prstGeom>
          <a:noFill/>
        </p:spPr>
        <p:txBody>
          <a:bodyPr wrap="square">
            <a:spAutoFit/>
          </a:bodyPr>
          <a:lstStyle/>
          <a:p>
            <a:pPr algn="l"/>
            <a:r>
              <a:rPr sz="1500" b="1">
                <a:solidFill>
                  <a:srgbClr val="FFFFFF"/>
                </a:solidFill>
              </a:rPr>
              <a:t>What is Data Saturation?</a:t>
            </a:r>
          </a:p>
        </p:txBody>
      </p:sp>
      <p:sp>
        <p:nvSpPr>
          <p:cNvPr id="9" name="Rectangle 8"/>
          <p:cNvSpPr/>
          <p:nvPr/>
        </p:nvSpPr>
        <p:spPr>
          <a:xfrm>
            <a:off x="367348" y="2194560"/>
            <a:ext cx="5394960" cy="15087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8788" y="2286000"/>
            <a:ext cx="5212080" cy="1325880"/>
          </a:xfrm>
          <a:prstGeom prst="rect">
            <a:avLst/>
          </a:prstGeom>
          <a:noFill/>
        </p:spPr>
        <p:txBody>
          <a:bodyPr wrap="square">
            <a:spAutoFit/>
          </a:bodyPr>
          <a:lstStyle/>
          <a:p>
            <a:r>
              <a:rPr sz="1300">
                <a:solidFill>
                  <a:srgbClr val="2C2C2C"/>
                </a:solidFill>
              </a:rPr>
              <a:t>Saturation occurs when additional data collection yields no new codes, themes or insights.</a:t>
            </a:r>
          </a:p>
          <a:p>
            <a:r>
              <a:rPr sz="1300">
                <a:solidFill>
                  <a:srgbClr val="2C2C2C"/>
                </a:solidFill>
              </a:rPr>
              <a:t>First described by Glaser &amp; Strauss (1967) in grounded theory — now used more broadly.</a:t>
            </a:r>
          </a:p>
          <a:p>
            <a:r>
              <a:rPr sz="1300">
                <a:solidFill>
                  <a:srgbClr val="2C2C2C"/>
                </a:solidFill>
              </a:rPr>
              <a:t>It is NOT about sample size — it is about richness and redundancy of the data.</a:t>
            </a:r>
          </a:p>
        </p:txBody>
      </p:sp>
      <p:sp>
        <p:nvSpPr>
          <p:cNvPr id="11" name="Rectangle 10"/>
          <p:cNvSpPr/>
          <p:nvPr/>
        </p:nvSpPr>
        <p:spPr>
          <a:xfrm>
            <a:off x="5945188" y="1783080"/>
            <a:ext cx="585216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036628" y="1828801"/>
            <a:ext cx="5669280" cy="323165"/>
          </a:xfrm>
          <a:prstGeom prst="rect">
            <a:avLst/>
          </a:prstGeom>
          <a:noFill/>
        </p:spPr>
        <p:txBody>
          <a:bodyPr wrap="square">
            <a:spAutoFit/>
          </a:bodyPr>
          <a:lstStyle/>
          <a:p>
            <a:pPr algn="l"/>
            <a:r>
              <a:rPr sz="1500" b="1">
                <a:solidFill>
                  <a:srgbClr val="FFFFFF"/>
                </a:solidFill>
              </a:rPr>
              <a:t>Types of Saturation (Saunders et al., 2018)</a:t>
            </a:r>
          </a:p>
        </p:txBody>
      </p:sp>
      <p:sp>
        <p:nvSpPr>
          <p:cNvPr id="13" name="Rectangle 12"/>
          <p:cNvSpPr/>
          <p:nvPr/>
        </p:nvSpPr>
        <p:spPr>
          <a:xfrm>
            <a:off x="5945188" y="2194560"/>
            <a:ext cx="5852160" cy="15087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036628" y="2286001"/>
            <a:ext cx="5669280" cy="1092607"/>
          </a:xfrm>
          <a:prstGeom prst="rect">
            <a:avLst/>
          </a:prstGeom>
          <a:noFill/>
        </p:spPr>
        <p:txBody>
          <a:bodyPr wrap="square">
            <a:spAutoFit/>
          </a:bodyPr>
          <a:lstStyle/>
          <a:p>
            <a:r>
              <a:rPr sz="1300">
                <a:solidFill>
                  <a:srgbClr val="2C2C2C"/>
                </a:solidFill>
              </a:rPr>
              <a:t>Data saturation: no new data emerging</a:t>
            </a:r>
          </a:p>
          <a:p>
            <a:r>
              <a:rPr sz="1300">
                <a:solidFill>
                  <a:srgbClr val="2C2C2C"/>
                </a:solidFill>
              </a:rPr>
              <a:t>Theoretical saturation: no new theoretical insights</a:t>
            </a:r>
          </a:p>
          <a:p>
            <a:r>
              <a:rPr sz="1300">
                <a:solidFill>
                  <a:srgbClr val="2C2C2C"/>
                </a:solidFill>
              </a:rPr>
              <a:t>Thematic saturation (Braun &amp; Clarke): no new themes or codes appearing in new data</a:t>
            </a:r>
          </a:p>
          <a:p>
            <a:r>
              <a:rPr sz="1300">
                <a:solidFill>
                  <a:srgbClr val="2C2C2C"/>
                </a:solidFill>
              </a:rPr>
              <a:t>You must specify WHICH type you are claiming and why.</a:t>
            </a:r>
          </a:p>
        </p:txBody>
      </p:sp>
      <p:sp>
        <p:nvSpPr>
          <p:cNvPr id="15" name="Rectangle 14"/>
          <p:cNvSpPr/>
          <p:nvPr/>
        </p:nvSpPr>
        <p:spPr>
          <a:xfrm>
            <a:off x="367348" y="3840480"/>
            <a:ext cx="539496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58788" y="3886201"/>
            <a:ext cx="5212080" cy="323165"/>
          </a:xfrm>
          <a:prstGeom prst="rect">
            <a:avLst/>
          </a:prstGeom>
          <a:noFill/>
        </p:spPr>
        <p:txBody>
          <a:bodyPr wrap="square">
            <a:spAutoFit/>
          </a:bodyPr>
          <a:lstStyle/>
          <a:p>
            <a:pPr algn="l"/>
            <a:r>
              <a:rPr sz="1500" b="1">
                <a:solidFill>
                  <a:srgbClr val="FFFFFF"/>
                </a:solidFill>
              </a:rPr>
              <a:t>How Do You Know?</a:t>
            </a:r>
          </a:p>
        </p:txBody>
      </p:sp>
      <p:sp>
        <p:nvSpPr>
          <p:cNvPr id="17" name="Rectangle 16"/>
          <p:cNvSpPr/>
          <p:nvPr/>
        </p:nvSpPr>
        <p:spPr>
          <a:xfrm>
            <a:off x="367348" y="4251961"/>
            <a:ext cx="5394960" cy="224027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58788" y="4343401"/>
            <a:ext cx="5212080" cy="1200329"/>
          </a:xfrm>
          <a:prstGeom prst="rect">
            <a:avLst/>
          </a:prstGeom>
          <a:noFill/>
        </p:spPr>
        <p:txBody>
          <a:bodyPr wrap="square">
            <a:spAutoFit/>
          </a:bodyPr>
          <a:lstStyle/>
          <a:p>
            <a:r>
              <a:rPr sz="1200">
                <a:solidFill>
                  <a:srgbClr val="2C2C2C"/>
                </a:solidFill>
              </a:rPr>
              <a:t>Keep a saturation log as you analyse each transcript</a:t>
            </a:r>
          </a:p>
          <a:p>
            <a:r>
              <a:rPr sz="1200">
                <a:solidFill>
                  <a:srgbClr val="2C2C2C"/>
                </a:solidFill>
              </a:rPr>
              <a:t>Track: new codes added vs no new codes found</a:t>
            </a:r>
          </a:p>
          <a:p>
            <a:r>
              <a:rPr sz="1200">
                <a:solidFill>
                  <a:srgbClr val="2C2C2C"/>
                </a:solidFill>
              </a:rPr>
              <a:t>When 2-3 consecutive transcripts yield no new codes — this is evidence of saturation</a:t>
            </a:r>
          </a:p>
          <a:p>
            <a:r>
              <a:rPr sz="1200">
                <a:solidFill>
                  <a:srgbClr val="2C2C2C"/>
                </a:solidFill>
              </a:rPr>
              <a:t>Document this process — your examiners will ask about it</a:t>
            </a:r>
          </a:p>
          <a:p>
            <a:r>
              <a:rPr sz="1200">
                <a:solidFill>
                  <a:srgbClr val="2C2C2C"/>
                </a:solidFill>
              </a:rPr>
              <a:t>Reflexivity memo: record when and why you stopped collecting data</a:t>
            </a:r>
          </a:p>
        </p:txBody>
      </p:sp>
      <p:sp>
        <p:nvSpPr>
          <p:cNvPr id="19" name="Rectangle 18"/>
          <p:cNvSpPr/>
          <p:nvPr/>
        </p:nvSpPr>
        <p:spPr>
          <a:xfrm>
            <a:off x="5945188" y="3840480"/>
            <a:ext cx="585216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036628" y="3886201"/>
            <a:ext cx="5669280" cy="323165"/>
          </a:xfrm>
          <a:prstGeom prst="rect">
            <a:avLst/>
          </a:prstGeom>
          <a:noFill/>
        </p:spPr>
        <p:txBody>
          <a:bodyPr wrap="square">
            <a:spAutoFit/>
          </a:bodyPr>
          <a:lstStyle/>
          <a:p>
            <a:pPr algn="l"/>
            <a:r>
              <a:rPr sz="1500" b="1">
                <a:solidFill>
                  <a:srgbClr val="FFFFFF"/>
                </a:solidFill>
              </a:rPr>
              <a:t>Common Errors to Avoid</a:t>
            </a:r>
          </a:p>
        </p:txBody>
      </p:sp>
      <p:sp>
        <p:nvSpPr>
          <p:cNvPr id="21" name="Rectangle 20"/>
          <p:cNvSpPr/>
          <p:nvPr/>
        </p:nvSpPr>
        <p:spPr>
          <a:xfrm>
            <a:off x="5945188" y="4251961"/>
            <a:ext cx="5852160" cy="224027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036628" y="4343401"/>
            <a:ext cx="5669280" cy="1200329"/>
          </a:xfrm>
          <a:prstGeom prst="rect">
            <a:avLst/>
          </a:prstGeom>
          <a:noFill/>
        </p:spPr>
        <p:txBody>
          <a:bodyPr wrap="square">
            <a:spAutoFit/>
          </a:bodyPr>
          <a:lstStyle/>
          <a:p>
            <a:r>
              <a:rPr sz="1200">
                <a:solidFill>
                  <a:srgbClr val="2C2C2C"/>
                </a:solidFill>
              </a:rPr>
              <a:t>Claiming saturation with very small samples without justification</a:t>
            </a:r>
          </a:p>
          <a:p>
            <a:r>
              <a:rPr sz="1200">
                <a:solidFill>
                  <a:srgbClr val="2C2C2C"/>
                </a:solidFill>
              </a:rPr>
              <a:t>Confusing saturation with convenience (e.g. 'I ran out of time')</a:t>
            </a:r>
          </a:p>
          <a:p>
            <a:r>
              <a:rPr sz="1200">
                <a:solidFill>
                  <a:srgbClr val="2C2C2C"/>
                </a:solidFill>
              </a:rPr>
              <a:t>Not documenting the saturation process in your methodology</a:t>
            </a:r>
          </a:p>
          <a:p>
            <a:r>
              <a:rPr sz="1200">
                <a:solidFill>
                  <a:srgbClr val="2C2C2C"/>
                </a:solidFill>
              </a:rPr>
              <a:t>Treating saturation as a fixed formula rather than a reflexive judgment</a:t>
            </a:r>
          </a:p>
          <a:p>
            <a:r>
              <a:rPr sz="1200">
                <a:solidFill>
                  <a:srgbClr val="2C2C2C"/>
                </a:solidFill>
              </a:rPr>
              <a:t>Braun &amp; Clarke (2022) note: saturation is about the quality of analysis, not just quantity of data</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Phase 4: Reviewing Themes</a:t>
            </a:r>
          </a:p>
        </p:txBody>
      </p:sp>
      <p:sp>
        <p:nvSpPr>
          <p:cNvPr id="6" name="TextBox 5"/>
          <p:cNvSpPr txBox="1"/>
          <p:nvPr/>
        </p:nvSpPr>
        <p:spPr>
          <a:xfrm>
            <a:off x="9877108" y="137161"/>
            <a:ext cx="2011680" cy="307777"/>
          </a:xfrm>
          <a:prstGeom prst="rect">
            <a:avLst/>
          </a:prstGeom>
          <a:noFill/>
        </p:spPr>
        <p:txBody>
          <a:bodyPr wrap="square">
            <a:spAutoFit/>
          </a:bodyPr>
          <a:lstStyle/>
          <a:p>
            <a:pPr algn="r"/>
            <a:r>
              <a:rPr sz="1400" b="1">
                <a:solidFill>
                  <a:srgbClr val="02C39A"/>
                </a:solidFill>
              </a:rPr>
              <a:t>Phase 4 of 6</a:t>
            </a:r>
          </a:p>
        </p:txBody>
      </p:sp>
      <p:sp>
        <p:nvSpPr>
          <p:cNvPr id="7" name="TextBox 6"/>
          <p:cNvSpPr txBox="1"/>
          <p:nvPr/>
        </p:nvSpPr>
        <p:spPr>
          <a:xfrm>
            <a:off x="367348" y="1097280"/>
            <a:ext cx="11430000" cy="594360"/>
          </a:xfrm>
          <a:prstGeom prst="rect">
            <a:avLst/>
          </a:prstGeom>
          <a:noFill/>
        </p:spPr>
        <p:txBody>
          <a:bodyPr wrap="square">
            <a:spAutoFit/>
          </a:bodyPr>
          <a:lstStyle/>
          <a:p>
            <a:pPr algn="l"/>
            <a:r>
              <a:rPr sz="1600" i="1">
                <a:solidFill>
                  <a:srgbClr val="2C2C2C"/>
                </a:solidFill>
              </a:rPr>
              <a:t>Themes are not simply 'found' — they are constructed and refined through iterative review. This phase involves critical interrogation of your emerging analysis.</a:t>
            </a:r>
          </a:p>
        </p:txBody>
      </p:sp>
      <p:sp>
        <p:nvSpPr>
          <p:cNvPr id="8" name="TextBox 7"/>
          <p:cNvSpPr txBox="1"/>
          <p:nvPr/>
        </p:nvSpPr>
        <p:spPr>
          <a:xfrm>
            <a:off x="367348" y="1828801"/>
            <a:ext cx="11430000" cy="353943"/>
          </a:xfrm>
          <a:prstGeom prst="rect">
            <a:avLst/>
          </a:prstGeom>
          <a:noFill/>
        </p:spPr>
        <p:txBody>
          <a:bodyPr wrap="square">
            <a:spAutoFit/>
          </a:bodyPr>
          <a:lstStyle/>
          <a:p>
            <a:pPr algn="l"/>
            <a:r>
              <a:rPr sz="1700" b="1">
                <a:solidFill>
                  <a:srgbClr val="1E2761"/>
                </a:solidFill>
              </a:rPr>
              <a:t>Two Levels of Review (Braun &amp; Clarke):</a:t>
            </a:r>
          </a:p>
        </p:txBody>
      </p:sp>
      <p:sp>
        <p:nvSpPr>
          <p:cNvPr id="9" name="Rectangle 8"/>
          <p:cNvSpPr/>
          <p:nvPr/>
        </p:nvSpPr>
        <p:spPr>
          <a:xfrm>
            <a:off x="367348" y="2331720"/>
            <a:ext cx="54864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8788" y="2377440"/>
            <a:ext cx="5303520" cy="323165"/>
          </a:xfrm>
          <a:prstGeom prst="rect">
            <a:avLst/>
          </a:prstGeom>
          <a:noFill/>
        </p:spPr>
        <p:txBody>
          <a:bodyPr wrap="square">
            <a:spAutoFit/>
          </a:bodyPr>
          <a:lstStyle/>
          <a:p>
            <a:pPr algn="l"/>
            <a:r>
              <a:rPr sz="1500" b="1">
                <a:solidFill>
                  <a:srgbClr val="FFFFFF"/>
                </a:solidFill>
              </a:rPr>
              <a:t>Level 1: Review within themes</a:t>
            </a:r>
          </a:p>
        </p:txBody>
      </p:sp>
      <p:sp>
        <p:nvSpPr>
          <p:cNvPr id="11" name="Rectangle 10"/>
          <p:cNvSpPr/>
          <p:nvPr/>
        </p:nvSpPr>
        <p:spPr>
          <a:xfrm>
            <a:off x="367348" y="2743201"/>
            <a:ext cx="5486400" cy="187451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8788" y="2834640"/>
            <a:ext cx="5303520" cy="1092607"/>
          </a:xfrm>
          <a:prstGeom prst="rect">
            <a:avLst/>
          </a:prstGeom>
          <a:noFill/>
        </p:spPr>
        <p:txBody>
          <a:bodyPr wrap="square">
            <a:spAutoFit/>
          </a:bodyPr>
          <a:lstStyle/>
          <a:p>
            <a:r>
              <a:rPr sz="1300">
                <a:solidFill>
                  <a:srgbClr val="2C2C2C"/>
                </a:solidFill>
              </a:rPr>
              <a:t>Re-read all coded extracts for each theme</a:t>
            </a:r>
          </a:p>
          <a:p>
            <a:r>
              <a:rPr sz="1300">
                <a:solidFill>
                  <a:srgbClr val="2C2C2C"/>
                </a:solidFill>
              </a:rPr>
              <a:t>Do they form a coherent and meaningful pattern?</a:t>
            </a:r>
          </a:p>
          <a:p>
            <a:r>
              <a:rPr sz="1300">
                <a:solidFill>
                  <a:srgbClr val="2C2C2C"/>
                </a:solidFill>
              </a:rPr>
              <a:t>Are there extracts that do NOT fit? Move them.</a:t>
            </a:r>
          </a:p>
          <a:p>
            <a:r>
              <a:rPr sz="1300">
                <a:solidFill>
                  <a:srgbClr val="2C2C2C"/>
                </a:solidFill>
              </a:rPr>
              <a:t>Is the theme rich enough? Does it have sufficient data?</a:t>
            </a:r>
          </a:p>
          <a:p>
            <a:r>
              <a:rPr sz="1300">
                <a:solidFill>
                  <a:srgbClr val="2C2C2C"/>
                </a:solidFill>
              </a:rPr>
              <a:t>Could two themes actually be one? Could one be two?</a:t>
            </a:r>
          </a:p>
        </p:txBody>
      </p:sp>
      <p:sp>
        <p:nvSpPr>
          <p:cNvPr id="13" name="Rectangle 12"/>
          <p:cNvSpPr/>
          <p:nvPr/>
        </p:nvSpPr>
        <p:spPr>
          <a:xfrm>
            <a:off x="6036628" y="2331720"/>
            <a:ext cx="576072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128067" y="2377440"/>
            <a:ext cx="5577840" cy="323165"/>
          </a:xfrm>
          <a:prstGeom prst="rect">
            <a:avLst/>
          </a:prstGeom>
          <a:noFill/>
        </p:spPr>
        <p:txBody>
          <a:bodyPr wrap="square">
            <a:spAutoFit/>
          </a:bodyPr>
          <a:lstStyle/>
          <a:p>
            <a:pPr algn="l"/>
            <a:r>
              <a:rPr sz="1500" b="1">
                <a:solidFill>
                  <a:srgbClr val="FFFFFF"/>
                </a:solidFill>
              </a:rPr>
              <a:t>Level 2: Review across the entire dataset</a:t>
            </a:r>
          </a:p>
        </p:txBody>
      </p:sp>
      <p:sp>
        <p:nvSpPr>
          <p:cNvPr id="15" name="Rectangle 14"/>
          <p:cNvSpPr/>
          <p:nvPr/>
        </p:nvSpPr>
        <p:spPr>
          <a:xfrm>
            <a:off x="6036628" y="2743201"/>
            <a:ext cx="5760720" cy="1874519"/>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128067" y="2834640"/>
            <a:ext cx="5577840" cy="1092607"/>
          </a:xfrm>
          <a:prstGeom prst="rect">
            <a:avLst/>
          </a:prstGeom>
          <a:noFill/>
        </p:spPr>
        <p:txBody>
          <a:bodyPr wrap="square">
            <a:spAutoFit/>
          </a:bodyPr>
          <a:lstStyle/>
          <a:p>
            <a:r>
              <a:rPr sz="1300">
                <a:solidFill>
                  <a:srgbClr val="2C2C2C"/>
                </a:solidFill>
              </a:rPr>
              <a:t>Does the thematic map reflect the dataset as a whole?</a:t>
            </a:r>
          </a:p>
          <a:p>
            <a:r>
              <a:rPr sz="1300">
                <a:solidFill>
                  <a:srgbClr val="2C2C2C"/>
                </a:solidFill>
              </a:rPr>
              <a:t>Have you ignored or marginalised data that doesn't fit?</a:t>
            </a:r>
          </a:p>
          <a:p>
            <a:r>
              <a:rPr sz="1300">
                <a:solidFill>
                  <a:srgbClr val="2C2C2C"/>
                </a:solidFill>
              </a:rPr>
              <a:t>Are themes distinct or do they overlap unhelpfully?</a:t>
            </a:r>
          </a:p>
          <a:p>
            <a:r>
              <a:rPr sz="1300">
                <a:solidFill>
                  <a:srgbClr val="2C2C2C"/>
                </a:solidFill>
              </a:rPr>
              <a:t>Does the analysis answer your research questions?</a:t>
            </a:r>
          </a:p>
          <a:p>
            <a:r>
              <a:rPr sz="1300">
                <a:solidFill>
                  <a:srgbClr val="2C2C2C"/>
                </a:solidFill>
              </a:rPr>
              <a:t>Is the analysis coherent and credible?</a:t>
            </a:r>
          </a:p>
        </p:txBody>
      </p:sp>
      <p:sp>
        <p:nvSpPr>
          <p:cNvPr id="17" name="Rectangle 16"/>
          <p:cNvSpPr/>
          <p:nvPr/>
        </p:nvSpPr>
        <p:spPr>
          <a:xfrm>
            <a:off x="367348" y="4754880"/>
            <a:ext cx="114300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04508" y="4782313"/>
            <a:ext cx="11155680" cy="323165"/>
          </a:xfrm>
          <a:prstGeom prst="rect">
            <a:avLst/>
          </a:prstGeom>
          <a:noFill/>
        </p:spPr>
        <p:txBody>
          <a:bodyPr wrap="square">
            <a:spAutoFit/>
          </a:bodyPr>
          <a:lstStyle/>
          <a:p>
            <a:pPr algn="l"/>
            <a:r>
              <a:rPr sz="1500" b="1">
                <a:solidFill>
                  <a:srgbClr val="FFFFFF"/>
                </a:solidFill>
              </a:rPr>
              <a:t>The Thematic Map: A visual representation of your themes and how they relate to one another and to the dataset</a:t>
            </a:r>
          </a:p>
        </p:txBody>
      </p:sp>
      <p:sp>
        <p:nvSpPr>
          <p:cNvPr id="19" name="TextBox 18"/>
          <p:cNvSpPr txBox="1"/>
          <p:nvPr/>
        </p:nvSpPr>
        <p:spPr>
          <a:xfrm>
            <a:off x="367348" y="5257801"/>
            <a:ext cx="5303520" cy="323165"/>
          </a:xfrm>
          <a:prstGeom prst="rect">
            <a:avLst/>
          </a:prstGeom>
          <a:noFill/>
        </p:spPr>
        <p:txBody>
          <a:bodyPr wrap="square">
            <a:spAutoFit/>
          </a:bodyPr>
          <a:lstStyle/>
          <a:p>
            <a:pPr algn="l"/>
            <a:r>
              <a:rPr sz="1500" b="1">
                <a:solidFill>
                  <a:srgbClr val="1E2761"/>
                </a:solidFill>
              </a:rPr>
              <a:t>Your thematic audit trail should document:</a:t>
            </a:r>
          </a:p>
        </p:txBody>
      </p:sp>
      <p:sp>
        <p:nvSpPr>
          <p:cNvPr id="20" name="TextBox 19"/>
          <p:cNvSpPr txBox="1"/>
          <p:nvPr/>
        </p:nvSpPr>
        <p:spPr>
          <a:xfrm>
            <a:off x="367348" y="5669280"/>
            <a:ext cx="5303520" cy="892552"/>
          </a:xfrm>
          <a:prstGeom prst="rect">
            <a:avLst/>
          </a:prstGeom>
          <a:noFill/>
        </p:spPr>
        <p:txBody>
          <a:bodyPr wrap="square">
            <a:spAutoFit/>
          </a:bodyPr>
          <a:lstStyle/>
          <a:p>
            <a:pPr algn="l"/>
            <a:r>
              <a:rPr sz="1300">
                <a:solidFill>
                  <a:srgbClr val="2C2C2C"/>
                </a:solidFill>
              </a:rPr>
              <a:t>• Which themes were merged, split or discarded — and why</a:t>
            </a:r>
          </a:p>
          <a:p>
            <a:pPr algn="l"/>
            <a:r>
              <a:rPr sz="1300">
                <a:solidFill>
                  <a:srgbClr val="2C2C2C"/>
                </a:solidFill>
              </a:rPr>
              <a:t>• How your analysis changed across iterations</a:t>
            </a:r>
          </a:p>
          <a:p>
            <a:pPr algn="l"/>
            <a:r>
              <a:rPr sz="1300">
                <a:solidFill>
                  <a:srgbClr val="2C2C2C"/>
                </a:solidFill>
              </a:rPr>
              <a:t>• What reflexive decisions you made about the data</a:t>
            </a:r>
          </a:p>
          <a:p>
            <a:pPr algn="l"/>
            <a:r>
              <a:rPr sz="1300">
                <a:solidFill>
                  <a:srgbClr val="2C2C2C"/>
                </a:solidFill>
              </a:rPr>
              <a:t>• How your theoretical framework influenced theme development</a:t>
            </a:r>
          </a:p>
        </p:txBody>
      </p:sp>
      <p:sp>
        <p:nvSpPr>
          <p:cNvPr id="21" name="TextBox 20"/>
          <p:cNvSpPr txBox="1"/>
          <p:nvPr/>
        </p:nvSpPr>
        <p:spPr>
          <a:xfrm>
            <a:off x="6036628" y="5257801"/>
            <a:ext cx="5760720" cy="323165"/>
          </a:xfrm>
          <a:prstGeom prst="rect">
            <a:avLst/>
          </a:prstGeom>
          <a:noFill/>
        </p:spPr>
        <p:txBody>
          <a:bodyPr wrap="square">
            <a:spAutoFit/>
          </a:bodyPr>
          <a:lstStyle/>
          <a:p>
            <a:pPr algn="l"/>
            <a:r>
              <a:rPr sz="1500" b="1">
                <a:solidFill>
                  <a:srgbClr val="1C7293"/>
                </a:solidFill>
              </a:rPr>
              <a:t>Reflexivity note:</a:t>
            </a:r>
          </a:p>
        </p:txBody>
      </p:sp>
      <p:sp>
        <p:nvSpPr>
          <p:cNvPr id="22" name="Rectangle 21"/>
          <p:cNvSpPr/>
          <p:nvPr/>
        </p:nvSpPr>
        <p:spPr>
          <a:xfrm>
            <a:off x="6036628" y="5623560"/>
            <a:ext cx="5760720" cy="1143000"/>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128068" y="5669281"/>
            <a:ext cx="5577840" cy="692497"/>
          </a:xfrm>
          <a:prstGeom prst="rect">
            <a:avLst/>
          </a:prstGeom>
          <a:noFill/>
        </p:spPr>
        <p:txBody>
          <a:bodyPr wrap="square">
            <a:spAutoFit/>
          </a:bodyPr>
          <a:lstStyle/>
          <a:p>
            <a:pPr algn="l"/>
            <a:r>
              <a:rPr sz="1300" i="1">
                <a:solidFill>
                  <a:srgbClr val="1E2761"/>
                </a:solidFill>
              </a:rPr>
              <a:t>"Your role as researcher is never neutral. Your positionality, assumptions, and prior knowledge shape the analysis. Acknowledge this — it is a strength, not a weakness." (Braun &amp; Clarke, 2022)</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Phase 5: Defining and Naming Themes</a:t>
            </a:r>
          </a:p>
        </p:txBody>
      </p:sp>
      <p:sp>
        <p:nvSpPr>
          <p:cNvPr id="6" name="TextBox 5"/>
          <p:cNvSpPr txBox="1"/>
          <p:nvPr/>
        </p:nvSpPr>
        <p:spPr>
          <a:xfrm>
            <a:off x="9877108" y="137161"/>
            <a:ext cx="2011680" cy="307777"/>
          </a:xfrm>
          <a:prstGeom prst="rect">
            <a:avLst/>
          </a:prstGeom>
          <a:noFill/>
        </p:spPr>
        <p:txBody>
          <a:bodyPr wrap="square">
            <a:spAutoFit/>
          </a:bodyPr>
          <a:lstStyle/>
          <a:p>
            <a:pPr algn="r"/>
            <a:r>
              <a:rPr sz="1400" b="1">
                <a:solidFill>
                  <a:srgbClr val="02C39A"/>
                </a:solidFill>
              </a:rPr>
              <a:t>Phase 5 of 6</a:t>
            </a:r>
          </a:p>
        </p:txBody>
      </p:sp>
      <p:sp>
        <p:nvSpPr>
          <p:cNvPr id="7" name="TextBox 6"/>
          <p:cNvSpPr txBox="1"/>
          <p:nvPr/>
        </p:nvSpPr>
        <p:spPr>
          <a:xfrm>
            <a:off x="367348" y="1097280"/>
            <a:ext cx="11430000" cy="338554"/>
          </a:xfrm>
          <a:prstGeom prst="rect">
            <a:avLst/>
          </a:prstGeom>
          <a:noFill/>
        </p:spPr>
        <p:txBody>
          <a:bodyPr wrap="square">
            <a:spAutoFit/>
          </a:bodyPr>
          <a:lstStyle/>
          <a:p>
            <a:pPr algn="l"/>
            <a:r>
              <a:rPr sz="1600" i="1">
                <a:solidFill>
                  <a:srgbClr val="2C2C2C"/>
                </a:solidFill>
              </a:rPr>
              <a:t>Each theme needs a clear name and a concise definition that captures its essence. The name should be analytic, not merely descriptive.</a:t>
            </a:r>
          </a:p>
        </p:txBody>
      </p:sp>
      <p:sp>
        <p:nvSpPr>
          <p:cNvPr id="8" name="TextBox 7"/>
          <p:cNvSpPr txBox="1"/>
          <p:nvPr/>
        </p:nvSpPr>
        <p:spPr>
          <a:xfrm>
            <a:off x="367348" y="1783080"/>
            <a:ext cx="5303520" cy="338554"/>
          </a:xfrm>
          <a:prstGeom prst="rect">
            <a:avLst/>
          </a:prstGeom>
          <a:noFill/>
        </p:spPr>
        <p:txBody>
          <a:bodyPr wrap="square">
            <a:spAutoFit/>
          </a:bodyPr>
          <a:lstStyle/>
          <a:p>
            <a:pPr algn="l"/>
            <a:r>
              <a:rPr sz="1600" b="1">
                <a:solidFill>
                  <a:srgbClr val="1E2761"/>
                </a:solidFill>
              </a:rPr>
              <a:t>What a good theme name does:</a:t>
            </a:r>
          </a:p>
        </p:txBody>
      </p:sp>
      <p:sp>
        <p:nvSpPr>
          <p:cNvPr id="9" name="TextBox 8"/>
          <p:cNvSpPr txBox="1"/>
          <p:nvPr/>
        </p:nvSpPr>
        <p:spPr>
          <a:xfrm>
            <a:off x="367348" y="2194561"/>
            <a:ext cx="5120640" cy="1169551"/>
          </a:xfrm>
          <a:prstGeom prst="rect">
            <a:avLst/>
          </a:prstGeom>
          <a:noFill/>
        </p:spPr>
        <p:txBody>
          <a:bodyPr wrap="square">
            <a:spAutoFit/>
          </a:bodyPr>
          <a:lstStyle/>
          <a:p>
            <a:pPr algn="l"/>
            <a:r>
              <a:rPr sz="1400">
                <a:solidFill>
                  <a:srgbClr val="2C2C2C"/>
                </a:solidFill>
              </a:rPr>
              <a:t>• Captures the central organising concept</a:t>
            </a:r>
          </a:p>
          <a:p>
            <a:pPr algn="l"/>
            <a:r>
              <a:rPr sz="1400">
                <a:solidFill>
                  <a:srgbClr val="2C2C2C"/>
                </a:solidFill>
              </a:rPr>
              <a:t>• Is analytical — not just a label (e.g. NOT 'Theme 1: Support')</a:t>
            </a:r>
          </a:p>
          <a:p>
            <a:pPr algn="l"/>
            <a:r>
              <a:rPr sz="1400">
                <a:solidFill>
                  <a:srgbClr val="2C2C2C"/>
                </a:solidFill>
              </a:rPr>
              <a:t>• Hints at the argument or insight the theme contains</a:t>
            </a:r>
          </a:p>
          <a:p>
            <a:pPr algn="l"/>
            <a:r>
              <a:rPr sz="1400">
                <a:solidFill>
                  <a:srgbClr val="2C2C2C"/>
                </a:solidFill>
              </a:rPr>
              <a:t>• Can be a phrase, a question, or a short clause</a:t>
            </a:r>
          </a:p>
          <a:p>
            <a:pPr algn="l"/>
            <a:r>
              <a:rPr sz="1400">
                <a:solidFill>
                  <a:srgbClr val="2C2C2C"/>
                </a:solidFill>
              </a:rPr>
              <a:t>• Is memorable and distinctive</a:t>
            </a:r>
          </a:p>
        </p:txBody>
      </p:sp>
      <p:sp>
        <p:nvSpPr>
          <p:cNvPr id="10" name="TextBox 9"/>
          <p:cNvSpPr txBox="1"/>
          <p:nvPr/>
        </p:nvSpPr>
        <p:spPr>
          <a:xfrm>
            <a:off x="367348" y="5074920"/>
            <a:ext cx="5303520" cy="338554"/>
          </a:xfrm>
          <a:prstGeom prst="rect">
            <a:avLst/>
          </a:prstGeom>
          <a:noFill/>
        </p:spPr>
        <p:txBody>
          <a:bodyPr wrap="square">
            <a:spAutoFit/>
          </a:bodyPr>
          <a:lstStyle/>
          <a:p>
            <a:pPr algn="l"/>
            <a:r>
              <a:rPr sz="1600" b="1">
                <a:solidFill>
                  <a:srgbClr val="1E2761"/>
                </a:solidFill>
              </a:rPr>
              <a:t>What you must write for each theme:</a:t>
            </a:r>
          </a:p>
        </p:txBody>
      </p:sp>
      <p:sp>
        <p:nvSpPr>
          <p:cNvPr id="11" name="TextBox 10"/>
          <p:cNvSpPr txBox="1"/>
          <p:nvPr/>
        </p:nvSpPr>
        <p:spPr>
          <a:xfrm>
            <a:off x="367348" y="5486401"/>
            <a:ext cx="5120640" cy="954107"/>
          </a:xfrm>
          <a:prstGeom prst="rect">
            <a:avLst/>
          </a:prstGeom>
          <a:noFill/>
        </p:spPr>
        <p:txBody>
          <a:bodyPr wrap="square">
            <a:spAutoFit/>
          </a:bodyPr>
          <a:lstStyle/>
          <a:p>
            <a:pPr algn="l"/>
            <a:r>
              <a:rPr sz="1400">
                <a:solidFill>
                  <a:srgbClr val="2C2C2C"/>
                </a:solidFill>
              </a:rPr>
              <a:t>• A theme definition (2-4 sentences)</a:t>
            </a:r>
          </a:p>
          <a:p>
            <a:pPr algn="l"/>
            <a:r>
              <a:rPr sz="1400">
                <a:solidFill>
                  <a:srgbClr val="2C2C2C"/>
                </a:solidFill>
              </a:rPr>
              <a:t>• What data it covers</a:t>
            </a:r>
          </a:p>
          <a:p>
            <a:pPr algn="l"/>
            <a:r>
              <a:rPr sz="1400">
                <a:solidFill>
                  <a:srgbClr val="2C2C2C"/>
                </a:solidFill>
              </a:rPr>
              <a:t>• How it answers the research question</a:t>
            </a:r>
          </a:p>
          <a:p>
            <a:pPr algn="l"/>
            <a:r>
              <a:rPr sz="1400">
                <a:solidFill>
                  <a:srgbClr val="2C2C2C"/>
                </a:solidFill>
              </a:rPr>
              <a:t>• Any sub-themes within it</a:t>
            </a:r>
          </a:p>
        </p:txBody>
      </p:sp>
      <p:sp>
        <p:nvSpPr>
          <p:cNvPr id="12" name="Rectangle 11"/>
          <p:cNvSpPr/>
          <p:nvPr/>
        </p:nvSpPr>
        <p:spPr>
          <a:xfrm>
            <a:off x="5853748" y="1783080"/>
            <a:ext cx="59436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5945188" y="1810513"/>
            <a:ext cx="5760720" cy="307777"/>
          </a:xfrm>
          <a:prstGeom prst="rect">
            <a:avLst/>
          </a:prstGeom>
          <a:noFill/>
        </p:spPr>
        <p:txBody>
          <a:bodyPr wrap="square">
            <a:spAutoFit/>
          </a:bodyPr>
          <a:lstStyle/>
          <a:p>
            <a:pPr algn="l"/>
            <a:r>
              <a:rPr sz="1400" b="1">
                <a:solidFill>
                  <a:srgbClr val="FFFFFF"/>
                </a:solidFill>
              </a:rPr>
              <a:t>Examples: Weak vs Strong Theme Names</a:t>
            </a:r>
          </a:p>
        </p:txBody>
      </p:sp>
      <p:sp>
        <p:nvSpPr>
          <p:cNvPr id="14" name="Rectangle 13"/>
          <p:cNvSpPr/>
          <p:nvPr/>
        </p:nvSpPr>
        <p:spPr>
          <a:xfrm>
            <a:off x="5853748" y="2194560"/>
            <a:ext cx="2926080" cy="7772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945188" y="2267712"/>
            <a:ext cx="2743200" cy="292388"/>
          </a:xfrm>
          <a:prstGeom prst="rect">
            <a:avLst/>
          </a:prstGeom>
          <a:noFill/>
        </p:spPr>
        <p:txBody>
          <a:bodyPr wrap="square">
            <a:spAutoFit/>
          </a:bodyPr>
          <a:lstStyle/>
          <a:p>
            <a:pPr algn="l"/>
            <a:r>
              <a:rPr sz="1300" b="1">
                <a:solidFill>
                  <a:srgbClr val="FFFFFF"/>
                </a:solidFill>
              </a:rPr>
              <a:t>Weak (Descriptive)</a:t>
            </a:r>
          </a:p>
        </p:txBody>
      </p:sp>
      <p:sp>
        <p:nvSpPr>
          <p:cNvPr id="16" name="Rectangle 15"/>
          <p:cNvSpPr/>
          <p:nvPr/>
        </p:nvSpPr>
        <p:spPr>
          <a:xfrm>
            <a:off x="8779828" y="2194560"/>
            <a:ext cx="3017520" cy="7772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871268" y="2267712"/>
            <a:ext cx="2834640" cy="292388"/>
          </a:xfrm>
          <a:prstGeom prst="rect">
            <a:avLst/>
          </a:prstGeom>
          <a:noFill/>
        </p:spPr>
        <p:txBody>
          <a:bodyPr wrap="square">
            <a:spAutoFit/>
          </a:bodyPr>
          <a:lstStyle/>
          <a:p>
            <a:pPr algn="l"/>
            <a:r>
              <a:rPr sz="1300" b="1">
                <a:solidFill>
                  <a:srgbClr val="FFFFFF"/>
                </a:solidFill>
              </a:rPr>
              <a:t>Strong (Analytic)</a:t>
            </a:r>
          </a:p>
        </p:txBody>
      </p:sp>
      <p:sp>
        <p:nvSpPr>
          <p:cNvPr id="18" name="Rectangle 17"/>
          <p:cNvSpPr/>
          <p:nvPr/>
        </p:nvSpPr>
        <p:spPr>
          <a:xfrm>
            <a:off x="5853748" y="3017520"/>
            <a:ext cx="2926080" cy="77724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945188" y="3090672"/>
            <a:ext cx="2743200" cy="292388"/>
          </a:xfrm>
          <a:prstGeom prst="rect">
            <a:avLst/>
          </a:prstGeom>
          <a:noFill/>
        </p:spPr>
        <p:txBody>
          <a:bodyPr wrap="square">
            <a:spAutoFit/>
          </a:bodyPr>
          <a:lstStyle/>
          <a:p>
            <a:pPr algn="l"/>
            <a:r>
              <a:rPr sz="1300">
                <a:solidFill>
                  <a:srgbClr val="2C2C2C"/>
                </a:solidFill>
              </a:rPr>
              <a:t>Support</a:t>
            </a:r>
          </a:p>
        </p:txBody>
      </p:sp>
      <p:sp>
        <p:nvSpPr>
          <p:cNvPr id="20" name="Rectangle 19"/>
          <p:cNvSpPr/>
          <p:nvPr/>
        </p:nvSpPr>
        <p:spPr>
          <a:xfrm>
            <a:off x="8779828" y="3017520"/>
            <a:ext cx="3017520" cy="777240"/>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8871268" y="3090673"/>
            <a:ext cx="2834640" cy="492443"/>
          </a:xfrm>
          <a:prstGeom prst="rect">
            <a:avLst/>
          </a:prstGeom>
          <a:noFill/>
        </p:spPr>
        <p:txBody>
          <a:bodyPr wrap="square">
            <a:spAutoFit/>
          </a:bodyPr>
          <a:lstStyle/>
          <a:p>
            <a:pPr algn="l"/>
            <a:r>
              <a:rPr sz="1300">
                <a:solidFill>
                  <a:srgbClr val="2C2C2C"/>
                </a:solidFill>
              </a:rPr>
              <a:t>'The Absence of Systems That Should Have Helped'</a:t>
            </a:r>
          </a:p>
        </p:txBody>
      </p:sp>
      <p:sp>
        <p:nvSpPr>
          <p:cNvPr id="22" name="Rectangle 21"/>
          <p:cNvSpPr/>
          <p:nvPr/>
        </p:nvSpPr>
        <p:spPr>
          <a:xfrm>
            <a:off x="5853748" y="3840480"/>
            <a:ext cx="2926080" cy="77724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945188" y="3913632"/>
            <a:ext cx="2743200" cy="292388"/>
          </a:xfrm>
          <a:prstGeom prst="rect">
            <a:avLst/>
          </a:prstGeom>
          <a:noFill/>
        </p:spPr>
        <p:txBody>
          <a:bodyPr wrap="square">
            <a:spAutoFit/>
          </a:bodyPr>
          <a:lstStyle/>
          <a:p>
            <a:pPr algn="l"/>
            <a:r>
              <a:rPr sz="1300">
                <a:solidFill>
                  <a:srgbClr val="2C2C2C"/>
                </a:solidFill>
              </a:rPr>
              <a:t>Shame</a:t>
            </a:r>
          </a:p>
        </p:txBody>
      </p:sp>
      <p:sp>
        <p:nvSpPr>
          <p:cNvPr id="24" name="Rectangle 23"/>
          <p:cNvSpPr/>
          <p:nvPr/>
        </p:nvSpPr>
        <p:spPr>
          <a:xfrm>
            <a:off x="8779828" y="3840480"/>
            <a:ext cx="3017520" cy="777240"/>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8871268" y="3913633"/>
            <a:ext cx="2834640" cy="492443"/>
          </a:xfrm>
          <a:prstGeom prst="rect">
            <a:avLst/>
          </a:prstGeom>
          <a:noFill/>
        </p:spPr>
        <p:txBody>
          <a:bodyPr wrap="square">
            <a:spAutoFit/>
          </a:bodyPr>
          <a:lstStyle/>
          <a:p>
            <a:pPr algn="l"/>
            <a:r>
              <a:rPr sz="1300">
                <a:solidFill>
                  <a:srgbClr val="2C2C2C"/>
                </a:solidFill>
              </a:rPr>
              <a:t>'Shame as a Mechanism of Social Control'</a:t>
            </a:r>
          </a:p>
        </p:txBody>
      </p:sp>
      <p:sp>
        <p:nvSpPr>
          <p:cNvPr id="26" name="Rectangle 25"/>
          <p:cNvSpPr/>
          <p:nvPr/>
        </p:nvSpPr>
        <p:spPr>
          <a:xfrm>
            <a:off x="5853748" y="4663440"/>
            <a:ext cx="2926080" cy="77724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945188" y="4736592"/>
            <a:ext cx="2743200" cy="292388"/>
          </a:xfrm>
          <a:prstGeom prst="rect">
            <a:avLst/>
          </a:prstGeom>
          <a:noFill/>
        </p:spPr>
        <p:txBody>
          <a:bodyPr wrap="square">
            <a:spAutoFit/>
          </a:bodyPr>
          <a:lstStyle/>
          <a:p>
            <a:pPr algn="l"/>
            <a:r>
              <a:rPr sz="1300">
                <a:solidFill>
                  <a:srgbClr val="2C2C2C"/>
                </a:solidFill>
              </a:rPr>
              <a:t>Recovery</a:t>
            </a:r>
          </a:p>
        </p:txBody>
      </p:sp>
      <p:sp>
        <p:nvSpPr>
          <p:cNvPr id="28" name="Rectangle 27"/>
          <p:cNvSpPr/>
          <p:nvPr/>
        </p:nvSpPr>
        <p:spPr>
          <a:xfrm>
            <a:off x="8779828" y="4663440"/>
            <a:ext cx="3017520" cy="777240"/>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8871268" y="4736593"/>
            <a:ext cx="2834640" cy="492443"/>
          </a:xfrm>
          <a:prstGeom prst="rect">
            <a:avLst/>
          </a:prstGeom>
          <a:noFill/>
        </p:spPr>
        <p:txBody>
          <a:bodyPr wrap="square">
            <a:spAutoFit/>
          </a:bodyPr>
          <a:lstStyle/>
          <a:p>
            <a:pPr algn="l"/>
            <a:r>
              <a:rPr sz="1300">
                <a:solidFill>
                  <a:srgbClr val="2C2C2C"/>
                </a:solidFill>
              </a:rPr>
              <a:t>'Recovery as Individual Struggle in a Social Vacuum'</a:t>
            </a:r>
          </a:p>
        </p:txBody>
      </p:sp>
      <p:sp>
        <p:nvSpPr>
          <p:cNvPr id="30" name="Rectangle 29"/>
          <p:cNvSpPr/>
          <p:nvPr/>
        </p:nvSpPr>
        <p:spPr>
          <a:xfrm>
            <a:off x="5853748" y="5486400"/>
            <a:ext cx="2926080" cy="77724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5945188" y="5559552"/>
            <a:ext cx="2743200" cy="292388"/>
          </a:xfrm>
          <a:prstGeom prst="rect">
            <a:avLst/>
          </a:prstGeom>
          <a:noFill/>
        </p:spPr>
        <p:txBody>
          <a:bodyPr wrap="square">
            <a:spAutoFit/>
          </a:bodyPr>
          <a:lstStyle/>
          <a:p>
            <a:pPr algn="l"/>
            <a:r>
              <a:rPr sz="1300">
                <a:solidFill>
                  <a:srgbClr val="2C2C2C"/>
                </a:solidFill>
              </a:rPr>
              <a:t>Drinking</a:t>
            </a:r>
          </a:p>
        </p:txBody>
      </p:sp>
      <p:sp>
        <p:nvSpPr>
          <p:cNvPr id="32" name="Rectangle 31"/>
          <p:cNvSpPr/>
          <p:nvPr/>
        </p:nvSpPr>
        <p:spPr>
          <a:xfrm>
            <a:off x="8779828" y="5486400"/>
            <a:ext cx="3017520" cy="777240"/>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8871268" y="5559552"/>
            <a:ext cx="2834640" cy="292388"/>
          </a:xfrm>
          <a:prstGeom prst="rect">
            <a:avLst/>
          </a:prstGeom>
          <a:noFill/>
        </p:spPr>
        <p:txBody>
          <a:bodyPr wrap="square">
            <a:spAutoFit/>
          </a:bodyPr>
          <a:lstStyle/>
          <a:p>
            <a:pPr algn="l"/>
            <a:r>
              <a:rPr sz="1300">
                <a:solidFill>
                  <a:srgbClr val="2C2C2C"/>
                </a:solidFill>
              </a:rPr>
              <a:t>'The Invisibility of Hidden Suffering'</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Phase 6: Writing Up the Analysis</a:t>
            </a:r>
          </a:p>
        </p:txBody>
      </p:sp>
      <p:sp>
        <p:nvSpPr>
          <p:cNvPr id="6" name="TextBox 5"/>
          <p:cNvSpPr txBox="1"/>
          <p:nvPr/>
        </p:nvSpPr>
        <p:spPr>
          <a:xfrm>
            <a:off x="9877108" y="137161"/>
            <a:ext cx="2011680" cy="307777"/>
          </a:xfrm>
          <a:prstGeom prst="rect">
            <a:avLst/>
          </a:prstGeom>
          <a:noFill/>
        </p:spPr>
        <p:txBody>
          <a:bodyPr wrap="square">
            <a:spAutoFit/>
          </a:bodyPr>
          <a:lstStyle/>
          <a:p>
            <a:pPr algn="r"/>
            <a:r>
              <a:rPr sz="1400" b="1">
                <a:solidFill>
                  <a:srgbClr val="02C39A"/>
                </a:solidFill>
              </a:rPr>
              <a:t>Phase 6 of 6</a:t>
            </a:r>
          </a:p>
        </p:txBody>
      </p:sp>
      <p:sp>
        <p:nvSpPr>
          <p:cNvPr id="7" name="TextBox 6"/>
          <p:cNvSpPr txBox="1"/>
          <p:nvPr/>
        </p:nvSpPr>
        <p:spPr>
          <a:xfrm>
            <a:off x="367348" y="1097281"/>
            <a:ext cx="11430000" cy="353943"/>
          </a:xfrm>
          <a:prstGeom prst="rect">
            <a:avLst/>
          </a:prstGeom>
          <a:noFill/>
        </p:spPr>
        <p:txBody>
          <a:bodyPr wrap="square">
            <a:spAutoFit/>
          </a:bodyPr>
          <a:lstStyle/>
          <a:p>
            <a:pPr algn="l"/>
            <a:r>
              <a:rPr sz="1700" i="1">
                <a:solidFill>
                  <a:srgbClr val="2C2C2C"/>
                </a:solidFill>
              </a:rPr>
              <a:t>The write-up is not a summary of the data — it is an argument. You are presenting an analysis, not a description.</a:t>
            </a:r>
          </a:p>
        </p:txBody>
      </p:sp>
      <p:sp>
        <p:nvSpPr>
          <p:cNvPr id="8" name="Rectangle 7"/>
          <p:cNvSpPr/>
          <p:nvPr/>
        </p:nvSpPr>
        <p:spPr>
          <a:xfrm>
            <a:off x="367348" y="1828800"/>
            <a:ext cx="539496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58788" y="1874520"/>
            <a:ext cx="5212080" cy="323165"/>
          </a:xfrm>
          <a:prstGeom prst="rect">
            <a:avLst/>
          </a:prstGeom>
          <a:noFill/>
        </p:spPr>
        <p:txBody>
          <a:bodyPr wrap="square">
            <a:spAutoFit/>
          </a:bodyPr>
          <a:lstStyle/>
          <a:p>
            <a:pPr algn="l"/>
            <a:r>
              <a:rPr sz="1500" b="1">
                <a:solidFill>
                  <a:srgbClr val="FFFFFF"/>
                </a:solidFill>
              </a:rPr>
              <a:t>The Results/Findings Section</a:t>
            </a:r>
          </a:p>
        </p:txBody>
      </p:sp>
      <p:sp>
        <p:nvSpPr>
          <p:cNvPr id="10" name="Rectangle 9"/>
          <p:cNvSpPr/>
          <p:nvPr/>
        </p:nvSpPr>
        <p:spPr>
          <a:xfrm>
            <a:off x="367348" y="2240280"/>
            <a:ext cx="5394960" cy="1828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8788" y="2331721"/>
            <a:ext cx="5212080" cy="1200329"/>
          </a:xfrm>
          <a:prstGeom prst="rect">
            <a:avLst/>
          </a:prstGeom>
          <a:noFill/>
        </p:spPr>
        <p:txBody>
          <a:bodyPr wrap="square">
            <a:spAutoFit/>
          </a:bodyPr>
          <a:lstStyle/>
          <a:p>
            <a:r>
              <a:rPr sz="1200">
                <a:solidFill>
                  <a:srgbClr val="2C2C2C"/>
                </a:solidFill>
              </a:rPr>
              <a:t>Present each theme with: its name, definition, and the analysis</a:t>
            </a:r>
          </a:p>
          <a:p>
            <a:r>
              <a:rPr sz="1200">
                <a:solidFill>
                  <a:srgbClr val="2C2C2C"/>
                </a:solidFill>
              </a:rPr>
              <a:t>Use DATA EXTRACTS (verbatim quotes) to evidence your claims</a:t>
            </a:r>
          </a:p>
          <a:p>
            <a:r>
              <a:rPr sz="1200">
                <a:solidFill>
                  <a:srgbClr val="2C2C2C"/>
                </a:solidFill>
              </a:rPr>
              <a:t>Do NOT just present quotes — analyse them</a:t>
            </a:r>
          </a:p>
          <a:p>
            <a:r>
              <a:rPr sz="1200">
                <a:solidFill>
                  <a:srgbClr val="2C2C2C"/>
                </a:solidFill>
              </a:rPr>
              <a:t>The formula: CLAIM → EVIDENCE (quote) → ANALYSIS</a:t>
            </a:r>
          </a:p>
          <a:p>
            <a:r>
              <a:rPr sz="1200">
                <a:solidFill>
                  <a:srgbClr val="2C2C2C"/>
                </a:solidFill>
              </a:rPr>
              <a:t>Use a neutral analytical voice — describe what is in the data</a:t>
            </a:r>
          </a:p>
          <a:p>
            <a:r>
              <a:rPr sz="1200">
                <a:solidFill>
                  <a:srgbClr val="2C2C2C"/>
                </a:solidFill>
              </a:rPr>
              <a:t>Each theme should read as a coherent mini-essay</a:t>
            </a:r>
          </a:p>
        </p:txBody>
      </p:sp>
      <p:sp>
        <p:nvSpPr>
          <p:cNvPr id="12" name="Rectangle 11"/>
          <p:cNvSpPr/>
          <p:nvPr/>
        </p:nvSpPr>
        <p:spPr>
          <a:xfrm>
            <a:off x="5945188" y="1828800"/>
            <a:ext cx="5852160" cy="41148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036628" y="1874520"/>
            <a:ext cx="5669280" cy="323165"/>
          </a:xfrm>
          <a:prstGeom prst="rect">
            <a:avLst/>
          </a:prstGeom>
          <a:noFill/>
        </p:spPr>
        <p:txBody>
          <a:bodyPr wrap="square">
            <a:spAutoFit/>
          </a:bodyPr>
          <a:lstStyle/>
          <a:p>
            <a:pPr algn="l"/>
            <a:r>
              <a:rPr sz="1500" b="1">
                <a:solidFill>
                  <a:srgbClr val="FFFFFF"/>
                </a:solidFill>
              </a:rPr>
              <a:t>The Discussion Section</a:t>
            </a:r>
          </a:p>
        </p:txBody>
      </p:sp>
      <p:sp>
        <p:nvSpPr>
          <p:cNvPr id="14" name="Rectangle 13"/>
          <p:cNvSpPr/>
          <p:nvPr/>
        </p:nvSpPr>
        <p:spPr>
          <a:xfrm>
            <a:off x="5945188" y="2240280"/>
            <a:ext cx="5852160" cy="1828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036628" y="2331721"/>
            <a:ext cx="5669280" cy="1200329"/>
          </a:xfrm>
          <a:prstGeom prst="rect">
            <a:avLst/>
          </a:prstGeom>
          <a:noFill/>
        </p:spPr>
        <p:txBody>
          <a:bodyPr wrap="square">
            <a:spAutoFit/>
          </a:bodyPr>
          <a:lstStyle/>
          <a:p>
            <a:r>
              <a:rPr sz="1200">
                <a:solidFill>
                  <a:srgbClr val="2C2C2C"/>
                </a:solidFill>
              </a:rPr>
              <a:t>Interpret your findings in light of the literature</a:t>
            </a:r>
          </a:p>
          <a:p>
            <a:r>
              <a:rPr sz="1200">
                <a:solidFill>
                  <a:srgbClr val="2C2C2C"/>
                </a:solidFill>
              </a:rPr>
              <a:t>Connect themes to theory and prior research</a:t>
            </a:r>
          </a:p>
          <a:p>
            <a:r>
              <a:rPr sz="1200">
                <a:solidFill>
                  <a:srgbClr val="2C2C2C"/>
                </a:solidFill>
              </a:rPr>
              <a:t>Discuss what is surprising, confirmatory, or contradictory</a:t>
            </a:r>
          </a:p>
          <a:p>
            <a:r>
              <a:rPr sz="1200">
                <a:solidFill>
                  <a:srgbClr val="2C2C2C"/>
                </a:solidFill>
              </a:rPr>
              <a:t>Answer your research questions explicitly</a:t>
            </a:r>
          </a:p>
          <a:p>
            <a:r>
              <a:rPr sz="1200">
                <a:solidFill>
                  <a:srgbClr val="2C2C2C"/>
                </a:solidFill>
              </a:rPr>
              <a:t>Consider implications for practice, policy, or future research</a:t>
            </a:r>
          </a:p>
          <a:p>
            <a:r>
              <a:rPr sz="1200">
                <a:solidFill>
                  <a:srgbClr val="2C2C2C"/>
                </a:solidFill>
              </a:rPr>
              <a:t>This is where your scholarly voice comes through</a:t>
            </a:r>
          </a:p>
        </p:txBody>
      </p:sp>
      <p:sp>
        <p:nvSpPr>
          <p:cNvPr id="16" name="Rectangle 15"/>
          <p:cNvSpPr/>
          <p:nvPr/>
        </p:nvSpPr>
        <p:spPr>
          <a:xfrm>
            <a:off x="367348" y="4206240"/>
            <a:ext cx="1143000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504508" y="4233673"/>
            <a:ext cx="11155680" cy="307777"/>
          </a:xfrm>
          <a:prstGeom prst="rect">
            <a:avLst/>
          </a:prstGeom>
          <a:noFill/>
        </p:spPr>
        <p:txBody>
          <a:bodyPr wrap="square">
            <a:spAutoFit/>
          </a:bodyPr>
          <a:lstStyle/>
          <a:p>
            <a:pPr algn="l"/>
            <a:r>
              <a:rPr sz="1400" b="1">
                <a:solidFill>
                  <a:srgbClr val="FFFFFF"/>
                </a:solidFill>
              </a:rPr>
              <a:t>Worked Writing Example — Theme: 'The Invisibility of Suffering'</a:t>
            </a:r>
          </a:p>
        </p:txBody>
      </p:sp>
      <p:sp>
        <p:nvSpPr>
          <p:cNvPr id="18" name="Rectangle 17"/>
          <p:cNvSpPr/>
          <p:nvPr/>
        </p:nvSpPr>
        <p:spPr>
          <a:xfrm>
            <a:off x="367348" y="4617720"/>
            <a:ext cx="11430000" cy="210312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367348" y="4617720"/>
            <a:ext cx="54864" cy="210312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550228" y="4663440"/>
            <a:ext cx="11064240" cy="2011680"/>
          </a:xfrm>
          <a:prstGeom prst="rect">
            <a:avLst/>
          </a:prstGeom>
          <a:noFill/>
        </p:spPr>
        <p:txBody>
          <a:bodyPr wrap="square">
            <a:spAutoFit/>
          </a:bodyPr>
          <a:lstStyle/>
          <a:p>
            <a:pPr algn="l"/>
            <a:r>
              <a:rPr sz="1400">
                <a:solidFill>
                  <a:srgbClr val="2C2C2C"/>
                </a:solidFill>
              </a:rPr>
              <a:t>The first theme, The Invisibility of Suffering, captures the ways in which participants concealed their alcohol dependency from others and, in doing so, became progressively isolated from potential support. Participants described deliberate acts of concealment — drawing curtains, drinking alone, minimising consumption in social settings — that reflected not merely practical choices but deeply internalised shame:</a:t>
            </a:r>
          </a:p>
          <a:p>
            <a:pPr algn="l"/>
            <a:endParaRPr sz="1400">
              <a:solidFill>
                <a:srgbClr val="2C2C2C"/>
              </a:solidFill>
            </a:endParaRPr>
          </a:p>
          <a:p>
            <a:pPr algn="l"/>
            <a:r>
              <a:rPr sz="1300" b="1">
                <a:solidFill>
                  <a:srgbClr val="2C2C2C"/>
                </a:solidFill>
              </a:rPr>
              <a:t>"I used to drink at home, alone, with the curtains drawn. I didn't want anyone to know." (P3)</a:t>
            </a:r>
          </a:p>
          <a:p>
            <a:pPr algn="l"/>
            <a:endParaRPr sz="1300" b="1">
              <a:solidFill>
                <a:srgbClr val="2C2C2C"/>
              </a:solidFill>
            </a:endParaRPr>
          </a:p>
          <a:p>
            <a:pPr algn="l"/>
            <a:r>
              <a:rPr sz="1300">
                <a:solidFill>
                  <a:srgbClr val="2C2C2C"/>
                </a:solidFill>
              </a:rPr>
              <a:t>This extract illustrates a pattern evident across the dataset: the performance of normalcy as a form of self-protection. This resonates with Goffman's (1963) theorisation of stigma management, in which individuals engage in 'passing' — the active concealment of a discreditable identity. The invisibility described here is not incidental but systemic, shaped by social attitudes towards addiction that participants had internalised as shame.</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Quality and Rigour in Thematic Analysis</a:t>
            </a:r>
          </a:p>
        </p:txBody>
      </p:sp>
      <p:sp>
        <p:nvSpPr>
          <p:cNvPr id="6" name="TextBox 5"/>
          <p:cNvSpPr txBox="1"/>
          <p:nvPr/>
        </p:nvSpPr>
        <p:spPr>
          <a:xfrm>
            <a:off x="367348" y="1097281"/>
            <a:ext cx="11430000" cy="584775"/>
          </a:xfrm>
          <a:prstGeom prst="rect">
            <a:avLst/>
          </a:prstGeom>
          <a:noFill/>
        </p:spPr>
        <p:txBody>
          <a:bodyPr wrap="square">
            <a:spAutoFit/>
          </a:bodyPr>
          <a:lstStyle/>
          <a:p>
            <a:pPr algn="l"/>
            <a:r>
              <a:rPr sz="1600" i="1">
                <a:solidFill>
                  <a:srgbClr val="2C2C2C"/>
                </a:solidFill>
              </a:rPr>
              <a:t>Rigour in qualitative research is not achieved through sample size — it is achieved through transparency, reflexivity, and systematic process.</a:t>
            </a:r>
          </a:p>
        </p:txBody>
      </p:sp>
      <p:sp>
        <p:nvSpPr>
          <p:cNvPr id="7" name="Rectangle 6"/>
          <p:cNvSpPr/>
          <p:nvPr/>
        </p:nvSpPr>
        <p:spPr>
          <a:xfrm>
            <a:off x="367348" y="1828800"/>
            <a:ext cx="5577840" cy="384048"/>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58788" y="1874519"/>
            <a:ext cx="5394960" cy="320040"/>
          </a:xfrm>
          <a:prstGeom prst="rect">
            <a:avLst/>
          </a:prstGeom>
          <a:noFill/>
        </p:spPr>
        <p:txBody>
          <a:bodyPr wrap="square">
            <a:spAutoFit/>
          </a:bodyPr>
          <a:lstStyle/>
          <a:p>
            <a:pPr algn="l"/>
            <a:r>
              <a:rPr sz="1400" b="1">
                <a:solidFill>
                  <a:srgbClr val="FFFFFF"/>
                </a:solidFill>
              </a:rPr>
              <a:t>Credibility</a:t>
            </a:r>
          </a:p>
        </p:txBody>
      </p:sp>
      <p:sp>
        <p:nvSpPr>
          <p:cNvPr id="9" name="Rectangle 8"/>
          <p:cNvSpPr/>
          <p:nvPr/>
        </p:nvSpPr>
        <p:spPr>
          <a:xfrm>
            <a:off x="367348" y="2212848"/>
            <a:ext cx="5577840" cy="10515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458788" y="2267713"/>
            <a:ext cx="5394960" cy="461665"/>
          </a:xfrm>
          <a:prstGeom prst="rect">
            <a:avLst/>
          </a:prstGeom>
          <a:noFill/>
        </p:spPr>
        <p:txBody>
          <a:bodyPr wrap="square">
            <a:spAutoFit/>
          </a:bodyPr>
          <a:lstStyle/>
          <a:p>
            <a:pPr algn="l"/>
            <a:r>
              <a:rPr sz="1200">
                <a:solidFill>
                  <a:srgbClr val="2C2C2C"/>
                </a:solidFill>
              </a:rPr>
              <a:t>Does the analysis accurately represent participants' perspectives? Member checking, prolonged engagement, peer debriefing.</a:t>
            </a:r>
          </a:p>
        </p:txBody>
      </p:sp>
      <p:sp>
        <p:nvSpPr>
          <p:cNvPr id="11" name="Rectangle 10"/>
          <p:cNvSpPr/>
          <p:nvPr/>
        </p:nvSpPr>
        <p:spPr>
          <a:xfrm>
            <a:off x="6219508" y="1828800"/>
            <a:ext cx="5577840" cy="384048"/>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310948" y="1874519"/>
            <a:ext cx="5394960" cy="320040"/>
          </a:xfrm>
          <a:prstGeom prst="rect">
            <a:avLst/>
          </a:prstGeom>
          <a:noFill/>
        </p:spPr>
        <p:txBody>
          <a:bodyPr wrap="square">
            <a:spAutoFit/>
          </a:bodyPr>
          <a:lstStyle/>
          <a:p>
            <a:pPr algn="l"/>
            <a:r>
              <a:rPr sz="1400" b="1">
                <a:solidFill>
                  <a:srgbClr val="FFFFFF"/>
                </a:solidFill>
              </a:rPr>
              <a:t>Transferability</a:t>
            </a:r>
          </a:p>
        </p:txBody>
      </p:sp>
      <p:sp>
        <p:nvSpPr>
          <p:cNvPr id="13" name="Rectangle 12"/>
          <p:cNvSpPr/>
          <p:nvPr/>
        </p:nvSpPr>
        <p:spPr>
          <a:xfrm>
            <a:off x="6219508" y="2212848"/>
            <a:ext cx="5577840" cy="10515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310948" y="2267713"/>
            <a:ext cx="5394960" cy="461665"/>
          </a:xfrm>
          <a:prstGeom prst="rect">
            <a:avLst/>
          </a:prstGeom>
          <a:noFill/>
        </p:spPr>
        <p:txBody>
          <a:bodyPr wrap="square">
            <a:spAutoFit/>
          </a:bodyPr>
          <a:lstStyle/>
          <a:p>
            <a:pPr algn="l"/>
            <a:r>
              <a:rPr sz="1200">
                <a:solidFill>
                  <a:srgbClr val="2C2C2C"/>
                </a:solidFill>
              </a:rPr>
              <a:t>Can the findings be applied to other contexts? Achieved through thick description and transparent sampling rationale.</a:t>
            </a:r>
          </a:p>
        </p:txBody>
      </p:sp>
      <p:sp>
        <p:nvSpPr>
          <p:cNvPr id="15" name="Rectangle 14"/>
          <p:cNvSpPr/>
          <p:nvPr/>
        </p:nvSpPr>
        <p:spPr>
          <a:xfrm>
            <a:off x="367348" y="3337560"/>
            <a:ext cx="5577840" cy="384048"/>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58788" y="3383279"/>
            <a:ext cx="5394960" cy="320040"/>
          </a:xfrm>
          <a:prstGeom prst="rect">
            <a:avLst/>
          </a:prstGeom>
          <a:noFill/>
        </p:spPr>
        <p:txBody>
          <a:bodyPr wrap="square">
            <a:spAutoFit/>
          </a:bodyPr>
          <a:lstStyle/>
          <a:p>
            <a:pPr algn="l"/>
            <a:r>
              <a:rPr sz="1400" b="1">
                <a:solidFill>
                  <a:srgbClr val="FFFFFF"/>
                </a:solidFill>
              </a:rPr>
              <a:t>Dependability</a:t>
            </a:r>
          </a:p>
        </p:txBody>
      </p:sp>
      <p:sp>
        <p:nvSpPr>
          <p:cNvPr id="17" name="Rectangle 16"/>
          <p:cNvSpPr/>
          <p:nvPr/>
        </p:nvSpPr>
        <p:spPr>
          <a:xfrm>
            <a:off x="367348" y="3721608"/>
            <a:ext cx="5577840" cy="10515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58788" y="3776473"/>
            <a:ext cx="5394960" cy="461665"/>
          </a:xfrm>
          <a:prstGeom prst="rect">
            <a:avLst/>
          </a:prstGeom>
          <a:noFill/>
        </p:spPr>
        <p:txBody>
          <a:bodyPr wrap="square">
            <a:spAutoFit/>
          </a:bodyPr>
          <a:lstStyle/>
          <a:p>
            <a:pPr algn="l"/>
            <a:r>
              <a:rPr sz="1200">
                <a:solidFill>
                  <a:srgbClr val="2C2C2C"/>
                </a:solidFill>
              </a:rPr>
              <a:t>Is the process consistent and documented? Maintained through an audit trail of methodological decisions.</a:t>
            </a:r>
          </a:p>
        </p:txBody>
      </p:sp>
      <p:sp>
        <p:nvSpPr>
          <p:cNvPr id="19" name="Rectangle 18"/>
          <p:cNvSpPr/>
          <p:nvPr/>
        </p:nvSpPr>
        <p:spPr>
          <a:xfrm>
            <a:off x="6219508" y="3337560"/>
            <a:ext cx="5577840" cy="384048"/>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310948" y="3383279"/>
            <a:ext cx="5394960" cy="320040"/>
          </a:xfrm>
          <a:prstGeom prst="rect">
            <a:avLst/>
          </a:prstGeom>
          <a:noFill/>
        </p:spPr>
        <p:txBody>
          <a:bodyPr wrap="square">
            <a:spAutoFit/>
          </a:bodyPr>
          <a:lstStyle/>
          <a:p>
            <a:pPr algn="l"/>
            <a:r>
              <a:rPr sz="1400" b="1">
                <a:solidFill>
                  <a:srgbClr val="FFFFFF"/>
                </a:solidFill>
              </a:rPr>
              <a:t>Confirmability</a:t>
            </a:r>
          </a:p>
        </p:txBody>
      </p:sp>
      <p:sp>
        <p:nvSpPr>
          <p:cNvPr id="21" name="Rectangle 20"/>
          <p:cNvSpPr/>
          <p:nvPr/>
        </p:nvSpPr>
        <p:spPr>
          <a:xfrm>
            <a:off x="6219508" y="3721608"/>
            <a:ext cx="5577840" cy="10515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310948" y="3776473"/>
            <a:ext cx="5394960" cy="461665"/>
          </a:xfrm>
          <a:prstGeom prst="rect">
            <a:avLst/>
          </a:prstGeom>
          <a:noFill/>
        </p:spPr>
        <p:txBody>
          <a:bodyPr wrap="square">
            <a:spAutoFit/>
          </a:bodyPr>
          <a:lstStyle/>
          <a:p>
            <a:pPr algn="l"/>
            <a:r>
              <a:rPr sz="1200">
                <a:solidFill>
                  <a:srgbClr val="2C2C2C"/>
                </a:solidFill>
              </a:rPr>
              <a:t>Are findings grounded in the data rather than researcher bias? Evidenced through reflexivity and use of data extracts.</a:t>
            </a:r>
          </a:p>
        </p:txBody>
      </p:sp>
      <p:sp>
        <p:nvSpPr>
          <p:cNvPr id="23" name="Rectangle 22"/>
          <p:cNvSpPr/>
          <p:nvPr/>
        </p:nvSpPr>
        <p:spPr>
          <a:xfrm>
            <a:off x="367348" y="4846320"/>
            <a:ext cx="5577840" cy="384048"/>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58788" y="4892040"/>
            <a:ext cx="5394960" cy="320040"/>
          </a:xfrm>
          <a:prstGeom prst="rect">
            <a:avLst/>
          </a:prstGeom>
          <a:noFill/>
        </p:spPr>
        <p:txBody>
          <a:bodyPr wrap="square">
            <a:spAutoFit/>
          </a:bodyPr>
          <a:lstStyle/>
          <a:p>
            <a:pPr algn="l"/>
            <a:r>
              <a:rPr sz="1400" b="1">
                <a:solidFill>
                  <a:srgbClr val="FFFFFF"/>
                </a:solidFill>
              </a:rPr>
              <a:t>Reflexivity</a:t>
            </a:r>
          </a:p>
        </p:txBody>
      </p:sp>
      <p:sp>
        <p:nvSpPr>
          <p:cNvPr id="25" name="Rectangle 24"/>
          <p:cNvSpPr/>
          <p:nvPr/>
        </p:nvSpPr>
        <p:spPr>
          <a:xfrm>
            <a:off x="367348" y="5230368"/>
            <a:ext cx="5577840" cy="10515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58788" y="5285232"/>
            <a:ext cx="5394960" cy="461665"/>
          </a:xfrm>
          <a:prstGeom prst="rect">
            <a:avLst/>
          </a:prstGeom>
          <a:noFill/>
        </p:spPr>
        <p:txBody>
          <a:bodyPr wrap="square">
            <a:spAutoFit/>
          </a:bodyPr>
          <a:lstStyle/>
          <a:p>
            <a:pPr algn="l"/>
            <a:r>
              <a:rPr sz="1200">
                <a:solidFill>
                  <a:srgbClr val="2C2C2C"/>
                </a:solidFill>
              </a:rPr>
              <a:t>Has the researcher examined and disclosed their positionality? A reflexivity statement is essential in doctoral work.</a:t>
            </a:r>
          </a:p>
        </p:txBody>
      </p:sp>
      <p:sp>
        <p:nvSpPr>
          <p:cNvPr id="27" name="Rectangle 26"/>
          <p:cNvSpPr/>
          <p:nvPr/>
        </p:nvSpPr>
        <p:spPr>
          <a:xfrm>
            <a:off x="6219508" y="4846320"/>
            <a:ext cx="5577840" cy="384048"/>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310948" y="4892040"/>
            <a:ext cx="5394960" cy="320040"/>
          </a:xfrm>
          <a:prstGeom prst="rect">
            <a:avLst/>
          </a:prstGeom>
          <a:noFill/>
        </p:spPr>
        <p:txBody>
          <a:bodyPr wrap="square">
            <a:spAutoFit/>
          </a:bodyPr>
          <a:lstStyle/>
          <a:p>
            <a:pPr algn="l"/>
            <a:r>
              <a:rPr sz="1400" b="1">
                <a:solidFill>
                  <a:srgbClr val="FFFFFF"/>
                </a:solidFill>
              </a:rPr>
              <a:t>Transparency</a:t>
            </a:r>
          </a:p>
        </p:txBody>
      </p:sp>
      <p:sp>
        <p:nvSpPr>
          <p:cNvPr id="29" name="Rectangle 28"/>
          <p:cNvSpPr/>
          <p:nvPr/>
        </p:nvSpPr>
        <p:spPr>
          <a:xfrm>
            <a:off x="6219508" y="5230368"/>
            <a:ext cx="5577840" cy="10515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6310948" y="5285232"/>
            <a:ext cx="5394960" cy="461665"/>
          </a:xfrm>
          <a:prstGeom prst="rect">
            <a:avLst/>
          </a:prstGeom>
          <a:noFill/>
        </p:spPr>
        <p:txBody>
          <a:bodyPr wrap="square">
            <a:spAutoFit/>
          </a:bodyPr>
          <a:lstStyle/>
          <a:p>
            <a:pPr algn="l"/>
            <a:r>
              <a:rPr sz="1200">
                <a:solidFill>
                  <a:srgbClr val="2C2C2C"/>
                </a:solidFill>
              </a:rPr>
              <a:t>Are all analytical decisions documented and justified? The reader should be able to 'follow' your analytical journey.</a:t>
            </a:r>
          </a:p>
        </p:txBody>
      </p:sp>
      <p:sp>
        <p:nvSpPr>
          <p:cNvPr id="31" name="Rectangle 30"/>
          <p:cNvSpPr/>
          <p:nvPr/>
        </p:nvSpPr>
        <p:spPr>
          <a:xfrm>
            <a:off x="367348" y="6355080"/>
            <a:ext cx="11430000" cy="411480"/>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504508" y="6382512"/>
            <a:ext cx="11155680" cy="292388"/>
          </a:xfrm>
          <a:prstGeom prst="rect">
            <a:avLst/>
          </a:prstGeom>
          <a:noFill/>
        </p:spPr>
        <p:txBody>
          <a:bodyPr wrap="square">
            <a:spAutoFit/>
          </a:bodyPr>
          <a:lstStyle/>
          <a:p>
            <a:pPr algn="ctr"/>
            <a:r>
              <a:rPr sz="1300" i="1">
                <a:solidFill>
                  <a:srgbClr val="1E2761"/>
                </a:solidFill>
              </a:rPr>
              <a:t>Recommended: Lincoln &amp; Guba (1985) Naturalistic Inquiry  |  Braun &amp; Clarke (2022) Thematic Analysis: A Practical Guide</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Thematic Analysis Framework — Working Document Template</a:t>
            </a:r>
          </a:p>
        </p:txBody>
      </p:sp>
      <p:sp>
        <p:nvSpPr>
          <p:cNvPr id="6" name="TextBox 5"/>
          <p:cNvSpPr txBox="1"/>
          <p:nvPr/>
        </p:nvSpPr>
        <p:spPr>
          <a:xfrm>
            <a:off x="367348" y="1097281"/>
            <a:ext cx="11430000" cy="323165"/>
          </a:xfrm>
          <a:prstGeom prst="rect">
            <a:avLst/>
          </a:prstGeom>
          <a:noFill/>
        </p:spPr>
        <p:txBody>
          <a:bodyPr wrap="square">
            <a:spAutoFit/>
          </a:bodyPr>
          <a:lstStyle/>
          <a:p>
            <a:pPr algn="l"/>
            <a:r>
              <a:rPr sz="1500" i="1">
                <a:solidFill>
                  <a:srgbClr val="2C2C2C"/>
                </a:solidFill>
              </a:rPr>
              <a:t>Use this framework to organise your coding and theme development. Complete one row per code cluster.</a:t>
            </a:r>
          </a:p>
        </p:txBody>
      </p:sp>
      <p:sp>
        <p:nvSpPr>
          <p:cNvPr id="7" name="Rectangle 6"/>
          <p:cNvSpPr/>
          <p:nvPr/>
        </p:nvSpPr>
        <p:spPr>
          <a:xfrm>
            <a:off x="230188" y="1627632"/>
            <a:ext cx="11750040" cy="41148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75908" y="1645920"/>
            <a:ext cx="1417320" cy="261610"/>
          </a:xfrm>
          <a:prstGeom prst="rect">
            <a:avLst/>
          </a:prstGeom>
          <a:noFill/>
        </p:spPr>
        <p:txBody>
          <a:bodyPr wrap="square">
            <a:spAutoFit/>
          </a:bodyPr>
          <a:lstStyle/>
          <a:p>
            <a:pPr algn="l"/>
            <a:r>
              <a:rPr sz="1100" b="1">
                <a:solidFill>
                  <a:srgbClr val="FFFFFF"/>
                </a:solidFill>
              </a:rPr>
              <a:t>Participant / Source</a:t>
            </a:r>
          </a:p>
        </p:txBody>
      </p:sp>
      <p:sp>
        <p:nvSpPr>
          <p:cNvPr id="9" name="TextBox 8"/>
          <p:cNvSpPr txBox="1"/>
          <p:nvPr/>
        </p:nvSpPr>
        <p:spPr>
          <a:xfrm>
            <a:off x="1784668" y="1645920"/>
            <a:ext cx="2697480" cy="261610"/>
          </a:xfrm>
          <a:prstGeom prst="rect">
            <a:avLst/>
          </a:prstGeom>
          <a:noFill/>
        </p:spPr>
        <p:txBody>
          <a:bodyPr wrap="square">
            <a:spAutoFit/>
          </a:bodyPr>
          <a:lstStyle/>
          <a:p>
            <a:pPr algn="l"/>
            <a:r>
              <a:rPr sz="1100" b="1">
                <a:solidFill>
                  <a:srgbClr val="FFFFFF"/>
                </a:solidFill>
              </a:rPr>
              <a:t>Raw Data Extract (Quote)</a:t>
            </a:r>
          </a:p>
        </p:txBody>
      </p:sp>
      <p:sp>
        <p:nvSpPr>
          <p:cNvPr id="10" name="TextBox 9"/>
          <p:cNvSpPr txBox="1"/>
          <p:nvPr/>
        </p:nvSpPr>
        <p:spPr>
          <a:xfrm>
            <a:off x="4573588" y="1645920"/>
            <a:ext cx="1783080" cy="261610"/>
          </a:xfrm>
          <a:prstGeom prst="rect">
            <a:avLst/>
          </a:prstGeom>
          <a:noFill/>
        </p:spPr>
        <p:txBody>
          <a:bodyPr wrap="square">
            <a:spAutoFit/>
          </a:bodyPr>
          <a:lstStyle/>
          <a:p>
            <a:pPr algn="l"/>
            <a:r>
              <a:rPr sz="1100" b="1">
                <a:solidFill>
                  <a:srgbClr val="FFFFFF"/>
                </a:solidFill>
              </a:rPr>
              <a:t>Initial Code(s)</a:t>
            </a:r>
          </a:p>
        </p:txBody>
      </p:sp>
      <p:sp>
        <p:nvSpPr>
          <p:cNvPr id="11" name="TextBox 10"/>
          <p:cNvSpPr txBox="1"/>
          <p:nvPr/>
        </p:nvSpPr>
        <p:spPr>
          <a:xfrm>
            <a:off x="6448108" y="1645920"/>
            <a:ext cx="1600200" cy="261610"/>
          </a:xfrm>
          <a:prstGeom prst="rect">
            <a:avLst/>
          </a:prstGeom>
          <a:noFill/>
        </p:spPr>
        <p:txBody>
          <a:bodyPr wrap="square">
            <a:spAutoFit/>
          </a:bodyPr>
          <a:lstStyle/>
          <a:p>
            <a:pPr algn="l"/>
            <a:r>
              <a:rPr sz="1100" b="1">
                <a:solidFill>
                  <a:srgbClr val="FFFFFF"/>
                </a:solidFill>
              </a:rPr>
              <a:t>Category / Sub-theme</a:t>
            </a:r>
          </a:p>
        </p:txBody>
      </p:sp>
      <p:sp>
        <p:nvSpPr>
          <p:cNvPr id="12" name="TextBox 11"/>
          <p:cNvSpPr txBox="1"/>
          <p:nvPr/>
        </p:nvSpPr>
        <p:spPr>
          <a:xfrm>
            <a:off x="8139748" y="1645920"/>
            <a:ext cx="1600200" cy="261610"/>
          </a:xfrm>
          <a:prstGeom prst="rect">
            <a:avLst/>
          </a:prstGeom>
          <a:noFill/>
        </p:spPr>
        <p:txBody>
          <a:bodyPr wrap="square">
            <a:spAutoFit/>
          </a:bodyPr>
          <a:lstStyle/>
          <a:p>
            <a:pPr algn="l"/>
            <a:r>
              <a:rPr sz="1100" b="1">
                <a:solidFill>
                  <a:srgbClr val="FFFFFF"/>
                </a:solidFill>
              </a:rPr>
              <a:t>Potential Theme</a:t>
            </a:r>
          </a:p>
        </p:txBody>
      </p:sp>
      <p:sp>
        <p:nvSpPr>
          <p:cNvPr id="13" name="TextBox 12"/>
          <p:cNvSpPr txBox="1"/>
          <p:nvPr/>
        </p:nvSpPr>
        <p:spPr>
          <a:xfrm>
            <a:off x="9831388" y="1645920"/>
            <a:ext cx="2423160" cy="261610"/>
          </a:xfrm>
          <a:prstGeom prst="rect">
            <a:avLst/>
          </a:prstGeom>
          <a:noFill/>
        </p:spPr>
        <p:txBody>
          <a:bodyPr wrap="square">
            <a:spAutoFit/>
          </a:bodyPr>
          <a:lstStyle/>
          <a:p>
            <a:pPr algn="l"/>
            <a:r>
              <a:rPr sz="1100" b="1">
                <a:solidFill>
                  <a:srgbClr val="FFFFFF"/>
                </a:solidFill>
              </a:rPr>
              <a:t>Notes / Memo</a:t>
            </a:r>
          </a:p>
        </p:txBody>
      </p:sp>
      <p:sp>
        <p:nvSpPr>
          <p:cNvPr id="14" name="Rectangle 13"/>
          <p:cNvSpPr/>
          <p:nvPr/>
        </p:nvSpPr>
        <p:spPr>
          <a:xfrm>
            <a:off x="230188" y="2039112"/>
            <a:ext cx="11750040" cy="758952"/>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230188" y="203911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1738948" y="203911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4527868" y="203911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6402388" y="203911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8094028" y="203911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9785668" y="203911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230188" y="2816352"/>
            <a:ext cx="11750040" cy="758952"/>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230188" y="281635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1738948" y="281635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4527868" y="281635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6402388" y="281635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8094028" y="281635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9785668" y="281635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230188" y="3593591"/>
            <a:ext cx="11750040" cy="758952"/>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230188" y="359359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1738948" y="359359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4527868" y="359359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p:cNvSpPr/>
          <p:nvPr/>
        </p:nvSpPr>
        <p:spPr>
          <a:xfrm>
            <a:off x="6402388" y="359359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Rectangle 32"/>
          <p:cNvSpPr/>
          <p:nvPr/>
        </p:nvSpPr>
        <p:spPr>
          <a:xfrm>
            <a:off x="8094028" y="359359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ectangle 33"/>
          <p:cNvSpPr/>
          <p:nvPr/>
        </p:nvSpPr>
        <p:spPr>
          <a:xfrm>
            <a:off x="9785668" y="359359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ectangle 34"/>
          <p:cNvSpPr/>
          <p:nvPr/>
        </p:nvSpPr>
        <p:spPr>
          <a:xfrm>
            <a:off x="230188" y="4370831"/>
            <a:ext cx="11750040" cy="758952"/>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Rectangle 35"/>
          <p:cNvSpPr/>
          <p:nvPr/>
        </p:nvSpPr>
        <p:spPr>
          <a:xfrm>
            <a:off x="230188" y="437083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Rectangle 36"/>
          <p:cNvSpPr/>
          <p:nvPr/>
        </p:nvSpPr>
        <p:spPr>
          <a:xfrm>
            <a:off x="1738948" y="437083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4527868" y="437083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ectangle 38"/>
          <p:cNvSpPr/>
          <p:nvPr/>
        </p:nvSpPr>
        <p:spPr>
          <a:xfrm>
            <a:off x="6402388" y="437083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ectangle 39"/>
          <p:cNvSpPr/>
          <p:nvPr/>
        </p:nvSpPr>
        <p:spPr>
          <a:xfrm>
            <a:off x="8094028" y="437083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Rectangle 40"/>
          <p:cNvSpPr/>
          <p:nvPr/>
        </p:nvSpPr>
        <p:spPr>
          <a:xfrm>
            <a:off x="9785668" y="4370831"/>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Rectangle 41"/>
          <p:cNvSpPr/>
          <p:nvPr/>
        </p:nvSpPr>
        <p:spPr>
          <a:xfrm>
            <a:off x="230188" y="5148072"/>
            <a:ext cx="11750040" cy="758952"/>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Rectangle 42"/>
          <p:cNvSpPr/>
          <p:nvPr/>
        </p:nvSpPr>
        <p:spPr>
          <a:xfrm>
            <a:off x="230188" y="514807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Rectangle 43"/>
          <p:cNvSpPr/>
          <p:nvPr/>
        </p:nvSpPr>
        <p:spPr>
          <a:xfrm>
            <a:off x="1738948" y="514807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ectangle 44"/>
          <p:cNvSpPr/>
          <p:nvPr/>
        </p:nvSpPr>
        <p:spPr>
          <a:xfrm>
            <a:off x="4527868" y="514807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Rectangle 45"/>
          <p:cNvSpPr/>
          <p:nvPr/>
        </p:nvSpPr>
        <p:spPr>
          <a:xfrm>
            <a:off x="6402388" y="514807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Rectangle 46"/>
          <p:cNvSpPr/>
          <p:nvPr/>
        </p:nvSpPr>
        <p:spPr>
          <a:xfrm>
            <a:off x="8094028" y="514807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Rectangle 47"/>
          <p:cNvSpPr/>
          <p:nvPr/>
        </p:nvSpPr>
        <p:spPr>
          <a:xfrm>
            <a:off x="9785668" y="5148072"/>
            <a:ext cx="18288" cy="758952"/>
          </a:xfrm>
          <a:prstGeom prst="rect">
            <a:avLst/>
          </a:prstGeom>
          <a:solidFill>
            <a:srgbClr val="CCCCC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Rectangle 48"/>
          <p:cNvSpPr/>
          <p:nvPr/>
        </p:nvSpPr>
        <p:spPr>
          <a:xfrm>
            <a:off x="230188" y="5925312"/>
            <a:ext cx="11750040" cy="548640"/>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367348" y="5961888"/>
            <a:ext cx="11521440" cy="475488"/>
          </a:xfrm>
          <a:prstGeom prst="rect">
            <a:avLst/>
          </a:prstGeom>
          <a:noFill/>
        </p:spPr>
        <p:txBody>
          <a:bodyPr wrap="square">
            <a:spAutoFit/>
          </a:bodyPr>
          <a:lstStyle/>
          <a:p>
            <a:pPr algn="l"/>
            <a:r>
              <a:rPr sz="1200">
                <a:solidFill>
                  <a:srgbClr val="2C2C2C"/>
                </a:solidFill>
              </a:rPr>
              <a:t>Instructions: (1) Enter participant code and date  (2) Paste verbatim extract  (3) Apply initial codes  (4) Group into category  (5) Assign to theme  (6) Add analytic memo</a:t>
            </a:r>
          </a:p>
          <a:p>
            <a:pPr algn="l"/>
            <a:r>
              <a:rPr sz="1200">
                <a:solidFill>
                  <a:srgbClr val="2C2C2C"/>
                </a:solidFill>
              </a:rPr>
              <a:t>Colour coding suggestion: Yellow = high salience  |  Green = confirmed theme  |  Pink = uncertain / review  |  Grey = discard</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Thematic Map Template — Complete During Phase 3 &amp; 4</a:t>
            </a:r>
          </a:p>
        </p:txBody>
      </p:sp>
      <p:sp>
        <p:nvSpPr>
          <p:cNvPr id="6" name="TextBox 5"/>
          <p:cNvSpPr txBox="1"/>
          <p:nvPr/>
        </p:nvSpPr>
        <p:spPr>
          <a:xfrm>
            <a:off x="367348" y="1097281"/>
            <a:ext cx="11430000" cy="584775"/>
          </a:xfrm>
          <a:prstGeom prst="rect">
            <a:avLst/>
          </a:prstGeom>
          <a:noFill/>
        </p:spPr>
        <p:txBody>
          <a:bodyPr wrap="square">
            <a:spAutoFit/>
          </a:bodyPr>
          <a:lstStyle/>
          <a:p>
            <a:pPr algn="l"/>
            <a:r>
              <a:rPr sz="1600" i="1">
                <a:solidFill>
                  <a:srgbClr val="2C2C2C"/>
                </a:solidFill>
              </a:rPr>
              <a:t>A thematic map is a visual tool for representing how your themes, sub-themes and codes relate to each other and to the research question.</a:t>
            </a:r>
          </a:p>
        </p:txBody>
      </p:sp>
      <p:sp>
        <p:nvSpPr>
          <p:cNvPr id="7" name="Rectangle 6"/>
          <p:cNvSpPr/>
          <p:nvPr/>
        </p:nvSpPr>
        <p:spPr>
          <a:xfrm>
            <a:off x="4116388" y="2743200"/>
            <a:ext cx="3931920" cy="96012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4207829" y="2816353"/>
            <a:ext cx="3749039" cy="584775"/>
          </a:xfrm>
          <a:prstGeom prst="rect">
            <a:avLst/>
          </a:prstGeom>
          <a:noFill/>
        </p:spPr>
        <p:txBody>
          <a:bodyPr wrap="square">
            <a:spAutoFit/>
          </a:bodyPr>
          <a:lstStyle/>
          <a:p>
            <a:pPr algn="ctr"/>
            <a:r>
              <a:rPr sz="1600" b="1">
                <a:solidFill>
                  <a:srgbClr val="FFFFFF"/>
                </a:solidFill>
              </a:rPr>
              <a:t>RESEARCH
QUESTION</a:t>
            </a:r>
          </a:p>
        </p:txBody>
      </p:sp>
      <p:sp>
        <p:nvSpPr>
          <p:cNvPr id="9" name="Rectangle 8"/>
          <p:cNvSpPr/>
          <p:nvPr/>
        </p:nvSpPr>
        <p:spPr>
          <a:xfrm>
            <a:off x="275909" y="1828800"/>
            <a:ext cx="3749039" cy="10058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367348" y="1901952"/>
            <a:ext cx="3566160" cy="553998"/>
          </a:xfrm>
          <a:prstGeom prst="rect">
            <a:avLst/>
          </a:prstGeom>
          <a:noFill/>
        </p:spPr>
        <p:txBody>
          <a:bodyPr wrap="square">
            <a:spAutoFit/>
          </a:bodyPr>
          <a:lstStyle/>
          <a:p>
            <a:pPr algn="ctr"/>
            <a:r>
              <a:rPr sz="1500" b="1">
                <a:solidFill>
                  <a:srgbClr val="FFFFFF"/>
                </a:solidFill>
              </a:rPr>
              <a:t>THEME 1
[Name here]</a:t>
            </a:r>
          </a:p>
        </p:txBody>
      </p:sp>
      <p:sp>
        <p:nvSpPr>
          <p:cNvPr id="11" name="Rectangle 10"/>
          <p:cNvSpPr/>
          <p:nvPr/>
        </p:nvSpPr>
        <p:spPr>
          <a:xfrm>
            <a:off x="413067" y="2971800"/>
            <a:ext cx="16002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8788" y="3035808"/>
            <a:ext cx="1508760" cy="261610"/>
          </a:xfrm>
          <a:prstGeom prst="rect">
            <a:avLst/>
          </a:prstGeom>
          <a:noFill/>
        </p:spPr>
        <p:txBody>
          <a:bodyPr wrap="square">
            <a:spAutoFit/>
          </a:bodyPr>
          <a:lstStyle/>
          <a:p>
            <a:pPr algn="ctr"/>
            <a:r>
              <a:rPr sz="1100">
                <a:solidFill>
                  <a:srgbClr val="2C2C2C"/>
                </a:solidFill>
              </a:rPr>
              <a:t>Sub-theme 1</a:t>
            </a:r>
          </a:p>
        </p:txBody>
      </p:sp>
      <p:sp>
        <p:nvSpPr>
          <p:cNvPr id="13" name="Rectangle 12"/>
          <p:cNvSpPr/>
          <p:nvPr/>
        </p:nvSpPr>
        <p:spPr>
          <a:xfrm>
            <a:off x="2241868" y="2971800"/>
            <a:ext cx="16002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2287588" y="3035808"/>
            <a:ext cx="1508760" cy="261610"/>
          </a:xfrm>
          <a:prstGeom prst="rect">
            <a:avLst/>
          </a:prstGeom>
          <a:noFill/>
        </p:spPr>
        <p:txBody>
          <a:bodyPr wrap="square">
            <a:spAutoFit/>
          </a:bodyPr>
          <a:lstStyle/>
          <a:p>
            <a:pPr algn="ctr"/>
            <a:r>
              <a:rPr sz="1100">
                <a:solidFill>
                  <a:srgbClr val="2C2C2C"/>
                </a:solidFill>
              </a:rPr>
              <a:t>Sub-theme 2</a:t>
            </a:r>
          </a:p>
        </p:txBody>
      </p:sp>
      <p:sp>
        <p:nvSpPr>
          <p:cNvPr id="15" name="Rectangle 14"/>
          <p:cNvSpPr/>
          <p:nvPr/>
        </p:nvSpPr>
        <p:spPr>
          <a:xfrm>
            <a:off x="4116389" y="5212080"/>
            <a:ext cx="3749039" cy="10058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207828" y="5285232"/>
            <a:ext cx="3566160" cy="553998"/>
          </a:xfrm>
          <a:prstGeom prst="rect">
            <a:avLst/>
          </a:prstGeom>
          <a:noFill/>
        </p:spPr>
        <p:txBody>
          <a:bodyPr wrap="square">
            <a:spAutoFit/>
          </a:bodyPr>
          <a:lstStyle/>
          <a:p>
            <a:pPr algn="ctr"/>
            <a:r>
              <a:rPr sz="1500" b="1">
                <a:solidFill>
                  <a:srgbClr val="FFFFFF"/>
                </a:solidFill>
              </a:rPr>
              <a:t>THEME 2
[Name here]</a:t>
            </a:r>
          </a:p>
        </p:txBody>
      </p:sp>
      <p:sp>
        <p:nvSpPr>
          <p:cNvPr id="17" name="Rectangle 16"/>
          <p:cNvSpPr/>
          <p:nvPr/>
        </p:nvSpPr>
        <p:spPr>
          <a:xfrm>
            <a:off x="4253548" y="6355080"/>
            <a:ext cx="16002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299268" y="6419088"/>
            <a:ext cx="1508760" cy="261610"/>
          </a:xfrm>
          <a:prstGeom prst="rect">
            <a:avLst/>
          </a:prstGeom>
          <a:noFill/>
        </p:spPr>
        <p:txBody>
          <a:bodyPr wrap="square">
            <a:spAutoFit/>
          </a:bodyPr>
          <a:lstStyle/>
          <a:p>
            <a:pPr algn="ctr"/>
            <a:r>
              <a:rPr sz="1100">
                <a:solidFill>
                  <a:srgbClr val="2C2C2C"/>
                </a:solidFill>
              </a:rPr>
              <a:t>Sub-theme 1</a:t>
            </a:r>
          </a:p>
        </p:txBody>
      </p:sp>
      <p:sp>
        <p:nvSpPr>
          <p:cNvPr id="19" name="Rectangle 18"/>
          <p:cNvSpPr/>
          <p:nvPr/>
        </p:nvSpPr>
        <p:spPr>
          <a:xfrm>
            <a:off x="6082348" y="6355080"/>
            <a:ext cx="16002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128068" y="6419088"/>
            <a:ext cx="1508760" cy="261610"/>
          </a:xfrm>
          <a:prstGeom prst="rect">
            <a:avLst/>
          </a:prstGeom>
          <a:noFill/>
        </p:spPr>
        <p:txBody>
          <a:bodyPr wrap="square">
            <a:spAutoFit/>
          </a:bodyPr>
          <a:lstStyle/>
          <a:p>
            <a:pPr algn="ctr"/>
            <a:r>
              <a:rPr sz="1100">
                <a:solidFill>
                  <a:srgbClr val="2C2C2C"/>
                </a:solidFill>
              </a:rPr>
              <a:t>Sub-theme 2</a:t>
            </a:r>
          </a:p>
        </p:txBody>
      </p:sp>
      <p:sp>
        <p:nvSpPr>
          <p:cNvPr id="21" name="Rectangle 20"/>
          <p:cNvSpPr/>
          <p:nvPr/>
        </p:nvSpPr>
        <p:spPr>
          <a:xfrm>
            <a:off x="8048309" y="1828800"/>
            <a:ext cx="3749039" cy="10058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8139748" y="1901952"/>
            <a:ext cx="3566160" cy="553998"/>
          </a:xfrm>
          <a:prstGeom prst="rect">
            <a:avLst/>
          </a:prstGeom>
          <a:noFill/>
        </p:spPr>
        <p:txBody>
          <a:bodyPr wrap="square">
            <a:spAutoFit/>
          </a:bodyPr>
          <a:lstStyle/>
          <a:p>
            <a:pPr algn="ctr"/>
            <a:r>
              <a:rPr sz="1500" b="1">
                <a:solidFill>
                  <a:srgbClr val="FFFFFF"/>
                </a:solidFill>
              </a:rPr>
              <a:t>THEME 3
[Name here]</a:t>
            </a:r>
          </a:p>
        </p:txBody>
      </p:sp>
      <p:sp>
        <p:nvSpPr>
          <p:cNvPr id="23" name="Rectangle 22"/>
          <p:cNvSpPr/>
          <p:nvPr/>
        </p:nvSpPr>
        <p:spPr>
          <a:xfrm>
            <a:off x="8185468" y="2971800"/>
            <a:ext cx="16002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8231188" y="3035808"/>
            <a:ext cx="1508760" cy="261610"/>
          </a:xfrm>
          <a:prstGeom prst="rect">
            <a:avLst/>
          </a:prstGeom>
          <a:noFill/>
        </p:spPr>
        <p:txBody>
          <a:bodyPr wrap="square">
            <a:spAutoFit/>
          </a:bodyPr>
          <a:lstStyle/>
          <a:p>
            <a:pPr algn="ctr"/>
            <a:r>
              <a:rPr sz="1100">
                <a:solidFill>
                  <a:srgbClr val="2C2C2C"/>
                </a:solidFill>
              </a:rPr>
              <a:t>Sub-theme 1</a:t>
            </a:r>
          </a:p>
        </p:txBody>
      </p:sp>
      <p:sp>
        <p:nvSpPr>
          <p:cNvPr id="25" name="Rectangle 24"/>
          <p:cNvSpPr/>
          <p:nvPr/>
        </p:nvSpPr>
        <p:spPr>
          <a:xfrm>
            <a:off x="10014268" y="2971800"/>
            <a:ext cx="16002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10059988" y="3035808"/>
            <a:ext cx="1508760" cy="261610"/>
          </a:xfrm>
          <a:prstGeom prst="rect">
            <a:avLst/>
          </a:prstGeom>
          <a:noFill/>
        </p:spPr>
        <p:txBody>
          <a:bodyPr wrap="square">
            <a:spAutoFit/>
          </a:bodyPr>
          <a:lstStyle/>
          <a:p>
            <a:pPr algn="ctr"/>
            <a:r>
              <a:rPr sz="1100">
                <a:solidFill>
                  <a:srgbClr val="2C2C2C"/>
                </a:solidFill>
              </a:rPr>
              <a:t>Sub-theme 2</a:t>
            </a:r>
          </a:p>
        </p:txBody>
      </p:sp>
      <p:sp>
        <p:nvSpPr>
          <p:cNvPr id="27" name="Rectangle 26"/>
          <p:cNvSpPr/>
          <p:nvPr/>
        </p:nvSpPr>
        <p:spPr>
          <a:xfrm>
            <a:off x="275908" y="6126480"/>
            <a:ext cx="11612880" cy="548640"/>
          </a:xfrm>
          <a:prstGeom prst="rect">
            <a:avLst/>
          </a:prstGeom>
          <a:solidFill>
            <a:srgbClr val="D4F5E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413068" y="6153913"/>
            <a:ext cx="11338560" cy="461665"/>
          </a:xfrm>
          <a:prstGeom prst="rect">
            <a:avLst/>
          </a:prstGeom>
          <a:noFill/>
        </p:spPr>
        <p:txBody>
          <a:bodyPr wrap="square">
            <a:spAutoFit/>
          </a:bodyPr>
          <a:lstStyle/>
          <a:p>
            <a:pPr algn="l"/>
            <a:r>
              <a:rPr sz="1200" i="1">
                <a:solidFill>
                  <a:srgbClr val="1E2761"/>
                </a:solidFill>
              </a:rPr>
              <a:t>Instructions: (1) Write your research question in the centre  (2) Label each theme box  (3) Add sub-themes below  (4) Draw connections between themes where relevant  (5) Note which codes sit within each theme</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The Analytical Audit Trail — Documenting Your Process</a:t>
            </a:r>
          </a:p>
        </p:txBody>
      </p:sp>
      <p:sp>
        <p:nvSpPr>
          <p:cNvPr id="6" name="TextBox 5"/>
          <p:cNvSpPr txBox="1"/>
          <p:nvPr/>
        </p:nvSpPr>
        <p:spPr>
          <a:xfrm>
            <a:off x="367348" y="1097280"/>
            <a:ext cx="11430000" cy="594360"/>
          </a:xfrm>
          <a:prstGeom prst="rect">
            <a:avLst/>
          </a:prstGeom>
          <a:noFill/>
        </p:spPr>
        <p:txBody>
          <a:bodyPr wrap="square">
            <a:spAutoFit/>
          </a:bodyPr>
          <a:lstStyle/>
          <a:p>
            <a:pPr algn="l"/>
            <a:r>
              <a:rPr sz="1600" i="1">
                <a:solidFill>
                  <a:srgbClr val="2C2C2C"/>
                </a:solidFill>
              </a:rPr>
              <a:t>An audit trail is a transparent, chronological record of every significant methodological and analytical decision you make. It is essential for doctoral-level rigour.</a:t>
            </a:r>
          </a:p>
        </p:txBody>
      </p:sp>
      <p:sp>
        <p:nvSpPr>
          <p:cNvPr id="7" name="TextBox 6"/>
          <p:cNvSpPr txBox="1"/>
          <p:nvPr/>
        </p:nvSpPr>
        <p:spPr>
          <a:xfrm>
            <a:off x="367348" y="1783081"/>
            <a:ext cx="5303520" cy="353943"/>
          </a:xfrm>
          <a:prstGeom prst="rect">
            <a:avLst/>
          </a:prstGeom>
          <a:noFill/>
        </p:spPr>
        <p:txBody>
          <a:bodyPr wrap="square">
            <a:spAutoFit/>
          </a:bodyPr>
          <a:lstStyle/>
          <a:p>
            <a:pPr algn="l"/>
            <a:r>
              <a:rPr sz="1700" b="1">
                <a:solidFill>
                  <a:srgbClr val="1E2761"/>
                </a:solidFill>
              </a:rPr>
              <a:t>What to record in your audit trail:</a:t>
            </a:r>
          </a:p>
        </p:txBody>
      </p:sp>
      <p:sp>
        <p:nvSpPr>
          <p:cNvPr id="8" name="TextBox 7"/>
          <p:cNvSpPr txBox="1"/>
          <p:nvPr/>
        </p:nvSpPr>
        <p:spPr>
          <a:xfrm>
            <a:off x="367348" y="2240280"/>
            <a:ext cx="5120640" cy="1600438"/>
          </a:xfrm>
          <a:prstGeom prst="rect">
            <a:avLst/>
          </a:prstGeom>
          <a:noFill/>
        </p:spPr>
        <p:txBody>
          <a:bodyPr wrap="square">
            <a:spAutoFit/>
          </a:bodyPr>
          <a:lstStyle/>
          <a:p>
            <a:pPr algn="l"/>
            <a:r>
              <a:rPr sz="1400">
                <a:solidFill>
                  <a:srgbClr val="2C2C2C"/>
                </a:solidFill>
              </a:rPr>
              <a:t>• Date of each analytical session and what was done</a:t>
            </a:r>
          </a:p>
          <a:p>
            <a:pPr algn="l"/>
            <a:r>
              <a:rPr sz="1400">
                <a:solidFill>
                  <a:srgbClr val="2C2C2C"/>
                </a:solidFill>
              </a:rPr>
              <a:t>• Codes added, merged, split or discarded — with reason</a:t>
            </a:r>
          </a:p>
          <a:p>
            <a:pPr algn="l"/>
            <a:r>
              <a:rPr sz="1400">
                <a:solidFill>
                  <a:srgbClr val="2C2C2C"/>
                </a:solidFill>
              </a:rPr>
              <a:t>• Themes created, renamed, collapsed or removed — with reason</a:t>
            </a:r>
          </a:p>
          <a:p>
            <a:pPr algn="l"/>
            <a:r>
              <a:rPr sz="1400">
                <a:solidFill>
                  <a:srgbClr val="2C2C2C"/>
                </a:solidFill>
              </a:rPr>
              <a:t>• Reflexive notes: how your thinking shifted</a:t>
            </a:r>
          </a:p>
          <a:p>
            <a:pPr algn="l"/>
            <a:r>
              <a:rPr sz="1400">
                <a:solidFill>
                  <a:srgbClr val="2C2C2C"/>
                </a:solidFill>
              </a:rPr>
              <a:t>• Decisions about data inclusion/exclusion</a:t>
            </a:r>
          </a:p>
          <a:p>
            <a:pPr algn="l"/>
            <a:r>
              <a:rPr sz="1400">
                <a:solidFill>
                  <a:srgbClr val="2C2C2C"/>
                </a:solidFill>
              </a:rPr>
              <a:t>• Supervision discussions that influenced the analysis</a:t>
            </a:r>
          </a:p>
          <a:p>
            <a:pPr algn="l"/>
            <a:r>
              <a:rPr sz="1400">
                <a:solidFill>
                  <a:srgbClr val="2C2C2C"/>
                </a:solidFill>
              </a:rPr>
              <a:t>• Evidence of saturation — when and how identified</a:t>
            </a:r>
          </a:p>
        </p:txBody>
      </p:sp>
      <p:sp>
        <p:nvSpPr>
          <p:cNvPr id="9" name="TextBox 8"/>
          <p:cNvSpPr txBox="1"/>
          <p:nvPr/>
        </p:nvSpPr>
        <p:spPr>
          <a:xfrm>
            <a:off x="5853748" y="1783081"/>
            <a:ext cx="5943600" cy="353943"/>
          </a:xfrm>
          <a:prstGeom prst="rect">
            <a:avLst/>
          </a:prstGeom>
          <a:noFill/>
        </p:spPr>
        <p:txBody>
          <a:bodyPr wrap="square">
            <a:spAutoFit/>
          </a:bodyPr>
          <a:lstStyle/>
          <a:p>
            <a:pPr algn="l"/>
            <a:r>
              <a:rPr sz="1700" b="1">
                <a:solidFill>
                  <a:srgbClr val="1C7293"/>
                </a:solidFill>
              </a:rPr>
              <a:t>Audit Trail Log — Example Format:</a:t>
            </a:r>
          </a:p>
        </p:txBody>
      </p:sp>
      <p:sp>
        <p:nvSpPr>
          <p:cNvPr id="10" name="Rectangle 9"/>
          <p:cNvSpPr/>
          <p:nvPr/>
        </p:nvSpPr>
        <p:spPr>
          <a:xfrm>
            <a:off x="5853748" y="2240280"/>
            <a:ext cx="1097280" cy="384048"/>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899469" y="2276857"/>
            <a:ext cx="1005839" cy="276999"/>
          </a:xfrm>
          <a:prstGeom prst="rect">
            <a:avLst/>
          </a:prstGeom>
          <a:noFill/>
        </p:spPr>
        <p:txBody>
          <a:bodyPr wrap="square">
            <a:spAutoFit/>
          </a:bodyPr>
          <a:lstStyle/>
          <a:p>
            <a:pPr algn="l"/>
            <a:r>
              <a:rPr sz="1200" b="1">
                <a:solidFill>
                  <a:srgbClr val="FFFFFF"/>
                </a:solidFill>
              </a:rPr>
              <a:t>Date</a:t>
            </a:r>
          </a:p>
        </p:txBody>
      </p:sp>
      <p:sp>
        <p:nvSpPr>
          <p:cNvPr id="12" name="Rectangle 11"/>
          <p:cNvSpPr/>
          <p:nvPr/>
        </p:nvSpPr>
        <p:spPr>
          <a:xfrm>
            <a:off x="6996748" y="2240280"/>
            <a:ext cx="1920240" cy="384048"/>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7042468" y="2276857"/>
            <a:ext cx="1828800" cy="276999"/>
          </a:xfrm>
          <a:prstGeom prst="rect">
            <a:avLst/>
          </a:prstGeom>
          <a:noFill/>
        </p:spPr>
        <p:txBody>
          <a:bodyPr wrap="square">
            <a:spAutoFit/>
          </a:bodyPr>
          <a:lstStyle/>
          <a:p>
            <a:pPr algn="l"/>
            <a:r>
              <a:rPr sz="1200" b="1">
                <a:solidFill>
                  <a:srgbClr val="FFFFFF"/>
                </a:solidFill>
              </a:rPr>
              <a:t>Action</a:t>
            </a:r>
          </a:p>
        </p:txBody>
      </p:sp>
      <p:sp>
        <p:nvSpPr>
          <p:cNvPr id="14" name="Rectangle 13"/>
          <p:cNvSpPr/>
          <p:nvPr/>
        </p:nvSpPr>
        <p:spPr>
          <a:xfrm>
            <a:off x="8962707" y="2240280"/>
            <a:ext cx="2743200" cy="384048"/>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9008428" y="2276857"/>
            <a:ext cx="2651760" cy="276999"/>
          </a:xfrm>
          <a:prstGeom prst="rect">
            <a:avLst/>
          </a:prstGeom>
          <a:noFill/>
        </p:spPr>
        <p:txBody>
          <a:bodyPr wrap="square">
            <a:spAutoFit/>
          </a:bodyPr>
          <a:lstStyle/>
          <a:p>
            <a:pPr algn="l"/>
            <a:r>
              <a:rPr sz="1200" b="1">
                <a:solidFill>
                  <a:srgbClr val="FFFFFF"/>
                </a:solidFill>
              </a:rPr>
              <a:t>Rationale</a:t>
            </a:r>
          </a:p>
        </p:txBody>
      </p:sp>
      <p:sp>
        <p:nvSpPr>
          <p:cNvPr id="16" name="Rectangle 15"/>
          <p:cNvSpPr/>
          <p:nvPr/>
        </p:nvSpPr>
        <p:spPr>
          <a:xfrm>
            <a:off x="5853748" y="2642616"/>
            <a:ext cx="109728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5899469" y="2679192"/>
            <a:ext cx="1005839" cy="261610"/>
          </a:xfrm>
          <a:prstGeom prst="rect">
            <a:avLst/>
          </a:prstGeom>
          <a:noFill/>
        </p:spPr>
        <p:txBody>
          <a:bodyPr wrap="square">
            <a:spAutoFit/>
          </a:bodyPr>
          <a:lstStyle/>
          <a:p>
            <a:pPr algn="l"/>
            <a:r>
              <a:rPr sz="1100">
                <a:solidFill>
                  <a:srgbClr val="2C2C2C"/>
                </a:solidFill>
              </a:rPr>
              <a:t>12/03/24</a:t>
            </a:r>
          </a:p>
        </p:txBody>
      </p:sp>
      <p:sp>
        <p:nvSpPr>
          <p:cNvPr id="18" name="Rectangle 17"/>
          <p:cNvSpPr/>
          <p:nvPr/>
        </p:nvSpPr>
        <p:spPr>
          <a:xfrm>
            <a:off x="6996748" y="2642616"/>
            <a:ext cx="192024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7042468" y="2679192"/>
            <a:ext cx="1828800" cy="261610"/>
          </a:xfrm>
          <a:prstGeom prst="rect">
            <a:avLst/>
          </a:prstGeom>
          <a:noFill/>
        </p:spPr>
        <p:txBody>
          <a:bodyPr wrap="square">
            <a:spAutoFit/>
          </a:bodyPr>
          <a:lstStyle/>
          <a:p>
            <a:pPr algn="l"/>
            <a:r>
              <a:rPr sz="1100">
                <a:solidFill>
                  <a:srgbClr val="2C2C2C"/>
                </a:solidFill>
              </a:rPr>
              <a:t>Initial coding of P1-P5</a:t>
            </a:r>
          </a:p>
        </p:txBody>
      </p:sp>
      <p:sp>
        <p:nvSpPr>
          <p:cNvPr id="20" name="Rectangle 19"/>
          <p:cNvSpPr/>
          <p:nvPr/>
        </p:nvSpPr>
        <p:spPr>
          <a:xfrm>
            <a:off x="8962707" y="2642616"/>
            <a:ext cx="274320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9008428" y="2679192"/>
            <a:ext cx="2651760" cy="261610"/>
          </a:xfrm>
          <a:prstGeom prst="rect">
            <a:avLst/>
          </a:prstGeom>
          <a:noFill/>
        </p:spPr>
        <p:txBody>
          <a:bodyPr wrap="square">
            <a:spAutoFit/>
          </a:bodyPr>
          <a:lstStyle/>
          <a:p>
            <a:pPr algn="l"/>
            <a:r>
              <a:rPr sz="1100">
                <a:solidFill>
                  <a:srgbClr val="2C2C2C"/>
                </a:solidFill>
              </a:rPr>
              <a:t>First coding pass; 87 codes generated</a:t>
            </a:r>
          </a:p>
        </p:txBody>
      </p:sp>
      <p:sp>
        <p:nvSpPr>
          <p:cNvPr id="22" name="Rectangle 21"/>
          <p:cNvSpPr/>
          <p:nvPr/>
        </p:nvSpPr>
        <p:spPr>
          <a:xfrm>
            <a:off x="5853748" y="3346704"/>
            <a:ext cx="1097280" cy="6858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899469" y="3383280"/>
            <a:ext cx="1005839" cy="261610"/>
          </a:xfrm>
          <a:prstGeom prst="rect">
            <a:avLst/>
          </a:prstGeom>
          <a:noFill/>
        </p:spPr>
        <p:txBody>
          <a:bodyPr wrap="square">
            <a:spAutoFit/>
          </a:bodyPr>
          <a:lstStyle/>
          <a:p>
            <a:pPr algn="l"/>
            <a:r>
              <a:rPr sz="1100">
                <a:solidFill>
                  <a:srgbClr val="2C2C2C"/>
                </a:solidFill>
              </a:rPr>
              <a:t>19/03/24</a:t>
            </a:r>
          </a:p>
        </p:txBody>
      </p:sp>
      <p:sp>
        <p:nvSpPr>
          <p:cNvPr id="24" name="Rectangle 23"/>
          <p:cNvSpPr/>
          <p:nvPr/>
        </p:nvSpPr>
        <p:spPr>
          <a:xfrm>
            <a:off x="6996748" y="3346704"/>
            <a:ext cx="1920240" cy="6858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7042468" y="3383281"/>
            <a:ext cx="1828800" cy="430887"/>
          </a:xfrm>
          <a:prstGeom prst="rect">
            <a:avLst/>
          </a:prstGeom>
          <a:noFill/>
        </p:spPr>
        <p:txBody>
          <a:bodyPr wrap="square">
            <a:spAutoFit/>
          </a:bodyPr>
          <a:lstStyle/>
          <a:p>
            <a:pPr algn="l"/>
            <a:r>
              <a:rPr sz="1100">
                <a:solidFill>
                  <a:srgbClr val="2C2C2C"/>
                </a:solidFill>
              </a:rPr>
              <a:t>'GP failure' + 'NHS inaccessible' merged</a:t>
            </a:r>
          </a:p>
        </p:txBody>
      </p:sp>
      <p:sp>
        <p:nvSpPr>
          <p:cNvPr id="26" name="Rectangle 25"/>
          <p:cNvSpPr/>
          <p:nvPr/>
        </p:nvSpPr>
        <p:spPr>
          <a:xfrm>
            <a:off x="8962707" y="3346704"/>
            <a:ext cx="2743200" cy="6858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9008428" y="3383281"/>
            <a:ext cx="2651760" cy="430887"/>
          </a:xfrm>
          <a:prstGeom prst="rect">
            <a:avLst/>
          </a:prstGeom>
          <a:noFill/>
        </p:spPr>
        <p:txBody>
          <a:bodyPr wrap="square">
            <a:spAutoFit/>
          </a:bodyPr>
          <a:lstStyle/>
          <a:p>
            <a:pPr algn="l"/>
            <a:r>
              <a:rPr sz="1100">
                <a:solidFill>
                  <a:srgbClr val="2C2C2C"/>
                </a:solidFill>
              </a:rPr>
              <a:t>Both codes captured same phenomenon; no meaningful distinction</a:t>
            </a:r>
          </a:p>
        </p:txBody>
      </p:sp>
      <p:sp>
        <p:nvSpPr>
          <p:cNvPr id="28" name="Rectangle 27"/>
          <p:cNvSpPr/>
          <p:nvPr/>
        </p:nvSpPr>
        <p:spPr>
          <a:xfrm>
            <a:off x="5853748" y="4050791"/>
            <a:ext cx="109728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5899469" y="4087368"/>
            <a:ext cx="1005839" cy="261610"/>
          </a:xfrm>
          <a:prstGeom prst="rect">
            <a:avLst/>
          </a:prstGeom>
          <a:noFill/>
        </p:spPr>
        <p:txBody>
          <a:bodyPr wrap="square">
            <a:spAutoFit/>
          </a:bodyPr>
          <a:lstStyle/>
          <a:p>
            <a:pPr algn="l"/>
            <a:r>
              <a:rPr sz="1100">
                <a:solidFill>
                  <a:srgbClr val="2C2C2C"/>
                </a:solidFill>
              </a:rPr>
              <a:t>26/03/24</a:t>
            </a:r>
          </a:p>
        </p:txBody>
      </p:sp>
      <p:sp>
        <p:nvSpPr>
          <p:cNvPr id="30" name="Rectangle 29"/>
          <p:cNvSpPr/>
          <p:nvPr/>
        </p:nvSpPr>
        <p:spPr>
          <a:xfrm>
            <a:off x="6996748" y="4050791"/>
            <a:ext cx="192024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7042468" y="4087368"/>
            <a:ext cx="1828800" cy="621792"/>
          </a:xfrm>
          <a:prstGeom prst="rect">
            <a:avLst/>
          </a:prstGeom>
          <a:noFill/>
        </p:spPr>
        <p:txBody>
          <a:bodyPr wrap="square">
            <a:spAutoFit/>
          </a:bodyPr>
          <a:lstStyle/>
          <a:p>
            <a:pPr algn="l"/>
            <a:r>
              <a:rPr sz="1100">
                <a:solidFill>
                  <a:srgbClr val="2C2C2C"/>
                </a:solidFill>
              </a:rPr>
              <a:t>Theme 'Recovery' renamed to 'The Individual Burden of Recovery'</a:t>
            </a:r>
          </a:p>
        </p:txBody>
      </p:sp>
      <p:sp>
        <p:nvSpPr>
          <p:cNvPr id="32" name="Rectangle 31"/>
          <p:cNvSpPr/>
          <p:nvPr/>
        </p:nvSpPr>
        <p:spPr>
          <a:xfrm>
            <a:off x="8962707" y="4050791"/>
            <a:ext cx="274320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9008428" y="4087369"/>
            <a:ext cx="2651760" cy="430887"/>
          </a:xfrm>
          <a:prstGeom prst="rect">
            <a:avLst/>
          </a:prstGeom>
          <a:noFill/>
        </p:spPr>
        <p:txBody>
          <a:bodyPr wrap="square">
            <a:spAutoFit/>
          </a:bodyPr>
          <a:lstStyle/>
          <a:p>
            <a:pPr algn="l"/>
            <a:r>
              <a:rPr sz="1100">
                <a:solidFill>
                  <a:srgbClr val="2C2C2C"/>
                </a:solidFill>
              </a:rPr>
              <a:t>Original name too descriptive; new name captures the argument</a:t>
            </a:r>
          </a:p>
        </p:txBody>
      </p:sp>
      <p:sp>
        <p:nvSpPr>
          <p:cNvPr id="34" name="Rectangle 33"/>
          <p:cNvSpPr/>
          <p:nvPr/>
        </p:nvSpPr>
        <p:spPr>
          <a:xfrm>
            <a:off x="5853748" y="4754879"/>
            <a:ext cx="1097280" cy="6858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5899469" y="4791455"/>
            <a:ext cx="1005839" cy="261610"/>
          </a:xfrm>
          <a:prstGeom prst="rect">
            <a:avLst/>
          </a:prstGeom>
          <a:noFill/>
        </p:spPr>
        <p:txBody>
          <a:bodyPr wrap="square">
            <a:spAutoFit/>
          </a:bodyPr>
          <a:lstStyle/>
          <a:p>
            <a:pPr algn="l"/>
            <a:r>
              <a:rPr sz="1100">
                <a:solidFill>
                  <a:srgbClr val="2C2C2C"/>
                </a:solidFill>
              </a:rPr>
              <a:t>02/04/24</a:t>
            </a:r>
          </a:p>
        </p:txBody>
      </p:sp>
      <p:sp>
        <p:nvSpPr>
          <p:cNvPr id="36" name="Rectangle 35"/>
          <p:cNvSpPr/>
          <p:nvPr/>
        </p:nvSpPr>
        <p:spPr>
          <a:xfrm>
            <a:off x="6996748" y="4754879"/>
            <a:ext cx="1920240" cy="6858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7042468" y="4791456"/>
            <a:ext cx="1828800" cy="430887"/>
          </a:xfrm>
          <a:prstGeom prst="rect">
            <a:avLst/>
          </a:prstGeom>
          <a:noFill/>
        </p:spPr>
        <p:txBody>
          <a:bodyPr wrap="square">
            <a:spAutoFit/>
          </a:bodyPr>
          <a:lstStyle/>
          <a:p>
            <a:pPr algn="l"/>
            <a:r>
              <a:rPr sz="1100">
                <a:solidFill>
                  <a:srgbClr val="2C2C2C"/>
                </a:solidFill>
              </a:rPr>
              <a:t>Theme 'Alcohol harm' discarded</a:t>
            </a:r>
          </a:p>
        </p:txBody>
      </p:sp>
      <p:sp>
        <p:nvSpPr>
          <p:cNvPr id="38" name="Rectangle 37"/>
          <p:cNvSpPr/>
          <p:nvPr/>
        </p:nvSpPr>
        <p:spPr>
          <a:xfrm>
            <a:off x="8962707" y="4754879"/>
            <a:ext cx="2743200" cy="6858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9008428" y="4791456"/>
            <a:ext cx="2651760" cy="430887"/>
          </a:xfrm>
          <a:prstGeom prst="rect">
            <a:avLst/>
          </a:prstGeom>
          <a:noFill/>
        </p:spPr>
        <p:txBody>
          <a:bodyPr wrap="square">
            <a:spAutoFit/>
          </a:bodyPr>
          <a:lstStyle/>
          <a:p>
            <a:pPr algn="l"/>
            <a:r>
              <a:rPr sz="1100">
                <a:solidFill>
                  <a:srgbClr val="2C2C2C"/>
                </a:solidFill>
              </a:rPr>
              <a:t>Insufficient data; absorbed into Theme 1 as sub-theme</a:t>
            </a:r>
          </a:p>
        </p:txBody>
      </p:sp>
      <p:sp>
        <p:nvSpPr>
          <p:cNvPr id="40" name="Rectangle 39"/>
          <p:cNvSpPr/>
          <p:nvPr/>
        </p:nvSpPr>
        <p:spPr>
          <a:xfrm>
            <a:off x="5853748" y="5458967"/>
            <a:ext cx="109728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5899469" y="5495543"/>
            <a:ext cx="1005839" cy="261610"/>
          </a:xfrm>
          <a:prstGeom prst="rect">
            <a:avLst/>
          </a:prstGeom>
          <a:noFill/>
        </p:spPr>
        <p:txBody>
          <a:bodyPr wrap="square">
            <a:spAutoFit/>
          </a:bodyPr>
          <a:lstStyle/>
          <a:p>
            <a:pPr algn="l"/>
            <a:r>
              <a:rPr sz="1100">
                <a:solidFill>
                  <a:srgbClr val="2C2C2C"/>
                </a:solidFill>
              </a:rPr>
              <a:t>09/04/24</a:t>
            </a:r>
          </a:p>
        </p:txBody>
      </p:sp>
      <p:sp>
        <p:nvSpPr>
          <p:cNvPr id="42" name="Rectangle 41"/>
          <p:cNvSpPr/>
          <p:nvPr/>
        </p:nvSpPr>
        <p:spPr>
          <a:xfrm>
            <a:off x="6996748" y="5458967"/>
            <a:ext cx="192024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7042468" y="5495544"/>
            <a:ext cx="1828800" cy="430887"/>
          </a:xfrm>
          <a:prstGeom prst="rect">
            <a:avLst/>
          </a:prstGeom>
          <a:noFill/>
        </p:spPr>
        <p:txBody>
          <a:bodyPr wrap="square">
            <a:spAutoFit/>
          </a:bodyPr>
          <a:lstStyle/>
          <a:p>
            <a:pPr algn="l"/>
            <a:r>
              <a:rPr sz="1100">
                <a:solidFill>
                  <a:srgbClr val="2C2C2C"/>
                </a:solidFill>
              </a:rPr>
              <a:t>Saturation noted after P12-P14</a:t>
            </a:r>
          </a:p>
        </p:txBody>
      </p:sp>
      <p:sp>
        <p:nvSpPr>
          <p:cNvPr id="44" name="Rectangle 43"/>
          <p:cNvSpPr/>
          <p:nvPr/>
        </p:nvSpPr>
        <p:spPr>
          <a:xfrm>
            <a:off x="8962707" y="5458967"/>
            <a:ext cx="2743200" cy="6858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9008428" y="5495543"/>
            <a:ext cx="2651760" cy="261610"/>
          </a:xfrm>
          <a:prstGeom prst="rect">
            <a:avLst/>
          </a:prstGeom>
          <a:noFill/>
        </p:spPr>
        <p:txBody>
          <a:bodyPr wrap="square">
            <a:spAutoFit/>
          </a:bodyPr>
          <a:lstStyle/>
          <a:p>
            <a:pPr algn="l"/>
            <a:r>
              <a:rPr sz="1100">
                <a:solidFill>
                  <a:srgbClr val="2C2C2C"/>
                </a:solidFill>
              </a:rPr>
              <a:t>No new codes in 3 consecutive transcripts</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2188952" cy="100584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09728"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275908" y="91441"/>
            <a:ext cx="9601200" cy="492443"/>
          </a:xfrm>
          <a:prstGeom prst="rect">
            <a:avLst/>
          </a:prstGeom>
          <a:noFill/>
        </p:spPr>
        <p:txBody>
          <a:bodyPr wrap="square">
            <a:spAutoFit/>
          </a:bodyPr>
          <a:lstStyle/>
          <a:p>
            <a:pPr algn="l"/>
            <a:r>
              <a:rPr sz="2600" b="1">
                <a:solidFill>
                  <a:srgbClr val="FFFFFF"/>
                </a:solidFill>
              </a:rPr>
              <a:t>Recap: The Full Thematic Analysis Process</a:t>
            </a:r>
          </a:p>
        </p:txBody>
      </p:sp>
      <p:sp>
        <p:nvSpPr>
          <p:cNvPr id="6" name="TextBox 5"/>
          <p:cNvSpPr txBox="1"/>
          <p:nvPr/>
        </p:nvSpPr>
        <p:spPr>
          <a:xfrm>
            <a:off x="367348" y="1097280"/>
            <a:ext cx="11430000" cy="338554"/>
          </a:xfrm>
          <a:prstGeom prst="rect">
            <a:avLst/>
          </a:prstGeom>
          <a:noFill/>
        </p:spPr>
        <p:txBody>
          <a:bodyPr wrap="square">
            <a:spAutoFit/>
          </a:bodyPr>
          <a:lstStyle/>
          <a:p>
            <a:pPr algn="l"/>
            <a:r>
              <a:rPr sz="1600" i="1">
                <a:solidFill>
                  <a:srgbClr val="2C2C2C"/>
                </a:solidFill>
              </a:rPr>
              <a:t>Thematic analysis is iterative — you will move back and forth between phases. This is normal and expected.</a:t>
            </a:r>
          </a:p>
        </p:txBody>
      </p:sp>
      <p:sp>
        <p:nvSpPr>
          <p:cNvPr id="7" name="Rectangle 6"/>
          <p:cNvSpPr/>
          <p:nvPr/>
        </p:nvSpPr>
        <p:spPr>
          <a:xfrm>
            <a:off x="275908" y="1737360"/>
            <a:ext cx="137160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321628" y="1828801"/>
            <a:ext cx="1280160" cy="276999"/>
          </a:xfrm>
          <a:prstGeom prst="rect">
            <a:avLst/>
          </a:prstGeom>
          <a:noFill/>
        </p:spPr>
        <p:txBody>
          <a:bodyPr wrap="square">
            <a:spAutoFit/>
          </a:bodyPr>
          <a:lstStyle/>
          <a:p>
            <a:pPr algn="ctr"/>
            <a:r>
              <a:rPr sz="1200" b="1">
                <a:solidFill>
                  <a:srgbClr val="FFFFFF"/>
                </a:solidFill>
              </a:rPr>
              <a:t>Phase 0</a:t>
            </a:r>
          </a:p>
        </p:txBody>
      </p:sp>
      <p:sp>
        <p:nvSpPr>
          <p:cNvPr id="9" name="Rectangle 8"/>
          <p:cNvSpPr/>
          <p:nvPr/>
        </p:nvSpPr>
        <p:spPr>
          <a:xfrm>
            <a:off x="1647508" y="1737360"/>
            <a:ext cx="22860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738948" y="1828800"/>
            <a:ext cx="2103120" cy="292388"/>
          </a:xfrm>
          <a:prstGeom prst="rect">
            <a:avLst/>
          </a:prstGeom>
          <a:noFill/>
        </p:spPr>
        <p:txBody>
          <a:bodyPr wrap="square">
            <a:spAutoFit/>
          </a:bodyPr>
          <a:lstStyle/>
          <a:p>
            <a:pPr algn="l"/>
            <a:r>
              <a:rPr sz="1300" b="1">
                <a:solidFill>
                  <a:srgbClr val="1E2761"/>
                </a:solidFill>
              </a:rPr>
              <a:t>Data Preparation</a:t>
            </a:r>
          </a:p>
        </p:txBody>
      </p:sp>
      <p:sp>
        <p:nvSpPr>
          <p:cNvPr id="11" name="Rectangle 10"/>
          <p:cNvSpPr/>
          <p:nvPr/>
        </p:nvSpPr>
        <p:spPr>
          <a:xfrm>
            <a:off x="3933509" y="1737360"/>
            <a:ext cx="7955279" cy="5943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024948" y="1828800"/>
            <a:ext cx="7772400" cy="292388"/>
          </a:xfrm>
          <a:prstGeom prst="rect">
            <a:avLst/>
          </a:prstGeom>
          <a:noFill/>
        </p:spPr>
        <p:txBody>
          <a:bodyPr wrap="square">
            <a:spAutoFit/>
          </a:bodyPr>
          <a:lstStyle/>
          <a:p>
            <a:pPr algn="l"/>
            <a:r>
              <a:rPr sz="1300">
                <a:solidFill>
                  <a:srgbClr val="2C2C2C"/>
                </a:solidFill>
              </a:rPr>
              <a:t>Transcribe, translate, anonymise, clean, create data log</a:t>
            </a:r>
          </a:p>
        </p:txBody>
      </p:sp>
      <p:sp>
        <p:nvSpPr>
          <p:cNvPr id="13" name="Rectangle 12"/>
          <p:cNvSpPr/>
          <p:nvPr/>
        </p:nvSpPr>
        <p:spPr>
          <a:xfrm>
            <a:off x="275908" y="2395728"/>
            <a:ext cx="1371600" cy="59436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321628" y="2487169"/>
            <a:ext cx="1280160" cy="276999"/>
          </a:xfrm>
          <a:prstGeom prst="rect">
            <a:avLst/>
          </a:prstGeom>
          <a:noFill/>
        </p:spPr>
        <p:txBody>
          <a:bodyPr wrap="square">
            <a:spAutoFit/>
          </a:bodyPr>
          <a:lstStyle/>
          <a:p>
            <a:pPr algn="ctr"/>
            <a:r>
              <a:rPr sz="1200" b="1">
                <a:solidFill>
                  <a:srgbClr val="FFFFFF"/>
                </a:solidFill>
              </a:rPr>
              <a:t>Phase 1</a:t>
            </a:r>
          </a:p>
        </p:txBody>
      </p:sp>
      <p:sp>
        <p:nvSpPr>
          <p:cNvPr id="15" name="Rectangle 14"/>
          <p:cNvSpPr/>
          <p:nvPr/>
        </p:nvSpPr>
        <p:spPr>
          <a:xfrm>
            <a:off x="1647508" y="2395728"/>
            <a:ext cx="22860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1738948" y="2487168"/>
            <a:ext cx="2103120" cy="292388"/>
          </a:xfrm>
          <a:prstGeom prst="rect">
            <a:avLst/>
          </a:prstGeom>
          <a:noFill/>
        </p:spPr>
        <p:txBody>
          <a:bodyPr wrap="square">
            <a:spAutoFit/>
          </a:bodyPr>
          <a:lstStyle/>
          <a:p>
            <a:pPr algn="l"/>
            <a:r>
              <a:rPr sz="1300" b="1">
                <a:solidFill>
                  <a:srgbClr val="1E2761"/>
                </a:solidFill>
              </a:rPr>
              <a:t>Familiarisation</a:t>
            </a:r>
          </a:p>
        </p:txBody>
      </p:sp>
      <p:sp>
        <p:nvSpPr>
          <p:cNvPr id="17" name="Rectangle 16"/>
          <p:cNvSpPr/>
          <p:nvPr/>
        </p:nvSpPr>
        <p:spPr>
          <a:xfrm>
            <a:off x="3933509" y="2395728"/>
            <a:ext cx="7955279" cy="5943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024948" y="2487168"/>
            <a:ext cx="7772400" cy="292388"/>
          </a:xfrm>
          <a:prstGeom prst="rect">
            <a:avLst/>
          </a:prstGeom>
          <a:noFill/>
        </p:spPr>
        <p:txBody>
          <a:bodyPr wrap="square">
            <a:spAutoFit/>
          </a:bodyPr>
          <a:lstStyle/>
          <a:p>
            <a:pPr algn="l"/>
            <a:r>
              <a:rPr sz="1300">
                <a:solidFill>
                  <a:srgbClr val="2C2C2C"/>
                </a:solidFill>
              </a:rPr>
              <a:t>Read and re-read; write reflexive memos; note first impressions</a:t>
            </a:r>
          </a:p>
        </p:txBody>
      </p:sp>
      <p:sp>
        <p:nvSpPr>
          <p:cNvPr id="19" name="Rectangle 18"/>
          <p:cNvSpPr/>
          <p:nvPr/>
        </p:nvSpPr>
        <p:spPr>
          <a:xfrm>
            <a:off x="275908" y="3054096"/>
            <a:ext cx="137160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321628" y="3145537"/>
            <a:ext cx="1280160" cy="276999"/>
          </a:xfrm>
          <a:prstGeom prst="rect">
            <a:avLst/>
          </a:prstGeom>
          <a:noFill/>
        </p:spPr>
        <p:txBody>
          <a:bodyPr wrap="square">
            <a:spAutoFit/>
          </a:bodyPr>
          <a:lstStyle/>
          <a:p>
            <a:pPr algn="ctr"/>
            <a:r>
              <a:rPr sz="1200" b="1">
                <a:solidFill>
                  <a:srgbClr val="FFFFFF"/>
                </a:solidFill>
              </a:rPr>
              <a:t>Phase 2</a:t>
            </a:r>
          </a:p>
        </p:txBody>
      </p:sp>
      <p:sp>
        <p:nvSpPr>
          <p:cNvPr id="21" name="Rectangle 20"/>
          <p:cNvSpPr/>
          <p:nvPr/>
        </p:nvSpPr>
        <p:spPr>
          <a:xfrm>
            <a:off x="1647508" y="3054096"/>
            <a:ext cx="22860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1738948" y="3145536"/>
            <a:ext cx="2103120" cy="292388"/>
          </a:xfrm>
          <a:prstGeom prst="rect">
            <a:avLst/>
          </a:prstGeom>
          <a:noFill/>
        </p:spPr>
        <p:txBody>
          <a:bodyPr wrap="square">
            <a:spAutoFit/>
          </a:bodyPr>
          <a:lstStyle/>
          <a:p>
            <a:pPr algn="l"/>
            <a:r>
              <a:rPr sz="1300" b="1">
                <a:solidFill>
                  <a:srgbClr val="1E2761"/>
                </a:solidFill>
              </a:rPr>
              <a:t>Initial Coding</a:t>
            </a:r>
          </a:p>
        </p:txBody>
      </p:sp>
      <p:sp>
        <p:nvSpPr>
          <p:cNvPr id="23" name="Rectangle 22"/>
          <p:cNvSpPr/>
          <p:nvPr/>
        </p:nvSpPr>
        <p:spPr>
          <a:xfrm>
            <a:off x="3933509" y="3054096"/>
            <a:ext cx="7955279" cy="5943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024948" y="3145536"/>
            <a:ext cx="7772400" cy="292388"/>
          </a:xfrm>
          <a:prstGeom prst="rect">
            <a:avLst/>
          </a:prstGeom>
          <a:noFill/>
        </p:spPr>
        <p:txBody>
          <a:bodyPr wrap="square">
            <a:spAutoFit/>
          </a:bodyPr>
          <a:lstStyle/>
          <a:p>
            <a:pPr algn="l"/>
            <a:r>
              <a:rPr sz="1300">
                <a:solidFill>
                  <a:srgbClr val="2C2C2C"/>
                </a:solidFill>
              </a:rPr>
              <a:t>Label all relevant segments; code generously; use inductive and/or deductive approach</a:t>
            </a:r>
          </a:p>
        </p:txBody>
      </p:sp>
      <p:sp>
        <p:nvSpPr>
          <p:cNvPr id="25" name="Rectangle 24"/>
          <p:cNvSpPr/>
          <p:nvPr/>
        </p:nvSpPr>
        <p:spPr>
          <a:xfrm>
            <a:off x="275908" y="3712464"/>
            <a:ext cx="1371600" cy="59436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321628" y="3803905"/>
            <a:ext cx="1280160" cy="276999"/>
          </a:xfrm>
          <a:prstGeom prst="rect">
            <a:avLst/>
          </a:prstGeom>
          <a:noFill/>
        </p:spPr>
        <p:txBody>
          <a:bodyPr wrap="square">
            <a:spAutoFit/>
          </a:bodyPr>
          <a:lstStyle/>
          <a:p>
            <a:pPr algn="ctr"/>
            <a:r>
              <a:rPr sz="1200" b="1">
                <a:solidFill>
                  <a:srgbClr val="FFFFFF"/>
                </a:solidFill>
              </a:rPr>
              <a:t>Phase 3</a:t>
            </a:r>
          </a:p>
        </p:txBody>
      </p:sp>
      <p:sp>
        <p:nvSpPr>
          <p:cNvPr id="27" name="Rectangle 26"/>
          <p:cNvSpPr/>
          <p:nvPr/>
        </p:nvSpPr>
        <p:spPr>
          <a:xfrm>
            <a:off x="1647508" y="3712464"/>
            <a:ext cx="22860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1738948" y="3803904"/>
            <a:ext cx="2103120" cy="292388"/>
          </a:xfrm>
          <a:prstGeom prst="rect">
            <a:avLst/>
          </a:prstGeom>
          <a:noFill/>
        </p:spPr>
        <p:txBody>
          <a:bodyPr wrap="square">
            <a:spAutoFit/>
          </a:bodyPr>
          <a:lstStyle/>
          <a:p>
            <a:pPr algn="l"/>
            <a:r>
              <a:rPr sz="1300" b="1">
                <a:solidFill>
                  <a:srgbClr val="1E2761"/>
                </a:solidFill>
              </a:rPr>
              <a:t>Searching for Themes</a:t>
            </a:r>
          </a:p>
        </p:txBody>
      </p:sp>
      <p:sp>
        <p:nvSpPr>
          <p:cNvPr id="29" name="Rectangle 28"/>
          <p:cNvSpPr/>
          <p:nvPr/>
        </p:nvSpPr>
        <p:spPr>
          <a:xfrm>
            <a:off x="3933509" y="3712464"/>
            <a:ext cx="7955279" cy="5943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4024948" y="3803904"/>
            <a:ext cx="7772400" cy="292388"/>
          </a:xfrm>
          <a:prstGeom prst="rect">
            <a:avLst/>
          </a:prstGeom>
          <a:noFill/>
        </p:spPr>
        <p:txBody>
          <a:bodyPr wrap="square">
            <a:spAutoFit/>
          </a:bodyPr>
          <a:lstStyle/>
          <a:p>
            <a:pPr algn="l"/>
            <a:r>
              <a:rPr sz="1300">
                <a:solidFill>
                  <a:srgbClr val="2C2C2C"/>
                </a:solidFill>
              </a:rPr>
              <a:t>Group codes into categories; identify potential themes; create thematic map</a:t>
            </a:r>
          </a:p>
        </p:txBody>
      </p:sp>
      <p:sp>
        <p:nvSpPr>
          <p:cNvPr id="31" name="Rectangle 30"/>
          <p:cNvSpPr/>
          <p:nvPr/>
        </p:nvSpPr>
        <p:spPr>
          <a:xfrm>
            <a:off x="275908" y="4370831"/>
            <a:ext cx="137160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321628" y="4462272"/>
            <a:ext cx="1280160" cy="276999"/>
          </a:xfrm>
          <a:prstGeom prst="rect">
            <a:avLst/>
          </a:prstGeom>
          <a:noFill/>
        </p:spPr>
        <p:txBody>
          <a:bodyPr wrap="square">
            <a:spAutoFit/>
          </a:bodyPr>
          <a:lstStyle/>
          <a:p>
            <a:pPr algn="ctr"/>
            <a:r>
              <a:rPr sz="1200" b="1">
                <a:solidFill>
                  <a:srgbClr val="FFFFFF"/>
                </a:solidFill>
              </a:rPr>
              <a:t>Phase 4</a:t>
            </a:r>
          </a:p>
        </p:txBody>
      </p:sp>
      <p:sp>
        <p:nvSpPr>
          <p:cNvPr id="33" name="Rectangle 32"/>
          <p:cNvSpPr/>
          <p:nvPr/>
        </p:nvSpPr>
        <p:spPr>
          <a:xfrm>
            <a:off x="1647508" y="4370831"/>
            <a:ext cx="22860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1738948" y="4462271"/>
            <a:ext cx="2103120" cy="292388"/>
          </a:xfrm>
          <a:prstGeom prst="rect">
            <a:avLst/>
          </a:prstGeom>
          <a:noFill/>
        </p:spPr>
        <p:txBody>
          <a:bodyPr wrap="square">
            <a:spAutoFit/>
          </a:bodyPr>
          <a:lstStyle/>
          <a:p>
            <a:pPr algn="l"/>
            <a:r>
              <a:rPr sz="1300" b="1">
                <a:solidFill>
                  <a:srgbClr val="1E2761"/>
                </a:solidFill>
              </a:rPr>
              <a:t>Reviewing Themes</a:t>
            </a:r>
          </a:p>
        </p:txBody>
      </p:sp>
      <p:sp>
        <p:nvSpPr>
          <p:cNvPr id="35" name="Rectangle 34"/>
          <p:cNvSpPr/>
          <p:nvPr/>
        </p:nvSpPr>
        <p:spPr>
          <a:xfrm>
            <a:off x="3933509" y="4370831"/>
            <a:ext cx="7955279" cy="5943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4024948" y="4462271"/>
            <a:ext cx="7772400" cy="292388"/>
          </a:xfrm>
          <a:prstGeom prst="rect">
            <a:avLst/>
          </a:prstGeom>
          <a:noFill/>
        </p:spPr>
        <p:txBody>
          <a:bodyPr wrap="square">
            <a:spAutoFit/>
          </a:bodyPr>
          <a:lstStyle/>
          <a:p>
            <a:pPr algn="l"/>
            <a:r>
              <a:rPr sz="1300">
                <a:solidFill>
                  <a:srgbClr val="2C2C2C"/>
                </a:solidFill>
              </a:rPr>
              <a:t>Check themes against data; revise, merge, split; update thematic map</a:t>
            </a:r>
          </a:p>
        </p:txBody>
      </p:sp>
      <p:sp>
        <p:nvSpPr>
          <p:cNvPr id="37" name="Rectangle 36"/>
          <p:cNvSpPr/>
          <p:nvPr/>
        </p:nvSpPr>
        <p:spPr>
          <a:xfrm>
            <a:off x="275908" y="5029200"/>
            <a:ext cx="1371600" cy="59436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321628" y="5120641"/>
            <a:ext cx="1280160" cy="276999"/>
          </a:xfrm>
          <a:prstGeom prst="rect">
            <a:avLst/>
          </a:prstGeom>
          <a:noFill/>
        </p:spPr>
        <p:txBody>
          <a:bodyPr wrap="square">
            <a:spAutoFit/>
          </a:bodyPr>
          <a:lstStyle/>
          <a:p>
            <a:pPr algn="ctr"/>
            <a:r>
              <a:rPr sz="1200" b="1">
                <a:solidFill>
                  <a:srgbClr val="FFFFFF"/>
                </a:solidFill>
              </a:rPr>
              <a:t>Phase 5</a:t>
            </a:r>
          </a:p>
        </p:txBody>
      </p:sp>
      <p:sp>
        <p:nvSpPr>
          <p:cNvPr id="39" name="Rectangle 38"/>
          <p:cNvSpPr/>
          <p:nvPr/>
        </p:nvSpPr>
        <p:spPr>
          <a:xfrm>
            <a:off x="1647508" y="5029200"/>
            <a:ext cx="22860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1738948" y="5120640"/>
            <a:ext cx="2103120" cy="292388"/>
          </a:xfrm>
          <a:prstGeom prst="rect">
            <a:avLst/>
          </a:prstGeom>
          <a:noFill/>
        </p:spPr>
        <p:txBody>
          <a:bodyPr wrap="square">
            <a:spAutoFit/>
          </a:bodyPr>
          <a:lstStyle/>
          <a:p>
            <a:pPr algn="l"/>
            <a:r>
              <a:rPr sz="1300" b="1">
                <a:solidFill>
                  <a:srgbClr val="1E2761"/>
                </a:solidFill>
              </a:rPr>
              <a:t>Defining &amp; Naming</a:t>
            </a:r>
          </a:p>
        </p:txBody>
      </p:sp>
      <p:sp>
        <p:nvSpPr>
          <p:cNvPr id="41" name="Rectangle 40"/>
          <p:cNvSpPr/>
          <p:nvPr/>
        </p:nvSpPr>
        <p:spPr>
          <a:xfrm>
            <a:off x="3933509" y="5029200"/>
            <a:ext cx="7955279" cy="5943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4024948" y="5120640"/>
            <a:ext cx="7772400" cy="292388"/>
          </a:xfrm>
          <a:prstGeom prst="rect">
            <a:avLst/>
          </a:prstGeom>
          <a:noFill/>
        </p:spPr>
        <p:txBody>
          <a:bodyPr wrap="square">
            <a:spAutoFit/>
          </a:bodyPr>
          <a:lstStyle/>
          <a:p>
            <a:pPr algn="l"/>
            <a:r>
              <a:rPr sz="1300">
                <a:solidFill>
                  <a:srgbClr val="2C2C2C"/>
                </a:solidFill>
              </a:rPr>
              <a:t>Write definition for each theme; choose analytic names; confirm sub-themes</a:t>
            </a:r>
          </a:p>
        </p:txBody>
      </p:sp>
      <p:sp>
        <p:nvSpPr>
          <p:cNvPr id="43" name="Rectangle 42"/>
          <p:cNvSpPr/>
          <p:nvPr/>
        </p:nvSpPr>
        <p:spPr>
          <a:xfrm>
            <a:off x="275908" y="5687568"/>
            <a:ext cx="1371600" cy="59436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321628" y="5779009"/>
            <a:ext cx="1280160" cy="276999"/>
          </a:xfrm>
          <a:prstGeom prst="rect">
            <a:avLst/>
          </a:prstGeom>
          <a:noFill/>
        </p:spPr>
        <p:txBody>
          <a:bodyPr wrap="square">
            <a:spAutoFit/>
          </a:bodyPr>
          <a:lstStyle/>
          <a:p>
            <a:pPr algn="ctr"/>
            <a:r>
              <a:rPr sz="1200" b="1">
                <a:solidFill>
                  <a:srgbClr val="FFFFFF"/>
                </a:solidFill>
              </a:rPr>
              <a:t>Phase 6</a:t>
            </a:r>
          </a:p>
        </p:txBody>
      </p:sp>
      <p:sp>
        <p:nvSpPr>
          <p:cNvPr id="45" name="Rectangle 44"/>
          <p:cNvSpPr/>
          <p:nvPr/>
        </p:nvSpPr>
        <p:spPr>
          <a:xfrm>
            <a:off x="1647508" y="5687568"/>
            <a:ext cx="2286000" cy="594360"/>
          </a:xfrm>
          <a:prstGeom prst="rect">
            <a:avLst/>
          </a:prstGeom>
          <a:solidFill>
            <a:srgbClr val="F4F7F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1738948" y="5779008"/>
            <a:ext cx="2103120" cy="292388"/>
          </a:xfrm>
          <a:prstGeom prst="rect">
            <a:avLst/>
          </a:prstGeom>
          <a:noFill/>
        </p:spPr>
        <p:txBody>
          <a:bodyPr wrap="square">
            <a:spAutoFit/>
          </a:bodyPr>
          <a:lstStyle/>
          <a:p>
            <a:pPr algn="l"/>
            <a:r>
              <a:rPr sz="1300" b="1">
                <a:solidFill>
                  <a:srgbClr val="1E2761"/>
                </a:solidFill>
              </a:rPr>
              <a:t>Writing Up</a:t>
            </a:r>
          </a:p>
        </p:txBody>
      </p:sp>
      <p:sp>
        <p:nvSpPr>
          <p:cNvPr id="47" name="Rectangle 46"/>
          <p:cNvSpPr/>
          <p:nvPr/>
        </p:nvSpPr>
        <p:spPr>
          <a:xfrm>
            <a:off x="3933509" y="5687568"/>
            <a:ext cx="7955279" cy="59436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4024948" y="5779008"/>
            <a:ext cx="7772400" cy="292388"/>
          </a:xfrm>
          <a:prstGeom prst="rect">
            <a:avLst/>
          </a:prstGeom>
          <a:noFill/>
        </p:spPr>
        <p:txBody>
          <a:bodyPr wrap="square">
            <a:spAutoFit/>
          </a:bodyPr>
          <a:lstStyle/>
          <a:p>
            <a:pPr algn="l"/>
            <a:r>
              <a:rPr sz="1300">
                <a:solidFill>
                  <a:srgbClr val="2C2C2C"/>
                </a:solidFill>
              </a:rPr>
              <a:t>Write findings as argument; evidence with extracts; interpret in discussion</a:t>
            </a:r>
          </a:p>
        </p:txBody>
      </p:sp>
      <p:sp>
        <p:nvSpPr>
          <p:cNvPr id="49" name="Rectangle 48"/>
          <p:cNvSpPr/>
          <p:nvPr/>
        </p:nvSpPr>
        <p:spPr>
          <a:xfrm>
            <a:off x="275908" y="6373368"/>
            <a:ext cx="11612880" cy="347472"/>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413068" y="6400800"/>
            <a:ext cx="11338560" cy="301752"/>
          </a:xfrm>
          <a:prstGeom prst="rect">
            <a:avLst/>
          </a:prstGeom>
          <a:noFill/>
        </p:spPr>
        <p:txBody>
          <a:bodyPr wrap="square">
            <a:spAutoFit/>
          </a:bodyPr>
          <a:lstStyle/>
          <a:p>
            <a:pPr algn="ctr"/>
            <a:r>
              <a:rPr sz="1300" b="1">
                <a:solidFill>
                  <a:srgbClr val="1E2761"/>
                </a:solidFill>
              </a:rPr>
              <a:t>Remember: Document every decision. Your methodology chapter must show that you conducted this process with rigour, transparency and reflexivity.</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88" y="0"/>
            <a:ext cx="12188952" cy="6858000"/>
          </a:xfrm>
          <a:prstGeom prst="rect">
            <a:avLst/>
          </a:prstGeom>
          <a:solidFill>
            <a:srgbClr val="1E276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588" y="0"/>
            <a:ext cx="164592" cy="68580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1588" y="0"/>
            <a:ext cx="12188952" cy="1005840"/>
          </a:xfrm>
          <a:prstGeom prst="rect">
            <a:avLst/>
          </a:prstGeom>
          <a:solidFill>
            <a:srgbClr val="1C729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321628" y="91440"/>
            <a:ext cx="11430000" cy="523220"/>
          </a:xfrm>
          <a:prstGeom prst="rect">
            <a:avLst/>
          </a:prstGeom>
          <a:noFill/>
        </p:spPr>
        <p:txBody>
          <a:bodyPr wrap="square">
            <a:spAutoFit/>
          </a:bodyPr>
          <a:lstStyle/>
          <a:p>
            <a:pPr algn="l"/>
            <a:r>
              <a:rPr sz="2800" b="1">
                <a:solidFill>
                  <a:srgbClr val="FFFFFF"/>
                </a:solidFill>
              </a:rPr>
              <a:t>Essential Reading for Doctoral Researchers</a:t>
            </a:r>
          </a:p>
        </p:txBody>
      </p:sp>
      <p:sp>
        <p:nvSpPr>
          <p:cNvPr id="6" name="Rectangle 5"/>
          <p:cNvSpPr/>
          <p:nvPr/>
        </p:nvSpPr>
        <p:spPr>
          <a:xfrm>
            <a:off x="321629" y="1143000"/>
            <a:ext cx="3749039" cy="4572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413067" y="1170432"/>
            <a:ext cx="3566160" cy="292388"/>
          </a:xfrm>
          <a:prstGeom prst="rect">
            <a:avLst/>
          </a:prstGeom>
          <a:noFill/>
        </p:spPr>
        <p:txBody>
          <a:bodyPr wrap="square">
            <a:spAutoFit/>
          </a:bodyPr>
          <a:lstStyle/>
          <a:p>
            <a:pPr algn="l"/>
            <a:r>
              <a:rPr sz="1300" b="1">
                <a:solidFill>
                  <a:srgbClr val="1E2761"/>
                </a:solidFill>
              </a:rPr>
              <a:t>Foundational — Thematic Analysis</a:t>
            </a:r>
          </a:p>
        </p:txBody>
      </p:sp>
      <p:sp>
        <p:nvSpPr>
          <p:cNvPr id="8" name="Rectangle 7"/>
          <p:cNvSpPr/>
          <p:nvPr/>
        </p:nvSpPr>
        <p:spPr>
          <a:xfrm>
            <a:off x="321629" y="1600200"/>
            <a:ext cx="3749039" cy="4983480"/>
          </a:xfrm>
          <a:prstGeom prst="rect">
            <a:avLst/>
          </a:prstGeom>
          <a:solidFill>
            <a:srgbClr val="141A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13067" y="1691641"/>
            <a:ext cx="3566160" cy="646331"/>
          </a:xfrm>
          <a:prstGeom prst="rect">
            <a:avLst/>
          </a:prstGeom>
          <a:noFill/>
        </p:spPr>
        <p:txBody>
          <a:bodyPr wrap="square">
            <a:spAutoFit/>
          </a:bodyPr>
          <a:lstStyle/>
          <a:p>
            <a:pPr algn="l"/>
            <a:r>
              <a:rPr sz="1200" i="1">
                <a:solidFill>
                  <a:srgbClr val="CADCFC"/>
                </a:solidFill>
              </a:rPr>
              <a:t>Braun, V. &amp; Clarke, V. (2006). Using thematic analysis in psychology. Qualitative Research in Psychology, 3(2), 77–101.</a:t>
            </a:r>
          </a:p>
        </p:txBody>
      </p:sp>
      <p:sp>
        <p:nvSpPr>
          <p:cNvPr id="10" name="TextBox 9"/>
          <p:cNvSpPr txBox="1"/>
          <p:nvPr/>
        </p:nvSpPr>
        <p:spPr>
          <a:xfrm>
            <a:off x="413067" y="3246121"/>
            <a:ext cx="3566160" cy="646331"/>
          </a:xfrm>
          <a:prstGeom prst="rect">
            <a:avLst/>
          </a:prstGeom>
          <a:noFill/>
        </p:spPr>
        <p:txBody>
          <a:bodyPr wrap="square">
            <a:spAutoFit/>
          </a:bodyPr>
          <a:lstStyle/>
          <a:p>
            <a:pPr algn="l"/>
            <a:r>
              <a:rPr sz="1200" i="1">
                <a:solidFill>
                  <a:srgbClr val="CADCFC"/>
                </a:solidFill>
              </a:rPr>
              <a:t>Braun, V. &amp; Clarke, V. (2019). Reflecting on reflexive thematic analysis. Qualitative Research in Sport, Exercise and Health, 11(4), 589–597.</a:t>
            </a:r>
          </a:p>
        </p:txBody>
      </p:sp>
      <p:sp>
        <p:nvSpPr>
          <p:cNvPr id="11" name="TextBox 10"/>
          <p:cNvSpPr txBox="1"/>
          <p:nvPr/>
        </p:nvSpPr>
        <p:spPr>
          <a:xfrm>
            <a:off x="413067" y="4800601"/>
            <a:ext cx="3566160" cy="461665"/>
          </a:xfrm>
          <a:prstGeom prst="rect">
            <a:avLst/>
          </a:prstGeom>
          <a:noFill/>
        </p:spPr>
        <p:txBody>
          <a:bodyPr wrap="square">
            <a:spAutoFit/>
          </a:bodyPr>
          <a:lstStyle/>
          <a:p>
            <a:pPr algn="l"/>
            <a:r>
              <a:rPr sz="1200" i="1">
                <a:solidFill>
                  <a:srgbClr val="CADCFC"/>
                </a:solidFill>
              </a:rPr>
              <a:t>Braun, V. &amp; Clarke, V. (2022). Thematic Analysis: A Practical Guide. Sage.</a:t>
            </a:r>
          </a:p>
        </p:txBody>
      </p:sp>
      <p:sp>
        <p:nvSpPr>
          <p:cNvPr id="12" name="Rectangle 11"/>
          <p:cNvSpPr/>
          <p:nvPr/>
        </p:nvSpPr>
        <p:spPr>
          <a:xfrm>
            <a:off x="4299268" y="1143000"/>
            <a:ext cx="3749039" cy="4572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390707" y="1170432"/>
            <a:ext cx="3566160" cy="292388"/>
          </a:xfrm>
          <a:prstGeom prst="rect">
            <a:avLst/>
          </a:prstGeom>
          <a:noFill/>
        </p:spPr>
        <p:txBody>
          <a:bodyPr wrap="square">
            <a:spAutoFit/>
          </a:bodyPr>
          <a:lstStyle/>
          <a:p>
            <a:pPr algn="l"/>
            <a:r>
              <a:rPr sz="1300" b="1">
                <a:solidFill>
                  <a:srgbClr val="1E2761"/>
                </a:solidFill>
              </a:rPr>
              <a:t>Qualitative Research Methods</a:t>
            </a:r>
          </a:p>
        </p:txBody>
      </p:sp>
      <p:sp>
        <p:nvSpPr>
          <p:cNvPr id="14" name="Rectangle 13"/>
          <p:cNvSpPr/>
          <p:nvPr/>
        </p:nvSpPr>
        <p:spPr>
          <a:xfrm>
            <a:off x="4299268" y="1600200"/>
            <a:ext cx="3749039" cy="4983480"/>
          </a:xfrm>
          <a:prstGeom prst="rect">
            <a:avLst/>
          </a:prstGeom>
          <a:solidFill>
            <a:srgbClr val="141A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390707" y="1691641"/>
            <a:ext cx="3566160" cy="461665"/>
          </a:xfrm>
          <a:prstGeom prst="rect">
            <a:avLst/>
          </a:prstGeom>
          <a:noFill/>
        </p:spPr>
        <p:txBody>
          <a:bodyPr wrap="square">
            <a:spAutoFit/>
          </a:bodyPr>
          <a:lstStyle/>
          <a:p>
            <a:pPr algn="l"/>
            <a:r>
              <a:rPr sz="1200" i="1">
                <a:solidFill>
                  <a:srgbClr val="CADCFC"/>
                </a:solidFill>
              </a:rPr>
              <a:t>Bryman, A. (2016). Social Research Methods (5th ed.). Oxford University Press.</a:t>
            </a:r>
          </a:p>
        </p:txBody>
      </p:sp>
      <p:sp>
        <p:nvSpPr>
          <p:cNvPr id="16" name="TextBox 15"/>
          <p:cNvSpPr txBox="1"/>
          <p:nvPr/>
        </p:nvSpPr>
        <p:spPr>
          <a:xfrm>
            <a:off x="4390707" y="3246121"/>
            <a:ext cx="3566160" cy="461665"/>
          </a:xfrm>
          <a:prstGeom prst="rect">
            <a:avLst/>
          </a:prstGeom>
          <a:noFill/>
        </p:spPr>
        <p:txBody>
          <a:bodyPr wrap="square">
            <a:spAutoFit/>
          </a:bodyPr>
          <a:lstStyle/>
          <a:p>
            <a:pPr algn="l"/>
            <a:r>
              <a:rPr sz="1200" i="1">
                <a:solidFill>
                  <a:srgbClr val="CADCFC"/>
                </a:solidFill>
              </a:rPr>
              <a:t>Creswell, J.W. &amp; Poth, C.N. (2018). Qualitative Inquiry and Research Design (4th ed.). Sage.</a:t>
            </a:r>
          </a:p>
        </p:txBody>
      </p:sp>
      <p:sp>
        <p:nvSpPr>
          <p:cNvPr id="17" name="TextBox 16"/>
          <p:cNvSpPr txBox="1"/>
          <p:nvPr/>
        </p:nvSpPr>
        <p:spPr>
          <a:xfrm>
            <a:off x="4390707" y="4800601"/>
            <a:ext cx="3566160" cy="461665"/>
          </a:xfrm>
          <a:prstGeom prst="rect">
            <a:avLst/>
          </a:prstGeom>
          <a:noFill/>
        </p:spPr>
        <p:txBody>
          <a:bodyPr wrap="square">
            <a:spAutoFit/>
          </a:bodyPr>
          <a:lstStyle/>
          <a:p>
            <a:pPr algn="l"/>
            <a:r>
              <a:rPr sz="1200" i="1">
                <a:solidFill>
                  <a:srgbClr val="CADCFC"/>
                </a:solidFill>
              </a:rPr>
              <a:t>Kvale, S. &amp; Brinkmann, S. (2009). Interviews: Learning the Craft of Qualitative Research Interviewing. Sage.</a:t>
            </a:r>
          </a:p>
        </p:txBody>
      </p:sp>
      <p:sp>
        <p:nvSpPr>
          <p:cNvPr id="18" name="Rectangle 17"/>
          <p:cNvSpPr/>
          <p:nvPr/>
        </p:nvSpPr>
        <p:spPr>
          <a:xfrm>
            <a:off x="8276908" y="1143000"/>
            <a:ext cx="3749039" cy="45720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368347" y="1170432"/>
            <a:ext cx="3566160" cy="292388"/>
          </a:xfrm>
          <a:prstGeom prst="rect">
            <a:avLst/>
          </a:prstGeom>
          <a:noFill/>
        </p:spPr>
        <p:txBody>
          <a:bodyPr wrap="square">
            <a:spAutoFit/>
          </a:bodyPr>
          <a:lstStyle/>
          <a:p>
            <a:pPr algn="l"/>
            <a:r>
              <a:rPr sz="1300" b="1">
                <a:solidFill>
                  <a:srgbClr val="1E2761"/>
                </a:solidFill>
              </a:rPr>
              <a:t>Rigour and Quality</a:t>
            </a:r>
          </a:p>
        </p:txBody>
      </p:sp>
      <p:sp>
        <p:nvSpPr>
          <p:cNvPr id="20" name="Rectangle 19"/>
          <p:cNvSpPr/>
          <p:nvPr/>
        </p:nvSpPr>
        <p:spPr>
          <a:xfrm>
            <a:off x="8276908" y="1600200"/>
            <a:ext cx="3749039" cy="4983480"/>
          </a:xfrm>
          <a:prstGeom prst="rect">
            <a:avLst/>
          </a:prstGeom>
          <a:solidFill>
            <a:srgbClr val="141A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8368347" y="1691641"/>
            <a:ext cx="3566160" cy="461665"/>
          </a:xfrm>
          <a:prstGeom prst="rect">
            <a:avLst/>
          </a:prstGeom>
          <a:noFill/>
        </p:spPr>
        <p:txBody>
          <a:bodyPr wrap="square">
            <a:spAutoFit/>
          </a:bodyPr>
          <a:lstStyle/>
          <a:p>
            <a:pPr algn="l"/>
            <a:r>
              <a:rPr sz="1200" i="1">
                <a:solidFill>
                  <a:srgbClr val="CADCFC"/>
                </a:solidFill>
              </a:rPr>
              <a:t>Lincoln, Y.S. &amp; Guba, E.G. (1985). Naturalistic Inquiry. Sage.</a:t>
            </a:r>
          </a:p>
        </p:txBody>
      </p:sp>
      <p:sp>
        <p:nvSpPr>
          <p:cNvPr id="22" name="TextBox 21"/>
          <p:cNvSpPr txBox="1"/>
          <p:nvPr/>
        </p:nvSpPr>
        <p:spPr>
          <a:xfrm>
            <a:off x="8368347" y="3246121"/>
            <a:ext cx="3566160" cy="461665"/>
          </a:xfrm>
          <a:prstGeom prst="rect">
            <a:avLst/>
          </a:prstGeom>
          <a:noFill/>
        </p:spPr>
        <p:txBody>
          <a:bodyPr wrap="square">
            <a:spAutoFit/>
          </a:bodyPr>
          <a:lstStyle/>
          <a:p>
            <a:pPr algn="l"/>
            <a:r>
              <a:rPr sz="1200" i="1">
                <a:solidFill>
                  <a:srgbClr val="CADCFC"/>
                </a:solidFill>
              </a:rPr>
              <a:t>Saunders, B. et al. (2018). Saturation in qualitative research. Quality &amp; Quantity, 52(4), 1893–1907.</a:t>
            </a:r>
          </a:p>
        </p:txBody>
      </p:sp>
      <p:sp>
        <p:nvSpPr>
          <p:cNvPr id="23" name="TextBox 22"/>
          <p:cNvSpPr txBox="1"/>
          <p:nvPr/>
        </p:nvSpPr>
        <p:spPr>
          <a:xfrm>
            <a:off x="8368347" y="4800601"/>
            <a:ext cx="3566160" cy="461665"/>
          </a:xfrm>
          <a:prstGeom prst="rect">
            <a:avLst/>
          </a:prstGeom>
          <a:noFill/>
        </p:spPr>
        <p:txBody>
          <a:bodyPr wrap="square">
            <a:spAutoFit/>
          </a:bodyPr>
          <a:lstStyle/>
          <a:p>
            <a:pPr algn="l"/>
            <a:r>
              <a:rPr sz="1200" i="1">
                <a:solidFill>
                  <a:srgbClr val="CADCFC"/>
                </a:solidFill>
              </a:rPr>
              <a:t>Goffman, E. (1963). Stigma: Notes on the Management of Spoiled Identity. Prentice Hall.</a:t>
            </a:r>
          </a:p>
        </p:txBody>
      </p:sp>
      <p:sp>
        <p:nvSpPr>
          <p:cNvPr id="24" name="Rectangle 23"/>
          <p:cNvSpPr/>
          <p:nvPr/>
        </p:nvSpPr>
        <p:spPr>
          <a:xfrm>
            <a:off x="321628" y="6492240"/>
            <a:ext cx="11521440" cy="320040"/>
          </a:xfrm>
          <a:prstGeom prst="rect">
            <a:avLst/>
          </a:prstGeom>
          <a:solidFill>
            <a:srgbClr val="02C39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458788" y="6519672"/>
            <a:ext cx="11247120" cy="274320"/>
          </a:xfrm>
          <a:prstGeom prst="rect">
            <a:avLst/>
          </a:prstGeom>
          <a:noFill/>
        </p:spPr>
        <p:txBody>
          <a:bodyPr wrap="square">
            <a:spAutoFit/>
          </a:bodyPr>
          <a:lstStyle/>
          <a:p>
            <a:pPr algn="ctr"/>
            <a:r>
              <a:rPr sz="1200" i="1">
                <a:solidFill>
                  <a:srgbClr val="1E2761"/>
                </a:solidFill>
              </a:rPr>
              <a:t>You are expected to go beyond this list. Search Google Scholar, your library databases, and engage with current debates in methodological literature.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4EFD-0F58-4DB3-BBC0-ED60D67B60D3}"/>
              </a:ext>
            </a:extLst>
          </p:cNvPr>
          <p:cNvSpPr>
            <a:spLocks noGrp="1"/>
          </p:cNvSpPr>
          <p:nvPr>
            <p:ph type="title"/>
          </p:nvPr>
        </p:nvSpPr>
        <p:spPr/>
        <p:txBody>
          <a:bodyPr/>
          <a:lstStyle/>
          <a:p>
            <a:r>
              <a:rPr lang="en-GB" dirty="0"/>
              <a:t>Suggested reading</a:t>
            </a:r>
          </a:p>
        </p:txBody>
      </p:sp>
      <p:sp>
        <p:nvSpPr>
          <p:cNvPr id="3" name="Content Placeholder 2">
            <a:extLst>
              <a:ext uri="{FF2B5EF4-FFF2-40B4-BE49-F238E27FC236}">
                <a16:creationId xmlns:a16="http://schemas.microsoft.com/office/drawing/2014/main" id="{F77BFC2F-2927-4293-A15D-BE60861DD267}"/>
              </a:ext>
            </a:extLst>
          </p:cNvPr>
          <p:cNvSpPr>
            <a:spLocks noGrp="1"/>
          </p:cNvSpPr>
          <p:nvPr>
            <p:ph idx="1"/>
          </p:nvPr>
        </p:nvSpPr>
        <p:spPr/>
        <p:txBody>
          <a:bodyPr/>
          <a:lstStyle/>
          <a:p>
            <a:r>
              <a:rPr lang="en-GB" sz="2800" dirty="0">
                <a:effectLst/>
                <a:latin typeface="Calibri" panose="020F0502020204030204" pitchFamily="34" charset="0"/>
                <a:ea typeface="DengXian" panose="02010600030101010101" pitchFamily="2" charset="-122"/>
                <a:cs typeface="Arial" panose="020B0604020202020204" pitchFamily="34" charset="0"/>
              </a:rPr>
              <a:t>Alan Bryman’s </a:t>
            </a:r>
            <a:r>
              <a:rPr lang="en-GB" sz="2800" i="1" dirty="0">
                <a:effectLst/>
                <a:latin typeface="Calibri" panose="020F0502020204030204" pitchFamily="34" charset="0"/>
                <a:ea typeface="DengXian" panose="02010600030101010101" pitchFamily="2" charset="-122"/>
                <a:cs typeface="Arial" panose="020B0604020202020204" pitchFamily="34" charset="0"/>
              </a:rPr>
              <a:t>Social Research Methods, </a:t>
            </a:r>
            <a:r>
              <a:rPr lang="en-GB" sz="2800" dirty="0">
                <a:effectLst/>
                <a:latin typeface="Calibri" panose="020F0502020204030204" pitchFamily="34" charset="0"/>
                <a:ea typeface="DengXian" panose="02010600030101010101" pitchFamily="2" charset="-122"/>
                <a:cs typeface="Arial" panose="020B0604020202020204" pitchFamily="34" charset="0"/>
              </a:rPr>
              <a:t>OUP. </a:t>
            </a:r>
          </a:p>
          <a:p>
            <a:r>
              <a:rPr lang="en-GB" dirty="0">
                <a:latin typeface="Calibri" panose="020F0502020204030204" pitchFamily="34" charset="0"/>
                <a:ea typeface="DengXian" panose="02010600030101010101" pitchFamily="2" charset="-122"/>
                <a:cs typeface="Arial" panose="020B0604020202020204" pitchFamily="34" charset="0"/>
              </a:rPr>
              <a:t>Steinar </a:t>
            </a:r>
            <a:r>
              <a:rPr lang="en-GB" dirty="0" err="1">
                <a:latin typeface="Calibri" panose="020F0502020204030204" pitchFamily="34" charset="0"/>
                <a:ea typeface="DengXian" panose="02010600030101010101" pitchFamily="2" charset="-122"/>
                <a:cs typeface="Arial" panose="020B0604020202020204" pitchFamily="34" charset="0"/>
              </a:rPr>
              <a:t>Kvale</a:t>
            </a:r>
            <a:r>
              <a:rPr lang="en-GB" dirty="0">
                <a:latin typeface="Calibri" panose="020F0502020204030204" pitchFamily="34" charset="0"/>
                <a:ea typeface="DengXian" panose="02010600030101010101" pitchFamily="2" charset="-122"/>
                <a:cs typeface="Arial" panose="020B0604020202020204" pitchFamily="34" charset="0"/>
              </a:rPr>
              <a:t> and </a:t>
            </a:r>
            <a:r>
              <a:rPr lang="en-GB" dirty="0" err="1">
                <a:latin typeface="Calibri" panose="020F0502020204030204" pitchFamily="34" charset="0"/>
                <a:ea typeface="DengXian" panose="02010600030101010101" pitchFamily="2" charset="-122"/>
                <a:cs typeface="Arial" panose="020B0604020202020204" pitchFamily="34" charset="0"/>
              </a:rPr>
              <a:t>Svend</a:t>
            </a:r>
            <a:r>
              <a:rPr lang="en-GB" dirty="0">
                <a:latin typeface="Calibri" panose="020F0502020204030204" pitchFamily="34" charset="0"/>
                <a:ea typeface="DengXian" panose="02010600030101010101" pitchFamily="2" charset="-122"/>
                <a:cs typeface="Arial" panose="020B0604020202020204" pitchFamily="34" charset="0"/>
              </a:rPr>
              <a:t> Brinkmann’s </a:t>
            </a:r>
            <a:r>
              <a:rPr lang="en-GB" sz="2800" i="1" dirty="0">
                <a:effectLst/>
                <a:latin typeface="Calibri" panose="020F0502020204030204" pitchFamily="34" charset="0"/>
                <a:ea typeface="DengXian" panose="02010600030101010101" pitchFamily="2" charset="-122"/>
                <a:cs typeface="Arial" panose="020B0604020202020204" pitchFamily="34" charset="0"/>
              </a:rPr>
              <a:t>Interviews: learning the craft of Qualitative Research Interviewing </a:t>
            </a:r>
            <a:r>
              <a:rPr lang="en-GB" sz="2800" dirty="0">
                <a:effectLst/>
                <a:latin typeface="Calibri" panose="020F0502020204030204" pitchFamily="34" charset="0"/>
                <a:ea typeface="DengXian" panose="02010600030101010101" pitchFamily="2" charset="-122"/>
                <a:cs typeface="Arial" panose="020B0604020202020204" pitchFamily="34" charset="0"/>
              </a:rPr>
              <a:t>Sage.</a:t>
            </a:r>
          </a:p>
          <a:p>
            <a:endParaRPr lang="en-GB" dirty="0"/>
          </a:p>
        </p:txBody>
      </p:sp>
    </p:spTree>
    <p:extLst>
      <p:ext uri="{BB962C8B-B14F-4D97-AF65-F5344CB8AC3E}">
        <p14:creationId xmlns:p14="http://schemas.microsoft.com/office/powerpoint/2010/main" val="97512763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6304</Words>
  <Application>Microsoft Office PowerPoint</Application>
  <PresentationFormat>Widescreen</PresentationFormat>
  <Paragraphs>626</Paragraphs>
  <Slides>65</Slides>
  <Notes>16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65</vt:i4>
      </vt:variant>
    </vt:vector>
  </HeadingPairs>
  <TitlesOfParts>
    <vt:vector size="70" baseType="lpstr">
      <vt:lpstr>Aptos</vt:lpstr>
      <vt:lpstr>Arial</vt:lpstr>
      <vt:lpstr>Calibri</vt:lpstr>
      <vt:lpstr>Calibri Light</vt:lpstr>
      <vt:lpstr>Office 2013 - 2022 Theme</vt:lpstr>
      <vt:lpstr>Converting Research into Practice</vt:lpstr>
      <vt:lpstr>Please note</vt:lpstr>
      <vt:lpstr>Methods and Processes of Data Analysis</vt:lpstr>
      <vt:lpstr>Gil Scott Heron The Bottle</vt:lpstr>
      <vt:lpstr>Link https://youtu.be/EdhoX1Xu6ZI?si=GBYb4xnGIiJ0JDuO  </vt:lpstr>
      <vt:lpstr>See lyrics</vt:lpstr>
      <vt:lpstr>Please analyse the song lyrics</vt:lpstr>
      <vt:lpstr>What YOU think is important</vt:lpstr>
      <vt:lpstr>How ?</vt:lpstr>
      <vt:lpstr>But what if I told you that the lyrics are some talking about ….</vt:lpstr>
      <vt:lpstr>Research topic</vt:lpstr>
      <vt:lpstr>PowerPoint Presentation</vt:lpstr>
      <vt:lpstr>Research Problem</vt:lpstr>
      <vt:lpstr>Research Aim</vt:lpstr>
      <vt:lpstr>Main Research Question</vt:lpstr>
      <vt:lpstr>Research Questions</vt:lpstr>
      <vt:lpstr>Research Objectives</vt:lpstr>
      <vt:lpstr>So let’s make a start</vt:lpstr>
      <vt:lpstr>THEMATIC ANALYSIS</vt:lpstr>
      <vt:lpstr>Step 1</vt:lpstr>
      <vt:lpstr>Step 2</vt:lpstr>
      <vt:lpstr>Research overview</vt:lpstr>
      <vt:lpstr>Research overview</vt:lpstr>
      <vt:lpstr>PowerPoint Presentation</vt:lpstr>
      <vt:lpstr>Why or what do you code ? </vt:lpstr>
      <vt:lpstr>Continued</vt:lpstr>
      <vt:lpstr>You are the boss</vt:lpstr>
      <vt:lpstr>Step 3</vt:lpstr>
      <vt:lpstr>Difference between categories and themes</vt:lpstr>
      <vt:lpstr>Example how I grouped these codes together </vt:lpstr>
      <vt:lpstr>Continued</vt:lpstr>
      <vt:lpstr>Step 4</vt:lpstr>
      <vt:lpstr>Label the categories </vt:lpstr>
      <vt:lpstr>Connections between categories</vt:lpstr>
      <vt:lpstr>Step 5, some options </vt:lpstr>
      <vt:lpstr>Step 6</vt:lpstr>
      <vt:lpstr>Codes</vt:lpstr>
      <vt:lpstr>Characteristics of codes</vt:lpstr>
      <vt:lpstr>Categories</vt:lpstr>
      <vt:lpstr>Characteristics of categories</vt:lpstr>
      <vt:lpstr>Themes</vt:lpstr>
      <vt:lpstr>Characteristics of themes</vt:lpstr>
      <vt:lpstr>Recap, codes, categories and themes</vt:lpstr>
      <vt:lpstr>Ending remarks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Suggested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Jawad</dc:creator>
  <cp:lastModifiedBy>Caroline Jawad</cp:lastModifiedBy>
  <cp:revision>3</cp:revision>
  <dcterms:created xsi:type="dcterms:W3CDTF">2024-07-06T13:08:55Z</dcterms:created>
  <dcterms:modified xsi:type="dcterms:W3CDTF">2026-03-02T19:27:47Z</dcterms:modified>
</cp:coreProperties>
</file>