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3"/>
  </p:notesMasterIdLst>
  <p:handoutMasterIdLst>
    <p:handoutMasterId r:id="rId44"/>
  </p:handoutMasterIdLst>
  <p:sldIdLst>
    <p:sldId id="273" r:id="rId5"/>
    <p:sldId id="266" r:id="rId6"/>
    <p:sldId id="382" r:id="rId7"/>
    <p:sldId id="262" r:id="rId8"/>
    <p:sldId id="487" r:id="rId9"/>
    <p:sldId id="499" r:id="rId10"/>
    <p:sldId id="500" r:id="rId11"/>
    <p:sldId id="489" r:id="rId12"/>
    <p:sldId id="545" r:id="rId13"/>
    <p:sldId id="503" r:id="rId14"/>
    <p:sldId id="546" r:id="rId15"/>
    <p:sldId id="548" r:id="rId16"/>
    <p:sldId id="551" r:id="rId17"/>
    <p:sldId id="552" r:id="rId18"/>
    <p:sldId id="553" r:id="rId19"/>
    <p:sldId id="554" r:id="rId20"/>
    <p:sldId id="555" r:id="rId21"/>
    <p:sldId id="514" r:id="rId22"/>
    <p:sldId id="517" r:id="rId23"/>
    <p:sldId id="516" r:id="rId24"/>
    <p:sldId id="556" r:id="rId25"/>
    <p:sldId id="557" r:id="rId26"/>
    <p:sldId id="519" r:id="rId27"/>
    <p:sldId id="536" r:id="rId28"/>
    <p:sldId id="539" r:id="rId29"/>
    <p:sldId id="538" r:id="rId30"/>
    <p:sldId id="521" r:id="rId31"/>
    <p:sldId id="449" r:id="rId32"/>
    <p:sldId id="541" r:id="rId33"/>
    <p:sldId id="522" r:id="rId34"/>
    <p:sldId id="523" r:id="rId35"/>
    <p:sldId id="542" r:id="rId36"/>
    <p:sldId id="526" r:id="rId37"/>
    <p:sldId id="530" r:id="rId38"/>
    <p:sldId id="543" r:id="rId39"/>
    <p:sldId id="544" r:id="rId40"/>
    <p:sldId id="559" r:id="rId41"/>
    <p:sldId id="272" r:id="rId42"/>
  </p:sldIdLst>
  <p:sldSz cx="16257588" cy="9144000"/>
  <p:notesSz cx="6797675" cy="9926638"/>
  <p:defaultTextStyle>
    <a:defPPr>
      <a:defRPr lang="en-US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D1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3657" autoAdjust="0"/>
  </p:normalViewPr>
  <p:slideViewPr>
    <p:cSldViewPr snapToGrid="0" snapToObjects="1">
      <p:cViewPr varScale="1">
        <p:scale>
          <a:sx n="47" d="100"/>
          <a:sy n="47" d="100"/>
        </p:scale>
        <p:origin x="784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7" d="100"/>
          <a:sy n="87" d="100"/>
        </p:scale>
        <p:origin x="384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6E08121-8E66-4F07-A4C3-E9E9511B6A1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F41125-879C-45F0-8D4C-A66B962174F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9B154-9BF4-4294-9D8C-9AE34BC3475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827993-5E12-4383-9FB3-3CFC02FB2E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E3E2E5-EA93-412E-A82D-08F186A690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7B895-4A26-48EF-8383-3F850998A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58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29BE7-A07E-F243-B57A-C9D666A6AC1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3C78D4-3E6E-7541-B5CD-7881E3C09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3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555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02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366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413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649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4093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2167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4819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6615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2925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20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7921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88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433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138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149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742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4233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3863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b="0" i="0" u="none" strike="noStrike" baseline="0" dirty="0">
              <a:solidFill>
                <a:srgbClr val="000000"/>
              </a:solidFill>
              <a:latin typeface="Tiempos Text Regular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5483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sz="1200" b="0" i="0" u="none" strike="noStrike" baseline="0" dirty="0">
              <a:solidFill>
                <a:srgbClr val="000000"/>
              </a:solidFill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6027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b="0" i="0" u="none" strike="noStrike" baseline="0" dirty="0">
              <a:solidFill>
                <a:srgbClr val="000000"/>
              </a:solidFill>
              <a:latin typeface="Tiempos Text Regular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9005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979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42553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02351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1995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140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spcAft>
                <a:spcPts val="1050"/>
              </a:spcAft>
            </a:pPr>
            <a:endParaRPr lang="en-US" sz="1200" dirty="0">
              <a:solidFill>
                <a:srgbClr val="000000"/>
              </a:solidFill>
              <a:effectLst/>
              <a:latin typeface="Source Sans Pro" panose="020B0503030403020204" pitchFamily="34" charset="0"/>
              <a:ea typeface="Source Sans Pro" panose="020B050303040302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951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spcAft>
                <a:spcPts val="1050"/>
              </a:spcAft>
            </a:pPr>
            <a:endParaRPr lang="en-US" sz="1200" dirty="0">
              <a:solidFill>
                <a:srgbClr val="000000"/>
              </a:solidFill>
              <a:effectLst/>
              <a:latin typeface="Source Sans Pro" panose="020B0503030403020204" pitchFamily="34" charset="0"/>
              <a:ea typeface="Source Sans Pro" panose="020B050303040302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77906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sz="28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7956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8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77529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dirty="0">
              <a:solidFill>
                <a:srgbClr val="39393A"/>
              </a:solidFill>
              <a:effectLst/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664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18707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sz="40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97027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1200" b="0" i="0" dirty="0">
              <a:solidFill>
                <a:srgbClr val="39393A"/>
              </a:solidFill>
              <a:effectLst/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7264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40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90672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40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40557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197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98E3AA-1E86-8646-8B05-137B9C861405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8810676-7FAE-AC49-8346-D249CC86593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24F486E-DE77-1843-BD39-44AF3B3506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727" y="5144848"/>
            <a:ext cx="2828100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C36FD5-ECBC-AF4D-9AE4-6E8B8B539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4D4E74E-0012-3040-949B-752A4C805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46A7401-EF49-6644-BF4B-3662228A4EEE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223FA4B-1028-AF49-AE1F-0F64B3D8D34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B6D1BCC1-C66C-AE41-BC60-15F5BFC966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80314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139757AE-9E90-4145-928E-608C85BD906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727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998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31213-871B-F44C-9951-9B97A0A4F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D6414B-4366-284C-8BC8-AFB7EB09D5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80A52A-EFA5-8B4C-96C8-BF364FC6159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7224" y="1957388"/>
            <a:ext cx="14901864" cy="5757863"/>
          </a:xfrm>
        </p:spPr>
        <p:txBody>
          <a:bodyPr numCol="2" spcCol="360000"/>
          <a:lstStyle>
            <a:lvl1pPr marL="635000" indent="-635000">
              <a:spcAft>
                <a:spcPts val="1400"/>
              </a:spcAft>
              <a:buClr>
                <a:schemeClr val="accent3"/>
              </a:buClr>
              <a:buFont typeface="+mj-lt"/>
              <a:buNone/>
              <a:tabLst/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01	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397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>
            <a:lvl1pPr>
              <a:spcAft>
                <a:spcPts val="1050"/>
              </a:spcAft>
              <a:defRPr sz="2400">
                <a:solidFill>
                  <a:schemeClr val="tx1"/>
                </a:solidFill>
              </a:defRPr>
            </a:lvl1pPr>
            <a:lvl2pPr marL="0" indent="0">
              <a:spcAft>
                <a:spcPts val="1050"/>
              </a:spcAft>
              <a:buFont typeface="Arial" panose="020B0604020202020204" pitchFamily="34" charset="0"/>
              <a:buNone/>
              <a:defRPr sz="2400" b="0"/>
            </a:lvl2pPr>
            <a:lvl3pPr marL="324000" indent="-324000">
              <a:spcAft>
                <a:spcPts val="1050"/>
              </a:spcAft>
              <a:defRPr sz="2400" b="0"/>
            </a:lvl3pPr>
            <a:lvl4pPr marL="342900" indent="-342900">
              <a:spcAft>
                <a:spcPts val="1050"/>
              </a:spcAft>
              <a:buFont typeface=".AppleSystemUIFont"/>
              <a:buChar char="—"/>
              <a:defRPr sz="2400" b="1"/>
            </a:lvl4pPr>
            <a:lvl5pPr>
              <a:spcAft>
                <a:spcPts val="1050"/>
              </a:spcAft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1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, content an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815637" y="1971347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30A7DD4-3CBD-F246-BC53-6BEBEA133B3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62257" y="2037805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1DA8D82E-AEB3-3A45-A5CB-6EB9FF9F053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815637" y="3774022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71A40A3F-DB43-0746-9BDF-2279BF951BC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262257" y="3840480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BB65BB96-9728-4C43-BE5A-54FDF86B35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815637" y="5576696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E28A0DD3-F4D7-7E4B-ABE2-85198553A9C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262257" y="5643154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2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2 co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>
                <a:solidFill>
                  <a:schemeClr val="tx1"/>
                </a:solidFill>
              </a:defRPr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>
                <a:solidFill>
                  <a:schemeClr val="tx1"/>
                </a:solidFill>
              </a:defRPr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2458AB-7C60-C241-AC53-51EF607B2EC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160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3" y="2032412"/>
            <a:ext cx="6888730" cy="5365750"/>
          </a:xfrm>
        </p:spPr>
        <p:txBody>
          <a:bodyPr/>
          <a:lstStyle>
            <a:lvl1pPr>
              <a:lnSpc>
                <a:spcPct val="87000"/>
              </a:lnSpc>
              <a:defRPr sz="58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0637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2" y="1986112"/>
            <a:ext cx="7662715" cy="5365750"/>
          </a:xfrm>
        </p:spPr>
        <p:txBody>
          <a:bodyPr/>
          <a:lstStyle>
            <a:lvl1pPr>
              <a:lnSpc>
                <a:spcPct val="87000"/>
              </a:lnSpc>
              <a:defRPr sz="60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1976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graph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44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ar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58097"/>
            <a:ext cx="9964474" cy="5855035"/>
          </a:xfrm>
        </p:spPr>
        <p:txBody>
          <a:bodyPr/>
          <a:lstStyle>
            <a:lvl1pPr>
              <a:defRPr sz="3400" b="1" i="0">
                <a:solidFill>
                  <a:schemeClr val="tx1"/>
                </a:solidFill>
                <a:latin typeface="+mn-lt"/>
              </a:defRPr>
            </a:lvl1pPr>
            <a:lvl2pPr>
              <a:defRPr sz="3400" b="0" i="0"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461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0329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257" y="2504877"/>
            <a:ext cx="10189073" cy="803297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6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E4C052A-C4E1-3541-BA2D-FEF594B42853}"/>
              </a:ext>
            </a:extLst>
          </p:cNvPr>
          <p:cNvSpPr txBox="1">
            <a:spLocks/>
          </p:cNvSpPr>
          <p:nvPr userDrawn="1"/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© 2020 Capital Law Limited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524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ider">
    <p:bg>
      <p:bgPr>
        <a:solidFill>
          <a:srgbClr val="D6D1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F09D3C-B006-5442-8D1A-4818BC22D5B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78B413B-295E-1D49-B228-D082B60138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408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4021850" cy="246221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4249" y="1996193"/>
            <a:ext cx="3600000" cy="580178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B8CF0A-056C-954C-B7C5-5FF3D3967816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C77F08E-A8DE-344E-8B35-65E3BC9261F1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2521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72" r:id="rId3"/>
    <p:sldLayoutId id="2147483673" r:id="rId4"/>
    <p:sldLayoutId id="2147483674" r:id="rId5"/>
    <p:sldLayoutId id="2147483675" r:id="rId6"/>
    <p:sldLayoutId id="2147483664" r:id="rId7"/>
    <p:sldLayoutId id="2147483666" r:id="rId8"/>
    <p:sldLayoutId id="2147483662" r:id="rId9"/>
    <p:sldLayoutId id="2147483667" r:id="rId10"/>
    <p:sldLayoutId id="2147483668" r:id="rId11"/>
    <p:sldLayoutId id="2147483669" r:id="rId12"/>
    <p:sldLayoutId id="2147483670" r:id="rId13"/>
    <p:sldLayoutId id="2147483671" r:id="rId14"/>
  </p:sldLayoutIdLst>
  <p:hf sldNum="0" hdr="0" dt="0"/>
  <p:txStyles>
    <p:titleStyle>
      <a:lvl1pPr algn="l" defTabSz="1219200" rtl="0" eaLnBrk="1" latinLnBrk="0" hangingPunct="1">
        <a:lnSpc>
          <a:spcPct val="100000"/>
        </a:lnSpc>
        <a:spcBef>
          <a:spcPct val="0"/>
        </a:spcBef>
        <a:buNone/>
        <a:defRPr sz="1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b="1" kern="1200">
          <a:solidFill>
            <a:schemeClr val="accent3"/>
          </a:solidFill>
          <a:latin typeface="+mj-lt"/>
          <a:ea typeface="+mn-ea"/>
          <a:cs typeface="+mn-cs"/>
        </a:defRPr>
      </a:lvl1pPr>
      <a:lvl2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227013" indent="-227013" algn="l" defTabSz="1219200" rtl="0" eaLnBrk="1" latinLnBrk="0" hangingPunct="1">
        <a:lnSpc>
          <a:spcPct val="100000"/>
        </a:lnSpc>
        <a:spcBef>
          <a:spcPts val="0"/>
        </a:spcBef>
        <a:buFont typeface=".AppleSystemUIFont"/>
        <a:buChar char="—"/>
        <a:tabLst/>
        <a:defRPr sz="1600" b="1" kern="1200">
          <a:solidFill>
            <a:schemeClr val="tx1"/>
          </a:solidFill>
          <a:latin typeface="+mj-lt"/>
          <a:ea typeface="+mn-ea"/>
          <a:cs typeface="+mn-cs"/>
        </a:defRPr>
      </a:lvl3pPr>
      <a:lvl4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1C054990-3DEC-1D48-B481-BDA2E40A4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4" name="Title 20">
            <a:extLst>
              <a:ext uri="{FF2B5EF4-FFF2-40B4-BE49-F238E27FC236}">
                <a16:creationId xmlns:a16="http://schemas.microsoft.com/office/drawing/2014/main" id="{AD87713C-B03A-4F9C-896E-85FA4571F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685" y="2497166"/>
            <a:ext cx="8168098" cy="2038635"/>
          </a:xfrm>
        </p:spPr>
        <p:txBody>
          <a:bodyPr/>
          <a:lstStyle/>
          <a:p>
            <a:r>
              <a:rPr lang="en-GB" dirty="0"/>
              <a:t>Advanced Application of Employment Law </a:t>
            </a:r>
            <a:br>
              <a:rPr lang="en-GB" dirty="0"/>
            </a:br>
            <a:r>
              <a:rPr lang="en-GB" dirty="0"/>
              <a:t>2022/2023</a:t>
            </a:r>
          </a:p>
        </p:txBody>
      </p:sp>
      <p:pic>
        <p:nvPicPr>
          <p:cNvPr id="4" name="Picture 2" descr="University of Wales Trinity Saint David (@UWTSD) | Twitter">
            <a:extLst>
              <a:ext uri="{FF2B5EF4-FFF2-40B4-BE49-F238E27FC236}">
                <a16:creationId xmlns:a16="http://schemas.microsoft.com/office/drawing/2014/main" id="{D154BF2C-C7A9-446F-BDD7-7FC8F3A20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1066" y="1714869"/>
            <a:ext cx="3603228" cy="36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A25B262-AB25-437C-82D3-2EF42D9C8440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160079" y="2352708"/>
            <a:ext cx="3044856" cy="147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834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1C054990-3DEC-1D48-B481-BDA2E40A4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A58AD08F-CB7E-6542-A5E3-B09DB09D43A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14.02.2023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D1298E1-C826-6246-8156-3DD0153072B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Alison Flett</a:t>
            </a:r>
          </a:p>
          <a:p>
            <a:r>
              <a:rPr lang="en-GB" b="0" dirty="0">
                <a:solidFill>
                  <a:schemeClr val="tx1"/>
                </a:solidFill>
              </a:rPr>
              <a:t>Senior Associate</a:t>
            </a:r>
          </a:p>
          <a:p>
            <a:r>
              <a:rPr lang="en-GB" b="0" dirty="0">
                <a:solidFill>
                  <a:schemeClr val="tx1"/>
                </a:solidFill>
              </a:rPr>
              <a:t>Employment</a:t>
            </a:r>
          </a:p>
          <a:p>
            <a:r>
              <a:rPr lang="en-GB" b="0" dirty="0">
                <a:solidFill>
                  <a:schemeClr val="tx1"/>
                </a:solidFill>
              </a:rPr>
              <a:t>Capital Law</a:t>
            </a:r>
          </a:p>
        </p:txBody>
      </p:sp>
      <p:sp>
        <p:nvSpPr>
          <p:cNvPr id="14" name="Title 20">
            <a:extLst>
              <a:ext uri="{FF2B5EF4-FFF2-40B4-BE49-F238E27FC236}">
                <a16:creationId xmlns:a16="http://schemas.microsoft.com/office/drawing/2014/main" id="{9477C585-E566-4A76-855D-194796C0D1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1641281"/>
            <a:ext cx="8168098" cy="679545"/>
          </a:xfrm>
        </p:spPr>
        <p:txBody>
          <a:bodyPr/>
          <a:lstStyle/>
          <a:p>
            <a:r>
              <a:rPr lang="en-GB" dirty="0"/>
              <a:t>Employment Law</a:t>
            </a:r>
          </a:p>
        </p:txBody>
      </p:sp>
      <p:sp>
        <p:nvSpPr>
          <p:cNvPr id="16" name="Subtitle 22">
            <a:extLst>
              <a:ext uri="{FF2B5EF4-FFF2-40B4-BE49-F238E27FC236}">
                <a16:creationId xmlns:a16="http://schemas.microsoft.com/office/drawing/2014/main" id="{E5F6AA8F-D304-4790-A5F8-5F9AF3EDA9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685" y="2826735"/>
            <a:ext cx="14663902" cy="1359090"/>
          </a:xfrm>
        </p:spPr>
        <p:txBody>
          <a:bodyPr/>
          <a:lstStyle/>
          <a:p>
            <a:r>
              <a:rPr lang="en-GB" dirty="0"/>
              <a:t>Unfair dismissal, wrongful dismissal, settlement agreements and protected conversations </a:t>
            </a:r>
          </a:p>
        </p:txBody>
      </p:sp>
    </p:spTree>
    <p:extLst>
      <p:ext uri="{BB962C8B-B14F-4D97-AF65-F5344CB8AC3E}">
        <p14:creationId xmlns:p14="http://schemas.microsoft.com/office/powerpoint/2010/main" val="1514679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4F634F5-4CEA-8944-A4CF-0D701A22E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22" y="730066"/>
            <a:ext cx="13010125" cy="920934"/>
          </a:xfrm>
        </p:spPr>
        <p:txBody>
          <a:bodyPr>
            <a:noAutofit/>
          </a:bodyPr>
          <a:lstStyle/>
          <a:p>
            <a:r>
              <a:rPr lang="en-GB" sz="4800" dirty="0"/>
              <a:t>Agenda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C9C4223-71BA-EE42-8977-9EA02C4F28B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8B216CC-4118-CC4D-BC42-F6B9C33CF96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9317" y="1651000"/>
            <a:ext cx="14898955" cy="6589159"/>
          </a:xfrm>
        </p:spPr>
        <p:txBody>
          <a:bodyPr spcCol="360000">
            <a:normAutofit fontScale="92500" lnSpcReduction="20000"/>
          </a:bodyPr>
          <a:lstStyle/>
          <a:p>
            <a:pPr marL="622300" indent="-622300"/>
            <a:r>
              <a:rPr lang="en-GB" dirty="0">
                <a:solidFill>
                  <a:schemeClr val="accent3"/>
                </a:solidFill>
              </a:rPr>
              <a:t>01</a:t>
            </a:r>
            <a:r>
              <a:rPr lang="en-GB" dirty="0"/>
              <a:t>	</a:t>
            </a:r>
            <a:r>
              <a:rPr lang="en-GB" b="1" dirty="0">
                <a:solidFill>
                  <a:srgbClr val="FF0000"/>
                </a:solidFill>
              </a:rPr>
              <a:t>Unfair dismissal </a:t>
            </a:r>
          </a:p>
          <a:p>
            <a:pPr marL="622300" indent="-622300"/>
            <a:r>
              <a:rPr lang="en-GB" dirty="0"/>
              <a:t>	- Who can claim?</a:t>
            </a:r>
          </a:p>
          <a:p>
            <a:pPr marL="622300" indent="-622300"/>
            <a:r>
              <a:rPr lang="en-GB" dirty="0"/>
              <a:t>	-  Has there been a dismissal? </a:t>
            </a:r>
          </a:p>
          <a:p>
            <a:pPr marL="622300" indent="-622300"/>
            <a:r>
              <a:rPr lang="en-GB" dirty="0"/>
              <a:t>	-  Potentially fair reason for dismissal </a:t>
            </a:r>
          </a:p>
          <a:p>
            <a:pPr marL="622300" indent="-622300"/>
            <a:r>
              <a:rPr lang="en-GB" dirty="0"/>
              <a:t>	-  Reasonableness of dismissal   </a:t>
            </a:r>
          </a:p>
          <a:p>
            <a:pPr marL="622300" indent="-622300"/>
            <a:r>
              <a:rPr lang="en-GB" dirty="0"/>
              <a:t>	-  Automatic unfair dismissals</a:t>
            </a:r>
          </a:p>
          <a:p>
            <a:pPr marL="622300" indent="-622300"/>
            <a:r>
              <a:rPr lang="en-GB" dirty="0"/>
              <a:t>	-  Bringing a claim</a:t>
            </a:r>
          </a:p>
          <a:p>
            <a:pPr marL="622300" indent="-622300"/>
            <a:r>
              <a:rPr lang="en-GB" dirty="0"/>
              <a:t>	-  Remedies </a:t>
            </a:r>
          </a:p>
          <a:p>
            <a:pPr marL="622300" indent="-622300"/>
            <a:endParaRPr lang="en-GB" b="1" dirty="0"/>
          </a:p>
          <a:p>
            <a:r>
              <a:rPr lang="en-GB" b="1" dirty="0">
                <a:solidFill>
                  <a:schemeClr val="accent3"/>
                </a:solidFill>
              </a:rPr>
              <a:t>02  	Wrongful dismissals </a:t>
            </a:r>
            <a:r>
              <a:rPr lang="en-GB" b="1" dirty="0"/>
              <a:t> </a:t>
            </a:r>
          </a:p>
          <a:p>
            <a:r>
              <a:rPr lang="en-GB" dirty="0"/>
              <a:t>	-  What is a wrongful dismissal</a:t>
            </a:r>
          </a:p>
          <a:p>
            <a:r>
              <a:rPr lang="en-GB" dirty="0"/>
              <a:t>	-  Types of wrongful dismissal claims</a:t>
            </a:r>
          </a:p>
          <a:p>
            <a:r>
              <a:rPr lang="en-GB" dirty="0"/>
              <a:t>	-  Effect of wrongful dismissals</a:t>
            </a:r>
          </a:p>
          <a:p>
            <a:r>
              <a:rPr lang="en-GB" dirty="0"/>
              <a:t>	-  Bringing a claim</a:t>
            </a:r>
          </a:p>
          <a:p>
            <a:r>
              <a:rPr lang="en-GB" dirty="0"/>
              <a:t>	-  Remedies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3"/>
                </a:solidFill>
              </a:rPr>
              <a:t>03</a:t>
            </a:r>
            <a:r>
              <a:rPr lang="en-GB" b="1" dirty="0"/>
              <a:t>	</a:t>
            </a:r>
            <a:r>
              <a:rPr lang="en-GB" b="1" dirty="0">
                <a:solidFill>
                  <a:srgbClr val="FF0000"/>
                </a:solidFill>
              </a:rPr>
              <a:t>Settlement agreements  </a:t>
            </a:r>
          </a:p>
          <a:p>
            <a:r>
              <a:rPr lang="en-GB" dirty="0"/>
              <a:t>	-  What are they? </a:t>
            </a:r>
          </a:p>
          <a:p>
            <a:r>
              <a:rPr lang="en-GB" dirty="0"/>
              <a:t>	-  Requirements  </a:t>
            </a:r>
          </a:p>
          <a:p>
            <a:r>
              <a:rPr lang="en-GB" dirty="0"/>
              <a:t>	-  Benefits </a:t>
            </a:r>
          </a:p>
          <a:p>
            <a:r>
              <a:rPr lang="en-GB" dirty="0"/>
              <a:t>	-  What claims can/cannot be waived </a:t>
            </a:r>
          </a:p>
          <a:p>
            <a:endParaRPr lang="en-GB" dirty="0"/>
          </a:p>
          <a:p>
            <a:pPr marL="0" indent="0"/>
            <a:r>
              <a:rPr lang="en-GB" b="1" dirty="0">
                <a:solidFill>
                  <a:srgbClr val="FF0000"/>
                </a:solidFill>
              </a:rPr>
              <a:t>04     Protected conversations   </a:t>
            </a:r>
          </a:p>
          <a:p>
            <a:r>
              <a:rPr lang="en-GB" dirty="0"/>
              <a:t>	-  What are they ? </a:t>
            </a:r>
          </a:p>
          <a:p>
            <a:r>
              <a:rPr lang="en-GB" dirty="0"/>
              <a:t>	-  When they should be used </a:t>
            </a:r>
          </a:p>
          <a:p>
            <a:r>
              <a:rPr lang="en-GB" dirty="0"/>
              <a:t>	-  Limitations on protection</a:t>
            </a:r>
          </a:p>
          <a:p>
            <a:r>
              <a:rPr lang="en-GB" dirty="0"/>
              <a:t>	-  How to handle conversations – top tips! </a:t>
            </a:r>
          </a:p>
          <a:p>
            <a:r>
              <a:rPr lang="en-GB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846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Unfair Dismissal </a:t>
            </a:r>
          </a:p>
        </p:txBody>
      </p:sp>
    </p:spTree>
    <p:extLst>
      <p:ext uri="{BB962C8B-B14F-4D97-AF65-F5344CB8AC3E}">
        <p14:creationId xmlns:p14="http://schemas.microsoft.com/office/powerpoint/2010/main" val="845535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578C-E536-4B15-8E1E-0CA3FB858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1F4A0-94B2-4D2B-A1BF-5F5775041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Who can claim?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35B71C-00FA-4BFA-9F2A-CACE0FF69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43CD0C-3CAB-4DFA-AAB8-9A809AB49783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142AEC-AF7A-49C6-86AC-4F0D7455F5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39198" y="1465970"/>
            <a:ext cx="7386638" cy="677418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Employees 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In law, an employee is "</a:t>
            </a:r>
            <a:r>
              <a:rPr lang="en-GB" b="0" i="1" dirty="0"/>
              <a:t>an individual who has entered into or works under (or, where the employment has ceased, worked under) a contract of employment</a:t>
            </a:r>
            <a:r>
              <a:rPr lang="en-GB" b="0" dirty="0"/>
              <a:t>“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A contract of employment is a "</a:t>
            </a:r>
            <a:r>
              <a:rPr lang="en-GB" b="0" i="1" dirty="0"/>
              <a:t>contract of service or apprenticeship, whether express or implied, and (if it is express) whether oral or in writing</a:t>
            </a:r>
            <a:r>
              <a:rPr lang="en-GB" b="0" dirty="0"/>
              <a:t>" </a:t>
            </a:r>
          </a:p>
          <a:p>
            <a:pPr marL="361950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Qualifying period</a:t>
            </a:r>
          </a:p>
          <a:p>
            <a:pPr marL="808038" indent="-446088">
              <a:buFont typeface="Arial" panose="020B0604020202020204" pitchFamily="34" charset="0"/>
              <a:buChar char="•"/>
            </a:pPr>
            <a:r>
              <a:rPr lang="en-GB" b="0" dirty="0"/>
              <a:t>must have at least two years' service on the effective date of termination</a:t>
            </a:r>
          </a:p>
          <a:p>
            <a:pPr marL="808038" indent="-446088">
              <a:buFont typeface="Arial" panose="020B0604020202020204" pitchFamily="34" charset="0"/>
              <a:buChar char="•"/>
            </a:pPr>
            <a:r>
              <a:rPr lang="en-GB" b="0" dirty="0"/>
              <a:t>NB: a number of unfair dismissal claims do not require a minimum qualifying period of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211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578C-E536-4B15-8E1E-0CA3FB858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1F4A0-94B2-4D2B-A1BF-5F5775041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Has there been a dismissal?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35B71C-00FA-4BFA-9F2A-CACE0FF69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43CD0C-3CAB-4DFA-AAB8-9A809AB49783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142AEC-AF7A-49C6-86AC-4F0D7455F5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6037536"/>
          </a:xfrm>
        </p:spPr>
        <p:txBody>
          <a:bodyPr/>
          <a:lstStyle/>
          <a:p>
            <a:r>
              <a:rPr lang="en-GB" b="0" dirty="0"/>
              <a:t>In order to bring a claim, an employee must have been “dismissed” </a:t>
            </a:r>
          </a:p>
          <a:p>
            <a:endParaRPr lang="en-GB" b="0" dirty="0"/>
          </a:p>
          <a:p>
            <a:r>
              <a:rPr lang="en-GB" b="0" dirty="0"/>
              <a:t>3 categories of dismissal: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termination by the employer;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expiry of a limited-term/fixed-term contract; and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constructive dismissal</a:t>
            </a:r>
          </a:p>
        </p:txBody>
      </p:sp>
    </p:spTree>
    <p:extLst>
      <p:ext uri="{BB962C8B-B14F-4D97-AF65-F5344CB8AC3E}">
        <p14:creationId xmlns:p14="http://schemas.microsoft.com/office/powerpoint/2010/main" val="2982512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578C-E536-4B15-8E1E-0CA3FB858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1F4A0-94B2-4D2B-A1BF-5F5775041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Effective date of termination (EDT)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35B71C-00FA-4BFA-9F2A-CACE0FF69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43CD0C-3CAB-4DFA-AAB8-9A809AB49783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142AEC-AF7A-49C6-86AC-4F0D7455F5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35462" y="1971347"/>
            <a:ext cx="7809351" cy="6037536"/>
          </a:xfrm>
        </p:spPr>
        <p:txBody>
          <a:bodyPr/>
          <a:lstStyle/>
          <a:p>
            <a:pPr marL="0" lvl="2" indent="0">
              <a:buNone/>
            </a:pPr>
            <a:r>
              <a:rPr lang="en-GB" dirty="0"/>
              <a:t>If either the employer or employee gives notice to terminate the employment: </a:t>
            </a:r>
          </a:p>
          <a:p>
            <a:pPr marL="0" lvl="2" indent="0">
              <a:buNone/>
            </a:pPr>
            <a:r>
              <a:rPr lang="en-GB" dirty="0"/>
              <a:t>– EDT is the date on which the notice expires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If the employment terminates summarily (that is, without notice): </a:t>
            </a:r>
          </a:p>
          <a:p>
            <a:pPr marL="0" lvl="2" indent="0">
              <a:buNone/>
            </a:pPr>
            <a:r>
              <a:rPr lang="en-GB" dirty="0"/>
              <a:t>– EDT is the date on which that termination takes effect 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If the employee is employed under a limited-term contract which terminates by virtue of the limiting event without being renewed under the same contract: </a:t>
            </a:r>
          </a:p>
          <a:p>
            <a:pPr marL="0" lvl="2" indent="0">
              <a:buNone/>
            </a:pPr>
            <a:r>
              <a:rPr lang="en-GB" dirty="0"/>
              <a:t>– EDT is the date on which the termination takes effect </a:t>
            </a:r>
          </a:p>
        </p:txBody>
      </p:sp>
    </p:spTree>
    <p:extLst>
      <p:ext uri="{BB962C8B-B14F-4D97-AF65-F5344CB8AC3E}">
        <p14:creationId xmlns:p14="http://schemas.microsoft.com/office/powerpoint/2010/main" val="2740729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is a fair dismissal?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b="0" dirty="0"/>
              <a:t>A dismissal will be held to be fair if: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the employer shows that the reason (or principal reason) for the dismissal was one of the five potentially fair reasons for dismissal; and</a:t>
            </a:r>
          </a:p>
          <a:p>
            <a:pPr marL="457200" indent="-457200">
              <a:buFont typeface="+mj-lt"/>
              <a:buAutoNum type="arabicParenR"/>
            </a:pPr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the tribunal finds that, in all the circumstances (including the employer's size and administrative resources) the employer acted reasonably in treating that reason as a sufficient reason for dismissal</a:t>
            </a:r>
          </a:p>
        </p:txBody>
      </p:sp>
    </p:spTree>
    <p:extLst>
      <p:ext uri="{BB962C8B-B14F-4D97-AF65-F5344CB8AC3E}">
        <p14:creationId xmlns:p14="http://schemas.microsoft.com/office/powerpoint/2010/main" val="653684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Potentially fair reasons for  dismissal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b="0" dirty="0"/>
              <a:t>Capability or qualifications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Conduct 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Redundancy 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Statutory restriction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Some other substantial reason (“SOSR”)</a:t>
            </a:r>
          </a:p>
        </p:txBody>
      </p:sp>
    </p:spTree>
    <p:extLst>
      <p:ext uri="{BB962C8B-B14F-4D97-AF65-F5344CB8AC3E}">
        <p14:creationId xmlns:p14="http://schemas.microsoft.com/office/powerpoint/2010/main" val="2678366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Reasonableness of the dismissal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6"/>
            <a:ext cx="7386638" cy="6198121"/>
          </a:xfrm>
        </p:spPr>
        <p:txBody>
          <a:bodyPr/>
          <a:lstStyle/>
          <a:p>
            <a:r>
              <a:rPr lang="en-GB" b="0" dirty="0"/>
              <a:t>Once the employer has established a potentially fair reason for the dismissal, the tribunal must then decide if the employer acted reasonably in dismissing the employee for that reason.</a:t>
            </a:r>
          </a:p>
          <a:p>
            <a:endParaRPr lang="en-GB" b="0" dirty="0"/>
          </a:p>
          <a:p>
            <a:r>
              <a:rPr lang="en-GB" b="0" dirty="0"/>
              <a:t>This aspect of fairness is usually divided into two parts: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Did the employer follow a fair procedure? </a:t>
            </a:r>
            <a:r>
              <a:rPr lang="en-GB" i="1" dirty="0"/>
              <a:t>(Procedural Fairness)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Did the employer act reasonably in treating the reason as a sufficient reason for dismissal?  </a:t>
            </a:r>
            <a:r>
              <a:rPr lang="en-GB" i="1" dirty="0"/>
              <a:t>(Substantive Fairness – “range of reasonable responses test”)</a:t>
            </a:r>
          </a:p>
          <a:p>
            <a:endParaRPr lang="en-US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428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Procedural fairness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72939"/>
            <a:ext cx="7386638" cy="6951887"/>
          </a:xfrm>
        </p:spPr>
        <p:txBody>
          <a:bodyPr/>
          <a:lstStyle/>
          <a:p>
            <a:r>
              <a:rPr lang="en-GB" dirty="0"/>
              <a:t>Procedural fairness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 order to act reasonably, an employer must follow a fair procedure when dismissing an employee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Includes following the </a:t>
            </a:r>
            <a:r>
              <a:rPr lang="en-GB" b="0" dirty="0" err="1"/>
              <a:t>Acas</a:t>
            </a:r>
            <a:r>
              <a:rPr lang="en-GB" b="0" dirty="0"/>
              <a:t> Code for conduct and performance dismissals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procedure to be followed will depend on the reason why the employer is considering dismissal, there are some principles of procedural fairness that would apply to most cases: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the employee should know that they are at risk of dismissal, and why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they should be allowed to make representations (usually at a meeting or hearing)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in some cases they should also be allowed a right of appeal.</a:t>
            </a:r>
          </a:p>
          <a:p>
            <a:endParaRPr lang="en-US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353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72939"/>
            <a:ext cx="7386638" cy="6696529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Substantive fairness “range of reasonable responses” test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Objective test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Tribunal to decide whether the employer's decision to dismiss the employee fell within the range of reasonable responses that a reasonable employer in those circumstances and in that business might have adopted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Tribunal must not "substitute its view" for that of the employer i.e. what would they have done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Test applies both to the decision to dismiss and to the investigation which led to that decision </a:t>
            </a:r>
            <a:endParaRPr lang="en-US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208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696529"/>
          </a:xfrm>
        </p:spPr>
        <p:txBody>
          <a:bodyPr/>
          <a:lstStyle/>
          <a:p>
            <a:r>
              <a:rPr lang="en-GB" dirty="0"/>
              <a:t>Reasonableness of capability or qualifications dismissals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employee knew what was required of them.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employer took steps to minimise the risk of poor performance.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there was a proper appraisal of the employee and the problem was identified.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employer provided training, supervision and encouragement.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employer warned the employee of the consequences of failing to improve.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employer gave the employee a chance to improve.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In some cases, whether the employer considered alternative employment.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611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941747"/>
          </a:xfrm>
        </p:spPr>
        <p:txBody>
          <a:bodyPr/>
          <a:lstStyle/>
          <a:p>
            <a:r>
              <a:rPr lang="en-GB" dirty="0"/>
              <a:t>Reasonableness of conduct dismissals</a:t>
            </a:r>
          </a:p>
          <a:p>
            <a:endParaRPr lang="en-GB" b="0" dirty="0"/>
          </a:p>
          <a:p>
            <a:r>
              <a:rPr lang="en-GB" b="0" dirty="0"/>
              <a:t>A dismissal on the grounds of conduct will only be fair in the following circumstances: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At the time of dismissal, the employer believed the employee to be guilty of misconduct.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At the time of dismissal, the employer had reasonable grounds for believing that the employee was guilty of that misconduct.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At the time that the employer formed that belief on those grounds, it had carried out as much investigation as was reasonable in the circumstances.</a:t>
            </a:r>
          </a:p>
          <a:p>
            <a:endParaRPr lang="en-GB" b="0" dirty="0"/>
          </a:p>
          <a:p>
            <a:r>
              <a:rPr lang="en-GB" b="0" dirty="0"/>
              <a:t>(commonly known as the </a:t>
            </a:r>
            <a:r>
              <a:rPr lang="en-GB" b="0" i="1" u="sng" dirty="0"/>
              <a:t>Burchell test</a:t>
            </a:r>
            <a:r>
              <a:rPr lang="en-GB" b="0" dirty="0"/>
              <a:t>):</a:t>
            </a:r>
          </a:p>
        </p:txBody>
      </p:sp>
    </p:spTree>
    <p:extLst>
      <p:ext uri="{BB962C8B-B14F-4D97-AF65-F5344CB8AC3E}">
        <p14:creationId xmlns:p14="http://schemas.microsoft.com/office/powerpoint/2010/main" val="40922278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941747"/>
          </a:xfrm>
        </p:spPr>
        <p:txBody>
          <a:bodyPr/>
          <a:lstStyle/>
          <a:p>
            <a:r>
              <a:rPr lang="en-GB" dirty="0"/>
              <a:t>Reasonableness of redundancy dismissals</a:t>
            </a:r>
          </a:p>
          <a:p>
            <a:endParaRPr lang="en-GB" dirty="0"/>
          </a:p>
          <a:p>
            <a:r>
              <a:rPr lang="en-GB" b="0" dirty="0"/>
              <a:t>An employer will normally not act reasonably unless it: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Warns and consults any affected employees (or their representatives).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Adopts a fair basis on which to select for redundancy.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Takes such steps as may be reasonable to avoid or minimise redundancy by redeploying potentially redundant employees within its own organisation.</a:t>
            </a:r>
          </a:p>
        </p:txBody>
      </p:sp>
    </p:spTree>
    <p:extLst>
      <p:ext uri="{BB962C8B-B14F-4D97-AF65-F5344CB8AC3E}">
        <p14:creationId xmlns:p14="http://schemas.microsoft.com/office/powerpoint/2010/main" val="4088430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941747"/>
          </a:xfrm>
        </p:spPr>
        <p:txBody>
          <a:bodyPr/>
          <a:lstStyle/>
          <a:p>
            <a:r>
              <a:rPr lang="en-GB" dirty="0"/>
              <a:t>Reasonableness of dismissals for breach of a statutory restriction</a:t>
            </a:r>
          </a:p>
          <a:p>
            <a:endParaRPr lang="en-GB" b="0" dirty="0"/>
          </a:p>
          <a:p>
            <a:r>
              <a:rPr lang="en-GB" b="0" dirty="0"/>
              <a:t>This would involve considering: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The extent of the statutory restriction and the extent to which it affects the employee's ability to do their job.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The duration of the statutory restriction.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Any alternatives to dismissal, for example adjustments to the job or alternative employment.</a:t>
            </a:r>
          </a:p>
        </p:txBody>
      </p:sp>
    </p:spTree>
    <p:extLst>
      <p:ext uri="{BB962C8B-B14F-4D97-AF65-F5344CB8AC3E}">
        <p14:creationId xmlns:p14="http://schemas.microsoft.com/office/powerpoint/2010/main" val="1034828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941747"/>
          </a:xfrm>
        </p:spPr>
        <p:txBody>
          <a:bodyPr/>
          <a:lstStyle/>
          <a:p>
            <a:r>
              <a:rPr lang="en-GB" dirty="0"/>
              <a:t>Reasonableness of dismissals for SOSR</a:t>
            </a:r>
          </a:p>
          <a:p>
            <a:endParaRPr lang="en-GB" b="0" dirty="0"/>
          </a:p>
          <a:p>
            <a:r>
              <a:rPr lang="en-GB" b="0" dirty="0"/>
              <a:t>This will depend on the circumstances of the case, but could involve the employer: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Investigating the situation.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Consulting with the employee.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Warning the employee of the risk of dismissal.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Giving the employee an opportunity to state their case.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Exploring alternatives to dismissal.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Balancing the needs of the employer and employee.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Considering compliance with any policies of the employer.</a:t>
            </a:r>
          </a:p>
        </p:txBody>
      </p:sp>
    </p:spTree>
    <p:extLst>
      <p:ext uri="{BB962C8B-B14F-4D97-AF65-F5344CB8AC3E}">
        <p14:creationId xmlns:p14="http://schemas.microsoft.com/office/powerpoint/2010/main" val="26346701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Automatic unfair dismissals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64435" y="935799"/>
            <a:ext cx="8214519" cy="7589315"/>
          </a:xfrm>
        </p:spPr>
        <p:txBody>
          <a:bodyPr/>
          <a:lstStyle/>
          <a:p>
            <a:r>
              <a:rPr lang="en-GB" b="0" dirty="0"/>
              <a:t>In certain circumstances, a dismissal is deemed automatically unfair. </a:t>
            </a:r>
          </a:p>
          <a:p>
            <a:r>
              <a:rPr lang="en-GB" b="0" dirty="0"/>
              <a:t>These include (but are not limited to) dismissals for reasons connected to: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pregnancy or childbirth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health and safety activities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whistleblowing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exercising various time off rights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asserting a statutory right </a:t>
            </a:r>
          </a:p>
          <a:p>
            <a:pPr marL="361950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No qualifying period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Compensation cap: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No cap - in cases where the claimant was dismissed (or selected for redundancy) for carrying out health and safety activities or for whistleblowing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Subject to cap - in all other cases</a:t>
            </a:r>
          </a:p>
        </p:txBody>
      </p:sp>
    </p:spTree>
    <p:extLst>
      <p:ext uri="{BB962C8B-B14F-4D97-AF65-F5344CB8AC3E}">
        <p14:creationId xmlns:p14="http://schemas.microsoft.com/office/powerpoint/2010/main" val="28515300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Bringing </a:t>
            </a:r>
          </a:p>
          <a:p>
            <a:r>
              <a:rPr lang="en-US" b="1" dirty="0"/>
              <a:t>a Claim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8513" y="1258012"/>
            <a:ext cx="9165264" cy="6948715"/>
          </a:xfrm>
        </p:spPr>
        <p:txBody>
          <a:bodyPr/>
          <a:lstStyle/>
          <a:p>
            <a:r>
              <a:rPr lang="en-GB" dirty="0" err="1"/>
              <a:t>Acas</a:t>
            </a:r>
            <a:r>
              <a:rPr lang="en-GB" dirty="0"/>
              <a:t> Early Conciliation (EC) process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What’s involved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Need for EC Certificate number before bringing claim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Effect on time limits </a:t>
            </a:r>
          </a:p>
          <a:p>
            <a:endParaRPr lang="en-GB" b="0" dirty="0"/>
          </a:p>
          <a:p>
            <a:r>
              <a:rPr lang="en-GB" dirty="0"/>
              <a:t>Time limits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Three months (less a day) from effective date of termination - subject to extension of time for EC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r>
              <a:rPr lang="en-GB" dirty="0"/>
              <a:t>Burden of proof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1" dirty="0"/>
              <a:t>Employee</a:t>
            </a:r>
            <a:r>
              <a:rPr lang="en-GB" b="0" dirty="0"/>
              <a:t> burden – to show that employer dismissed them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1" dirty="0"/>
              <a:t>Employer</a:t>
            </a:r>
            <a:r>
              <a:rPr lang="en-GB" b="0" dirty="0"/>
              <a:t> burden – to show the reason for dismissal and the reason was one of five potentially fair reasons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Neutral burden – whether dismissal was fair (tribunal to consider)</a:t>
            </a:r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9635908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Remedies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6"/>
            <a:ext cx="7386638" cy="5856073"/>
          </a:xfrm>
        </p:spPr>
        <p:txBody>
          <a:bodyPr/>
          <a:lstStyle/>
          <a:p>
            <a:r>
              <a:rPr lang="en-GB" b="0" dirty="0"/>
              <a:t>Tribunals will consider (in this order) 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reinstatement </a:t>
            </a:r>
          </a:p>
          <a:p>
            <a:pPr marL="457200" indent="-457200">
              <a:buFont typeface="+mj-lt"/>
              <a:buAutoNum type="arabicParenR"/>
            </a:pPr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reengagement </a:t>
            </a:r>
          </a:p>
          <a:p>
            <a:pPr marL="457200" indent="-457200">
              <a:buFont typeface="+mj-lt"/>
              <a:buAutoNum type="arabicParenR"/>
            </a:pPr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Compensation</a:t>
            </a:r>
          </a:p>
          <a:p>
            <a:pPr marL="457200" indent="-457200">
              <a:buFont typeface="+mj-lt"/>
              <a:buAutoNum type="arabicParenR"/>
            </a:pPr>
            <a:endParaRPr lang="en-GB" b="0" dirty="0"/>
          </a:p>
          <a:p>
            <a:r>
              <a:rPr lang="en-GB" b="0" dirty="0"/>
              <a:t>Compensation usually consists of: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a basic award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a compensatory award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9658620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Remedies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60700"/>
            <a:ext cx="7386638" cy="6366720"/>
          </a:xfrm>
        </p:spPr>
        <p:txBody>
          <a:bodyPr/>
          <a:lstStyle/>
          <a:p>
            <a:r>
              <a:rPr lang="en-GB" dirty="0"/>
              <a:t>Basic award: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Similar to a statutory redundancy payment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Based on a formula that takes account of age, length of service and the amount of a week’s pay</a:t>
            </a:r>
          </a:p>
          <a:p>
            <a:r>
              <a:rPr lang="en-GB" dirty="0"/>
              <a:t>Compensatory award: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Such amount as the tribunal believes is just and equitable based on the financial loss caused to the employee by the unfair dismissal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Employee has duty to take reasonable steps to mitigate their loss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Tribunal can reduce award to take into account: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the employee's failure to mitigate their loss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the likelihood that the claimant would have been fairly dismissed if a proper procedure had been followed</a:t>
            </a:r>
          </a:p>
          <a:p>
            <a:pPr marL="361950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9113105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257" y="1972385"/>
            <a:ext cx="6667340" cy="5855035"/>
          </a:xfrm>
        </p:spPr>
        <p:txBody>
          <a:bodyPr/>
          <a:lstStyle/>
          <a:p>
            <a:r>
              <a:rPr lang="en-US" b="1" dirty="0"/>
              <a:t>Remedies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982711"/>
            <a:ext cx="7386638" cy="7431975"/>
          </a:xfrm>
        </p:spPr>
        <p:txBody>
          <a:bodyPr/>
          <a:lstStyle/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the likelihood that the claimant would have been fairly dismissed in any event at a later date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any conduct by the employee that has contributed to the dismissal ("contributory fault"). </a:t>
            </a:r>
          </a:p>
          <a:p>
            <a:pPr marL="258763" indent="-258763">
              <a:buFont typeface="Arial" panose="020B0604020202020204" pitchFamily="34" charset="0"/>
              <a:buChar char="•"/>
            </a:pPr>
            <a:r>
              <a:rPr lang="en-GB" b="0" dirty="0"/>
              <a:t>Adjustments for breach of ACAS Code </a:t>
            </a:r>
          </a:p>
          <a:p>
            <a:pPr marL="276225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Statutory cap 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Cap doesn’t apply in relation to dismissals that are automatically unfair for whistleblowing or health and safety reasons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Maximum compensatory award </a:t>
            </a:r>
            <a:r>
              <a:rPr lang="en-GB" b="0" u="sng" dirty="0"/>
              <a:t>is lower of</a:t>
            </a:r>
            <a:r>
              <a:rPr lang="en-GB" b="0" dirty="0"/>
              <a:t>:</a:t>
            </a:r>
          </a:p>
          <a:p>
            <a:pPr marL="1084263" indent="-361950">
              <a:buFont typeface="Arial" panose="020B0604020202020204" pitchFamily="34" charset="0"/>
              <a:buChar char="•"/>
            </a:pPr>
            <a:r>
              <a:rPr lang="en-GB" b="0" dirty="0"/>
              <a:t>52 weeks’ pay; or</a:t>
            </a:r>
          </a:p>
          <a:p>
            <a:pPr marL="1084263" indent="-361950">
              <a:buFont typeface="Arial" panose="020B0604020202020204" pitchFamily="34" charset="0"/>
              <a:buChar char="•"/>
            </a:pPr>
            <a:r>
              <a:rPr lang="en-GB" b="0" dirty="0"/>
              <a:t>a numerical figure (changes in line with inflation on 6 April each year) –for period 6 April 2022 – 5 April 2023 it is currently £93,878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722313" indent="-360363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endParaRPr lang="en-GB" b="0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EF1BD668-FD99-420A-9265-000C9235CB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257588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3D3D3D"/>
                </a:solidFill>
                <a:effectLst/>
                <a:latin typeface="inherit"/>
              </a:rPr>
              <a:t>£88,519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17925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Wrongful Dismissal </a:t>
            </a:r>
          </a:p>
        </p:txBody>
      </p:sp>
    </p:spTree>
    <p:extLst>
      <p:ext uri="{BB962C8B-B14F-4D97-AF65-F5344CB8AC3E}">
        <p14:creationId xmlns:p14="http://schemas.microsoft.com/office/powerpoint/2010/main" val="4346071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Wrongful Dismissal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6"/>
            <a:ext cx="7386638" cy="5856073"/>
          </a:xfrm>
        </p:spPr>
        <p:txBody>
          <a:bodyPr/>
          <a:lstStyle/>
          <a:p>
            <a:r>
              <a:rPr lang="en-GB" dirty="0"/>
              <a:t>What is wrongful dismissal?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Wrongful dismissal is a dismissal in breach of contract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Not concerned with whether there was a fair reason for dismissal or whether fair procedures were followed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Only relevant considerations for a court/tribunal will be the contractual obligations of the employer </a:t>
            </a:r>
          </a:p>
          <a:p>
            <a:pPr marL="361950" lvl="1"/>
            <a:r>
              <a:rPr lang="en-GB" b="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7153373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Wrongful Dismissal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37377" y="1643963"/>
            <a:ext cx="7386638" cy="652550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Types of wrongful dismissal claim: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breach of a notice term, whether express or implied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termination of a fixed-term contract or a "specific task" contract before its expiry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breach of a contractual disciplinary or redundancy procedure</a:t>
            </a:r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en-GB" b="0" dirty="0"/>
              <a:t>When is an employer entitled to dismiss without notice? 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where there is a PILON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where employee commits repudiatory breach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What is the effect of wrongful dismissal on:</a:t>
            </a:r>
          </a:p>
          <a:p>
            <a:pPr marL="808038" indent="-446088">
              <a:buFont typeface="Arial" panose="020B0604020202020204" pitchFamily="34" charset="0"/>
              <a:buChar char="•"/>
            </a:pPr>
            <a:r>
              <a:rPr lang="en-GB" b="0" dirty="0"/>
              <a:t>restrictive covenants</a:t>
            </a:r>
          </a:p>
          <a:p>
            <a:pPr marL="808038" indent="-446088">
              <a:buFont typeface="Arial" panose="020B0604020202020204" pitchFamily="34" charset="0"/>
              <a:buChar char="•"/>
            </a:pPr>
            <a:r>
              <a:rPr lang="en-GB" b="0" dirty="0"/>
              <a:t>confidentiality obligations</a:t>
            </a:r>
          </a:p>
          <a:p>
            <a:pPr marL="276225"/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9620149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Wrong Dismissal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643963"/>
            <a:ext cx="7386638" cy="6351721"/>
          </a:xfrm>
        </p:spPr>
        <p:txBody>
          <a:bodyPr/>
          <a:lstStyle/>
          <a:p>
            <a:r>
              <a:rPr lang="en-GB" dirty="0"/>
              <a:t>Bringing a claim for wrongful dismissal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No length of service requirement for breach of contract claim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County court/High Court  </a:t>
            </a:r>
          </a:p>
          <a:p>
            <a:pPr marL="722313" indent="-446088">
              <a:buFont typeface="Wingdings" panose="05000000000000000000" pitchFamily="2" charset="2"/>
              <a:buChar char="ü"/>
            </a:pPr>
            <a:r>
              <a:rPr lang="en-GB" b="0" dirty="0"/>
              <a:t>6 year time limit</a:t>
            </a:r>
          </a:p>
          <a:p>
            <a:pPr marL="722313" indent="-446088">
              <a:buFont typeface="Wingdings" panose="05000000000000000000" pitchFamily="2" charset="2"/>
              <a:buChar char="ü"/>
            </a:pPr>
            <a:r>
              <a:rPr lang="en-GB" b="0" dirty="0"/>
              <a:t>no cap on damages recoverable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Employment tribunal: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dirty="0"/>
              <a:t>where the claim arises out of or is outstanding on termination of employment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valu</a:t>
            </a:r>
            <a:r>
              <a:rPr lang="en-GB" dirty="0"/>
              <a:t>e does not exceed £25,000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dirty="0"/>
              <a:t>must bring claim within 3 months (minus 1 day) of their effective date of termination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Damages</a:t>
            </a:r>
          </a:p>
        </p:txBody>
      </p:sp>
    </p:spTree>
    <p:extLst>
      <p:ext uri="{BB962C8B-B14F-4D97-AF65-F5344CB8AC3E}">
        <p14:creationId xmlns:p14="http://schemas.microsoft.com/office/powerpoint/2010/main" val="1652498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Settlement Agreements</a:t>
            </a:r>
          </a:p>
        </p:txBody>
      </p:sp>
    </p:spTree>
    <p:extLst>
      <p:ext uri="{BB962C8B-B14F-4D97-AF65-F5344CB8AC3E}">
        <p14:creationId xmlns:p14="http://schemas.microsoft.com/office/powerpoint/2010/main" val="21882925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529592"/>
            <a:ext cx="7386638" cy="6895234"/>
          </a:xfrm>
        </p:spPr>
        <p:txBody>
          <a:bodyPr/>
          <a:lstStyle/>
          <a:p>
            <a:r>
              <a:rPr lang="en-GB" dirty="0"/>
              <a:t>What are settlement agreements?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Legally binding contracts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End the employment relationship on agreed terms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Employee waives right to make a claim on the matters that are specifically covered in the agreement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Usually include some form of payment and/or reference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1" u="sng" dirty="0"/>
              <a:t>Voluntary </a:t>
            </a:r>
            <a:r>
              <a:rPr lang="en-GB" b="0" dirty="0"/>
              <a:t>and are agreed through a period of negotiation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273981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529592"/>
            <a:ext cx="7386638" cy="6297828"/>
          </a:xfrm>
        </p:spPr>
        <p:txBody>
          <a:bodyPr/>
          <a:lstStyle/>
          <a:p>
            <a:r>
              <a:rPr lang="en-GB" dirty="0"/>
              <a:t>Requirements for an agreement to be binding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It must be in writing.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It must relate to a particular complaint or proceedings.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The employee must have received advice from a relevant independent adviser, such as a lawyer or a certified and authorised member of a trade union.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The independent adviser must have a current contract of insurance or professional indemnity covering the risk of a claim by the employee in respect of loss arising from the advice.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It must identify the adviser.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It must state that the applicable statutory conditions regulating the settlement agreement have been met.</a:t>
            </a:r>
          </a:p>
        </p:txBody>
      </p:sp>
    </p:spTree>
    <p:extLst>
      <p:ext uri="{BB962C8B-B14F-4D97-AF65-F5344CB8AC3E}">
        <p14:creationId xmlns:p14="http://schemas.microsoft.com/office/powerpoint/2010/main" val="11538837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74334"/>
            <a:ext cx="7386638" cy="6858159"/>
          </a:xfrm>
        </p:spPr>
        <p:txBody>
          <a:bodyPr/>
          <a:lstStyle/>
          <a:p>
            <a:r>
              <a:rPr lang="en-GB" dirty="0"/>
              <a:t>Benefits to </a:t>
            </a:r>
            <a:r>
              <a:rPr lang="en-GB" u="sng" dirty="0"/>
              <a:t>employee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Speed of payment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Hassle-free – avoids stress and strain of litigation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Certainty – don’t have risk of claim being dismissed with no award made. 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Tax benefits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Reference  </a:t>
            </a:r>
          </a:p>
          <a:p>
            <a:endParaRPr lang="en-GB" b="0" dirty="0"/>
          </a:p>
          <a:p>
            <a:r>
              <a:rPr lang="en-GB" dirty="0"/>
              <a:t>Benefits to </a:t>
            </a:r>
            <a:r>
              <a:rPr lang="en-GB" u="sng" dirty="0"/>
              <a:t>employer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Certainty – tribunal claims can be unpredictable and process is not quick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Peace of mind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Cost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Confidentiality 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9429580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523458"/>
            <a:ext cx="7386638" cy="5543550"/>
          </a:xfrm>
        </p:spPr>
        <p:txBody>
          <a:bodyPr/>
          <a:lstStyle/>
          <a:p>
            <a:r>
              <a:rPr lang="en-GB" dirty="0"/>
              <a:t>What claims can be waived? 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arising under the contract of employment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Certain statutory claims, such as: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redundancy pay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dirty="0"/>
              <a:t>unfair dismissal 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dirty="0"/>
              <a:t>unlawful deductions from wages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all claims relating to discrimination, equal pay and family leave rights  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any rights under collective consultation laws and TUPE Regulations that can lawfully be waived 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claims relating to working time, rest breaks or leave, or statutory holiday pay </a:t>
            </a:r>
          </a:p>
          <a:p>
            <a:pPr marL="361950" lvl="1"/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005327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523458"/>
            <a:ext cx="7386638" cy="6303962"/>
          </a:xfrm>
        </p:spPr>
        <p:txBody>
          <a:bodyPr/>
          <a:lstStyle/>
          <a:p>
            <a:r>
              <a:rPr lang="en-GB" dirty="0"/>
              <a:t>What claims cannot be waived? 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to enforce the terms of the settlement agreement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in respect of accrued pension rights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Personal injury claims that have not yet arisen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for failure to inform and consult with appropriate representatives on collective redundancies or on the transfer of an undertaking under TUPE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for the right to statutory maternity, paternity, adoption or shared parental pay.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Future claims?  </a:t>
            </a:r>
          </a:p>
        </p:txBody>
      </p:sp>
    </p:spTree>
    <p:extLst>
      <p:ext uri="{BB962C8B-B14F-4D97-AF65-F5344CB8AC3E}">
        <p14:creationId xmlns:p14="http://schemas.microsoft.com/office/powerpoint/2010/main" val="17021074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Protected Conversations </a:t>
            </a:r>
          </a:p>
        </p:txBody>
      </p:sp>
    </p:spTree>
    <p:extLst>
      <p:ext uri="{BB962C8B-B14F-4D97-AF65-F5344CB8AC3E}">
        <p14:creationId xmlns:p14="http://schemas.microsoft.com/office/powerpoint/2010/main" val="8870392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Protected conversations 	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220752"/>
            <a:ext cx="7386638" cy="6774931"/>
          </a:xfrm>
        </p:spPr>
        <p:txBody>
          <a:bodyPr/>
          <a:lstStyle/>
          <a:p>
            <a:r>
              <a:rPr lang="en-GB" dirty="0"/>
              <a:t>What are they and when should they be used?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Provide an “</a:t>
            </a:r>
            <a:r>
              <a:rPr lang="en-GB" b="0" i="1" dirty="0"/>
              <a:t>off the record</a:t>
            </a:r>
            <a:r>
              <a:rPr lang="en-GB" b="0" dirty="0"/>
              <a:t>” forum for confidential discussions to explore the possibility of parting ways on mutually agreeable terms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Evidence relating to protected conversations will be inadmissible in unfair dismissal proceedings before employment tribunals.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No need for a dispute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Terms of departure should usually be recorded in a formal settlement agreement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0418940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Protected conversations 	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220752"/>
            <a:ext cx="7386638" cy="6774931"/>
          </a:xfrm>
        </p:spPr>
        <p:txBody>
          <a:bodyPr/>
          <a:lstStyle/>
          <a:p>
            <a:r>
              <a:rPr lang="en-GB" dirty="0"/>
              <a:t>Limitations on protection 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Exceptions to protected conversation regime: </a:t>
            </a:r>
          </a:p>
          <a:p>
            <a:pPr marL="615950" indent="-254000">
              <a:buFont typeface="Arial" panose="020B0604020202020204" pitchFamily="34" charset="0"/>
              <a:buChar char="•"/>
            </a:pPr>
            <a:r>
              <a:rPr lang="en-GB" b="0" dirty="0"/>
              <a:t>Automatic unfair dismissal claims (such as whistleblowing etc)</a:t>
            </a:r>
          </a:p>
          <a:p>
            <a:pPr marL="615950" indent="-254000">
              <a:buFont typeface="Arial" panose="020B0604020202020204" pitchFamily="34" charset="0"/>
              <a:buChar char="•"/>
            </a:pPr>
            <a:r>
              <a:rPr lang="en-GB" b="0" dirty="0"/>
              <a:t>Discrimination claims</a:t>
            </a:r>
          </a:p>
          <a:p>
            <a:pPr marL="615950" indent="-254000">
              <a:buFont typeface="Arial" panose="020B0604020202020204" pitchFamily="34" charset="0"/>
              <a:buChar char="•"/>
            </a:pPr>
            <a:r>
              <a:rPr lang="en-GB" b="0" dirty="0"/>
              <a:t>Breach of contract or wrongful dismissal claim</a:t>
            </a:r>
          </a:p>
          <a:p>
            <a:pPr marL="361950"/>
            <a:endParaRPr lang="en-GB" b="0" dirty="0"/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en-GB" b="0" dirty="0"/>
              <a:t>Improper behaviour 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Examples – see </a:t>
            </a:r>
            <a:r>
              <a:rPr lang="en-GB" b="0" dirty="0" err="1"/>
              <a:t>Acas</a:t>
            </a:r>
            <a:r>
              <a:rPr lang="en-GB" b="0" dirty="0"/>
              <a:t> Code of Practice on Settlement Agreements 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Anything said or done in negotiations will only be admissible as evidence to the extent the tribunal considers it just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0126125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Protected conversations 	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48553" y="1220753"/>
            <a:ext cx="8875350" cy="7193933"/>
          </a:xfrm>
        </p:spPr>
        <p:txBody>
          <a:bodyPr/>
          <a:lstStyle/>
          <a:p>
            <a:r>
              <a:rPr lang="en-GB" dirty="0"/>
              <a:t>Examples of improper behaviour </a:t>
            </a:r>
          </a:p>
          <a:p>
            <a:pPr marL="733425" indent="-457200">
              <a:buFont typeface="+mj-lt"/>
              <a:buAutoNum type="alphaLcParenR"/>
            </a:pPr>
            <a:r>
              <a:rPr lang="en-GB" b="0" dirty="0"/>
              <a:t>All forms of harassment, bullying and intimidation, including through the use of offensive words or aggressive behaviour.</a:t>
            </a:r>
          </a:p>
          <a:p>
            <a:pPr marL="733425" indent="-457200">
              <a:buFont typeface="+mj-lt"/>
              <a:buAutoNum type="alphaLcParenR"/>
            </a:pPr>
            <a:r>
              <a:rPr lang="en-GB" b="0" dirty="0"/>
              <a:t>Physical assault or the threat of physical assault and other criminal behaviour.</a:t>
            </a:r>
          </a:p>
          <a:p>
            <a:pPr marL="733425" indent="-457200">
              <a:buFont typeface="+mj-lt"/>
              <a:buAutoNum type="alphaLcParenR"/>
            </a:pPr>
            <a:r>
              <a:rPr lang="en-GB" b="0" dirty="0"/>
              <a:t>All forms of victimisation.</a:t>
            </a:r>
          </a:p>
          <a:p>
            <a:pPr marL="733425" indent="-457200">
              <a:buFont typeface="+mj-lt"/>
              <a:buAutoNum type="alphaLcParenR"/>
            </a:pPr>
            <a:r>
              <a:rPr lang="en-GB" b="0" dirty="0"/>
              <a:t>Discrimination because of age, sex, race, disability, sexual orientation, religion or belief, transgender, pregnancy and maternity and marriage or civil partnership.</a:t>
            </a:r>
          </a:p>
          <a:p>
            <a:pPr marL="1169988" indent="-554038">
              <a:buFont typeface="Arial" panose="020B0604020202020204" pitchFamily="34" charset="0"/>
              <a:buChar char="•"/>
            </a:pPr>
            <a:r>
              <a:rPr lang="en-GB" b="0" dirty="0"/>
              <a:t>Putting undue pressure on a party, e.g. </a:t>
            </a:r>
          </a:p>
          <a:p>
            <a:pPr marL="1169988" indent="-554038">
              <a:buFont typeface="Arial" panose="020B0604020202020204" pitchFamily="34" charset="0"/>
              <a:buChar char="•"/>
            </a:pPr>
            <a:r>
              <a:rPr lang="en-GB" b="0" dirty="0"/>
              <a:t>not giving reasonable time for consideration.</a:t>
            </a:r>
          </a:p>
          <a:p>
            <a:pPr marL="1169988" indent="-554038">
              <a:buFont typeface="Arial" panose="020B0604020202020204" pitchFamily="34" charset="0"/>
              <a:buChar char="•"/>
            </a:pPr>
            <a:r>
              <a:rPr lang="en-GB" b="0" dirty="0"/>
              <a:t>threats of dismissal if a settlement proposal is rejected </a:t>
            </a:r>
          </a:p>
          <a:p>
            <a:pPr marL="1169988" indent="-554038">
              <a:buFont typeface="Arial" panose="020B0604020202020204" pitchFamily="34" charset="0"/>
              <a:buChar char="•"/>
            </a:pPr>
            <a:r>
              <a:rPr lang="en-GB" b="0" dirty="0"/>
              <a:t>an employee threatening to undermine an organisation’s public reputation if the organisation does not sign the agreement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4772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Protected conversations 	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48553" y="1220753"/>
            <a:ext cx="8875350" cy="7193933"/>
          </a:xfrm>
        </p:spPr>
        <p:txBody>
          <a:bodyPr/>
          <a:lstStyle/>
          <a:p>
            <a:r>
              <a:rPr lang="en-GB" dirty="0"/>
              <a:t>Handling protected conversations – top tips!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Start off with your open position first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Test the water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Allow employee to be accompanied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Take notes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Cover both bases - state that the meeting is being conducted pursuant to s111A Employment Rights Act and on a without prejudice basis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Allow employee adequate opportunity to consider proposals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Don’t allude to the likely outcome of the “open process” or present any next steps as a foregone conclusion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Avoid compelling employees to stay off work whilst they consider their position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Do not implement terminal measures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If deadline for response passes, get employee back into work and continue with the open process </a:t>
            </a:r>
          </a:p>
        </p:txBody>
      </p:sp>
    </p:spTree>
    <p:extLst>
      <p:ext uri="{BB962C8B-B14F-4D97-AF65-F5344CB8AC3E}">
        <p14:creationId xmlns:p14="http://schemas.microsoft.com/office/powerpoint/2010/main" val="13157853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257" y="2504877"/>
            <a:ext cx="10189073" cy="1606594"/>
          </a:xfrm>
        </p:spPr>
        <p:txBody>
          <a:bodyPr/>
          <a:lstStyle/>
          <a:p>
            <a:r>
              <a:rPr lang="en-GB" dirty="0"/>
              <a:t>Thank you for listening,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75956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3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5B6670"/>
      </a:accent1>
      <a:accent2>
        <a:srgbClr val="FFBA40"/>
      </a:accent2>
      <a:accent3>
        <a:srgbClr val="E63200"/>
      </a:accent3>
      <a:accent4>
        <a:srgbClr val="656D78"/>
      </a:accent4>
      <a:accent5>
        <a:srgbClr val="26A3A8"/>
      </a:accent5>
      <a:accent6>
        <a:srgbClr val="8F9E52"/>
      </a:accent6>
      <a:hlink>
        <a:srgbClr val="000000"/>
      </a:hlink>
      <a:folHlink>
        <a:srgbClr val="000000"/>
      </a:folHlink>
    </a:clrScheme>
    <a:fontScheme name="Georgia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6E236BB5-96D6-45E2-B3F9-04B6235318D2}" vid="{5017343E-A41F-4E89-B6B2-5234F1A91A2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5" ma:contentTypeDescription="Create a new document." ma:contentTypeScope="" ma:versionID="fcfd66f45db58e6b7f3294efb02d8f9a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d531aded19878172a0defbb669d82f39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1913EE-67E5-4CCE-884D-817D165959F0}">
  <ds:schemaRefs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www.w3.org/XML/1998/namespace"/>
    <ds:schemaRef ds:uri="8cb76f67-c174-4761-adfd-49df54013293"/>
    <ds:schemaRef ds:uri="5389037c-82e7-4319-bd05-1c84d74f92b1"/>
    <ds:schemaRef ds:uri="http://schemas.microsoft.com/sharepoint/v3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BBD2FDB-584E-4CAA-BD0E-028304EBB0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F6EBB67-C56A-4E80-9639-A0443A7B7CAF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2754</TotalTime>
  <Words>2692</Words>
  <Application>Microsoft Office PowerPoint</Application>
  <PresentationFormat>Custom</PresentationFormat>
  <Paragraphs>426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.AppleSystemUIFont</vt:lpstr>
      <vt:lpstr>Arial</vt:lpstr>
      <vt:lpstr>Calibri</vt:lpstr>
      <vt:lpstr>Georgia</vt:lpstr>
      <vt:lpstr>inherit</vt:lpstr>
      <vt:lpstr>Source Sans Pro</vt:lpstr>
      <vt:lpstr>Tiempos Text Regular</vt:lpstr>
      <vt:lpstr>Wingdings</vt:lpstr>
      <vt:lpstr>Office Theme</vt:lpstr>
      <vt:lpstr>Advanced Application of Employment Law  2022/2023</vt:lpstr>
      <vt:lpstr>Employment Law</vt:lpstr>
      <vt:lpstr>Agenda</vt:lpstr>
      <vt:lpstr>Unfair Dismissal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Wrongful Dismissal </vt:lpstr>
      <vt:lpstr>PowerPoint Presentation</vt:lpstr>
      <vt:lpstr>PowerPoint Presentation</vt:lpstr>
      <vt:lpstr>PowerPoint Presentation</vt:lpstr>
      <vt:lpstr>Settlement Agreements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Protected Conversations </vt:lpstr>
      <vt:lpstr>PowerPoint Presentation</vt:lpstr>
      <vt:lpstr>PowerPoint Presentation</vt:lpstr>
      <vt:lpstr>PowerPoint Presentation</vt:lpstr>
      <vt:lpstr>PowerPoint Presentation</vt:lpstr>
      <vt:lpstr>Thank you for listening,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Heading</dc:title>
  <dc:creator>Dale Pulling</dc:creator>
  <cp:lastModifiedBy>Alison Flett</cp:lastModifiedBy>
  <cp:revision>166</cp:revision>
  <cp:lastPrinted>2021-03-02T16:59:57Z</cp:lastPrinted>
  <dcterms:created xsi:type="dcterms:W3CDTF">2019-12-31T10:44:14Z</dcterms:created>
  <dcterms:modified xsi:type="dcterms:W3CDTF">2023-02-12T19:50:21Z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