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1"/>
  </p:notesMasterIdLst>
  <p:sldIdLst>
    <p:sldId id="277" r:id="rId2"/>
    <p:sldId id="256" r:id="rId3"/>
    <p:sldId id="257" r:id="rId4"/>
    <p:sldId id="258" r:id="rId5"/>
    <p:sldId id="259" r:id="rId6"/>
    <p:sldId id="260" r:id="rId7"/>
    <p:sldId id="261" r:id="rId8"/>
    <p:sldId id="262" r:id="rId9"/>
    <p:sldId id="263" r:id="rId10"/>
    <p:sldId id="264" r:id="rId11"/>
    <p:sldId id="265"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88628" autoAdjust="0"/>
  </p:normalViewPr>
  <p:slideViewPr>
    <p:cSldViewPr>
      <p:cViewPr varScale="1">
        <p:scale>
          <a:sx n="83" d="100"/>
          <a:sy n="83" d="100"/>
        </p:scale>
        <p:origin x="1944"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D20915-D897-4ED9-B0CD-E5FBD5B931EB}" type="datetimeFigureOut">
              <a:rPr lang="en-US" smtClean="0"/>
              <a:t>3/14/23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7C72DB-CAEF-441D-8C53-0B33017DB543}"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In management of a project, effective communication is highly important because it allows the project to progress smoothly, effectively and on time. It ensures the members of the team are connected with the goals of a project and understand exactly what is expected of them . An effective communication helps to develop trust among the managers of the team so that everyone performs better together from project initiation to completion. The purpose of the current study is to analyze the communication strategy that Tom should use to foster the safest and most effective delivery service of Amazon across Europe.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Amazon is a multinational company located in the USA that focuses on e-commerce. The mission of the company is to be the most-buyer centric organization in the world. The company delivers the services such as “Amazon store”, “web services “, “Logistics” and “entertainment”. In 2021, the net revenue of the company was 470 million U.S dollars, which is greater than previous year. The research reflects that the company has more than 1200 facilities for logistics including small and big logistics throughout America. Following the case study, the company is going to open three warehouses throughout Europe.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case study reflects that Amazon is going to open warehouses throughout different cities in Europe under guidance of Tom. However, some communication issues have been noticed between Tom, their team and company that can negatively affect the project. Communication is important to help the team set clear expectations in a project. It can help understand the expectations and their responsibility to proceed with tasks accordingly. It also helps Amazon to develop clear decisions based on each team member's responsibilities.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An effective plan or strategy for communication will be considered for successful completion, update of status, requirements as well as project progression. The specific knowledge of time will leave no room for unnecessary meetings and follow up that can waste the time.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Effective communication can be considered as a reliable information source that can resolve the potential conflict on the project. With individual specific tasks as well as details on the member's responsibility and flow of work, it can be utilized as reference for participating and misguiding persons. It can help the project to complete it on time.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Tom can utilize the “Aristotle model of communication” to ensure effective communication throughout the project. This specific model is widely accepted as well as the most common mode where the information is sent by the sender to the receiver in order to influence them as well as make them act or respond accordingly.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The mention model of communication has been developed for oral communication and recognised as the first communication model that critically focuses mainly on speaker as well as speech. The following model can be broadly separated into five primary elements are speaker, speech, Occasion, audience and effect.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proposed communication model will be advantageous for Tom and their team because it emphasized more on the role of a speaker. The speech of the speaker and information provided by him can impact the entire project and team. The team's motivation will highly depend on the speaker's speech. Here Tom's role will be significant where he will provide significant information effectively to the receiver to influence or motivate them and the team will respond accordingly. The clear communication procedure will minimize the chances of conflict extensively during the project.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Communication inconsistency can be a barrier of communication that negatively affects the entire project team. Lack of clarity can create inconsistencies in communication procedures and can make the team members confused. Incorrect information can create a lack of clarity that can negatively affect the project. In order to overcome the potential issue, Tom can deliver simple messages that can be easily understood by all the members of the team. Tom must allow each member of the team to make suggestions and share their issues and talk to resolve.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Lack of trust can also be another challenge that hampers communication during the project procedure. No effective communication is possible when there is no trust among the team members. Lack of trust can limit members to attain the goals of organization. In order to overcome the issue, building trust with effective communication procedures will be extremely important for the following project.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12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Tom can apply different communication channels to improve the communication. They can utilise “Face-to-face communication” because it is the most effective way for teams to interact. The chances of miscommunication can be reduced as the channel allows for facial expression, body language for communication.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13</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Tom needs to develop a formal channel for communication and he does not want to waste time in scheduling. In this case, selection of email as an effective channel for communication will be appropriate for their project. This channel can be considered as an effective way for the project team to send formal announcements in a more structured way. The channel will be effective while messages will end down the “chain of command”. From a security perspective, this specific channel is also very good.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14</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mn-lt"/>
                <a:ea typeface="+mn-ea"/>
                <a:cs typeface="+mn-cs"/>
              </a:rPr>
              <a:t> </a:t>
            </a:r>
            <a:r>
              <a:rPr lang="en-GB" sz="1200" kern="1200" dirty="0">
                <a:solidFill>
                  <a:schemeClr val="tx1"/>
                </a:solidFill>
                <a:latin typeface="+mn-lt"/>
                <a:ea typeface="+mn-ea"/>
                <a:cs typeface="+mn-cs"/>
              </a:rPr>
              <a:t>Formal written documents can also be used as an effective communication medium because it shows a team member’s respect for the other team member. The channel will be effective as it clear out the purpose and information delivered though document. The chances for conflict and confusion will be minimized in the team through using the specific medium of communication.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15</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The positive channel for communication can create better relationships among each member of the team, which will ensure project success. Additionally, it helps Tom to handle the project conflict better throughout the project. Effective communication can increase self-awareness and build trust among the team members. Tom can complete the project b within time by selecting appropriate channels for communication.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16</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Based on analysis it can be concluded that effective communication can enhance clarity among the team members. Tom can use “Aristotle communication model” to increase communication efficiency in the project. The communication channels such as face-to-face communication, email and formal written document can remove communication barriers such as communication inconsistency and lack of trust.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17</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Based on analysis it can be concluded that effective communication can enhance clarity among the team members. Tom can use “Aristotle communication model” to increase communication efficiency in the project. The communication channels such as face-to-face communication, email and formal written document can remove communication barriers such as communication inconsistency and lack of trust. </a:t>
            </a:r>
            <a:endParaRPr lang="en-US" sz="1200" kern="120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CF7C72DB-CAEF-441D-8C53-0B33017DB543}" type="slidenum">
              <a:rPr lang="en-US" smtClean="0"/>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A302E2DC-B17A-4830-A185-95A3EDD37E8A}" type="datetimeFigureOut">
              <a:rPr lang="en-US" smtClean="0"/>
              <a:t>3/14/23</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F875EFB8-F64D-4FF5-A56C-1A7FC02017BB}" type="slidenum">
              <a:rPr lang="en-US" smtClean="0"/>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302E2DC-B17A-4830-A185-95A3EDD37E8A}" type="datetimeFigureOut">
              <a:rPr lang="en-US" smtClean="0"/>
              <a:t>3/14/23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5EFB8-F64D-4FF5-A56C-1A7FC02017B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A302E2DC-B17A-4830-A185-95A3EDD37E8A}" type="datetimeFigureOut">
              <a:rPr lang="en-US" smtClean="0"/>
              <a:t>3/14/23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F875EFB8-F64D-4FF5-A56C-1A7FC02017B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302E2DC-B17A-4830-A185-95A3EDD37E8A}" type="datetimeFigureOut">
              <a:rPr lang="en-US" smtClean="0"/>
              <a:t>3/14/23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5EFB8-F64D-4FF5-A56C-1A7FC02017B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302E2DC-B17A-4830-A185-95A3EDD37E8A}" type="datetimeFigureOut">
              <a:rPr lang="en-US" smtClean="0"/>
              <a:t>3/14/23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75EFB8-F64D-4FF5-A56C-1A7FC02017B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A302E2DC-B17A-4830-A185-95A3EDD37E8A}" type="datetimeFigureOut">
              <a:rPr lang="en-US" smtClean="0"/>
              <a:t>3/14/23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75EFB8-F64D-4FF5-A56C-1A7FC02017B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02E2DC-B17A-4830-A185-95A3EDD37E8A}" type="datetimeFigureOut">
              <a:rPr lang="en-US" smtClean="0"/>
              <a:t>3/14/23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75EFB8-F64D-4FF5-A56C-1A7FC02017B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302E2DC-B17A-4830-A185-95A3EDD37E8A}" type="datetimeFigureOut">
              <a:rPr lang="en-US" smtClean="0"/>
              <a:t>3/14/23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5EFB8-F64D-4FF5-A56C-1A7FC02017B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A302E2DC-B17A-4830-A185-95A3EDD37E8A}" type="datetimeFigureOut">
              <a:rPr lang="en-US" smtClean="0"/>
              <a:t>3/14/23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5EFB8-F64D-4FF5-A56C-1A7FC02017B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302E2DC-B17A-4830-A185-95A3EDD37E8A}" type="datetimeFigureOut">
              <a:rPr lang="en-US" smtClean="0"/>
              <a:t>3/14/23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5EFB8-F64D-4FF5-A56C-1A7FC02017B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302E2DC-B17A-4830-A185-95A3EDD37E8A}" type="datetimeFigureOut">
              <a:rPr lang="en-US" smtClean="0"/>
              <a:t>3/14/23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5EFB8-F64D-4FF5-A56C-1A7FC02017B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A302E2DC-B17A-4830-A185-95A3EDD37E8A}" type="datetimeFigureOut">
              <a:rPr lang="en-US" smtClean="0"/>
              <a:t>3/14/23</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F875EFB8-F64D-4FF5-A56C-1A7FC02017B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A0D1D12-3E85-2154-1C82-BE2BA9D20C76}"/>
              </a:ext>
            </a:extLst>
          </p:cNvPr>
          <p:cNvSpPr/>
          <p:nvPr/>
        </p:nvSpPr>
        <p:spPr>
          <a:xfrm>
            <a:off x="-468560" y="332656"/>
            <a:ext cx="9612560" cy="923330"/>
          </a:xfrm>
          <a:prstGeom prst="rect">
            <a:avLst/>
          </a:prstGeom>
          <a:noFill/>
        </p:spPr>
        <p:txBody>
          <a:bodyPr wrap="square" lIns="91440" tIns="45720" rIns="91440" bIns="45720">
            <a:spAutoFit/>
          </a:bodyPr>
          <a:lstStyle/>
          <a:p>
            <a:pPr algn="ctr"/>
            <a:r>
              <a:rPr lang="en-GB" sz="5400" b="0" cap="none" spc="0" dirty="0">
                <a:ln w="0"/>
                <a:solidFill>
                  <a:schemeClr val="tx1"/>
                </a:solidFill>
                <a:effectLst>
                  <a:outerShdw blurRad="38100" dist="19050" dir="2700000" algn="tl" rotWithShape="0">
                    <a:schemeClr val="dk1">
                      <a:alpha val="40000"/>
                    </a:schemeClr>
                  </a:outerShdw>
                </a:effectLst>
              </a:rPr>
              <a:t> GROUP 4</a:t>
            </a:r>
          </a:p>
        </p:txBody>
      </p:sp>
      <p:sp>
        <p:nvSpPr>
          <p:cNvPr id="5" name="TextBox 4">
            <a:extLst>
              <a:ext uri="{FF2B5EF4-FFF2-40B4-BE49-F238E27FC236}">
                <a16:creationId xmlns:a16="http://schemas.microsoft.com/office/drawing/2014/main" id="{B783E2EE-C05F-5B1D-5B5C-A4E5D88AEC4F}"/>
              </a:ext>
            </a:extLst>
          </p:cNvPr>
          <p:cNvSpPr txBox="1"/>
          <p:nvPr/>
        </p:nvSpPr>
        <p:spPr>
          <a:xfrm>
            <a:off x="0" y="1212809"/>
            <a:ext cx="9144000" cy="584775"/>
          </a:xfrm>
          <a:prstGeom prst="rect">
            <a:avLst/>
          </a:prstGeom>
          <a:noFill/>
        </p:spPr>
        <p:txBody>
          <a:bodyPr wrap="square" rtlCol="0">
            <a:spAutoFit/>
          </a:bodyPr>
          <a:lstStyle/>
          <a:p>
            <a:r>
              <a:rPr lang="en-US" sz="3200" dirty="0"/>
              <a:t>         </a:t>
            </a:r>
            <a:r>
              <a:rPr lang="en-US" sz="3200" dirty="0">
                <a:latin typeface="Times New Roman" panose="02020603050405020304" pitchFamily="18" charset="0"/>
                <a:cs typeface="Times New Roman" panose="02020603050405020304" pitchFamily="18" charset="0"/>
              </a:rPr>
              <a:t>      LECTURER :ADE ADEGBITE                                                                               </a:t>
            </a:r>
          </a:p>
        </p:txBody>
      </p:sp>
      <p:sp>
        <p:nvSpPr>
          <p:cNvPr id="8" name="TextBox 7">
            <a:extLst>
              <a:ext uri="{FF2B5EF4-FFF2-40B4-BE49-F238E27FC236}">
                <a16:creationId xmlns:a16="http://schemas.microsoft.com/office/drawing/2014/main" id="{BD131EAD-AD02-C551-BA15-F86C16AEE16C}"/>
              </a:ext>
            </a:extLst>
          </p:cNvPr>
          <p:cNvSpPr txBox="1"/>
          <p:nvPr/>
        </p:nvSpPr>
        <p:spPr>
          <a:xfrm>
            <a:off x="0" y="2636912"/>
            <a:ext cx="8964488" cy="369332"/>
          </a:xfrm>
          <a:prstGeom prst="rect">
            <a:avLst/>
          </a:prstGeom>
          <a:noFill/>
        </p:spPr>
        <p:txBody>
          <a:bodyPr wrap="square" rtlCol="0">
            <a:spAutoFit/>
          </a:bodyPr>
          <a:lstStyle/>
          <a:p>
            <a:r>
              <a:rPr lang="en-US" dirty="0"/>
              <a:t>    </a:t>
            </a:r>
            <a:r>
              <a:rPr lang="en-US" dirty="0">
                <a:latin typeface="Times New Roman" panose="02020603050405020304" pitchFamily="18" charset="0"/>
                <a:cs typeface="Times New Roman" panose="02020603050405020304" pitchFamily="18" charset="0"/>
              </a:rPr>
              <a:t>FLORENTINA COSMA                                                                            2213581</a:t>
            </a:r>
          </a:p>
        </p:txBody>
      </p:sp>
      <p:sp>
        <p:nvSpPr>
          <p:cNvPr id="10" name="TextBox 9">
            <a:extLst>
              <a:ext uri="{FF2B5EF4-FFF2-40B4-BE49-F238E27FC236}">
                <a16:creationId xmlns:a16="http://schemas.microsoft.com/office/drawing/2014/main" id="{CBA7E8C5-9DE4-4BBF-DB90-BD06CC0AF299}"/>
              </a:ext>
            </a:extLst>
          </p:cNvPr>
          <p:cNvSpPr txBox="1"/>
          <p:nvPr/>
        </p:nvSpPr>
        <p:spPr>
          <a:xfrm>
            <a:off x="0" y="3006244"/>
            <a:ext cx="9144000" cy="369332"/>
          </a:xfrm>
          <a:prstGeom prst="rect">
            <a:avLst/>
          </a:prstGeom>
          <a:noFill/>
        </p:spPr>
        <p:txBody>
          <a:bodyPr wrap="square" rtlCol="0">
            <a:spAutoFit/>
          </a:bodyPr>
          <a:lstStyle/>
          <a:p>
            <a:r>
              <a:rPr lang="en-US" dirty="0"/>
              <a:t>    </a:t>
            </a:r>
            <a:r>
              <a:rPr lang="en-US" dirty="0">
                <a:latin typeface="Times New Roman" panose="02020603050405020304" pitchFamily="18" charset="0"/>
                <a:cs typeface="Times New Roman" panose="02020603050405020304" pitchFamily="18" charset="0"/>
              </a:rPr>
              <a:t>SHERIFE ALEKSIEVA                                                                             2211682</a:t>
            </a:r>
          </a:p>
        </p:txBody>
      </p:sp>
      <p:sp>
        <p:nvSpPr>
          <p:cNvPr id="11" name="TextBox 10">
            <a:extLst>
              <a:ext uri="{FF2B5EF4-FFF2-40B4-BE49-F238E27FC236}">
                <a16:creationId xmlns:a16="http://schemas.microsoft.com/office/drawing/2014/main" id="{C87738C7-D07A-0E5E-2673-69F81BBBE8D3}"/>
              </a:ext>
            </a:extLst>
          </p:cNvPr>
          <p:cNvSpPr txBox="1"/>
          <p:nvPr/>
        </p:nvSpPr>
        <p:spPr>
          <a:xfrm>
            <a:off x="0" y="3428999"/>
            <a:ext cx="8964488" cy="369332"/>
          </a:xfrm>
          <a:prstGeom prst="rect">
            <a:avLst/>
          </a:prstGeom>
          <a:noFill/>
        </p:spPr>
        <p:txBody>
          <a:bodyPr wrap="square" rtlCol="0">
            <a:spAutoFit/>
          </a:bodyPr>
          <a:lstStyle/>
          <a:p>
            <a:r>
              <a:rPr lang="en-US" dirty="0"/>
              <a:t>    </a:t>
            </a:r>
            <a:r>
              <a:rPr lang="en-US" dirty="0">
                <a:latin typeface="Times New Roman" panose="02020603050405020304" pitchFamily="18" charset="0"/>
                <a:cs typeface="Times New Roman" panose="02020603050405020304" pitchFamily="18" charset="0"/>
              </a:rPr>
              <a:t>JOZEF GRAJCAR                                                                                     2210062</a:t>
            </a:r>
          </a:p>
        </p:txBody>
      </p:sp>
      <p:sp>
        <p:nvSpPr>
          <p:cNvPr id="3" name="TextBox 2">
            <a:extLst>
              <a:ext uri="{FF2B5EF4-FFF2-40B4-BE49-F238E27FC236}">
                <a16:creationId xmlns:a16="http://schemas.microsoft.com/office/drawing/2014/main" id="{5C094AEF-4B06-775A-FBCA-649E1745FF23}"/>
              </a:ext>
            </a:extLst>
          </p:cNvPr>
          <p:cNvSpPr txBox="1"/>
          <p:nvPr/>
        </p:nvSpPr>
        <p:spPr>
          <a:xfrm>
            <a:off x="0" y="3851754"/>
            <a:ext cx="8460432" cy="369332"/>
          </a:xfrm>
          <a:prstGeom prst="rect">
            <a:avLst/>
          </a:prstGeom>
          <a:noFill/>
        </p:spPr>
        <p:txBody>
          <a:bodyPr wrap="square" rtlCol="0">
            <a:spAutoFit/>
          </a:bodyPr>
          <a:lstStyle/>
          <a:p>
            <a:r>
              <a:rPr lang="en-US" dirty="0"/>
              <a:t>    </a:t>
            </a:r>
            <a:r>
              <a:rPr lang="en-US" dirty="0">
                <a:latin typeface="Times New Roman" panose="02020603050405020304" pitchFamily="18" charset="0"/>
                <a:cs typeface="Times New Roman" panose="02020603050405020304" pitchFamily="18" charset="0"/>
              </a:rPr>
              <a:t>RALUCA SERBAN                                                                                   2213917</a:t>
            </a:r>
          </a:p>
        </p:txBody>
      </p:sp>
      <p:sp>
        <p:nvSpPr>
          <p:cNvPr id="4" name="TextBox 3">
            <a:extLst>
              <a:ext uri="{FF2B5EF4-FFF2-40B4-BE49-F238E27FC236}">
                <a16:creationId xmlns:a16="http://schemas.microsoft.com/office/drawing/2014/main" id="{D8C751E6-35F0-8205-FD21-F69842ACFF5C}"/>
              </a:ext>
            </a:extLst>
          </p:cNvPr>
          <p:cNvSpPr txBox="1"/>
          <p:nvPr/>
        </p:nvSpPr>
        <p:spPr>
          <a:xfrm>
            <a:off x="251520" y="4365104"/>
            <a:ext cx="8460432" cy="147732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Writing module</a:t>
            </a:r>
            <a:r>
              <a:rPr lang="en-US" dirty="0">
                <a:latin typeface="Times New Roman" panose="02020603050405020304" pitchFamily="18" charset="0"/>
                <a:cs typeface="Times New Roman" panose="02020603050405020304" pitchFamily="18" charset="0"/>
              </a:rPr>
              <a:t>: Effective Team working &amp; communication</a:t>
            </a:r>
          </a:p>
          <a:p>
            <a:r>
              <a:rPr lang="en-US" sz="2400" dirty="0">
                <a:latin typeface="Times New Roman" panose="02020603050405020304" pitchFamily="18" charset="0"/>
                <a:cs typeface="Times New Roman" panose="02020603050405020304" pitchFamily="18" charset="0"/>
              </a:rPr>
              <a:t>Module code: </a:t>
            </a:r>
            <a:r>
              <a:rPr lang="en-US" dirty="0">
                <a:latin typeface="Times New Roman" panose="02020603050405020304" pitchFamily="18" charset="0"/>
                <a:cs typeface="Times New Roman" panose="02020603050405020304" pitchFamily="18" charset="0"/>
              </a:rPr>
              <a:t>LCLM 4003</a:t>
            </a:r>
          </a:p>
          <a:p>
            <a:r>
              <a:rPr lang="en-US" sz="2400" dirty="0">
                <a:latin typeface="Times New Roman" panose="02020603050405020304" pitchFamily="18" charset="0"/>
                <a:cs typeface="Times New Roman" panose="02020603050405020304" pitchFamily="18" charset="0"/>
              </a:rPr>
              <a:t>Assignment Title: </a:t>
            </a:r>
            <a:r>
              <a:rPr lang="en-US" dirty="0">
                <a:latin typeface="Times New Roman" panose="02020603050405020304" pitchFamily="18" charset="0"/>
                <a:cs typeface="Times New Roman" panose="02020603050405020304" pitchFamily="18" charset="0"/>
              </a:rPr>
              <a:t>Presentation-Strategies for Effective Communication in a Business Setting</a:t>
            </a:r>
          </a:p>
        </p:txBody>
      </p:sp>
      <p:sp>
        <p:nvSpPr>
          <p:cNvPr id="6" name="TextBox 5">
            <a:extLst>
              <a:ext uri="{FF2B5EF4-FFF2-40B4-BE49-F238E27FC236}">
                <a16:creationId xmlns:a16="http://schemas.microsoft.com/office/drawing/2014/main" id="{A35E499E-9237-C98F-DCAD-F8561EDAAFAF}"/>
              </a:ext>
            </a:extLst>
          </p:cNvPr>
          <p:cNvSpPr txBox="1"/>
          <p:nvPr/>
        </p:nvSpPr>
        <p:spPr>
          <a:xfrm>
            <a:off x="283929" y="2136139"/>
            <a:ext cx="5328592" cy="523220"/>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PRESENTORS:</a:t>
            </a:r>
          </a:p>
        </p:txBody>
      </p:sp>
    </p:spTree>
    <p:extLst>
      <p:ext uri="{BB962C8B-B14F-4D97-AF65-F5344CB8AC3E}">
        <p14:creationId xmlns:p14="http://schemas.microsoft.com/office/powerpoint/2010/main" val="3691201087"/>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a:solidFill>
                  <a:schemeClr val="tx1"/>
                </a:solidFill>
                <a:latin typeface="Times New Roman" pitchFamily="18" charset="0"/>
                <a:cs typeface="Times New Roman" pitchFamily="18" charset="0"/>
              </a:rPr>
              <a:t>STRATEGIES FOR EFFECTIVE COMMUNICATION IN A BUSINESS SETTING</a:t>
            </a:r>
          </a:p>
        </p:txBody>
      </p:sp>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solidFill>
                  <a:schemeClr val="tx1"/>
                </a:solidFill>
                <a:latin typeface="Times New Roman" pitchFamily="18" charset="0"/>
                <a:cs typeface="Times New Roman" pitchFamily="18" charset="0"/>
              </a:rPr>
              <a:t>INTRODUCTION</a:t>
            </a:r>
          </a:p>
        </p:txBody>
      </p:sp>
      <p:sp>
        <p:nvSpPr>
          <p:cNvPr id="3" name="Content Placeholder 2"/>
          <p:cNvSpPr>
            <a:spLocks noGrp="1"/>
          </p:cNvSpPr>
          <p:nvPr>
            <p:ph sz="half" idx="1"/>
          </p:nvPr>
        </p:nvSpPr>
        <p:spPr>
          <a:xfrm>
            <a:off x="457200" y="1268760"/>
            <a:ext cx="4978896" cy="4857403"/>
          </a:xfrm>
        </p:spPr>
        <p:txBody>
          <a:bodyPr>
            <a:normAutofit/>
          </a:bodyPr>
          <a:lstStyle/>
          <a:p>
            <a:pPr marL="0" lvl="0" indent="0" algn="just">
              <a:lnSpc>
                <a:spcPct val="150000"/>
              </a:lnSpc>
              <a:spcAft>
                <a:spcPts val="0"/>
              </a:spcAft>
              <a:buNone/>
            </a:pPr>
            <a:r>
              <a:rPr lang="en-US" sz="3600" dirty="0">
                <a:latin typeface="Times New Roman"/>
                <a:ea typeface="Times New Roman"/>
              </a:rPr>
              <a:t>.</a:t>
            </a:r>
            <a:r>
              <a:rPr lang="en-US" sz="1600" dirty="0">
                <a:latin typeface="Times New Roman"/>
                <a:ea typeface="Times New Roman"/>
              </a:rPr>
              <a:t>Workplace communication is a powerful tool that can influence the success of an entire organisation .</a:t>
            </a:r>
          </a:p>
          <a:p>
            <a:pPr marL="0" lvl="0" indent="0" algn="just">
              <a:lnSpc>
                <a:spcPct val="150000"/>
              </a:lnSpc>
              <a:spcAft>
                <a:spcPts val="0"/>
              </a:spcAft>
              <a:buNone/>
            </a:pPr>
            <a:r>
              <a:rPr lang="en-US" sz="3200" dirty="0">
                <a:latin typeface="Times New Roman"/>
                <a:ea typeface="Times New Roman"/>
              </a:rPr>
              <a:t>.</a:t>
            </a:r>
            <a:r>
              <a:rPr lang="en-US" sz="1600" dirty="0">
                <a:latin typeface="Times New Roman"/>
                <a:ea typeface="Times New Roman"/>
              </a:rPr>
              <a:t>Effective teamwork refer to a group of individuals working collaboratively to achieve common goals ,where each person’s strengths and weaknesses complement each other resulting in improved performance and increased productivity</a:t>
            </a:r>
          </a:p>
        </p:txBody>
      </p:sp>
      <p:pic>
        <p:nvPicPr>
          <p:cNvPr id="5" name="image2.png"/>
          <p:cNvPicPr/>
          <p:nvPr/>
        </p:nvPicPr>
        <p:blipFill>
          <a:blip r:embed="rId3"/>
          <a:srcRect/>
          <a:stretch>
            <a:fillRect/>
          </a:stretch>
        </p:blipFill>
        <p:spPr>
          <a:xfrm>
            <a:off x="5572132" y="1785926"/>
            <a:ext cx="3071834" cy="36433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solidFill>
                  <a:schemeClr val="tx1"/>
                </a:solidFill>
                <a:latin typeface="Times New Roman" pitchFamily="18" charset="0"/>
                <a:cs typeface="Times New Roman" pitchFamily="18" charset="0"/>
              </a:rPr>
              <a:t>OVERVIEW OF THE ORGANIZATION</a:t>
            </a:r>
          </a:p>
        </p:txBody>
      </p:sp>
      <p:sp>
        <p:nvSpPr>
          <p:cNvPr id="3" name="Content Placeholder 2"/>
          <p:cNvSpPr>
            <a:spLocks noGrp="1"/>
          </p:cNvSpPr>
          <p:nvPr>
            <p:ph sz="half" idx="1"/>
          </p:nvPr>
        </p:nvSpPr>
        <p:spPr>
          <a:xfrm>
            <a:off x="4786314" y="1500174"/>
            <a:ext cx="4038600" cy="4525963"/>
          </a:xfrm>
        </p:spPr>
        <p:txBody>
          <a:bodyPr>
            <a:normAutofit lnSpcReduction="10000"/>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An effective progression of a project is dependent on communication channel used in a project.</a:t>
            </a: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For this ,a communication strategy must be developed to motivate and promote the safest and most efficient Amazon delivery service throughout Europe</a:t>
            </a: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Amazon is a multinational company located in the USA that focuses on e-commerce.</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The net revenue of Amazon (2021) is 470 million U.S dollar (Statista, 2023).</a:t>
            </a:r>
            <a:endParaRPr lang="en-US" sz="1600" u="none" strike="noStrike" dirty="0">
              <a:latin typeface="Times New Roman"/>
              <a:ea typeface="Times New Roman"/>
            </a:endParaRPr>
          </a:p>
        </p:txBody>
      </p:sp>
      <p:pic>
        <p:nvPicPr>
          <p:cNvPr id="4" name="image1.png"/>
          <p:cNvPicPr/>
          <p:nvPr/>
        </p:nvPicPr>
        <p:blipFill>
          <a:blip r:embed="rId3"/>
          <a:srcRect/>
          <a:stretch>
            <a:fillRect/>
          </a:stretch>
        </p:blipFill>
        <p:spPr>
          <a:xfrm>
            <a:off x="571472" y="1571612"/>
            <a:ext cx="3857652" cy="385765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solidFill>
                  <a:schemeClr val="tx1"/>
                </a:solidFill>
                <a:latin typeface="Times New Roman" pitchFamily="18" charset="0"/>
                <a:cs typeface="Times New Roman" pitchFamily="18" charset="0"/>
              </a:rPr>
              <a:t>BENEFITS OF EFFECTIVE COMMUNICATION TO TOM, PROJECT TEAM AND AMAZON</a:t>
            </a:r>
          </a:p>
        </p:txBody>
      </p:sp>
      <p:sp>
        <p:nvSpPr>
          <p:cNvPr id="3" name="Content Placeholder 2"/>
          <p:cNvSpPr>
            <a:spLocks noGrp="1"/>
          </p:cNvSpPr>
          <p:nvPr>
            <p:ph sz="half" idx="1"/>
          </p:nvPr>
        </p:nvSpPr>
        <p:spPr/>
        <p:txBody>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Communication is important for the team to set clear expectations (Santos </a:t>
            </a:r>
            <a:r>
              <a:rPr lang="en-GB" sz="1600" i="1" dirty="0">
                <a:solidFill>
                  <a:srgbClr val="000000"/>
                </a:solidFill>
                <a:latin typeface="Times New Roman"/>
                <a:ea typeface="Times New Roman"/>
              </a:rPr>
              <a:t>et al</a:t>
            </a:r>
            <a:r>
              <a:rPr lang="en-GB" sz="1600" dirty="0">
                <a:solidFill>
                  <a:srgbClr val="000000"/>
                </a:solidFill>
                <a:latin typeface="Times New Roman"/>
                <a:ea typeface="Times New Roman"/>
              </a:rPr>
              <a:t>., 2021).</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It will help Amazon to form clear decisions based on each team member's responsibilities. </a:t>
            </a:r>
            <a:endParaRPr lang="en-US" sz="1600" u="none" strike="noStrike" dirty="0">
              <a:latin typeface="Times New Roman"/>
              <a:ea typeface="Times New Roman"/>
            </a:endParaRPr>
          </a:p>
        </p:txBody>
      </p:sp>
      <p:pic>
        <p:nvPicPr>
          <p:cNvPr id="4" name="image10.png"/>
          <p:cNvPicPr/>
          <p:nvPr/>
        </p:nvPicPr>
        <p:blipFill>
          <a:blip r:embed="rId3"/>
          <a:srcRect/>
          <a:stretch>
            <a:fillRect/>
          </a:stretch>
        </p:blipFill>
        <p:spPr>
          <a:xfrm>
            <a:off x="4857752" y="1571612"/>
            <a:ext cx="3810000" cy="38290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dirty="0">
                <a:solidFill>
                  <a:schemeClr val="tx1"/>
                </a:solidFill>
                <a:latin typeface="Times New Roman" pitchFamily="18" charset="0"/>
                <a:cs typeface="Times New Roman" pitchFamily="18" charset="0"/>
              </a:rPr>
              <a:t>BENEFITS OF EFFECTIVE COMMUNICATION TO TOM, PROJECT TEAM AND AMAZON (Cont.)</a:t>
            </a:r>
          </a:p>
        </p:txBody>
      </p:sp>
      <p:sp>
        <p:nvSpPr>
          <p:cNvPr id="3" name="Content Placeholder 2"/>
          <p:cNvSpPr>
            <a:spLocks noGrp="1"/>
          </p:cNvSpPr>
          <p:nvPr>
            <p:ph sz="half" idx="1"/>
          </p:nvPr>
        </p:nvSpPr>
        <p:spPr>
          <a:xfrm>
            <a:off x="4643438" y="1500174"/>
            <a:ext cx="4038600" cy="4525963"/>
          </a:xfrm>
        </p:spPr>
        <p:txBody>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An effective communications strategy can streamline the planning of projects that can help Tom, his team and the business. </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It reduces the chances of wasting time by removing unnecessary meetings and follow-ups (Prabaningrum and Waluya, 2020). </a:t>
            </a:r>
            <a:endParaRPr lang="en-US" sz="1600" u="none" strike="noStrike" dirty="0">
              <a:latin typeface="Times New Roman"/>
              <a:ea typeface="Times New Roman"/>
            </a:endParaRPr>
          </a:p>
        </p:txBody>
      </p:sp>
      <p:pic>
        <p:nvPicPr>
          <p:cNvPr id="4" name="image6.png"/>
          <p:cNvPicPr/>
          <p:nvPr/>
        </p:nvPicPr>
        <p:blipFill>
          <a:blip r:embed="rId3"/>
          <a:srcRect/>
          <a:stretch>
            <a:fillRect/>
          </a:stretch>
        </p:blipFill>
        <p:spPr>
          <a:xfrm>
            <a:off x="428596" y="1714488"/>
            <a:ext cx="3857652" cy="335758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dirty="0">
                <a:solidFill>
                  <a:schemeClr val="tx1"/>
                </a:solidFill>
                <a:latin typeface="Times New Roman" pitchFamily="18" charset="0"/>
                <a:cs typeface="Times New Roman" pitchFamily="18" charset="0"/>
              </a:rPr>
              <a:t>BENEFITS OF EFFECTIVE COMMUNICATION TO TOM, PROJECT TEAM AND AMAZON (Cont.)</a:t>
            </a:r>
          </a:p>
        </p:txBody>
      </p:sp>
      <p:sp>
        <p:nvSpPr>
          <p:cNvPr id="3" name="Content Placeholder 2"/>
          <p:cNvSpPr>
            <a:spLocks noGrp="1"/>
          </p:cNvSpPr>
          <p:nvPr>
            <p:ph sz="half" idx="1"/>
          </p:nvPr>
        </p:nvSpPr>
        <p:spPr/>
        <p:txBody>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Effective communication strategy is a reliable information source (Kalogiannidis, 2020).</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It has the capacity to resolve potential conflicts that might arise due to lack of communication. </a:t>
            </a:r>
            <a:endParaRPr lang="en-US" sz="1600" u="none" strike="noStrike" dirty="0">
              <a:latin typeface="Times New Roman"/>
              <a:ea typeface="Times New Roman"/>
            </a:endParaRPr>
          </a:p>
        </p:txBody>
      </p:sp>
      <p:pic>
        <p:nvPicPr>
          <p:cNvPr id="4" name="image5.png"/>
          <p:cNvPicPr/>
          <p:nvPr/>
        </p:nvPicPr>
        <p:blipFill>
          <a:blip r:embed="rId3"/>
          <a:srcRect/>
          <a:stretch>
            <a:fillRect/>
          </a:stretch>
        </p:blipFill>
        <p:spPr>
          <a:xfrm>
            <a:off x="5357818" y="1714488"/>
            <a:ext cx="3071834" cy="35719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solidFill>
                  <a:schemeClr val="tx1"/>
                </a:solidFill>
                <a:latin typeface="Times New Roman" pitchFamily="18" charset="0"/>
                <a:cs typeface="Times New Roman" pitchFamily="18" charset="0"/>
              </a:rPr>
              <a:t>COMMUNICATION MODEL TOM SHOULD APPLY AND REASON</a:t>
            </a:r>
          </a:p>
        </p:txBody>
      </p:sp>
      <p:sp>
        <p:nvSpPr>
          <p:cNvPr id="3" name="Content Placeholder 2"/>
          <p:cNvSpPr>
            <a:spLocks noGrp="1"/>
          </p:cNvSpPr>
          <p:nvPr>
            <p:ph sz="half" idx="1"/>
          </p:nvPr>
        </p:nvSpPr>
        <p:spPr>
          <a:xfrm>
            <a:off x="4643438" y="1500174"/>
            <a:ext cx="4038600" cy="4525963"/>
          </a:xfrm>
        </p:spPr>
        <p:txBody>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Tom could use the “Aristotle model of communication” to ensure effective communication during the project (Umeozor, 2020). </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Following the model, information is sent by render to the receiver for influencing them to respond accordingly. </a:t>
            </a:r>
            <a:endParaRPr lang="en-US" sz="1600" u="none" strike="noStrike" dirty="0">
              <a:latin typeface="Times New Roman"/>
              <a:ea typeface="Times New Roman"/>
            </a:endParaRPr>
          </a:p>
        </p:txBody>
      </p:sp>
      <p:pic>
        <p:nvPicPr>
          <p:cNvPr id="4" name="image7.png"/>
          <p:cNvPicPr/>
          <p:nvPr/>
        </p:nvPicPr>
        <p:blipFill>
          <a:blip r:embed="rId3"/>
          <a:srcRect/>
          <a:stretch>
            <a:fillRect/>
          </a:stretch>
        </p:blipFill>
        <p:spPr>
          <a:xfrm>
            <a:off x="785786" y="1714488"/>
            <a:ext cx="3357586" cy="350046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solidFill>
                  <a:schemeClr val="tx1"/>
                </a:solidFill>
                <a:latin typeface="Times New Roman" pitchFamily="18" charset="0"/>
                <a:cs typeface="Times New Roman" pitchFamily="18" charset="0"/>
              </a:rPr>
              <a:t>COMMUNICATION MODEL TOM SHOULD APPLY AND REASON (Cont.)</a:t>
            </a:r>
          </a:p>
        </p:txBody>
      </p:sp>
      <p:sp>
        <p:nvSpPr>
          <p:cNvPr id="3" name="Content Placeholder 2"/>
          <p:cNvSpPr>
            <a:spLocks noGrp="1"/>
          </p:cNvSpPr>
          <p:nvPr>
            <p:ph sz="half" idx="1"/>
          </p:nvPr>
        </p:nvSpPr>
        <p:spPr/>
        <p:txBody>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The concerned communication model focus more on speaker and speech (Sütterlin and Yu, 2021)</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The critical elements for the following model are speaker, speech, Occasion, audience and effect.</a:t>
            </a:r>
            <a:endParaRPr lang="en-US" sz="1600" u="none" strike="noStrike" dirty="0">
              <a:latin typeface="Times New Roman"/>
              <a:ea typeface="Times New Roman"/>
            </a:endParaRPr>
          </a:p>
        </p:txBody>
      </p:sp>
      <p:pic>
        <p:nvPicPr>
          <p:cNvPr id="4" name="image4.png"/>
          <p:cNvPicPr/>
          <p:nvPr/>
        </p:nvPicPr>
        <p:blipFill>
          <a:blip r:embed="rId3"/>
          <a:srcRect/>
          <a:stretch>
            <a:fillRect/>
          </a:stretch>
        </p:blipFill>
        <p:spPr>
          <a:xfrm>
            <a:off x="4929190" y="1785926"/>
            <a:ext cx="4048123" cy="314327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solidFill>
                  <a:schemeClr val="tx1"/>
                </a:solidFill>
                <a:latin typeface="Times New Roman" pitchFamily="18" charset="0"/>
                <a:cs typeface="Times New Roman" pitchFamily="18" charset="0"/>
              </a:rPr>
              <a:t>COMMUNICATION MODEL TOM SHOULD APPLY AND REASON (Cont.)</a:t>
            </a:r>
          </a:p>
        </p:txBody>
      </p:sp>
      <p:sp>
        <p:nvSpPr>
          <p:cNvPr id="3" name="Content Placeholder 2"/>
          <p:cNvSpPr>
            <a:spLocks noGrp="1"/>
          </p:cNvSpPr>
          <p:nvPr>
            <p:ph sz="half" idx="1"/>
          </p:nvPr>
        </p:nvSpPr>
        <p:spPr>
          <a:xfrm>
            <a:off x="4643438" y="1500174"/>
            <a:ext cx="4038600" cy="4525963"/>
          </a:xfrm>
        </p:spPr>
        <p:txBody>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The most advantage of the model is its emphasis more on the speaker (Matei and Hunter, 2021). </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Here Tom will get enough chances to motivate and influence the team through relevant information and make the project successful. </a:t>
            </a:r>
            <a:endParaRPr lang="en-US" sz="1600" u="none" strike="noStrike" dirty="0">
              <a:latin typeface="Times New Roman"/>
              <a:ea typeface="Times New Roman"/>
            </a:endParaRPr>
          </a:p>
        </p:txBody>
      </p:sp>
      <p:pic>
        <p:nvPicPr>
          <p:cNvPr id="4" name="image13.png"/>
          <p:cNvPicPr/>
          <p:nvPr/>
        </p:nvPicPr>
        <p:blipFill>
          <a:blip r:embed="rId3"/>
          <a:srcRect/>
          <a:stretch>
            <a:fillRect/>
          </a:stretch>
        </p:blipFill>
        <p:spPr>
          <a:xfrm>
            <a:off x="285720" y="1643050"/>
            <a:ext cx="4071966" cy="265271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dirty="0">
                <a:solidFill>
                  <a:schemeClr val="tx1"/>
                </a:solidFill>
                <a:latin typeface="Times New Roman" pitchFamily="18" charset="0"/>
                <a:cs typeface="Times New Roman" pitchFamily="18" charset="0"/>
              </a:rPr>
              <a:t>THE BARRIERS OF COMMUNICATION THAT CAN NEGATIVELY IMPACT THE TEAM OF PROJECT</a:t>
            </a:r>
          </a:p>
        </p:txBody>
      </p:sp>
      <p:sp>
        <p:nvSpPr>
          <p:cNvPr id="3" name="Content Placeholder 2"/>
          <p:cNvSpPr>
            <a:spLocks noGrp="1"/>
          </p:cNvSpPr>
          <p:nvPr>
            <p:ph sz="half" idx="1"/>
          </p:nvPr>
        </p:nvSpPr>
        <p:spPr/>
        <p:txBody>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Communication inconsistency is one of the major challenges that can negatively affect a project team (Kwofie </a:t>
            </a:r>
            <a:r>
              <a:rPr lang="en-GB" sz="1600" i="1" dirty="0">
                <a:solidFill>
                  <a:srgbClr val="000000"/>
                </a:solidFill>
                <a:latin typeface="Times New Roman"/>
                <a:ea typeface="Times New Roman"/>
              </a:rPr>
              <a:t>et al</a:t>
            </a:r>
            <a:r>
              <a:rPr lang="en-GB" sz="1600" dirty="0">
                <a:solidFill>
                  <a:srgbClr val="000000"/>
                </a:solidFill>
                <a:latin typeface="Times New Roman"/>
                <a:ea typeface="Times New Roman"/>
              </a:rPr>
              <a:t>, 2019). </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It can lead to lack of motivation and team disengagement throughout the project. </a:t>
            </a:r>
            <a:endParaRPr lang="en-US" sz="1600" u="none" strike="noStrike" dirty="0">
              <a:latin typeface="Times New Roman"/>
              <a:ea typeface="Times New Roman"/>
            </a:endParaRPr>
          </a:p>
        </p:txBody>
      </p:sp>
      <p:pic>
        <p:nvPicPr>
          <p:cNvPr id="4" name="image11.png"/>
          <p:cNvPicPr/>
          <p:nvPr/>
        </p:nvPicPr>
        <p:blipFill>
          <a:blip r:embed="rId3"/>
          <a:srcRect/>
          <a:stretch>
            <a:fillRect/>
          </a:stretch>
        </p:blipFill>
        <p:spPr>
          <a:xfrm>
            <a:off x="5357203" y="1321579"/>
            <a:ext cx="3567104" cy="421484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dirty="0">
                <a:solidFill>
                  <a:schemeClr val="tx1"/>
                </a:solidFill>
                <a:latin typeface="Times New Roman" pitchFamily="18" charset="0"/>
                <a:cs typeface="Times New Roman" pitchFamily="18" charset="0"/>
              </a:rPr>
              <a:t>THE BARRIERS OF COMMUNICATION THAT CAN NEGATIVELY </a:t>
            </a:r>
            <a:r>
              <a:rPr lang="en-US" sz="2800" b="0" dirty="0">
                <a:solidFill>
                  <a:schemeClr val="tx1"/>
                </a:solidFill>
                <a:latin typeface="Times New Roman" panose="02020603050405020304" pitchFamily="18" charset="0"/>
                <a:cs typeface="Times New Roman" panose="02020603050405020304" pitchFamily="18" charset="0"/>
              </a:rPr>
              <a:t>IMPACT</a:t>
            </a:r>
            <a:r>
              <a:rPr lang="en-US" sz="2800" dirty="0">
                <a:solidFill>
                  <a:schemeClr val="tx1"/>
                </a:solidFill>
                <a:latin typeface="Times New Roman" pitchFamily="18" charset="0"/>
                <a:cs typeface="Times New Roman" pitchFamily="18" charset="0"/>
              </a:rPr>
              <a:t> THE TEAM OF PROJECT (Cont.)</a:t>
            </a:r>
          </a:p>
        </p:txBody>
      </p:sp>
      <p:sp>
        <p:nvSpPr>
          <p:cNvPr id="3" name="Content Placeholder 2"/>
          <p:cNvSpPr>
            <a:spLocks noGrp="1"/>
          </p:cNvSpPr>
          <p:nvPr>
            <p:ph sz="half" idx="1"/>
          </p:nvPr>
        </p:nvSpPr>
        <p:spPr>
          <a:xfrm>
            <a:off x="4572000" y="1571612"/>
            <a:ext cx="4038600" cy="4525963"/>
          </a:xfrm>
        </p:spPr>
        <p:txBody>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The project can hamper due to lack of trust among the team members of Amazon (Kwofie </a:t>
            </a:r>
            <a:r>
              <a:rPr lang="en-GB" sz="1600" i="1" dirty="0">
                <a:solidFill>
                  <a:srgbClr val="000000"/>
                </a:solidFill>
                <a:latin typeface="Times New Roman"/>
                <a:ea typeface="Times New Roman"/>
              </a:rPr>
              <a:t>et al</a:t>
            </a:r>
            <a:r>
              <a:rPr lang="en-GB" sz="1600" dirty="0">
                <a:solidFill>
                  <a:srgbClr val="000000"/>
                </a:solidFill>
                <a:latin typeface="Times New Roman"/>
                <a:ea typeface="Times New Roman"/>
              </a:rPr>
              <a:t>, 2019). </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Being a project guide, Tom must apply effective communication processes to increase trust among team members. </a:t>
            </a:r>
            <a:endParaRPr lang="en-US" sz="1600" u="none" strike="noStrike" dirty="0">
              <a:latin typeface="Times New Roman"/>
              <a:ea typeface="Times New Roman"/>
            </a:endParaRPr>
          </a:p>
        </p:txBody>
      </p:sp>
      <p:pic>
        <p:nvPicPr>
          <p:cNvPr id="17410" name="Picture 2" descr="Barriers to Effective Communication (with Examples, ways to ..."/>
          <p:cNvPicPr>
            <a:picLocks noChangeAspect="1" noChangeArrowheads="1"/>
          </p:cNvPicPr>
          <p:nvPr/>
        </p:nvPicPr>
        <p:blipFill>
          <a:blip r:embed="rId3"/>
          <a:srcRect/>
          <a:stretch>
            <a:fillRect/>
          </a:stretch>
        </p:blipFill>
        <p:spPr bwMode="auto">
          <a:xfrm>
            <a:off x="428596" y="1785926"/>
            <a:ext cx="3784558" cy="212881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TextBox 3">
            <a:extLst>
              <a:ext uri="{FF2B5EF4-FFF2-40B4-BE49-F238E27FC236}">
                <a16:creationId xmlns:a16="http://schemas.microsoft.com/office/drawing/2014/main" id="{DD24D90D-37C8-5C21-D5B3-17996B3D726C}"/>
              </a:ext>
            </a:extLst>
          </p:cNvPr>
          <p:cNvSpPr txBox="1"/>
          <p:nvPr/>
        </p:nvSpPr>
        <p:spPr>
          <a:xfrm>
            <a:off x="0" y="4283028"/>
            <a:ext cx="9252520" cy="2646878"/>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       </a:t>
            </a:r>
            <a:r>
              <a:rPr lang="en-US" sz="2400"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NEGATIVE IMPACTS OF COMMUNICATION BARRIERS IS:                                             </a:t>
            </a:r>
            <a:endParaRPr lang="en-US" sz="2400" dirty="0">
              <a:latin typeface="Times New Roman" panose="02020603050405020304" pitchFamily="18" charset="0"/>
              <a:cs typeface="Times New Roman" panose="02020603050405020304" pitchFamily="18" charset="0"/>
            </a:endParaRPr>
          </a:p>
          <a:p>
            <a:endParaRPr lang="en-US" dirty="0"/>
          </a:p>
          <a:p>
            <a:r>
              <a:rPr lang="en-US" dirty="0"/>
              <a:t>  </a:t>
            </a:r>
            <a:r>
              <a:rPr lang="en-US" sz="200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Misunderstandings And Errors</a:t>
            </a:r>
          </a:p>
          <a:p>
            <a:r>
              <a:rPr lang="en-US" dirty="0"/>
              <a:t>  </a:t>
            </a:r>
            <a:r>
              <a:rPr lang="en-US" sz="2000" dirty="0">
                <a:latin typeface="Times New Roman" panose="02020603050405020304" pitchFamily="18" charset="0"/>
                <a:cs typeface="Times New Roman" panose="02020603050405020304" pitchFamily="18" charset="0"/>
              </a:rPr>
              <a:t>. </a:t>
            </a:r>
            <a:r>
              <a:rPr lang="en-US" sz="1600" dirty="0"/>
              <a:t>Decreased Efficiency</a:t>
            </a:r>
          </a:p>
          <a:p>
            <a:r>
              <a:rPr lang="en-US" dirty="0"/>
              <a:t>  </a:t>
            </a:r>
            <a:r>
              <a:rPr lang="en-US" sz="200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Decreased Motivation And Morale</a:t>
            </a:r>
          </a:p>
          <a:p>
            <a:r>
              <a:rPr lang="en-US" dirty="0"/>
              <a:t>  </a:t>
            </a:r>
            <a:r>
              <a:rPr lang="en-US" sz="20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Decreased Trust And Collaboration</a:t>
            </a:r>
          </a:p>
          <a:p>
            <a:r>
              <a:rPr lang="en-US" dirty="0"/>
              <a:t>  </a:t>
            </a:r>
            <a:r>
              <a:rPr lang="en-US" sz="200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Increased Conflict</a:t>
            </a:r>
          </a:p>
          <a:p>
            <a:r>
              <a:rPr lang="en-US" dirty="0"/>
              <a:t>  </a:t>
            </a:r>
            <a:r>
              <a:rPr lang="en-US" sz="200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Decreased Satisfaction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dirty="0">
                <a:solidFill>
                  <a:schemeClr val="tx1"/>
                </a:solidFill>
                <a:latin typeface="Times New Roman" pitchFamily="18" charset="0"/>
                <a:cs typeface="Times New Roman" pitchFamily="18" charset="0"/>
              </a:rPr>
              <a:t>THE COMMUNICATION CHANNELS TO BE USED BY TOM TO IMPROVE COMMUNICATION</a:t>
            </a:r>
          </a:p>
        </p:txBody>
      </p:sp>
      <p:sp>
        <p:nvSpPr>
          <p:cNvPr id="3" name="Content Placeholder 2"/>
          <p:cNvSpPr>
            <a:spLocks noGrp="1"/>
          </p:cNvSpPr>
          <p:nvPr>
            <p:ph sz="half" idx="1"/>
          </p:nvPr>
        </p:nvSpPr>
        <p:spPr>
          <a:xfrm>
            <a:off x="285720" y="1571612"/>
            <a:ext cx="4038600" cy="4525963"/>
          </a:xfrm>
        </p:spPr>
        <p:txBody>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The face to face want of communication can be used by Tom to improve communication</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It will reduce the chances of miscommunication through allowing facial expression and body language (Aljuwaiber, 2019). </a:t>
            </a:r>
            <a:endParaRPr lang="en-US" sz="1600" u="none" strike="noStrike" dirty="0">
              <a:latin typeface="Times New Roman"/>
              <a:ea typeface="Times New Roman"/>
            </a:endParaRPr>
          </a:p>
        </p:txBody>
      </p:sp>
      <p:pic>
        <p:nvPicPr>
          <p:cNvPr id="4" name="image12.png"/>
          <p:cNvPicPr/>
          <p:nvPr/>
        </p:nvPicPr>
        <p:blipFill>
          <a:blip r:embed="rId3"/>
          <a:srcRect/>
          <a:stretch>
            <a:fillRect/>
          </a:stretch>
        </p:blipFill>
        <p:spPr>
          <a:xfrm>
            <a:off x="4786314" y="1785926"/>
            <a:ext cx="3876675" cy="35719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dirty="0">
                <a:solidFill>
                  <a:schemeClr val="tx1"/>
                </a:solidFill>
                <a:latin typeface="Times New Roman" pitchFamily="18" charset="0"/>
                <a:cs typeface="Times New Roman" pitchFamily="18" charset="0"/>
              </a:rPr>
              <a:t>THE COMMUNICATION CHANNELS TO BE USED BY TOM TO IMPROVE COMMUNICATION (cont.)</a:t>
            </a:r>
          </a:p>
        </p:txBody>
      </p:sp>
      <p:sp>
        <p:nvSpPr>
          <p:cNvPr id="3" name="Content Placeholder 2"/>
          <p:cNvSpPr>
            <a:spLocks noGrp="1"/>
          </p:cNvSpPr>
          <p:nvPr>
            <p:ph sz="half" idx="1"/>
          </p:nvPr>
        </p:nvSpPr>
        <p:spPr>
          <a:xfrm>
            <a:off x="4643438" y="1571612"/>
            <a:ext cx="4038600" cy="4525963"/>
          </a:xfrm>
        </p:spPr>
        <p:txBody>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The email is another communication channel that can be used by Tom to ensure effective communication</a:t>
            </a:r>
            <a:r>
              <a:rPr lang="bg-BG" sz="1600" dirty="0">
                <a:solidFill>
                  <a:srgbClr val="000000"/>
                </a:solidFill>
                <a:latin typeface="Times New Roman"/>
                <a:ea typeface="Times New Roman"/>
              </a:rPr>
              <a:t>.</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The team can send formal announcement through email, which will reduce the chances of misinterpretation. </a:t>
            </a:r>
            <a:endParaRPr lang="en-US" sz="1600" u="none" strike="noStrike" dirty="0">
              <a:latin typeface="Times New Roman"/>
              <a:ea typeface="Times New Roman"/>
            </a:endParaRPr>
          </a:p>
        </p:txBody>
      </p:sp>
      <p:pic>
        <p:nvPicPr>
          <p:cNvPr id="4" name="image8.png"/>
          <p:cNvPicPr/>
          <p:nvPr/>
        </p:nvPicPr>
        <p:blipFill>
          <a:blip r:embed="rId3"/>
          <a:srcRect/>
          <a:stretch>
            <a:fillRect/>
          </a:stretch>
        </p:blipFill>
        <p:spPr>
          <a:xfrm>
            <a:off x="285720" y="1857364"/>
            <a:ext cx="4071966" cy="303371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dirty="0">
                <a:solidFill>
                  <a:schemeClr val="tx1"/>
                </a:solidFill>
                <a:latin typeface="Times New Roman" pitchFamily="18" charset="0"/>
                <a:cs typeface="Times New Roman" pitchFamily="18" charset="0"/>
              </a:rPr>
              <a:t>THE COMMUNICATION CHANNELS TO BE USED BY TOM TO IMPROVE COMMUNICATION (cont.)</a:t>
            </a:r>
          </a:p>
        </p:txBody>
      </p:sp>
      <p:sp>
        <p:nvSpPr>
          <p:cNvPr id="3" name="Content Placeholder 2"/>
          <p:cNvSpPr>
            <a:spLocks noGrp="1"/>
          </p:cNvSpPr>
          <p:nvPr>
            <p:ph sz="half" idx="1"/>
          </p:nvPr>
        </p:nvSpPr>
        <p:spPr>
          <a:xfrm>
            <a:off x="571472" y="1643050"/>
            <a:ext cx="4038600" cy="4525963"/>
          </a:xfrm>
        </p:spPr>
        <p:txBody>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The team can use formal written documents to maximize communication efficiency. </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The team members can understand the other member’s purpose of writing clearly though the channel (Dinis </a:t>
            </a:r>
            <a:r>
              <a:rPr lang="en-GB" sz="1600" i="1" dirty="0">
                <a:solidFill>
                  <a:srgbClr val="000000"/>
                </a:solidFill>
                <a:latin typeface="Times New Roman"/>
                <a:ea typeface="Times New Roman"/>
              </a:rPr>
              <a:t>et al</a:t>
            </a:r>
            <a:r>
              <a:rPr lang="en-GB" sz="1600" dirty="0">
                <a:solidFill>
                  <a:srgbClr val="000000"/>
                </a:solidFill>
                <a:latin typeface="Times New Roman"/>
                <a:ea typeface="Times New Roman"/>
              </a:rPr>
              <a:t>., 20</a:t>
            </a:r>
            <a:r>
              <a:rPr lang="bg-BG" sz="1600" dirty="0">
                <a:solidFill>
                  <a:srgbClr val="000000"/>
                </a:solidFill>
                <a:latin typeface="Times New Roman"/>
                <a:ea typeface="Times New Roman"/>
              </a:rPr>
              <a:t>19</a:t>
            </a:r>
            <a:r>
              <a:rPr lang="en-GB" sz="1600" dirty="0">
                <a:solidFill>
                  <a:srgbClr val="000000"/>
                </a:solidFill>
                <a:latin typeface="Times New Roman"/>
                <a:ea typeface="Times New Roman"/>
              </a:rPr>
              <a:t>). </a:t>
            </a:r>
            <a:endParaRPr lang="en-US" sz="1600" u="none" strike="noStrike" dirty="0">
              <a:latin typeface="Times New Roman"/>
              <a:ea typeface="Times New Roman"/>
            </a:endParaRPr>
          </a:p>
        </p:txBody>
      </p:sp>
      <p:pic>
        <p:nvPicPr>
          <p:cNvPr id="4" name="image3.png"/>
          <p:cNvPicPr/>
          <p:nvPr/>
        </p:nvPicPr>
        <p:blipFill>
          <a:blip r:embed="rId3"/>
          <a:srcRect/>
          <a:stretch>
            <a:fillRect/>
          </a:stretch>
        </p:blipFill>
        <p:spPr>
          <a:xfrm>
            <a:off x="5072066" y="1714488"/>
            <a:ext cx="3609975" cy="280035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solidFill>
                  <a:schemeClr val="tx1"/>
                </a:solidFill>
                <a:latin typeface="Times New Roman" pitchFamily="18" charset="0"/>
                <a:cs typeface="Times New Roman" pitchFamily="18" charset="0"/>
              </a:rPr>
              <a:t>POSITIVE IMPACT OF PROPOSED</a:t>
            </a:r>
          </a:p>
        </p:txBody>
      </p:sp>
      <p:sp>
        <p:nvSpPr>
          <p:cNvPr id="3" name="Content Placeholder 2"/>
          <p:cNvSpPr>
            <a:spLocks noGrp="1"/>
          </p:cNvSpPr>
          <p:nvPr>
            <p:ph sz="half" idx="1"/>
          </p:nvPr>
        </p:nvSpPr>
        <p:spPr>
          <a:xfrm>
            <a:off x="4714876" y="1571612"/>
            <a:ext cx="4038600" cy="4525963"/>
          </a:xfrm>
        </p:spPr>
        <p:txBody>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Positive channel for communication can create better relationships among each member of the team.</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It helps Tom to handle the project conflict better throughout the project (Liu </a:t>
            </a:r>
            <a:r>
              <a:rPr lang="en-GB" sz="1600" i="1" dirty="0">
                <a:solidFill>
                  <a:srgbClr val="000000"/>
                </a:solidFill>
                <a:latin typeface="Times New Roman"/>
                <a:ea typeface="Times New Roman"/>
              </a:rPr>
              <a:t>et al</a:t>
            </a:r>
            <a:r>
              <a:rPr lang="en-GB" sz="1600" dirty="0">
                <a:solidFill>
                  <a:srgbClr val="000000"/>
                </a:solidFill>
                <a:latin typeface="Times New Roman"/>
                <a:ea typeface="Times New Roman"/>
              </a:rPr>
              <a:t>., 2022). </a:t>
            </a:r>
            <a:endParaRPr lang="en-US" sz="1600" u="none" strike="noStrike" dirty="0">
              <a:latin typeface="Times New Roman"/>
              <a:ea typeface="Times New Roman"/>
            </a:endParaRPr>
          </a:p>
        </p:txBody>
      </p:sp>
      <p:sp>
        <p:nvSpPr>
          <p:cNvPr id="13314" name="AutoShape 2" descr="Importance of Communication in Management - Assignment Poin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3316" name="Picture 4" descr="Importance of Communication in Management - Assignment Point"/>
          <p:cNvPicPr>
            <a:picLocks noChangeAspect="1" noChangeArrowheads="1"/>
          </p:cNvPicPr>
          <p:nvPr/>
        </p:nvPicPr>
        <p:blipFill>
          <a:blip r:embed="rId3"/>
          <a:srcRect/>
          <a:stretch>
            <a:fillRect/>
          </a:stretch>
        </p:blipFill>
        <p:spPr bwMode="auto">
          <a:xfrm>
            <a:off x="214282" y="1643050"/>
            <a:ext cx="4276067" cy="2357434"/>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solidFill>
                  <a:schemeClr val="tx1"/>
                </a:solidFill>
                <a:latin typeface="Times New Roman" pitchFamily="18" charset="0"/>
                <a:cs typeface="Times New Roman" pitchFamily="18" charset="0"/>
              </a:rPr>
              <a:t>CONCLUSION</a:t>
            </a:r>
          </a:p>
        </p:txBody>
      </p:sp>
      <p:sp>
        <p:nvSpPr>
          <p:cNvPr id="3" name="Content Placeholder 2"/>
          <p:cNvSpPr>
            <a:spLocks noGrp="1"/>
          </p:cNvSpPr>
          <p:nvPr>
            <p:ph sz="half" idx="1"/>
          </p:nvPr>
        </p:nvSpPr>
        <p:spPr>
          <a:xfrm>
            <a:off x="428596" y="1571612"/>
            <a:ext cx="4110038" cy="4525963"/>
          </a:xfrm>
        </p:spPr>
        <p:txBody>
          <a:bodyPr/>
          <a:lstStyle/>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Effective communication can enhance clarity among the team members.</a:t>
            </a:r>
            <a:endParaRPr lang="en-US" sz="1600" dirty="0">
              <a:latin typeface="Times New Roman"/>
              <a:ea typeface="Times New Roman"/>
            </a:endParaRPr>
          </a:p>
          <a:p>
            <a:pPr marL="342900" lvl="0" indent="-342900" algn="just">
              <a:lnSpc>
                <a:spcPct val="150000"/>
              </a:lnSpc>
              <a:spcAft>
                <a:spcPts val="0"/>
              </a:spcAft>
              <a:buFont typeface="Arial"/>
              <a:buChar char="●"/>
            </a:pPr>
            <a:r>
              <a:rPr lang="en-GB" sz="1600" dirty="0">
                <a:solidFill>
                  <a:srgbClr val="000000"/>
                </a:solidFill>
                <a:latin typeface="Times New Roman"/>
                <a:ea typeface="Times New Roman"/>
              </a:rPr>
              <a:t>Face to face communication; email can remove communication barriers such as inconsistency. </a:t>
            </a:r>
            <a:endParaRPr lang="en-US" sz="1600" u="none" strike="noStrike" dirty="0">
              <a:latin typeface="Times New Roman"/>
              <a:ea typeface="Times New Roman"/>
            </a:endParaRPr>
          </a:p>
        </p:txBody>
      </p:sp>
      <p:pic>
        <p:nvPicPr>
          <p:cNvPr id="12289" name="Picture 1"/>
          <p:cNvPicPr>
            <a:picLocks noChangeAspect="1" noChangeArrowheads="1"/>
          </p:cNvPicPr>
          <p:nvPr/>
        </p:nvPicPr>
        <p:blipFill>
          <a:blip r:embed="rId3"/>
          <a:srcRect/>
          <a:stretch>
            <a:fillRect/>
          </a:stretch>
        </p:blipFill>
        <p:spPr bwMode="auto">
          <a:xfrm>
            <a:off x="5143504" y="1785926"/>
            <a:ext cx="3545474" cy="207170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86808" cy="922114"/>
          </a:xfrm>
        </p:spPr>
        <p:txBody>
          <a:bodyPr/>
          <a:lstStyle/>
          <a:p>
            <a:r>
              <a:rPr lang="en-US" sz="2800" dirty="0">
                <a:solidFill>
                  <a:schemeClr val="tx1"/>
                </a:solidFill>
                <a:latin typeface="Times New Roman" pitchFamily="18" charset="0"/>
                <a:cs typeface="Times New Roman" pitchFamily="18" charset="0"/>
              </a:rPr>
              <a:t>REFERENCE</a:t>
            </a:r>
          </a:p>
        </p:txBody>
      </p:sp>
      <p:sp>
        <p:nvSpPr>
          <p:cNvPr id="3" name="Content Placeholder 2"/>
          <p:cNvSpPr>
            <a:spLocks noGrp="1"/>
          </p:cNvSpPr>
          <p:nvPr>
            <p:ph sz="half" idx="1"/>
          </p:nvPr>
        </p:nvSpPr>
        <p:spPr>
          <a:xfrm>
            <a:off x="428596" y="1196752"/>
            <a:ext cx="8315412" cy="6408712"/>
          </a:xfrm>
        </p:spPr>
        <p:txBody>
          <a:bodyPr>
            <a:normAutofit/>
          </a:bodyPr>
          <a:lstStyle/>
          <a:p>
            <a:pPr algn="just">
              <a:lnSpc>
                <a:spcPct val="150000"/>
              </a:lnSpc>
              <a:spcAft>
                <a:spcPts val="0"/>
              </a:spcAft>
            </a:pPr>
            <a:r>
              <a:rPr lang="en-GB" sz="900" dirty="0">
                <a:solidFill>
                  <a:srgbClr val="000000"/>
                </a:solidFill>
                <a:latin typeface="Times New Roman"/>
                <a:ea typeface="Times New Roman"/>
              </a:rPr>
              <a:t> Aljuwaiber, A., 2019. Technology-based vs. face-to-face interaction for knowledge sharing in the project teams. International Journal of Project Organisation and Management, 11(3), pp.227-242.</a:t>
            </a:r>
            <a:endParaRPr lang="en-US" sz="900" dirty="0">
              <a:latin typeface="Times New Roman"/>
              <a:ea typeface="Times New Roman"/>
            </a:endParaRPr>
          </a:p>
          <a:p>
            <a:pPr algn="just">
              <a:lnSpc>
                <a:spcPct val="150000"/>
              </a:lnSpc>
              <a:spcAft>
                <a:spcPts val="0"/>
              </a:spcAft>
            </a:pPr>
            <a:r>
              <a:rPr lang="en-GB" sz="900" dirty="0">
                <a:solidFill>
                  <a:srgbClr val="000000"/>
                </a:solidFill>
                <a:latin typeface="Times New Roman"/>
                <a:ea typeface="Times New Roman"/>
              </a:rPr>
              <a:t>Dinis</a:t>
            </a:r>
            <a:r>
              <a:rPr lang="bg-BG" sz="900" dirty="0">
                <a:solidFill>
                  <a:srgbClr val="000000"/>
                </a:solidFill>
                <a:latin typeface="Times New Roman"/>
                <a:ea typeface="Times New Roman"/>
              </a:rPr>
              <a:t> ,</a:t>
            </a:r>
            <a:r>
              <a:rPr lang="en-GB" sz="900" dirty="0">
                <a:solidFill>
                  <a:srgbClr val="000000"/>
                </a:solidFill>
                <a:latin typeface="Times New Roman"/>
                <a:ea typeface="Times New Roman"/>
              </a:rPr>
              <a:t>F.M.,  Martins, J.P. and Ramos, N.M., 20</a:t>
            </a:r>
            <a:r>
              <a:rPr lang="bg-BG" sz="900" dirty="0">
                <a:solidFill>
                  <a:srgbClr val="000000"/>
                </a:solidFill>
                <a:latin typeface="Times New Roman"/>
                <a:ea typeface="Times New Roman"/>
              </a:rPr>
              <a:t>19</a:t>
            </a:r>
            <a:r>
              <a:rPr lang="en-GB" sz="900" dirty="0">
                <a:solidFill>
                  <a:srgbClr val="000000"/>
                </a:solidFill>
                <a:latin typeface="Times New Roman"/>
                <a:ea typeface="Times New Roman"/>
              </a:rPr>
              <a:t>. Improving project communication in the architecture, engineering and construction industry: Coupling virtual reality and laser scanning. Journal of Building Engineering, 30, p.101287.</a:t>
            </a:r>
            <a:endParaRPr lang="en-US" sz="900" dirty="0">
              <a:latin typeface="Times New Roman"/>
              <a:ea typeface="Times New Roman"/>
            </a:endParaRPr>
          </a:p>
          <a:p>
            <a:pPr algn="just">
              <a:lnSpc>
                <a:spcPct val="150000"/>
              </a:lnSpc>
              <a:spcAft>
                <a:spcPts val="0"/>
              </a:spcAft>
            </a:pPr>
            <a:r>
              <a:rPr lang="en-GB" sz="900" dirty="0">
                <a:solidFill>
                  <a:srgbClr val="000000"/>
                </a:solidFill>
                <a:latin typeface="Times New Roman"/>
                <a:ea typeface="Times New Roman"/>
              </a:rPr>
              <a:t>Kalogiannidis, S., 2020. Impact of effective business communication on employee performance. European Journal of Business and Management Research, 5(6).</a:t>
            </a:r>
            <a:endParaRPr lang="en-US" sz="900" dirty="0">
              <a:latin typeface="Times New Roman"/>
              <a:ea typeface="Times New Roman"/>
            </a:endParaRPr>
          </a:p>
          <a:p>
            <a:pPr algn="just">
              <a:lnSpc>
                <a:spcPct val="150000"/>
              </a:lnSpc>
              <a:spcAft>
                <a:spcPts val="0"/>
              </a:spcAft>
            </a:pPr>
            <a:r>
              <a:rPr lang="en-GB" sz="900" dirty="0">
                <a:solidFill>
                  <a:srgbClr val="000000"/>
                </a:solidFill>
                <a:latin typeface="Times New Roman"/>
                <a:ea typeface="Times New Roman"/>
              </a:rPr>
              <a:t>Kwofie, T.E., Ohis Aigbavboa, C. and Thwala, W.D., 2019. Communication performance challenges in PPP projects: cases of Ghana and South Africa. Built Environment Project and Asset Management, 9(5), pp.628-641.</a:t>
            </a:r>
            <a:endParaRPr lang="en-US" sz="900" dirty="0">
              <a:latin typeface="Times New Roman"/>
              <a:ea typeface="Times New Roman"/>
            </a:endParaRPr>
          </a:p>
          <a:p>
            <a:pPr algn="just">
              <a:lnSpc>
                <a:spcPct val="150000"/>
              </a:lnSpc>
              <a:spcAft>
                <a:spcPts val="0"/>
              </a:spcAft>
            </a:pPr>
            <a:r>
              <a:rPr lang="en-GB" sz="900" dirty="0">
                <a:solidFill>
                  <a:srgbClr val="000000"/>
                </a:solidFill>
                <a:latin typeface="Times New Roman"/>
                <a:ea typeface="Times New Roman"/>
              </a:rPr>
              <a:t>Liu, F., Masouros, C</a:t>
            </a:r>
            <a:r>
              <a:rPr lang="bg-BG" sz="900" dirty="0">
                <a:solidFill>
                  <a:srgbClr val="000000"/>
                </a:solidFill>
                <a:latin typeface="Times New Roman"/>
                <a:ea typeface="Times New Roman"/>
              </a:rPr>
              <a:t> </a:t>
            </a:r>
            <a:r>
              <a:rPr lang="en-GB" sz="900" dirty="0">
                <a:solidFill>
                  <a:srgbClr val="000000"/>
                </a:solidFill>
                <a:latin typeface="Times New Roman"/>
                <a:ea typeface="Times New Roman"/>
              </a:rPr>
              <a:t>, Xu, J., Han, T.X., Eldar, Y.C. and Buzzi, S., 202</a:t>
            </a:r>
            <a:r>
              <a:rPr lang="bg-BG" sz="900" dirty="0">
                <a:solidFill>
                  <a:srgbClr val="000000"/>
                </a:solidFill>
                <a:latin typeface="Times New Roman"/>
                <a:ea typeface="Times New Roman"/>
              </a:rPr>
              <a:t>0</a:t>
            </a:r>
            <a:r>
              <a:rPr lang="en-GB" sz="900" dirty="0">
                <a:solidFill>
                  <a:srgbClr val="000000"/>
                </a:solidFill>
                <a:latin typeface="Times New Roman"/>
                <a:ea typeface="Times New Roman"/>
              </a:rPr>
              <a:t>. Integrated sensing and communications: Towards dual-functional wireless networks for 6G and beyond. IEEE journal on selected areas in communications.</a:t>
            </a:r>
            <a:endParaRPr lang="en-US" sz="900" dirty="0">
              <a:latin typeface="Times New Roman"/>
              <a:ea typeface="Times New Roman"/>
            </a:endParaRPr>
          </a:p>
          <a:p>
            <a:pPr algn="just">
              <a:lnSpc>
                <a:spcPct val="150000"/>
              </a:lnSpc>
              <a:spcAft>
                <a:spcPts val="0"/>
              </a:spcAft>
            </a:pPr>
            <a:r>
              <a:rPr lang="en-GB" sz="900" dirty="0">
                <a:solidFill>
                  <a:srgbClr val="000000"/>
                </a:solidFill>
                <a:latin typeface="Times New Roman"/>
                <a:ea typeface="Times New Roman"/>
              </a:rPr>
              <a:t>Matei, S.A. and Hunter, L., 2021. Data storytelling is not storytelling with data: A framework for storytelling in science communication and data journalism. The Information Society, 37(5), pp.312-322.</a:t>
            </a:r>
            <a:endParaRPr lang="en-US" sz="900" dirty="0">
              <a:latin typeface="Times New Roman"/>
              <a:ea typeface="Times New Roman"/>
            </a:endParaRPr>
          </a:p>
          <a:p>
            <a:pPr algn="just">
              <a:lnSpc>
                <a:spcPct val="150000"/>
              </a:lnSpc>
              <a:spcAft>
                <a:spcPts val="0"/>
              </a:spcAft>
            </a:pPr>
            <a:r>
              <a:rPr lang="en-GB" sz="900" dirty="0">
                <a:solidFill>
                  <a:srgbClr val="000000"/>
                </a:solidFill>
                <a:latin typeface="Times New Roman"/>
                <a:ea typeface="Times New Roman"/>
              </a:rPr>
              <a:t>Molek-Kozakowska, K. and Molek-Winiarska, D., 2022. Managing in Writing: Recommendations from Textual Patterns in Managers’ Email Communication. Business and Professional Communication Quarterly, p.23294906221137860.</a:t>
            </a:r>
            <a:endParaRPr lang="en-US" sz="900" dirty="0">
              <a:latin typeface="Times New Roman"/>
              <a:ea typeface="Times New Roman"/>
            </a:endParaRPr>
          </a:p>
          <a:p>
            <a:pPr algn="just">
              <a:lnSpc>
                <a:spcPct val="150000"/>
              </a:lnSpc>
              <a:spcAft>
                <a:spcPts val="0"/>
              </a:spcAft>
            </a:pPr>
            <a:r>
              <a:rPr lang="en-GB" sz="900" dirty="0">
                <a:solidFill>
                  <a:srgbClr val="000000"/>
                </a:solidFill>
                <a:latin typeface="Times New Roman"/>
                <a:ea typeface="Times New Roman"/>
              </a:rPr>
              <a:t>Prabaningrum, D. , 2020, June. The Improvement of mathematical communication skill through project based learning with STEM strategy. In International Conference on Science and Education and Technology (ISET 2019) (pp. 646-651). Atlantis Press.</a:t>
            </a:r>
            <a:endParaRPr lang="en-US" sz="900" dirty="0">
              <a:latin typeface="Times New Roman"/>
              <a:ea typeface="Times New Roman"/>
            </a:endParaRPr>
          </a:p>
          <a:p>
            <a:pPr algn="just">
              <a:lnSpc>
                <a:spcPct val="150000"/>
              </a:lnSpc>
              <a:spcAft>
                <a:spcPts val="0"/>
              </a:spcAft>
            </a:pPr>
            <a:r>
              <a:rPr lang="en-GB" sz="900" dirty="0">
                <a:solidFill>
                  <a:srgbClr val="000000"/>
                </a:solidFill>
                <a:latin typeface="Times New Roman"/>
                <a:ea typeface="Times New Roman"/>
              </a:rPr>
              <a:t>Santos, P.D.O. and de Carvalho, M.M., 2021. Exploring the challenges and benefits for scaling agile project management to large projects: a review. Requirements Engineering, pp.1-18.</a:t>
            </a:r>
            <a:endParaRPr lang="en-US" sz="900" dirty="0">
              <a:latin typeface="Times New Roman"/>
              <a:ea typeface="Times New Roman"/>
            </a:endParaRPr>
          </a:p>
          <a:p>
            <a:pPr algn="just">
              <a:lnSpc>
                <a:spcPct val="150000"/>
              </a:lnSpc>
              <a:spcAft>
                <a:spcPts val="0"/>
              </a:spcAft>
            </a:pPr>
            <a:r>
              <a:rPr lang="en-GB" sz="900" dirty="0">
                <a:solidFill>
                  <a:srgbClr val="000000"/>
                </a:solidFill>
                <a:latin typeface="Times New Roman"/>
                <a:ea typeface="Times New Roman"/>
              </a:rPr>
              <a:t>Statista, 2023, Sütterlin, C. and Yu, X., 2021. Aristotle's dream: Evolutionary and neural aspects of aesthetic communication in the arts. PsyCh Journal, 10(2), pp.224-243.</a:t>
            </a:r>
            <a:endParaRPr lang="en-US" sz="900" dirty="0">
              <a:latin typeface="Times New Roman"/>
              <a:ea typeface="Times New Roman"/>
            </a:endParaRPr>
          </a:p>
          <a:p>
            <a:pPr algn="just">
              <a:lnSpc>
                <a:spcPct val="150000"/>
              </a:lnSpc>
              <a:spcAft>
                <a:spcPts val="0"/>
              </a:spcAft>
            </a:pPr>
            <a:r>
              <a:rPr lang="en-GB" sz="900" dirty="0">
                <a:solidFill>
                  <a:srgbClr val="000000"/>
                </a:solidFill>
                <a:latin typeface="Times New Roman"/>
                <a:ea typeface="Times New Roman"/>
              </a:rPr>
              <a:t>Umeozor, S.N., 2020. Information retrieval: a communication process in the 21st century library. International Journal of Knowledge Content Development &amp; Technology, 10(2), pp.7-18.</a:t>
            </a:r>
            <a:endParaRPr lang="en-US" sz="900" dirty="0">
              <a:latin typeface="Times New Roman"/>
              <a:ea typeface="Times New Roman"/>
            </a:endParaRPr>
          </a:p>
          <a:p>
            <a:pPr marL="342900" indent="-342900" algn="just">
              <a:lnSpc>
                <a:spcPct val="150000"/>
              </a:lnSpc>
              <a:buNone/>
            </a:pPr>
            <a:endParaRPr lang="en-US" sz="1600" u="none" strike="noStrike" dirty="0">
              <a:latin typeface="Times New Roman"/>
              <a:ea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AutoShape 2" descr="1,000+ Best Thank You Images · 100% Free Download · Pexels Stock Photo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45060" name="AutoShape 4" descr="1,000+ Best Thank You Images · 100% Free Download · Pexels Stock Photo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5062" name="Picture 6" descr="thanks giving day know about 17 languages - आज है thank you बोलने का दिन,  जानिए 17 भाषाओं में कैसे बोलते हैं..."/>
          <p:cNvPicPr>
            <a:picLocks noChangeAspect="1" noChangeArrowheads="1"/>
          </p:cNvPicPr>
          <p:nvPr/>
        </p:nvPicPr>
        <p:blipFill>
          <a:blip r:embed="rId2"/>
          <a:srcRect/>
          <a:stretch>
            <a:fillRect/>
          </a:stretch>
        </p:blipFill>
        <p:spPr bwMode="auto">
          <a:xfrm>
            <a:off x="-1" y="0"/>
            <a:ext cx="9144019" cy="685800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1313</TotalTime>
  <Words>2444</Words>
  <Application>Microsoft Macintosh PowerPoint</Application>
  <PresentationFormat>On-screen Show (4:3)</PresentationFormat>
  <Paragraphs>110</Paragraphs>
  <Slides>19</Slides>
  <Notes>16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Arial</vt:lpstr>
      <vt:lpstr>Book Antiqua</vt:lpstr>
      <vt:lpstr>Calibri</vt:lpstr>
      <vt:lpstr>Lucida Sans</vt:lpstr>
      <vt:lpstr>Times New Roman</vt:lpstr>
      <vt:lpstr>Wingdings</vt:lpstr>
      <vt:lpstr>Wingdings 2</vt:lpstr>
      <vt:lpstr>Wingdings 3</vt:lpstr>
      <vt:lpstr>Apex</vt:lpstr>
      <vt:lpstr>PowerPoint Presentation</vt:lpstr>
      <vt:lpstr>STRATEGIES FOR EFFECTIVE COMMUNICATION IN A BUSINESS SETTING</vt:lpstr>
      <vt:lpstr>INTRODUCTION</vt:lpstr>
      <vt:lpstr>OVERVIEW OF THE ORGANIZATION</vt:lpstr>
      <vt:lpstr>BENEFITS OF EFFECTIVE COMMUNICATION TO TOM, PROJECT TEAM AND AMAZON</vt:lpstr>
      <vt:lpstr>BENEFITS OF EFFECTIVE COMMUNICATION TO TOM, PROJECT TEAM AND AMAZON (Cont.)</vt:lpstr>
      <vt:lpstr>BENEFITS OF EFFECTIVE COMMUNICATION TO TOM, PROJECT TEAM AND AMAZON (Cont.)</vt:lpstr>
      <vt:lpstr>COMMUNICATION MODEL TOM SHOULD APPLY AND REASON</vt:lpstr>
      <vt:lpstr>COMMUNICATION MODEL TOM SHOULD APPLY AND REASON (Cont.)</vt:lpstr>
      <vt:lpstr>COMMUNICATION MODEL TOM SHOULD APPLY AND REASON (Cont.)</vt:lpstr>
      <vt:lpstr>THE BARRIERS OF COMMUNICATION THAT CAN NEGATIVELY IMPACT THE TEAM OF PROJECT</vt:lpstr>
      <vt:lpstr>THE BARRIERS OF COMMUNICATION THAT CAN NEGATIVELY IMPACT THE TEAM OF PROJECT (Cont.)</vt:lpstr>
      <vt:lpstr>THE COMMUNICATION CHANNELS TO BE USED BY TOM TO IMPROVE COMMUNICATION</vt:lpstr>
      <vt:lpstr>THE COMMUNICATION CHANNELS TO BE USED BY TOM TO IMPROVE COMMUNICATION (cont.)</vt:lpstr>
      <vt:lpstr>THE COMMUNICATION CHANNELS TO BE USED BY TOM TO IMPROVE COMMUNICATION (cont.)</vt:lpstr>
      <vt:lpstr>POSITIVE IMPACT OF PROPOSED</vt:lpstr>
      <vt:lpstr>CONCLUSION</vt:lpstr>
      <vt:lpstr>REFERENCE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SHERI ALEKSIEVA</cp:lastModifiedBy>
  <cp:revision>94</cp:revision>
  <dcterms:created xsi:type="dcterms:W3CDTF">2023-02-09T07:47:55Z</dcterms:created>
  <dcterms:modified xsi:type="dcterms:W3CDTF">2023-03-14T23:48:28Z</dcterms:modified>
</cp:coreProperties>
</file>