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24"/>
  </p:notesMasterIdLst>
  <p:sldIdLst>
    <p:sldId id="621" r:id="rId4"/>
    <p:sldId id="389" r:id="rId5"/>
    <p:sldId id="628" r:id="rId6"/>
    <p:sldId id="397" r:id="rId7"/>
    <p:sldId id="630" r:id="rId8"/>
    <p:sldId id="645" r:id="rId9"/>
    <p:sldId id="631" r:id="rId10"/>
    <p:sldId id="281" r:id="rId11"/>
    <p:sldId id="282" r:id="rId12"/>
    <p:sldId id="257" r:id="rId13"/>
    <p:sldId id="265" r:id="rId14"/>
    <p:sldId id="260" r:id="rId15"/>
    <p:sldId id="264" r:id="rId16"/>
    <p:sldId id="266" r:id="rId17"/>
    <p:sldId id="259" r:id="rId18"/>
    <p:sldId id="277" r:id="rId19"/>
    <p:sldId id="261" r:id="rId20"/>
    <p:sldId id="279" r:id="rId21"/>
    <p:sldId id="647" r:id="rId22"/>
    <p:sldId id="283" r:id="rId2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173AFF"/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527" autoAdjust="0"/>
    <p:restoredTop sz="51332" autoAdjust="0"/>
  </p:normalViewPr>
  <p:slideViewPr>
    <p:cSldViewPr>
      <p:cViewPr varScale="1">
        <p:scale>
          <a:sx n="112" d="100"/>
          <a:sy n="112" d="100"/>
        </p:scale>
        <p:origin x="1592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91A1E-6A64-42A7-A209-3AFA62F6EDA0}" type="datetimeFigureOut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B691804-FF78-4E11-B8BE-B5CBC3CAF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2DF9E38F-D219-4926-83FF-2CBA21A73AC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661FDDC3-E46C-47E6-95AE-BBA1C6F0BA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5208372D-6815-4289-9309-965EE31930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</a:pPr>
            <a:fld id="{0539A2AB-95AD-4750-9764-B4134618D1E0}" type="slidenum">
              <a:rPr lang="en-GB" altLang="en-US">
                <a:latin typeface="Tahoma" panose="020B0604030504040204" pitchFamily="34" charset="0"/>
                <a:ea typeface="华文细黑" panose="02010600040101010101" pitchFamily="2" charset="-122"/>
                <a:cs typeface="Arial" panose="020B0604020202020204" pitchFamily="34" charset="0"/>
              </a:rPr>
              <a:pPr eaLnBrk="0" hangingPunct="0">
                <a:spcBef>
                  <a:spcPct val="0"/>
                </a:spcBef>
              </a:pPr>
              <a:t>4</a:t>
            </a:fld>
            <a:endParaRPr lang="en-GB" altLang="en-US">
              <a:latin typeface="Tahoma" panose="020B0604030504040204" pitchFamily="34" charset="0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2DF9E38F-D219-4926-83FF-2CBA21A73AC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661FDDC3-E46C-47E6-95AE-BBA1C6F0BA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5208372D-6815-4289-9309-965EE31930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</a:pPr>
            <a:fld id="{0539A2AB-95AD-4750-9764-B4134618D1E0}" type="slidenum">
              <a:rPr lang="en-GB" altLang="en-US">
                <a:latin typeface="Tahoma" panose="020B0604030504040204" pitchFamily="34" charset="0"/>
                <a:ea typeface="华文细黑" panose="02010600040101010101" pitchFamily="2" charset="-122"/>
                <a:cs typeface="Arial" panose="020B0604020202020204" pitchFamily="34" charset="0"/>
              </a:rPr>
              <a:pPr eaLnBrk="0" hangingPunct="0">
                <a:spcBef>
                  <a:spcPct val="0"/>
                </a:spcBef>
              </a:pPr>
              <a:t>5</a:t>
            </a:fld>
            <a:endParaRPr lang="en-GB" altLang="en-US">
              <a:latin typeface="Tahoma" panose="020B0604030504040204" pitchFamily="34" charset="0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07786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D086234B-43EF-7A1B-BFB8-B80CCA4B1F7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DA98BC86-AEBA-9CEB-83B6-8E47D7C36D5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870B0849-A652-F808-7774-5472588CC5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20000"/>
              </a:spcBef>
            </a:pPr>
            <a:fld id="{236072DD-4B34-1E4C-865F-F904E505570C}" type="slidenum">
              <a:rPr lang="en-US" altLang="en-US">
                <a:solidFill>
                  <a:schemeClr val="accent1"/>
                </a:solidFill>
                <a:latin typeface="Arial" panose="020B0604020202020204" pitchFamily="34" charset="0"/>
              </a:rPr>
              <a:pPr>
                <a:spcBef>
                  <a:spcPct val="20000"/>
                </a:spcBef>
              </a:pPr>
              <a:t>8</a:t>
            </a:fld>
            <a:endParaRPr lang="en-US" altLang="en-US">
              <a:solidFill>
                <a:schemeClr val="accent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1882ECE2-1842-7CCE-D9CA-A40075A16F2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B36B4DF6-1CED-AA09-DB9B-F0F7C14AE2A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87AE1D86-7B65-81A8-4FE3-D921D6E427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20000"/>
              </a:spcBef>
            </a:pPr>
            <a:fld id="{69319DD0-0584-FB47-B5C7-8DE7711A423D}" type="slidenum">
              <a:rPr lang="en-US" altLang="en-US">
                <a:solidFill>
                  <a:schemeClr val="accent1"/>
                </a:solidFill>
                <a:latin typeface="Arial" panose="020B0604020202020204" pitchFamily="34" charset="0"/>
              </a:rPr>
              <a:pPr>
                <a:spcBef>
                  <a:spcPct val="20000"/>
                </a:spcBef>
              </a:pPr>
              <a:t>9</a:t>
            </a:fld>
            <a:endParaRPr lang="en-US" altLang="en-US">
              <a:solidFill>
                <a:schemeClr val="accent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613C8287-786F-9E88-151D-4B1FACB297D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EA79AE10-0C8C-6362-00AA-AB5E54D1B33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51F4D359-7375-4EFC-855B-DB67047EA1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20000"/>
              </a:spcBef>
            </a:pPr>
            <a:fld id="{58739821-3478-004B-9C23-3649374AB56C}" type="slidenum">
              <a:rPr lang="en-US" altLang="en-US">
                <a:solidFill>
                  <a:schemeClr val="accent1"/>
                </a:solidFill>
                <a:latin typeface="Arial" panose="020B0604020202020204" pitchFamily="34" charset="0"/>
              </a:rPr>
              <a:pPr>
                <a:spcBef>
                  <a:spcPct val="20000"/>
                </a:spcBef>
              </a:pPr>
              <a:t>10</a:t>
            </a:fld>
            <a:endParaRPr lang="en-US" altLang="en-US">
              <a:solidFill>
                <a:schemeClr val="accent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49675F4A-52F7-BF35-2227-7225957901C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E4F23F23-2A48-1041-4EEC-D8BD4FA448C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7F66FEDE-C5DF-0D64-A8C6-A505ABE858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20000"/>
              </a:spcBef>
            </a:pPr>
            <a:fld id="{0F6EB8BC-057C-5643-BB64-9E354148157D}" type="slidenum">
              <a:rPr lang="en-US" altLang="en-US">
                <a:solidFill>
                  <a:schemeClr val="accent1"/>
                </a:solidFill>
                <a:latin typeface="Arial" panose="020B0604020202020204" pitchFamily="34" charset="0"/>
              </a:rPr>
              <a:pPr>
                <a:spcBef>
                  <a:spcPct val="20000"/>
                </a:spcBef>
              </a:pPr>
              <a:t>11</a:t>
            </a:fld>
            <a:endParaRPr lang="en-US" altLang="en-US">
              <a:solidFill>
                <a:schemeClr val="accent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D002C55E-3EB6-F117-6E00-0D30936557C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D065F90E-EE26-7C76-EDE6-A6AC0C629D5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CA8EF66A-9D05-5F34-DAB0-97E8E56E37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20000"/>
              </a:spcBef>
            </a:pPr>
            <a:fld id="{6570A84E-977E-DE4B-BD8E-946B53B5651D}" type="slidenum">
              <a:rPr lang="en-US" altLang="en-US">
                <a:solidFill>
                  <a:schemeClr val="accent1"/>
                </a:solidFill>
                <a:latin typeface="Arial" panose="020B0604020202020204" pitchFamily="34" charset="0"/>
              </a:rPr>
              <a:pPr>
                <a:spcBef>
                  <a:spcPct val="20000"/>
                </a:spcBef>
              </a:pPr>
              <a:t>12</a:t>
            </a:fld>
            <a:endParaRPr lang="en-US" altLang="en-US">
              <a:solidFill>
                <a:schemeClr val="accent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EAE73110-474C-6622-FF8D-233885A366A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AEFABDBA-3C6E-2C42-B600-4571564BF1C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F6577AFB-34D0-9FE7-E338-A35A5F6C09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20000"/>
              </a:spcBef>
            </a:pPr>
            <a:fld id="{3E1EC44F-C891-644A-BDF0-3432973AD86C}" type="slidenum">
              <a:rPr lang="en-US" altLang="en-US">
                <a:solidFill>
                  <a:schemeClr val="accent1"/>
                </a:solidFill>
                <a:latin typeface="Arial" panose="020B0604020202020204" pitchFamily="34" charset="0"/>
              </a:rPr>
              <a:pPr>
                <a:spcBef>
                  <a:spcPct val="20000"/>
                </a:spcBef>
              </a:pPr>
              <a:t>13</a:t>
            </a:fld>
            <a:endParaRPr lang="en-US" altLang="en-US">
              <a:solidFill>
                <a:schemeClr val="accent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B242971B-607C-7B41-EF2C-C9FF6CBF654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928F5F65-F5A5-80C0-5F53-2EF19F3885A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BE899C63-64D3-8AC4-7542-C0B8EE7036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20000"/>
              </a:spcBef>
            </a:pPr>
            <a:fld id="{2CE14565-0F74-B142-9E70-F2857065900E}" type="slidenum">
              <a:rPr lang="en-US" altLang="en-US">
                <a:solidFill>
                  <a:schemeClr val="accent1"/>
                </a:solidFill>
                <a:latin typeface="Arial" panose="020B0604020202020204" pitchFamily="34" charset="0"/>
              </a:rPr>
              <a:pPr>
                <a:spcBef>
                  <a:spcPct val="20000"/>
                </a:spcBef>
              </a:pPr>
              <a:t>14</a:t>
            </a:fld>
            <a:endParaRPr lang="en-US" altLang="en-US">
              <a:solidFill>
                <a:schemeClr val="accent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CC16C626-5B48-72CD-DE62-4BDBE4CDFF8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D6E90638-BB58-F136-0A3E-3AB1FB765CB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CB68E116-0FFF-3015-373B-BA81C35E28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20000"/>
              </a:spcBef>
            </a:pPr>
            <a:fld id="{D6D6ED5A-3CB4-664C-8372-88CEE332B020}" type="slidenum">
              <a:rPr lang="en-US" altLang="en-US">
                <a:solidFill>
                  <a:schemeClr val="accent1"/>
                </a:solidFill>
                <a:latin typeface="Arial" panose="020B0604020202020204" pitchFamily="34" charset="0"/>
              </a:rPr>
              <a:pPr>
                <a:spcBef>
                  <a:spcPct val="20000"/>
                </a:spcBef>
              </a:pPr>
              <a:t>15</a:t>
            </a:fld>
            <a:endParaRPr lang="en-US" altLang="en-US">
              <a:solidFill>
                <a:schemeClr val="accent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6DA9D84F-3771-FDB5-4113-7FCB7AD9F79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3B0047C1-7A18-76CB-6C6F-F72F60C9EE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E7E23427-9FA6-E13E-7E57-4631198131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20000"/>
              </a:spcBef>
            </a:pPr>
            <a:fld id="{270A0E5E-A17B-ED42-A600-B5C522585C89}" type="slidenum">
              <a:rPr lang="en-US" altLang="en-US">
                <a:solidFill>
                  <a:schemeClr val="accent1"/>
                </a:solidFill>
                <a:latin typeface="Arial" panose="020B0604020202020204" pitchFamily="34" charset="0"/>
              </a:rPr>
              <a:pPr>
                <a:spcBef>
                  <a:spcPct val="20000"/>
                </a:spcBef>
              </a:pPr>
              <a:t>16</a:t>
            </a:fld>
            <a:endParaRPr lang="en-US" altLang="en-US">
              <a:solidFill>
                <a:schemeClr val="accent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A5F6D327-B3A0-1406-AD88-43C0CF885BA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5F0E0F11-7E2D-3383-C8BF-EB1FA2B18F6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EC545698-C677-A1FD-75E2-71EAE2BBDC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20000"/>
              </a:spcBef>
            </a:pPr>
            <a:fld id="{70CD95C8-0E80-084F-AEC3-616379CD6386}" type="slidenum">
              <a:rPr lang="en-US" altLang="en-US">
                <a:solidFill>
                  <a:schemeClr val="accent1"/>
                </a:solidFill>
                <a:latin typeface="Arial" panose="020B0604020202020204" pitchFamily="34" charset="0"/>
              </a:rPr>
              <a:pPr>
                <a:spcBef>
                  <a:spcPct val="20000"/>
                </a:spcBef>
              </a:pPr>
              <a:t>17</a:t>
            </a:fld>
            <a:endParaRPr lang="en-US" altLang="en-US">
              <a:solidFill>
                <a:schemeClr val="accent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EB8BB7D3-C03F-04A8-B944-A1C675C0479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E2372280-A05C-586B-B4BA-DEEC9FEA4C6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683BD674-3ECC-75B0-7C09-D52EC30E5B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20000"/>
              </a:spcBef>
            </a:pPr>
            <a:fld id="{4F4ABFC8-49C0-484D-8AB6-E657E01A99E0}" type="slidenum">
              <a:rPr lang="en-US" altLang="en-US">
                <a:solidFill>
                  <a:schemeClr val="accent1"/>
                </a:solidFill>
                <a:latin typeface="Arial" panose="020B0604020202020204" pitchFamily="34" charset="0"/>
              </a:rPr>
              <a:pPr>
                <a:spcBef>
                  <a:spcPct val="20000"/>
                </a:spcBef>
              </a:pPr>
              <a:t>18</a:t>
            </a:fld>
            <a:endParaRPr lang="en-US" altLang="en-US">
              <a:solidFill>
                <a:schemeClr val="accent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A5ADA612-C0C3-AD16-32CC-9C220C30850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02491C14-FF1B-C1C2-B9FB-850B115A275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F64A7DFA-D100-8B07-F6FA-8AF92AD218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20000"/>
              </a:spcBef>
            </a:pPr>
            <a:fld id="{23DBA57B-891A-1B44-9C0A-9BDD418D9253}" type="slidenum">
              <a:rPr lang="en-US" altLang="en-US">
                <a:solidFill>
                  <a:schemeClr val="accent1"/>
                </a:solidFill>
                <a:latin typeface="Arial" panose="020B0604020202020204" pitchFamily="34" charset="0"/>
              </a:rPr>
              <a:pPr>
                <a:spcBef>
                  <a:spcPct val="20000"/>
                </a:spcBef>
              </a:pPr>
              <a:t>19</a:t>
            </a:fld>
            <a:endParaRPr lang="en-US" altLang="en-US">
              <a:solidFill>
                <a:schemeClr val="accent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62E9EA2A-43BA-240C-70B5-8313AC24DA7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78E3BABA-BDF2-6D15-B603-16356962B96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3A897DB1-D3BD-A272-6362-2C688F2D20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20000"/>
              </a:spcBef>
            </a:pPr>
            <a:fld id="{BDB00D54-596A-444E-B7C7-FD7848DBD5C1}" type="slidenum">
              <a:rPr lang="en-US" altLang="en-US">
                <a:solidFill>
                  <a:schemeClr val="accent1"/>
                </a:solidFill>
                <a:latin typeface="Arial" panose="020B0604020202020204" pitchFamily="34" charset="0"/>
              </a:rPr>
              <a:pPr>
                <a:spcBef>
                  <a:spcPct val="20000"/>
                </a:spcBef>
              </a:pPr>
              <a:t>20</a:t>
            </a:fld>
            <a:endParaRPr lang="en-US" altLang="en-US">
              <a:solidFill>
                <a:schemeClr val="accent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29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63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14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7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1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89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83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2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08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6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30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CC41-19EA-482A-953E-7123B3AD5E76}" type="datetime1">
              <a:rPr lang="en-GB"/>
              <a:pPr>
                <a:defRPr/>
              </a:pPr>
              <a:t>22/05/2024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CEE50-36CB-41C1-8C57-9AC84F5708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18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DF714-6E5E-4674-9BCB-7577AC040E7A}" type="datetime1">
              <a:rPr lang="en-GB"/>
              <a:pPr>
                <a:defRPr/>
              </a:pPr>
              <a:t>22/05/2024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5DB35-34C8-44B6-B061-E823A94177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3254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8EEB-D655-43C2-81ED-DA8813E2705E}" type="datetime1">
              <a:rPr lang="en-GB"/>
              <a:pPr>
                <a:defRPr/>
              </a:pPr>
              <a:t>22/05/2024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6536-B6AD-4C4E-89A1-32E0A627C6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000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57E8-5F16-48BD-A5AC-365AE284B917}" type="datetime1">
              <a:rPr lang="en-GB"/>
              <a:pPr>
                <a:defRPr/>
              </a:pPr>
              <a:t>22/05/2024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8B231-97C8-43D3-A3DF-D8F3081D8A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477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0E8-FDB4-49D5-80F6-768F72F91914}" type="datetime1">
              <a:rPr lang="en-GB"/>
              <a:pPr>
                <a:defRPr/>
              </a:pPr>
              <a:t>22/05/2024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8BAC-7553-4E63-815C-BCE64170BB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6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ECB00-7774-4B18-B6E4-B5FAED863DCC}" type="datetime1">
              <a:rPr lang="en-GB"/>
              <a:pPr>
                <a:defRPr/>
              </a:pPr>
              <a:t>22/05/2024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93B2-BB80-471B-BF15-CF7E4CBDA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045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3EEC-B14E-4A7F-BFD6-5060B1114ACC}" type="datetime1">
              <a:rPr lang="en-GB"/>
              <a:pPr>
                <a:defRPr/>
              </a:pPr>
              <a:t>22/05/2024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C9C18-436A-41F6-9797-10541D74A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0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88FE9-B7CF-4C10-8F60-2AFD49FF6B4A}" type="datetime1">
              <a:rPr lang="en-GB"/>
              <a:pPr>
                <a:defRPr/>
              </a:pPr>
              <a:t>22/05/2024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9FA73-AE59-4174-8456-F06501F25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933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B5C1-EB0C-4891-83EA-565F707CD801}" type="datetime1">
              <a:rPr lang="en-GB"/>
              <a:pPr>
                <a:defRPr/>
              </a:pPr>
              <a:t>22/05/2024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35A5-3AA5-4D86-9171-7094E82C0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818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A933-8B13-44D1-B72A-3A40E63B9BEC}" type="datetime1">
              <a:rPr lang="en-GB"/>
              <a:pPr>
                <a:defRPr/>
              </a:pPr>
              <a:t>22/05/2024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A2798-5A76-40A3-8D8B-F8B170758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748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3F08-6A97-4156-9294-3C63E7FBB29C}" type="datetime1">
              <a:rPr lang="en-GB"/>
              <a:pPr>
                <a:defRPr/>
              </a:pPr>
              <a:t>22/05/2024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621B-BCF9-45C1-B6BD-A5169FE7B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55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163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38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96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015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5521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227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684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08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29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503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6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69A3CC-BF66-429E-8512-19C50D06E9EB}" type="datetime1">
              <a:rPr lang="en-GB"/>
              <a:pPr>
                <a:defRPr/>
              </a:pPr>
              <a:t>22/05/2024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65C6194-56E4-49E1-BED6-DC1C35F4C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utterstock.com/blog/tips-on-how-to-make-effective-beautiful-powerpoint-presentations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7128792" cy="3672408"/>
          </a:xfrm>
        </p:spPr>
        <p:txBody>
          <a:bodyPr/>
          <a:lstStyle/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LCH4001</a:t>
            </a:r>
          </a:p>
          <a:p>
            <a:pPr eaLnBrk="1" hangingPunct="1"/>
            <a:endParaRPr lang="en-GB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US" sz="32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Powerpoint</a:t>
            </a:r>
            <a:r>
              <a:rPr 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Design: </a:t>
            </a:r>
            <a:r>
              <a:rPr lang="en-US" altLang="en-US" sz="3600" b="1" dirty="0">
                <a:solidFill>
                  <a:schemeClr val="accent2"/>
                </a:solidFill>
              </a:rPr>
              <a:t>Avoiding the Pitfalls of Bad Slides</a:t>
            </a:r>
          </a:p>
          <a:p>
            <a:pPr eaLnBrk="1" hangingPunct="1"/>
            <a:endParaRPr lang="en-US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22/05/2024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5A77C339-3E8A-4CC0-A56B-7BA05FE0E7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+mn-lt"/>
                <a:cs typeface="Calibri" panose="020F0502020204030204" pitchFamily="34" charset="0"/>
              </a:rPr>
              <a:t>Tips to be Covered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815E5581-B2CE-9D75-F026-4D82F7C59D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700" y="1484784"/>
            <a:ext cx="39243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Outlines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Slide Structure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Fonts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err="1"/>
              <a:t>Colour</a:t>
            </a:r>
            <a:endParaRPr lang="en-US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Background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Spelling and Grammar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Conclusions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Questions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sz="2400" dirty="0"/>
          </a:p>
          <a:p>
            <a:pPr eaLnBrk="1" hangingPunct="1">
              <a:lnSpc>
                <a:spcPct val="90000"/>
              </a:lnSpc>
            </a:pPr>
            <a:endParaRPr lang="en-US" altLang="en-US" sz="2400" dirty="0"/>
          </a:p>
          <a:p>
            <a:pPr eaLnBrk="1" hangingPunct="1">
              <a:lnSpc>
                <a:spcPct val="90000"/>
              </a:lnSpc>
            </a:pPr>
            <a:endParaRPr lang="en-US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08603-8333-D685-8AA8-7E7503EC2D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B25C90-1CB0-BCBA-AE73-371CE8EAD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93C9E2-C7AC-3DB0-0A9A-ACDF8231E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13923"/>
            <a:ext cx="8229600" cy="3511221"/>
          </a:xfrm>
        </p:spPr>
        <p:txBody>
          <a:bodyPr/>
          <a:lstStyle/>
          <a:p>
            <a:r>
              <a:rPr lang="en-US" dirty="0"/>
              <a:t>What can you remember about design tips from the videos we watched in the first </a:t>
            </a:r>
            <a:r>
              <a:rPr lang="en-US" dirty="0" err="1"/>
              <a:t>powerpoint</a:t>
            </a:r>
            <a:r>
              <a:rPr lang="en-US" dirty="0"/>
              <a:t>?</a:t>
            </a:r>
          </a:p>
          <a:p>
            <a:r>
              <a:rPr lang="en-US" dirty="0"/>
              <a:t>What are some things to avoid when designing slides?</a:t>
            </a:r>
          </a:p>
        </p:txBody>
      </p:sp>
    </p:spTree>
    <p:extLst>
      <p:ext uri="{BB962C8B-B14F-4D97-AF65-F5344CB8AC3E}">
        <p14:creationId xmlns:p14="http://schemas.microsoft.com/office/powerpoint/2010/main" val="2696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A56D4C23-DC3E-4EAD-A6D4-1D07733378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Outline/Overview </a:t>
            </a:r>
            <a:endParaRPr lang="en-GB" altLang="en-US" b="1" dirty="0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EA9A57EF-9732-DC5B-1CD0-4E7C4010B6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417638"/>
            <a:ext cx="8229600" cy="3916363"/>
          </a:xfrm>
        </p:spPr>
        <p:txBody>
          <a:bodyPr/>
          <a:lstStyle/>
          <a:p>
            <a:pPr eaLnBrk="1" hangingPunct="1"/>
            <a:r>
              <a:rPr lang="en-US" altLang="en-US" dirty="0"/>
              <a:t>Make your 1</a:t>
            </a:r>
            <a:r>
              <a:rPr lang="en-US" altLang="en-US" baseline="30000" dirty="0"/>
              <a:t>st</a:t>
            </a:r>
            <a:r>
              <a:rPr lang="en-US" altLang="en-US" dirty="0"/>
              <a:t> or 2</a:t>
            </a:r>
            <a:r>
              <a:rPr lang="en-US" altLang="en-US" baseline="30000" dirty="0"/>
              <a:t>nd</a:t>
            </a:r>
            <a:r>
              <a:rPr lang="en-US" altLang="en-US" dirty="0"/>
              <a:t> slide an outline of your presentation</a:t>
            </a:r>
          </a:p>
          <a:p>
            <a:pPr lvl="1" eaLnBrk="1" hangingPunct="1"/>
            <a:r>
              <a:rPr lang="en-US" altLang="en-US" dirty="0"/>
              <a:t>Ex: previous slide</a:t>
            </a:r>
          </a:p>
          <a:p>
            <a:pPr eaLnBrk="1" hangingPunct="1"/>
            <a:r>
              <a:rPr lang="en-US" altLang="en-US" dirty="0"/>
              <a:t>Follow the order of your outline for the rest of the presentation</a:t>
            </a:r>
          </a:p>
          <a:p>
            <a:pPr eaLnBrk="1" hangingPunct="1"/>
            <a:r>
              <a:rPr lang="en-US" altLang="en-US" dirty="0"/>
              <a:t>Only place main points on the outline slide</a:t>
            </a:r>
          </a:p>
          <a:p>
            <a:pPr lvl="1" eaLnBrk="1" hangingPunct="1"/>
            <a:r>
              <a:rPr lang="en-US" altLang="en-US" dirty="0"/>
              <a:t>Ex: Use the titles of each slide as main points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A56D4C23-DC3E-4EAD-A6D4-1D07733378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cs typeface="Calibri" panose="020F0502020204030204" pitchFamily="34" charset="0"/>
              </a:rPr>
              <a:t>Slide Structure – Good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0BC0012-90CA-41F7-845C-B47F5DAE5A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536" y="1340768"/>
            <a:ext cx="8229600" cy="3916363"/>
          </a:xfrm>
        </p:spPr>
        <p:txBody>
          <a:bodyPr/>
          <a:lstStyle/>
          <a:p>
            <a:pPr eaLnBrk="1" hangingPunct="1"/>
            <a:r>
              <a:rPr lang="en-US" altLang="en-US" sz="2400" dirty="0"/>
              <a:t>Use 1-2 slides per minute of your presentation</a:t>
            </a:r>
          </a:p>
          <a:p>
            <a:pPr marL="0" indent="0" eaLnBrk="1" hangingPunct="1">
              <a:buNone/>
            </a:pPr>
            <a:endParaRPr lang="en-US" altLang="en-US" sz="2400" dirty="0"/>
          </a:p>
          <a:p>
            <a:pPr eaLnBrk="1" hangingPunct="1"/>
            <a:r>
              <a:rPr lang="en-US" altLang="en-US" sz="2400" dirty="0"/>
              <a:t>Write in point form, not complete sentences</a:t>
            </a:r>
          </a:p>
          <a:p>
            <a:pPr marL="0" indent="0" eaLnBrk="1" hangingPunct="1">
              <a:buNone/>
            </a:pPr>
            <a:endParaRPr lang="en-US" altLang="en-US" sz="2400" dirty="0"/>
          </a:p>
          <a:p>
            <a:pPr eaLnBrk="1" hangingPunct="1"/>
            <a:r>
              <a:rPr lang="en-US" altLang="en-US" sz="2400" dirty="0"/>
              <a:t>Include 4-5 points per slide</a:t>
            </a:r>
          </a:p>
          <a:p>
            <a:pPr marL="0" indent="0" eaLnBrk="1" hangingPunct="1">
              <a:buNone/>
            </a:pPr>
            <a:endParaRPr lang="en-US" altLang="en-US" sz="2400" dirty="0"/>
          </a:p>
          <a:p>
            <a:pPr eaLnBrk="1" hangingPunct="1"/>
            <a:r>
              <a:rPr lang="en-US" altLang="en-US" sz="2400" dirty="0"/>
              <a:t>Avoid wordiness: use key words and phrases only</a:t>
            </a:r>
          </a:p>
          <a:p>
            <a:pPr marL="0" indent="0" algn="just">
              <a:buNone/>
            </a:pPr>
            <a:endParaRPr lang="en-GB" sz="2200" b="1" u="sng" dirty="0">
              <a:cs typeface="Calibri" panose="020F0502020204030204" pitchFamily="34" charset="0"/>
            </a:endParaRPr>
          </a:p>
          <a:p>
            <a:pPr algn="just"/>
            <a:endParaRPr lang="en-US" sz="2200" dirty="0">
              <a:cs typeface="Calibri" panose="020F0502020204030204" pitchFamily="34" charset="0"/>
            </a:endParaRPr>
          </a:p>
          <a:p>
            <a:endParaRPr lang="en-US" sz="2400" dirty="0">
              <a:cs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02263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DBA4F-FDCC-82A5-A75A-AC375DE8F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528" y="22860"/>
            <a:ext cx="5410944" cy="782471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Slide Structure: Bad</a:t>
            </a:r>
          </a:p>
        </p:txBody>
      </p:sp>
      <p:pic>
        <p:nvPicPr>
          <p:cNvPr id="6" name="Content Placeholder 5" descr="A screenshot of a slide structure&#10;&#10;Description automatically generated">
            <a:extLst>
              <a:ext uri="{FF2B5EF4-FFF2-40B4-BE49-F238E27FC236}">
                <a16:creationId xmlns:a16="http://schemas.microsoft.com/office/drawing/2014/main" id="{431DCC21-CDEF-0B7A-CC5A-642C25E025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935" y="1988840"/>
            <a:ext cx="3461186" cy="2592288"/>
          </a:xfrm>
          <a:ln w="28575">
            <a:solidFill>
              <a:schemeClr val="tx1"/>
            </a:solidFill>
          </a:ln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31DC4F-4EFB-28A6-CB8E-76A476801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22/05/2024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01854D-2EE8-4AB4-E4B5-5FFA96DF6C8D}"/>
              </a:ext>
            </a:extLst>
          </p:cNvPr>
          <p:cNvSpPr txBox="1"/>
          <p:nvPr/>
        </p:nvSpPr>
        <p:spPr>
          <a:xfrm>
            <a:off x="3597121" y="853549"/>
            <a:ext cx="5223351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en-US" sz="2000" dirty="0"/>
              <a:t>This slide contains too many words for a presentation slide. 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altLang="en-US" sz="10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en-US" sz="2000" dirty="0"/>
              <a:t>Not written in point form, so difficult for audience to read and for you to present each point.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altLang="en-US" sz="10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en-US" sz="2000" dirty="0"/>
              <a:t>Although there are exactly the same number of points on this slide as the previous slide (Slide Structure Good), it looks much more complicated. 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altLang="en-US" sz="10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altLang="en-US" sz="2000" dirty="0"/>
              <a:t>Your audience will spend too much time trying to read, instead of listening to you. </a:t>
            </a:r>
            <a:r>
              <a:rPr lang="en-US" altLang="en-US" sz="2000" b="1" u="sng" dirty="0">
                <a:solidFill>
                  <a:srgbClr val="C00000"/>
                </a:solidFill>
              </a:rPr>
              <a:t>DO NOT OVERLOAD YOUR SLIDE WITH TEXT.</a:t>
            </a:r>
            <a:endParaRPr lang="en-US" altLang="en-US" sz="2000" u="sng" dirty="0">
              <a:solidFill>
                <a:srgbClr val="C00000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98297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7E2DA-DCE5-C03B-7D3C-8F64CBC7D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173AFF"/>
                </a:solidFill>
                <a:latin typeface="+mn-lt"/>
                <a:cs typeface="Calibri" panose="020F0502020204030204" pitchFamily="34" charset="0"/>
              </a:rPr>
              <a:t>Activity: </a:t>
            </a:r>
            <a:r>
              <a:rPr lang="en-GB" b="1" dirty="0">
                <a:latin typeface="+mn-lt"/>
                <a:cs typeface="Calibri" panose="020F0502020204030204" pitchFamily="34" charset="0"/>
              </a:rPr>
              <a:t>Discuss/Do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2E07A-046F-7B10-AE73-A278F1C7A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370" y="1429394"/>
            <a:ext cx="5692806" cy="3916363"/>
          </a:xfrm>
        </p:spPr>
        <p:txBody>
          <a:bodyPr/>
          <a:lstStyle/>
          <a:p>
            <a:pPr algn="just">
              <a:lnSpc>
                <a:spcPct val="90000"/>
              </a:lnSpc>
              <a:spcBef>
                <a:spcPct val="20000"/>
              </a:spcBef>
              <a:buFont typeface="Arial" pitchFamily="34" charset="0"/>
              <a:defRPr/>
            </a:pPr>
            <a:r>
              <a:rPr lang="en-GB" sz="2200" dirty="0">
                <a:cs typeface="Calibri" panose="020F0502020204030204" pitchFamily="34" charset="0"/>
              </a:rPr>
              <a:t>In a group, make a DO’s and DON’Ts list of what presentation slides should look like. Consider: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  <a:buFontTx/>
              <a:buChar char="-"/>
              <a:defRPr/>
            </a:pPr>
            <a:r>
              <a:rPr lang="en-GB" sz="2200" dirty="0">
                <a:cs typeface="Calibri" panose="020F0502020204030204" pitchFamily="34" charset="0"/>
              </a:rPr>
              <a:t>Fonts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  <a:buFontTx/>
              <a:buChar char="-"/>
              <a:defRPr/>
            </a:pPr>
            <a:r>
              <a:rPr lang="en-GB" sz="2200" dirty="0">
                <a:cs typeface="Calibri" panose="020F0502020204030204" pitchFamily="34" charset="0"/>
              </a:rPr>
              <a:t>Animations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  <a:buFontTx/>
              <a:buChar char="-"/>
              <a:defRPr/>
            </a:pPr>
            <a:r>
              <a:rPr lang="en-GB" sz="2200" dirty="0">
                <a:cs typeface="Calibri" panose="020F0502020204030204" pitchFamily="34" charset="0"/>
              </a:rPr>
              <a:t>Backgrounds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  <a:buFontTx/>
              <a:buChar char="-"/>
              <a:defRPr/>
            </a:pPr>
            <a:r>
              <a:rPr lang="en-GB" sz="2200" dirty="0">
                <a:cs typeface="Calibri" panose="020F0502020204030204" pitchFamily="34" charset="0"/>
              </a:rPr>
              <a:t>Colours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  <a:buFontTx/>
              <a:buChar char="-"/>
              <a:defRPr/>
            </a:pPr>
            <a:r>
              <a:rPr lang="en-GB" sz="2200" dirty="0">
                <a:cs typeface="Calibri" panose="020F0502020204030204" pitchFamily="34" charset="0"/>
              </a:rPr>
              <a:t>Graphs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  <a:buFontTx/>
              <a:buChar char="-"/>
              <a:defRPr/>
            </a:pPr>
            <a:r>
              <a:rPr lang="en-GB" sz="2200" dirty="0">
                <a:cs typeface="Calibri" panose="020F0502020204030204" pitchFamily="34" charset="0"/>
              </a:rPr>
              <a:t>Spelling and Grammar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  <a:buFontTx/>
              <a:buChar char="-"/>
              <a:defRPr/>
            </a:pPr>
            <a:r>
              <a:rPr lang="en-GB" sz="2200" dirty="0">
                <a:cs typeface="Calibri" panose="020F0502020204030204" pitchFamily="34" charset="0"/>
              </a:rPr>
              <a:t>Introduction and Conclusion slides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  <a:defRPr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C726A-DF7A-A2A8-F73C-AF8ACFBA4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22/05/2024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021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48D2D759-FF4F-A4DB-6C0A-75C7A5A4AF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/>
              <a:t>Slide Structure – Good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6E16BCE4-C89B-B428-515A-1D5E076610A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Show one point at a time:</a:t>
            </a:r>
          </a:p>
          <a:p>
            <a:pPr lvl="1" eaLnBrk="1" hangingPunct="1"/>
            <a:r>
              <a:rPr lang="en-US" altLang="en-US" dirty="0"/>
              <a:t>Will help audience concentrate on what you are saying</a:t>
            </a:r>
          </a:p>
          <a:p>
            <a:pPr lvl="1" eaLnBrk="1" hangingPunct="1"/>
            <a:r>
              <a:rPr lang="en-US" altLang="en-US" dirty="0"/>
              <a:t>Will prevent audience from reading ahead</a:t>
            </a:r>
          </a:p>
          <a:p>
            <a:pPr lvl="1" eaLnBrk="1" hangingPunct="1"/>
            <a:r>
              <a:rPr lang="en-US" altLang="en-US" dirty="0"/>
              <a:t>Will help you keep your presentation focused</a:t>
            </a:r>
          </a:p>
        </p:txBody>
      </p:sp>
      <p:sp>
        <p:nvSpPr>
          <p:cNvPr id="15364" name="Slide Number Placeholder 1">
            <a:extLst>
              <a:ext uri="{FF2B5EF4-FFF2-40B4-BE49-F238E27FC236}">
                <a16:creationId xmlns:a16="http://schemas.microsoft.com/office/drawing/2014/main" id="{F57F42AB-8947-986F-6BB8-AEFAE3579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97A9B0CF-B5B1-B94E-A122-CA3B7EBB59FB}" type="slidenum">
              <a:rPr lang="en-US" altLang="en-US" sz="2600">
                <a:solidFill>
                  <a:schemeClr val="bg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8</a:t>
            </a:fld>
            <a:endParaRPr lang="en-US" altLang="en-US" sz="26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uild="p" bldLvl="2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7C4FDC1-2C42-80EC-49A4-069317A9F6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/>
              <a:t>Slide Structure - Bad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ECE1ED77-8F08-3190-58A9-4E2D2B8BEC7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Do not use distracting animation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Do not go overboard with the animation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Be consistent with the animation that you use</a:t>
            </a:r>
          </a:p>
        </p:txBody>
      </p:sp>
      <p:sp>
        <p:nvSpPr>
          <p:cNvPr id="17412" name="Slide Number Placeholder 1">
            <a:extLst>
              <a:ext uri="{FF2B5EF4-FFF2-40B4-BE49-F238E27FC236}">
                <a16:creationId xmlns:a16="http://schemas.microsoft.com/office/drawing/2014/main" id="{07252652-AE80-AFC7-E9CA-09D936A36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E4BC5DD0-2D98-C04C-88AA-F78683D062FB}" type="slidenum">
              <a:rPr lang="en-US" altLang="en-US" sz="2600">
                <a:solidFill>
                  <a:schemeClr val="bg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9</a:t>
            </a:fld>
            <a:endParaRPr lang="en-US" altLang="en-US" sz="26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945 0.00278 -0.03907 0.00625 -0.05834 0.01135 C -0.06111 0.01412 -0.06337 0.01829 -0.06667 0.01968 C -0.07205 0.02176 -0.07848 0.01875 -0.08334 0.02223 C -0.08768 0.02593 -0.09011 0.03287 -0.09167 0.03912 C -0.09306 0.04445 -0.09584 0.05579 -0.09584 0.05579 C -0.09393 0.09653 -0.09896 0.15695 -0.07084 0.18912 C -0.06771 0.19237 -0.06372 0.19422 -0.06042 0.19723 C -0.04809 0.2088 -0.0415 0.22084 -0.02709 0.22801 C -0.02084 0.23102 -0.01459 0.23357 -0.00834 0.23635 C -0.00417 0.2382 0.00416 0.24167 0.00416 0.24167 C 0.01979 0.25764 0.04357 0.25764 0.0625 0.26135 C 0.07691 0.26412 0.09184 0.27153 0.10625 0.27223 C 0.13819 0.27385 0.17014 0.27408 0.20208 0.275 C 0.32378 0.27315 0.4434 0.26806 0.56458 0.26135 C 0.5743 0.25857 0.58402 0.25602 0.59375 0.25301 C 0.59583 0.25232 0.59826 0.25209 0.6 0.25 C 0.60191 0.24792 0.6026 0.24422 0.60416 0.24167 C 0.60677 0.23797 0.60937 0.2338 0.6125 0.23079 C 0.62986 0.21412 0.60694 0.24399 0.625 0.22223 C 0.64027 0.20417 0.63715 0.20926 0.64375 0.19167 C 0.64236 0.10949 0.65173 0.07709 0.62916 0.0169 C 0.6283 0.01088 0.62534 -0.00833 0.625 -0.01365 C 0.625 -0.01458 0.62639 -0.06875 0.62083 -0.08865 C 0.6158 -0.10671 0.60434 -0.11921 0.59791 -0.13588 C 0.5908 -0.15532 0.59323 -0.16412 0.57708 -0.17476 C 0.57239 -0.18518 0.57239 -0.18958 0.56458 -0.19444 C 0.56059 -0.19652 0.55208 -0.19976 0.55208 -0.19976 C 0.5493 -0.1993 0.53298 -0.19861 0.52708 -0.19444 C 0.50625 -0.17824 0.49583 -0.15555 0.47916 -0.13333 C 0.475 -0.12754 0.46909 -0.12453 0.46458 -0.11944 C 0.45295 -0.10555 0.44791 -0.0949 0.4375 -0.07754 C 0.43142 -0.06736 0.42413 -0.05787 0.41875 -0.04699 C 0.41545 -0.02963 0.40642 -0.01851 0.39791 -0.00532 C 0.38715 0.01135 0.3776 0.02848 0.36458 0.0419 C 0.36146 0.04491 0.35781 0.04746 0.35416 0.05 C 0.34861 0.05417 0.3375 0.06135 0.3375 0.06135 C 0.30555 0.05764 0.27361 0.05394 0.24166 0.05 C 0.23402 0.04908 0.21875 0.04723 0.21875 0.04723 C 0.21111 0.04399 0.20399 0.03797 0.19791 0.03079 C 0.19357 0.02524 0.18541 0.01412 0.18541 0.01412 C 0.1809 -0.00393 0.17448 -0.02037 0.16666 -0.03588 C 0.16284 -0.04351 0.15416 -0.0581 0.15416 -0.0581 C 0.14896 -0.07916 0.15086 -0.06898 0.14791 -0.08865 C 0.14965 -0.11481 0.14531 -0.1449 0.15625 -0.16643 C 0.15816 -0.1706 0.16198 -0.17176 0.16458 -0.17476 C 0.17604 -0.18796 0.18472 -0.19699 0.19791 -0.20833 C 0.20156 -0.21111 0.21041 -0.21365 0.21041 -0.21365 C 0.22309 -0.20949 0.22639 -0.19791 0.23541 -0.18588 C 0.23784 -0.18287 0.24132 -0.18101 0.24375 -0.17754 C 0.24548 -0.17523 0.24583 -0.17129 0.24791 -0.16944 C 0.25104 -0.1662 0.25521 -0.1662 0.25833 -0.16365 C 0.2717 -0.15301 0.28194 -0.13958 0.29583 -0.13055 C 0.30781 -0.10671 0.29184 -0.13472 0.30625 -0.11944 C 0.31163 -0.11342 0.32083 -0.09976 0.32083 -0.09976 C 0.32986 -0.10162 0.33941 -0.10069 0.34791 -0.10532 C 0.35208 -0.10787 0.35295 -0.11527 0.35625 -0.11944 C 0.3592 -0.12268 0.36319 -0.12476 0.36666 -0.12754 C 0.37222 -0.1368 0.38055 -0.14421 0.38333 -0.15555 C 0.38402 -0.15833 0.3842 -0.16111 0.38541 -0.16365 C 0.38698 -0.16689 0.38993 -0.16898 0.39166 -0.17199 C 0.40034 -0.1875 0.40486 -0.20648 0.40833 -0.22476 C 0.40902 -0.2331 0.4092 -0.24143 0.41041 -0.24976 C 0.41128 -0.25578 0.41458 -0.26064 0.41458 -0.26643 C 0.41527 -0.30902 0.41441 -0.35185 0.4125 -0.39421 C 0.4118 -0.41088 0.39236 -0.43495 0.38541 -0.44421 C 0.38316 -0.44722 0.37951 -0.44722 0.37708 -0.44976 C 0.35937 -0.46921 0.36146 -0.47129 0.33958 -0.4831 C 0.32639 -0.50069 0.33941 -0.4868 0.30833 -0.49421 C 0.29965 -0.49629 0.29184 -0.50208 0.28333 -0.50532 C 0.2618 -0.50463 0.15364 -0.51064 0.10208 -0.49699 C 0.1 -0.49421 0.09826 -0.49097 0.09583 -0.48865 C 0.09253 -0.48541 0.08854 -0.48379 0.08541 -0.48032 C 0.0835 -0.47824 0.08281 -0.47453 0.08125 -0.47199 C 0.06406 -0.44236 0.071 -0.45069 0.05625 -0.43588 C 0.05312 -0.41944 0.04444 -0.40833 0.0375 -0.39421 C 0.03333 -0.38588 0.03246 -0.37546 0.02916 -0.36643 C 0.02847 -0.34328 0.02882 -0.32013 0.02708 -0.29699 C 0.02621 -0.28495 0.01961 -0.26458 0.01666 -0.25254 C 0.01597 -0.24351 0.01614 -0.23379 0.01458 -0.22476 C 0.01319 -0.21643 0.00833 -0.21551 0.00416 -0.21088 C 0.00191 -0.20856 0.00052 -0.20439 -0.00209 -0.20254 C -0.00729 -0.19861 -0.01337 -0.19768 -0.01875 -0.19444 C -0.02257 -0.1949 -0.04688 -0.19676 -0.05417 -0.19976 C -0.06684 -0.20486 -0.07848 -0.21296 -0.09167 -0.21643 C -0.10434 -0.22916 -0.10521 -0.2412 -0.1125 -0.26088 C -0.11563 -0.26921 -0.11754 -0.27801 -0.12084 -0.28588 C -0.12257 -0.28981 -0.12535 -0.29305 -0.12709 -0.29699 C -0.13264 -0.31041 -0.13525 -0.32569 -0.14167 -0.33865 C -0.14775 -0.37106 -0.14757 -0.36296 -0.13959 -0.41365 C -0.13889 -0.41782 -0.13785 -0.42222 -0.13542 -0.42476 C -0.13195 -0.42824 -0.12292 -0.43032 -0.12292 -0.43032 C -0.08976 -0.42824 -0.06354 -0.42453 -0.03125 -0.41921 C -0.0132 -0.40463 -0.00382 -0.38263 0.00833 -0.36088 C 0.01771 -0.32314 0.0283 -0.29838 0.05416 -0.27754 C 0.06857 -0.22037 0.14739 -0.27523 0.18333 -0.2831 C 0.196 -0.28981 0.20555 -0.30092 0.21666 -0.31088 C 0.21996 -0.32222 0.2243 -0.33287 0.22708 -0.34421 C 0.22777 -0.35185 0.22916 -0.35926 0.22916 -0.36643 C 0.22916 -0.40856 0.22656 -0.41967 0.20208 -0.44143 C 0.19652 -0.44051 0.19097 -0.44004 0.18541 -0.43865 C 0.18333 -0.43819 0.18125 -0.43541 0.17916 -0.43588 C 0.17673 -0.43634 0.175 -0.43958 0.17291 -0.44143 C 0.17014 -0.4368 0.16666 -0.43263 0.16458 -0.42754 C 0.1625 -0.42245 0.16319 -0.41551 0.16041 -0.41088 C 0.15798 -0.40671 0.15347 -0.40532 0.15 -0.40254 C 0.14062 -0.38588 0.13368 -0.38217 0.12291 -0.36921 C 0.11788 -0.36319 0.10833 -0.34976 0.10833 -0.34976 C 0.10503 -0.33865 0.10347 -0.33171 0.09791 -0.32199 C 0.09548 -0.31782 0.09201 -0.31504 0.08958 -0.31088 C 0.08402 -0.30092 0.08298 -0.28657 0.08125 -0.27476 C 0.08003 -0.25162 0.07812 -0.22847 0.07708 -0.20555 C 0.07586 -0.17801 0.08593 -0.13912 0.06666 -0.12222 C 0.02448 -0.12338 -0.02743 -0.1206 -0.07084 -0.13333 C -0.08073 -0.13611 -0.11042 -0.16851 -0.12084 -0.17754 C -0.12223 -0.18055 -0.12257 -0.18518 -0.125 -0.18588 C -0.13403 -0.18888 -0.14132 -0.18125 -0.14584 -0.17199 C -0.15729 -0.14907 -0.15035 -0.15046 -0.16667 -0.13588 C -0.16754 -0.12708 -0.17118 -0.1037 -0.16667 -0.09421 C -0.16407 -0.08865 -0.15417 -0.0831 -0.15417 -0.0831 C -0.14705 -0.06898 -0.13125 -0.06666 -0.11875 -0.06643 C -0.06945 -0.06551 -0.02014 -0.06458 0.02916 -0.06365 C 0.03854 -0.05949 0.03437 -0.06388 0.0375 -0.04976 C 0.03871 -0.04421 0.04166 -0.0331 0.04166 -0.0331 C 0.0368 -0.02685 0.03125 -0.02106 0.02708 -0.01365 C 0.025 -0.00995 0.02343 -0.00555 0.02083 -0.00277 C 0.0184 0 0.01562 0.00255 0.0125 0.00301 C 0.00833 0.00348 0.00416 0.00116 0 0 Z " pathEditMode="relative" ptsTypes="ffffffffffffffffffffffffffffffffffffffffffffffffffffffffffffffffffffffffffffffffffffffffffffffffffffffffffffffffffffffffffffffff">
                                      <p:cBhvr>
                                        <p:cTn id="21" dur="20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825C84F9-74B6-487B-B6D1-7C3E278960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/>
              <a:t>Fonts - Good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FA655BE7-E7B9-D43F-AE1F-6C9191322D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Use at least an 18-point font</a:t>
            </a:r>
          </a:p>
          <a:p>
            <a:pPr eaLnBrk="1" hangingPunct="1"/>
            <a:r>
              <a:rPr lang="en-US" altLang="en-US" dirty="0"/>
              <a:t>Use different size fonts for main points and secondary points</a:t>
            </a:r>
          </a:p>
          <a:p>
            <a:pPr lvl="1" eaLnBrk="1" hangingPunct="1"/>
            <a:r>
              <a:rPr lang="en-US" altLang="en-US" dirty="0"/>
              <a:t>this font is 24-point, the main point font is 28-point, and the title font is 36-point</a:t>
            </a:r>
          </a:p>
          <a:p>
            <a:pPr eaLnBrk="1" hangingPunct="1"/>
            <a:r>
              <a:rPr lang="en-US" altLang="en-US" dirty="0"/>
              <a:t>Use a standard font like Times New Roman or Arial</a:t>
            </a:r>
          </a:p>
          <a:p>
            <a:pPr lvl="1" eaLnBrk="1" hangingPunct="1">
              <a:buFontTx/>
              <a:buNone/>
            </a:pPr>
            <a:endParaRPr lang="en-US" altLang="en-US" dirty="0"/>
          </a:p>
          <a:p>
            <a:pPr lvl="1" eaLnBrk="1" hangingPunct="1"/>
            <a:endParaRPr lang="en-US" altLang="en-US" dirty="0"/>
          </a:p>
          <a:p>
            <a:pPr eaLnBrk="1" hangingPunct="1">
              <a:buFont typeface="Wingdings" pitchFamily="2" charset="2"/>
              <a:buNone/>
            </a:pPr>
            <a:endParaRPr lang="en-US" altLang="en-US" sz="1400" dirty="0"/>
          </a:p>
          <a:p>
            <a:pPr eaLnBrk="1" hangingPunct="1"/>
            <a:endParaRPr lang="en-US" altLang="en-US" sz="1400" dirty="0"/>
          </a:p>
        </p:txBody>
      </p:sp>
      <p:sp>
        <p:nvSpPr>
          <p:cNvPr id="19460" name="Slide Number Placeholder 1">
            <a:extLst>
              <a:ext uri="{FF2B5EF4-FFF2-40B4-BE49-F238E27FC236}">
                <a16:creationId xmlns:a16="http://schemas.microsoft.com/office/drawing/2014/main" id="{76799547-9323-94DC-9CA9-81B339EC1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FB9631EC-6423-3949-B950-8AD1EE5B88EC}" type="slidenum">
              <a:rPr lang="en-US" altLang="en-US" sz="2600">
                <a:solidFill>
                  <a:schemeClr val="bg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10</a:t>
            </a:fld>
            <a:endParaRPr lang="en-US" altLang="en-US" sz="26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AA27FD87-DC82-1E87-F8E1-6F42D1AFAA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5202" y="-171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b="1" dirty="0"/>
              <a:t>Fonts - Bad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03621808-BB29-FF7D-DAFD-A2E9515A88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35486" y="548680"/>
            <a:ext cx="8229600" cy="3916363"/>
          </a:xfrm>
        </p:spPr>
        <p:txBody>
          <a:bodyPr/>
          <a:lstStyle/>
          <a:p>
            <a:pPr eaLnBrk="1" hangingPunct="1"/>
            <a:endParaRPr lang="en-US" altLang="en-US" sz="1000" dirty="0"/>
          </a:p>
          <a:p>
            <a:pPr eaLnBrk="1" hangingPunct="1"/>
            <a:r>
              <a:rPr lang="en-US" altLang="en-US" sz="1000" dirty="0"/>
              <a:t>If you use a small font, your audience won’t be able to read what you have written</a:t>
            </a:r>
          </a:p>
          <a:p>
            <a:pPr eaLnBrk="1" hangingPunct="1"/>
            <a:endParaRPr lang="en-US" altLang="en-US" sz="1400" dirty="0"/>
          </a:p>
          <a:p>
            <a:pPr eaLnBrk="1" hangingPunct="1"/>
            <a:r>
              <a:rPr lang="en-US" altLang="en-US" sz="2800" dirty="0"/>
              <a:t>CAPITALIZE ONLY WHEN NECESSARY.  IT IS DIFFICULT TO READ. </a:t>
            </a:r>
          </a:p>
          <a:p>
            <a:pPr eaLnBrk="1" hangingPunct="1"/>
            <a:endParaRPr lang="en-US" altLang="en-US" sz="1000" dirty="0"/>
          </a:p>
          <a:p>
            <a:pPr eaLnBrk="1" hangingPunct="1"/>
            <a:r>
              <a:rPr lang="en-US" altLang="en-US" sz="2800" b="1" dirty="0"/>
              <a:t>This is the same for bold font-use bold to </a:t>
            </a:r>
            <a:r>
              <a:rPr lang="en-US" altLang="en-US" sz="2800" b="1" dirty="0" err="1"/>
              <a:t>emphasise</a:t>
            </a:r>
            <a:r>
              <a:rPr lang="en-US" altLang="en-US" sz="2800" b="1" dirty="0"/>
              <a:t> and for titles/headings, but not for every word</a:t>
            </a:r>
          </a:p>
          <a:p>
            <a:pPr eaLnBrk="1" hangingPunct="1"/>
            <a:endParaRPr lang="en-US" altLang="en-US" sz="1000" dirty="0"/>
          </a:p>
          <a:p>
            <a:pPr eaLnBrk="1" hangingPunct="1"/>
            <a:r>
              <a:rPr lang="en-US" altLang="en-US" sz="2800" dirty="0">
                <a:latin typeface="Impact" panose="020B0806030902050204" pitchFamily="34" charset="0"/>
              </a:rPr>
              <a:t>Don’t </a:t>
            </a:r>
            <a:r>
              <a:rPr lang="en-US" altLang="en-US" sz="2800" dirty="0">
                <a:latin typeface="Chalkduster" panose="03050602040202020205" pitchFamily="66" charset="77"/>
              </a:rPr>
              <a:t>use a</a:t>
            </a:r>
            <a:r>
              <a:rPr lang="en-US" altLang="en-US" sz="2800" dirty="0">
                <a:latin typeface="Impact" panose="020B0806030902050204" pitchFamily="34" charset="0"/>
              </a:rPr>
              <a:t> </a:t>
            </a:r>
            <a:r>
              <a:rPr lang="en-US" altLang="en-US" sz="2800" dirty="0">
                <a:latin typeface="Rastanty Cortez" panose="02000506000000020003" pitchFamily="2" charset="77"/>
                <a:cs typeface="Rastanty Cortez" panose="020F0502020204030204" pitchFamily="34" charset="0"/>
              </a:rPr>
              <a:t>complicated</a:t>
            </a:r>
            <a:r>
              <a:rPr lang="en-US" altLang="en-US" sz="2800" dirty="0">
                <a:latin typeface="Impact" panose="020B0806030902050204" pitchFamily="34" charset="0"/>
              </a:rPr>
              <a:t> </a:t>
            </a:r>
            <a:r>
              <a:rPr lang="en-US" altLang="en-US" sz="2800" dirty="0">
                <a:latin typeface="Brush Script MT" panose="03060802040406070304" pitchFamily="66" charset="-122"/>
                <a:ea typeface="Brush Script MT" panose="03060802040406070304" pitchFamily="66" charset="-122"/>
                <a:cs typeface="Brush Script MT" panose="03060802040406070304" pitchFamily="66" charset="-122"/>
              </a:rPr>
              <a:t>font</a:t>
            </a:r>
            <a:r>
              <a:rPr lang="en-US" altLang="en-US" sz="2800" dirty="0">
                <a:latin typeface="Impact" panose="020B0806030902050204" pitchFamily="34" charset="0"/>
              </a:rPr>
              <a:t>,</a:t>
            </a:r>
            <a:r>
              <a:rPr lang="en-US" altLang="en-US" sz="2800" dirty="0">
                <a:latin typeface="Curlz MT" pitchFamily="82" charset="77"/>
              </a:rPr>
              <a:t> it’s </a:t>
            </a:r>
            <a:r>
              <a:rPr lang="en-US" altLang="en-US" sz="2800" dirty="0">
                <a:latin typeface="Kunstler Script" panose="030304020206070D0D06" pitchFamily="66" charset="77"/>
              </a:rPr>
              <a:t>hard to </a:t>
            </a:r>
            <a:r>
              <a:rPr lang="en-US" altLang="en-US" sz="2800" dirty="0">
                <a:latin typeface="Edwardian Script ITC" panose="030303020407070D0804" pitchFamily="66" charset="77"/>
              </a:rPr>
              <a:t>READ</a:t>
            </a:r>
          </a:p>
          <a:p>
            <a:pPr eaLnBrk="1" hangingPunct="1"/>
            <a:endParaRPr lang="en-US" altLang="en-US" sz="1000" dirty="0">
              <a:latin typeface="Edwardian Script ITC" panose="030303020407070D0804" pitchFamily="66" charset="77"/>
            </a:endParaRPr>
          </a:p>
          <a:p>
            <a:pPr eaLnBrk="1" hangingPunct="1"/>
            <a:r>
              <a:rPr lang="en-US" altLang="en-US" sz="2800" dirty="0"/>
              <a:t>(Also make sure you are consistent with font choice-too many fonts are distracting!)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dirty="0">
              <a:latin typeface="Impact" panose="020B0806030902050204" pitchFamily="34" charset="0"/>
            </a:endParaRPr>
          </a:p>
          <a:p>
            <a:pPr eaLnBrk="1" hangingPunct="1"/>
            <a:endParaRPr lang="en-US" altLang="en-US" dirty="0"/>
          </a:p>
        </p:txBody>
      </p:sp>
      <p:sp>
        <p:nvSpPr>
          <p:cNvPr id="21508" name="Slide Number Placeholder 1">
            <a:extLst>
              <a:ext uri="{FF2B5EF4-FFF2-40B4-BE49-F238E27FC236}">
                <a16:creationId xmlns:a16="http://schemas.microsoft.com/office/drawing/2014/main" id="{C0CE34C1-35CA-A6D2-59FA-D2251C762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C5AF9BB7-DFC4-D744-AEBE-162D29DC1192}" type="slidenum">
              <a:rPr lang="en-US" altLang="en-US" sz="2600">
                <a:solidFill>
                  <a:schemeClr val="bg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11</a:t>
            </a:fld>
            <a:endParaRPr lang="en-US" altLang="en-US" sz="26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8AC71A9E-6496-B921-98E4-90F83B83D1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-13672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b="1" dirty="0" err="1"/>
              <a:t>Colour</a:t>
            </a:r>
            <a:r>
              <a:rPr lang="en-US" altLang="en-US" b="1" dirty="0"/>
              <a:t> - Good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00BB64FA-D1E6-9F67-A244-B37721BF679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268760"/>
            <a:ext cx="8229600" cy="3916363"/>
          </a:xfrm>
        </p:spPr>
        <p:txBody>
          <a:bodyPr/>
          <a:lstStyle/>
          <a:p>
            <a:pPr eaLnBrk="1" hangingPunct="1"/>
            <a:r>
              <a:rPr lang="en-US" altLang="en-US" dirty="0"/>
              <a:t>Use a </a:t>
            </a:r>
            <a:r>
              <a:rPr lang="en-US" altLang="en-US" dirty="0" err="1"/>
              <a:t>colour</a:t>
            </a:r>
            <a:r>
              <a:rPr lang="en-US" altLang="en-US" dirty="0"/>
              <a:t> of font that contrasts sharply with the background</a:t>
            </a:r>
          </a:p>
          <a:p>
            <a:pPr lvl="1" eaLnBrk="1" hangingPunct="1"/>
            <a:r>
              <a:rPr lang="en-US" altLang="en-US" dirty="0"/>
              <a:t>Ex: blue font on white background</a:t>
            </a:r>
          </a:p>
          <a:p>
            <a:pPr eaLnBrk="1" hangingPunct="1"/>
            <a:r>
              <a:rPr lang="en-US" altLang="en-US" dirty="0"/>
              <a:t>Use </a:t>
            </a:r>
            <a:r>
              <a:rPr lang="en-US" altLang="en-US" dirty="0" err="1"/>
              <a:t>colour</a:t>
            </a:r>
            <a:r>
              <a:rPr lang="en-US" altLang="en-US" dirty="0"/>
              <a:t> to reinforce the logic of your structure</a:t>
            </a:r>
          </a:p>
          <a:p>
            <a:pPr lvl="1" eaLnBrk="1" hangingPunct="1"/>
            <a:r>
              <a:rPr lang="en-US" altLang="en-US" dirty="0"/>
              <a:t>Ex: light blue title and dark blue text</a:t>
            </a:r>
          </a:p>
          <a:p>
            <a:pPr eaLnBrk="1" hangingPunct="1"/>
            <a:r>
              <a:rPr lang="en-US" altLang="en-US" dirty="0"/>
              <a:t>Use </a:t>
            </a:r>
            <a:r>
              <a:rPr lang="en-US" altLang="en-US" dirty="0" err="1"/>
              <a:t>colour</a:t>
            </a:r>
            <a:r>
              <a:rPr lang="en-US" altLang="en-US" dirty="0"/>
              <a:t> to emphasize a point</a:t>
            </a:r>
          </a:p>
          <a:p>
            <a:pPr lvl="1" eaLnBrk="1" hangingPunct="1"/>
            <a:r>
              <a:rPr lang="en-US" altLang="en-US" dirty="0"/>
              <a:t>But only use this </a:t>
            </a:r>
            <a:r>
              <a:rPr lang="en-US" altLang="en-US" dirty="0">
                <a:solidFill>
                  <a:srgbClr val="009999"/>
                </a:solidFill>
              </a:rPr>
              <a:t>occasionally</a:t>
            </a:r>
          </a:p>
          <a:p>
            <a:pPr lvl="1" eaLnBrk="1" hangingPunct="1"/>
            <a:endParaRPr lang="en-US" altLang="en-US" dirty="0"/>
          </a:p>
        </p:txBody>
      </p:sp>
      <p:sp>
        <p:nvSpPr>
          <p:cNvPr id="23556" name="Slide Number Placeholder 1">
            <a:extLst>
              <a:ext uri="{FF2B5EF4-FFF2-40B4-BE49-F238E27FC236}">
                <a16:creationId xmlns:a16="http://schemas.microsoft.com/office/drawing/2014/main" id="{377D99B7-F62A-CCA1-EB7D-803EF547C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48B15B0A-E17D-8248-B53B-4C4D66B00C0D}" type="slidenum">
              <a:rPr lang="en-US" altLang="en-US" sz="2600">
                <a:solidFill>
                  <a:schemeClr val="bg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12</a:t>
            </a:fld>
            <a:endParaRPr lang="en-US" altLang="en-US" sz="26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3EB3A58B-7099-C014-BAFB-1608A08066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b="1" dirty="0" err="1"/>
              <a:t>Colour</a:t>
            </a:r>
            <a:r>
              <a:rPr lang="en-US" altLang="en-US" b="1" dirty="0"/>
              <a:t> - Bad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EAD9E832-A2EE-3E9A-F395-8D9FD7FE3A6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971600"/>
            <a:ext cx="8229600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dirty="0">
                <a:solidFill>
                  <a:srgbClr val="FFFF00"/>
                </a:solidFill>
              </a:rPr>
              <a:t>Using a font </a:t>
            </a:r>
            <a:r>
              <a:rPr lang="en-US" altLang="en-US" dirty="0" err="1">
                <a:solidFill>
                  <a:srgbClr val="FFFF00"/>
                </a:solidFill>
              </a:rPr>
              <a:t>colour</a:t>
            </a:r>
            <a:r>
              <a:rPr lang="en-US" altLang="en-US" dirty="0">
                <a:solidFill>
                  <a:srgbClr val="FFFF00"/>
                </a:solidFill>
              </a:rPr>
              <a:t> that does not contrast with the background </a:t>
            </a:r>
            <a:r>
              <a:rPr lang="en-US" altLang="en-US" dirty="0" err="1">
                <a:solidFill>
                  <a:srgbClr val="FFFF00"/>
                </a:solidFill>
              </a:rPr>
              <a:t>colour</a:t>
            </a:r>
            <a:r>
              <a:rPr lang="en-US" altLang="en-US" dirty="0">
                <a:solidFill>
                  <a:srgbClr val="FFFF00"/>
                </a:solidFill>
              </a:rPr>
              <a:t> is hard to read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Using </a:t>
            </a:r>
            <a:r>
              <a:rPr lang="en-US" altLang="en-US" dirty="0" err="1"/>
              <a:t>colour</a:t>
            </a:r>
            <a:r>
              <a:rPr lang="en-US" altLang="en-US" dirty="0"/>
              <a:t> for decoration is </a:t>
            </a:r>
            <a:r>
              <a:rPr lang="en-US" altLang="en-US" dirty="0">
                <a:solidFill>
                  <a:schemeClr val="accent2"/>
                </a:solidFill>
              </a:rPr>
              <a:t>distracting </a:t>
            </a:r>
            <a:r>
              <a:rPr lang="en-US" altLang="en-US" dirty="0"/>
              <a:t>and </a:t>
            </a:r>
            <a:r>
              <a:rPr lang="en-US" altLang="en-US" dirty="0">
                <a:solidFill>
                  <a:schemeClr val="folHlink"/>
                </a:solidFill>
              </a:rPr>
              <a:t>annoying</a:t>
            </a:r>
            <a:endParaRPr lang="en-US" altLang="en-US" dirty="0"/>
          </a:p>
          <a:p>
            <a:pPr eaLnBrk="1" hangingPunct="1">
              <a:lnSpc>
                <a:spcPct val="90000"/>
              </a:lnSpc>
            </a:pPr>
            <a:r>
              <a:rPr lang="en-US" altLang="en-US" dirty="0">
                <a:solidFill>
                  <a:srgbClr val="FF3399"/>
                </a:solidFill>
              </a:rPr>
              <a:t>Using a different </a:t>
            </a:r>
            <a:r>
              <a:rPr lang="en-US" altLang="en-US" dirty="0" err="1">
                <a:solidFill>
                  <a:srgbClr val="FF3399"/>
                </a:solidFill>
              </a:rPr>
              <a:t>colour</a:t>
            </a:r>
            <a:r>
              <a:rPr lang="en-US" altLang="en-US" dirty="0">
                <a:solidFill>
                  <a:srgbClr val="FF3399"/>
                </a:solidFill>
              </a:rPr>
              <a:t> for each point is unnecessary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solidFill>
                  <a:srgbClr val="FF0000"/>
                </a:solidFill>
              </a:rPr>
              <a:t>Using a different </a:t>
            </a:r>
            <a:r>
              <a:rPr lang="en-US" altLang="en-US" dirty="0" err="1">
                <a:solidFill>
                  <a:srgbClr val="FF0000"/>
                </a:solidFill>
              </a:rPr>
              <a:t>colour</a:t>
            </a:r>
            <a:r>
              <a:rPr lang="en-US" altLang="en-US" dirty="0">
                <a:solidFill>
                  <a:srgbClr val="FF0000"/>
                </a:solidFill>
              </a:rPr>
              <a:t> for secondary points is also unnecessary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>
                <a:solidFill>
                  <a:srgbClr val="FF0000"/>
                </a:solidFill>
              </a:rPr>
              <a:t>T</a:t>
            </a:r>
            <a:r>
              <a:rPr lang="en-US" altLang="en-US" dirty="0">
                <a:solidFill>
                  <a:srgbClr val="FF6600"/>
                </a:solidFill>
              </a:rPr>
              <a:t>r</a:t>
            </a:r>
            <a:r>
              <a:rPr lang="en-US" altLang="en-US" dirty="0">
                <a:solidFill>
                  <a:srgbClr val="FFFF00"/>
                </a:solidFill>
              </a:rPr>
              <a:t>y</a:t>
            </a:r>
            <a:r>
              <a:rPr lang="en-US" altLang="en-US" dirty="0">
                <a:solidFill>
                  <a:srgbClr val="33CC33"/>
                </a:solidFill>
              </a:rPr>
              <a:t>i</a:t>
            </a:r>
            <a:r>
              <a:rPr lang="en-US" altLang="en-US" dirty="0">
                <a:solidFill>
                  <a:srgbClr val="0066FF"/>
                </a:solidFill>
              </a:rPr>
              <a:t>n</a:t>
            </a:r>
            <a:r>
              <a:rPr lang="en-US" altLang="en-US" dirty="0">
                <a:solidFill>
                  <a:schemeClr val="folHlink"/>
                </a:solidFill>
              </a:rPr>
              <a:t>g</a:t>
            </a:r>
            <a:r>
              <a:rPr lang="en-US" altLang="en-US" dirty="0">
                <a:solidFill>
                  <a:srgbClr val="FF3399"/>
                </a:solidFill>
              </a:rPr>
              <a:t> t</a:t>
            </a:r>
            <a:r>
              <a:rPr lang="en-US" altLang="en-US" dirty="0">
                <a:solidFill>
                  <a:srgbClr val="FF0000"/>
                </a:solidFill>
              </a:rPr>
              <a:t>o</a:t>
            </a:r>
            <a:r>
              <a:rPr lang="en-US" altLang="en-US" dirty="0">
                <a:solidFill>
                  <a:srgbClr val="FF3399"/>
                </a:solidFill>
              </a:rPr>
              <a:t> </a:t>
            </a:r>
            <a:r>
              <a:rPr lang="en-US" altLang="en-US" dirty="0">
                <a:solidFill>
                  <a:srgbClr val="FF6600"/>
                </a:solidFill>
              </a:rPr>
              <a:t>b</a:t>
            </a:r>
            <a:r>
              <a:rPr lang="en-US" altLang="en-US" dirty="0">
                <a:solidFill>
                  <a:srgbClr val="FFFF00"/>
                </a:solidFill>
              </a:rPr>
              <a:t>e </a:t>
            </a:r>
            <a:r>
              <a:rPr lang="en-US" altLang="en-US" dirty="0">
                <a:solidFill>
                  <a:srgbClr val="33CC33"/>
                </a:solidFill>
              </a:rPr>
              <a:t>c</a:t>
            </a:r>
            <a:r>
              <a:rPr lang="en-US" altLang="en-US" dirty="0">
                <a:solidFill>
                  <a:srgbClr val="0066FF"/>
                </a:solidFill>
              </a:rPr>
              <a:t>r</a:t>
            </a:r>
            <a:r>
              <a:rPr lang="en-US" altLang="en-US" dirty="0">
                <a:solidFill>
                  <a:schemeClr val="folHlink"/>
                </a:solidFill>
              </a:rPr>
              <a:t>e</a:t>
            </a:r>
            <a:r>
              <a:rPr lang="en-US" altLang="en-US" dirty="0">
                <a:solidFill>
                  <a:srgbClr val="FF3399"/>
                </a:solidFill>
              </a:rPr>
              <a:t>a</a:t>
            </a:r>
            <a:r>
              <a:rPr lang="en-US" altLang="en-US" dirty="0">
                <a:solidFill>
                  <a:srgbClr val="FF0000"/>
                </a:solidFill>
              </a:rPr>
              <a:t>t</a:t>
            </a:r>
            <a:r>
              <a:rPr lang="en-US" altLang="en-US" dirty="0">
                <a:solidFill>
                  <a:srgbClr val="FF6600"/>
                </a:solidFill>
              </a:rPr>
              <a:t>i</a:t>
            </a:r>
            <a:r>
              <a:rPr lang="en-US" altLang="en-US" dirty="0">
                <a:solidFill>
                  <a:srgbClr val="FFFF00"/>
                </a:solidFill>
              </a:rPr>
              <a:t>v</a:t>
            </a:r>
            <a:r>
              <a:rPr lang="en-US" altLang="en-US" dirty="0">
                <a:solidFill>
                  <a:srgbClr val="33CC33"/>
                </a:solidFill>
              </a:rPr>
              <a:t>e</a:t>
            </a:r>
            <a:r>
              <a:rPr lang="en-US" altLang="en-US" dirty="0">
                <a:solidFill>
                  <a:srgbClr val="FF3399"/>
                </a:solidFill>
              </a:rPr>
              <a:t> </a:t>
            </a:r>
            <a:r>
              <a:rPr lang="en-US" altLang="en-US" dirty="0">
                <a:solidFill>
                  <a:srgbClr val="0066FF"/>
                </a:solidFill>
              </a:rPr>
              <a:t>c</a:t>
            </a:r>
            <a:r>
              <a:rPr lang="en-US" altLang="en-US" dirty="0">
                <a:solidFill>
                  <a:schemeClr val="folHlink"/>
                </a:solidFill>
              </a:rPr>
              <a:t>a</a:t>
            </a:r>
            <a:r>
              <a:rPr lang="en-US" altLang="en-US" dirty="0">
                <a:solidFill>
                  <a:srgbClr val="FF3399"/>
                </a:solidFill>
              </a:rPr>
              <a:t>n </a:t>
            </a:r>
            <a:r>
              <a:rPr lang="en-US" altLang="en-US" dirty="0">
                <a:solidFill>
                  <a:srgbClr val="FF0000"/>
                </a:solidFill>
              </a:rPr>
              <a:t>a</a:t>
            </a:r>
            <a:r>
              <a:rPr lang="en-US" altLang="en-US" dirty="0">
                <a:solidFill>
                  <a:srgbClr val="FF6600"/>
                </a:solidFill>
              </a:rPr>
              <a:t>l</a:t>
            </a:r>
            <a:r>
              <a:rPr lang="en-US" altLang="en-US" dirty="0">
                <a:solidFill>
                  <a:srgbClr val="FFFF00"/>
                </a:solidFill>
              </a:rPr>
              <a:t>s</a:t>
            </a:r>
            <a:r>
              <a:rPr lang="en-US" altLang="en-US" dirty="0">
                <a:solidFill>
                  <a:srgbClr val="33CC33"/>
                </a:solidFill>
              </a:rPr>
              <a:t>o</a:t>
            </a:r>
            <a:r>
              <a:rPr lang="en-US" altLang="en-US" dirty="0">
                <a:solidFill>
                  <a:srgbClr val="FF3399"/>
                </a:solidFill>
              </a:rPr>
              <a:t> </a:t>
            </a:r>
            <a:r>
              <a:rPr lang="en-US" altLang="en-US" dirty="0">
                <a:solidFill>
                  <a:srgbClr val="0066FF"/>
                </a:solidFill>
              </a:rPr>
              <a:t>b</a:t>
            </a:r>
            <a:r>
              <a:rPr lang="en-US" altLang="en-US" dirty="0">
                <a:solidFill>
                  <a:schemeClr val="folHlink"/>
                </a:solidFill>
              </a:rPr>
              <a:t>e</a:t>
            </a:r>
            <a:r>
              <a:rPr lang="en-US" altLang="en-US" dirty="0">
                <a:solidFill>
                  <a:srgbClr val="FF3399"/>
                </a:solidFill>
              </a:rPr>
              <a:t> b</a:t>
            </a:r>
            <a:r>
              <a:rPr lang="en-US" altLang="en-US" dirty="0">
                <a:solidFill>
                  <a:srgbClr val="FF0000"/>
                </a:solidFill>
              </a:rPr>
              <a:t>a</a:t>
            </a:r>
            <a:r>
              <a:rPr lang="en-US" altLang="en-US" dirty="0">
                <a:solidFill>
                  <a:srgbClr val="FF6600"/>
                </a:solidFill>
              </a:rPr>
              <a:t>d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 dirty="0"/>
          </a:p>
        </p:txBody>
      </p:sp>
      <p:sp>
        <p:nvSpPr>
          <p:cNvPr id="25604" name="Slide Number Placeholder 1">
            <a:extLst>
              <a:ext uri="{FF2B5EF4-FFF2-40B4-BE49-F238E27FC236}">
                <a16:creationId xmlns:a16="http://schemas.microsoft.com/office/drawing/2014/main" id="{CB1ECC0B-2E37-BCA3-D429-B0E29F946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CD38D26C-7F52-1E45-B365-73EBCBF499BB}" type="slidenum">
              <a:rPr lang="en-US" altLang="en-US" sz="2600">
                <a:solidFill>
                  <a:schemeClr val="bg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13</a:t>
            </a:fld>
            <a:endParaRPr lang="en-US" altLang="en-US" sz="26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41FD191A-D838-62DE-DF9B-CB1EB6DFCF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/>
              <a:t>Background - Good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ED51FF46-4192-1CE9-41C9-672D42EC8E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Use backgrounds such as this one that are attractive but simple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Use backgrounds which are light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Use the same background consistently throughout your presentation</a:t>
            </a:r>
          </a:p>
        </p:txBody>
      </p:sp>
      <p:sp>
        <p:nvSpPr>
          <p:cNvPr id="27652" name="Slide Number Placeholder 1">
            <a:extLst>
              <a:ext uri="{FF2B5EF4-FFF2-40B4-BE49-F238E27FC236}">
                <a16:creationId xmlns:a16="http://schemas.microsoft.com/office/drawing/2014/main" id="{D4E17B12-A7FE-7D68-3555-9EDCBC55D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C6F56B00-2CC7-0641-BB37-E968F5B30097}" type="slidenum">
              <a:rPr lang="en-US" altLang="en-US" sz="2600">
                <a:solidFill>
                  <a:schemeClr val="bg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14</a:t>
            </a:fld>
            <a:endParaRPr lang="en-US" altLang="en-US" sz="26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5697F2E4-6C59-2614-09DC-6D6EAC65BF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gradFill rotWithShape="0">
            <a:gsLst>
              <a:gs pos="0">
                <a:srgbClr val="A603AB"/>
              </a:gs>
              <a:gs pos="6000">
                <a:srgbClr val="E81766"/>
              </a:gs>
              <a:gs pos="13499">
                <a:srgbClr val="EE3F17"/>
              </a:gs>
              <a:gs pos="24001">
                <a:srgbClr val="FFFF00"/>
              </a:gs>
              <a:gs pos="32500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0">
                <a:srgbClr val="1A8D48"/>
              </a:gs>
              <a:gs pos="75999">
                <a:srgbClr val="FFFF00"/>
              </a:gs>
              <a:gs pos="86501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0" scaled="1"/>
          </a:gradFill>
        </p:spPr>
        <p:txBody>
          <a:bodyPr/>
          <a:lstStyle/>
          <a:p>
            <a:pPr eaLnBrk="1" hangingPunct="1"/>
            <a:r>
              <a:rPr lang="en-US" altLang="en-US" b="1" dirty="0"/>
              <a:t>Background – Bad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FCA52D56-1796-0338-276F-3F31F805A0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gradFill rotWithShape="0">
            <a:gsLst>
              <a:gs pos="0">
                <a:srgbClr val="A603AB"/>
              </a:gs>
              <a:gs pos="10501">
                <a:srgbClr val="0819FB"/>
              </a:gs>
              <a:gs pos="17500">
                <a:srgbClr val="1A8D48"/>
              </a:gs>
              <a:gs pos="25999">
                <a:srgbClr val="FFFF00"/>
              </a:gs>
              <a:gs pos="36501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499">
                <a:srgbClr val="EE3F17"/>
              </a:gs>
              <a:gs pos="74001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18900000" scaled="1"/>
          </a:gradFill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accent1"/>
                </a:solidFill>
              </a:rPr>
              <a:t>Avoid backgrounds that are distracting or difficult to read from</a:t>
            </a:r>
          </a:p>
          <a:p>
            <a:pPr eaLnBrk="1" hangingPunct="1"/>
            <a:r>
              <a:rPr lang="en-US" altLang="en-US">
                <a:solidFill>
                  <a:schemeClr val="accent1"/>
                </a:solidFill>
              </a:rPr>
              <a:t>Always be consistent with the background that you use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>
              <a:solidFill>
                <a:schemeClr val="accent1"/>
              </a:solidFill>
            </a:endParaRPr>
          </a:p>
          <a:p>
            <a:pPr eaLnBrk="1" hangingPunct="1"/>
            <a:endParaRPr lang="en-US" altLang="en-US">
              <a:solidFill>
                <a:schemeClr val="accent1"/>
              </a:solidFill>
            </a:endParaRPr>
          </a:p>
          <a:p>
            <a:pPr eaLnBrk="1" hangingPunct="1"/>
            <a:endParaRPr lang="en-US" altLang="en-US">
              <a:solidFill>
                <a:schemeClr val="accent1"/>
              </a:solidFill>
            </a:endParaRPr>
          </a:p>
          <a:p>
            <a:pPr eaLnBrk="1" hangingPunct="1"/>
            <a:endParaRPr lang="en-US" altLang="en-US">
              <a:solidFill>
                <a:schemeClr val="accent1"/>
              </a:solidFill>
            </a:endParaRPr>
          </a:p>
        </p:txBody>
      </p:sp>
      <p:sp>
        <p:nvSpPr>
          <p:cNvPr id="29700" name="Slide Number Placeholder 1">
            <a:extLst>
              <a:ext uri="{FF2B5EF4-FFF2-40B4-BE49-F238E27FC236}">
                <a16:creationId xmlns:a16="http://schemas.microsoft.com/office/drawing/2014/main" id="{6613A921-F581-64DD-79DC-E990AA26E6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CEB1C5B6-43E6-DB45-A283-2AC90B9AC916}" type="slidenum">
              <a:rPr lang="en-US" altLang="en-US" sz="2600">
                <a:solidFill>
                  <a:schemeClr val="bg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15</a:t>
            </a:fld>
            <a:endParaRPr lang="en-US" altLang="en-US" sz="26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E403E11D-6778-AA63-47C3-A726946210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/>
              <a:t>Graphs - Good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C562B2D8-6EAF-0378-16D8-DD1D601BC5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Use graphs rather than just charts and words</a:t>
            </a:r>
          </a:p>
          <a:p>
            <a:pPr lvl="1" eaLnBrk="1" hangingPunct="1"/>
            <a:r>
              <a:rPr lang="en-US" altLang="en-US"/>
              <a:t>Data in graphs is easier to comprehend &amp; retain than is raw data</a:t>
            </a:r>
          </a:p>
          <a:p>
            <a:pPr lvl="1" eaLnBrk="1" hangingPunct="1"/>
            <a:r>
              <a:rPr lang="en-US" altLang="en-US"/>
              <a:t>Trends are easier to visualize in graph form</a:t>
            </a:r>
          </a:p>
          <a:p>
            <a:pPr lvl="1" eaLnBrk="1" hangingPunct="1"/>
            <a:endParaRPr lang="en-US" altLang="en-US"/>
          </a:p>
          <a:p>
            <a:pPr eaLnBrk="1" hangingPunct="1"/>
            <a:r>
              <a:rPr lang="en-US" altLang="en-US"/>
              <a:t>Always title your graphs</a:t>
            </a:r>
          </a:p>
          <a:p>
            <a:pPr eaLnBrk="1" hangingPunct="1"/>
            <a:endParaRPr lang="en-US" altLang="en-US"/>
          </a:p>
        </p:txBody>
      </p:sp>
      <p:sp>
        <p:nvSpPr>
          <p:cNvPr id="31748" name="Slide Number Placeholder 1">
            <a:extLst>
              <a:ext uri="{FF2B5EF4-FFF2-40B4-BE49-F238E27FC236}">
                <a16:creationId xmlns:a16="http://schemas.microsoft.com/office/drawing/2014/main" id="{1EF5395F-C980-1B74-C072-2232E3D0D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25DBA76-87F7-9B41-8F12-91164676FF75}" type="slidenum">
              <a:rPr lang="en-US" altLang="en-US" sz="2600">
                <a:solidFill>
                  <a:schemeClr val="bg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16</a:t>
            </a:fld>
            <a:endParaRPr lang="en-US" altLang="en-US" sz="26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7540BC9B-F443-801E-193E-5E9B76940A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7143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b="1" dirty="0"/>
              <a:t>Spelling and Grammar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5F440DD6-6343-C214-0B8E-45663EF3DF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446238"/>
            <a:ext cx="8229600" cy="3916363"/>
          </a:xfrm>
        </p:spPr>
        <p:txBody>
          <a:bodyPr/>
          <a:lstStyle/>
          <a:p>
            <a:pPr eaLnBrk="1" hangingPunct="1"/>
            <a:r>
              <a:rPr lang="en-US" altLang="en-US" dirty="0"/>
              <a:t>Proof your slides for:</a:t>
            </a:r>
          </a:p>
          <a:p>
            <a:pPr lvl="1" eaLnBrk="1" hangingPunct="1"/>
            <a:r>
              <a:rPr lang="en-US" altLang="en-US" dirty="0" err="1"/>
              <a:t>speling</a:t>
            </a:r>
            <a:r>
              <a:rPr lang="en-US" altLang="en-US" dirty="0"/>
              <a:t> </a:t>
            </a:r>
            <a:r>
              <a:rPr lang="en-US" altLang="en-US" dirty="0" err="1"/>
              <a:t>mistekes</a:t>
            </a:r>
            <a:endParaRPr lang="en-US" altLang="en-US" dirty="0"/>
          </a:p>
          <a:p>
            <a:pPr lvl="1" eaLnBrk="1" hangingPunct="1"/>
            <a:r>
              <a:rPr lang="en-US" altLang="en-US" dirty="0"/>
              <a:t>the use of of repeated words</a:t>
            </a:r>
          </a:p>
          <a:p>
            <a:pPr lvl="1" eaLnBrk="1" hangingPunct="1"/>
            <a:r>
              <a:rPr lang="en-US" altLang="en-US" dirty="0"/>
              <a:t>grammatical errors you can have make </a:t>
            </a:r>
          </a:p>
          <a:p>
            <a:pPr lvl="1"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Have someone else check your presentation for spelling and grammar mistakes</a:t>
            </a:r>
          </a:p>
          <a:p>
            <a:pPr lvl="1" eaLnBrk="1" hangingPunct="1"/>
            <a:endParaRPr lang="en-US" altLang="en-US" dirty="0"/>
          </a:p>
          <a:p>
            <a:pPr lvl="1" eaLnBrk="1" hangingPunct="1">
              <a:buFontTx/>
              <a:buNone/>
            </a:pPr>
            <a:endParaRPr lang="en-US" altLang="en-US" dirty="0"/>
          </a:p>
        </p:txBody>
      </p:sp>
      <p:sp>
        <p:nvSpPr>
          <p:cNvPr id="33796" name="Slide Number Placeholder 1">
            <a:extLst>
              <a:ext uri="{FF2B5EF4-FFF2-40B4-BE49-F238E27FC236}">
                <a16:creationId xmlns:a16="http://schemas.microsoft.com/office/drawing/2014/main" id="{320A5D72-1B4A-5A6B-D3A0-7801CFDFE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0F9781E0-0A0C-F14B-AE1E-67BF456185C1}" type="slidenum">
              <a:rPr lang="en-US" altLang="en-US" sz="2600">
                <a:solidFill>
                  <a:schemeClr val="bg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17</a:t>
            </a:fld>
            <a:endParaRPr lang="en-US" altLang="en-US" sz="26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AA9793A2-50DE-9BED-BBEC-E5FF3A97B5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0618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b="1" dirty="0"/>
              <a:t>Conclusion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43773EDA-2CBA-07E8-7C7C-E2B72DAEE1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268760"/>
            <a:ext cx="8229600" cy="3916363"/>
          </a:xfrm>
        </p:spPr>
        <p:txBody>
          <a:bodyPr/>
          <a:lstStyle/>
          <a:p>
            <a:pPr eaLnBrk="1" hangingPunct="1"/>
            <a:r>
              <a:rPr lang="en-US" altLang="en-US" dirty="0"/>
              <a:t>Use an effective and strong closing</a:t>
            </a:r>
          </a:p>
          <a:p>
            <a:pPr lvl="1" eaLnBrk="1" hangingPunct="1"/>
            <a:r>
              <a:rPr lang="en-US" altLang="en-US" dirty="0"/>
              <a:t>Your audience is likely to remember your last words</a:t>
            </a:r>
          </a:p>
          <a:p>
            <a:pPr lvl="1"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Use a conclusion slide to:</a:t>
            </a:r>
          </a:p>
          <a:p>
            <a:pPr lvl="1" eaLnBrk="1" hangingPunct="1"/>
            <a:r>
              <a:rPr lang="en-US" altLang="en-US" dirty="0"/>
              <a:t>Summarize the main points of your presentation</a:t>
            </a:r>
          </a:p>
          <a:p>
            <a:pPr lvl="1" eaLnBrk="1" hangingPunct="1"/>
            <a:r>
              <a:rPr lang="en-US" altLang="en-US" dirty="0"/>
              <a:t>Suggest future avenues of research</a:t>
            </a:r>
          </a:p>
          <a:p>
            <a:pPr lvl="1" eaLnBrk="1" hangingPunct="1">
              <a:buFontTx/>
              <a:buNone/>
            </a:pPr>
            <a:endParaRPr lang="en-US" altLang="en-US" dirty="0"/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  <a:p>
            <a:pPr lvl="1" eaLnBrk="1" hangingPunct="1"/>
            <a:endParaRPr lang="en-US" altLang="en-US" dirty="0"/>
          </a:p>
        </p:txBody>
      </p:sp>
      <p:sp>
        <p:nvSpPr>
          <p:cNvPr id="35844" name="Slide Number Placeholder 1">
            <a:extLst>
              <a:ext uri="{FF2B5EF4-FFF2-40B4-BE49-F238E27FC236}">
                <a16:creationId xmlns:a16="http://schemas.microsoft.com/office/drawing/2014/main" id="{4F30CC20-8ED7-5837-E1D0-42255C8A7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0A870221-F34C-0A4D-AE17-5AB412129EBB}" type="slidenum">
              <a:rPr lang="en-US" altLang="en-US" sz="2600">
                <a:solidFill>
                  <a:schemeClr val="bg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18</a:t>
            </a:fld>
            <a:endParaRPr lang="en-US" altLang="en-US" sz="26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64468831-0ABC-4A86-6400-D2AAEC1572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/>
              <a:t>Questions??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55889996-D3A0-58E4-B9CA-73805DBA9FD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End your presentation with a simple question slide to:</a:t>
            </a:r>
          </a:p>
          <a:p>
            <a:pPr lvl="1" eaLnBrk="1" hangingPunct="1"/>
            <a:r>
              <a:rPr lang="en-US" altLang="en-US"/>
              <a:t>Invite your audience to ask questions</a:t>
            </a:r>
          </a:p>
          <a:p>
            <a:pPr lvl="1" eaLnBrk="1" hangingPunct="1"/>
            <a:r>
              <a:rPr lang="en-US" altLang="en-US"/>
              <a:t>Provide a visual aid during question period</a:t>
            </a:r>
          </a:p>
          <a:p>
            <a:pPr lvl="1" eaLnBrk="1" hangingPunct="1"/>
            <a:r>
              <a:rPr lang="en-US" altLang="en-US"/>
              <a:t>Avoid ending a presentation abruptly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</p:txBody>
      </p:sp>
      <p:sp>
        <p:nvSpPr>
          <p:cNvPr id="37892" name="Slide Number Placeholder 1">
            <a:extLst>
              <a:ext uri="{FF2B5EF4-FFF2-40B4-BE49-F238E27FC236}">
                <a16:creationId xmlns:a16="http://schemas.microsoft.com/office/drawing/2014/main" id="{51648FAA-D46A-429E-A56A-DACF98617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09477B8F-54E6-8149-AF55-02516D4A815A}" type="slidenum">
              <a:rPr lang="en-US" altLang="en-US" sz="2600">
                <a:solidFill>
                  <a:schemeClr val="bg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19</a:t>
            </a:fld>
            <a:endParaRPr lang="en-US" altLang="en-US" sz="26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>
            <a:extLst>
              <a:ext uri="{FF2B5EF4-FFF2-40B4-BE49-F238E27FC236}">
                <a16:creationId xmlns:a16="http://schemas.microsoft.com/office/drawing/2014/main" id="{33087F8B-B509-6215-5325-5660DA2866B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/>
              <a:t>REFERENCES</a:t>
            </a:r>
            <a:r>
              <a:rPr lang="en-US" altLang="en-US" dirty="0"/>
              <a:t> </a:t>
            </a:r>
          </a:p>
        </p:txBody>
      </p:sp>
      <p:sp>
        <p:nvSpPr>
          <p:cNvPr id="39939" name="Content Placeholder 2">
            <a:extLst>
              <a:ext uri="{FF2B5EF4-FFF2-40B4-BE49-F238E27FC236}">
                <a16:creationId xmlns:a16="http://schemas.microsoft.com/office/drawing/2014/main" id="{CF548772-2755-8ABF-D678-2EE291F706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en-US" altLang="en-US" sz="2400"/>
              <a:t>White, A. and Goulet, A. (2022) 9 tips for making beautiful PowerPoint presentations. </a:t>
            </a:r>
            <a:r>
              <a:rPr lang="en-US" altLang="en-US" sz="2400" i="1"/>
              <a:t>Shutterstock. </a:t>
            </a:r>
            <a:r>
              <a:rPr lang="en-US" altLang="en-US" sz="2400"/>
              <a:t>Available at: </a:t>
            </a:r>
            <a:r>
              <a:rPr lang="en-GB" altLang="en-US" sz="2400">
                <a:hlinkClick r:id="rId3"/>
              </a:rPr>
              <a:t>9 Tips for Making Beautiful PowerPoint Presentations | Shutterstock</a:t>
            </a:r>
            <a:r>
              <a:rPr lang="en-GB" altLang="en-US" sz="2400"/>
              <a:t>. (Accessed at 10</a:t>
            </a:r>
            <a:r>
              <a:rPr lang="en-GB" altLang="en-US" sz="2400" baseline="30000"/>
              <a:t>th</a:t>
            </a:r>
            <a:r>
              <a:rPr lang="en-GB" altLang="en-US" sz="2400"/>
              <a:t> of November 2022). </a:t>
            </a:r>
            <a:endParaRPr lang="en-US" altLang="en-US" sz="2400"/>
          </a:p>
        </p:txBody>
      </p:sp>
      <p:sp>
        <p:nvSpPr>
          <p:cNvPr id="39940" name="Slide Number Placeholder 1">
            <a:extLst>
              <a:ext uri="{FF2B5EF4-FFF2-40B4-BE49-F238E27FC236}">
                <a16:creationId xmlns:a16="http://schemas.microsoft.com/office/drawing/2014/main" id="{6522AC93-A897-B4CF-733B-E2041FE88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A73B150-7078-0742-B052-6AEEF98208D0}" type="slidenum">
              <a:rPr lang="en-US" altLang="en-US" sz="2600">
                <a:solidFill>
                  <a:schemeClr val="bg1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20</a:t>
            </a:fld>
            <a:endParaRPr lang="en-US" altLang="en-US" sz="260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145</TotalTime>
  <Words>811</Words>
  <Application>Microsoft Macintosh PowerPoint</Application>
  <PresentationFormat>On-screen Show (4:3)</PresentationFormat>
  <Paragraphs>165</Paragraphs>
  <Slides>20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35" baseType="lpstr">
      <vt:lpstr>Brush Script MT</vt:lpstr>
      <vt:lpstr>Arial</vt:lpstr>
      <vt:lpstr>Calibri</vt:lpstr>
      <vt:lpstr>Chalkduster</vt:lpstr>
      <vt:lpstr>Curlz MT</vt:lpstr>
      <vt:lpstr>Edwardian Script ITC</vt:lpstr>
      <vt:lpstr>Impact</vt:lpstr>
      <vt:lpstr>Kunstler Script</vt:lpstr>
      <vt:lpstr>Myriad Pro</vt:lpstr>
      <vt:lpstr>Rastanty Cortez</vt:lpstr>
      <vt:lpstr>Tahoma</vt:lpstr>
      <vt:lpstr>Wingdings</vt:lpstr>
      <vt:lpstr>1_20140311PresentationUWTSDTemplate</vt:lpstr>
      <vt:lpstr>20140311PresentationUWTSDTemplate</vt:lpstr>
      <vt:lpstr>2_20140311PresentationUWTSDTemplate</vt:lpstr>
      <vt:lpstr>PowerPoint Presentation</vt:lpstr>
      <vt:lpstr>Tips to be Covered</vt:lpstr>
      <vt:lpstr>Discuss</vt:lpstr>
      <vt:lpstr>Outline/Overview </vt:lpstr>
      <vt:lpstr>Slide Structure – Good</vt:lpstr>
      <vt:lpstr>Slide Structure: Bad</vt:lpstr>
      <vt:lpstr>Activity: Discuss/Do</vt:lpstr>
      <vt:lpstr>Slide Structure – Good</vt:lpstr>
      <vt:lpstr>Slide Structure - Bad</vt:lpstr>
      <vt:lpstr>Fonts - Good</vt:lpstr>
      <vt:lpstr>Fonts - Bad</vt:lpstr>
      <vt:lpstr>Colour - Good</vt:lpstr>
      <vt:lpstr>Colour - Bad</vt:lpstr>
      <vt:lpstr>Background - Good</vt:lpstr>
      <vt:lpstr>Background – Bad</vt:lpstr>
      <vt:lpstr>Graphs - Good</vt:lpstr>
      <vt:lpstr>Spelling and Grammar</vt:lpstr>
      <vt:lpstr>Conclusion</vt:lpstr>
      <vt:lpstr>Questions??</vt:lpstr>
      <vt:lpstr>REFERENCES 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Naomi Doerge</cp:lastModifiedBy>
  <cp:revision>378</cp:revision>
  <dcterms:created xsi:type="dcterms:W3CDTF">2012-10-20T16:04:33Z</dcterms:created>
  <dcterms:modified xsi:type="dcterms:W3CDTF">2024-05-22T13:00:28Z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762d7e7-4474-4a67-9ef6-3d4dc52b0ea7_Enabled">
    <vt:lpwstr>true</vt:lpwstr>
  </property>
  <property fmtid="{D5CDD505-2E9C-101B-9397-08002B2CF9AE}" pid="3" name="MSIP_Label_9762d7e7-4474-4a67-9ef6-3d4dc52b0ea7_SetDate">
    <vt:lpwstr>2024-05-22T10:35:02Z</vt:lpwstr>
  </property>
  <property fmtid="{D5CDD505-2E9C-101B-9397-08002B2CF9AE}" pid="4" name="MSIP_Label_9762d7e7-4474-4a67-9ef6-3d4dc52b0ea7_Method">
    <vt:lpwstr>Privileged</vt:lpwstr>
  </property>
  <property fmtid="{D5CDD505-2E9C-101B-9397-08002B2CF9AE}" pid="5" name="MSIP_Label_9762d7e7-4474-4a67-9ef6-3d4dc52b0ea7_Name">
    <vt:lpwstr>Internal</vt:lpwstr>
  </property>
  <property fmtid="{D5CDD505-2E9C-101B-9397-08002B2CF9AE}" pid="6" name="MSIP_Label_9762d7e7-4474-4a67-9ef6-3d4dc52b0ea7_SiteId">
    <vt:lpwstr>057daf85-b1d5-44cd-ab7b-0a4ce1b29eae</vt:lpwstr>
  </property>
  <property fmtid="{D5CDD505-2E9C-101B-9397-08002B2CF9AE}" pid="7" name="MSIP_Label_9762d7e7-4474-4a67-9ef6-3d4dc52b0ea7_ActionId">
    <vt:lpwstr>0b50c614-adb9-4d35-ae77-7cb39d3e890d</vt:lpwstr>
  </property>
  <property fmtid="{D5CDD505-2E9C-101B-9397-08002B2CF9AE}" pid="8" name="MSIP_Label_9762d7e7-4474-4a67-9ef6-3d4dc52b0ea7_ContentBits">
    <vt:lpwstr>0</vt:lpwstr>
  </property>
</Properties>
</file>