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1BBD24-4046-4FE5-86D1-7A7699CADB98}" v="1" dt="2025-10-17T11:22:49.5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033" autoAdjust="0"/>
  </p:normalViewPr>
  <p:slideViewPr>
    <p:cSldViewPr snapToGrid="0">
      <p:cViewPr varScale="1">
        <p:scale>
          <a:sx n="74" d="100"/>
          <a:sy n="74" d="100"/>
        </p:scale>
        <p:origin x="1042"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D23A3-5E26-4ADB-B543-F07939BF6866}" type="datetimeFigureOut">
              <a:rPr lang="en-IN" smtClean="0"/>
              <a:pPr/>
              <a:t>17-10-2025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118178-B92C-4114-9A45-2B95E59EBF3B}" type="slidenum">
              <a:rPr lang="en-IN" smtClean="0"/>
              <a:pPr/>
              <a:t>‹#›</a:t>
            </a:fld>
            <a:endParaRPr lang="en-IN"/>
          </a:p>
        </p:txBody>
      </p:sp>
    </p:spTree>
    <p:extLst>
      <p:ext uri="{BB962C8B-B14F-4D97-AF65-F5344CB8AC3E}">
        <p14:creationId xmlns:p14="http://schemas.microsoft.com/office/powerpoint/2010/main" val="1531752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Businesses in the contemporary era face significant challenges in evaluating the performance of employees and managing operational efficiency. Conducting regular assessments to understand performance improvement is essential for getting developed results and sustaining competitiveness.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Amazon, a major e-commerce company, has been selected for analysing its managerial actions. It was established in the year 1994, headquartered in Seattle, Washington (Amazon, 2025a). Originally, it was a bookstore, and after that, it diversified its offerings by incorporating E-commerce, cloud computing (AWS), digital streaming and others. The theories will be discussed in this presentation are Henry Fayol’s management principles, bureaucratic theory of management and transformational leadership approach.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D118178-B92C-4114-9A45-2B95E59EBF3B}" type="slidenum">
              <a:rPr lang="en-IN" smtClean="0"/>
              <a:pPr/>
              <a:t>3</a:t>
            </a:fld>
            <a:endParaRPr lang="en-IN"/>
          </a:p>
        </p:txBody>
      </p:sp>
    </p:spTree>
    <p:extLst>
      <p:ext uri="{BB962C8B-B14F-4D97-AF65-F5344CB8AC3E}">
        <p14:creationId xmlns:p14="http://schemas.microsoft.com/office/powerpoint/2010/main" val="282780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Management Functions by Henry Fayol</a:t>
            </a:r>
            <a:endParaRPr lang="en-IN"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Henry Fayol’s management theory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Fayol was the first who define the management functions by labelling their actions. As per the perception of this theory, these functions are considered universal. In the planning phase, clear goals are set and strategies to fulfil those goals are determined. Organising is the grouping of several tasks to ensure the successful completion of various tasks. Leading includes the functions for guiding others towards the achievement of the organisational targets. Controlling involves monitoring and improving the work performance by correcting.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Planning</a:t>
            </a:r>
            <a:endParaRPr lang="en-IN"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Roles and responsibilities of managers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Clear, measurable, and actionable goals defined by the manager’s help to fulfil the organisational objectives easily (</a:t>
            </a:r>
            <a:r>
              <a:rPr lang="en-GB" sz="1200" kern="1200" dirty="0" err="1">
                <a:solidFill>
                  <a:schemeClr val="tx1"/>
                </a:solidFill>
                <a:effectLst/>
                <a:latin typeface="+mn-lt"/>
                <a:ea typeface="+mn-ea"/>
                <a:cs typeface="+mn-cs"/>
              </a:rPr>
              <a:t>Komandla</a:t>
            </a:r>
            <a:r>
              <a:rPr lang="en-GB" sz="1200" kern="1200" dirty="0">
                <a:solidFill>
                  <a:schemeClr val="tx1"/>
                </a:solidFill>
                <a:effectLst/>
                <a:latin typeface="+mn-lt"/>
                <a:ea typeface="+mn-ea"/>
                <a:cs typeface="+mn-cs"/>
              </a:rPr>
              <a:t>, 2023, p. 56). While deciding the strategic goals, the managers evaluate the current internal and external environment. These tasks include several other associated works related to the determination of the market trends, analysis of the competitors and their strategies, identification of the customer behaviour pattern, and developing an idea about the customer preferences (</a:t>
            </a:r>
            <a:r>
              <a:rPr lang="en-GB" sz="1200" kern="1200" dirty="0" err="1">
                <a:solidFill>
                  <a:schemeClr val="tx1"/>
                </a:solidFill>
                <a:effectLst/>
                <a:latin typeface="+mn-lt"/>
                <a:ea typeface="+mn-ea"/>
                <a:cs typeface="+mn-cs"/>
              </a:rPr>
              <a:t>Lumineau</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p. 505). After conducting this detailed market analysis, managers also check the availability of the internal resources to fulfil the strategic goals and implementation of the intended tactics.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Application to the business context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example, eBay, a major competitor of Amazon, is incorporating AI features into its promotional content to get the attention of more targeted consumers (</a:t>
            </a:r>
            <a:r>
              <a:rPr lang="en-GB" sz="1200" kern="1200" dirty="0" err="1">
                <a:solidFill>
                  <a:schemeClr val="tx1"/>
                </a:solidFill>
                <a:effectLst/>
                <a:latin typeface="+mn-lt"/>
                <a:ea typeface="+mn-ea"/>
                <a:cs typeface="+mn-cs"/>
              </a:rPr>
              <a:t>Bernardmarr</a:t>
            </a:r>
            <a:r>
              <a:rPr lang="en-GB" sz="1200" kern="1200" dirty="0">
                <a:solidFill>
                  <a:schemeClr val="tx1"/>
                </a:solidFill>
                <a:effectLst/>
                <a:latin typeface="+mn-lt"/>
                <a:ea typeface="+mn-ea"/>
                <a:cs typeface="+mn-cs"/>
              </a:rPr>
              <a:t>, 2025). It is their strategy used to improve the sales percentage. The managers of Amazon need to conduct market analysis of the key strategies, key tools, and evaluate promotional content of the competitors to upgrade themselves and keep up their position in the competitive market.  After identifying the areas for improvement, the managers of Amazon should conduct a resource assessment for further operational transition.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Effectiveness and achievement of goals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per Ramirez (2024, p.2), the direction achieved by planning offers opportunities for better decision making and enables the business to ensure proactive adaptation of new processes. Moreover, it also helps to use the current resources in a maximised way drives better performance and sales.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D118178-B92C-4114-9A45-2B95E59EBF3B}" type="slidenum">
              <a:rPr lang="en-IN" smtClean="0"/>
              <a:pPr/>
              <a:t>4</a:t>
            </a:fld>
            <a:endParaRPr lang="en-IN"/>
          </a:p>
        </p:txBody>
      </p:sp>
    </p:spTree>
    <p:extLst>
      <p:ext uri="{BB962C8B-B14F-4D97-AF65-F5344CB8AC3E}">
        <p14:creationId xmlns:p14="http://schemas.microsoft.com/office/powerpoint/2010/main" val="4000715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Organising</a:t>
            </a:r>
            <a:endParaRPr lang="en-IN"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Roles and responsibilities of managers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securing obedience, they must show their power of authority and responsibility. This is highly aligned with the </a:t>
            </a:r>
            <a:r>
              <a:rPr lang="en-GB" sz="1200" b="1" kern="1200" dirty="0">
                <a:solidFill>
                  <a:schemeClr val="tx1"/>
                </a:solidFill>
                <a:effectLst/>
                <a:latin typeface="+mn-lt"/>
                <a:ea typeface="+mn-ea"/>
                <a:cs typeface="+mn-cs"/>
              </a:rPr>
              <a:t>Bureaucracy Theory </a:t>
            </a:r>
            <a:r>
              <a:rPr lang="en-GB" sz="1200" kern="1200" dirty="0">
                <a:solidFill>
                  <a:schemeClr val="tx1"/>
                </a:solidFill>
                <a:effectLst/>
                <a:latin typeface="+mn-lt"/>
                <a:ea typeface="+mn-ea"/>
                <a:cs typeface="+mn-cs"/>
              </a:rPr>
              <a:t>proposed by Max Weber (</a:t>
            </a:r>
            <a:r>
              <a:rPr lang="en-GB" sz="1200" kern="1200" dirty="0" err="1">
                <a:solidFill>
                  <a:schemeClr val="tx1"/>
                </a:solidFill>
                <a:effectLst/>
                <a:latin typeface="+mn-lt"/>
                <a:ea typeface="+mn-ea"/>
                <a:cs typeface="+mn-cs"/>
              </a:rPr>
              <a:t>Almhairat</a:t>
            </a:r>
            <a:r>
              <a:rPr lang="en-GB" sz="1200" kern="1200" dirty="0">
                <a:solidFill>
                  <a:schemeClr val="tx1"/>
                </a:solidFill>
                <a:effectLst/>
                <a:latin typeface="+mn-lt"/>
                <a:ea typeface="+mn-ea"/>
                <a:cs typeface="+mn-cs"/>
              </a:rPr>
              <a:t>, 2025, p. 17)Maintaining the unity of command and direction to reduce the chances for confusion and miscommunication is another key task performed by the managers in this stage.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Application of the organising function to the business context</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Moreover, a clear line for reporting should also be incorporated by the businesses to scale the authority and command lines.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contemporary business like Google allocates work to their specialised departments, and for example, managers assign coding of software to the software development team only (Google, 2025).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Effectiveness of this on managerial roles and achievement of organisational goals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Implementation of Fayol’s principles, managers can enhance their efficiency in allocating the right resources for the right purpose. These resources are human capital, materials and others. Unity of direction aligns the individual efforts with the strategic objectives of any company. It not only enhances the efficiency level, but also leads the company towards higher productivity and fulfilment of the long-term goals.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Commanding</a:t>
            </a:r>
            <a:endParaRPr lang="en-IN"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Roles and responsibilities of managers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Through commanding, managers play the role of symbolic leaders to enhance the performance of the current employees (Cardona and Rey, 2022, p.3). Motivating the workers and offering them support or resources to advance in their professional careers is the major role of the managers. This function is matched with the concept of transformational leadership (</a:t>
            </a:r>
            <a:r>
              <a:rPr lang="en-GB" sz="1200" kern="1200" dirty="0" err="1">
                <a:solidFill>
                  <a:schemeClr val="tx1"/>
                </a:solidFill>
                <a:effectLst/>
                <a:latin typeface="+mn-lt"/>
                <a:ea typeface="+mn-ea"/>
                <a:cs typeface="+mn-cs"/>
              </a:rPr>
              <a:t>Yuwonoand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Rachmawati</a:t>
            </a:r>
            <a:r>
              <a:rPr lang="en-GB" sz="1200" kern="1200" dirty="0">
                <a:solidFill>
                  <a:schemeClr val="tx1"/>
                </a:solidFill>
                <a:effectLst/>
                <a:latin typeface="+mn-lt"/>
                <a:ea typeface="+mn-ea"/>
                <a:cs typeface="+mn-cs"/>
              </a:rPr>
              <a:t>, 2024,p.806). Maintaining positive work relationships and enhancing the organisational culture are other responsibilities of managers as per Fayol.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Application of the organising function to the business context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Aligning with the changing or dynamic administrative structure helps to connect the centralised as well as decentralised rudiments. It means successful incorporation of function-based groups and proper maintenance of agility in teamwork. For example, the managerial control can be observed by Amazon’s clear chain of command within all levels of managerial individuals (Medium, 2024).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Effectiveness of this on managerial roles and achievement of organisational goals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Moreover, the decentralised approach followed by Amazon helps it to remain agile by responding to the changing customer demands. The successful commanding of the CEO of Amazon is also evident in the functional and geographic divisions of it for the management of e-commerce activities.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D118178-B92C-4114-9A45-2B95E59EBF3B}" type="slidenum">
              <a:rPr lang="en-IN" smtClean="0"/>
              <a:pPr/>
              <a:t>5</a:t>
            </a:fld>
            <a:endParaRPr lang="en-IN"/>
          </a:p>
        </p:txBody>
      </p:sp>
    </p:spTree>
    <p:extLst>
      <p:ext uri="{BB962C8B-B14F-4D97-AF65-F5344CB8AC3E}">
        <p14:creationId xmlns:p14="http://schemas.microsoft.com/office/powerpoint/2010/main" val="884167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Coordinating</a:t>
            </a:r>
            <a:endParaRPr lang="en-IN"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Roles and responsibilities of managers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Managers resolve any kind of conflictual matters to ensure the reduction of barriers in achieving business goals.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Application of the organising function to the business context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Andy Jassy, the CEO of Amazon, has established different leadership levels for maintaining accountability and managing proper coordination between the different functional units. Small, cross-functional "two-pizza teams" are seen to work under the senior management of Amazon (Amazon, 2025b).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Effectiveness of this on managerial roles and achievement of organisational goals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tiered organisational structure has been followed by Amazon to maintain proper coordination and enhance the effectiveness of managerial tasks performed. For example, the geographic divisions in Amazon look after the key operations in that area to improve e-commerce services. Major decisions are made by the CEO of Amazon, and the strategic direction has been set by the senior-level managers (Amazon, 2025b). All communicate with each other using a multi-channel approach. Customer feedback is taken, and as per that, strategic decisions are made by the managers to ensure improved sales and brand image.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Controlling</a:t>
            </a:r>
            <a:endParaRPr lang="en-IN"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Roles and responsibilities of managers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Through direct observation, involving statistical reports, performance has been analysed by the managers.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Application of the organising function to the business context</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managers of Amazon use automated systems to control inventory management.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Besides, the warehouse management is also monitored by key metrics such as time for order picking or packing (</a:t>
            </a:r>
            <a:r>
              <a:rPr lang="en-GB" sz="1200" kern="1200" dirty="0" err="1">
                <a:solidFill>
                  <a:schemeClr val="tx1"/>
                </a:solidFill>
                <a:effectLst/>
                <a:latin typeface="+mn-lt"/>
                <a:ea typeface="+mn-ea"/>
                <a:cs typeface="+mn-cs"/>
              </a:rPr>
              <a:t>Egbumokei</a:t>
            </a:r>
            <a:r>
              <a:rPr lang="en-GB" sz="1200" i="1" kern="1200" dirty="0" err="1">
                <a:solidFill>
                  <a:schemeClr val="tx1"/>
                </a:solidFill>
                <a:effectLst/>
                <a:latin typeface="+mn-lt"/>
                <a:ea typeface="+mn-ea"/>
                <a:cs typeface="+mn-cs"/>
              </a:rPr>
              <a:t>et</a:t>
            </a:r>
            <a:r>
              <a:rPr lang="en-GB" sz="1200" i="1" kern="1200" dirty="0">
                <a:solidFill>
                  <a:schemeClr val="tx1"/>
                </a:solidFill>
                <a:effectLst/>
                <a:latin typeface="+mn-lt"/>
                <a:ea typeface="+mn-ea"/>
                <a:cs typeface="+mn-cs"/>
              </a:rPr>
              <a:t> al.</a:t>
            </a:r>
            <a:r>
              <a:rPr lang="en-GB" sz="1200" kern="1200" dirty="0">
                <a:solidFill>
                  <a:schemeClr val="tx1"/>
                </a:solidFill>
                <a:effectLst/>
                <a:latin typeface="+mn-lt"/>
                <a:ea typeface="+mn-ea"/>
                <a:cs typeface="+mn-cs"/>
              </a:rPr>
              <a:t>, 2024, p. 1043), For controlling the financial outcome, the managers can measure or track the customer reviews, comments on social media posts to identify issues and determine solutions for the concerning problems.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Effectiveness of this on managerial roles and achievement of organisational goals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Controlling functions makes the managers efficient in tracking the areas for development aid in effective decision-making.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Controlling helps to align the business activities of various departments with the standardised organisational goals set for the year. It helps to drive improvement continuously and enables the employees to successfully adapt to the change procedures.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D118178-B92C-4114-9A45-2B95E59EBF3B}" type="slidenum">
              <a:rPr lang="en-IN" smtClean="0"/>
              <a:pPr/>
              <a:t>6</a:t>
            </a:fld>
            <a:endParaRPr lang="en-IN"/>
          </a:p>
        </p:txBody>
      </p:sp>
    </p:spTree>
    <p:extLst>
      <p:ext uri="{BB962C8B-B14F-4D97-AF65-F5344CB8AC3E}">
        <p14:creationId xmlns:p14="http://schemas.microsoft.com/office/powerpoint/2010/main" val="4034229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All these skills help to maintain better adaptability, which is necessary for today’s changing business landscape. It allows the company to operate in a better way, reduces the approximate time and increases speed.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D118178-B92C-4114-9A45-2B95E59EBF3B}" type="slidenum">
              <a:rPr lang="en-IN" smtClean="0"/>
              <a:pPr/>
              <a:t>7</a:t>
            </a:fld>
            <a:endParaRPr lang="en-IN"/>
          </a:p>
        </p:txBody>
      </p:sp>
    </p:spTree>
    <p:extLst>
      <p:ext uri="{BB962C8B-B14F-4D97-AF65-F5344CB8AC3E}">
        <p14:creationId xmlns:p14="http://schemas.microsoft.com/office/powerpoint/2010/main" val="33663473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Almhairat</a:t>
            </a:r>
            <a:r>
              <a:rPr lang="en-GB" sz="1200" kern="1200" dirty="0">
                <a:solidFill>
                  <a:schemeClr val="tx1"/>
                </a:solidFill>
                <a:effectLst/>
                <a:latin typeface="+mn-lt"/>
                <a:ea typeface="+mn-ea"/>
                <a:cs typeface="+mn-cs"/>
              </a:rPr>
              <a:t>, A. (2025)‘Bureaucracy Theory Revisited: Max Weber's Ideal Type and its Contemporary Relevance in Organizational Science.’ </a:t>
            </a:r>
            <a:r>
              <a:rPr lang="en-GB" sz="1200" i="1" kern="1200" dirty="0">
                <a:solidFill>
                  <a:schemeClr val="tx1"/>
                </a:solidFill>
                <a:effectLst/>
                <a:latin typeface="+mn-lt"/>
                <a:ea typeface="+mn-ea"/>
                <a:cs typeface="+mn-cs"/>
              </a:rPr>
              <a:t>Australian Academic &amp; Educational Services (AAES), Business and Administrative Studies</a:t>
            </a:r>
            <a:r>
              <a:rPr lang="en-GB" sz="1200" kern="1200" dirty="0">
                <a:solidFill>
                  <a:schemeClr val="tx1"/>
                </a:solidFill>
                <a:effectLst/>
                <a:latin typeface="+mn-lt"/>
                <a:ea typeface="+mn-ea"/>
                <a:cs typeface="+mn-cs"/>
              </a:rPr>
              <a:t>, 2(3), pp.16-27.https://www.academicau.com/wp-content/uploads/2025/06/Bureaucracy-Theory-Revisited-Max-Webers-Ideal-Type-and-its-Contemporary-Relevance-in-Organizational-Science.pdf</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Amazon (2025a) </a:t>
            </a:r>
            <a:r>
              <a:rPr lang="en-GB" sz="1200" i="1" kern="1200" dirty="0">
                <a:solidFill>
                  <a:schemeClr val="tx1"/>
                </a:solidFill>
                <a:effectLst/>
                <a:latin typeface="+mn-lt"/>
                <a:ea typeface="+mn-ea"/>
                <a:cs typeface="+mn-cs"/>
              </a:rPr>
              <a:t>About Us. </a:t>
            </a:r>
            <a:r>
              <a:rPr lang="en-GB" sz="1200" kern="1200" dirty="0">
                <a:solidFill>
                  <a:schemeClr val="tx1"/>
                </a:solidFill>
                <a:effectLst/>
                <a:latin typeface="+mn-lt"/>
                <a:ea typeface="+mn-ea"/>
                <a:cs typeface="+mn-cs"/>
              </a:rPr>
              <a:t>Available at: https://www.aboutamazon.com/about-us (Accessed: 15 October 2025).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Amazon (2025b)</a:t>
            </a:r>
            <a:r>
              <a:rPr lang="en-GB" sz="1200" i="1" kern="1200" dirty="0">
                <a:solidFill>
                  <a:schemeClr val="tx1"/>
                </a:solidFill>
                <a:effectLst/>
                <a:latin typeface="+mn-lt"/>
                <a:ea typeface="+mn-ea"/>
                <a:cs typeface="+mn-cs"/>
              </a:rPr>
              <a:t>The Imperatives of Customer-Centric Innovation in the AI Era. </a:t>
            </a:r>
            <a:r>
              <a:rPr lang="en-GB" sz="1200" kern="1200" dirty="0">
                <a:solidFill>
                  <a:schemeClr val="tx1"/>
                </a:solidFill>
                <a:effectLst/>
                <a:latin typeface="+mn-lt"/>
                <a:ea typeface="+mn-ea"/>
                <a:cs typeface="+mn-cs"/>
              </a:rPr>
              <a:t>Available at: https://aws.amazon.com/executive-insights/content/the-imperatives-of-customer-centric-innovation/(Accessed: 15 October 2025).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Amazon (2025c) </a:t>
            </a:r>
            <a:r>
              <a:rPr lang="en-GB" sz="1200" i="1" kern="1200" dirty="0">
                <a:solidFill>
                  <a:schemeClr val="tx1"/>
                </a:solidFill>
                <a:effectLst/>
                <a:latin typeface="+mn-lt"/>
                <a:ea typeface="+mn-ea"/>
                <a:cs typeface="+mn-cs"/>
              </a:rPr>
              <a:t>Amazon Leadership Principles. </a:t>
            </a:r>
            <a:r>
              <a:rPr lang="en-GB" sz="1200" kern="1200" dirty="0">
                <a:solidFill>
                  <a:schemeClr val="tx1"/>
                </a:solidFill>
                <a:effectLst/>
                <a:latin typeface="+mn-lt"/>
                <a:ea typeface="+mn-ea"/>
                <a:cs typeface="+mn-cs"/>
              </a:rPr>
              <a:t>Available at: https://www.aboutamazon.com/about-us/leadership-principles(Accessed: 15 October 2025). </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Bernardmarr</a:t>
            </a:r>
            <a:r>
              <a:rPr lang="en-GB" sz="1200" kern="1200" dirty="0">
                <a:solidFill>
                  <a:schemeClr val="tx1"/>
                </a:solidFill>
                <a:effectLst/>
                <a:latin typeface="+mn-lt"/>
                <a:ea typeface="+mn-ea"/>
                <a:cs typeface="+mn-cs"/>
              </a:rPr>
              <a:t> (2025) </a:t>
            </a:r>
            <a:r>
              <a:rPr lang="en-GB" sz="1200" i="1" kern="1200" dirty="0">
                <a:solidFill>
                  <a:schemeClr val="tx1"/>
                </a:solidFill>
                <a:effectLst/>
                <a:latin typeface="+mn-lt"/>
                <a:ea typeface="+mn-ea"/>
                <a:cs typeface="+mn-cs"/>
              </a:rPr>
              <a:t>The Amazing Ways eBay Is Using Artificial Intelligence To Boost Business Success. </a:t>
            </a:r>
            <a:r>
              <a:rPr lang="en-GB" sz="1200" kern="1200" dirty="0">
                <a:solidFill>
                  <a:schemeClr val="tx1"/>
                </a:solidFill>
                <a:effectLst/>
                <a:latin typeface="+mn-lt"/>
                <a:ea typeface="+mn-ea"/>
                <a:cs typeface="+mn-cs"/>
              </a:rPr>
              <a:t>Available at: https://bernardmarr.com/the-amazing-ways-ebay-is-using-artificial-intelligence-to-boost-business-success/(Accessed: 15 October 2025). </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Bhanje</a:t>
            </a:r>
            <a:r>
              <a:rPr lang="en-GB" sz="1200" kern="1200" dirty="0">
                <a:solidFill>
                  <a:schemeClr val="tx1"/>
                </a:solidFill>
                <a:effectLst/>
                <a:latin typeface="+mn-lt"/>
                <a:ea typeface="+mn-ea"/>
                <a:cs typeface="+mn-cs"/>
              </a:rPr>
              <a:t>, S. (2023) </a:t>
            </a:r>
            <a:r>
              <a:rPr lang="en-GB" sz="1200" i="1" kern="1200" dirty="0">
                <a:solidFill>
                  <a:schemeClr val="tx1"/>
                </a:solidFill>
                <a:effectLst/>
                <a:latin typeface="+mn-lt"/>
                <a:ea typeface="+mn-ea"/>
                <a:cs typeface="+mn-cs"/>
              </a:rPr>
              <a:t>Principles of management</a:t>
            </a:r>
            <a:r>
              <a:rPr lang="en-GB" sz="1200" kern="1200" dirty="0">
                <a:solidFill>
                  <a:schemeClr val="tx1"/>
                </a:solidFill>
                <a:effectLst/>
                <a:latin typeface="+mn-lt"/>
                <a:ea typeface="+mn-ea"/>
                <a:cs typeface="+mn-cs"/>
              </a:rPr>
              <a:t>. Ashok </a:t>
            </a:r>
            <a:r>
              <a:rPr lang="en-GB" sz="1200" kern="1200" dirty="0" err="1">
                <a:solidFill>
                  <a:schemeClr val="tx1"/>
                </a:solidFill>
                <a:effectLst/>
                <a:latin typeface="+mn-lt"/>
                <a:ea typeface="+mn-ea"/>
                <a:cs typeface="+mn-cs"/>
              </a:rPr>
              <a:t>Yakkaldevi.https</a:t>
            </a:r>
            <a:r>
              <a:rPr lang="en-GB" sz="1200" kern="1200" dirty="0">
                <a:solidFill>
                  <a:schemeClr val="tx1"/>
                </a:solidFill>
                <a:effectLst/>
                <a:latin typeface="+mn-lt"/>
                <a:ea typeface="+mn-ea"/>
                <a:cs typeface="+mn-cs"/>
              </a:rPr>
              <a:t>://books.google.co.in/</a:t>
            </a:r>
            <a:r>
              <a:rPr lang="en-GB" sz="1200" kern="1200" dirty="0" err="1">
                <a:solidFill>
                  <a:schemeClr val="tx1"/>
                </a:solidFill>
                <a:effectLst/>
                <a:latin typeface="+mn-lt"/>
                <a:ea typeface="+mn-ea"/>
                <a:cs typeface="+mn-cs"/>
              </a:rPr>
              <a:t>books?hl</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en&amp;lr</a:t>
            </a:r>
            <a:r>
              <a:rPr lang="en-GB" sz="1200" kern="1200" dirty="0">
                <a:solidFill>
                  <a:schemeClr val="tx1"/>
                </a:solidFill>
                <a:effectLst/>
                <a:latin typeface="+mn-lt"/>
                <a:ea typeface="+mn-ea"/>
                <a:cs typeface="+mn-cs"/>
              </a:rPr>
              <a:t>=&amp;id=7u6xEAAAQBAJ&amp;oi=</a:t>
            </a:r>
            <a:r>
              <a:rPr lang="en-GB" sz="1200" kern="1200" dirty="0" err="1">
                <a:solidFill>
                  <a:schemeClr val="tx1"/>
                </a:solidFill>
                <a:effectLst/>
                <a:latin typeface="+mn-lt"/>
                <a:ea typeface="+mn-ea"/>
                <a:cs typeface="+mn-cs"/>
              </a:rPr>
              <a:t>fnd&amp;pg</a:t>
            </a:r>
            <a:r>
              <a:rPr lang="en-GB" sz="1200" kern="1200" dirty="0">
                <a:solidFill>
                  <a:schemeClr val="tx1"/>
                </a:solidFill>
                <a:effectLst/>
                <a:latin typeface="+mn-lt"/>
                <a:ea typeface="+mn-ea"/>
                <a:cs typeface="+mn-cs"/>
              </a:rPr>
              <a:t>=PA1&amp;dq=%E2%80%A2%09Managers,+as+per+the+organising,+mentioned+by+Fayol,+in+history,+allocate+tasks+based+on+the+employee%27s+specialisation.+&amp;</a:t>
            </a:r>
            <a:r>
              <a:rPr lang="en-GB" sz="1200" kern="1200" dirty="0" err="1">
                <a:solidFill>
                  <a:schemeClr val="tx1"/>
                </a:solidFill>
                <a:effectLst/>
                <a:latin typeface="+mn-lt"/>
                <a:ea typeface="+mn-ea"/>
                <a:cs typeface="+mn-cs"/>
              </a:rPr>
              <a:t>ots</a:t>
            </a:r>
            <a:r>
              <a:rPr lang="en-GB" sz="1200" kern="1200" dirty="0">
                <a:solidFill>
                  <a:schemeClr val="tx1"/>
                </a:solidFill>
                <a:effectLst/>
                <a:latin typeface="+mn-lt"/>
                <a:ea typeface="+mn-ea"/>
                <a:cs typeface="+mn-cs"/>
              </a:rPr>
              <a:t>=HyDU2Iaf0i&amp;sig=WMmAjL308OVYWEbBUbEQUVmSEdk&amp;redir_esc=</a:t>
            </a:r>
            <a:r>
              <a:rPr lang="en-GB" sz="1200" kern="1200" dirty="0" err="1">
                <a:solidFill>
                  <a:schemeClr val="tx1"/>
                </a:solidFill>
                <a:effectLst/>
                <a:latin typeface="+mn-lt"/>
                <a:ea typeface="+mn-ea"/>
                <a:cs typeface="+mn-cs"/>
              </a:rPr>
              <a:t>y#v</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onepage&amp;q&amp;f</a:t>
            </a:r>
            <a:r>
              <a:rPr lang="en-GB" sz="1200" kern="1200" dirty="0">
                <a:solidFill>
                  <a:schemeClr val="tx1"/>
                </a:solidFill>
                <a:effectLst/>
                <a:latin typeface="+mn-lt"/>
                <a:ea typeface="+mn-ea"/>
                <a:cs typeface="+mn-cs"/>
              </a:rPr>
              <a:t>=false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Cardona, P. and Rey, C. (2022) </a:t>
            </a:r>
            <a:r>
              <a:rPr lang="en-GB" sz="1200" i="1" kern="1200" dirty="0">
                <a:solidFill>
                  <a:schemeClr val="tx1"/>
                </a:solidFill>
                <a:effectLst/>
                <a:latin typeface="+mn-lt"/>
                <a:ea typeface="+mn-ea"/>
                <a:cs typeface="+mn-cs"/>
              </a:rPr>
              <a:t>Management by missions: Connecting people to strategy through purpose</a:t>
            </a:r>
            <a:r>
              <a:rPr lang="en-GB" sz="1200" kern="1200" dirty="0">
                <a:solidFill>
                  <a:schemeClr val="tx1"/>
                </a:solidFill>
                <a:effectLst/>
                <a:latin typeface="+mn-lt"/>
                <a:ea typeface="+mn-ea"/>
                <a:cs typeface="+mn-cs"/>
              </a:rPr>
              <a:t> (p. 156). Springer </a:t>
            </a:r>
            <a:r>
              <a:rPr lang="en-GB" sz="1200" kern="1200" dirty="0" err="1">
                <a:solidFill>
                  <a:schemeClr val="tx1"/>
                </a:solidFill>
                <a:effectLst/>
                <a:latin typeface="+mn-lt"/>
                <a:ea typeface="+mn-ea"/>
                <a:cs typeface="+mn-cs"/>
              </a:rPr>
              <a:t>Nature.https</a:t>
            </a:r>
            <a:r>
              <a:rPr lang="en-GB" sz="1200" kern="1200" dirty="0">
                <a:solidFill>
                  <a:schemeClr val="tx1"/>
                </a:solidFill>
                <a:effectLst/>
                <a:latin typeface="+mn-lt"/>
                <a:ea typeface="+mn-ea"/>
                <a:cs typeface="+mn-cs"/>
              </a:rPr>
              <a:t>://library.oapen.org/bitstream/handle/20.500.12657/52418/978-3-030-83780-8.pdf?sequence=1</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Egbumokei</a:t>
            </a:r>
            <a:r>
              <a:rPr lang="en-GB" sz="1200" kern="1200" dirty="0">
                <a:solidFill>
                  <a:schemeClr val="tx1"/>
                </a:solidFill>
                <a:effectLst/>
                <a:latin typeface="+mn-lt"/>
                <a:ea typeface="+mn-ea"/>
                <a:cs typeface="+mn-cs"/>
              </a:rPr>
              <a:t>, P.I., </a:t>
            </a:r>
            <a:r>
              <a:rPr lang="en-GB" sz="1200" kern="1200" dirty="0" err="1">
                <a:solidFill>
                  <a:schemeClr val="tx1"/>
                </a:solidFill>
                <a:effectLst/>
                <a:latin typeface="+mn-lt"/>
                <a:ea typeface="+mn-ea"/>
                <a:cs typeface="+mn-cs"/>
              </a:rPr>
              <a:t>Dienagha</a:t>
            </a:r>
            <a:r>
              <a:rPr lang="en-GB" sz="1200" kern="1200" dirty="0">
                <a:solidFill>
                  <a:schemeClr val="tx1"/>
                </a:solidFill>
                <a:effectLst/>
                <a:latin typeface="+mn-lt"/>
                <a:ea typeface="+mn-ea"/>
                <a:cs typeface="+mn-cs"/>
              </a:rPr>
              <a:t>, I.N., </a:t>
            </a:r>
            <a:r>
              <a:rPr lang="en-GB" sz="1200" kern="1200" dirty="0" err="1">
                <a:solidFill>
                  <a:schemeClr val="tx1"/>
                </a:solidFill>
                <a:effectLst/>
                <a:latin typeface="+mn-lt"/>
                <a:ea typeface="+mn-ea"/>
                <a:cs typeface="+mn-cs"/>
              </a:rPr>
              <a:t>Digitemie</a:t>
            </a:r>
            <a:r>
              <a:rPr lang="en-GB" sz="1200" kern="1200" dirty="0">
                <a:solidFill>
                  <a:schemeClr val="tx1"/>
                </a:solidFill>
                <a:effectLst/>
                <a:latin typeface="+mn-lt"/>
                <a:ea typeface="+mn-ea"/>
                <a:cs typeface="+mn-cs"/>
              </a:rPr>
              <a:t>, W.N., </a:t>
            </a:r>
            <a:r>
              <a:rPr lang="en-GB" sz="1200" kern="1200" dirty="0" err="1">
                <a:solidFill>
                  <a:schemeClr val="tx1"/>
                </a:solidFill>
                <a:effectLst/>
                <a:latin typeface="+mn-lt"/>
                <a:ea typeface="+mn-ea"/>
                <a:cs typeface="+mn-cs"/>
              </a:rPr>
              <a:t>Onukwulu</a:t>
            </a:r>
            <a:r>
              <a:rPr lang="en-GB" sz="1200" kern="1200" dirty="0">
                <a:solidFill>
                  <a:schemeClr val="tx1"/>
                </a:solidFill>
                <a:effectLst/>
                <a:latin typeface="+mn-lt"/>
                <a:ea typeface="+mn-ea"/>
                <a:cs typeface="+mn-cs"/>
              </a:rPr>
              <a:t>, E.C. and Oladipo, O.T. (2024)‘Strategic contract management for drilling efficiency and cost reduction: Insights and perspectives.’ </a:t>
            </a:r>
            <a:r>
              <a:rPr lang="en-GB" sz="1200" i="1" kern="1200" dirty="0">
                <a:solidFill>
                  <a:schemeClr val="tx1"/>
                </a:solidFill>
                <a:effectLst/>
                <a:latin typeface="+mn-lt"/>
                <a:ea typeface="+mn-ea"/>
                <a:cs typeface="+mn-cs"/>
              </a:rPr>
              <a:t>International Journal of Multidisciplinary Research and Growth Evaluation</a:t>
            </a:r>
            <a:r>
              <a:rPr lang="en-GB" sz="1200" kern="1200" dirty="0">
                <a:solidFill>
                  <a:schemeClr val="tx1"/>
                </a:solidFill>
                <a:effectLst/>
                <a:latin typeface="+mn-lt"/>
                <a:ea typeface="+mn-ea"/>
                <a:cs typeface="+mn-cs"/>
              </a:rPr>
              <a:t>, 5(5), pp.1042-1050.https://www.allmultidisciplinaryjournal.com/uploads/archives/20250116175547_MGE-2025-1-062.1.pdf</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Google (2025) </a:t>
            </a:r>
            <a:r>
              <a:rPr lang="en-GB" sz="1200" i="1" kern="1200" dirty="0">
                <a:solidFill>
                  <a:schemeClr val="tx1"/>
                </a:solidFill>
                <a:effectLst/>
                <a:latin typeface="+mn-lt"/>
                <a:ea typeface="+mn-ea"/>
                <a:cs typeface="+mn-cs"/>
              </a:rPr>
              <a:t>Developing great managers at Google. </a:t>
            </a:r>
            <a:r>
              <a:rPr lang="en-GB" sz="1200" kern="1200" dirty="0">
                <a:solidFill>
                  <a:schemeClr val="tx1"/>
                </a:solidFill>
                <a:effectLst/>
                <a:latin typeface="+mn-lt"/>
                <a:ea typeface="+mn-ea"/>
                <a:cs typeface="+mn-cs"/>
              </a:rPr>
              <a:t>Available at: https://rework.withgoogle.com/intl/en/guides/managers-developing-great-managers-at-google(Accessed: 15 October 2025). </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Komandla</a:t>
            </a:r>
            <a:r>
              <a:rPr lang="en-GB" sz="1200" kern="1200" dirty="0">
                <a:solidFill>
                  <a:schemeClr val="tx1"/>
                </a:solidFill>
                <a:effectLst/>
                <a:latin typeface="+mn-lt"/>
                <a:ea typeface="+mn-ea"/>
                <a:cs typeface="+mn-cs"/>
              </a:rPr>
              <a:t>, V. (2023)‘Crafting a Vision-Driven Product Roadmap: Defining Goals and Objectives for Strategic Success.’ </a:t>
            </a:r>
            <a:r>
              <a:rPr lang="en-GB" sz="1200" i="1" kern="1200" dirty="0">
                <a:solidFill>
                  <a:schemeClr val="tx1"/>
                </a:solidFill>
                <a:effectLst/>
                <a:latin typeface="+mn-lt"/>
                <a:ea typeface="+mn-ea"/>
                <a:cs typeface="+mn-cs"/>
              </a:rPr>
              <a:t>Available at SSRN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4983184</a:t>
            </a:r>
            <a:r>
              <a:rPr lang="en-GB" sz="1200" kern="1200" dirty="0">
                <a:solidFill>
                  <a:schemeClr val="tx1"/>
                </a:solidFill>
                <a:effectLst/>
                <a:latin typeface="+mn-lt"/>
                <a:ea typeface="+mn-ea"/>
                <a:cs typeface="+mn-cs"/>
              </a:rPr>
              <a:t>.https://www.researchgate.net/profile/Vineela-Komandla/publication/384665453_ISAR_Journal_of_Multidisciplinary_Research_and_Studies_Abbriviate_Title-ISAR_J_Mul_Res_Stud_Crafting_a_Vision-Driven_Product_Roadmap_Defining_Goals_and_Objectives_for_Strategic_Success/links/67097a3168e0f20a610d7b79/ISAR-Journal-of-Multidisciplinary-Research-and-Studies-Abbriviate-Title-ISAR-J-Mul-Res-Stud-Crafting-a-Vision-Driven-Product-Roadmap-Defining-Goals-and-Objectives-for-Strategic-Success.pdf</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Lumineau</a:t>
            </a:r>
            <a:r>
              <a:rPr lang="en-GB" sz="1200" kern="1200" dirty="0">
                <a:solidFill>
                  <a:schemeClr val="tx1"/>
                </a:solidFill>
                <a:effectLst/>
                <a:latin typeface="+mn-lt"/>
                <a:ea typeface="+mn-ea"/>
                <a:cs typeface="+mn-cs"/>
              </a:rPr>
              <a:t>, F., Kong, D.T. and Dries, N. (2025) ‘A roadmap for navigating phenomenon-based research in management.’ </a:t>
            </a:r>
            <a:r>
              <a:rPr lang="en-GB" sz="1200" i="1" kern="1200" dirty="0">
                <a:solidFill>
                  <a:schemeClr val="tx1"/>
                </a:solidFill>
                <a:effectLst/>
                <a:latin typeface="+mn-lt"/>
                <a:ea typeface="+mn-ea"/>
                <a:cs typeface="+mn-cs"/>
              </a:rPr>
              <a:t>Journal of Management</a:t>
            </a:r>
            <a:r>
              <a:rPr lang="en-GB" sz="1200" kern="1200" dirty="0">
                <a:solidFill>
                  <a:schemeClr val="tx1"/>
                </a:solidFill>
                <a:effectLst/>
                <a:latin typeface="+mn-lt"/>
                <a:ea typeface="+mn-ea"/>
                <a:cs typeface="+mn-cs"/>
              </a:rPr>
              <a:t>, 51(2), pp.505-517.https://journals.sagepub.com/</a:t>
            </a:r>
            <a:r>
              <a:rPr lang="en-GB" sz="1200" kern="1200" dirty="0" err="1">
                <a:solidFill>
                  <a:schemeClr val="tx1"/>
                </a:solidFill>
                <a:effectLst/>
                <a:latin typeface="+mn-lt"/>
                <a:ea typeface="+mn-ea"/>
                <a:cs typeface="+mn-cs"/>
              </a:rPr>
              <a:t>doi</a:t>
            </a:r>
            <a:r>
              <a:rPr lang="en-GB" sz="1200" kern="1200" dirty="0">
                <a:solidFill>
                  <a:schemeClr val="tx1"/>
                </a:solidFill>
                <a:effectLst/>
                <a:latin typeface="+mn-lt"/>
                <a:ea typeface="+mn-ea"/>
                <a:cs typeface="+mn-cs"/>
              </a:rPr>
              <a:t>/full/10.1177/01492063241289892</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Medium (2024) </a:t>
            </a:r>
            <a:r>
              <a:rPr lang="en-GB" sz="1200" i="1" kern="1200" dirty="0">
                <a:solidFill>
                  <a:schemeClr val="tx1"/>
                </a:solidFill>
                <a:effectLst/>
                <a:latin typeface="+mn-lt"/>
                <a:ea typeface="+mn-ea"/>
                <a:cs typeface="+mn-cs"/>
              </a:rPr>
              <a:t>Coordination and Control Mechanisms at Amazon. </a:t>
            </a:r>
            <a:r>
              <a:rPr lang="en-GB" sz="1200" kern="1200" dirty="0">
                <a:solidFill>
                  <a:schemeClr val="tx1"/>
                </a:solidFill>
                <a:effectLst/>
                <a:latin typeface="+mn-lt"/>
                <a:ea typeface="+mn-ea"/>
                <a:cs typeface="+mn-cs"/>
              </a:rPr>
              <a:t>Available at: https://medium.com/@nareshnavinash/coordination-and-control-mechanisms-at-amazon-18c61a125064 (Accessed: 15 October 2025).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Northouse, P.G. and Lee, M. (2025)https://books.google.co.in/books?hl=en&amp;lr=&amp;id=UEk8EQAAQBAJ&amp;oi=fnd&amp;pg=PT10&amp;dq=LEADERSHIP+NORTHOUSE&amp;ots=GU27eHsXrJ&amp;sig=n9vX6FYNJzdbzla3pi7QoqUPn-8&amp;redir_esc=y#v=onepage&amp;q=LEADERSHIP%20NORTHOUSE&amp;f=false </a:t>
            </a:r>
            <a:r>
              <a:rPr lang="en-GB" sz="1200" i="1" kern="1200" dirty="0">
                <a:solidFill>
                  <a:schemeClr val="tx1"/>
                </a:solidFill>
                <a:effectLst/>
                <a:latin typeface="+mn-lt"/>
                <a:ea typeface="+mn-ea"/>
                <a:cs typeface="+mn-cs"/>
              </a:rPr>
              <a:t>Leadership case studies in education</a:t>
            </a:r>
            <a:r>
              <a:rPr lang="en-GB" sz="1200" kern="1200" dirty="0">
                <a:solidFill>
                  <a:schemeClr val="tx1"/>
                </a:solidFill>
                <a:effectLst/>
                <a:latin typeface="+mn-lt"/>
                <a:ea typeface="+mn-ea"/>
                <a:cs typeface="+mn-cs"/>
              </a:rPr>
              <a:t>. Sage Publications.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Ramirez, J.G.C. (2024)‘The power of planning: how business plans drive effective management strategies.’ </a:t>
            </a:r>
            <a:r>
              <a:rPr lang="en-GB" sz="1200" i="1" kern="1200" dirty="0">
                <a:solidFill>
                  <a:schemeClr val="tx1"/>
                </a:solidFill>
                <a:effectLst/>
                <a:latin typeface="+mn-lt"/>
                <a:ea typeface="+mn-ea"/>
                <a:cs typeface="+mn-cs"/>
              </a:rPr>
              <a:t>Integrated Journal of Science and Technology</a:t>
            </a:r>
            <a:r>
              <a:rPr lang="en-GB" sz="1200" kern="1200" dirty="0">
                <a:solidFill>
                  <a:schemeClr val="tx1"/>
                </a:solidFill>
                <a:effectLst/>
                <a:latin typeface="+mn-lt"/>
                <a:ea typeface="+mn-ea"/>
                <a:cs typeface="+mn-cs"/>
              </a:rPr>
              <a:t>, 1(1).https://ijstpublication.com/</a:t>
            </a:r>
            <a:r>
              <a:rPr lang="en-GB" sz="1200" kern="1200" dirty="0" err="1">
                <a:solidFill>
                  <a:schemeClr val="tx1"/>
                </a:solidFill>
                <a:effectLst/>
                <a:latin typeface="+mn-lt"/>
                <a:ea typeface="+mn-ea"/>
                <a:cs typeface="+mn-cs"/>
              </a:rPr>
              <a:t>index.php</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ijst</a:t>
            </a:r>
            <a:r>
              <a:rPr lang="en-GB" sz="1200" kern="1200" dirty="0">
                <a:solidFill>
                  <a:schemeClr val="tx1"/>
                </a:solidFill>
                <a:effectLst/>
                <a:latin typeface="+mn-lt"/>
                <a:ea typeface="+mn-ea"/>
                <a:cs typeface="+mn-cs"/>
              </a:rPr>
              <a:t>/article/view/4</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Schermerhorn Jr, J.R., Bachrach, D.G. and Wright, B. (2020) </a:t>
            </a:r>
            <a:r>
              <a:rPr lang="en-GB" sz="1200" i="1" kern="1200" dirty="0">
                <a:solidFill>
                  <a:schemeClr val="tx1"/>
                </a:solidFill>
                <a:effectLst/>
                <a:latin typeface="+mn-lt"/>
                <a:ea typeface="+mn-ea"/>
                <a:cs typeface="+mn-cs"/>
              </a:rPr>
              <a:t>Management</a:t>
            </a:r>
            <a:r>
              <a:rPr lang="en-GB" sz="1200" kern="1200" dirty="0">
                <a:solidFill>
                  <a:schemeClr val="tx1"/>
                </a:solidFill>
                <a:effectLst/>
                <a:latin typeface="+mn-lt"/>
                <a:ea typeface="+mn-ea"/>
                <a:cs typeface="+mn-cs"/>
              </a:rPr>
              <a:t>. John Wiley &amp; </a:t>
            </a:r>
            <a:r>
              <a:rPr lang="en-GB" sz="1200" kern="1200" dirty="0" err="1">
                <a:solidFill>
                  <a:schemeClr val="tx1"/>
                </a:solidFill>
                <a:effectLst/>
                <a:latin typeface="+mn-lt"/>
                <a:ea typeface="+mn-ea"/>
                <a:cs typeface="+mn-cs"/>
              </a:rPr>
              <a:t>Sons.https</a:t>
            </a:r>
            <a:r>
              <a:rPr lang="en-GB" sz="1200" kern="1200" dirty="0">
                <a:solidFill>
                  <a:schemeClr val="tx1"/>
                </a:solidFill>
                <a:effectLst/>
                <a:latin typeface="+mn-lt"/>
                <a:ea typeface="+mn-ea"/>
                <a:cs typeface="+mn-cs"/>
              </a:rPr>
              <a:t>://books.google.co.in/</a:t>
            </a:r>
            <a:r>
              <a:rPr lang="en-GB" sz="1200" kern="1200" dirty="0" err="1">
                <a:solidFill>
                  <a:schemeClr val="tx1"/>
                </a:solidFill>
                <a:effectLst/>
                <a:latin typeface="+mn-lt"/>
                <a:ea typeface="+mn-ea"/>
                <a:cs typeface="+mn-cs"/>
              </a:rPr>
              <a:t>books?hl</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en&amp;lr</a:t>
            </a:r>
            <a:r>
              <a:rPr lang="en-GB" sz="1200" kern="1200" dirty="0">
                <a:solidFill>
                  <a:schemeClr val="tx1"/>
                </a:solidFill>
                <a:effectLst/>
                <a:latin typeface="+mn-lt"/>
                <a:ea typeface="+mn-ea"/>
                <a:cs typeface="+mn-cs"/>
              </a:rPr>
              <a:t>=&amp;id=g4oBEAAAQBAJ&amp;oi=</a:t>
            </a:r>
            <a:r>
              <a:rPr lang="en-GB" sz="1200" kern="1200" dirty="0" err="1">
                <a:solidFill>
                  <a:schemeClr val="tx1"/>
                </a:solidFill>
                <a:effectLst/>
                <a:latin typeface="+mn-lt"/>
                <a:ea typeface="+mn-ea"/>
                <a:cs typeface="+mn-cs"/>
              </a:rPr>
              <a:t>fnd&amp;pg</a:t>
            </a:r>
            <a:r>
              <a:rPr lang="en-GB" sz="1200" kern="1200" dirty="0">
                <a:solidFill>
                  <a:schemeClr val="tx1"/>
                </a:solidFill>
                <a:effectLst/>
                <a:latin typeface="+mn-lt"/>
                <a:ea typeface="+mn-ea"/>
                <a:cs typeface="+mn-cs"/>
              </a:rPr>
              <a:t>=PA1&amp;dq=%C2%A0Management.+&amp;</a:t>
            </a:r>
            <a:r>
              <a:rPr lang="en-GB" sz="1200" kern="1200" dirty="0" err="1">
                <a:solidFill>
                  <a:schemeClr val="tx1"/>
                </a:solidFill>
                <a:effectLst/>
                <a:latin typeface="+mn-lt"/>
                <a:ea typeface="+mn-ea"/>
                <a:cs typeface="+mn-cs"/>
              </a:rPr>
              <a:t>ots</a:t>
            </a:r>
            <a:r>
              <a:rPr lang="en-GB" sz="1200" kern="1200" dirty="0">
                <a:solidFill>
                  <a:schemeClr val="tx1"/>
                </a:solidFill>
                <a:effectLst/>
                <a:latin typeface="+mn-lt"/>
                <a:ea typeface="+mn-ea"/>
                <a:cs typeface="+mn-cs"/>
              </a:rPr>
              <a:t>=wZY0FXM6nk&amp;sig=GvQAVjhnSHWG_j-ha87TlS5H_Ag&amp;redir_esc=</a:t>
            </a:r>
            <a:r>
              <a:rPr lang="en-GB" sz="1200" kern="1200" dirty="0" err="1">
                <a:solidFill>
                  <a:schemeClr val="tx1"/>
                </a:solidFill>
                <a:effectLst/>
                <a:latin typeface="+mn-lt"/>
                <a:ea typeface="+mn-ea"/>
                <a:cs typeface="+mn-cs"/>
              </a:rPr>
              <a:t>y#v</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onepage&amp;q</a:t>
            </a:r>
            <a:r>
              <a:rPr lang="en-GB" sz="1200" kern="1200" dirty="0">
                <a:solidFill>
                  <a:schemeClr val="tx1"/>
                </a:solidFill>
                <a:effectLst/>
                <a:latin typeface="+mn-lt"/>
                <a:ea typeface="+mn-ea"/>
                <a:cs typeface="+mn-cs"/>
              </a:rPr>
              <a:t>=%C2%A0Management.&amp;f=false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Spicer, A. and Alvesson, M. (2025) ‘Critical management studies: A critical review.’ </a:t>
            </a:r>
            <a:r>
              <a:rPr lang="en-GB" sz="1200" i="1" kern="1200" dirty="0">
                <a:solidFill>
                  <a:schemeClr val="tx1"/>
                </a:solidFill>
                <a:effectLst/>
                <a:latin typeface="+mn-lt"/>
                <a:ea typeface="+mn-ea"/>
                <a:cs typeface="+mn-cs"/>
              </a:rPr>
              <a:t>Journal of Management Studies</a:t>
            </a:r>
            <a:r>
              <a:rPr lang="en-GB" sz="1200" kern="1200" dirty="0">
                <a:solidFill>
                  <a:schemeClr val="tx1"/>
                </a:solidFill>
                <a:effectLst/>
                <a:latin typeface="+mn-lt"/>
                <a:ea typeface="+mn-ea"/>
                <a:cs typeface="+mn-cs"/>
              </a:rPr>
              <a:t>, 62(1), pp.446-483.https://onlinelibrary.wiley.com/</a:t>
            </a:r>
            <a:r>
              <a:rPr lang="en-GB" sz="1200" kern="1200" dirty="0" err="1">
                <a:solidFill>
                  <a:schemeClr val="tx1"/>
                </a:solidFill>
                <a:effectLst/>
                <a:latin typeface="+mn-lt"/>
                <a:ea typeface="+mn-ea"/>
                <a:cs typeface="+mn-cs"/>
              </a:rPr>
              <a:t>doi</a:t>
            </a:r>
            <a:r>
              <a:rPr lang="en-GB" sz="1200" kern="1200" dirty="0">
                <a:solidFill>
                  <a:schemeClr val="tx1"/>
                </a:solidFill>
                <a:effectLst/>
                <a:latin typeface="+mn-lt"/>
                <a:ea typeface="+mn-ea"/>
                <a:cs typeface="+mn-cs"/>
              </a:rPr>
              <a:t>/pdf/10.1111/joms.13047</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Yuwono</a:t>
            </a:r>
            <a:r>
              <a:rPr lang="en-GB" sz="1200" kern="1200" dirty="0">
                <a:solidFill>
                  <a:schemeClr val="tx1"/>
                </a:solidFill>
                <a:effectLst/>
                <a:latin typeface="+mn-lt"/>
                <a:ea typeface="+mn-ea"/>
                <a:cs typeface="+mn-cs"/>
              </a:rPr>
              <a:t>, M.A. and </a:t>
            </a:r>
            <a:r>
              <a:rPr lang="en-GB" sz="1200" kern="1200" dirty="0" err="1">
                <a:solidFill>
                  <a:schemeClr val="tx1"/>
                </a:solidFill>
                <a:effectLst/>
                <a:latin typeface="+mn-lt"/>
                <a:ea typeface="+mn-ea"/>
                <a:cs typeface="+mn-cs"/>
              </a:rPr>
              <a:t>Rachmawati</a:t>
            </a:r>
            <a:r>
              <a:rPr lang="en-GB" sz="1200" kern="1200" dirty="0">
                <a:solidFill>
                  <a:schemeClr val="tx1"/>
                </a:solidFill>
                <a:effectLst/>
                <a:latin typeface="+mn-lt"/>
                <a:ea typeface="+mn-ea"/>
                <a:cs typeface="+mn-cs"/>
              </a:rPr>
              <a:t>, D. (2024)‘Development of Henri Fayol's Principles of Management on the Implementation of Governance in the Banking Industry in Indonesia.’ </a:t>
            </a:r>
            <a:r>
              <a:rPr lang="en-GB" sz="1200" i="1" kern="1200" dirty="0">
                <a:solidFill>
                  <a:schemeClr val="tx1"/>
                </a:solidFill>
                <a:effectLst/>
                <a:latin typeface="+mn-lt"/>
                <a:ea typeface="+mn-ea"/>
                <a:cs typeface="+mn-cs"/>
              </a:rPr>
              <a:t>International Journal of Management, Accounting &amp; Economics</a:t>
            </a:r>
            <a:r>
              <a:rPr lang="en-GB" sz="1200" kern="1200" dirty="0">
                <a:solidFill>
                  <a:schemeClr val="tx1"/>
                </a:solidFill>
                <a:effectLst/>
                <a:latin typeface="+mn-lt"/>
                <a:ea typeface="+mn-ea"/>
                <a:cs typeface="+mn-cs"/>
              </a:rPr>
              <a:t>, 11(6).https://www.researchgate.net/profile/Matias-Yuwono/publication/381852954_Development_of_Henri_Fayol's_Principles_of_Management_on_the_Implementation_of_Governance_in_the_Banking_Industry_in_Indonesia/links/66825980714e0b0315387744/Development-of-Henri-Fayols-Principles-of-Management-on-the-Implementation-of-Governance-in-the-Banking-Industry-in-Indonesia.pdf</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D118178-B92C-4114-9A45-2B95E59EBF3B}" type="slidenum">
              <a:rPr lang="en-IN" smtClean="0"/>
              <a:pPr/>
              <a:t>8</a:t>
            </a:fld>
            <a:endParaRPr lang="en-IN"/>
          </a:p>
        </p:txBody>
      </p:sp>
    </p:spTree>
    <p:extLst>
      <p:ext uri="{BB962C8B-B14F-4D97-AF65-F5344CB8AC3E}">
        <p14:creationId xmlns:p14="http://schemas.microsoft.com/office/powerpoint/2010/main" val="3868428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903D4-30D9-F0DE-ED40-8467540AE7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150F9FC-97E6-C0A0-13EC-A9C788FA60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89FC2DBF-F0B0-7433-C734-8ABED681178B}"/>
              </a:ext>
            </a:extLst>
          </p:cNvPr>
          <p:cNvSpPr>
            <a:spLocks noGrp="1"/>
          </p:cNvSpPr>
          <p:nvPr>
            <p:ph type="dt" sz="half" idx="10"/>
          </p:nvPr>
        </p:nvSpPr>
        <p:spPr/>
        <p:txBody>
          <a:bodyPr/>
          <a:lstStyle/>
          <a:p>
            <a:fld id="{82BC65FC-6920-4A71-90EA-DE6120467BCD}" type="datetimeFigureOut">
              <a:rPr lang="en-IN" smtClean="0"/>
              <a:pPr/>
              <a:t>17-10-2025</a:t>
            </a:fld>
            <a:endParaRPr lang="en-IN"/>
          </a:p>
        </p:txBody>
      </p:sp>
      <p:sp>
        <p:nvSpPr>
          <p:cNvPr id="5" name="Footer Placeholder 4">
            <a:extLst>
              <a:ext uri="{FF2B5EF4-FFF2-40B4-BE49-F238E27FC236}">
                <a16:creationId xmlns:a16="http://schemas.microsoft.com/office/drawing/2014/main" id="{0CDD0BEE-1B31-2908-D8B4-32134C26C1A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F7A0085-1212-D1E2-4676-12A73C7D7672}"/>
              </a:ext>
            </a:extLst>
          </p:cNvPr>
          <p:cNvSpPr>
            <a:spLocks noGrp="1"/>
          </p:cNvSpPr>
          <p:nvPr>
            <p:ph type="sldNum" sz="quarter" idx="12"/>
          </p:nvPr>
        </p:nvSpPr>
        <p:spPr/>
        <p:txBody>
          <a:bodyPr/>
          <a:lstStyle/>
          <a:p>
            <a:fld id="{DC4320C1-5D15-44DD-82A9-301FFA0AAAD2}" type="slidenum">
              <a:rPr lang="en-IN" smtClean="0"/>
              <a:pPr/>
              <a:t>‹#›</a:t>
            </a:fld>
            <a:endParaRPr lang="en-IN"/>
          </a:p>
        </p:txBody>
      </p:sp>
    </p:spTree>
    <p:extLst>
      <p:ext uri="{BB962C8B-B14F-4D97-AF65-F5344CB8AC3E}">
        <p14:creationId xmlns:p14="http://schemas.microsoft.com/office/powerpoint/2010/main" val="2425388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315A8-A35F-506F-D7EE-DF0398CA8A8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7DAE5C0-E845-3B35-4CE9-30B4D7FB25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1B24915-EB8E-C643-3D39-553A150EA9F2}"/>
              </a:ext>
            </a:extLst>
          </p:cNvPr>
          <p:cNvSpPr>
            <a:spLocks noGrp="1"/>
          </p:cNvSpPr>
          <p:nvPr>
            <p:ph type="dt" sz="half" idx="10"/>
          </p:nvPr>
        </p:nvSpPr>
        <p:spPr/>
        <p:txBody>
          <a:bodyPr/>
          <a:lstStyle/>
          <a:p>
            <a:fld id="{82BC65FC-6920-4A71-90EA-DE6120467BCD}" type="datetimeFigureOut">
              <a:rPr lang="en-IN" smtClean="0"/>
              <a:pPr/>
              <a:t>17-10-2025</a:t>
            </a:fld>
            <a:endParaRPr lang="en-IN"/>
          </a:p>
        </p:txBody>
      </p:sp>
      <p:sp>
        <p:nvSpPr>
          <p:cNvPr id="5" name="Footer Placeholder 4">
            <a:extLst>
              <a:ext uri="{FF2B5EF4-FFF2-40B4-BE49-F238E27FC236}">
                <a16:creationId xmlns:a16="http://schemas.microsoft.com/office/drawing/2014/main" id="{28C28471-4792-CDEF-729E-A886E4D6E1E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A86F750-CEE9-D124-5536-A0DEE2C80F1D}"/>
              </a:ext>
            </a:extLst>
          </p:cNvPr>
          <p:cNvSpPr>
            <a:spLocks noGrp="1"/>
          </p:cNvSpPr>
          <p:nvPr>
            <p:ph type="sldNum" sz="quarter" idx="12"/>
          </p:nvPr>
        </p:nvSpPr>
        <p:spPr/>
        <p:txBody>
          <a:bodyPr/>
          <a:lstStyle/>
          <a:p>
            <a:fld id="{DC4320C1-5D15-44DD-82A9-301FFA0AAAD2}" type="slidenum">
              <a:rPr lang="en-IN" smtClean="0"/>
              <a:pPr/>
              <a:t>‹#›</a:t>
            </a:fld>
            <a:endParaRPr lang="en-IN"/>
          </a:p>
        </p:txBody>
      </p:sp>
    </p:spTree>
    <p:extLst>
      <p:ext uri="{BB962C8B-B14F-4D97-AF65-F5344CB8AC3E}">
        <p14:creationId xmlns:p14="http://schemas.microsoft.com/office/powerpoint/2010/main" val="1890527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A3FE-BD19-FE24-76AB-008A69E5CA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2A7FA12-817F-F038-BE68-3F7D265FD1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98D9FE-5169-9900-7D7D-3E8A27E21068}"/>
              </a:ext>
            </a:extLst>
          </p:cNvPr>
          <p:cNvSpPr>
            <a:spLocks noGrp="1"/>
          </p:cNvSpPr>
          <p:nvPr>
            <p:ph type="dt" sz="half" idx="10"/>
          </p:nvPr>
        </p:nvSpPr>
        <p:spPr/>
        <p:txBody>
          <a:bodyPr/>
          <a:lstStyle/>
          <a:p>
            <a:fld id="{82BC65FC-6920-4A71-90EA-DE6120467BCD}" type="datetimeFigureOut">
              <a:rPr lang="en-IN" smtClean="0"/>
              <a:pPr/>
              <a:t>17-10-2025</a:t>
            </a:fld>
            <a:endParaRPr lang="en-IN"/>
          </a:p>
        </p:txBody>
      </p:sp>
      <p:sp>
        <p:nvSpPr>
          <p:cNvPr id="5" name="Footer Placeholder 4">
            <a:extLst>
              <a:ext uri="{FF2B5EF4-FFF2-40B4-BE49-F238E27FC236}">
                <a16:creationId xmlns:a16="http://schemas.microsoft.com/office/drawing/2014/main" id="{922A393A-E708-86D4-A145-09A4AB05B8E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2A739A8-A88C-B7A2-1EDC-37CE3B81B760}"/>
              </a:ext>
            </a:extLst>
          </p:cNvPr>
          <p:cNvSpPr>
            <a:spLocks noGrp="1"/>
          </p:cNvSpPr>
          <p:nvPr>
            <p:ph type="sldNum" sz="quarter" idx="12"/>
          </p:nvPr>
        </p:nvSpPr>
        <p:spPr/>
        <p:txBody>
          <a:bodyPr/>
          <a:lstStyle/>
          <a:p>
            <a:fld id="{DC4320C1-5D15-44DD-82A9-301FFA0AAAD2}" type="slidenum">
              <a:rPr lang="en-IN" smtClean="0"/>
              <a:pPr/>
              <a:t>‹#›</a:t>
            </a:fld>
            <a:endParaRPr lang="en-IN"/>
          </a:p>
        </p:txBody>
      </p:sp>
    </p:spTree>
    <p:extLst>
      <p:ext uri="{BB962C8B-B14F-4D97-AF65-F5344CB8AC3E}">
        <p14:creationId xmlns:p14="http://schemas.microsoft.com/office/powerpoint/2010/main" val="2620272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2C762-2A30-FDDB-878D-BF464CEC880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83F3BFF-22FC-0E5D-D4AC-1E155BB471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C866E7CC-2FBA-B0F7-4697-89C0D17249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A296CD6-AB1A-5333-9481-E261EA69EB73}"/>
              </a:ext>
            </a:extLst>
          </p:cNvPr>
          <p:cNvSpPr>
            <a:spLocks noGrp="1"/>
          </p:cNvSpPr>
          <p:nvPr>
            <p:ph type="dt" sz="half" idx="10"/>
          </p:nvPr>
        </p:nvSpPr>
        <p:spPr/>
        <p:txBody>
          <a:bodyPr/>
          <a:lstStyle/>
          <a:p>
            <a:fld id="{82BC65FC-6920-4A71-90EA-DE6120467BCD}" type="datetimeFigureOut">
              <a:rPr lang="en-IN" smtClean="0"/>
              <a:pPr/>
              <a:t>17-10-2025</a:t>
            </a:fld>
            <a:endParaRPr lang="en-IN"/>
          </a:p>
        </p:txBody>
      </p:sp>
      <p:sp>
        <p:nvSpPr>
          <p:cNvPr id="6" name="Footer Placeholder 5">
            <a:extLst>
              <a:ext uri="{FF2B5EF4-FFF2-40B4-BE49-F238E27FC236}">
                <a16:creationId xmlns:a16="http://schemas.microsoft.com/office/drawing/2014/main" id="{97493AE5-B9A6-4BA8-E31D-E22DFC1B98C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C6ACC63-0FCE-1841-02B2-3F6ED07176AE}"/>
              </a:ext>
            </a:extLst>
          </p:cNvPr>
          <p:cNvSpPr>
            <a:spLocks noGrp="1"/>
          </p:cNvSpPr>
          <p:nvPr>
            <p:ph type="sldNum" sz="quarter" idx="12"/>
          </p:nvPr>
        </p:nvSpPr>
        <p:spPr/>
        <p:txBody>
          <a:bodyPr/>
          <a:lstStyle/>
          <a:p>
            <a:fld id="{DC4320C1-5D15-44DD-82A9-301FFA0AAAD2}" type="slidenum">
              <a:rPr lang="en-IN" smtClean="0"/>
              <a:pPr/>
              <a:t>‹#›</a:t>
            </a:fld>
            <a:endParaRPr lang="en-IN"/>
          </a:p>
        </p:txBody>
      </p:sp>
    </p:spTree>
    <p:extLst>
      <p:ext uri="{BB962C8B-B14F-4D97-AF65-F5344CB8AC3E}">
        <p14:creationId xmlns:p14="http://schemas.microsoft.com/office/powerpoint/2010/main" val="403263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3DD11-8787-D976-2952-574B243EFA98}"/>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3CBEB4B-3116-5252-4CC1-4CB6D0C6E3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56B6773-93F9-E8CF-6D7C-1B446DDE4B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8AE3F00-F9F1-CC62-7DDF-32FB276729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7E7180-9DD8-E283-9578-5145065A63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6567A9F-A3B8-B0A6-B873-ECEE620F88D3}"/>
              </a:ext>
            </a:extLst>
          </p:cNvPr>
          <p:cNvSpPr>
            <a:spLocks noGrp="1"/>
          </p:cNvSpPr>
          <p:nvPr>
            <p:ph type="dt" sz="half" idx="10"/>
          </p:nvPr>
        </p:nvSpPr>
        <p:spPr/>
        <p:txBody>
          <a:bodyPr/>
          <a:lstStyle/>
          <a:p>
            <a:fld id="{82BC65FC-6920-4A71-90EA-DE6120467BCD}" type="datetimeFigureOut">
              <a:rPr lang="en-IN" smtClean="0"/>
              <a:pPr/>
              <a:t>17-10-2025</a:t>
            </a:fld>
            <a:endParaRPr lang="en-IN"/>
          </a:p>
        </p:txBody>
      </p:sp>
      <p:sp>
        <p:nvSpPr>
          <p:cNvPr id="8" name="Footer Placeholder 7">
            <a:extLst>
              <a:ext uri="{FF2B5EF4-FFF2-40B4-BE49-F238E27FC236}">
                <a16:creationId xmlns:a16="http://schemas.microsoft.com/office/drawing/2014/main" id="{48135C54-14FA-7DA4-20DA-457A948F7E8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DCC827F-4DCE-D524-597A-03182F602488}"/>
              </a:ext>
            </a:extLst>
          </p:cNvPr>
          <p:cNvSpPr>
            <a:spLocks noGrp="1"/>
          </p:cNvSpPr>
          <p:nvPr>
            <p:ph type="sldNum" sz="quarter" idx="12"/>
          </p:nvPr>
        </p:nvSpPr>
        <p:spPr/>
        <p:txBody>
          <a:bodyPr/>
          <a:lstStyle/>
          <a:p>
            <a:fld id="{DC4320C1-5D15-44DD-82A9-301FFA0AAAD2}" type="slidenum">
              <a:rPr lang="en-IN" smtClean="0"/>
              <a:pPr/>
              <a:t>‹#›</a:t>
            </a:fld>
            <a:endParaRPr lang="en-IN"/>
          </a:p>
        </p:txBody>
      </p:sp>
    </p:spTree>
    <p:extLst>
      <p:ext uri="{BB962C8B-B14F-4D97-AF65-F5344CB8AC3E}">
        <p14:creationId xmlns:p14="http://schemas.microsoft.com/office/powerpoint/2010/main" val="3985419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82817-7250-62E9-AFF5-21CC9B77BBB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FB34AEA-EAD9-AA7A-167A-760A88A530E2}"/>
              </a:ext>
            </a:extLst>
          </p:cNvPr>
          <p:cNvSpPr>
            <a:spLocks noGrp="1"/>
          </p:cNvSpPr>
          <p:nvPr>
            <p:ph type="dt" sz="half" idx="10"/>
          </p:nvPr>
        </p:nvSpPr>
        <p:spPr/>
        <p:txBody>
          <a:bodyPr/>
          <a:lstStyle/>
          <a:p>
            <a:fld id="{82BC65FC-6920-4A71-90EA-DE6120467BCD}" type="datetimeFigureOut">
              <a:rPr lang="en-IN" smtClean="0"/>
              <a:pPr/>
              <a:t>17-10-2025</a:t>
            </a:fld>
            <a:endParaRPr lang="en-IN"/>
          </a:p>
        </p:txBody>
      </p:sp>
      <p:sp>
        <p:nvSpPr>
          <p:cNvPr id="4" name="Footer Placeholder 3">
            <a:extLst>
              <a:ext uri="{FF2B5EF4-FFF2-40B4-BE49-F238E27FC236}">
                <a16:creationId xmlns:a16="http://schemas.microsoft.com/office/drawing/2014/main" id="{583A1999-D288-0FE7-D128-C520334D89A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F28EA2D3-5940-3B01-CCF1-D893E4C5D313}"/>
              </a:ext>
            </a:extLst>
          </p:cNvPr>
          <p:cNvSpPr>
            <a:spLocks noGrp="1"/>
          </p:cNvSpPr>
          <p:nvPr>
            <p:ph type="sldNum" sz="quarter" idx="12"/>
          </p:nvPr>
        </p:nvSpPr>
        <p:spPr/>
        <p:txBody>
          <a:bodyPr/>
          <a:lstStyle/>
          <a:p>
            <a:fld id="{DC4320C1-5D15-44DD-82A9-301FFA0AAAD2}" type="slidenum">
              <a:rPr lang="en-IN" smtClean="0"/>
              <a:pPr/>
              <a:t>‹#›</a:t>
            </a:fld>
            <a:endParaRPr lang="en-IN"/>
          </a:p>
        </p:txBody>
      </p:sp>
    </p:spTree>
    <p:extLst>
      <p:ext uri="{BB962C8B-B14F-4D97-AF65-F5344CB8AC3E}">
        <p14:creationId xmlns:p14="http://schemas.microsoft.com/office/powerpoint/2010/main" val="1525502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B0F38B-5D63-84CD-B4F8-1CD2C2CB2B5C}"/>
              </a:ext>
            </a:extLst>
          </p:cNvPr>
          <p:cNvSpPr>
            <a:spLocks noGrp="1"/>
          </p:cNvSpPr>
          <p:nvPr>
            <p:ph type="dt" sz="half" idx="10"/>
          </p:nvPr>
        </p:nvSpPr>
        <p:spPr/>
        <p:txBody>
          <a:bodyPr/>
          <a:lstStyle/>
          <a:p>
            <a:fld id="{82BC65FC-6920-4A71-90EA-DE6120467BCD}" type="datetimeFigureOut">
              <a:rPr lang="en-IN" smtClean="0"/>
              <a:pPr/>
              <a:t>17-10-2025</a:t>
            </a:fld>
            <a:endParaRPr lang="en-IN"/>
          </a:p>
        </p:txBody>
      </p:sp>
      <p:sp>
        <p:nvSpPr>
          <p:cNvPr id="3" name="Footer Placeholder 2">
            <a:extLst>
              <a:ext uri="{FF2B5EF4-FFF2-40B4-BE49-F238E27FC236}">
                <a16:creationId xmlns:a16="http://schemas.microsoft.com/office/drawing/2014/main" id="{78309C78-51AA-80AF-6B6B-F5B87631DCC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58305D6A-3690-FF45-841D-C7C2FF2522BF}"/>
              </a:ext>
            </a:extLst>
          </p:cNvPr>
          <p:cNvSpPr>
            <a:spLocks noGrp="1"/>
          </p:cNvSpPr>
          <p:nvPr>
            <p:ph type="sldNum" sz="quarter" idx="12"/>
          </p:nvPr>
        </p:nvSpPr>
        <p:spPr/>
        <p:txBody>
          <a:bodyPr/>
          <a:lstStyle/>
          <a:p>
            <a:fld id="{DC4320C1-5D15-44DD-82A9-301FFA0AAAD2}" type="slidenum">
              <a:rPr lang="en-IN" smtClean="0"/>
              <a:pPr/>
              <a:t>‹#›</a:t>
            </a:fld>
            <a:endParaRPr lang="en-IN"/>
          </a:p>
        </p:txBody>
      </p:sp>
    </p:spTree>
    <p:extLst>
      <p:ext uri="{BB962C8B-B14F-4D97-AF65-F5344CB8AC3E}">
        <p14:creationId xmlns:p14="http://schemas.microsoft.com/office/powerpoint/2010/main" val="2093942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17776-FA1D-3044-CCBE-0F58E30008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D409E112-D4D0-0C30-3188-04FE76AE25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DFB65C0-A623-5A03-A671-F91A8EB15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F20D8D-0306-9A35-ED8C-7A90D8CF3BCC}"/>
              </a:ext>
            </a:extLst>
          </p:cNvPr>
          <p:cNvSpPr>
            <a:spLocks noGrp="1"/>
          </p:cNvSpPr>
          <p:nvPr>
            <p:ph type="dt" sz="half" idx="10"/>
          </p:nvPr>
        </p:nvSpPr>
        <p:spPr/>
        <p:txBody>
          <a:bodyPr/>
          <a:lstStyle/>
          <a:p>
            <a:fld id="{82BC65FC-6920-4A71-90EA-DE6120467BCD}" type="datetimeFigureOut">
              <a:rPr lang="en-IN" smtClean="0"/>
              <a:pPr/>
              <a:t>17-10-2025</a:t>
            </a:fld>
            <a:endParaRPr lang="en-IN"/>
          </a:p>
        </p:txBody>
      </p:sp>
      <p:sp>
        <p:nvSpPr>
          <p:cNvPr id="6" name="Footer Placeholder 5">
            <a:extLst>
              <a:ext uri="{FF2B5EF4-FFF2-40B4-BE49-F238E27FC236}">
                <a16:creationId xmlns:a16="http://schemas.microsoft.com/office/drawing/2014/main" id="{68BA0A26-E060-25E9-39B4-9A766E2E071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217A03F-CF73-2BA7-8EE9-18BD1F50686E}"/>
              </a:ext>
            </a:extLst>
          </p:cNvPr>
          <p:cNvSpPr>
            <a:spLocks noGrp="1"/>
          </p:cNvSpPr>
          <p:nvPr>
            <p:ph type="sldNum" sz="quarter" idx="12"/>
          </p:nvPr>
        </p:nvSpPr>
        <p:spPr/>
        <p:txBody>
          <a:bodyPr/>
          <a:lstStyle/>
          <a:p>
            <a:fld id="{DC4320C1-5D15-44DD-82A9-301FFA0AAAD2}" type="slidenum">
              <a:rPr lang="en-IN" smtClean="0"/>
              <a:pPr/>
              <a:t>‹#›</a:t>
            </a:fld>
            <a:endParaRPr lang="en-IN"/>
          </a:p>
        </p:txBody>
      </p:sp>
    </p:spTree>
    <p:extLst>
      <p:ext uri="{BB962C8B-B14F-4D97-AF65-F5344CB8AC3E}">
        <p14:creationId xmlns:p14="http://schemas.microsoft.com/office/powerpoint/2010/main" val="4232361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80C08-5A81-D4F7-500B-EB7C182ADD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9593BAF-81FB-10E7-C774-94CDDED6C8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AACCEA66-0D70-D347-5E4B-7CDF2E5335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AB83DB-C387-A160-975D-326307F7F8C0}"/>
              </a:ext>
            </a:extLst>
          </p:cNvPr>
          <p:cNvSpPr>
            <a:spLocks noGrp="1"/>
          </p:cNvSpPr>
          <p:nvPr>
            <p:ph type="dt" sz="half" idx="10"/>
          </p:nvPr>
        </p:nvSpPr>
        <p:spPr/>
        <p:txBody>
          <a:bodyPr/>
          <a:lstStyle/>
          <a:p>
            <a:fld id="{82BC65FC-6920-4A71-90EA-DE6120467BCD}" type="datetimeFigureOut">
              <a:rPr lang="en-IN" smtClean="0"/>
              <a:pPr/>
              <a:t>17-10-2025</a:t>
            </a:fld>
            <a:endParaRPr lang="en-IN"/>
          </a:p>
        </p:txBody>
      </p:sp>
      <p:sp>
        <p:nvSpPr>
          <p:cNvPr id="6" name="Footer Placeholder 5">
            <a:extLst>
              <a:ext uri="{FF2B5EF4-FFF2-40B4-BE49-F238E27FC236}">
                <a16:creationId xmlns:a16="http://schemas.microsoft.com/office/drawing/2014/main" id="{6DB90C3E-1024-F880-8633-500D588F173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0D6E29E-8BBF-56AD-E2CE-5305ECBE25B9}"/>
              </a:ext>
            </a:extLst>
          </p:cNvPr>
          <p:cNvSpPr>
            <a:spLocks noGrp="1"/>
          </p:cNvSpPr>
          <p:nvPr>
            <p:ph type="sldNum" sz="quarter" idx="12"/>
          </p:nvPr>
        </p:nvSpPr>
        <p:spPr/>
        <p:txBody>
          <a:bodyPr/>
          <a:lstStyle/>
          <a:p>
            <a:fld id="{DC4320C1-5D15-44DD-82A9-301FFA0AAAD2}" type="slidenum">
              <a:rPr lang="en-IN" smtClean="0"/>
              <a:pPr/>
              <a:t>‹#›</a:t>
            </a:fld>
            <a:endParaRPr lang="en-IN"/>
          </a:p>
        </p:txBody>
      </p:sp>
    </p:spTree>
    <p:extLst>
      <p:ext uri="{BB962C8B-B14F-4D97-AF65-F5344CB8AC3E}">
        <p14:creationId xmlns:p14="http://schemas.microsoft.com/office/powerpoint/2010/main" val="1943477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B3D49-F7F5-F66F-5EC6-84ADCDCA528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35A8815-2738-60B3-A0E1-A70F4C8E0C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409E4EE-9801-14B0-3251-07788F2156D7}"/>
              </a:ext>
            </a:extLst>
          </p:cNvPr>
          <p:cNvSpPr>
            <a:spLocks noGrp="1"/>
          </p:cNvSpPr>
          <p:nvPr>
            <p:ph type="dt" sz="half" idx="10"/>
          </p:nvPr>
        </p:nvSpPr>
        <p:spPr/>
        <p:txBody>
          <a:bodyPr/>
          <a:lstStyle/>
          <a:p>
            <a:fld id="{82BC65FC-6920-4A71-90EA-DE6120467BCD}" type="datetimeFigureOut">
              <a:rPr lang="en-IN" smtClean="0"/>
              <a:pPr/>
              <a:t>17-10-2025</a:t>
            </a:fld>
            <a:endParaRPr lang="en-IN"/>
          </a:p>
        </p:txBody>
      </p:sp>
      <p:sp>
        <p:nvSpPr>
          <p:cNvPr id="5" name="Footer Placeholder 4">
            <a:extLst>
              <a:ext uri="{FF2B5EF4-FFF2-40B4-BE49-F238E27FC236}">
                <a16:creationId xmlns:a16="http://schemas.microsoft.com/office/drawing/2014/main" id="{E1BF6205-A777-4D03-1313-92860F1A730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7821A58-8C6C-3C6D-A055-4A15CB7448FC}"/>
              </a:ext>
            </a:extLst>
          </p:cNvPr>
          <p:cNvSpPr>
            <a:spLocks noGrp="1"/>
          </p:cNvSpPr>
          <p:nvPr>
            <p:ph type="sldNum" sz="quarter" idx="12"/>
          </p:nvPr>
        </p:nvSpPr>
        <p:spPr/>
        <p:txBody>
          <a:bodyPr/>
          <a:lstStyle/>
          <a:p>
            <a:fld id="{DC4320C1-5D15-44DD-82A9-301FFA0AAAD2}" type="slidenum">
              <a:rPr lang="en-IN" smtClean="0"/>
              <a:pPr/>
              <a:t>‹#›</a:t>
            </a:fld>
            <a:endParaRPr lang="en-IN"/>
          </a:p>
        </p:txBody>
      </p:sp>
    </p:spTree>
    <p:extLst>
      <p:ext uri="{BB962C8B-B14F-4D97-AF65-F5344CB8AC3E}">
        <p14:creationId xmlns:p14="http://schemas.microsoft.com/office/powerpoint/2010/main" val="1162897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237BEA-E3AF-98B9-CDB1-A1F9EDCE91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08F101B-A5E3-C458-5F40-27E1E62707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3880B4E-6F21-8660-F713-7AFBF5ADD8B3}"/>
              </a:ext>
            </a:extLst>
          </p:cNvPr>
          <p:cNvSpPr>
            <a:spLocks noGrp="1"/>
          </p:cNvSpPr>
          <p:nvPr>
            <p:ph type="dt" sz="half" idx="10"/>
          </p:nvPr>
        </p:nvSpPr>
        <p:spPr/>
        <p:txBody>
          <a:bodyPr/>
          <a:lstStyle/>
          <a:p>
            <a:fld id="{82BC65FC-6920-4A71-90EA-DE6120467BCD}" type="datetimeFigureOut">
              <a:rPr lang="en-IN" smtClean="0"/>
              <a:pPr/>
              <a:t>17-10-2025</a:t>
            </a:fld>
            <a:endParaRPr lang="en-IN"/>
          </a:p>
        </p:txBody>
      </p:sp>
      <p:sp>
        <p:nvSpPr>
          <p:cNvPr id="5" name="Footer Placeholder 4">
            <a:extLst>
              <a:ext uri="{FF2B5EF4-FFF2-40B4-BE49-F238E27FC236}">
                <a16:creationId xmlns:a16="http://schemas.microsoft.com/office/drawing/2014/main" id="{5FEC5470-6719-B4A4-C5BD-C2EFD2E82C7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B6C600C-F329-5AF4-8634-AE709F2DB136}"/>
              </a:ext>
            </a:extLst>
          </p:cNvPr>
          <p:cNvSpPr>
            <a:spLocks noGrp="1"/>
          </p:cNvSpPr>
          <p:nvPr>
            <p:ph type="sldNum" sz="quarter" idx="12"/>
          </p:nvPr>
        </p:nvSpPr>
        <p:spPr/>
        <p:txBody>
          <a:bodyPr/>
          <a:lstStyle/>
          <a:p>
            <a:fld id="{DC4320C1-5D15-44DD-82A9-301FFA0AAAD2}" type="slidenum">
              <a:rPr lang="en-IN" smtClean="0"/>
              <a:pPr/>
              <a:t>‹#›</a:t>
            </a:fld>
            <a:endParaRPr lang="en-IN"/>
          </a:p>
        </p:txBody>
      </p:sp>
    </p:spTree>
    <p:extLst>
      <p:ext uri="{BB962C8B-B14F-4D97-AF65-F5344CB8AC3E}">
        <p14:creationId xmlns:p14="http://schemas.microsoft.com/office/powerpoint/2010/main" val="270175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347231-651C-7874-458B-383FE6E0F2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C9297DE-9FAC-EF8F-3AF5-F0C768A18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42BACB3-E8E4-1B53-6832-8632783F5C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BC65FC-6920-4A71-90EA-DE6120467BCD}" type="datetimeFigureOut">
              <a:rPr lang="en-IN" smtClean="0"/>
              <a:pPr/>
              <a:t>17-10-2025</a:t>
            </a:fld>
            <a:endParaRPr lang="en-IN"/>
          </a:p>
        </p:txBody>
      </p:sp>
      <p:sp>
        <p:nvSpPr>
          <p:cNvPr id="5" name="Footer Placeholder 4">
            <a:extLst>
              <a:ext uri="{FF2B5EF4-FFF2-40B4-BE49-F238E27FC236}">
                <a16:creationId xmlns:a16="http://schemas.microsoft.com/office/drawing/2014/main" id="{CD66C92B-7477-5480-1E56-B1851E361A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5241D02C-B5B2-2E0E-0920-E86DB1E774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4320C1-5D15-44DD-82A9-301FFA0AAAD2}" type="slidenum">
              <a:rPr lang="en-IN" smtClean="0"/>
              <a:pPr/>
              <a:t>‹#›</a:t>
            </a:fld>
            <a:endParaRPr lang="en-IN"/>
          </a:p>
        </p:txBody>
      </p:sp>
    </p:spTree>
    <p:extLst>
      <p:ext uri="{BB962C8B-B14F-4D97-AF65-F5344CB8AC3E}">
        <p14:creationId xmlns:p14="http://schemas.microsoft.com/office/powerpoint/2010/main" val="2821560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62D17-10E3-EDCF-686F-BE06939B9ED1}"/>
              </a:ext>
            </a:extLst>
          </p:cNvPr>
          <p:cNvSpPr>
            <a:spLocks noGrp="1"/>
          </p:cNvSpPr>
          <p:nvPr>
            <p:ph type="ctrTitle"/>
          </p:nvPr>
        </p:nvSpPr>
        <p:spPr/>
        <p:txBody>
          <a:bodyPr>
            <a:normAutofit/>
          </a:bodyPr>
          <a:lstStyle/>
          <a:p>
            <a:r>
              <a:rPr lang="en-GB" sz="3600" b="1" dirty="0">
                <a:latin typeface="Times New Roman" panose="02020603050405020304" pitchFamily="18" charset="0"/>
                <a:cs typeface="Times New Roman" panose="02020603050405020304" pitchFamily="18" charset="0"/>
              </a:rPr>
              <a:t>Module code and module title:</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LCBB4015 ,</a:t>
            </a:r>
            <a:r>
              <a:rPr lang="en-GB" sz="3500" b="1" dirty="0">
                <a:latin typeface="Times New Roman" panose="02020603050405020304" pitchFamily="18" charset="0"/>
                <a:cs typeface="Times New Roman" panose="02020603050405020304" pitchFamily="18" charset="0"/>
              </a:rPr>
              <a:t>Introduction to Leadership and Management </a:t>
            </a:r>
            <a:endParaRPr lang="en-IN" sz="35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92873259-E8EB-7421-3A4B-25DFC44DC99B}"/>
              </a:ext>
            </a:extLst>
          </p:cNvPr>
          <p:cNvSpPr>
            <a:spLocks noGrp="1"/>
          </p:cNvSpPr>
          <p:nvPr>
            <p:ph type="subTitle" idx="1"/>
          </p:nvPr>
        </p:nvSpPr>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Student Name :Cosmin </a:t>
            </a:r>
            <a:r>
              <a:rPr lang="en-GB" dirty="0" err="1">
                <a:latin typeface="Times New Roman" panose="02020603050405020304" pitchFamily="18" charset="0"/>
                <a:cs typeface="Times New Roman" panose="02020603050405020304" pitchFamily="18" charset="0"/>
              </a:rPr>
              <a:t>Calarasu,Nicoleta</a:t>
            </a:r>
            <a:r>
              <a:rPr lang="en-GB" dirty="0">
                <a:latin typeface="Times New Roman" panose="02020603050405020304" pitchFamily="18" charset="0"/>
                <a:cs typeface="Times New Roman" panose="02020603050405020304" pitchFamily="18" charset="0"/>
              </a:rPr>
              <a:t> Samson ,Florina </a:t>
            </a:r>
            <a:r>
              <a:rPr lang="en-GB" dirty="0" err="1">
                <a:latin typeface="Times New Roman" panose="02020603050405020304" pitchFamily="18" charset="0"/>
                <a:cs typeface="Times New Roman" panose="02020603050405020304" pitchFamily="18" charset="0"/>
              </a:rPr>
              <a:t>Nicolici</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Student number </a:t>
            </a:r>
            <a:r>
              <a:rPr lang="en-GB">
                <a:latin typeface="Times New Roman" panose="02020603050405020304" pitchFamily="18" charset="0"/>
                <a:cs typeface="Times New Roman" panose="02020603050405020304" pitchFamily="18" charset="0"/>
              </a:rPr>
              <a:t>: </a:t>
            </a:r>
            <a:r>
              <a:rPr lang="en-GB"/>
              <a:t>2328896,2437295,2311955</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Presentation title</a:t>
            </a:r>
            <a:r>
              <a:rPr lang="en-GB" b="1" dirty="0">
                <a:latin typeface="Times New Roman" panose="02020603050405020304" pitchFamily="18" charset="0"/>
                <a:cs typeface="Times New Roman" panose="02020603050405020304" pitchFamily="18" charset="0"/>
              </a:rPr>
              <a:t>-Management- a critical analysis of Amazon </a:t>
            </a:r>
          </a:p>
          <a:p>
            <a:r>
              <a:rPr lang="en-GB" dirty="0">
                <a:latin typeface="Times New Roman" panose="02020603050405020304" pitchFamily="18" charset="0"/>
                <a:cs typeface="Times New Roman" panose="02020603050405020304" pitchFamily="18" charset="0"/>
              </a:rPr>
              <a:t>Lecturer’s name</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09160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D2EA2-F1F2-1919-5FF3-E5C2BB0E7E16}"/>
              </a:ext>
            </a:extLst>
          </p:cNvPr>
          <p:cNvSpPr>
            <a:spLocks noGrp="1"/>
          </p:cNvSpPr>
          <p:nvPr>
            <p:ph type="title"/>
          </p:nvPr>
        </p:nvSpPr>
        <p:spPr/>
        <p:txBody>
          <a:bodyPr>
            <a:normAutofit/>
          </a:bodyPr>
          <a:lstStyle/>
          <a:p>
            <a:pPr algn="ctr"/>
            <a:r>
              <a:rPr lang="en-IN" sz="3500" b="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EA6EAF2D-8383-2779-4677-1E47A0580FA2}"/>
              </a:ext>
            </a:extLst>
          </p:cNvPr>
          <p:cNvSpPr>
            <a:spLocks noGrp="1"/>
          </p:cNvSpPr>
          <p:nvPr>
            <p:ph idx="1"/>
          </p:nvPr>
        </p:nvSpPr>
        <p:spPr>
          <a:xfrm>
            <a:off x="838200" y="2920181"/>
            <a:ext cx="10515600" cy="3256782"/>
          </a:xfrm>
          <a:ln>
            <a:solidFill>
              <a:schemeClr val="tx2"/>
            </a:solidFill>
          </a:ln>
        </p:spPr>
        <p:txBody>
          <a:bodyPr/>
          <a:lstStyle/>
          <a:p>
            <a:pPr algn="ctr"/>
            <a:r>
              <a:rPr lang="en-IN" dirty="0">
                <a:latin typeface="Times New Roman" panose="02020603050405020304" pitchFamily="18" charset="0"/>
                <a:cs typeface="Times New Roman" panose="02020603050405020304" pitchFamily="18" charset="0"/>
              </a:rPr>
              <a:t>Slide 3- Introduction</a:t>
            </a:r>
          </a:p>
          <a:p>
            <a:pPr algn="ctr"/>
            <a:r>
              <a:rPr lang="en-IN" dirty="0">
                <a:latin typeface="Times New Roman" panose="02020603050405020304" pitchFamily="18" charset="0"/>
                <a:cs typeface="Times New Roman" panose="02020603050405020304" pitchFamily="18" charset="0"/>
              </a:rPr>
              <a:t>Slide 4,5,6 – Main Body</a:t>
            </a:r>
          </a:p>
          <a:p>
            <a:pPr algn="ctr"/>
            <a:r>
              <a:rPr lang="en-IN" dirty="0">
                <a:latin typeface="Times New Roman" panose="02020603050405020304" pitchFamily="18" charset="0"/>
                <a:cs typeface="Times New Roman" panose="02020603050405020304" pitchFamily="18" charset="0"/>
              </a:rPr>
              <a:t>Slide 7 – Conclusion</a:t>
            </a:r>
          </a:p>
          <a:p>
            <a:pPr algn="ctr"/>
            <a:r>
              <a:rPr lang="en-IN" dirty="0">
                <a:latin typeface="Times New Roman" panose="02020603050405020304" pitchFamily="18" charset="0"/>
                <a:cs typeface="Times New Roman" panose="02020603050405020304" pitchFamily="18" charset="0"/>
              </a:rPr>
              <a:t>Slide 8- References</a:t>
            </a:r>
          </a:p>
        </p:txBody>
      </p:sp>
    </p:spTree>
    <p:extLst>
      <p:ext uri="{BB962C8B-B14F-4D97-AF65-F5344CB8AC3E}">
        <p14:creationId xmlns:p14="http://schemas.microsoft.com/office/powerpoint/2010/main" val="100237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41179-BC22-E3EE-3966-8D75B5987805}"/>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A367A975-90C3-4F4D-E6CD-8495F1262A5B}"/>
              </a:ext>
            </a:extLst>
          </p:cNvPr>
          <p:cNvSpPr>
            <a:spLocks noGrp="1"/>
          </p:cNvSpPr>
          <p:nvPr>
            <p:ph idx="1"/>
          </p:nvPr>
        </p:nvSpPr>
        <p:spPr>
          <a:custGeom>
            <a:avLst/>
            <a:gdLst>
              <a:gd name="connsiteX0" fmla="*/ 0 w 10515600"/>
              <a:gd name="connsiteY0" fmla="*/ 0 h 4351338"/>
              <a:gd name="connsiteX1" fmla="*/ 584200 w 10515600"/>
              <a:gd name="connsiteY1" fmla="*/ 0 h 4351338"/>
              <a:gd name="connsiteX2" fmla="*/ 958088 w 10515600"/>
              <a:gd name="connsiteY2" fmla="*/ 0 h 4351338"/>
              <a:gd name="connsiteX3" fmla="*/ 1226820 w 10515600"/>
              <a:gd name="connsiteY3" fmla="*/ 0 h 4351338"/>
              <a:gd name="connsiteX4" fmla="*/ 1811020 w 10515600"/>
              <a:gd name="connsiteY4" fmla="*/ 0 h 4351338"/>
              <a:gd name="connsiteX5" fmla="*/ 2500376 w 10515600"/>
              <a:gd name="connsiteY5" fmla="*/ 0 h 4351338"/>
              <a:gd name="connsiteX6" fmla="*/ 3189732 w 10515600"/>
              <a:gd name="connsiteY6" fmla="*/ 0 h 4351338"/>
              <a:gd name="connsiteX7" fmla="*/ 3879088 w 10515600"/>
              <a:gd name="connsiteY7" fmla="*/ 0 h 4351338"/>
              <a:gd name="connsiteX8" fmla="*/ 4147820 w 10515600"/>
              <a:gd name="connsiteY8" fmla="*/ 0 h 4351338"/>
              <a:gd name="connsiteX9" fmla="*/ 4837176 w 10515600"/>
              <a:gd name="connsiteY9" fmla="*/ 0 h 4351338"/>
              <a:gd name="connsiteX10" fmla="*/ 5211064 w 10515600"/>
              <a:gd name="connsiteY10" fmla="*/ 0 h 4351338"/>
              <a:gd name="connsiteX11" fmla="*/ 6005576 w 10515600"/>
              <a:gd name="connsiteY11" fmla="*/ 0 h 4351338"/>
              <a:gd name="connsiteX12" fmla="*/ 6274308 w 10515600"/>
              <a:gd name="connsiteY12" fmla="*/ 0 h 4351338"/>
              <a:gd name="connsiteX13" fmla="*/ 7068820 w 10515600"/>
              <a:gd name="connsiteY13" fmla="*/ 0 h 4351338"/>
              <a:gd name="connsiteX14" fmla="*/ 7863332 w 10515600"/>
              <a:gd name="connsiteY14" fmla="*/ 0 h 4351338"/>
              <a:gd name="connsiteX15" fmla="*/ 8657844 w 10515600"/>
              <a:gd name="connsiteY15" fmla="*/ 0 h 4351338"/>
              <a:gd name="connsiteX16" fmla="*/ 9136888 w 10515600"/>
              <a:gd name="connsiteY16" fmla="*/ 0 h 4351338"/>
              <a:gd name="connsiteX17" fmla="*/ 9405620 w 10515600"/>
              <a:gd name="connsiteY17" fmla="*/ 0 h 4351338"/>
              <a:gd name="connsiteX18" fmla="*/ 9779508 w 10515600"/>
              <a:gd name="connsiteY18" fmla="*/ 0 h 4351338"/>
              <a:gd name="connsiteX19" fmla="*/ 10515600 w 10515600"/>
              <a:gd name="connsiteY19" fmla="*/ 0 h 4351338"/>
              <a:gd name="connsiteX20" fmla="*/ 10515600 w 10515600"/>
              <a:gd name="connsiteY20" fmla="*/ 413377 h 4351338"/>
              <a:gd name="connsiteX21" fmla="*/ 10515600 w 10515600"/>
              <a:gd name="connsiteY21" fmla="*/ 1044321 h 4351338"/>
              <a:gd name="connsiteX22" fmla="*/ 10515600 w 10515600"/>
              <a:gd name="connsiteY22" fmla="*/ 1501212 h 4351338"/>
              <a:gd name="connsiteX23" fmla="*/ 10515600 w 10515600"/>
              <a:gd name="connsiteY23" fmla="*/ 1958102 h 4351338"/>
              <a:gd name="connsiteX24" fmla="*/ 10515600 w 10515600"/>
              <a:gd name="connsiteY24" fmla="*/ 2545533 h 4351338"/>
              <a:gd name="connsiteX25" fmla="*/ 10515600 w 10515600"/>
              <a:gd name="connsiteY25" fmla="*/ 3176477 h 4351338"/>
              <a:gd name="connsiteX26" fmla="*/ 10515600 w 10515600"/>
              <a:gd name="connsiteY26" fmla="*/ 3720394 h 4351338"/>
              <a:gd name="connsiteX27" fmla="*/ 10515600 w 10515600"/>
              <a:gd name="connsiteY27" fmla="*/ 4351338 h 4351338"/>
              <a:gd name="connsiteX28" fmla="*/ 9826244 w 10515600"/>
              <a:gd name="connsiteY28" fmla="*/ 4351338 h 4351338"/>
              <a:gd name="connsiteX29" fmla="*/ 9031732 w 10515600"/>
              <a:gd name="connsiteY29" fmla="*/ 4351338 h 4351338"/>
              <a:gd name="connsiteX30" fmla="*/ 8342376 w 10515600"/>
              <a:gd name="connsiteY30" fmla="*/ 4351338 h 4351338"/>
              <a:gd name="connsiteX31" fmla="*/ 7547864 w 10515600"/>
              <a:gd name="connsiteY31" fmla="*/ 4351338 h 4351338"/>
              <a:gd name="connsiteX32" fmla="*/ 6963664 w 10515600"/>
              <a:gd name="connsiteY32" fmla="*/ 4351338 h 4351338"/>
              <a:gd name="connsiteX33" fmla="*/ 6484620 w 10515600"/>
              <a:gd name="connsiteY33" fmla="*/ 4351338 h 4351338"/>
              <a:gd name="connsiteX34" fmla="*/ 6215888 w 10515600"/>
              <a:gd name="connsiteY34" fmla="*/ 4351338 h 4351338"/>
              <a:gd name="connsiteX35" fmla="*/ 5947156 w 10515600"/>
              <a:gd name="connsiteY35" fmla="*/ 4351338 h 4351338"/>
              <a:gd name="connsiteX36" fmla="*/ 5257800 w 10515600"/>
              <a:gd name="connsiteY36" fmla="*/ 4351338 h 4351338"/>
              <a:gd name="connsiteX37" fmla="*/ 4568444 w 10515600"/>
              <a:gd name="connsiteY37" fmla="*/ 4351338 h 4351338"/>
              <a:gd name="connsiteX38" fmla="*/ 3984244 w 10515600"/>
              <a:gd name="connsiteY38" fmla="*/ 4351338 h 4351338"/>
              <a:gd name="connsiteX39" fmla="*/ 3189732 w 10515600"/>
              <a:gd name="connsiteY39" fmla="*/ 4351338 h 4351338"/>
              <a:gd name="connsiteX40" fmla="*/ 2395220 w 10515600"/>
              <a:gd name="connsiteY40" fmla="*/ 4351338 h 4351338"/>
              <a:gd name="connsiteX41" fmla="*/ 1811020 w 10515600"/>
              <a:gd name="connsiteY41" fmla="*/ 4351338 h 4351338"/>
              <a:gd name="connsiteX42" fmla="*/ 1121664 w 10515600"/>
              <a:gd name="connsiteY42" fmla="*/ 4351338 h 4351338"/>
              <a:gd name="connsiteX43" fmla="*/ 852932 w 10515600"/>
              <a:gd name="connsiteY43" fmla="*/ 4351338 h 4351338"/>
              <a:gd name="connsiteX44" fmla="*/ 0 w 10515600"/>
              <a:gd name="connsiteY44" fmla="*/ 4351338 h 4351338"/>
              <a:gd name="connsiteX45" fmla="*/ 0 w 10515600"/>
              <a:gd name="connsiteY45" fmla="*/ 3807421 h 4351338"/>
              <a:gd name="connsiteX46" fmla="*/ 0 w 10515600"/>
              <a:gd name="connsiteY46" fmla="*/ 3263504 h 4351338"/>
              <a:gd name="connsiteX47" fmla="*/ 0 w 10515600"/>
              <a:gd name="connsiteY47" fmla="*/ 2719586 h 4351338"/>
              <a:gd name="connsiteX48" fmla="*/ 0 w 10515600"/>
              <a:gd name="connsiteY48" fmla="*/ 2262696 h 4351338"/>
              <a:gd name="connsiteX49" fmla="*/ 0 w 10515600"/>
              <a:gd name="connsiteY49" fmla="*/ 1675265 h 4351338"/>
              <a:gd name="connsiteX50" fmla="*/ 0 w 10515600"/>
              <a:gd name="connsiteY50" fmla="*/ 1044321 h 4351338"/>
              <a:gd name="connsiteX51" fmla="*/ 0 w 10515600"/>
              <a:gd name="connsiteY51" fmla="*/ 543917 h 4351338"/>
              <a:gd name="connsiteX52" fmla="*/ 0 w 10515600"/>
              <a:gd name="connsiteY52" fmla="*/ 0 h 4351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515600" h="4351338" fill="none" extrusionOk="0">
                <a:moveTo>
                  <a:pt x="0" y="0"/>
                </a:moveTo>
                <a:cubicBezTo>
                  <a:pt x="136337" y="-68568"/>
                  <a:pt x="294721" y="58996"/>
                  <a:pt x="584200" y="0"/>
                </a:cubicBezTo>
                <a:cubicBezTo>
                  <a:pt x="873679" y="-58996"/>
                  <a:pt x="830770" y="26047"/>
                  <a:pt x="958088" y="0"/>
                </a:cubicBezTo>
                <a:cubicBezTo>
                  <a:pt x="1085406" y="-26047"/>
                  <a:pt x="1166299" y="21359"/>
                  <a:pt x="1226820" y="0"/>
                </a:cubicBezTo>
                <a:cubicBezTo>
                  <a:pt x="1287341" y="-21359"/>
                  <a:pt x="1677345" y="30991"/>
                  <a:pt x="1811020" y="0"/>
                </a:cubicBezTo>
                <a:cubicBezTo>
                  <a:pt x="1944695" y="-30991"/>
                  <a:pt x="2168165" y="3191"/>
                  <a:pt x="2500376" y="0"/>
                </a:cubicBezTo>
                <a:cubicBezTo>
                  <a:pt x="2832587" y="-3191"/>
                  <a:pt x="2929362" y="29244"/>
                  <a:pt x="3189732" y="0"/>
                </a:cubicBezTo>
                <a:cubicBezTo>
                  <a:pt x="3450102" y="-29244"/>
                  <a:pt x="3606717" y="56950"/>
                  <a:pt x="3879088" y="0"/>
                </a:cubicBezTo>
                <a:cubicBezTo>
                  <a:pt x="4151459" y="-56950"/>
                  <a:pt x="4014886" y="14622"/>
                  <a:pt x="4147820" y="0"/>
                </a:cubicBezTo>
                <a:cubicBezTo>
                  <a:pt x="4280754" y="-14622"/>
                  <a:pt x="4662353" y="30049"/>
                  <a:pt x="4837176" y="0"/>
                </a:cubicBezTo>
                <a:cubicBezTo>
                  <a:pt x="5011999" y="-30049"/>
                  <a:pt x="5024701" y="25411"/>
                  <a:pt x="5211064" y="0"/>
                </a:cubicBezTo>
                <a:cubicBezTo>
                  <a:pt x="5397427" y="-25411"/>
                  <a:pt x="5724458" y="37620"/>
                  <a:pt x="6005576" y="0"/>
                </a:cubicBezTo>
                <a:cubicBezTo>
                  <a:pt x="6286694" y="-37620"/>
                  <a:pt x="6158551" y="15248"/>
                  <a:pt x="6274308" y="0"/>
                </a:cubicBezTo>
                <a:cubicBezTo>
                  <a:pt x="6390065" y="-15248"/>
                  <a:pt x="6736712" y="49012"/>
                  <a:pt x="7068820" y="0"/>
                </a:cubicBezTo>
                <a:cubicBezTo>
                  <a:pt x="7400928" y="-49012"/>
                  <a:pt x="7696190" y="57681"/>
                  <a:pt x="7863332" y="0"/>
                </a:cubicBezTo>
                <a:cubicBezTo>
                  <a:pt x="8030474" y="-57681"/>
                  <a:pt x="8372489" y="73561"/>
                  <a:pt x="8657844" y="0"/>
                </a:cubicBezTo>
                <a:cubicBezTo>
                  <a:pt x="8943199" y="-73561"/>
                  <a:pt x="8930431" y="23529"/>
                  <a:pt x="9136888" y="0"/>
                </a:cubicBezTo>
                <a:cubicBezTo>
                  <a:pt x="9343345" y="-23529"/>
                  <a:pt x="9324263" y="11550"/>
                  <a:pt x="9405620" y="0"/>
                </a:cubicBezTo>
                <a:cubicBezTo>
                  <a:pt x="9486977" y="-11550"/>
                  <a:pt x="9666136" y="3286"/>
                  <a:pt x="9779508" y="0"/>
                </a:cubicBezTo>
                <a:cubicBezTo>
                  <a:pt x="9892880" y="-3286"/>
                  <a:pt x="10239298" y="42620"/>
                  <a:pt x="10515600" y="0"/>
                </a:cubicBezTo>
                <a:cubicBezTo>
                  <a:pt x="10559642" y="161680"/>
                  <a:pt x="10467280" y="216987"/>
                  <a:pt x="10515600" y="413377"/>
                </a:cubicBezTo>
                <a:cubicBezTo>
                  <a:pt x="10563920" y="609767"/>
                  <a:pt x="10458003" y="917508"/>
                  <a:pt x="10515600" y="1044321"/>
                </a:cubicBezTo>
                <a:cubicBezTo>
                  <a:pt x="10573197" y="1171134"/>
                  <a:pt x="10464855" y="1376879"/>
                  <a:pt x="10515600" y="1501212"/>
                </a:cubicBezTo>
                <a:cubicBezTo>
                  <a:pt x="10566345" y="1625545"/>
                  <a:pt x="10467529" y="1746156"/>
                  <a:pt x="10515600" y="1958102"/>
                </a:cubicBezTo>
                <a:cubicBezTo>
                  <a:pt x="10563671" y="2170048"/>
                  <a:pt x="10506972" y="2370274"/>
                  <a:pt x="10515600" y="2545533"/>
                </a:cubicBezTo>
                <a:cubicBezTo>
                  <a:pt x="10524228" y="2720792"/>
                  <a:pt x="10450307" y="2969303"/>
                  <a:pt x="10515600" y="3176477"/>
                </a:cubicBezTo>
                <a:cubicBezTo>
                  <a:pt x="10580893" y="3383651"/>
                  <a:pt x="10486769" y="3496204"/>
                  <a:pt x="10515600" y="3720394"/>
                </a:cubicBezTo>
                <a:cubicBezTo>
                  <a:pt x="10544431" y="3944584"/>
                  <a:pt x="10460492" y="4129792"/>
                  <a:pt x="10515600" y="4351338"/>
                </a:cubicBezTo>
                <a:cubicBezTo>
                  <a:pt x="10232833" y="4371801"/>
                  <a:pt x="10048708" y="4313067"/>
                  <a:pt x="9826244" y="4351338"/>
                </a:cubicBezTo>
                <a:cubicBezTo>
                  <a:pt x="9603780" y="4389609"/>
                  <a:pt x="9226501" y="4347900"/>
                  <a:pt x="9031732" y="4351338"/>
                </a:cubicBezTo>
                <a:cubicBezTo>
                  <a:pt x="8836963" y="4354776"/>
                  <a:pt x="8619052" y="4322197"/>
                  <a:pt x="8342376" y="4351338"/>
                </a:cubicBezTo>
                <a:cubicBezTo>
                  <a:pt x="8065700" y="4380479"/>
                  <a:pt x="7805407" y="4284337"/>
                  <a:pt x="7547864" y="4351338"/>
                </a:cubicBezTo>
                <a:cubicBezTo>
                  <a:pt x="7290321" y="4418339"/>
                  <a:pt x="7114206" y="4324958"/>
                  <a:pt x="6963664" y="4351338"/>
                </a:cubicBezTo>
                <a:cubicBezTo>
                  <a:pt x="6813122" y="4377718"/>
                  <a:pt x="6590208" y="4314633"/>
                  <a:pt x="6484620" y="4351338"/>
                </a:cubicBezTo>
                <a:cubicBezTo>
                  <a:pt x="6379032" y="4388043"/>
                  <a:pt x="6316618" y="4323976"/>
                  <a:pt x="6215888" y="4351338"/>
                </a:cubicBezTo>
                <a:cubicBezTo>
                  <a:pt x="6115158" y="4378700"/>
                  <a:pt x="6045457" y="4337756"/>
                  <a:pt x="5947156" y="4351338"/>
                </a:cubicBezTo>
                <a:cubicBezTo>
                  <a:pt x="5848855" y="4364920"/>
                  <a:pt x="5589088" y="4274251"/>
                  <a:pt x="5257800" y="4351338"/>
                </a:cubicBezTo>
                <a:cubicBezTo>
                  <a:pt x="4926512" y="4428425"/>
                  <a:pt x="4715236" y="4332347"/>
                  <a:pt x="4568444" y="4351338"/>
                </a:cubicBezTo>
                <a:cubicBezTo>
                  <a:pt x="4421652" y="4370329"/>
                  <a:pt x="4230671" y="4283935"/>
                  <a:pt x="3984244" y="4351338"/>
                </a:cubicBezTo>
                <a:cubicBezTo>
                  <a:pt x="3737817" y="4418741"/>
                  <a:pt x="3451864" y="4339172"/>
                  <a:pt x="3189732" y="4351338"/>
                </a:cubicBezTo>
                <a:cubicBezTo>
                  <a:pt x="2927600" y="4363504"/>
                  <a:pt x="2610849" y="4312692"/>
                  <a:pt x="2395220" y="4351338"/>
                </a:cubicBezTo>
                <a:cubicBezTo>
                  <a:pt x="2179591" y="4389984"/>
                  <a:pt x="1956321" y="4350334"/>
                  <a:pt x="1811020" y="4351338"/>
                </a:cubicBezTo>
                <a:cubicBezTo>
                  <a:pt x="1665719" y="4352342"/>
                  <a:pt x="1422681" y="4289071"/>
                  <a:pt x="1121664" y="4351338"/>
                </a:cubicBezTo>
                <a:cubicBezTo>
                  <a:pt x="820647" y="4413605"/>
                  <a:pt x="959287" y="4336774"/>
                  <a:pt x="852932" y="4351338"/>
                </a:cubicBezTo>
                <a:cubicBezTo>
                  <a:pt x="746577" y="4365902"/>
                  <a:pt x="409406" y="4277634"/>
                  <a:pt x="0" y="4351338"/>
                </a:cubicBezTo>
                <a:cubicBezTo>
                  <a:pt x="-14473" y="4133576"/>
                  <a:pt x="63497" y="4033299"/>
                  <a:pt x="0" y="3807421"/>
                </a:cubicBezTo>
                <a:cubicBezTo>
                  <a:pt x="-63497" y="3581543"/>
                  <a:pt x="5951" y="3497596"/>
                  <a:pt x="0" y="3263504"/>
                </a:cubicBezTo>
                <a:cubicBezTo>
                  <a:pt x="-5951" y="3029412"/>
                  <a:pt x="33017" y="2873564"/>
                  <a:pt x="0" y="2719586"/>
                </a:cubicBezTo>
                <a:cubicBezTo>
                  <a:pt x="-33017" y="2565608"/>
                  <a:pt x="34832" y="2418971"/>
                  <a:pt x="0" y="2262696"/>
                </a:cubicBezTo>
                <a:cubicBezTo>
                  <a:pt x="-34832" y="2106421"/>
                  <a:pt x="6034" y="1953090"/>
                  <a:pt x="0" y="1675265"/>
                </a:cubicBezTo>
                <a:cubicBezTo>
                  <a:pt x="-6034" y="1397440"/>
                  <a:pt x="76" y="1291066"/>
                  <a:pt x="0" y="1044321"/>
                </a:cubicBezTo>
                <a:cubicBezTo>
                  <a:pt x="-76" y="797576"/>
                  <a:pt x="51369" y="760721"/>
                  <a:pt x="0" y="543917"/>
                </a:cubicBezTo>
                <a:cubicBezTo>
                  <a:pt x="-51369" y="327113"/>
                  <a:pt x="34929" y="125665"/>
                  <a:pt x="0" y="0"/>
                </a:cubicBezTo>
                <a:close/>
              </a:path>
              <a:path w="10515600" h="4351338" stroke="0" extrusionOk="0">
                <a:moveTo>
                  <a:pt x="0" y="0"/>
                </a:moveTo>
                <a:cubicBezTo>
                  <a:pt x="149559" y="-55679"/>
                  <a:pt x="503360" y="49596"/>
                  <a:pt x="689356" y="0"/>
                </a:cubicBezTo>
                <a:cubicBezTo>
                  <a:pt x="875352" y="-49596"/>
                  <a:pt x="977486" y="40567"/>
                  <a:pt x="1063244" y="0"/>
                </a:cubicBezTo>
                <a:cubicBezTo>
                  <a:pt x="1149002" y="-40567"/>
                  <a:pt x="1315166" y="30033"/>
                  <a:pt x="1437132" y="0"/>
                </a:cubicBezTo>
                <a:cubicBezTo>
                  <a:pt x="1559098" y="-30033"/>
                  <a:pt x="1943052" y="45931"/>
                  <a:pt x="2126488" y="0"/>
                </a:cubicBezTo>
                <a:cubicBezTo>
                  <a:pt x="2309924" y="-45931"/>
                  <a:pt x="2517299" y="15414"/>
                  <a:pt x="2815844" y="0"/>
                </a:cubicBezTo>
                <a:cubicBezTo>
                  <a:pt x="3114389" y="-15414"/>
                  <a:pt x="3368501" y="45928"/>
                  <a:pt x="3610356" y="0"/>
                </a:cubicBezTo>
                <a:cubicBezTo>
                  <a:pt x="3852211" y="-45928"/>
                  <a:pt x="3977426" y="10489"/>
                  <a:pt x="4194556" y="0"/>
                </a:cubicBezTo>
                <a:cubicBezTo>
                  <a:pt x="4411686" y="-10489"/>
                  <a:pt x="4807881" y="77417"/>
                  <a:pt x="4989068" y="0"/>
                </a:cubicBezTo>
                <a:cubicBezTo>
                  <a:pt x="5170255" y="-77417"/>
                  <a:pt x="5351490" y="5426"/>
                  <a:pt x="5468112" y="0"/>
                </a:cubicBezTo>
                <a:cubicBezTo>
                  <a:pt x="5584734" y="-5426"/>
                  <a:pt x="5699682" y="10058"/>
                  <a:pt x="5842000" y="0"/>
                </a:cubicBezTo>
                <a:cubicBezTo>
                  <a:pt x="5984318" y="-10058"/>
                  <a:pt x="6020257" y="15464"/>
                  <a:pt x="6110732" y="0"/>
                </a:cubicBezTo>
                <a:cubicBezTo>
                  <a:pt x="6201207" y="-15464"/>
                  <a:pt x="6464140" y="54756"/>
                  <a:pt x="6800088" y="0"/>
                </a:cubicBezTo>
                <a:cubicBezTo>
                  <a:pt x="7136036" y="-54756"/>
                  <a:pt x="7208675" y="4497"/>
                  <a:pt x="7384288" y="0"/>
                </a:cubicBezTo>
                <a:cubicBezTo>
                  <a:pt x="7559901" y="-4497"/>
                  <a:pt x="7759020" y="65527"/>
                  <a:pt x="8073644" y="0"/>
                </a:cubicBezTo>
                <a:cubicBezTo>
                  <a:pt x="8388268" y="-65527"/>
                  <a:pt x="8594772" y="54632"/>
                  <a:pt x="8763000" y="0"/>
                </a:cubicBezTo>
                <a:cubicBezTo>
                  <a:pt x="8931228" y="-54632"/>
                  <a:pt x="8996699" y="9462"/>
                  <a:pt x="9136888" y="0"/>
                </a:cubicBezTo>
                <a:cubicBezTo>
                  <a:pt x="9277077" y="-9462"/>
                  <a:pt x="9647613" y="3710"/>
                  <a:pt x="9826244" y="0"/>
                </a:cubicBezTo>
                <a:cubicBezTo>
                  <a:pt x="10004875" y="-3710"/>
                  <a:pt x="10181375" y="80958"/>
                  <a:pt x="10515600" y="0"/>
                </a:cubicBezTo>
                <a:cubicBezTo>
                  <a:pt x="10572531" y="244726"/>
                  <a:pt x="10484119" y="396598"/>
                  <a:pt x="10515600" y="587431"/>
                </a:cubicBezTo>
                <a:cubicBezTo>
                  <a:pt x="10547081" y="778264"/>
                  <a:pt x="10501056" y="950426"/>
                  <a:pt x="10515600" y="1044321"/>
                </a:cubicBezTo>
                <a:cubicBezTo>
                  <a:pt x="10530144" y="1138216"/>
                  <a:pt x="10474951" y="1364259"/>
                  <a:pt x="10515600" y="1631752"/>
                </a:cubicBezTo>
                <a:cubicBezTo>
                  <a:pt x="10556249" y="1899245"/>
                  <a:pt x="10513842" y="1917588"/>
                  <a:pt x="10515600" y="2088642"/>
                </a:cubicBezTo>
                <a:cubicBezTo>
                  <a:pt x="10517358" y="2259696"/>
                  <a:pt x="10504924" y="2433519"/>
                  <a:pt x="10515600" y="2719586"/>
                </a:cubicBezTo>
                <a:cubicBezTo>
                  <a:pt x="10526276" y="3005653"/>
                  <a:pt x="10472747" y="2961079"/>
                  <a:pt x="10515600" y="3176477"/>
                </a:cubicBezTo>
                <a:cubicBezTo>
                  <a:pt x="10558453" y="3391875"/>
                  <a:pt x="10506423" y="3572427"/>
                  <a:pt x="10515600" y="3807421"/>
                </a:cubicBezTo>
                <a:cubicBezTo>
                  <a:pt x="10524777" y="4042415"/>
                  <a:pt x="10487412" y="4237246"/>
                  <a:pt x="10515600" y="4351338"/>
                </a:cubicBezTo>
                <a:cubicBezTo>
                  <a:pt x="10248234" y="4414754"/>
                  <a:pt x="10024702" y="4279352"/>
                  <a:pt x="9826244" y="4351338"/>
                </a:cubicBezTo>
                <a:cubicBezTo>
                  <a:pt x="9627786" y="4423324"/>
                  <a:pt x="9561654" y="4334457"/>
                  <a:pt x="9452356" y="4351338"/>
                </a:cubicBezTo>
                <a:cubicBezTo>
                  <a:pt x="9343058" y="4368219"/>
                  <a:pt x="8953637" y="4275675"/>
                  <a:pt x="8763000" y="4351338"/>
                </a:cubicBezTo>
                <a:cubicBezTo>
                  <a:pt x="8572363" y="4427001"/>
                  <a:pt x="8128795" y="4324883"/>
                  <a:pt x="7968488" y="4351338"/>
                </a:cubicBezTo>
                <a:cubicBezTo>
                  <a:pt x="7808181" y="4377793"/>
                  <a:pt x="7671310" y="4330472"/>
                  <a:pt x="7594600" y="4351338"/>
                </a:cubicBezTo>
                <a:cubicBezTo>
                  <a:pt x="7517890" y="4372204"/>
                  <a:pt x="7350092" y="4313801"/>
                  <a:pt x="7115556" y="4351338"/>
                </a:cubicBezTo>
                <a:cubicBezTo>
                  <a:pt x="6881020" y="4388875"/>
                  <a:pt x="6535073" y="4271296"/>
                  <a:pt x="6321044" y="4351338"/>
                </a:cubicBezTo>
                <a:cubicBezTo>
                  <a:pt x="6107015" y="4431380"/>
                  <a:pt x="5993339" y="4349628"/>
                  <a:pt x="5736844" y="4351338"/>
                </a:cubicBezTo>
                <a:cubicBezTo>
                  <a:pt x="5480349" y="4353048"/>
                  <a:pt x="5194960" y="4321294"/>
                  <a:pt x="4942332" y="4351338"/>
                </a:cubicBezTo>
                <a:cubicBezTo>
                  <a:pt x="4689704" y="4381382"/>
                  <a:pt x="4412895" y="4305784"/>
                  <a:pt x="4147820" y="4351338"/>
                </a:cubicBezTo>
                <a:cubicBezTo>
                  <a:pt x="3882745" y="4396892"/>
                  <a:pt x="3516358" y="4303646"/>
                  <a:pt x="3353308" y="4351338"/>
                </a:cubicBezTo>
                <a:cubicBezTo>
                  <a:pt x="3190258" y="4399030"/>
                  <a:pt x="3118552" y="4342687"/>
                  <a:pt x="2979420" y="4351338"/>
                </a:cubicBezTo>
                <a:cubicBezTo>
                  <a:pt x="2840288" y="4359989"/>
                  <a:pt x="2770530" y="4344464"/>
                  <a:pt x="2710688" y="4351338"/>
                </a:cubicBezTo>
                <a:cubicBezTo>
                  <a:pt x="2650846" y="4358212"/>
                  <a:pt x="2522567" y="4348063"/>
                  <a:pt x="2336800" y="4351338"/>
                </a:cubicBezTo>
                <a:cubicBezTo>
                  <a:pt x="2151033" y="4354613"/>
                  <a:pt x="1807340" y="4334706"/>
                  <a:pt x="1542288" y="4351338"/>
                </a:cubicBezTo>
                <a:cubicBezTo>
                  <a:pt x="1277236" y="4367970"/>
                  <a:pt x="1100822" y="4304139"/>
                  <a:pt x="852932" y="4351338"/>
                </a:cubicBezTo>
                <a:cubicBezTo>
                  <a:pt x="605042" y="4398537"/>
                  <a:pt x="411857" y="4324835"/>
                  <a:pt x="0" y="4351338"/>
                </a:cubicBezTo>
                <a:cubicBezTo>
                  <a:pt x="-10522" y="4225136"/>
                  <a:pt x="4769" y="4113036"/>
                  <a:pt x="0" y="3894448"/>
                </a:cubicBezTo>
                <a:cubicBezTo>
                  <a:pt x="-4769" y="3675860"/>
                  <a:pt x="21332" y="3630568"/>
                  <a:pt x="0" y="3437557"/>
                </a:cubicBezTo>
                <a:cubicBezTo>
                  <a:pt x="-21332" y="3244546"/>
                  <a:pt x="10678" y="3056834"/>
                  <a:pt x="0" y="2893640"/>
                </a:cubicBezTo>
                <a:cubicBezTo>
                  <a:pt x="-10678" y="2730446"/>
                  <a:pt x="20649" y="2594036"/>
                  <a:pt x="0" y="2436749"/>
                </a:cubicBezTo>
                <a:cubicBezTo>
                  <a:pt x="-20649" y="2279462"/>
                  <a:pt x="6998" y="2035719"/>
                  <a:pt x="0" y="1849319"/>
                </a:cubicBezTo>
                <a:cubicBezTo>
                  <a:pt x="-6998" y="1662919"/>
                  <a:pt x="62468" y="1503915"/>
                  <a:pt x="0" y="1218375"/>
                </a:cubicBezTo>
                <a:cubicBezTo>
                  <a:pt x="-62468" y="932835"/>
                  <a:pt x="36054" y="833069"/>
                  <a:pt x="0" y="587431"/>
                </a:cubicBezTo>
                <a:cubicBezTo>
                  <a:pt x="-36054" y="341793"/>
                  <a:pt x="13155" y="242420"/>
                  <a:pt x="0" y="0"/>
                </a:cubicBezTo>
                <a:close/>
              </a:path>
            </a:pathLst>
          </a:custGeom>
          <a:ln>
            <a:solidFill>
              <a:schemeClr val="tx1"/>
            </a:solidFill>
            <a:extLst>
              <a:ext uri="{C807C97D-BFC1-408E-A445-0C87EB9F89A2}">
                <ask:lineSketchStyleProps xmlns:ask="http://schemas.microsoft.com/office/drawing/2018/sketchyshapes" sd="4132796738">
                  <ask:type>
                    <ask:lineSketchScribble/>
                  </ask:type>
                </ask:lineSketchStyleProps>
              </a:ext>
            </a:extLst>
          </a:ln>
        </p:spPr>
        <p:txBody>
          <a:bodyPr>
            <a:normAutofit/>
          </a:bodyPr>
          <a:lstStyle/>
          <a:p>
            <a:pPr lvl="0" algn="just">
              <a:lnSpc>
                <a:spcPct val="100000"/>
              </a:lnSpc>
            </a:pPr>
            <a:r>
              <a:rPr lang="en-GB" sz="2000" dirty="0">
                <a:latin typeface="Times New Roman" panose="02020603050405020304" pitchFamily="18" charset="0"/>
                <a:cs typeface="Times New Roman" panose="02020603050405020304" pitchFamily="18" charset="0"/>
              </a:rPr>
              <a:t>Management means overseeing the activities of the subordinates to ensure efficient completion of the operational activities (Schermerhorn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2020, p.9). </a:t>
            </a:r>
            <a:endParaRPr lang="en-IN" sz="2000" dirty="0">
              <a:latin typeface="Times New Roman" panose="02020603050405020304" pitchFamily="18" charset="0"/>
              <a:cs typeface="Times New Roman" panose="02020603050405020304" pitchFamily="18" charset="0"/>
            </a:endParaRPr>
          </a:p>
          <a:p>
            <a:pPr lvl="0" algn="just">
              <a:lnSpc>
                <a:spcPct val="100000"/>
              </a:lnSpc>
            </a:pPr>
            <a:r>
              <a:rPr lang="en-GB" sz="2000" dirty="0">
                <a:latin typeface="Times New Roman" panose="02020603050405020304" pitchFamily="18" charset="0"/>
                <a:cs typeface="Times New Roman" panose="02020603050405020304" pitchFamily="18" charset="0"/>
              </a:rPr>
              <a:t>Effectiveness and efficiency both are multiplied to enhance the organisational performance, and both are distinct but interrelated factors to consider (Northouse, 2025). </a:t>
            </a:r>
            <a:endParaRPr lang="en-IN" sz="2000" dirty="0">
              <a:latin typeface="Times New Roman" panose="02020603050405020304" pitchFamily="18" charset="0"/>
              <a:cs typeface="Times New Roman" panose="02020603050405020304" pitchFamily="18" charset="0"/>
            </a:endParaRPr>
          </a:p>
          <a:p>
            <a:pPr lvl="0" algn="just">
              <a:lnSpc>
                <a:spcPct val="100000"/>
              </a:lnSpc>
            </a:pPr>
            <a:r>
              <a:rPr lang="en-GB" sz="2000" dirty="0">
                <a:latin typeface="Times New Roman" panose="02020603050405020304" pitchFamily="18" charset="0"/>
                <a:cs typeface="Times New Roman" panose="02020603050405020304" pitchFamily="18" charset="0"/>
              </a:rPr>
              <a:t>Jeff Bezos founded the company Amazon, which is now famous as a major player in the e-commerce market (Amazon, 2025a).</a:t>
            </a:r>
            <a:endParaRPr lang="en-IN" sz="2000" dirty="0">
              <a:latin typeface="Times New Roman" panose="02020603050405020304" pitchFamily="18" charset="0"/>
              <a:cs typeface="Times New Roman" panose="02020603050405020304" pitchFamily="18" charset="0"/>
            </a:endParaRPr>
          </a:p>
          <a:p>
            <a:pPr lvl="0" algn="just">
              <a:lnSpc>
                <a:spcPct val="100000"/>
              </a:lnSpc>
            </a:pPr>
            <a:r>
              <a:rPr lang="en-GB" sz="2000" dirty="0">
                <a:latin typeface="Times New Roman" panose="02020603050405020304" pitchFamily="18" charset="0"/>
                <a:cs typeface="Times New Roman" panose="02020603050405020304" pitchFamily="18" charset="0"/>
              </a:rPr>
              <a:t>In this presentation, the selected company for evaluating the management functions is Amazon. </a:t>
            </a:r>
            <a:endParaRPr lang="en-IN" sz="2000" dirty="0">
              <a:latin typeface="Times New Roman" panose="02020603050405020304" pitchFamily="18" charset="0"/>
              <a:cs typeface="Times New Roman" panose="02020603050405020304" pitchFamily="18" charset="0"/>
            </a:endParaRPr>
          </a:p>
          <a:p>
            <a:pPr lvl="0" algn="just">
              <a:lnSpc>
                <a:spcPct val="100000"/>
              </a:lnSpc>
            </a:pPr>
            <a:r>
              <a:rPr lang="en-GB" sz="2000" dirty="0">
                <a:latin typeface="Times New Roman" panose="02020603050405020304" pitchFamily="18" charset="0"/>
                <a:cs typeface="Times New Roman" panose="02020603050405020304" pitchFamily="18" charset="0"/>
              </a:rPr>
              <a:t>The purpose of this presentation is to analyse the role of management functions in context of Amazon. </a:t>
            </a:r>
            <a:endParaRPr lang="en-IN" sz="2000" dirty="0">
              <a:latin typeface="Times New Roman" panose="02020603050405020304" pitchFamily="18" charset="0"/>
              <a:cs typeface="Times New Roman" panose="02020603050405020304" pitchFamily="18" charset="0"/>
            </a:endParaRPr>
          </a:p>
          <a:p>
            <a:pPr algn="just">
              <a:lnSpc>
                <a:spcPct val="100000"/>
              </a:lnSpc>
            </a:pP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6871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EE37B-9484-5426-0BCD-2D78396E69B0}"/>
              </a:ext>
            </a:extLst>
          </p:cNvPr>
          <p:cNvSpPr>
            <a:spLocks noGrp="1"/>
          </p:cNvSpPr>
          <p:nvPr>
            <p:ph type="title"/>
          </p:nvPr>
        </p:nvSpPr>
        <p:spPr>
          <a:xfrm>
            <a:off x="1133168" y="137652"/>
            <a:ext cx="10515600" cy="913939"/>
          </a:xfrm>
        </p:spPr>
        <p:txBody>
          <a:bodyPr>
            <a:normAutofit/>
          </a:bodyPr>
          <a:lstStyle/>
          <a:p>
            <a:pPr algn="ctr"/>
            <a:r>
              <a:rPr lang="en-GB" sz="3600" b="1" dirty="0">
                <a:latin typeface="Times New Roman" panose="02020603050405020304" pitchFamily="18" charset="0"/>
                <a:cs typeface="Times New Roman" panose="02020603050405020304" pitchFamily="18" charset="0"/>
              </a:rPr>
              <a:t>Main Body: Management Functions by Henry Fayol</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94AE6E2-92E0-D503-660E-95CBF7DCB73E}"/>
              </a:ext>
            </a:extLst>
          </p:cNvPr>
          <p:cNvSpPr>
            <a:spLocks noGrp="1"/>
          </p:cNvSpPr>
          <p:nvPr>
            <p:ph idx="1"/>
          </p:nvPr>
        </p:nvSpPr>
        <p:spPr>
          <a:xfrm>
            <a:off x="523567" y="1402838"/>
            <a:ext cx="6270524" cy="4351338"/>
          </a:xfrm>
        </p:spPr>
        <p:txBody>
          <a:bodyPr>
            <a:noAutofit/>
          </a:bodyPr>
          <a:lstStyle/>
          <a:p>
            <a:pPr marL="0" indent="0" algn="just">
              <a:lnSpc>
                <a:spcPct val="100000"/>
              </a:lnSpc>
              <a:buNone/>
            </a:pPr>
            <a:r>
              <a:rPr lang="en-GB" sz="2000" b="1" dirty="0">
                <a:latin typeface="Times New Roman" panose="02020603050405020304" pitchFamily="18" charset="0"/>
                <a:cs typeface="Times New Roman" panose="02020603050405020304" pitchFamily="18" charset="0"/>
              </a:rPr>
              <a:t>Henry Fayol’s management theory</a:t>
            </a:r>
            <a:endParaRPr lang="en-IN" sz="2000" dirty="0">
              <a:latin typeface="Times New Roman" panose="02020603050405020304" pitchFamily="18" charset="0"/>
              <a:cs typeface="Times New Roman" panose="02020603050405020304" pitchFamily="18" charset="0"/>
            </a:endParaRPr>
          </a:p>
          <a:p>
            <a:pPr lvl="0" algn="just">
              <a:lnSpc>
                <a:spcPct val="100000"/>
              </a:lnSpc>
            </a:pPr>
            <a:r>
              <a:rPr lang="en-GB" sz="2000" dirty="0">
                <a:latin typeface="Times New Roman" panose="02020603050405020304" pitchFamily="18" charset="0"/>
                <a:cs typeface="Times New Roman" panose="02020603050405020304" pitchFamily="18" charset="0"/>
              </a:rPr>
              <a:t>Henry Fayol, who is renowned as a French businessman, explained the different functions of managers, dividing them into five categories (</a:t>
            </a:r>
            <a:r>
              <a:rPr lang="en-GB" sz="2000" dirty="0" err="1">
                <a:latin typeface="Times New Roman" panose="02020603050405020304" pitchFamily="18" charset="0"/>
                <a:cs typeface="Times New Roman" panose="02020603050405020304" pitchFamily="18" charset="0"/>
              </a:rPr>
              <a:t>Yuwono</a:t>
            </a:r>
            <a:r>
              <a:rPr lang="en-GB" sz="2000" dirty="0">
                <a:latin typeface="Times New Roman" panose="02020603050405020304" pitchFamily="18" charset="0"/>
                <a:cs typeface="Times New Roman" panose="02020603050405020304" pitchFamily="18" charset="0"/>
              </a:rPr>
              <a:t> and </a:t>
            </a:r>
            <a:r>
              <a:rPr lang="en-GB" sz="2000" dirty="0" err="1">
                <a:latin typeface="Times New Roman" panose="02020603050405020304" pitchFamily="18" charset="0"/>
                <a:cs typeface="Times New Roman" panose="02020603050405020304" pitchFamily="18" charset="0"/>
              </a:rPr>
              <a:t>Rachmawati</a:t>
            </a:r>
            <a:r>
              <a:rPr lang="en-GB" sz="2000" dirty="0">
                <a:latin typeface="Times New Roman" panose="02020603050405020304" pitchFamily="18" charset="0"/>
                <a:cs typeface="Times New Roman" panose="02020603050405020304" pitchFamily="18" charset="0"/>
              </a:rPr>
              <a:t>, 2024,p.806 ). </a:t>
            </a:r>
            <a:endParaRPr lang="en-IN" sz="2000" dirty="0">
              <a:latin typeface="Times New Roman" panose="02020603050405020304" pitchFamily="18" charset="0"/>
              <a:cs typeface="Times New Roman" panose="02020603050405020304" pitchFamily="18" charset="0"/>
            </a:endParaRPr>
          </a:p>
          <a:p>
            <a:pPr lvl="0" algn="just">
              <a:lnSpc>
                <a:spcPct val="100000"/>
              </a:lnSpc>
            </a:pPr>
            <a:r>
              <a:rPr lang="en-GB" sz="2000" dirty="0">
                <a:latin typeface="Times New Roman" panose="02020603050405020304" pitchFamily="18" charset="0"/>
                <a:cs typeface="Times New Roman" panose="02020603050405020304" pitchFamily="18" charset="0"/>
              </a:rPr>
              <a:t>These are planning, organising, commanding, coordinating, and controlling. </a:t>
            </a:r>
          </a:p>
          <a:p>
            <a:pPr marL="0" indent="0" algn="just">
              <a:buNone/>
            </a:pPr>
            <a:r>
              <a:rPr lang="en-GB" sz="2000" b="1" dirty="0">
                <a:latin typeface="Times New Roman" panose="02020603050405020304" pitchFamily="18" charset="0"/>
                <a:cs typeface="Times New Roman" panose="02020603050405020304" pitchFamily="18" charset="0"/>
              </a:rPr>
              <a:t>Planning</a:t>
            </a:r>
            <a:endParaRPr lang="en-IN" sz="2000" b="1"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Managers make a long-term strategic plan to ensure the effectiveness of operations.  </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The managers of Amazon continuously monitor the changing business landscape to decide operational strategies and do the planning, after setting clear goals. </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Proper planning done by the managers after conducting the internal and external assessments helps businesses to have a clear direction (Amazon, 2025c). </a:t>
            </a:r>
            <a:endParaRPr lang="en-IN" sz="2000" dirty="0">
              <a:latin typeface="Times New Roman" panose="02020603050405020304" pitchFamily="18" charset="0"/>
              <a:cs typeface="Times New Roman" panose="02020603050405020304" pitchFamily="18" charset="0"/>
            </a:endParaRPr>
          </a:p>
          <a:p>
            <a:pPr lvl="0" algn="just">
              <a:lnSpc>
                <a:spcPct val="100000"/>
              </a:lnSpc>
            </a:pPr>
            <a:endParaRPr lang="en-IN" sz="2000" dirty="0">
              <a:latin typeface="Times New Roman" panose="02020603050405020304" pitchFamily="18" charset="0"/>
              <a:cs typeface="Times New Roman" panose="02020603050405020304" pitchFamily="18" charset="0"/>
            </a:endParaRPr>
          </a:p>
          <a:p>
            <a:pPr algn="just">
              <a:lnSpc>
                <a:spcPct val="100000"/>
              </a:lnSpc>
            </a:pPr>
            <a:endParaRPr lang="en-IN"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EDFD4D66-74B7-0FFE-9613-FA45146FE848}"/>
              </a:ext>
            </a:extLst>
          </p:cNvPr>
          <p:cNvPicPr>
            <a:picLocks noChangeAspect="1"/>
          </p:cNvPicPr>
          <p:nvPr/>
        </p:nvPicPr>
        <p:blipFill>
          <a:blip r:embed="rId3"/>
          <a:stretch>
            <a:fillRect/>
          </a:stretch>
        </p:blipFill>
        <p:spPr>
          <a:xfrm>
            <a:off x="7053182" y="2227775"/>
            <a:ext cx="4595586" cy="39075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59479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61CDD-CFF2-52DF-38A3-EF1518AC4BC0}"/>
              </a:ext>
            </a:extLst>
          </p:cNvPr>
          <p:cNvSpPr>
            <a:spLocks noGrp="1"/>
          </p:cNvSpPr>
          <p:nvPr>
            <p:ph type="title"/>
          </p:nvPr>
        </p:nvSpPr>
        <p:spPr>
          <a:xfrm>
            <a:off x="838200" y="365125"/>
            <a:ext cx="10515600" cy="775417"/>
          </a:xfrm>
        </p:spPr>
        <p:txBody>
          <a:bodyPr>
            <a:normAutofit/>
          </a:bodyPr>
          <a:lstStyle/>
          <a:p>
            <a:pPr algn="ctr"/>
            <a:r>
              <a:rPr lang="en-IN" sz="3600" b="1" dirty="0" err="1">
                <a:latin typeface="Times New Roman" panose="02020603050405020304" pitchFamily="18" charset="0"/>
                <a:cs typeface="Times New Roman" panose="02020603050405020304" pitchFamily="18" charset="0"/>
              </a:rPr>
              <a:t>Contd</a:t>
            </a:r>
            <a:r>
              <a:rPr lang="en-IN" sz="3600" b="1"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8AA2F927-58C7-86DC-4E17-C269DECE1AFA}"/>
              </a:ext>
            </a:extLst>
          </p:cNvPr>
          <p:cNvSpPr>
            <a:spLocks noGrp="1"/>
          </p:cNvSpPr>
          <p:nvPr>
            <p:ph idx="1"/>
          </p:nvPr>
        </p:nvSpPr>
        <p:spPr>
          <a:xfrm>
            <a:off x="303442" y="789307"/>
            <a:ext cx="7253750" cy="5334282"/>
          </a:xfrm>
        </p:spPr>
        <p:txBody>
          <a:bodyPr>
            <a:noAutofit/>
          </a:bodyPr>
          <a:lstStyle/>
          <a:p>
            <a:pPr marL="0" indent="0" algn="just">
              <a:buNone/>
            </a:pPr>
            <a:r>
              <a:rPr lang="en-GB" sz="2000" b="1" dirty="0">
                <a:latin typeface="Times New Roman" panose="02020603050405020304" pitchFamily="18" charset="0"/>
                <a:cs typeface="Times New Roman" panose="02020603050405020304" pitchFamily="18" charset="0"/>
              </a:rPr>
              <a:t>Organising</a:t>
            </a:r>
            <a:endParaRPr lang="en-IN" sz="2000" b="1"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Managers, as per the organising, mentioned by Fayol, in history, allocate tasks based on the employee's specialisation (</a:t>
            </a:r>
            <a:r>
              <a:rPr lang="en-GB" sz="2000" dirty="0" err="1">
                <a:latin typeface="Times New Roman" panose="02020603050405020304" pitchFamily="18" charset="0"/>
                <a:cs typeface="Times New Roman" panose="02020603050405020304" pitchFamily="18" charset="0"/>
              </a:rPr>
              <a:t>Bhanje</a:t>
            </a:r>
            <a:r>
              <a:rPr lang="en-GB" sz="2000" dirty="0">
                <a:latin typeface="Times New Roman" panose="02020603050405020304" pitchFamily="18" charset="0"/>
                <a:cs typeface="Times New Roman" panose="02020603050405020304" pitchFamily="18" charset="0"/>
              </a:rPr>
              <a:t>, 2023, p.3). </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Branding and promotional, and advertising depend on the role of the marketing department. </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The function of organising can help businesses like Amazon to maintain clarity in individual roles and responsibilities, and the expected quality of action (Amazon, 2025c). </a:t>
            </a:r>
            <a:endParaRPr lang="en-IN" sz="2000" dirty="0">
              <a:latin typeface="Times New Roman" panose="02020603050405020304" pitchFamily="18" charset="0"/>
              <a:cs typeface="Times New Roman" panose="02020603050405020304" pitchFamily="18" charset="0"/>
            </a:endParaRPr>
          </a:p>
          <a:p>
            <a:pPr marL="0" indent="0" algn="just">
              <a:buNone/>
            </a:pPr>
            <a:r>
              <a:rPr lang="en-GB" sz="2000" b="1" dirty="0">
                <a:latin typeface="Times New Roman" panose="02020603050405020304" pitchFamily="18" charset="0"/>
                <a:cs typeface="Times New Roman" panose="02020603050405020304" pitchFamily="18" charset="0"/>
              </a:rPr>
              <a:t>Commanding</a:t>
            </a:r>
            <a:endParaRPr lang="en-IN" sz="2000" b="1"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Commanding means giving instructions to the subordinates and offering guidance to employees for safeguarding successful and on-time task completion. </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Organisation is essential for ensuring rapid growth and adaptation of innovative measures by Amazon. </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Operating, following a hierarchical structure, offers the managers the benefits of establishing autonomy (Spicer and Alvesson, 2025, p. 447). </a:t>
            </a:r>
            <a:endParaRPr lang="en-IN" sz="2000" dirty="0">
              <a:latin typeface="Times New Roman" panose="02020603050405020304" pitchFamily="18" charset="0"/>
              <a:cs typeface="Times New Roman" panose="02020603050405020304" pitchFamily="18" charset="0"/>
            </a:endParaRPr>
          </a:p>
          <a:p>
            <a:pPr algn="just"/>
            <a:endParaRPr lang="en-IN"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C242D02-92B1-F67C-9A35-B790BF1E78F9}"/>
              </a:ext>
            </a:extLst>
          </p:cNvPr>
          <p:cNvPicPr>
            <a:picLocks noChangeAspect="1"/>
          </p:cNvPicPr>
          <p:nvPr/>
        </p:nvPicPr>
        <p:blipFill>
          <a:blip r:embed="rId3"/>
          <a:srcRect b="7546"/>
          <a:stretch>
            <a:fillRect/>
          </a:stretch>
        </p:blipFill>
        <p:spPr>
          <a:xfrm>
            <a:off x="7728154" y="1788089"/>
            <a:ext cx="4227304" cy="428824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2893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B2F5B2-D2DE-577A-DA69-19B580829989}"/>
              </a:ext>
            </a:extLst>
          </p:cNvPr>
          <p:cNvSpPr>
            <a:spLocks noGrp="1"/>
          </p:cNvSpPr>
          <p:nvPr>
            <p:ph idx="1"/>
          </p:nvPr>
        </p:nvSpPr>
        <p:spPr>
          <a:xfrm>
            <a:off x="245659" y="968992"/>
            <a:ext cx="7586835" cy="4907721"/>
          </a:xfrm>
        </p:spPr>
        <p:txBody>
          <a:bodyPr>
            <a:noAutofit/>
          </a:bodyPr>
          <a:lstStyle/>
          <a:p>
            <a:pPr marL="0" indent="0" algn="just">
              <a:lnSpc>
                <a:spcPct val="100000"/>
              </a:lnSpc>
              <a:buNone/>
            </a:pPr>
            <a:r>
              <a:rPr lang="en-GB" sz="2000" b="1" dirty="0">
                <a:latin typeface="Times New Roman" panose="02020603050405020304" pitchFamily="18" charset="0"/>
                <a:cs typeface="Times New Roman" panose="02020603050405020304" pitchFamily="18" charset="0"/>
              </a:rPr>
              <a:t>Coordinating</a:t>
            </a:r>
            <a:endParaRPr lang="en-IN" sz="2000" b="1" dirty="0">
              <a:latin typeface="Times New Roman" panose="02020603050405020304" pitchFamily="18" charset="0"/>
              <a:cs typeface="Times New Roman" panose="02020603050405020304" pitchFamily="18" charset="0"/>
            </a:endParaRPr>
          </a:p>
          <a:p>
            <a:pPr lvl="0" algn="just">
              <a:lnSpc>
                <a:spcPct val="100000"/>
              </a:lnSpc>
            </a:pPr>
            <a:r>
              <a:rPr lang="en-GB" sz="2000" dirty="0">
                <a:latin typeface="Times New Roman" panose="02020603050405020304" pitchFamily="18" charset="0"/>
                <a:cs typeface="Times New Roman" panose="02020603050405020304" pitchFamily="18" charset="0"/>
              </a:rPr>
              <a:t>Coordination can be considered as the integration of all departmental activities through proper communication (Cardona and Rey, 2022, p.3). </a:t>
            </a:r>
            <a:endParaRPr lang="en-IN" sz="2000" dirty="0">
              <a:latin typeface="Times New Roman" panose="02020603050405020304" pitchFamily="18" charset="0"/>
              <a:cs typeface="Times New Roman" panose="02020603050405020304" pitchFamily="18" charset="0"/>
            </a:endParaRPr>
          </a:p>
          <a:p>
            <a:pPr lvl="0" algn="just">
              <a:lnSpc>
                <a:spcPct val="100000"/>
              </a:lnSpc>
            </a:pPr>
            <a:r>
              <a:rPr lang="en-GB" sz="2000" dirty="0">
                <a:latin typeface="Times New Roman" panose="02020603050405020304" pitchFamily="18" charset="0"/>
                <a:cs typeface="Times New Roman" panose="02020603050405020304" pitchFamily="18" charset="0"/>
              </a:rPr>
              <a:t>For example, the top-level managers convey the business vision to the middle-level management to ensure alignment of plans with mission and vision. </a:t>
            </a:r>
            <a:endParaRPr lang="en-IN" sz="2000" dirty="0">
              <a:latin typeface="Times New Roman" panose="02020603050405020304" pitchFamily="18" charset="0"/>
              <a:cs typeface="Times New Roman" panose="02020603050405020304" pitchFamily="18" charset="0"/>
            </a:endParaRPr>
          </a:p>
          <a:p>
            <a:pPr lvl="0" algn="just">
              <a:lnSpc>
                <a:spcPct val="100000"/>
              </a:lnSpc>
            </a:pPr>
            <a:r>
              <a:rPr lang="en-GB" sz="2000" dirty="0">
                <a:latin typeface="Times New Roman" panose="02020603050405020304" pitchFamily="18" charset="0"/>
                <a:cs typeface="Times New Roman" panose="02020603050405020304" pitchFamily="18" charset="0"/>
              </a:rPr>
              <a:t>On the other hand, the middle-level managers create a link with the first-line executives so that proper verbal communication is established.</a:t>
            </a:r>
            <a:endParaRPr lang="en-IN" sz="2000" dirty="0">
              <a:latin typeface="Times New Roman" panose="02020603050405020304" pitchFamily="18" charset="0"/>
              <a:cs typeface="Times New Roman" panose="02020603050405020304" pitchFamily="18" charset="0"/>
            </a:endParaRPr>
          </a:p>
          <a:p>
            <a:pPr marL="0" indent="0" algn="just">
              <a:lnSpc>
                <a:spcPct val="100000"/>
              </a:lnSpc>
              <a:buNone/>
            </a:pPr>
            <a:r>
              <a:rPr lang="en-GB" sz="2000" b="1" dirty="0">
                <a:latin typeface="Times New Roman" panose="02020603050405020304" pitchFamily="18" charset="0"/>
                <a:cs typeface="Times New Roman" panose="02020603050405020304" pitchFamily="18" charset="0"/>
              </a:rPr>
              <a:t>Controlling</a:t>
            </a:r>
            <a:endParaRPr lang="en-IN" sz="2000" b="1" dirty="0">
              <a:latin typeface="Times New Roman" panose="02020603050405020304" pitchFamily="18" charset="0"/>
              <a:cs typeface="Times New Roman" panose="02020603050405020304" pitchFamily="18" charset="0"/>
            </a:endParaRPr>
          </a:p>
          <a:p>
            <a:pPr lvl="0" algn="just">
              <a:lnSpc>
                <a:spcPct val="100000"/>
              </a:lnSpc>
            </a:pPr>
            <a:r>
              <a:rPr lang="en-GB" sz="2000" dirty="0">
                <a:latin typeface="Times New Roman" panose="02020603050405020304" pitchFamily="18" charset="0"/>
                <a:cs typeface="Times New Roman" panose="02020603050405020304" pitchFamily="18" charset="0"/>
              </a:rPr>
              <a:t>As per </a:t>
            </a:r>
            <a:r>
              <a:rPr lang="en-GB" sz="2000" dirty="0" err="1">
                <a:latin typeface="Times New Roman" panose="02020603050405020304" pitchFamily="18" charset="0"/>
                <a:cs typeface="Times New Roman" panose="02020603050405020304" pitchFamily="18" charset="0"/>
              </a:rPr>
              <a:t>Egbumokei</a:t>
            </a:r>
            <a:r>
              <a:rPr lang="en-GB" sz="2000" i="1" dirty="0" err="1">
                <a:latin typeface="Times New Roman" panose="02020603050405020304" pitchFamily="18" charset="0"/>
                <a:cs typeface="Times New Roman" panose="02020603050405020304" pitchFamily="18" charset="0"/>
              </a:rPr>
              <a:t>et</a:t>
            </a:r>
            <a:r>
              <a:rPr lang="en-GB" sz="2000" i="1" dirty="0">
                <a:latin typeface="Times New Roman" panose="02020603050405020304" pitchFamily="18" charset="0"/>
                <a:cs typeface="Times New Roman" panose="02020603050405020304" pitchFamily="18" charset="0"/>
              </a:rPr>
              <a:t> al.</a:t>
            </a:r>
            <a:r>
              <a:rPr lang="en-GB" sz="2000" dirty="0">
                <a:latin typeface="Times New Roman" panose="02020603050405020304" pitchFamily="18" charset="0"/>
                <a:cs typeface="Times New Roman" panose="02020603050405020304" pitchFamily="18" charset="0"/>
              </a:rPr>
              <a:t> (2024, p. 1043), managers establish standards for performance using key performance indicators to monitor and control progress. </a:t>
            </a:r>
            <a:endParaRPr lang="en-IN" sz="2000" dirty="0">
              <a:latin typeface="Times New Roman" panose="02020603050405020304" pitchFamily="18" charset="0"/>
              <a:cs typeface="Times New Roman" panose="02020603050405020304" pitchFamily="18" charset="0"/>
            </a:endParaRPr>
          </a:p>
          <a:p>
            <a:pPr lvl="0" algn="just">
              <a:lnSpc>
                <a:spcPct val="100000"/>
              </a:lnSpc>
            </a:pPr>
            <a:r>
              <a:rPr lang="en-GB" sz="2000" dirty="0">
                <a:latin typeface="Times New Roman" panose="02020603050405020304" pitchFamily="18" charset="0"/>
                <a:cs typeface="Times New Roman" panose="02020603050405020304" pitchFamily="18" charset="0"/>
              </a:rPr>
              <a:t>These key metrics include customer satisfaction, employee attitude, sales growth and others. </a:t>
            </a:r>
            <a:endParaRPr lang="en-IN" sz="2000" dirty="0">
              <a:latin typeface="Times New Roman" panose="02020603050405020304" pitchFamily="18" charset="0"/>
              <a:cs typeface="Times New Roman" panose="02020603050405020304" pitchFamily="18" charset="0"/>
            </a:endParaRPr>
          </a:p>
          <a:p>
            <a:pPr algn="just">
              <a:lnSpc>
                <a:spcPct val="100000"/>
              </a:lnSpc>
            </a:pPr>
            <a:endParaRPr lang="en-IN" sz="20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50683452-E209-5C1B-C2D2-D0B5550B97BD}"/>
              </a:ext>
            </a:extLst>
          </p:cNvPr>
          <p:cNvSpPr>
            <a:spLocks noGrp="1"/>
          </p:cNvSpPr>
          <p:nvPr>
            <p:ph type="title"/>
          </p:nvPr>
        </p:nvSpPr>
        <p:spPr>
          <a:xfrm>
            <a:off x="838200" y="365126"/>
            <a:ext cx="10515600" cy="824578"/>
          </a:xfrm>
        </p:spPr>
        <p:txBody>
          <a:bodyPr>
            <a:normAutofit/>
          </a:bodyPr>
          <a:lstStyle/>
          <a:p>
            <a:pPr algn="ctr"/>
            <a:r>
              <a:rPr lang="en-IN" sz="3600" b="1" dirty="0" err="1">
                <a:latin typeface="Times New Roman" panose="02020603050405020304" pitchFamily="18" charset="0"/>
                <a:cs typeface="Times New Roman" panose="02020603050405020304" pitchFamily="18" charset="0"/>
              </a:rPr>
              <a:t>Contd</a:t>
            </a:r>
            <a:r>
              <a:rPr lang="en-IN" sz="3600" b="1" dirty="0">
                <a:latin typeface="Times New Roman" panose="02020603050405020304" pitchFamily="18" charset="0"/>
                <a:cs typeface="Times New Roman" panose="02020603050405020304" pitchFamily="18" charset="0"/>
              </a:rPr>
              <a:t>…</a:t>
            </a:r>
          </a:p>
        </p:txBody>
      </p:sp>
      <p:pic>
        <p:nvPicPr>
          <p:cNvPr id="5" name="Picture 4">
            <a:extLst>
              <a:ext uri="{FF2B5EF4-FFF2-40B4-BE49-F238E27FC236}">
                <a16:creationId xmlns:a16="http://schemas.microsoft.com/office/drawing/2014/main" id="{29F7DB06-804B-8182-C4AC-03C5DEA4AC14}"/>
              </a:ext>
            </a:extLst>
          </p:cNvPr>
          <p:cNvPicPr>
            <a:picLocks noChangeAspect="1"/>
          </p:cNvPicPr>
          <p:nvPr/>
        </p:nvPicPr>
        <p:blipFill>
          <a:blip r:embed="rId3" cstate="print"/>
          <a:stretch>
            <a:fillRect/>
          </a:stretch>
        </p:blipFill>
        <p:spPr>
          <a:xfrm>
            <a:off x="8138925" y="2819861"/>
            <a:ext cx="3849056" cy="2165094"/>
          </a:xfrm>
          <a:prstGeom prst="rect">
            <a:avLst/>
          </a:prstGeom>
        </p:spPr>
      </p:pic>
    </p:spTree>
    <p:extLst>
      <p:ext uri="{BB962C8B-B14F-4D97-AF65-F5344CB8AC3E}">
        <p14:creationId xmlns:p14="http://schemas.microsoft.com/office/powerpoint/2010/main" val="2559554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D6CFE-9FFB-D210-CC2E-E1D4370AB615}"/>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Conclusion</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6EF7C59-9212-1A38-D842-11365EDCAFBC}"/>
              </a:ext>
            </a:extLst>
          </p:cNvPr>
          <p:cNvSpPr>
            <a:spLocks noGrp="1"/>
          </p:cNvSpPr>
          <p:nvPr>
            <p:ph idx="1"/>
          </p:nvPr>
        </p:nvSpPr>
        <p:spPr>
          <a:xfrm>
            <a:off x="484239" y="2268076"/>
            <a:ext cx="7529052" cy="3395305"/>
          </a:xfrm>
        </p:spPr>
        <p:txBody>
          <a:bodyPr>
            <a:normAutofit/>
          </a:bodyPr>
          <a:lstStyle/>
          <a:p>
            <a:pPr lvl="0" algn="just">
              <a:lnSpc>
                <a:spcPct val="100000"/>
              </a:lnSpc>
            </a:pPr>
            <a:r>
              <a:rPr lang="en-GB" sz="2000" b="1" dirty="0">
                <a:latin typeface="Times New Roman" panose="02020603050405020304" pitchFamily="18" charset="0"/>
                <a:cs typeface="Times New Roman" panose="02020603050405020304" pitchFamily="18" charset="0"/>
              </a:rPr>
              <a:t>Summary-</a:t>
            </a:r>
            <a:r>
              <a:rPr lang="en-GB" sz="2000" dirty="0">
                <a:latin typeface="Times New Roman" panose="02020603050405020304" pitchFamily="18" charset="0"/>
                <a:cs typeface="Times New Roman" panose="02020603050405020304" pitchFamily="18" charset="0"/>
              </a:rPr>
              <a:t>Understanding the areas of deviation, that need to be focused on is the key thing that should be considered by the managers to ensure consistency of financial performance. </a:t>
            </a:r>
            <a:endParaRPr lang="en-IN" sz="2000" dirty="0">
              <a:latin typeface="Times New Roman" panose="02020603050405020304" pitchFamily="18" charset="0"/>
              <a:cs typeface="Times New Roman" panose="02020603050405020304" pitchFamily="18" charset="0"/>
            </a:endParaRPr>
          </a:p>
          <a:p>
            <a:pPr lvl="0" algn="just">
              <a:lnSpc>
                <a:spcPct val="100000"/>
              </a:lnSpc>
            </a:pPr>
            <a:r>
              <a:rPr lang="en-GB" sz="2000" b="1" dirty="0">
                <a:latin typeface="Times New Roman" panose="02020603050405020304" pitchFamily="18" charset="0"/>
                <a:cs typeface="Times New Roman" panose="02020603050405020304" pitchFamily="18" charset="0"/>
              </a:rPr>
              <a:t>Recommendation</a:t>
            </a:r>
            <a:r>
              <a:rPr lang="en-GB" sz="2000" dirty="0">
                <a:latin typeface="Times New Roman" panose="02020603050405020304" pitchFamily="18" charset="0"/>
                <a:cs typeface="Times New Roman" panose="02020603050405020304" pitchFamily="18" charset="0"/>
              </a:rPr>
              <a:t>-managers of Amazon should ensure proper development of these identified managerial skills for performing the key tasks as mentioned by Fayol efficiently. </a:t>
            </a:r>
            <a:endParaRPr lang="en-IN" sz="2000" dirty="0">
              <a:latin typeface="Times New Roman" panose="02020603050405020304" pitchFamily="18" charset="0"/>
              <a:cs typeface="Times New Roman" panose="02020603050405020304" pitchFamily="18" charset="0"/>
            </a:endParaRPr>
          </a:p>
          <a:p>
            <a:pPr lvl="0" algn="just">
              <a:lnSpc>
                <a:spcPct val="100000"/>
              </a:lnSpc>
            </a:pPr>
            <a:r>
              <a:rPr lang="en-GB" sz="2000" b="1" dirty="0">
                <a:latin typeface="Times New Roman" panose="02020603050405020304" pitchFamily="18" charset="0"/>
                <a:cs typeface="Times New Roman" panose="02020603050405020304" pitchFamily="18" charset="0"/>
              </a:rPr>
              <a:t>Conclusive point-</a:t>
            </a:r>
            <a:r>
              <a:rPr lang="en-GB" sz="2000" dirty="0">
                <a:latin typeface="Times New Roman" panose="02020603050405020304" pitchFamily="18" charset="0"/>
                <a:cs typeface="Times New Roman" panose="02020603050405020304" pitchFamily="18" charset="0"/>
              </a:rPr>
              <a:t> The essential managerial skills that are of greater significance are emotional intelligence, power of communication, leadership and interpersonal abilities. </a:t>
            </a:r>
            <a:endParaRPr lang="en-IN" sz="2000" dirty="0">
              <a:latin typeface="Times New Roman" panose="02020603050405020304" pitchFamily="18" charset="0"/>
              <a:cs typeface="Times New Roman" panose="02020603050405020304" pitchFamily="18" charset="0"/>
            </a:endParaRPr>
          </a:p>
          <a:p>
            <a:pPr algn="just">
              <a:lnSpc>
                <a:spcPct val="100000"/>
              </a:lnSpc>
            </a:pPr>
            <a:endParaRPr lang="en-IN"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89545F0-E9E0-0FA8-7799-075318B96FBA}"/>
              </a:ext>
            </a:extLst>
          </p:cNvPr>
          <p:cNvPicPr>
            <a:picLocks noChangeAspect="1"/>
          </p:cNvPicPr>
          <p:nvPr/>
        </p:nvPicPr>
        <p:blipFill>
          <a:blip r:embed="rId3" cstate="print"/>
          <a:stretch>
            <a:fillRect/>
          </a:stretch>
        </p:blipFill>
        <p:spPr>
          <a:xfrm>
            <a:off x="8013291" y="2635045"/>
            <a:ext cx="4032135" cy="2268076"/>
          </a:xfrm>
          <a:prstGeom prst="rect">
            <a:avLst/>
          </a:prstGeom>
        </p:spPr>
      </p:pic>
    </p:spTree>
    <p:extLst>
      <p:ext uri="{BB962C8B-B14F-4D97-AF65-F5344CB8AC3E}">
        <p14:creationId xmlns:p14="http://schemas.microsoft.com/office/powerpoint/2010/main" val="2026557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7986D-E0D6-1250-6D4F-08AEA9687634}"/>
              </a:ext>
            </a:extLst>
          </p:cNvPr>
          <p:cNvSpPr>
            <a:spLocks noGrp="1"/>
          </p:cNvSpPr>
          <p:nvPr>
            <p:ph type="title"/>
          </p:nvPr>
        </p:nvSpPr>
        <p:spPr/>
        <p:txBody>
          <a:bodyPr>
            <a:normAutofit/>
          </a:bodyPr>
          <a:lstStyle/>
          <a:p>
            <a:pPr algn="ctr">
              <a:lnSpc>
                <a:spcPct val="100000"/>
              </a:lnSpc>
            </a:pPr>
            <a:r>
              <a:rPr lang="en-IN" sz="36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AB2CE68-DD2E-5D84-91DA-0682910DB34A}"/>
              </a:ext>
            </a:extLst>
          </p:cNvPr>
          <p:cNvSpPr>
            <a:spLocks noGrp="1"/>
          </p:cNvSpPr>
          <p:nvPr>
            <p:ph idx="1"/>
          </p:nvPr>
        </p:nvSpPr>
        <p:spPr>
          <a:xfrm>
            <a:off x="700548" y="1914116"/>
            <a:ext cx="11049000" cy="4351338"/>
          </a:xfrm>
        </p:spPr>
        <p:txBody>
          <a:bodyPr>
            <a:noAutofit/>
          </a:bodyPr>
          <a:lstStyle/>
          <a:p>
            <a:pPr algn="just">
              <a:lnSpc>
                <a:spcPct val="100000"/>
              </a:lnSpc>
              <a:buNone/>
            </a:pPr>
            <a:r>
              <a:rPr lang="en-GB" sz="1200" dirty="0" err="1">
                <a:latin typeface="Times New Roman" panose="02020603050405020304" pitchFamily="18" charset="0"/>
                <a:cs typeface="Times New Roman" panose="02020603050405020304" pitchFamily="18" charset="0"/>
              </a:rPr>
              <a:t>Almhairat</a:t>
            </a:r>
            <a:r>
              <a:rPr lang="en-GB" sz="1200" dirty="0">
                <a:latin typeface="Times New Roman" panose="02020603050405020304" pitchFamily="18" charset="0"/>
                <a:cs typeface="Times New Roman" panose="02020603050405020304" pitchFamily="18" charset="0"/>
              </a:rPr>
              <a:t>, A. (2025)‘Bureaucracy Theory Revisited: Max Weber's Ideal Type and its Contemporary Relevance in Organizational Science.’ </a:t>
            </a:r>
            <a:r>
              <a:rPr lang="en-GB" sz="1200" i="1" dirty="0">
                <a:latin typeface="Times New Roman" panose="02020603050405020304" pitchFamily="18" charset="0"/>
                <a:cs typeface="Times New Roman" panose="02020603050405020304" pitchFamily="18" charset="0"/>
              </a:rPr>
              <a:t>Australian Academic &amp; Educational Services (AAES), Business and Administrative Studies</a:t>
            </a:r>
            <a:r>
              <a:rPr lang="en-GB" sz="1200" dirty="0">
                <a:latin typeface="Times New Roman" panose="02020603050405020304" pitchFamily="18" charset="0"/>
                <a:cs typeface="Times New Roman" panose="02020603050405020304" pitchFamily="18" charset="0"/>
              </a:rPr>
              <a:t>, 2(3), pp.16-27.https://www.academicau.com/wp-content/uploads/2025/06/Bureaucracy-Theory-Revisited-Max-Webers-Ideal-Type-and-its-Contemporary-Relevance-in-Organizational-Science.pdf</a:t>
            </a:r>
            <a:endParaRPr lang="en-IN" sz="1200" dirty="0">
              <a:latin typeface="Times New Roman" panose="02020603050405020304" pitchFamily="18" charset="0"/>
              <a:cs typeface="Times New Roman" panose="02020603050405020304" pitchFamily="18" charset="0"/>
            </a:endParaRPr>
          </a:p>
          <a:p>
            <a:pPr algn="just">
              <a:lnSpc>
                <a:spcPct val="100000"/>
              </a:lnSpc>
              <a:buNone/>
            </a:pPr>
            <a:r>
              <a:rPr lang="en-GB" sz="1200" dirty="0">
                <a:latin typeface="Times New Roman" panose="02020603050405020304" pitchFamily="18" charset="0"/>
                <a:cs typeface="Times New Roman" panose="02020603050405020304" pitchFamily="18" charset="0"/>
              </a:rPr>
              <a:t>Amazon (2025a) </a:t>
            </a:r>
            <a:r>
              <a:rPr lang="en-GB" sz="1200" i="1" dirty="0">
                <a:latin typeface="Times New Roman" panose="02020603050405020304" pitchFamily="18" charset="0"/>
                <a:cs typeface="Times New Roman" panose="02020603050405020304" pitchFamily="18" charset="0"/>
              </a:rPr>
              <a:t>About Us. </a:t>
            </a:r>
            <a:r>
              <a:rPr lang="en-GB" sz="1200" dirty="0">
                <a:latin typeface="Times New Roman" panose="02020603050405020304" pitchFamily="18" charset="0"/>
                <a:cs typeface="Times New Roman" panose="02020603050405020304" pitchFamily="18" charset="0"/>
              </a:rPr>
              <a:t>Available at: https://www.aboutamazon.com/about-us (Accessed: 15 October 2025). </a:t>
            </a:r>
            <a:endParaRPr lang="en-IN" sz="1200" dirty="0">
              <a:latin typeface="Times New Roman" panose="02020603050405020304" pitchFamily="18" charset="0"/>
              <a:cs typeface="Times New Roman" panose="02020603050405020304" pitchFamily="18" charset="0"/>
            </a:endParaRPr>
          </a:p>
          <a:p>
            <a:pPr algn="just">
              <a:lnSpc>
                <a:spcPct val="100000"/>
              </a:lnSpc>
              <a:buNone/>
            </a:pPr>
            <a:r>
              <a:rPr lang="en-GB" sz="1200" dirty="0">
                <a:latin typeface="Times New Roman" panose="02020603050405020304" pitchFamily="18" charset="0"/>
                <a:cs typeface="Times New Roman" panose="02020603050405020304" pitchFamily="18" charset="0"/>
              </a:rPr>
              <a:t>Amazon (2025b)</a:t>
            </a:r>
            <a:r>
              <a:rPr lang="en-GB" sz="1200" i="1" dirty="0">
                <a:latin typeface="Times New Roman" panose="02020603050405020304" pitchFamily="18" charset="0"/>
                <a:cs typeface="Times New Roman" panose="02020603050405020304" pitchFamily="18" charset="0"/>
              </a:rPr>
              <a:t>The Imperatives of Customer-Centric Innovation in the AI Era. </a:t>
            </a:r>
            <a:r>
              <a:rPr lang="en-GB" sz="1200" dirty="0">
                <a:latin typeface="Times New Roman" panose="02020603050405020304" pitchFamily="18" charset="0"/>
                <a:cs typeface="Times New Roman" panose="02020603050405020304" pitchFamily="18" charset="0"/>
              </a:rPr>
              <a:t>Available at: https://aws.amazon.com/executive-insights/content/the-imperatives-of-customer-centric-innovation/(Accessed: 15 October 2025). </a:t>
            </a:r>
            <a:endParaRPr lang="en-IN" sz="1200" dirty="0">
              <a:latin typeface="Times New Roman" panose="02020603050405020304" pitchFamily="18" charset="0"/>
              <a:cs typeface="Times New Roman" panose="02020603050405020304" pitchFamily="18" charset="0"/>
            </a:endParaRPr>
          </a:p>
          <a:p>
            <a:pPr algn="just">
              <a:lnSpc>
                <a:spcPct val="100000"/>
              </a:lnSpc>
              <a:buNone/>
            </a:pPr>
            <a:r>
              <a:rPr lang="en-GB" sz="1200" dirty="0">
                <a:latin typeface="Times New Roman" panose="02020603050405020304" pitchFamily="18" charset="0"/>
                <a:cs typeface="Times New Roman" panose="02020603050405020304" pitchFamily="18" charset="0"/>
              </a:rPr>
              <a:t>Amazon (2025c) </a:t>
            </a:r>
            <a:r>
              <a:rPr lang="en-GB" sz="1200" i="1" dirty="0">
                <a:latin typeface="Times New Roman" panose="02020603050405020304" pitchFamily="18" charset="0"/>
                <a:cs typeface="Times New Roman" panose="02020603050405020304" pitchFamily="18" charset="0"/>
              </a:rPr>
              <a:t>Amazon Leadership Principles. </a:t>
            </a:r>
            <a:r>
              <a:rPr lang="en-GB" sz="1200" dirty="0">
                <a:latin typeface="Times New Roman" panose="02020603050405020304" pitchFamily="18" charset="0"/>
                <a:cs typeface="Times New Roman" panose="02020603050405020304" pitchFamily="18" charset="0"/>
              </a:rPr>
              <a:t>Available at: https://www.aboutamazon.com/about-us/leadership-principles(Accessed: 15 October 2025). </a:t>
            </a:r>
            <a:endParaRPr lang="en-IN" sz="1200" dirty="0">
              <a:latin typeface="Times New Roman" panose="02020603050405020304" pitchFamily="18" charset="0"/>
              <a:cs typeface="Times New Roman" panose="02020603050405020304" pitchFamily="18" charset="0"/>
            </a:endParaRPr>
          </a:p>
          <a:p>
            <a:pPr algn="just">
              <a:lnSpc>
                <a:spcPct val="100000"/>
              </a:lnSpc>
              <a:buNone/>
            </a:pPr>
            <a:r>
              <a:rPr lang="en-GB" sz="1200" dirty="0" err="1">
                <a:latin typeface="Times New Roman" panose="02020603050405020304" pitchFamily="18" charset="0"/>
                <a:cs typeface="Times New Roman" panose="02020603050405020304" pitchFamily="18" charset="0"/>
              </a:rPr>
              <a:t>Bernardmarr</a:t>
            </a:r>
            <a:r>
              <a:rPr lang="en-GB" sz="1200" dirty="0">
                <a:latin typeface="Times New Roman" panose="02020603050405020304" pitchFamily="18" charset="0"/>
                <a:cs typeface="Times New Roman" panose="02020603050405020304" pitchFamily="18" charset="0"/>
              </a:rPr>
              <a:t> (2025) </a:t>
            </a:r>
            <a:r>
              <a:rPr lang="en-GB" sz="1200" i="1" dirty="0">
                <a:latin typeface="Times New Roman" panose="02020603050405020304" pitchFamily="18" charset="0"/>
                <a:cs typeface="Times New Roman" panose="02020603050405020304" pitchFamily="18" charset="0"/>
              </a:rPr>
              <a:t>The Amazing Ways eBay Is Using Artificial Intelligence To Boost Business Success. </a:t>
            </a:r>
            <a:r>
              <a:rPr lang="en-GB" sz="1200" dirty="0">
                <a:latin typeface="Times New Roman" panose="02020603050405020304" pitchFamily="18" charset="0"/>
                <a:cs typeface="Times New Roman" panose="02020603050405020304" pitchFamily="18" charset="0"/>
              </a:rPr>
              <a:t>Available at: https://bernardmarr.com/the-amazing-ways-ebay-is-using-artificial-intelligence-to-boost-business-success/(Accessed: 15 October 2025). </a:t>
            </a:r>
            <a:endParaRPr lang="en-IN" sz="1200" dirty="0">
              <a:latin typeface="Times New Roman" panose="02020603050405020304" pitchFamily="18" charset="0"/>
              <a:cs typeface="Times New Roman" panose="02020603050405020304" pitchFamily="18" charset="0"/>
            </a:endParaRPr>
          </a:p>
          <a:p>
            <a:pPr algn="just">
              <a:lnSpc>
                <a:spcPct val="100000"/>
              </a:lnSpc>
              <a:buNone/>
            </a:pPr>
            <a:r>
              <a:rPr lang="en-GB" sz="1200" dirty="0" err="1">
                <a:latin typeface="Times New Roman" panose="02020603050405020304" pitchFamily="18" charset="0"/>
                <a:cs typeface="Times New Roman" panose="02020603050405020304" pitchFamily="18" charset="0"/>
              </a:rPr>
              <a:t>Bhanje</a:t>
            </a:r>
            <a:r>
              <a:rPr lang="en-GB" sz="1200" dirty="0">
                <a:latin typeface="Times New Roman" panose="02020603050405020304" pitchFamily="18" charset="0"/>
                <a:cs typeface="Times New Roman" panose="02020603050405020304" pitchFamily="18" charset="0"/>
              </a:rPr>
              <a:t>, S. (2023) </a:t>
            </a:r>
            <a:r>
              <a:rPr lang="en-GB" sz="1200" i="1" dirty="0">
                <a:latin typeface="Times New Roman" panose="02020603050405020304" pitchFamily="18" charset="0"/>
                <a:cs typeface="Times New Roman" panose="02020603050405020304" pitchFamily="18" charset="0"/>
              </a:rPr>
              <a:t>Principles of management</a:t>
            </a:r>
            <a:r>
              <a:rPr lang="en-GB" sz="1200" dirty="0">
                <a:latin typeface="Times New Roman" panose="02020603050405020304" pitchFamily="18" charset="0"/>
                <a:cs typeface="Times New Roman" panose="02020603050405020304" pitchFamily="18" charset="0"/>
              </a:rPr>
              <a:t>. Ashok </a:t>
            </a:r>
            <a:r>
              <a:rPr lang="en-GB" sz="1200" dirty="0" err="1">
                <a:latin typeface="Times New Roman" panose="02020603050405020304" pitchFamily="18" charset="0"/>
                <a:cs typeface="Times New Roman" panose="02020603050405020304" pitchFamily="18" charset="0"/>
              </a:rPr>
              <a:t>Yakkaldevi.https</a:t>
            </a:r>
            <a:r>
              <a:rPr lang="en-GB" sz="1200" dirty="0">
                <a:latin typeface="Times New Roman" panose="02020603050405020304" pitchFamily="18" charset="0"/>
                <a:cs typeface="Times New Roman" panose="02020603050405020304" pitchFamily="18" charset="0"/>
              </a:rPr>
              <a:t>://books.google.co.in/</a:t>
            </a:r>
            <a:r>
              <a:rPr lang="en-GB" sz="1200" dirty="0" err="1">
                <a:latin typeface="Times New Roman" panose="02020603050405020304" pitchFamily="18" charset="0"/>
                <a:cs typeface="Times New Roman" panose="02020603050405020304" pitchFamily="18" charset="0"/>
              </a:rPr>
              <a:t>books?hl</a:t>
            </a:r>
            <a:r>
              <a:rPr lang="en-GB" sz="1200" dirty="0">
                <a:latin typeface="Times New Roman" panose="02020603050405020304" pitchFamily="18" charset="0"/>
                <a:cs typeface="Times New Roman" panose="02020603050405020304" pitchFamily="18" charset="0"/>
              </a:rPr>
              <a:t>=</a:t>
            </a:r>
            <a:r>
              <a:rPr lang="en-GB" sz="1200" dirty="0" err="1">
                <a:latin typeface="Times New Roman" panose="02020603050405020304" pitchFamily="18" charset="0"/>
                <a:cs typeface="Times New Roman" panose="02020603050405020304" pitchFamily="18" charset="0"/>
              </a:rPr>
              <a:t>en&amp;lr</a:t>
            </a:r>
            <a:r>
              <a:rPr lang="en-GB" sz="1200" dirty="0">
                <a:latin typeface="Times New Roman" panose="02020603050405020304" pitchFamily="18" charset="0"/>
                <a:cs typeface="Times New Roman" panose="02020603050405020304" pitchFamily="18" charset="0"/>
              </a:rPr>
              <a:t>=&amp;id=7u6xEAAAQBAJ&amp;oi=</a:t>
            </a:r>
            <a:r>
              <a:rPr lang="en-GB" sz="1200" dirty="0" err="1">
                <a:latin typeface="Times New Roman" panose="02020603050405020304" pitchFamily="18" charset="0"/>
                <a:cs typeface="Times New Roman" panose="02020603050405020304" pitchFamily="18" charset="0"/>
              </a:rPr>
              <a:t>fnd&amp;pg</a:t>
            </a:r>
            <a:r>
              <a:rPr lang="en-GB" sz="1200" dirty="0">
                <a:latin typeface="Times New Roman" panose="02020603050405020304" pitchFamily="18" charset="0"/>
                <a:cs typeface="Times New Roman" panose="02020603050405020304" pitchFamily="18" charset="0"/>
              </a:rPr>
              <a:t>=PA1&amp;dq=%E2%80%A2%09Managers,+as+per+the+organising,+mentioned+by+Fayol,+in+history,+allocate+tasks+based+on+the+employee%27s+specialisation.+&amp;</a:t>
            </a:r>
            <a:r>
              <a:rPr lang="en-GB" sz="1200" dirty="0" err="1">
                <a:latin typeface="Times New Roman" panose="02020603050405020304" pitchFamily="18" charset="0"/>
                <a:cs typeface="Times New Roman" panose="02020603050405020304" pitchFamily="18" charset="0"/>
              </a:rPr>
              <a:t>ots</a:t>
            </a:r>
            <a:r>
              <a:rPr lang="en-GB" sz="1200" dirty="0">
                <a:latin typeface="Times New Roman" panose="02020603050405020304" pitchFamily="18" charset="0"/>
                <a:cs typeface="Times New Roman" panose="02020603050405020304" pitchFamily="18" charset="0"/>
              </a:rPr>
              <a:t>=HyDU2Iaf0i&amp;sig=WMmAjL308OVYWEbBUbEQUVmSEdk&amp;redir_esc=</a:t>
            </a:r>
            <a:r>
              <a:rPr lang="en-GB" sz="1200" dirty="0" err="1">
                <a:latin typeface="Times New Roman" panose="02020603050405020304" pitchFamily="18" charset="0"/>
                <a:cs typeface="Times New Roman" panose="02020603050405020304" pitchFamily="18" charset="0"/>
              </a:rPr>
              <a:t>y#v</a:t>
            </a:r>
            <a:r>
              <a:rPr lang="en-GB" sz="1200" dirty="0">
                <a:latin typeface="Times New Roman" panose="02020603050405020304" pitchFamily="18" charset="0"/>
                <a:cs typeface="Times New Roman" panose="02020603050405020304" pitchFamily="18" charset="0"/>
              </a:rPr>
              <a:t>=</a:t>
            </a:r>
            <a:r>
              <a:rPr lang="en-GB" sz="1200" dirty="0" err="1">
                <a:latin typeface="Times New Roman" panose="02020603050405020304" pitchFamily="18" charset="0"/>
                <a:cs typeface="Times New Roman" panose="02020603050405020304" pitchFamily="18" charset="0"/>
              </a:rPr>
              <a:t>onepage&amp;q&amp;f</a:t>
            </a:r>
            <a:r>
              <a:rPr lang="en-GB" sz="1200" dirty="0">
                <a:latin typeface="Times New Roman" panose="02020603050405020304" pitchFamily="18" charset="0"/>
                <a:cs typeface="Times New Roman" panose="02020603050405020304" pitchFamily="18" charset="0"/>
              </a:rPr>
              <a:t>=false</a:t>
            </a:r>
            <a:endParaRPr lang="en-IN" sz="1200" dirty="0">
              <a:latin typeface="Times New Roman" panose="02020603050405020304" pitchFamily="18" charset="0"/>
              <a:cs typeface="Times New Roman" panose="02020603050405020304" pitchFamily="18" charset="0"/>
            </a:endParaRPr>
          </a:p>
          <a:p>
            <a:pPr algn="just">
              <a:lnSpc>
                <a:spcPct val="100000"/>
              </a:lnSpc>
              <a:buNone/>
            </a:pPr>
            <a:r>
              <a:rPr lang="en-GB" sz="1200" dirty="0">
                <a:latin typeface="Times New Roman" panose="02020603050405020304" pitchFamily="18" charset="0"/>
                <a:cs typeface="Times New Roman" panose="02020603050405020304" pitchFamily="18" charset="0"/>
              </a:rPr>
              <a:t>Cardona, P. and Rey, C. (2022) </a:t>
            </a:r>
            <a:r>
              <a:rPr lang="en-GB" sz="1200" i="1" dirty="0">
                <a:latin typeface="Times New Roman" panose="02020603050405020304" pitchFamily="18" charset="0"/>
                <a:cs typeface="Times New Roman" panose="02020603050405020304" pitchFamily="18" charset="0"/>
              </a:rPr>
              <a:t>Management by missions: Connecting people to strategy through purpose</a:t>
            </a:r>
            <a:r>
              <a:rPr lang="en-GB" sz="1200" dirty="0">
                <a:latin typeface="Times New Roman" panose="02020603050405020304" pitchFamily="18" charset="0"/>
                <a:cs typeface="Times New Roman" panose="02020603050405020304" pitchFamily="18" charset="0"/>
              </a:rPr>
              <a:t> (p. 156). Springer </a:t>
            </a:r>
            <a:r>
              <a:rPr lang="en-GB" sz="1200" dirty="0" err="1">
                <a:latin typeface="Times New Roman" panose="02020603050405020304" pitchFamily="18" charset="0"/>
                <a:cs typeface="Times New Roman" panose="02020603050405020304" pitchFamily="18" charset="0"/>
              </a:rPr>
              <a:t>Nature.https</a:t>
            </a:r>
            <a:r>
              <a:rPr lang="en-GB" sz="1200" dirty="0">
                <a:latin typeface="Times New Roman" panose="02020603050405020304" pitchFamily="18" charset="0"/>
                <a:cs typeface="Times New Roman" panose="02020603050405020304" pitchFamily="18" charset="0"/>
              </a:rPr>
              <a:t>://library.oapen.org/bitstream/handle/20.500.12657/52418/978-3-030-83780-8.pdf?sequence=1</a:t>
            </a:r>
            <a:endParaRPr lang="en-IN" sz="1200" dirty="0">
              <a:latin typeface="Times New Roman" panose="02020603050405020304" pitchFamily="18" charset="0"/>
              <a:cs typeface="Times New Roman" panose="02020603050405020304" pitchFamily="18" charset="0"/>
            </a:endParaRPr>
          </a:p>
          <a:p>
            <a:pPr algn="just">
              <a:lnSpc>
                <a:spcPct val="100000"/>
              </a:lnSpc>
              <a:buNone/>
            </a:pPr>
            <a:r>
              <a:rPr lang="en-GB" sz="1200" dirty="0" err="1">
                <a:latin typeface="Times New Roman" panose="02020603050405020304" pitchFamily="18" charset="0"/>
                <a:cs typeface="Times New Roman" panose="02020603050405020304" pitchFamily="18" charset="0"/>
              </a:rPr>
              <a:t>Egbumokei</a:t>
            </a:r>
            <a:r>
              <a:rPr lang="en-GB" sz="1200" dirty="0">
                <a:latin typeface="Times New Roman" panose="02020603050405020304" pitchFamily="18" charset="0"/>
                <a:cs typeface="Times New Roman" panose="02020603050405020304" pitchFamily="18" charset="0"/>
              </a:rPr>
              <a:t>, P.I., </a:t>
            </a:r>
            <a:r>
              <a:rPr lang="en-GB" sz="1200" dirty="0" err="1">
                <a:latin typeface="Times New Roman" panose="02020603050405020304" pitchFamily="18" charset="0"/>
                <a:cs typeface="Times New Roman" panose="02020603050405020304" pitchFamily="18" charset="0"/>
              </a:rPr>
              <a:t>Dienagha</a:t>
            </a:r>
            <a:r>
              <a:rPr lang="en-GB" sz="1200" dirty="0">
                <a:latin typeface="Times New Roman" panose="02020603050405020304" pitchFamily="18" charset="0"/>
                <a:cs typeface="Times New Roman" panose="02020603050405020304" pitchFamily="18" charset="0"/>
              </a:rPr>
              <a:t>, I.N., </a:t>
            </a:r>
            <a:r>
              <a:rPr lang="en-GB" sz="1200" dirty="0" err="1">
                <a:latin typeface="Times New Roman" panose="02020603050405020304" pitchFamily="18" charset="0"/>
                <a:cs typeface="Times New Roman" panose="02020603050405020304" pitchFamily="18" charset="0"/>
              </a:rPr>
              <a:t>Digitemie</a:t>
            </a:r>
            <a:r>
              <a:rPr lang="en-GB" sz="1200" dirty="0">
                <a:latin typeface="Times New Roman" panose="02020603050405020304" pitchFamily="18" charset="0"/>
                <a:cs typeface="Times New Roman" panose="02020603050405020304" pitchFamily="18" charset="0"/>
              </a:rPr>
              <a:t>, W.N., </a:t>
            </a:r>
            <a:r>
              <a:rPr lang="en-GB" sz="1200" dirty="0" err="1">
                <a:latin typeface="Times New Roman" panose="02020603050405020304" pitchFamily="18" charset="0"/>
                <a:cs typeface="Times New Roman" panose="02020603050405020304" pitchFamily="18" charset="0"/>
              </a:rPr>
              <a:t>Onukwulu</a:t>
            </a:r>
            <a:r>
              <a:rPr lang="en-GB" sz="1200" dirty="0">
                <a:latin typeface="Times New Roman" panose="02020603050405020304" pitchFamily="18" charset="0"/>
                <a:cs typeface="Times New Roman" panose="02020603050405020304" pitchFamily="18" charset="0"/>
              </a:rPr>
              <a:t>, E.C. and Oladipo, O.T. (2024)‘Strategic contract management for drilling efficiency and cost reduction: Insights and perspectives.’ </a:t>
            </a:r>
            <a:r>
              <a:rPr lang="en-GB" sz="1200" i="1" dirty="0">
                <a:latin typeface="Times New Roman" panose="02020603050405020304" pitchFamily="18" charset="0"/>
                <a:cs typeface="Times New Roman" panose="02020603050405020304" pitchFamily="18" charset="0"/>
              </a:rPr>
              <a:t>International Journal of Multidisciplinary Research and Growth Evaluation</a:t>
            </a:r>
            <a:r>
              <a:rPr lang="en-GB" sz="1200" dirty="0">
                <a:latin typeface="Times New Roman" panose="02020603050405020304" pitchFamily="18" charset="0"/>
                <a:cs typeface="Times New Roman" panose="02020603050405020304" pitchFamily="18" charset="0"/>
              </a:rPr>
              <a:t>, 5(5), pp.1042-1050.https://www.allmultidisciplinaryjournal.com/uploads/archives/20250116175547_MGE-2025-1-062.1.pdf</a:t>
            </a:r>
            <a:endParaRPr lang="en-IN" sz="1200" dirty="0">
              <a:latin typeface="Times New Roman" panose="02020603050405020304" pitchFamily="18" charset="0"/>
              <a:cs typeface="Times New Roman" panose="02020603050405020304" pitchFamily="18" charset="0"/>
            </a:endParaRPr>
          </a:p>
          <a:p>
            <a:pPr algn="just">
              <a:lnSpc>
                <a:spcPct val="100000"/>
              </a:lnSpc>
              <a:buNone/>
            </a:pP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84583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3418</Words>
  <Application>Microsoft Office PowerPoint</Application>
  <PresentationFormat>Widescreen</PresentationFormat>
  <Paragraphs>121</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Module code and module title: LCBB4015 ,Introduction to Leadership and Management </vt:lpstr>
      <vt:lpstr>Table of Contents</vt:lpstr>
      <vt:lpstr>Introduction</vt:lpstr>
      <vt:lpstr>Main Body: Management Functions by Henry Fayol</vt:lpstr>
      <vt:lpstr>Contd…</vt:lpstr>
      <vt:lpstr>Contd…</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and module title: LCBB4015 ,Introduction to Leadership and Management</dc:title>
  <cp:lastModifiedBy>Stefanita-Cosmin Calarasu (2328896)</cp:lastModifiedBy>
  <cp:revision>8</cp:revision>
  <dcterms:created xsi:type="dcterms:W3CDTF">2025-10-15T08:36:32Z</dcterms:created>
  <dcterms:modified xsi:type="dcterms:W3CDTF">2025-10-17T11:23:50Z</dcterms:modified>
</cp:coreProperties>
</file>