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63" r:id="rId3"/>
    <p:sldId id="257" r:id="rId4"/>
    <p:sldId id="261" r:id="rId5"/>
    <p:sldId id="269" r:id="rId6"/>
    <p:sldId id="258" r:id="rId7"/>
    <p:sldId id="267" r:id="rId8"/>
    <p:sldId id="266" r:id="rId9"/>
    <p:sldId id="262" r:id="rId10"/>
    <p:sldId id="270" r:id="rId11"/>
    <p:sldId id="259" r:id="rId12"/>
    <p:sldId id="265" r:id="rId13"/>
    <p:sldId id="268" r:id="rId14"/>
    <p:sldId id="271" r:id="rId15"/>
    <p:sldId id="272" r:id="rId16"/>
    <p:sldId id="273"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676" autoAdjust="0"/>
    <p:restoredTop sz="94660"/>
  </p:normalViewPr>
  <p:slideViewPr>
    <p:cSldViewPr>
      <p:cViewPr varScale="1">
        <p:scale>
          <a:sx n="68" d="100"/>
          <a:sy n="68" d="100"/>
        </p:scale>
        <p:origin x="-147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544ADDB2-66E1-460C-9382-5EEE2D558FE0}" type="datetimeFigureOut">
              <a:rPr lang="en-US" smtClean="0"/>
              <a:pPr/>
              <a:t>3/8/2018</a:t>
            </a:fld>
            <a:endParaRPr lang="en-GB"/>
          </a:p>
        </p:txBody>
      </p:sp>
      <p:sp>
        <p:nvSpPr>
          <p:cNvPr id="2" name="Footer Placeholder 1"/>
          <p:cNvSpPr>
            <a:spLocks noGrp="1"/>
          </p:cNvSpPr>
          <p:nvPr>
            <p:ph type="ftr" sz="quarter" idx="11"/>
          </p:nvPr>
        </p:nvSpPr>
        <p:spPr/>
        <p:txBody>
          <a:bodyPr/>
          <a:lstStyle/>
          <a:p>
            <a:endParaRPr lang="en-GB"/>
          </a:p>
        </p:txBody>
      </p:sp>
      <p:sp>
        <p:nvSpPr>
          <p:cNvPr id="15" name="Slide Number Placeholder 14"/>
          <p:cNvSpPr>
            <a:spLocks noGrp="1"/>
          </p:cNvSpPr>
          <p:nvPr>
            <p:ph type="sldNum" sz="quarter" idx="12"/>
          </p:nvPr>
        </p:nvSpPr>
        <p:spPr>
          <a:xfrm>
            <a:off x="8229600" y="6473952"/>
            <a:ext cx="758952" cy="246888"/>
          </a:xfrm>
        </p:spPr>
        <p:txBody>
          <a:bodyPr/>
          <a:lstStyle/>
          <a:p>
            <a:fld id="{D5273251-A411-48AD-8E7E-B459B8732B9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544ADDB2-66E1-460C-9382-5EEE2D558FE0}" type="datetimeFigureOut">
              <a:rPr lang="en-US" smtClean="0"/>
              <a:pPr/>
              <a:t>3/8/2018</a:t>
            </a:fld>
            <a:endParaRPr lang="en-GB"/>
          </a:p>
        </p:txBody>
      </p:sp>
      <p:sp>
        <p:nvSpPr>
          <p:cNvPr id="19" name="Footer Placeholder 18"/>
          <p:cNvSpPr>
            <a:spLocks noGrp="1"/>
          </p:cNvSpPr>
          <p:nvPr>
            <p:ph type="ftr" sz="quarter" idx="11"/>
          </p:nvPr>
        </p:nvSpPr>
        <p:spPr>
          <a:xfrm>
            <a:off x="3581400" y="76200"/>
            <a:ext cx="2895600" cy="288925"/>
          </a:xfrm>
        </p:spPr>
        <p:txBody>
          <a:bodyPr/>
          <a:lstStyle/>
          <a:p>
            <a:endParaRPr lang="en-GB"/>
          </a:p>
        </p:txBody>
      </p:sp>
      <p:sp>
        <p:nvSpPr>
          <p:cNvPr id="16" name="Slide Number Placeholder 15"/>
          <p:cNvSpPr>
            <a:spLocks noGrp="1"/>
          </p:cNvSpPr>
          <p:nvPr>
            <p:ph type="sldNum" sz="quarter" idx="12"/>
          </p:nvPr>
        </p:nvSpPr>
        <p:spPr>
          <a:xfrm>
            <a:off x="8229600" y="6473952"/>
            <a:ext cx="758952" cy="246888"/>
          </a:xfrm>
        </p:spPr>
        <p:txBody>
          <a:bodyPr/>
          <a:lstStyle/>
          <a:p>
            <a:fld id="{D5273251-A411-48AD-8E7E-B459B8732B9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544ADDB2-66E1-460C-9382-5EEE2D558FE0}" type="datetimeFigureOut">
              <a:rPr lang="en-US" smtClean="0"/>
              <a:pPr/>
              <a:t>3/8/2018</a:t>
            </a:fld>
            <a:endParaRPr lang="en-GB"/>
          </a:p>
        </p:txBody>
      </p:sp>
      <p:sp>
        <p:nvSpPr>
          <p:cNvPr id="11" name="Footer Placeholder 10"/>
          <p:cNvSpPr>
            <a:spLocks noGrp="1"/>
          </p:cNvSpPr>
          <p:nvPr>
            <p:ph type="ftr" sz="quarter" idx="11"/>
          </p:nvPr>
        </p:nvSpPr>
        <p:spPr/>
        <p:txBody>
          <a:bodyPr/>
          <a:lstStyle/>
          <a:p>
            <a:endParaRPr lang="en-GB"/>
          </a:p>
        </p:txBody>
      </p:sp>
      <p:sp>
        <p:nvSpPr>
          <p:cNvPr id="16" name="Slide Number Placeholder 15"/>
          <p:cNvSpPr>
            <a:spLocks noGrp="1"/>
          </p:cNvSpPr>
          <p:nvPr>
            <p:ph type="sldNum" sz="quarter" idx="12"/>
          </p:nvPr>
        </p:nvSpPr>
        <p:spPr/>
        <p:txBody>
          <a:bodyPr/>
          <a:lstStyle/>
          <a:p>
            <a:fld id="{D5273251-A411-48AD-8E7E-B459B8732B94}" type="slidenum">
              <a:rPr lang="en-GB" smtClean="0"/>
              <a:pPr/>
              <a:t>‹#›</a:t>
            </a:fld>
            <a:endParaRPr lang="en-GB"/>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544ADDB2-66E1-460C-9382-5EEE2D558FE0}" type="datetimeFigureOut">
              <a:rPr lang="en-US" smtClean="0"/>
              <a:pPr/>
              <a:t>3/8/2018</a:t>
            </a:fld>
            <a:endParaRPr lang="en-GB"/>
          </a:p>
        </p:txBody>
      </p:sp>
      <p:sp>
        <p:nvSpPr>
          <p:cNvPr id="10" name="Footer Placeholder 9"/>
          <p:cNvSpPr>
            <a:spLocks noGrp="1"/>
          </p:cNvSpPr>
          <p:nvPr>
            <p:ph type="ftr" sz="quarter" idx="11"/>
          </p:nvPr>
        </p:nvSpPr>
        <p:spPr/>
        <p:txBody>
          <a:bodyPr/>
          <a:lstStyle/>
          <a:p>
            <a:endParaRPr lang="en-GB"/>
          </a:p>
        </p:txBody>
      </p:sp>
      <p:sp>
        <p:nvSpPr>
          <p:cNvPr id="31" name="Slide Number Placeholder 30"/>
          <p:cNvSpPr>
            <a:spLocks noGrp="1"/>
          </p:cNvSpPr>
          <p:nvPr>
            <p:ph type="sldNum" sz="quarter" idx="12"/>
          </p:nvPr>
        </p:nvSpPr>
        <p:spPr/>
        <p:txBody>
          <a:bodyPr/>
          <a:lstStyle/>
          <a:p>
            <a:fld id="{D5273251-A411-48AD-8E7E-B459B8732B9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544ADDB2-66E1-460C-9382-5EEE2D558FE0}" type="datetimeFigureOut">
              <a:rPr lang="en-US" smtClean="0"/>
              <a:pPr/>
              <a:t>3/8/2018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229600" y="6477000"/>
            <a:ext cx="762000" cy="246888"/>
          </a:xfrm>
        </p:spPr>
        <p:txBody>
          <a:bodyPr/>
          <a:lstStyle/>
          <a:p>
            <a:fld id="{D5273251-A411-48AD-8E7E-B459B8732B94}" type="slidenum">
              <a:rPr lang="en-GB" smtClean="0"/>
              <a:pPr/>
              <a:t>‹#›</a:t>
            </a:fld>
            <a:endParaRPr lang="en-GB"/>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544ADDB2-66E1-460C-9382-5EEE2D558FE0}" type="datetimeFigureOut">
              <a:rPr lang="en-US" smtClean="0"/>
              <a:pPr/>
              <a:t>3/8/2018</a:t>
            </a:fld>
            <a:endParaRPr lang="en-GB"/>
          </a:p>
        </p:txBody>
      </p:sp>
      <p:sp>
        <p:nvSpPr>
          <p:cNvPr id="21" name="Footer Placeholder 20"/>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273251-A411-48AD-8E7E-B459B8732B9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544ADDB2-66E1-460C-9382-5EEE2D558FE0}" type="datetimeFigureOut">
              <a:rPr lang="en-US" smtClean="0"/>
              <a:pPr/>
              <a:t>3/8/2018</a:t>
            </a:fld>
            <a:endParaRPr lang="en-GB"/>
          </a:p>
        </p:txBody>
      </p:sp>
      <p:sp>
        <p:nvSpPr>
          <p:cNvPr id="24" name="Footer Placeholder 23"/>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273251-A411-48AD-8E7E-B459B8732B9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544ADDB2-66E1-460C-9382-5EEE2D558FE0}" type="datetimeFigureOut">
              <a:rPr lang="en-US" smtClean="0"/>
              <a:pPr/>
              <a:t>3/8/2018</a:t>
            </a:fld>
            <a:endParaRPr lang="en-GB"/>
          </a:p>
        </p:txBody>
      </p:sp>
      <p:sp>
        <p:nvSpPr>
          <p:cNvPr id="29" name="Footer Placeholder 28"/>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273251-A411-48AD-8E7E-B459B8732B9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544ADDB2-66E1-460C-9382-5EEE2D558FE0}" type="datetimeFigureOut">
              <a:rPr lang="en-US" smtClean="0"/>
              <a:pPr/>
              <a:t>3/8/2018</a:t>
            </a:fld>
            <a:endParaRPr lang="en-GB"/>
          </a:p>
        </p:txBody>
      </p:sp>
      <p:sp>
        <p:nvSpPr>
          <p:cNvPr id="5" name="Footer Placeholder 4"/>
          <p:cNvSpPr>
            <a:spLocks noGrp="1"/>
          </p:cNvSpPr>
          <p:nvPr>
            <p:ph type="ftr" sz="quarter" idx="11"/>
          </p:nvPr>
        </p:nvSpPr>
        <p:spPr/>
        <p:txBody>
          <a:bodyPr/>
          <a:lstStyle/>
          <a:p>
            <a:endParaRPr lang="en-GB"/>
          </a:p>
        </p:txBody>
      </p:sp>
      <p:sp>
        <p:nvSpPr>
          <p:cNvPr id="31" name="Slide Number Placeholder 30"/>
          <p:cNvSpPr>
            <a:spLocks noGrp="1"/>
          </p:cNvSpPr>
          <p:nvPr>
            <p:ph type="sldNum" sz="quarter" idx="12"/>
          </p:nvPr>
        </p:nvSpPr>
        <p:spPr/>
        <p:txBody>
          <a:bodyPr/>
          <a:lstStyle/>
          <a:p>
            <a:fld id="{D5273251-A411-48AD-8E7E-B459B8732B94}" type="slidenum">
              <a:rPr lang="en-GB" smtClean="0"/>
              <a:pPr/>
              <a:t>‹#›</a:t>
            </a:fld>
            <a:endParaRPr lang="en-GB"/>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44ADDB2-66E1-460C-9382-5EEE2D558FE0}" type="datetimeFigureOut">
              <a:rPr lang="en-US" smtClean="0"/>
              <a:pPr/>
              <a:t>3/8/2018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273251-A411-48AD-8E7E-B459B8732B9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44ADDB2-66E1-460C-9382-5EEE2D558FE0}" type="datetimeFigureOut">
              <a:rPr lang="en-US" smtClean="0"/>
              <a:pPr/>
              <a:t>3/8/2018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273251-A411-48AD-8E7E-B459B8732B9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544ADDB2-66E1-460C-9382-5EEE2D558FE0}" type="datetimeFigureOut">
              <a:rPr lang="en-US" smtClean="0"/>
              <a:pPr/>
              <a:t>3/8/2018</a:t>
            </a:fld>
            <a:endParaRPr lang="en-GB"/>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GB"/>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D5273251-A411-48AD-8E7E-B459B8732B94}" type="slidenum">
              <a:rPr lang="en-GB" smtClean="0"/>
              <a:pPr/>
              <a:t>‹#›</a:t>
            </a:fld>
            <a:endParaRPr lang="en-GB"/>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m9kaQ3ZKPE0" TargetMode="External"/><Relationship Id="rId2" Type="http://schemas.openxmlformats.org/officeDocument/2006/relationships/hyperlink" Target="https://www.youtube.com/watch?v=jBwBscuc08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youtube.com/watch?v=GCsptiarrzw"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MeVfesWPkbU"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youtube.com/watch?v=A6dXrm1YjB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youtube.com/watch?v=ZJC21zzkwo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Tqjl4nRSor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t>Cultural Appropriation Under Mass Migration and Oppression                                                          (African Diaspora Dance)</a:t>
            </a:r>
            <a:br>
              <a:rPr lang="en-GB" dirty="0"/>
            </a:br>
            <a:endParaRPr lang="en-GB" dirty="0"/>
          </a:p>
        </p:txBody>
      </p:sp>
      <p:sp>
        <p:nvSpPr>
          <p:cNvPr id="3" name="Subtitle 2"/>
          <p:cNvSpPr>
            <a:spLocks noGrp="1"/>
          </p:cNvSpPr>
          <p:nvPr>
            <p:ph type="subTitle" idx="1"/>
          </p:nvPr>
        </p:nvSpPr>
        <p:spPr/>
        <p:txBody>
          <a:bodyPr/>
          <a:lstStyle/>
          <a:p>
            <a:r>
              <a:rPr lang="en-GB" dirty="0" smtClean="0"/>
              <a:t>Christian Hopkins</a:t>
            </a:r>
          </a:p>
          <a:p>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a:t>
            </a:r>
            <a:r>
              <a:rPr lang="en-GB" dirty="0"/>
              <a:t>S</a:t>
            </a:r>
            <a:r>
              <a:rPr lang="en-GB" dirty="0" smtClean="0"/>
              <a:t>lave Trade</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The Atlantic slave trade began on a small scale in 1502. </a:t>
            </a:r>
            <a:endParaRPr lang="en-GB" dirty="0"/>
          </a:p>
          <a:p>
            <a:r>
              <a:rPr lang="en-GB" dirty="0" smtClean="0"/>
              <a:t>The </a:t>
            </a:r>
            <a:r>
              <a:rPr lang="en-GB" dirty="0"/>
              <a:t>S</a:t>
            </a:r>
            <a:r>
              <a:rPr lang="en-GB" dirty="0" smtClean="0"/>
              <a:t>lave Trade Act of 1807 was </a:t>
            </a:r>
            <a:r>
              <a:rPr lang="en-GB" dirty="0"/>
              <a:t>c</a:t>
            </a:r>
            <a:r>
              <a:rPr lang="en-GB" dirty="0" smtClean="0"/>
              <a:t>reated by UK parliament as a counter slavery measure. The act specifically aided in the collapse of the </a:t>
            </a:r>
            <a:r>
              <a:rPr lang="en-GB" dirty="0"/>
              <a:t>A</a:t>
            </a:r>
            <a:r>
              <a:rPr lang="en-GB" dirty="0" smtClean="0"/>
              <a:t>tlantic slave Trade. </a:t>
            </a:r>
          </a:p>
          <a:p>
            <a:r>
              <a:rPr lang="en-GB" dirty="0" smtClean="0"/>
              <a:t>In 1820 the Slave Trade Act 1807 was amended to declare that participation in the slave trade would now be declared as piracy.</a:t>
            </a:r>
          </a:p>
          <a:p>
            <a:r>
              <a:rPr lang="en-GB" dirty="0" smtClean="0"/>
              <a:t>In 1863 Abraham Lincoln signed the Emancipation </a:t>
            </a:r>
            <a:r>
              <a:rPr lang="en-GB" dirty="0" err="1" smtClean="0"/>
              <a:t>Proclaimation</a:t>
            </a:r>
            <a:r>
              <a:rPr lang="en-GB" dirty="0" smtClean="0"/>
              <a:t> declaring that all slaves are free. It would be a further two and a half years before Texan slaves would learn of their legal freedom.  </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Juba Dancing</a:t>
            </a:r>
            <a:br>
              <a:rPr lang="en-GB" dirty="0"/>
            </a:br>
            <a:endParaRPr lang="en-GB" dirty="0"/>
          </a:p>
        </p:txBody>
      </p:sp>
      <p:sp>
        <p:nvSpPr>
          <p:cNvPr id="3" name="Content Placeholder 2"/>
          <p:cNvSpPr>
            <a:spLocks noGrp="1"/>
          </p:cNvSpPr>
          <p:nvPr>
            <p:ph idx="1"/>
          </p:nvPr>
        </p:nvSpPr>
        <p:spPr/>
        <p:txBody>
          <a:bodyPr>
            <a:normAutofit/>
          </a:bodyPr>
          <a:lstStyle/>
          <a:p>
            <a:r>
              <a:rPr lang="en-GB" dirty="0" smtClean="0">
                <a:hlinkClick r:id="rId2"/>
              </a:rPr>
              <a:t>https://www.youtube.com/watch?v=jBwBscuc08g</a:t>
            </a:r>
            <a:r>
              <a:rPr lang="en-GB" dirty="0" smtClean="0"/>
              <a:t> 4 min 30</a:t>
            </a:r>
          </a:p>
          <a:p>
            <a:r>
              <a:rPr lang="en-GB" u="sng" dirty="0" smtClean="0">
                <a:hlinkClick r:id="rId3"/>
              </a:rPr>
              <a:t>https://www.youtube.com/watch?v=m9kaQ3ZKPE0</a:t>
            </a:r>
            <a:r>
              <a:rPr lang="en-GB" u="sng" dirty="0" smtClean="0"/>
              <a:t> </a:t>
            </a:r>
            <a:r>
              <a:rPr lang="en-GB" dirty="0" smtClean="0"/>
              <a:t>0 min 40</a:t>
            </a:r>
          </a:p>
          <a:p>
            <a:endParaRPr lang="en-GB" dirty="0"/>
          </a:p>
          <a:p>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William Henry Lane (</a:t>
            </a:r>
            <a:r>
              <a:rPr lang="en-GB" dirty="0"/>
              <a:t>M</a:t>
            </a:r>
            <a:r>
              <a:rPr lang="en-GB" dirty="0" smtClean="0"/>
              <a:t>aster Juba)</a:t>
            </a:r>
            <a:endParaRPr lang="en-GB" dirty="0"/>
          </a:p>
        </p:txBody>
      </p:sp>
      <p:pic>
        <p:nvPicPr>
          <p:cNvPr id="4" name="Picture 4" descr="William Henry Lane (Master Juba) credited as the inventor of tap dancing, performed in minstrel shows. When Master Juba began performing, he was forced to wear blackface--to look like a white man dressed as a black man. Prior to 1838, only white performers in blackface took part in these shows. [As slaves, blacks often weren’t allowed to use instruments, many used their bodies as such: called “patting juba” hand clapping, foot stomping, body thumping and thigh slapping.]"/>
          <p:cNvPicPr>
            <a:picLocks noGrp="1" noChangeAspect="1" noChangeArrowheads="1"/>
          </p:cNvPicPr>
          <p:nvPr>
            <p:ph idx="1"/>
          </p:nvPr>
        </p:nvPicPr>
        <p:blipFill>
          <a:blip r:embed="rId2"/>
          <a:stretch>
            <a:fillRect/>
          </a:stretch>
        </p:blipFill>
        <p:spPr bwMode="auto">
          <a:xfrm>
            <a:off x="2857488" y="1554162"/>
            <a:ext cx="3303751" cy="4941263"/>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Charles Dickens Eye Whiteness Account</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"He never leaves off making queer faces, and is the delight of all the rest, who grin from ear to ear incessantly. Single shuffle, double shuffle, cut and cross-cut: snapping his fingers, rolling his eyes, turning in his knees, presenting the backs of his legs in front, spinning about on his toes and heels like nothing but the man's fingers on the tambourine; dancing with two left legs, two right legs, two wooden legs, two wire legs, two spring legs - all sorts of legs and no legs - what is this to him?" (Charles Dickens 1868)</a:t>
            </a:r>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Cake Walking </a:t>
            </a:r>
            <a:br>
              <a:rPr lang="en-GB" dirty="0" smtClean="0"/>
            </a:br>
            <a:endParaRPr lang="en-GB" dirty="0"/>
          </a:p>
        </p:txBody>
      </p:sp>
      <p:sp>
        <p:nvSpPr>
          <p:cNvPr id="3" name="Content Placeholder 2"/>
          <p:cNvSpPr>
            <a:spLocks noGrp="1"/>
          </p:cNvSpPr>
          <p:nvPr>
            <p:ph idx="1"/>
          </p:nvPr>
        </p:nvSpPr>
        <p:spPr/>
        <p:txBody>
          <a:bodyPr>
            <a:normAutofit/>
          </a:bodyPr>
          <a:lstStyle/>
          <a:p>
            <a:r>
              <a:rPr lang="en-GB" u="sng" dirty="0" smtClean="0">
                <a:hlinkClick r:id="rId2"/>
              </a:rPr>
              <a:t>https</a:t>
            </a:r>
            <a:r>
              <a:rPr lang="en-GB" u="sng" dirty="0">
                <a:hlinkClick r:id="rId2"/>
              </a:rPr>
              <a:t>://www.youtube.com/watch?v=GCsptiarrzw</a:t>
            </a:r>
            <a:endParaRPr lang="en-GB" dirty="0"/>
          </a:p>
          <a:p>
            <a:endParaRPr lang="en-GB" dirty="0"/>
          </a:p>
        </p:txBody>
      </p:sp>
      <p:pic>
        <p:nvPicPr>
          <p:cNvPr id="8194" name="Picture 2" descr="Image result for cake walking">
            <a:hlinkClick r:id="rId2"/>
          </p:cNvPr>
          <p:cNvPicPr>
            <a:picLocks noChangeAspect="1" noChangeArrowheads="1"/>
          </p:cNvPicPr>
          <p:nvPr/>
        </p:nvPicPr>
        <p:blipFill>
          <a:blip r:embed="rId3"/>
          <a:srcRect/>
          <a:stretch>
            <a:fillRect/>
          </a:stretch>
        </p:blipFill>
        <p:spPr bwMode="auto">
          <a:xfrm>
            <a:off x="428596" y="1000084"/>
            <a:ext cx="8429684" cy="5643626"/>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06ah5799_article_relating_to_the_cakewalk.jpg"/>
          <p:cNvPicPr>
            <a:picLocks noGrp="1" noChangeAspect="1"/>
          </p:cNvPicPr>
          <p:nvPr>
            <p:ph idx="1"/>
          </p:nvPr>
        </p:nvPicPr>
        <p:blipFill>
          <a:blip r:embed="rId2"/>
          <a:stretch>
            <a:fillRect/>
          </a:stretch>
        </p:blipFill>
        <p:spPr>
          <a:xfrm>
            <a:off x="214282" y="214290"/>
            <a:ext cx="4185804" cy="6429396"/>
          </a:xfrm>
        </p:spPr>
      </p:pic>
      <p:pic>
        <p:nvPicPr>
          <p:cNvPr id="1028" name="Picture 4"/>
          <p:cNvPicPr>
            <a:picLocks noChangeAspect="1" noChangeArrowheads="1"/>
          </p:cNvPicPr>
          <p:nvPr/>
        </p:nvPicPr>
        <p:blipFill>
          <a:blip r:embed="rId3"/>
          <a:srcRect l="63586" t="71603" r="6140" b="2824"/>
          <a:stretch>
            <a:fillRect/>
          </a:stretch>
        </p:blipFill>
        <p:spPr bwMode="auto">
          <a:xfrm>
            <a:off x="5572132" y="3243892"/>
            <a:ext cx="2786050" cy="3614107"/>
          </a:xfrm>
          <a:prstGeom prst="rect">
            <a:avLst/>
          </a:prstGeom>
          <a:noFill/>
          <a:ln w="9525" algn="in">
            <a:noFill/>
            <a:miter lim="800000"/>
            <a:headEnd/>
            <a:tailEnd/>
          </a:ln>
          <a:effectLst/>
        </p:spPr>
      </p:pic>
      <p:pic>
        <p:nvPicPr>
          <p:cNvPr id="1029" name="Picture 5"/>
          <p:cNvPicPr>
            <a:picLocks noChangeAspect="1" noChangeArrowheads="1"/>
          </p:cNvPicPr>
          <p:nvPr/>
        </p:nvPicPr>
        <p:blipFill>
          <a:blip r:embed="rId4"/>
          <a:srcRect t="4050" r="1062" b="5371"/>
          <a:stretch>
            <a:fillRect/>
          </a:stretch>
        </p:blipFill>
        <p:spPr bwMode="auto">
          <a:xfrm>
            <a:off x="4242112" y="214290"/>
            <a:ext cx="4676445" cy="3214710"/>
          </a:xfrm>
          <a:prstGeom prst="rect">
            <a:avLst/>
          </a:prstGeom>
          <a:noFill/>
          <a:ln w="9525" algn="in">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Think you can cake walk?</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Remember:</a:t>
            </a:r>
          </a:p>
          <a:p>
            <a:r>
              <a:rPr lang="en-GB" dirty="0" smtClean="0"/>
              <a:t>Get into pairs </a:t>
            </a:r>
          </a:p>
          <a:p>
            <a:r>
              <a:rPr lang="en-GB" dirty="0" smtClean="0"/>
              <a:t>Take big exaggerated steps</a:t>
            </a:r>
          </a:p>
          <a:p>
            <a:r>
              <a:rPr lang="en-GB" dirty="0" smtClean="0"/>
              <a:t>Bounce to the beat of the music</a:t>
            </a:r>
          </a:p>
          <a:p>
            <a:r>
              <a:rPr lang="en-GB" dirty="0" smtClean="0"/>
              <a:t>Tip your hat/ courtesy</a:t>
            </a:r>
          </a:p>
          <a:p>
            <a:r>
              <a:rPr lang="en-GB" dirty="0" smtClean="0"/>
              <a:t>Pretend to be “posh” </a:t>
            </a:r>
          </a:p>
          <a:p>
            <a:r>
              <a:rPr lang="en-GB" dirty="0" smtClean="0"/>
              <a:t>Smile!</a:t>
            </a:r>
          </a:p>
          <a:p>
            <a:r>
              <a:rPr lang="en-GB" dirty="0" smtClean="0">
                <a:hlinkClick r:id="rId2"/>
              </a:rPr>
              <a:t>https://www.youtube.com/watch?v=MeVfesWPkbU</a:t>
            </a:r>
            <a:endParaRPr lang="en-GB" dirty="0" smtClean="0"/>
          </a:p>
          <a:p>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Minstrels</a:t>
            </a:r>
            <a:endParaRPr lang="en-GB" dirty="0"/>
          </a:p>
        </p:txBody>
      </p:sp>
      <p:pic>
        <p:nvPicPr>
          <p:cNvPr id="6146" name="Picture 2" descr="Image result for minstrel show">
            <a:hlinkClick r:id="rId2"/>
          </p:cNvPr>
          <p:cNvPicPr>
            <a:picLocks noChangeAspect="1" noChangeArrowheads="1"/>
          </p:cNvPicPr>
          <p:nvPr/>
        </p:nvPicPr>
        <p:blipFill>
          <a:blip r:embed="rId3" cstate="print"/>
          <a:srcRect/>
          <a:stretch>
            <a:fillRect/>
          </a:stretch>
        </p:blipFill>
        <p:spPr bwMode="auto">
          <a:xfrm>
            <a:off x="1142976" y="1500174"/>
            <a:ext cx="6850804" cy="5072098"/>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Representations, however sensitively and carefully handled, will carry their own political significance and resonance in the broader socio-political sphere and will be constantly vulnerable to appropriation and redefinition.’ (</a:t>
            </a:r>
            <a:r>
              <a:rPr lang="en-US" sz="3000" dirty="0" smtClean="0"/>
              <a:t>Preston, 2009:65)</a:t>
            </a:r>
          </a:p>
          <a:p>
            <a:r>
              <a:rPr lang="en-US" sz="3000" dirty="0" smtClean="0"/>
              <a:t>I would argue that Minstrelsy’s representation of black plantation slaves </a:t>
            </a:r>
            <a:endParaRPr lang="en-GB" sz="30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a:t>
            </a:r>
            <a:r>
              <a:rPr lang="en-GB" dirty="0"/>
              <a:t>C</a:t>
            </a:r>
            <a:r>
              <a:rPr lang="en-GB" dirty="0" smtClean="0"/>
              <a:t>harleston </a:t>
            </a:r>
            <a:endParaRPr lang="en-GB" dirty="0"/>
          </a:p>
        </p:txBody>
      </p:sp>
      <p:pic>
        <p:nvPicPr>
          <p:cNvPr id="5122" name="Picture 2" descr="Image result for the Charleston">
            <a:hlinkClick r:id="rId2"/>
          </p:cNvPr>
          <p:cNvPicPr>
            <a:picLocks noChangeAspect="1" noChangeArrowheads="1"/>
          </p:cNvPicPr>
          <p:nvPr/>
        </p:nvPicPr>
        <p:blipFill>
          <a:blip r:embed="rId3"/>
          <a:srcRect/>
          <a:stretch>
            <a:fillRect/>
          </a:stretch>
        </p:blipFill>
        <p:spPr bwMode="auto">
          <a:xfrm>
            <a:off x="2643174" y="1285860"/>
            <a:ext cx="3924296" cy="5370965"/>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African Diaspora Dance in </a:t>
            </a:r>
            <a:r>
              <a:rPr lang="en-GB" dirty="0"/>
              <a:t>C</a:t>
            </a:r>
            <a:r>
              <a:rPr lang="en-GB" dirty="0" smtClean="0"/>
              <a:t>ontemporary forms of Art</a:t>
            </a:r>
            <a:endParaRPr lang="en-GB" dirty="0"/>
          </a:p>
        </p:txBody>
      </p:sp>
      <p:sp>
        <p:nvSpPr>
          <p:cNvPr id="3" name="Content Placeholder 2"/>
          <p:cNvSpPr>
            <a:spLocks noGrp="1"/>
          </p:cNvSpPr>
          <p:nvPr>
            <p:ph idx="1"/>
          </p:nvPr>
        </p:nvSpPr>
        <p:spPr/>
        <p:txBody>
          <a:bodyPr>
            <a:normAutofit/>
          </a:bodyPr>
          <a:lstStyle/>
          <a:p>
            <a:r>
              <a:rPr lang="en-GB" dirty="0" smtClean="0">
                <a:hlinkClick r:id="rId2"/>
              </a:rPr>
              <a:t>https://www.youtube.com/watch?v=Tqjl4nRSorM</a:t>
            </a:r>
            <a:endParaRPr lang="en-GB" dirty="0" smtClean="0"/>
          </a:p>
          <a:p>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786058"/>
            <a:ext cx="8229600" cy="1143000"/>
          </a:xfrm>
        </p:spPr>
        <p:txBody>
          <a:bodyPr>
            <a:normAutofit fontScale="90000"/>
          </a:bodyPr>
          <a:lstStyle/>
          <a:p>
            <a:r>
              <a:rPr lang="en-GB" dirty="0" smtClean="0"/>
              <a:t>Does African American Slave Dance Have a Place in 2018?</a:t>
            </a:r>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a:t>
            </a:r>
            <a:endParaRPr lang="en-GB" dirty="0"/>
          </a:p>
        </p:txBody>
      </p:sp>
      <p:sp>
        <p:nvSpPr>
          <p:cNvPr id="3" name="Content Placeholder 2"/>
          <p:cNvSpPr>
            <a:spLocks noGrp="1"/>
          </p:cNvSpPr>
          <p:nvPr>
            <p:ph idx="1"/>
          </p:nvPr>
        </p:nvSpPr>
        <p:spPr/>
        <p:txBody>
          <a:bodyPr>
            <a:normAutofit fontScale="47500" lnSpcReduction="20000"/>
          </a:bodyPr>
          <a:lstStyle/>
          <a:p>
            <a:r>
              <a:rPr lang="en-GB" dirty="0" err="1" smtClean="0"/>
              <a:t>Prentki</a:t>
            </a:r>
            <a:r>
              <a:rPr lang="en-GB" dirty="0" smtClean="0"/>
              <a:t>, T. &amp; Preston, S. (</a:t>
            </a:r>
            <a:r>
              <a:rPr lang="en-GB" dirty="0" err="1" smtClean="0"/>
              <a:t>Eds</a:t>
            </a:r>
            <a:r>
              <a:rPr lang="en-GB" dirty="0" smtClean="0"/>
              <a:t>) 2009. </a:t>
            </a:r>
            <a:r>
              <a:rPr lang="en-GB" i="1" dirty="0" smtClean="0"/>
              <a:t>The Applied Theatre Reader</a:t>
            </a:r>
            <a:r>
              <a:rPr lang="en-GB" dirty="0" smtClean="0"/>
              <a:t>. </a:t>
            </a:r>
            <a:r>
              <a:rPr lang="en-GB" dirty="0" err="1" smtClean="0"/>
              <a:t>Routledge</a:t>
            </a:r>
            <a:r>
              <a:rPr lang="en-GB" dirty="0" smtClean="0"/>
              <a:t>: London.</a:t>
            </a:r>
          </a:p>
          <a:p>
            <a:r>
              <a:rPr lang="en-GB" dirty="0" smtClean="0"/>
              <a:t>Dickens, C. (1868). </a:t>
            </a:r>
            <a:r>
              <a:rPr lang="en-GB" i="1" dirty="0" smtClean="0"/>
              <a:t>American notes ; and Reprinted pieces</a:t>
            </a:r>
            <a:r>
              <a:rPr lang="en-GB" dirty="0" smtClean="0"/>
              <a:t>. London: Chapman and Hall.</a:t>
            </a:r>
          </a:p>
          <a:p>
            <a:r>
              <a:rPr lang="en-GB" dirty="0" smtClean="0"/>
              <a:t>References</a:t>
            </a:r>
          </a:p>
          <a:p>
            <a:r>
              <a:rPr lang="en-GB" dirty="0" smtClean="0"/>
              <a:t>Dickens, C. (1868). </a:t>
            </a:r>
            <a:r>
              <a:rPr lang="en-GB" i="1" dirty="0" smtClean="0"/>
              <a:t>American notes ; and Reprinted pieces</a:t>
            </a:r>
            <a:r>
              <a:rPr lang="en-GB" dirty="0" smtClean="0"/>
              <a:t>. London: Chapman and Hall.</a:t>
            </a:r>
          </a:p>
          <a:p>
            <a:r>
              <a:rPr lang="en-GB" dirty="0" smtClean="0"/>
              <a:t>YouTube. (2018). </a:t>
            </a:r>
            <a:r>
              <a:rPr lang="en-GB" i="1" dirty="0" smtClean="0"/>
              <a:t>Black Girl Linguistic Play | Camille A. Brown | </a:t>
            </a:r>
            <a:r>
              <a:rPr lang="en-GB" i="1" dirty="0" err="1" smtClean="0"/>
              <a:t>TEDxBeaconStreetSalon</a:t>
            </a:r>
            <a:r>
              <a:rPr lang="en-GB" dirty="0" smtClean="0"/>
              <a:t>. [online] Available at: https://www.youtube.com/watch?v=jBwBscuc08g [Accessed 8 Mar. 2018].</a:t>
            </a:r>
          </a:p>
          <a:p>
            <a:r>
              <a:rPr lang="en-GB" dirty="0" smtClean="0"/>
              <a:t>YouTube. (2018). </a:t>
            </a:r>
            <a:r>
              <a:rPr lang="en-GB" i="1" dirty="0" smtClean="0"/>
              <a:t>Blackface Minstrel Show Sand Dance</a:t>
            </a:r>
            <a:r>
              <a:rPr lang="en-GB" dirty="0" smtClean="0"/>
              <a:t>. [online] Available at: https://www.youtube.com/watch?v=A6dXrm1YjBE [Accessed 8 Mar. 2018].</a:t>
            </a:r>
          </a:p>
          <a:p>
            <a:r>
              <a:rPr lang="en-GB" dirty="0" smtClean="0"/>
              <a:t>YouTube. (2018). </a:t>
            </a:r>
            <a:r>
              <a:rPr lang="en-GB" i="1" dirty="0" smtClean="0"/>
              <a:t>Steve Hickman Hambone Artist - live in concert!</a:t>
            </a:r>
            <a:r>
              <a:rPr lang="en-GB" dirty="0" smtClean="0"/>
              <a:t>. [online] Available at: https://www.youtube.com/watch?v=m9kaQ3ZKPE0 [Accessed 8 Mar. 2018].</a:t>
            </a:r>
          </a:p>
          <a:p>
            <a:r>
              <a:rPr lang="en-GB" dirty="0" smtClean="0"/>
              <a:t>YouTube. (2018). </a:t>
            </a:r>
            <a:r>
              <a:rPr lang="en-GB" i="1" dirty="0" smtClean="0"/>
              <a:t>Uncle Tom's Cabin - Group and Solo Cakewalk dance (1903)</a:t>
            </a:r>
            <a:r>
              <a:rPr lang="en-GB" dirty="0" smtClean="0"/>
              <a:t>. [online] Available at: https://www.youtube.com/watch?v=GCsptiarrzw [Accessed 8 Mar. 2018].</a:t>
            </a:r>
          </a:p>
          <a:p>
            <a:r>
              <a:rPr lang="en-GB" dirty="0" smtClean="0"/>
              <a:t>YouTube. (2018). </a:t>
            </a:r>
            <a:r>
              <a:rPr lang="en-GB" i="1" dirty="0" smtClean="0"/>
              <a:t>will.i.am - Bang Bang (Official Video)</a:t>
            </a:r>
            <a:r>
              <a:rPr lang="en-GB" dirty="0" smtClean="0"/>
              <a:t>. [online] Available at: https://www.youtube.com/watch?v=Tqjl4nRSorM [Accessed 8 Mar. 2018].</a:t>
            </a:r>
          </a:p>
          <a:p>
            <a:r>
              <a:rPr lang="en-GB" dirty="0" smtClean="0"/>
              <a:t>YouTube. (2018). </a:t>
            </a:r>
            <a:r>
              <a:rPr lang="en-GB" i="1" dirty="0" smtClean="0"/>
              <a:t>1920's The Charleston</a:t>
            </a:r>
            <a:r>
              <a:rPr lang="en-GB" dirty="0" smtClean="0"/>
              <a:t>. [online] Available at: https://www.youtube.com/watch?v=ZJC21zzkwoE [Accessed 8 Mar. 2018].</a:t>
            </a:r>
          </a:p>
          <a:p>
            <a:endParaRPr lang="en-GB" dirty="0" smtClean="0"/>
          </a:p>
          <a:p>
            <a:endParaRPr lang="en-GB" dirty="0" smtClean="0"/>
          </a:p>
          <a:p>
            <a:endParaRPr lang="en-GB"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Script</a:t>
            </a:r>
            <a:endParaRPr lang="en-GB" dirty="0"/>
          </a:p>
        </p:txBody>
      </p:sp>
      <p:sp>
        <p:nvSpPr>
          <p:cNvPr id="3" name="Content Placeholder 2"/>
          <p:cNvSpPr>
            <a:spLocks noGrp="1"/>
          </p:cNvSpPr>
          <p:nvPr>
            <p:ph idx="1"/>
          </p:nvPr>
        </p:nvSpPr>
        <p:spPr>
          <a:xfrm>
            <a:off x="304800" y="1214422"/>
            <a:ext cx="8686800" cy="5429288"/>
          </a:xfrm>
        </p:spPr>
        <p:txBody>
          <a:bodyPr>
            <a:normAutofit fontScale="40000" lnSpcReduction="20000"/>
          </a:bodyPr>
          <a:lstStyle/>
          <a:p>
            <a:r>
              <a:rPr lang="en-GB" dirty="0" smtClean="0"/>
              <a:t>JUBA</a:t>
            </a:r>
          </a:p>
          <a:p>
            <a:r>
              <a:rPr lang="en-GB" dirty="0" smtClean="0"/>
              <a:t>Juba dancing or sometimes known as </a:t>
            </a:r>
            <a:r>
              <a:rPr lang="en-GB" dirty="0" err="1" smtClean="0"/>
              <a:t>Hamboning</a:t>
            </a:r>
            <a:r>
              <a:rPr lang="en-GB" dirty="0" smtClean="0"/>
              <a:t>, was one of the earliest styles of African Diaspora dance; it was brought to Charleston, South Carolina by slaves from the Congo. This form of dance was created for the benefit of the dancers and was performed during the slave’s free time. The dance consisted of body percussion and turning anticlockwise, often with one leg raised in the air.  Signature moves include “the pigeon wing” and “blow that candle out”. Traditionally the dance will end with a step called “the Long dog scratch”. Body percussion plays heavy part in the juba dance as All Africa Diaspora dance is based on a call and response relationship to a drum  and so clapping, foot stomping and slapping of the thighs arms and legs now had to substitute as drums were banned by plantation owners in fear that slaves might use them to communicate.</a:t>
            </a:r>
          </a:p>
          <a:p>
            <a:r>
              <a:rPr lang="en-GB" dirty="0" smtClean="0"/>
              <a:t>SWITCH TO SHORT HAMBONE CLIP</a:t>
            </a:r>
          </a:p>
          <a:p>
            <a:r>
              <a:rPr lang="en-GB" dirty="0" smtClean="0"/>
              <a:t>Steve Hickman is a </a:t>
            </a:r>
            <a:r>
              <a:rPr lang="en-GB" dirty="0" err="1" smtClean="0"/>
              <a:t>Hamboning</a:t>
            </a:r>
            <a:r>
              <a:rPr lang="en-GB" dirty="0" smtClean="0"/>
              <a:t> artist still practicing today. He is most commonly recognised for brushing the crumbs off a Greggs sausage roll off himself on a meme that went viral. I find it interesting that a white man should choose to specialise in a profession that only exists because of the persecution of its inventors by his own not so distant ancestors.    </a:t>
            </a:r>
          </a:p>
          <a:p>
            <a:r>
              <a:rPr lang="en-GB" dirty="0" smtClean="0"/>
              <a:t>MASTER JUBA SLIDE</a:t>
            </a:r>
          </a:p>
          <a:p>
            <a:r>
              <a:rPr lang="en-GB" dirty="0" smtClean="0"/>
              <a:t>It is widely believed that the juba dance heavily influenced the development of tap dance. This is yet another example of cultural appropriation. Some believe the very first tap dancer to be William Henry Lane more commonly known as Master Juba. Master Juba was widely considered to be the world’s greatest juba dancer at the time. Lane was one of the first black people to ever perform to a white audience and he was certainly the first ever black man to perform with a group of white minstrels. </a:t>
            </a:r>
          </a:p>
          <a:p>
            <a:r>
              <a:rPr lang="en-GB" dirty="0" smtClean="0"/>
              <a:t>PLAY CAKEWALKING VIDEO</a:t>
            </a:r>
          </a:p>
          <a:p>
            <a:r>
              <a:rPr lang="en-GB" dirty="0" smtClean="0"/>
              <a:t>Cake walking was developed by slaves as a way of making fun of their oppressors.  Because of the nature of social dance and its strong communal ties, it is difficult-impossible to pin point a specific time of creation however cake walking became most popular in the late 19</a:t>
            </a:r>
            <a:r>
              <a:rPr lang="en-GB" baseline="30000" dirty="0" smtClean="0"/>
              <a:t>th</a:t>
            </a:r>
            <a:r>
              <a:rPr lang="en-GB" dirty="0" smtClean="0"/>
              <a:t> century. This form of dance was observed by plantation owners who found it highly amusing. In many cases plantation owners would judge which slave danced the best. Couples would line up to form a queue and take turns to perform a high stepping promenade, the slave owner would then award a cake as prize to the couple who danced best, this is where the dance acquired its name. The cake walk was fully embraced by southern “high society” who at first was unaware that the sole purpose of the dance was mockery of the upper classes. The dance would consist of grand exaggerated gestures typically associated with the upper classes of the time. There was a lot of bending and bowing and curtseying or tipping of the hat and everyone looks like their having a jolly old time.</a:t>
            </a:r>
          </a:p>
          <a:p>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071546"/>
            <a:ext cx="8686800" cy="5500726"/>
          </a:xfrm>
        </p:spPr>
        <p:txBody>
          <a:bodyPr>
            <a:normAutofit fontScale="40000" lnSpcReduction="20000"/>
          </a:bodyPr>
          <a:lstStyle/>
          <a:p>
            <a:r>
              <a:rPr lang="en-GB" sz="3000" dirty="0" smtClean="0"/>
              <a:t>PLAY MINSTREL VIDEO </a:t>
            </a:r>
          </a:p>
          <a:p>
            <a:r>
              <a:rPr lang="en-GB" sz="3000" dirty="0" smtClean="0"/>
              <a:t>Cake walking birthed retaliation from the white communities. As whites became aware of the mockery coming from the black community they developed mockery of their own in the form of minstrelsy or minstrel shows. These shows were designed specifically to mock people of African descent and portray black people as lazy, dim witted, superstitious and happy go lucky. </a:t>
            </a:r>
          </a:p>
          <a:p>
            <a:r>
              <a:rPr lang="en-GB" sz="3000" dirty="0" smtClean="0"/>
              <a:t>Originally performances of minstrelsy were limited to white people who would use burnt cork to darken their skin. Performances consisted mostly of African ring dancing mixed with Irish jig. </a:t>
            </a:r>
          </a:p>
          <a:p>
            <a:r>
              <a:rPr lang="en-GB" sz="3000" dirty="0" smtClean="0"/>
              <a:t>Later on black performers began taking part in minstrel shows such as Master Juba who we spoke about earlier. This was an important step forward as now much like cake walking and the high class plantation owners, black people were now in on the joke too which took away some of the power the whites had to offend but also provided audience with some reassurance that it was okay to laugh. </a:t>
            </a:r>
          </a:p>
          <a:p>
            <a:r>
              <a:rPr lang="en-GB" sz="3000" dirty="0" smtClean="0"/>
              <a:t>PLAY CHARLESTON VIDEO </a:t>
            </a:r>
          </a:p>
          <a:p>
            <a:r>
              <a:rPr lang="en-GB" sz="3000" dirty="0" smtClean="0"/>
              <a:t>The Charleston came from the star dances which falls under the umbrella of juba dance. The move was adapted in 1923 for the Broadway show “</a:t>
            </a:r>
            <a:r>
              <a:rPr lang="en-GB" sz="3000" dirty="0" err="1" smtClean="0"/>
              <a:t>Runnin</a:t>
            </a:r>
            <a:r>
              <a:rPr lang="en-GB" sz="3000" dirty="0" smtClean="0"/>
              <a:t>’ Wild”. This dance move had now been adopted by white culture. Both black and white people were dancing the Charleston and it was at the offence of neither party. Mass marketing and globalization paved way for universally recognisable social dance such as the twist, the running man and the wop. </a:t>
            </a:r>
          </a:p>
          <a:p>
            <a:r>
              <a:rPr lang="en-GB" sz="3000" dirty="0" smtClean="0"/>
              <a:t>The Charleston is a milestone in the integration of black and white communities. When you know the moves to a social dance you are then recognised as part of a community of people joined together by self expression and a passion for movement. The Charleston paved way for a more culturally diverse and </a:t>
            </a:r>
            <a:r>
              <a:rPr lang="en-GB" sz="3000" dirty="0" err="1" smtClean="0"/>
              <a:t>tollerant</a:t>
            </a:r>
            <a:r>
              <a:rPr lang="en-GB" sz="3000" dirty="0" smtClean="0"/>
              <a:t> American future.  (need a quote </a:t>
            </a:r>
            <a:r>
              <a:rPr lang="en-GB" sz="3000" dirty="0" err="1" smtClean="0"/>
              <a:t>stuart</a:t>
            </a:r>
            <a:r>
              <a:rPr lang="en-GB" sz="3000" dirty="0" smtClean="0"/>
              <a:t> hall sharing the codes)</a:t>
            </a:r>
          </a:p>
          <a:p>
            <a:r>
              <a:rPr lang="en-GB" sz="3000" dirty="0" smtClean="0"/>
              <a:t>WILL. I. AM VIDEO </a:t>
            </a:r>
          </a:p>
          <a:p>
            <a:r>
              <a:rPr lang="en-GB" sz="3000" dirty="0" smtClean="0"/>
              <a:t>Whilst researching, I found a piece of typical Charleston style music that I noticed had been recycled by popular rap artist Will. I. Am for use in the composition of his hit song Bang Bang from the power album.</a:t>
            </a:r>
          </a:p>
          <a:p>
            <a:r>
              <a:rPr lang="en-GB" sz="3000" dirty="0" smtClean="0"/>
              <a:t>There doesn’t seem to be much link between the song and 19</a:t>
            </a:r>
            <a:r>
              <a:rPr lang="en-GB" sz="3000" baseline="30000" dirty="0" smtClean="0"/>
              <a:t>th</a:t>
            </a:r>
            <a:r>
              <a:rPr lang="en-GB" sz="3000" dirty="0" smtClean="0"/>
              <a:t> century black culture. The references to black history are easy to miss unless analysing the piece with knowledge of slave culture.</a:t>
            </a:r>
          </a:p>
          <a:p>
            <a:r>
              <a:rPr lang="en-GB" sz="3000" dirty="0" smtClean="0"/>
              <a:t>DOES AFRICAN SLAVE DANCE BELONG IN 2018?</a:t>
            </a:r>
          </a:p>
          <a:p>
            <a:r>
              <a:rPr lang="en-GB" sz="3000" dirty="0" smtClean="0"/>
              <a:t>Demonstration of knowledge of slave dancing in a 21</a:t>
            </a:r>
            <a:r>
              <a:rPr lang="en-GB" sz="3000" baseline="30000" dirty="0" smtClean="0"/>
              <a:t>st</a:t>
            </a:r>
            <a:r>
              <a:rPr lang="en-GB" sz="3000" dirty="0" smtClean="0"/>
              <a:t> century context could indicate cultural understanding of a historical community. The dances serve as reminder to the mistakes of the past, should they be kept alive to prevent the past from repeating itself?</a:t>
            </a:r>
          </a:p>
          <a:p>
            <a:r>
              <a:rPr lang="en-GB" sz="3000" dirty="0" smtClean="0"/>
              <a:t>From the perspective of a white westernised male, it makes me feel uncomfortable to see performances that have come from such atrocities. I feel a sense of guilt in belonging to a culture associated with such horrible persecution of human beings. I feel that performances like “bang bang” serve as a reminder of the division between black and white communities in the past and makes me question how much have we really come on? </a:t>
            </a:r>
          </a:p>
          <a:p>
            <a:endParaRPr lang="en-GB"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2687</TotalTime>
  <Words>1483</Words>
  <Application>Microsoft Office PowerPoint</Application>
  <PresentationFormat>On-screen Show (4:3)</PresentationFormat>
  <Paragraphs>65</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Trek</vt:lpstr>
      <vt:lpstr>Cultural Appropriation Under Mass Migration and Oppression                                                          (African Diaspora Dance) </vt:lpstr>
      <vt:lpstr>The Slave Trade</vt:lpstr>
      <vt:lpstr>Juba Dancing </vt:lpstr>
      <vt:lpstr>William Henry Lane (Master Juba)</vt:lpstr>
      <vt:lpstr>Charles Dickens Eye Whiteness Account</vt:lpstr>
      <vt:lpstr>Cake Walking  </vt:lpstr>
      <vt:lpstr>Slide 7</vt:lpstr>
      <vt:lpstr>Think you can cake walk?</vt:lpstr>
      <vt:lpstr>Minstrels</vt:lpstr>
      <vt:lpstr>Slide 10</vt:lpstr>
      <vt:lpstr>The Charleston </vt:lpstr>
      <vt:lpstr>African Diaspora Dance in Contemporary forms of Art</vt:lpstr>
      <vt:lpstr>Does African American Slave Dance Have a Place in 2018?</vt:lpstr>
      <vt:lpstr>Bibliography</vt:lpstr>
      <vt:lpstr>Script</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Cultural Appropriation Under Mass Migration and Oppression                                                          (African Diaspora Dance)</dc:title>
  <dc:creator>christian hopkins</dc:creator>
  <cp:lastModifiedBy>christian hopkins</cp:lastModifiedBy>
  <cp:revision>60</cp:revision>
  <dcterms:created xsi:type="dcterms:W3CDTF">2018-03-04T19:24:40Z</dcterms:created>
  <dcterms:modified xsi:type="dcterms:W3CDTF">2018-03-08T21:09:24Z</dcterms:modified>
</cp:coreProperties>
</file>