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notesSlides/notesSlide1.xml" ContentType="application/vnd.openxmlformats-officedocument.presentationml.notesSlide+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5.xml.rels" ContentType="application/vnd.openxmlformats-package.relationships+xml"/>
  <Override PartName="/ppt/notesSlides/_rels/notesSlide6.xml.rels" ContentType="application/vnd.openxmlformats-package.relationships+xml"/>
  <Override PartName="/ppt/notesSlides/_rels/notesSlide7.xml.rels" ContentType="application/vnd.openxmlformats-package.relationship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media/image1.png" ContentType="image/png"/>
  <Override PartName="/ppt/media/image2.jpeg" ContentType="image/jpeg"/>
  <Override PartName="/ppt/media/image3.jpeg" ContentType="image/jpeg"/>
  <Override PartName="/ppt/media/image4.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Lst>
  <p:sldSz cx="10080625" cy="567055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 name=""/>
          <p:cNvSpPr/>
          <p:nvPr/>
        </p:nvSpPr>
        <p:spPr>
          <a:xfrm>
            <a:off x="0" y="0"/>
            <a:ext cx="7560000" cy="10692000"/>
          </a:xfrm>
          <a:prstGeom prst="rect">
            <a:avLst/>
          </a:prstGeom>
          <a:solidFill>
            <a:srgbClr val="ffffff"/>
          </a:solidFill>
          <a:ln w="9360">
            <a:noFill/>
          </a:ln>
        </p:spPr>
      </p:sp>
      <p:sp>
        <p:nvSpPr>
          <p:cNvPr id="4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5"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6"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7"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8"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9"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0"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1" name="PlaceHolder 1"/>
          <p:cNvSpPr>
            <a:spLocks noGrp="1"/>
          </p:cNvSpPr>
          <p:nvPr>
            <p:ph type="sldImg"/>
          </p:nvPr>
        </p:nvSpPr>
        <p:spPr>
          <a:xfrm>
            <a:off x="720720" y="899640"/>
            <a:ext cx="6105600" cy="34275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move the slide</a:t>
            </a:r>
            <a:endParaRPr b="0" lang="en-GB" sz="3300" spc="-1" strike="noStrike">
              <a:solidFill>
                <a:srgbClr val="000000"/>
              </a:solidFill>
              <a:latin typeface="Times New Roman"/>
            </a:endParaRPr>
          </a:p>
        </p:txBody>
      </p:sp>
      <p:sp>
        <p:nvSpPr>
          <p:cNvPr id="52" name="PlaceHolder 2"/>
          <p:cNvSpPr>
            <a:spLocks noGrp="1"/>
          </p:cNvSpPr>
          <p:nvPr>
            <p:ph type="body"/>
          </p:nvPr>
        </p:nvSpPr>
        <p:spPr>
          <a:xfrm>
            <a:off x="720720" y="4679640"/>
            <a:ext cx="6105600" cy="5025960"/>
          </a:xfrm>
          <a:prstGeom prst="rect">
            <a:avLst/>
          </a:prstGeom>
        </p:spPr>
        <p:txBody>
          <a:bodyPr lIns="0" rIns="0" tIns="0" bIns="0">
            <a:noAutofit/>
          </a:bodyPr>
          <a:p>
            <a:r>
              <a:rPr b="0" lang="en-GB" sz="1200" spc="-1" strike="noStrike">
                <a:solidFill>
                  <a:srgbClr val="000000"/>
                </a:solidFill>
                <a:latin typeface="Times New Roman"/>
              </a:rPr>
              <a:t>Click to edit the notes format</a:t>
            </a:r>
            <a:endParaRPr b="0" lang="en-GB" sz="1200" spc="-1" strike="noStrike">
              <a:solidFill>
                <a:srgbClr val="000000"/>
              </a:solidFill>
              <a:latin typeface="Times New Roman"/>
            </a:endParaRPr>
          </a:p>
        </p:txBody>
      </p:sp>
      <p:sp>
        <p:nvSpPr>
          <p:cNvPr id="53" name="PlaceHolder 3"/>
          <p:cNvSpPr>
            <a:spLocks noGrp="1"/>
          </p:cNvSpPr>
          <p:nvPr>
            <p:ph type="hdr"/>
          </p:nvPr>
        </p:nvSpPr>
        <p:spPr>
          <a:xfrm>
            <a:off x="-360" y="0"/>
            <a:ext cx="3267000" cy="520560"/>
          </a:xfrm>
          <a:prstGeom prst="rect">
            <a:avLst/>
          </a:prstGeom>
        </p:spPr>
        <p:txBody>
          <a:bodyPr lIns="0" rIns="0" tIns="0" bIns="0">
            <a:noAutofit/>
          </a:bodyPr>
          <a:p>
            <a:pPr>
              <a:lnSpc>
                <a:spcPct val="95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de-DE" sz="1400" spc="-1" strike="noStrike">
                <a:solidFill>
                  <a:srgbClr val="000000"/>
                </a:solidFill>
                <a:latin typeface="Times New Roman"/>
                <a:ea typeface="DejaVu Sans"/>
              </a:rPr>
              <a:t>&lt;header&gt;</a:t>
            </a:r>
            <a:endParaRPr b="0" lang="en-GB" sz="1400" spc="-1" strike="noStrike">
              <a:solidFill>
                <a:srgbClr val="000000"/>
              </a:solidFill>
              <a:latin typeface="Arial"/>
            </a:endParaRPr>
          </a:p>
        </p:txBody>
      </p:sp>
      <p:sp>
        <p:nvSpPr>
          <p:cNvPr id="54" name="PlaceHolder 4"/>
          <p:cNvSpPr>
            <a:spLocks noGrp="1"/>
          </p:cNvSpPr>
          <p:nvPr>
            <p:ph type="dt"/>
          </p:nvPr>
        </p:nvSpPr>
        <p:spPr>
          <a:xfrm>
            <a:off x="4277880" y="0"/>
            <a:ext cx="3267000" cy="520560"/>
          </a:xfrm>
          <a:prstGeom prst="rect">
            <a:avLst/>
          </a:prstGeom>
        </p:spPr>
        <p:txBody>
          <a:bodyPr lIns="0" rIns="0" tIns="0" bIns="0">
            <a:noAutofit/>
          </a:bodyPr>
          <a:p>
            <a:pPr algn="r">
              <a:lnSpc>
                <a:spcPct val="95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de-DE" sz="1400" spc="-1" strike="noStrike">
                <a:solidFill>
                  <a:srgbClr val="000000"/>
                </a:solidFill>
                <a:latin typeface="Times New Roman"/>
                <a:ea typeface="DejaVu Sans"/>
              </a:rPr>
              <a:t>&lt;date/time&gt;</a:t>
            </a:r>
            <a:endParaRPr b="0" lang="en-GB" sz="1400" spc="-1" strike="noStrike">
              <a:solidFill>
                <a:srgbClr val="000000"/>
              </a:solidFill>
              <a:latin typeface="Arial"/>
            </a:endParaRPr>
          </a:p>
        </p:txBody>
      </p:sp>
      <p:sp>
        <p:nvSpPr>
          <p:cNvPr id="55" name="PlaceHolder 5"/>
          <p:cNvSpPr>
            <a:spLocks noGrp="1"/>
          </p:cNvSpPr>
          <p:nvPr>
            <p:ph type="ftr"/>
          </p:nvPr>
        </p:nvSpPr>
        <p:spPr>
          <a:xfrm>
            <a:off x="-360" y="10156320"/>
            <a:ext cx="3267000" cy="520920"/>
          </a:xfrm>
          <a:prstGeom prst="rect">
            <a:avLst/>
          </a:prstGeom>
        </p:spPr>
        <p:txBody>
          <a:bodyPr lIns="0" rIns="0" tIns="0" bIns="0" anchor="b">
            <a:noAutofit/>
          </a:bodyPr>
          <a:p>
            <a:pPr>
              <a:lnSpc>
                <a:spcPct val="95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de-DE" sz="1400" spc="-1" strike="noStrike">
                <a:solidFill>
                  <a:srgbClr val="000000"/>
                </a:solidFill>
                <a:latin typeface="Times New Roman"/>
                <a:ea typeface="DejaVu Sans"/>
              </a:rPr>
              <a:t>&lt;footer&gt;</a:t>
            </a:r>
            <a:endParaRPr b="0" lang="en-GB" sz="1400" spc="-1" strike="noStrike">
              <a:solidFill>
                <a:srgbClr val="000000"/>
              </a:solidFill>
              <a:latin typeface="Arial"/>
            </a:endParaRPr>
          </a:p>
        </p:txBody>
      </p:sp>
      <p:sp>
        <p:nvSpPr>
          <p:cNvPr id="56" name="PlaceHolder 6"/>
          <p:cNvSpPr>
            <a:spLocks noGrp="1"/>
          </p:cNvSpPr>
          <p:nvPr>
            <p:ph type="sldNum"/>
          </p:nvPr>
        </p:nvSpPr>
        <p:spPr>
          <a:xfrm>
            <a:off x="4277880" y="10156320"/>
            <a:ext cx="3267000" cy="520920"/>
          </a:xfrm>
          <a:prstGeom prst="rect">
            <a:avLst/>
          </a:prstGeom>
        </p:spPr>
        <p:txBody>
          <a:bodyPr lIns="0" rIns="0" tIns="0" bIns="0" anchor="b">
            <a:noAutofit/>
          </a:bodyPr>
          <a:p>
            <a:pPr algn="r">
              <a:lnSpc>
                <a:spcPct val="95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fld id="{467E28FA-5B68-4227-863C-38E3AF456977}" type="slidenum">
              <a:rPr b="0" lang="de-DE" sz="1400" spc="-1" strike="noStrike">
                <a:solidFill>
                  <a:srgbClr val="000000"/>
                </a:solidFill>
                <a:latin typeface="Times New Roman"/>
                <a:ea typeface="DejaVu Sans"/>
              </a:rPr>
              <a:t>&lt;number&gt;</a:t>
            </a:fld>
            <a:endParaRPr b="0" lang="en-GB" sz="14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 name="PlaceHolder 1"/>
          <p:cNvSpPr>
            <a:spLocks noGrp="1"/>
          </p:cNvSpPr>
          <p:nvPr>
            <p:ph type="sldImg"/>
          </p:nvPr>
        </p:nvSpPr>
        <p:spPr>
          <a:xfrm>
            <a:off x="720720" y="900000"/>
            <a:ext cx="6119640" cy="3441960"/>
          </a:xfrm>
          <a:prstGeom prst="rect">
            <a:avLst/>
          </a:prstGeom>
        </p:spPr>
      </p:sp>
      <p:sp>
        <p:nvSpPr>
          <p:cNvPr id="75"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6" name="PlaceHolder 1"/>
          <p:cNvSpPr>
            <a:spLocks noGrp="1"/>
          </p:cNvSpPr>
          <p:nvPr>
            <p:ph type="sldImg"/>
          </p:nvPr>
        </p:nvSpPr>
        <p:spPr>
          <a:xfrm>
            <a:off x="720720" y="900000"/>
            <a:ext cx="6118200" cy="3440160"/>
          </a:xfrm>
          <a:prstGeom prst="rect">
            <a:avLst/>
          </a:prstGeom>
        </p:spPr>
      </p:sp>
      <p:sp>
        <p:nvSpPr>
          <p:cNvPr id="77" name=""/>
          <p:cNvSpPr/>
          <p:nvPr/>
        </p:nvSpPr>
        <p:spPr>
          <a:xfrm>
            <a:off x="720720" y="4680000"/>
            <a:ext cx="6118200" cy="503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8" name="PlaceHolder 1"/>
          <p:cNvSpPr>
            <a:spLocks noGrp="1"/>
          </p:cNvSpPr>
          <p:nvPr>
            <p:ph type="sldImg"/>
          </p:nvPr>
        </p:nvSpPr>
        <p:spPr>
          <a:xfrm>
            <a:off x="720720" y="900000"/>
            <a:ext cx="6118200" cy="3440160"/>
          </a:xfrm>
          <a:prstGeom prst="rect">
            <a:avLst/>
          </a:prstGeom>
        </p:spPr>
      </p:sp>
      <p:sp>
        <p:nvSpPr>
          <p:cNvPr id="79" name=""/>
          <p:cNvSpPr/>
          <p:nvPr/>
        </p:nvSpPr>
        <p:spPr>
          <a:xfrm>
            <a:off x="720720" y="4680000"/>
            <a:ext cx="6118200" cy="503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0" name="PlaceHolder 1"/>
          <p:cNvSpPr>
            <a:spLocks noGrp="1"/>
          </p:cNvSpPr>
          <p:nvPr>
            <p:ph type="sldImg"/>
          </p:nvPr>
        </p:nvSpPr>
        <p:spPr>
          <a:xfrm>
            <a:off x="720720" y="900000"/>
            <a:ext cx="6118200" cy="3440160"/>
          </a:xfrm>
          <a:prstGeom prst="rect">
            <a:avLst/>
          </a:prstGeom>
        </p:spPr>
      </p:sp>
      <p:sp>
        <p:nvSpPr>
          <p:cNvPr id="81" name=""/>
          <p:cNvSpPr/>
          <p:nvPr/>
        </p:nvSpPr>
        <p:spPr>
          <a:xfrm>
            <a:off x="720720" y="4680000"/>
            <a:ext cx="6118200" cy="503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2" name="PlaceHolder 1"/>
          <p:cNvSpPr>
            <a:spLocks noGrp="1"/>
          </p:cNvSpPr>
          <p:nvPr>
            <p:ph type="sldImg"/>
          </p:nvPr>
        </p:nvSpPr>
        <p:spPr>
          <a:xfrm>
            <a:off x="720720" y="900000"/>
            <a:ext cx="6118200" cy="3440160"/>
          </a:xfrm>
          <a:prstGeom prst="rect">
            <a:avLst/>
          </a:prstGeom>
        </p:spPr>
      </p:sp>
      <p:sp>
        <p:nvSpPr>
          <p:cNvPr id="83" name=""/>
          <p:cNvSpPr/>
          <p:nvPr/>
        </p:nvSpPr>
        <p:spPr>
          <a:xfrm>
            <a:off x="720720" y="4680000"/>
            <a:ext cx="6118200" cy="503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 name="PlaceHolder 1"/>
          <p:cNvSpPr>
            <a:spLocks noGrp="1"/>
          </p:cNvSpPr>
          <p:nvPr>
            <p:ph type="sldImg"/>
          </p:nvPr>
        </p:nvSpPr>
        <p:spPr>
          <a:xfrm>
            <a:off x="720720" y="900000"/>
            <a:ext cx="6118200" cy="3440160"/>
          </a:xfrm>
          <a:prstGeom prst="rect">
            <a:avLst/>
          </a:prstGeom>
        </p:spPr>
      </p:sp>
      <p:sp>
        <p:nvSpPr>
          <p:cNvPr id="85" name=""/>
          <p:cNvSpPr/>
          <p:nvPr/>
        </p:nvSpPr>
        <p:spPr>
          <a:xfrm>
            <a:off x="720720" y="4680000"/>
            <a:ext cx="6118200" cy="503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 name="PlaceHolder 1"/>
          <p:cNvSpPr>
            <a:spLocks noGrp="1"/>
          </p:cNvSpPr>
          <p:nvPr>
            <p:ph type="sldImg"/>
          </p:nvPr>
        </p:nvSpPr>
        <p:spPr>
          <a:xfrm>
            <a:off x="720720" y="900000"/>
            <a:ext cx="6118200" cy="3440160"/>
          </a:xfrm>
          <a:prstGeom prst="rect">
            <a:avLst/>
          </a:prstGeom>
        </p:spPr>
      </p:sp>
      <p:sp>
        <p:nvSpPr>
          <p:cNvPr id="87" name=""/>
          <p:cNvSpPr/>
          <p:nvPr/>
        </p:nvSpPr>
        <p:spPr>
          <a:xfrm>
            <a:off x="720720" y="4680000"/>
            <a:ext cx="6118200" cy="503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7" name="PlaceHolder 2"/>
          <p:cNvSpPr>
            <a:spLocks noGrp="1"/>
          </p:cNvSpPr>
          <p:nvPr>
            <p:ph type="subTitle"/>
          </p:nvPr>
        </p:nvSpPr>
        <p:spPr>
          <a:xfrm>
            <a:off x="503280" y="1368000"/>
            <a:ext cx="9058320" cy="327348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9" name="PlaceHolder 2"/>
          <p:cNvSpPr>
            <a:spLocks noGrp="1"/>
          </p:cNvSpPr>
          <p:nvPr>
            <p:ph type="body"/>
          </p:nvPr>
        </p:nvSpPr>
        <p:spPr>
          <a:xfrm>
            <a:off x="503280" y="1368000"/>
            <a:ext cx="9058320" cy="327348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1" name="PlaceHolder 2"/>
          <p:cNvSpPr>
            <a:spLocks noGrp="1"/>
          </p:cNvSpPr>
          <p:nvPr>
            <p:ph type="body"/>
          </p:nvPr>
        </p:nvSpPr>
        <p:spPr>
          <a:xfrm>
            <a:off x="503280" y="1368000"/>
            <a:ext cx="4420440" cy="327348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12" name="PlaceHolder 3"/>
          <p:cNvSpPr>
            <a:spLocks noGrp="1"/>
          </p:cNvSpPr>
          <p:nvPr>
            <p:ph type="body"/>
          </p:nvPr>
        </p:nvSpPr>
        <p:spPr>
          <a:xfrm>
            <a:off x="5145120" y="1368000"/>
            <a:ext cx="4420440" cy="327348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502920" y="216000"/>
            <a:ext cx="8085240" cy="377604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6" name="PlaceHolder 2"/>
          <p:cNvSpPr>
            <a:spLocks noGrp="1"/>
          </p:cNvSpPr>
          <p:nvPr>
            <p:ph type="body"/>
          </p:nvPr>
        </p:nvSpPr>
        <p:spPr>
          <a:xfrm>
            <a:off x="503280" y="136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17" name="PlaceHolder 3"/>
          <p:cNvSpPr>
            <a:spLocks noGrp="1"/>
          </p:cNvSpPr>
          <p:nvPr>
            <p:ph type="body"/>
          </p:nvPr>
        </p:nvSpPr>
        <p:spPr>
          <a:xfrm>
            <a:off x="5145120" y="1368000"/>
            <a:ext cx="4420440" cy="327348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18" name="PlaceHolder 4"/>
          <p:cNvSpPr>
            <a:spLocks noGrp="1"/>
          </p:cNvSpPr>
          <p:nvPr>
            <p:ph type="body"/>
          </p:nvPr>
        </p:nvSpPr>
        <p:spPr>
          <a:xfrm>
            <a:off x="503280" y="307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0" name="PlaceHolder 2"/>
          <p:cNvSpPr>
            <a:spLocks noGrp="1"/>
          </p:cNvSpPr>
          <p:nvPr>
            <p:ph type="body"/>
          </p:nvPr>
        </p:nvSpPr>
        <p:spPr>
          <a:xfrm>
            <a:off x="503280" y="1368000"/>
            <a:ext cx="4420440" cy="327348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21" name="PlaceHolder 3"/>
          <p:cNvSpPr>
            <a:spLocks noGrp="1"/>
          </p:cNvSpPr>
          <p:nvPr>
            <p:ph type="body"/>
          </p:nvPr>
        </p:nvSpPr>
        <p:spPr>
          <a:xfrm>
            <a:off x="5145120" y="136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22" name="PlaceHolder 4"/>
          <p:cNvSpPr>
            <a:spLocks noGrp="1"/>
          </p:cNvSpPr>
          <p:nvPr>
            <p:ph type="body"/>
          </p:nvPr>
        </p:nvSpPr>
        <p:spPr>
          <a:xfrm>
            <a:off x="5145120" y="307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4" name="PlaceHolder 2"/>
          <p:cNvSpPr>
            <a:spLocks noGrp="1"/>
          </p:cNvSpPr>
          <p:nvPr>
            <p:ph type="body"/>
          </p:nvPr>
        </p:nvSpPr>
        <p:spPr>
          <a:xfrm>
            <a:off x="503280" y="136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25" name="PlaceHolder 3"/>
          <p:cNvSpPr>
            <a:spLocks noGrp="1"/>
          </p:cNvSpPr>
          <p:nvPr>
            <p:ph type="body"/>
          </p:nvPr>
        </p:nvSpPr>
        <p:spPr>
          <a:xfrm>
            <a:off x="5145120" y="136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26" name="PlaceHolder 4"/>
          <p:cNvSpPr>
            <a:spLocks noGrp="1"/>
          </p:cNvSpPr>
          <p:nvPr>
            <p:ph type="body"/>
          </p:nvPr>
        </p:nvSpPr>
        <p:spPr>
          <a:xfrm>
            <a:off x="503280" y="3078000"/>
            <a:ext cx="905832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8" name="PlaceHolder 2"/>
          <p:cNvSpPr>
            <a:spLocks noGrp="1"/>
          </p:cNvSpPr>
          <p:nvPr>
            <p:ph type="body"/>
          </p:nvPr>
        </p:nvSpPr>
        <p:spPr>
          <a:xfrm>
            <a:off x="503280" y="1368000"/>
            <a:ext cx="905832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29" name="PlaceHolder 3"/>
          <p:cNvSpPr>
            <a:spLocks noGrp="1"/>
          </p:cNvSpPr>
          <p:nvPr>
            <p:ph type="body"/>
          </p:nvPr>
        </p:nvSpPr>
        <p:spPr>
          <a:xfrm>
            <a:off x="503280" y="3078000"/>
            <a:ext cx="905832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1" name="PlaceHolder 2"/>
          <p:cNvSpPr>
            <a:spLocks noGrp="1"/>
          </p:cNvSpPr>
          <p:nvPr>
            <p:ph type="body"/>
          </p:nvPr>
        </p:nvSpPr>
        <p:spPr>
          <a:xfrm>
            <a:off x="503280" y="136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32" name="PlaceHolder 3"/>
          <p:cNvSpPr>
            <a:spLocks noGrp="1"/>
          </p:cNvSpPr>
          <p:nvPr>
            <p:ph type="body"/>
          </p:nvPr>
        </p:nvSpPr>
        <p:spPr>
          <a:xfrm>
            <a:off x="5145120" y="136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33" name="PlaceHolder 4"/>
          <p:cNvSpPr>
            <a:spLocks noGrp="1"/>
          </p:cNvSpPr>
          <p:nvPr>
            <p:ph type="body"/>
          </p:nvPr>
        </p:nvSpPr>
        <p:spPr>
          <a:xfrm>
            <a:off x="503280" y="307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34" name="PlaceHolder 5"/>
          <p:cNvSpPr>
            <a:spLocks noGrp="1"/>
          </p:cNvSpPr>
          <p:nvPr>
            <p:ph type="body"/>
          </p:nvPr>
        </p:nvSpPr>
        <p:spPr>
          <a:xfrm>
            <a:off x="5145120" y="3078000"/>
            <a:ext cx="442044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6" name="PlaceHolder 2"/>
          <p:cNvSpPr>
            <a:spLocks noGrp="1"/>
          </p:cNvSpPr>
          <p:nvPr>
            <p:ph type="body"/>
          </p:nvPr>
        </p:nvSpPr>
        <p:spPr>
          <a:xfrm>
            <a:off x="503280" y="1368000"/>
            <a:ext cx="291636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37" name="PlaceHolder 3"/>
          <p:cNvSpPr>
            <a:spLocks noGrp="1"/>
          </p:cNvSpPr>
          <p:nvPr>
            <p:ph type="body"/>
          </p:nvPr>
        </p:nvSpPr>
        <p:spPr>
          <a:xfrm>
            <a:off x="3565800" y="1368000"/>
            <a:ext cx="291636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38" name="PlaceHolder 4"/>
          <p:cNvSpPr>
            <a:spLocks noGrp="1"/>
          </p:cNvSpPr>
          <p:nvPr>
            <p:ph type="body"/>
          </p:nvPr>
        </p:nvSpPr>
        <p:spPr>
          <a:xfrm>
            <a:off x="6628320" y="1368000"/>
            <a:ext cx="291636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39" name="PlaceHolder 5"/>
          <p:cNvSpPr>
            <a:spLocks noGrp="1"/>
          </p:cNvSpPr>
          <p:nvPr>
            <p:ph type="body"/>
          </p:nvPr>
        </p:nvSpPr>
        <p:spPr>
          <a:xfrm>
            <a:off x="503280" y="3078000"/>
            <a:ext cx="291636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40" name="PlaceHolder 6"/>
          <p:cNvSpPr>
            <a:spLocks noGrp="1"/>
          </p:cNvSpPr>
          <p:nvPr>
            <p:ph type="body"/>
          </p:nvPr>
        </p:nvSpPr>
        <p:spPr>
          <a:xfrm>
            <a:off x="3565800" y="3078000"/>
            <a:ext cx="291636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
        <p:nvSpPr>
          <p:cNvPr id="41" name="PlaceHolder 7"/>
          <p:cNvSpPr>
            <a:spLocks noGrp="1"/>
          </p:cNvSpPr>
          <p:nvPr>
            <p:ph type="body"/>
          </p:nvPr>
        </p:nvSpPr>
        <p:spPr>
          <a:xfrm>
            <a:off x="6628320" y="3078000"/>
            <a:ext cx="2916360" cy="1561320"/>
          </a:xfrm>
          <a:prstGeom prst="rect">
            <a:avLst/>
          </a:prstGeom>
        </p:spPr>
        <p:txBody>
          <a:bodyPr lIns="0" rIns="0" tIns="15120" bIns="0">
            <a:normAutofit/>
          </a:bodyPr>
          <a:p>
            <a:endParaRPr b="0" lang="en-GB" sz="2400" spc="-1" strike="noStrike">
              <a:solidFill>
                <a:srgbClr val="000000"/>
              </a:solidFill>
              <a:latin typeface="Times New Roman"/>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0" name="" descr=""/>
          <p:cNvPicPr/>
          <p:nvPr/>
        </p:nvPicPr>
        <p:blipFill>
          <a:blip r:embed="rId2"/>
          <a:stretch/>
        </p:blipFill>
        <p:spPr>
          <a:xfrm>
            <a:off x="0" y="0"/>
            <a:ext cx="10078920" cy="5667480"/>
          </a:xfrm>
          <a:prstGeom prst="rect">
            <a:avLst/>
          </a:prstGeom>
          <a:ln w="0">
            <a:noFill/>
          </a:ln>
        </p:spPr>
      </p:pic>
      <p:sp>
        <p:nvSpPr>
          <p:cNvPr id="1" name="PlaceHolder 1"/>
          <p:cNvSpPr>
            <a:spLocks noGrp="1"/>
          </p:cNvSpPr>
          <p:nvPr>
            <p:ph type="title"/>
          </p:nvPr>
        </p:nvSpPr>
        <p:spPr>
          <a:xfrm>
            <a:off x="502920" y="216000"/>
            <a:ext cx="8085240" cy="81432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edit the title text format</a:t>
            </a:r>
            <a:endParaRPr b="0" lang="en-GB" sz="3300" spc="-1" strike="noStrike">
              <a:solidFill>
                <a:srgbClr val="000000"/>
              </a:solidFill>
              <a:latin typeface="Times New Roman"/>
            </a:endParaRPr>
          </a:p>
        </p:txBody>
      </p:sp>
      <p:sp>
        <p:nvSpPr>
          <p:cNvPr id="2" name="PlaceHolder 2"/>
          <p:cNvSpPr>
            <a:spLocks noGrp="1"/>
          </p:cNvSpPr>
          <p:nvPr>
            <p:ph type="body"/>
          </p:nvPr>
        </p:nvSpPr>
        <p:spPr>
          <a:xfrm>
            <a:off x="503280" y="1368000"/>
            <a:ext cx="9058320" cy="3273480"/>
          </a:xfrm>
          <a:prstGeom prst="rect">
            <a:avLst/>
          </a:prstGeom>
        </p:spPr>
        <p:txBody>
          <a:bodyPr lIns="0" rIns="0" tIns="15120" bIns="0">
            <a:normAutofit/>
          </a:bodyPr>
          <a:p>
            <a:pPr marL="342720" indent="-342720">
              <a:spcAft>
                <a:spcPts val="1060"/>
              </a:spcAft>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Click to edit the outline text format</a:t>
            </a:r>
            <a:endParaRPr b="0" lang="en-GB" sz="2400" spc="-1" strike="noStrike">
              <a:solidFill>
                <a:srgbClr val="000000"/>
              </a:solidFill>
              <a:latin typeface="Times New Roman"/>
            </a:endParaRPr>
          </a:p>
          <a:p>
            <a:pPr lvl="1"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Second Outline Level</a:t>
            </a:r>
            <a:endParaRPr b="0" lang="en-GB" sz="2400" spc="-1" strike="noStrike">
              <a:solidFill>
                <a:srgbClr val="000000"/>
              </a:solidFill>
              <a:latin typeface="Times New Roman"/>
            </a:endParaRPr>
          </a:p>
          <a:p>
            <a:pPr lvl="2"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Third Outline Level</a:t>
            </a:r>
            <a:endParaRPr b="0" lang="en-GB" sz="2400" spc="-1" strike="noStrike">
              <a:solidFill>
                <a:srgbClr val="000000"/>
              </a:solidFill>
              <a:latin typeface="Times New Roman"/>
            </a:endParaRPr>
          </a:p>
          <a:p>
            <a:pPr lvl="3"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Fourth Outline Level</a:t>
            </a:r>
            <a:endParaRPr b="0" lang="en-GB" sz="2400" spc="-1" strike="noStrike">
              <a:solidFill>
                <a:srgbClr val="000000"/>
              </a:solidFill>
              <a:latin typeface="Times New Roman"/>
            </a:endParaRPr>
          </a:p>
          <a:p>
            <a:pPr lvl="4"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Fifth Outline Level</a:t>
            </a:r>
            <a:endParaRPr b="0" lang="en-GB" sz="2400" spc="-1" strike="noStrike">
              <a:solidFill>
                <a:srgbClr val="000000"/>
              </a:solidFill>
              <a:latin typeface="Times New Roman"/>
            </a:endParaRPr>
          </a:p>
          <a:p>
            <a:pPr lvl="5"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Sixth Outline Level</a:t>
            </a:r>
            <a:endParaRPr b="0" lang="en-GB" sz="2400" spc="-1" strike="noStrike">
              <a:solidFill>
                <a:srgbClr val="000000"/>
              </a:solidFill>
              <a:latin typeface="Times New Roman"/>
            </a:endParaRPr>
          </a:p>
          <a:p>
            <a:pPr lvl="6"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2400" spc="-1" strike="noStrike">
                <a:solidFill>
                  <a:srgbClr val="000000"/>
                </a:solidFill>
                <a:latin typeface="Times New Roman"/>
              </a:rPr>
              <a:t>Seventh Outline Level</a:t>
            </a:r>
            <a:endParaRPr b="0" lang="en-GB" sz="2400" spc="-1" strike="noStrike">
              <a:solidFill>
                <a:srgbClr val="000000"/>
              </a:solidFill>
              <a:latin typeface="Times New Roman"/>
            </a:endParaRPr>
          </a:p>
        </p:txBody>
      </p:sp>
      <p:sp>
        <p:nvSpPr>
          <p:cNvPr id="3" name="PlaceHolder 3"/>
          <p:cNvSpPr>
            <a:spLocks noGrp="1"/>
          </p:cNvSpPr>
          <p:nvPr>
            <p:ph type="dt"/>
          </p:nvPr>
        </p:nvSpPr>
        <p:spPr>
          <a:xfrm>
            <a:off x="503280" y="5165280"/>
            <a:ext cx="2333520" cy="376200"/>
          </a:xfrm>
          <a:prstGeom prst="rect">
            <a:avLst/>
          </a:prstGeom>
        </p:spPr>
        <p:txBody>
          <a:bodyPr lIns="0" rIns="0" tIns="0" bIns="0">
            <a:noAutofit/>
          </a:bodyPr>
          <a:p>
            <a:pPr>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de-DE" sz="1800" spc="-1" strike="noStrike">
                <a:solidFill>
                  <a:srgbClr val="000000"/>
                </a:solidFill>
                <a:latin typeface="Arial"/>
              </a:rPr>
              <a:t>&lt;date/time&gt;</a:t>
            </a:r>
            <a:endParaRPr b="0" lang="en-GB" sz="1800" spc="-1" strike="noStrike">
              <a:solidFill>
                <a:srgbClr val="000000"/>
              </a:solidFill>
              <a:latin typeface="Arial"/>
            </a:endParaRPr>
          </a:p>
        </p:txBody>
      </p:sp>
      <p:sp>
        <p:nvSpPr>
          <p:cNvPr id="4" name="PlaceHolder 4"/>
          <p:cNvSpPr>
            <a:spLocks noGrp="1"/>
          </p:cNvSpPr>
          <p:nvPr>
            <p:ph type="ftr"/>
          </p:nvPr>
        </p:nvSpPr>
        <p:spPr>
          <a:xfrm>
            <a:off x="3447720" y="5165280"/>
            <a:ext cx="3181320" cy="376200"/>
          </a:xfrm>
          <a:prstGeom prst="rect">
            <a:avLst/>
          </a:prstGeom>
        </p:spPr>
        <p:txBody>
          <a:bodyPr lIns="0" rIns="0" tIns="0" bIns="0">
            <a:noAutofit/>
          </a:bodyPr>
          <a:p>
            <a:pPr>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de-DE" sz="1800" spc="-1" strike="noStrike">
                <a:solidFill>
                  <a:srgbClr val="000000"/>
                </a:solidFill>
                <a:latin typeface="Arial"/>
              </a:rPr>
              <a:t>&lt;footer&gt;</a:t>
            </a:r>
            <a:endParaRPr b="0" lang="en-GB" sz="1800" spc="-1" strike="noStrike">
              <a:solidFill>
                <a:srgbClr val="000000"/>
              </a:solidFill>
              <a:latin typeface="Arial"/>
            </a:endParaRPr>
          </a:p>
        </p:txBody>
      </p:sp>
      <p:sp>
        <p:nvSpPr>
          <p:cNvPr id="5" name="PlaceHolder 5"/>
          <p:cNvSpPr>
            <a:spLocks noGrp="1"/>
          </p:cNvSpPr>
          <p:nvPr>
            <p:ph type="sldNum"/>
          </p:nvPr>
        </p:nvSpPr>
        <p:spPr>
          <a:xfrm>
            <a:off x="7227360" y="5165280"/>
            <a:ext cx="2333880" cy="376200"/>
          </a:xfrm>
          <a:prstGeom prst="rect">
            <a:avLst/>
          </a:prstGeom>
        </p:spPr>
        <p:txBody>
          <a:bodyPr lIns="0" rIns="0" tIns="0" bIns="0">
            <a:noAutofit/>
          </a:bodyPr>
          <a:p>
            <a:pPr>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fld id="{9D488D7A-302D-400D-A7F4-EBDC1E5AC0F7}" type="slidenum">
              <a:rPr b="0" lang="de-DE" sz="1800" spc="-1" strike="noStrike">
                <a:solidFill>
                  <a:srgbClr val="000000"/>
                </a:solidFill>
                <a:latin typeface="Arial"/>
              </a:rPr>
              <a:t>&lt;number&gt;</a:t>
            </a:fld>
            <a:endParaRPr b="0" lang="en-GB" sz="18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image" Target="../media/image3.jpeg"/><Relationship Id="rId3" Type="http://schemas.openxmlformats.org/officeDocument/2006/relationships/slideLayout" Target="../slideLayouts/slideLayout2.xml"/><Relationship Id="rId4"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3.xml"/><Relationship Id="rId3"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7"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de-DE" sz="3300" spc="-1" strike="noStrike">
                <a:solidFill>
                  <a:srgbClr val="000000"/>
                </a:solidFill>
                <a:latin typeface="Times New Roman"/>
              </a:rPr>
              <a:t>Myth</a:t>
            </a:r>
            <a:endParaRPr b="0" lang="en-GB" sz="3300" spc="-1" strike="noStrike">
              <a:solidFill>
                <a:srgbClr val="000000"/>
              </a:solidFill>
              <a:latin typeface="Times New Roman"/>
            </a:endParaRPr>
          </a:p>
        </p:txBody>
      </p:sp>
      <p:sp>
        <p:nvSpPr>
          <p:cNvPr id="58" name=""/>
          <p:cNvSpPr txBox="1"/>
          <p:nvPr/>
        </p:nvSpPr>
        <p:spPr>
          <a:xfrm>
            <a:off x="502920" y="1368000"/>
            <a:ext cx="9072360" cy="3287880"/>
          </a:xfrm>
          <a:prstGeom prst="rect">
            <a:avLst/>
          </a:prstGeom>
          <a:noFill/>
          <a:ln w="0">
            <a:noFill/>
          </a:ln>
        </p:spPr>
        <p:txBody>
          <a:bodyPr lIns="0" rIns="0" tIns="28080" bIns="0" anchor="ctr">
            <a:noAutofit/>
          </a:bodyPr>
          <a:p>
            <a:pPr algn="ctr">
              <a:lnSpc>
                <a:spcPct val="93000"/>
              </a:lnSpc>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de-DE" sz="3200" spc="-1" strike="noStrike">
                <a:solidFill>
                  <a:srgbClr val="000000"/>
                </a:solidFill>
                <a:latin typeface="Times New Roman"/>
              </a:rPr>
              <a:t>Ovid, </a:t>
            </a:r>
            <a:r>
              <a:rPr b="0" i="1" lang="de-DE" sz="3200" spc="-1" strike="noStrike">
                <a:solidFill>
                  <a:srgbClr val="000000"/>
                </a:solidFill>
                <a:latin typeface="Times New Roman"/>
              </a:rPr>
              <a:t>Heroides </a:t>
            </a:r>
            <a:r>
              <a:rPr b="0" lang="de-DE" sz="3200" spc="-1" strike="noStrike">
                <a:solidFill>
                  <a:srgbClr val="000000"/>
                </a:solidFill>
                <a:latin typeface="Times New Roman"/>
              </a:rPr>
              <a:t>3,</a:t>
            </a:r>
            <a:endParaRPr b="0" lang="en-GB" sz="3200" spc="-1" strike="noStrike">
              <a:solidFill>
                <a:srgbClr val="000000"/>
              </a:solidFill>
              <a:latin typeface="Arial"/>
            </a:endParaRPr>
          </a:p>
          <a:p>
            <a:pPr algn="ctr">
              <a:lnSpc>
                <a:spcPct val="93000"/>
              </a:lnSpc>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de-DE" sz="3200" spc="-1" strike="noStrike">
                <a:solidFill>
                  <a:srgbClr val="000000"/>
                </a:solidFill>
                <a:latin typeface="Times New Roman"/>
              </a:rPr>
              <a:t>and Homer,</a:t>
            </a:r>
            <a:r>
              <a:rPr b="0" i="1" lang="de-DE" sz="3200" spc="-1" strike="noStrike">
                <a:solidFill>
                  <a:srgbClr val="000000"/>
                </a:solidFill>
                <a:latin typeface="Times New Roman"/>
              </a:rPr>
              <a:t> Iliad</a:t>
            </a:r>
            <a:endParaRPr b="0" lang="en-GB" sz="3200" spc="-1" strike="noStrike">
              <a:solidFill>
                <a:srgbClr val="000000"/>
              </a:solidFill>
              <a:latin typeface="Arial"/>
            </a:endParaRPr>
          </a:p>
        </p:txBody>
      </p:sp>
      <p:pic>
        <p:nvPicPr>
          <p:cNvPr id="59" name="" descr=""/>
          <p:cNvPicPr/>
          <p:nvPr/>
        </p:nvPicPr>
        <p:blipFill>
          <a:blip r:embed="rId1"/>
          <a:stretch/>
        </p:blipFill>
        <p:spPr>
          <a:xfrm>
            <a:off x="7188120" y="2865600"/>
            <a:ext cx="1524240" cy="1523880"/>
          </a:xfrm>
          <a:prstGeom prst="rect">
            <a:avLst/>
          </a:prstGeom>
          <a:ln w="0">
            <a:noFill/>
          </a:ln>
        </p:spPr>
      </p:pic>
      <p:pic>
        <p:nvPicPr>
          <p:cNvPr id="60" name="" descr=""/>
          <p:cNvPicPr/>
          <p:nvPr/>
        </p:nvPicPr>
        <p:blipFill>
          <a:blip r:embed="rId2"/>
          <a:stretch/>
        </p:blipFill>
        <p:spPr>
          <a:xfrm>
            <a:off x="360360" y="1187280"/>
            <a:ext cx="3672000" cy="1332000"/>
          </a:xfrm>
          <a:prstGeom prst="rect">
            <a:avLst/>
          </a:prstGeom>
          <a:ln w="0">
            <a:noFill/>
          </a:ln>
        </p:spPr>
      </p:pic>
    </p:spTree>
  </p:cSld>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1" name=""/>
          <p:cNvSpPr txBox="1"/>
          <p:nvPr/>
        </p:nvSpPr>
        <p:spPr>
          <a:xfrm>
            <a:off x="503280" y="215640"/>
            <a:ext cx="8097840" cy="826920"/>
          </a:xfrm>
          <a:prstGeom prst="rect">
            <a:avLst/>
          </a:prstGeom>
          <a:noFill/>
          <a:ln w="0">
            <a:noFill/>
          </a:ln>
        </p:spPr>
        <p:txBody>
          <a:bodyPr lIns="0" rIns="0" tIns="0" bIns="0" anchor="ctr">
            <a:noAutofit/>
          </a:bodyPr>
          <a:p>
            <a:pPr algn="ctr">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en-GB" sz="3300" spc="-1" strike="noStrike">
                <a:solidFill>
                  <a:srgbClr val="000000"/>
                </a:solidFill>
                <a:latin typeface="Times New Roman"/>
              </a:rPr>
              <a:t>sources</a:t>
            </a:r>
            <a:endParaRPr b="0" lang="en-GB" sz="3300" spc="-1" strike="noStrike">
              <a:solidFill>
                <a:srgbClr val="000000"/>
              </a:solidFill>
              <a:latin typeface="Times New Roman"/>
            </a:endParaRPr>
          </a:p>
        </p:txBody>
      </p:sp>
      <p:sp>
        <p:nvSpPr>
          <p:cNvPr id="62" name=""/>
          <p:cNvSpPr txBox="1"/>
          <p:nvPr/>
        </p:nvSpPr>
        <p:spPr>
          <a:xfrm>
            <a:off x="502920" y="1368360"/>
            <a:ext cx="9070920" cy="3286080"/>
          </a:xfrm>
          <a:prstGeom prst="rect">
            <a:avLst/>
          </a:prstGeom>
          <a:noFill/>
          <a:ln w="0">
            <a:noFill/>
          </a:ln>
        </p:spPr>
        <p:txBody>
          <a:bodyPr lIns="0" rIns="0" tIns="15120" bIns="0">
            <a:normAutofit/>
          </a:bodyPr>
          <a:p>
            <a:pPr marL="342720" indent="-333360">
              <a:lnSpc>
                <a:spcPct val="95000"/>
              </a:lnSpc>
              <a:spcAft>
                <a:spcPts val="1060"/>
              </a:spcAft>
              <a:tabLst>
                <a:tab algn="l" pos="0"/>
                <a:tab algn="l" pos="34128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Esp. </a:t>
            </a:r>
            <a:r>
              <a:rPr b="0" i="1" lang="en-GB" sz="2400" spc="-1" strike="noStrike">
                <a:solidFill>
                  <a:srgbClr val="000000"/>
                </a:solidFill>
                <a:latin typeface="Times New Roman"/>
                <a:ea typeface="Times New Roman"/>
              </a:rPr>
              <a:t>Iliad </a:t>
            </a:r>
            <a:r>
              <a:rPr b="0" lang="en-GB" sz="2400" spc="-1" strike="noStrike">
                <a:solidFill>
                  <a:srgbClr val="000000"/>
                </a:solidFill>
                <a:latin typeface="Times New Roman"/>
                <a:ea typeface="Times New Roman"/>
              </a:rPr>
              <a:t>(but not only)</a:t>
            </a:r>
            <a:r>
              <a:rPr b="0" i="1" lang="en-GB" sz="2400" spc="-1" strike="noStrike">
                <a:solidFill>
                  <a:srgbClr val="000000"/>
                </a:solidFill>
                <a:latin typeface="Times New Roman"/>
                <a:ea typeface="Times New Roman"/>
              </a:rPr>
              <a:t> </a:t>
            </a:r>
            <a:endParaRPr b="0" lang="en-GB" sz="2400" spc="-1" strike="noStrike">
              <a:solidFill>
                <a:srgbClr val="000000"/>
              </a:solidFill>
              <a:latin typeface="Times New Roman"/>
            </a:endParaRPr>
          </a:p>
          <a:p>
            <a:pPr algn="just">
              <a:lnSpc>
                <a:spcPct val="100000"/>
              </a:lnSpc>
              <a:spcAft>
                <a:spcPts val="1060"/>
              </a:spcAft>
              <a:tabLst>
                <a:tab algn="l" pos="0"/>
                <a:tab algn="l" pos="34128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a:t>
            </a:r>
            <a:r>
              <a:rPr b="0" lang="en-GB" sz="2400" spc="-1" strike="noStrike">
                <a:solidFill>
                  <a:srgbClr val="000000"/>
                </a:solidFill>
                <a:latin typeface="Times New Roman"/>
                <a:ea typeface="Times New Roman"/>
              </a:rPr>
              <a:t>in the same way, when the Trojans heard that the spearman Achilles was remaining in his tent on account of the blond woman, lovely-limbed Briseis, they stretched up their hands to the gods, since they saw the bright gleam under the stormcloud’ (</a:t>
            </a:r>
            <a:r>
              <a:rPr b="0" lang="en-GB" sz="2400" spc="-1" strike="noStrike">
                <a:solidFill>
                  <a:srgbClr val="010101"/>
                </a:solidFill>
                <a:latin typeface="Times New Roman"/>
                <a:ea typeface="Times New Roman"/>
              </a:rPr>
              <a:t>Bacchylides</a:t>
            </a:r>
            <a:r>
              <a:rPr b="0" lang="en-GB" sz="2400" spc="-1" strike="noStrike">
                <a:solidFill>
                  <a:srgbClr val="000000"/>
                </a:solidFill>
                <a:latin typeface="Times New Roman"/>
                <a:ea typeface="Times New Roman"/>
              </a:rPr>
              <a:t> 13.133–40).</a:t>
            </a:r>
            <a:endParaRPr b="0" lang="en-GB" sz="2400" spc="-1" strike="noStrike">
              <a:solidFill>
                <a:srgbClr val="000000"/>
              </a:solidFill>
              <a:latin typeface="Times New Roman"/>
            </a:endParaRPr>
          </a:p>
          <a:p>
            <a:pPr marL="342720" indent="-330120" algn="just">
              <a:lnSpc>
                <a:spcPct val="100000"/>
              </a:lnSpc>
              <a:spcAft>
                <a:spcPts val="1060"/>
              </a:spcAft>
              <a:tabLst>
                <a:tab algn="l" pos="0"/>
                <a:tab algn="l" pos="34128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endParaRPr b="0" lang="en-GB" sz="2400" spc="-1" strike="noStrike">
              <a:solidFill>
                <a:srgbClr val="000000"/>
              </a:solidFill>
              <a:latin typeface="Times New Roman"/>
            </a:endParaRPr>
          </a:p>
        </p:txBody>
      </p:sp>
    </p:spTree>
  </p:cSld>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3" name=""/>
          <p:cNvSpPr txBox="1"/>
          <p:nvPr/>
        </p:nvSpPr>
        <p:spPr>
          <a:xfrm>
            <a:off x="503280" y="215640"/>
            <a:ext cx="8097840" cy="826920"/>
          </a:xfrm>
          <a:prstGeom prst="rect">
            <a:avLst/>
          </a:prstGeom>
          <a:noFill/>
          <a:ln w="0">
            <a:noFill/>
          </a:ln>
        </p:spPr>
        <p:txBody>
          <a:bodyPr lIns="0" rIns="0" tIns="0" bIns="0" anchor="ctr">
            <a:noAutofit/>
          </a:bodyPr>
          <a:p>
            <a:pPr algn="just">
              <a:lnSpc>
                <a:spcPct val="100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i="1" lang="en-GB" sz="3200" spc="-1" strike="noStrike">
                <a:solidFill>
                  <a:srgbClr val="010101"/>
                </a:solidFill>
                <a:latin typeface="Times New Roman"/>
                <a:ea typeface="Times New Roman"/>
              </a:rPr>
              <a:t>Iliadic</a:t>
            </a:r>
            <a:r>
              <a:rPr b="0" lang="en-GB" sz="3200" spc="-1" strike="noStrike">
                <a:solidFill>
                  <a:srgbClr val="010101"/>
                </a:solidFill>
                <a:latin typeface="Times New Roman"/>
                <a:ea typeface="Times New Roman"/>
              </a:rPr>
              <a:t> Achilles/Briseis relationship</a:t>
            </a:r>
            <a:endParaRPr b="0" lang="en-GB" sz="3200" spc="-1" strike="noStrike">
              <a:solidFill>
                <a:srgbClr val="000000"/>
              </a:solidFill>
              <a:latin typeface="Times New Roman"/>
            </a:endParaRPr>
          </a:p>
        </p:txBody>
      </p:sp>
      <p:sp>
        <p:nvSpPr>
          <p:cNvPr id="64" name=""/>
          <p:cNvSpPr txBox="1"/>
          <p:nvPr/>
        </p:nvSpPr>
        <p:spPr>
          <a:xfrm>
            <a:off x="502920" y="1368360"/>
            <a:ext cx="9070920" cy="3286080"/>
          </a:xfrm>
          <a:prstGeom prst="rect">
            <a:avLst/>
          </a:prstGeom>
          <a:noFill/>
          <a:ln w="0">
            <a:noFill/>
          </a:ln>
        </p:spPr>
        <p:txBody>
          <a:bodyPr lIns="0" rIns="0" tIns="15120" bIns="0">
            <a:normAutofit/>
          </a:bodyPr>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a:t>
            </a:r>
            <a:r>
              <a:rPr b="0" lang="en-GB" sz="2400" spc="-1" strike="noStrike">
                <a:solidFill>
                  <a:srgbClr val="010101"/>
                </a:solidFill>
                <a:latin typeface="Times New Roman"/>
                <a:ea typeface="Times New Roman"/>
              </a:rPr>
              <a:t>You said you would make me godlike Achilleus' wedded wife” (</a:t>
            </a:r>
            <a:r>
              <a:rPr b="0" i="1" lang="en-GB" sz="2400" spc="-1" strike="noStrike">
                <a:solidFill>
                  <a:srgbClr val="010101"/>
                </a:solidFill>
                <a:latin typeface="Times New Roman"/>
                <a:ea typeface="Times New Roman"/>
              </a:rPr>
              <a:t>Il</a:t>
            </a:r>
            <a:r>
              <a:rPr b="0" lang="en-GB" sz="2400" spc="-1" strike="noStrike">
                <a:solidFill>
                  <a:srgbClr val="010101"/>
                </a:solidFill>
                <a:latin typeface="Times New Roman"/>
                <a:ea typeface="Times New Roman"/>
              </a:rPr>
              <a:t>. 19.297, Briseis in lament for dead Patroclus)</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a:t>
            </a:r>
            <a:r>
              <a:rPr b="0" lang="en-GB" sz="2400" spc="-1" strike="noStrike">
                <a:solidFill>
                  <a:srgbClr val="010101"/>
                </a:solidFill>
                <a:latin typeface="Times New Roman"/>
                <a:ea typeface="Times New Roman"/>
              </a:rPr>
              <a:t>any good man of sense loves his own wife and cares for her – as I too loved this girl from my heart, even though I won her by my spear” (Achilles to Agamemnon </a:t>
            </a:r>
            <a:r>
              <a:rPr b="0" i="1" lang="en-GB" sz="2400" spc="-1" strike="noStrike">
                <a:solidFill>
                  <a:srgbClr val="010101"/>
                </a:solidFill>
                <a:latin typeface="Times New Roman"/>
                <a:ea typeface="Times New Roman"/>
              </a:rPr>
              <a:t>Il</a:t>
            </a:r>
            <a:r>
              <a:rPr b="0" lang="en-GB" sz="2400" spc="-1" strike="noStrike">
                <a:solidFill>
                  <a:srgbClr val="010101"/>
                </a:solidFill>
                <a:latin typeface="Times New Roman"/>
                <a:ea typeface="Times New Roman"/>
              </a:rPr>
              <a:t>. 9.341-3) (BUT motivation?) </a:t>
            </a:r>
            <a:endParaRPr b="0" lang="en-GB" sz="2400" spc="-1" strike="noStrike">
              <a:solidFill>
                <a:srgbClr val="000000"/>
              </a:solidFill>
              <a:latin typeface="Times New Roman"/>
            </a:endParaRPr>
          </a:p>
          <a:p>
            <a:pPr marL="342720" indent="-330120"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endParaRPr b="0" lang="en-GB" sz="2400" spc="-1" strike="noStrike">
              <a:solidFill>
                <a:srgbClr val="000000"/>
              </a:solidFill>
              <a:latin typeface="Times New Roman"/>
            </a:endParaRPr>
          </a:p>
        </p:txBody>
      </p:sp>
    </p:spTree>
  </p:cSld>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5" name=""/>
          <p:cNvSpPr txBox="1"/>
          <p:nvPr/>
        </p:nvSpPr>
        <p:spPr>
          <a:xfrm>
            <a:off x="503280" y="215640"/>
            <a:ext cx="8097840" cy="826920"/>
          </a:xfrm>
          <a:prstGeom prst="rect">
            <a:avLst/>
          </a:prstGeom>
          <a:noFill/>
          <a:ln w="0">
            <a:noFill/>
          </a:ln>
        </p:spPr>
        <p:txBody>
          <a:bodyPr lIns="0" rIns="0" tIns="0" bIns="0" anchor="ctr">
            <a:noAutofit/>
          </a:bodyPr>
          <a:p>
            <a:pPr algn="just">
              <a:lnSpc>
                <a:spcPct val="100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i="1" lang="en-GB" sz="3200" spc="-1" strike="noStrike">
                <a:solidFill>
                  <a:srgbClr val="010101"/>
                </a:solidFill>
                <a:latin typeface="Times New Roman"/>
                <a:ea typeface="Times New Roman"/>
              </a:rPr>
              <a:t>Iliadic</a:t>
            </a:r>
            <a:r>
              <a:rPr b="0" lang="en-GB" sz="3200" spc="-1" strike="noStrike">
                <a:solidFill>
                  <a:srgbClr val="010101"/>
                </a:solidFill>
                <a:latin typeface="Times New Roman"/>
                <a:ea typeface="Times New Roman"/>
              </a:rPr>
              <a:t> Achilles/Briseis relationship</a:t>
            </a:r>
            <a:endParaRPr b="0" lang="en-GB" sz="3200" spc="-1" strike="noStrike">
              <a:solidFill>
                <a:srgbClr val="000000"/>
              </a:solidFill>
              <a:latin typeface="Times New Roman"/>
            </a:endParaRPr>
          </a:p>
        </p:txBody>
      </p:sp>
      <p:sp>
        <p:nvSpPr>
          <p:cNvPr id="66" name=""/>
          <p:cNvSpPr txBox="1"/>
          <p:nvPr/>
        </p:nvSpPr>
        <p:spPr>
          <a:xfrm>
            <a:off x="502920" y="1368360"/>
            <a:ext cx="9070920" cy="3286080"/>
          </a:xfrm>
          <a:prstGeom prst="rect">
            <a:avLst/>
          </a:prstGeom>
          <a:noFill/>
          <a:ln w="0">
            <a:noFill/>
          </a:ln>
        </p:spPr>
        <p:txBody>
          <a:bodyPr lIns="0" rIns="0" tIns="15120" bIns="0">
            <a:normAutofit/>
          </a:bodyPr>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a:t>
            </a:r>
            <a:r>
              <a:rPr b="0" lang="en-GB" sz="2400" spc="-1" strike="noStrike">
                <a:solidFill>
                  <a:srgbClr val="010101"/>
                </a:solidFill>
                <a:latin typeface="Times New Roman"/>
                <a:ea typeface="Times New Roman"/>
              </a:rPr>
              <a:t>I wish that Aremis had killed her [Briseis] with an arrow on board my ships, on that day when I destroyed Lyrnessos and won her” (</a:t>
            </a:r>
            <a:r>
              <a:rPr b="0" i="1" lang="en-GB" sz="2400" spc="-1" strike="noStrike">
                <a:solidFill>
                  <a:srgbClr val="010101"/>
                </a:solidFill>
                <a:latin typeface="Times New Roman"/>
                <a:ea typeface="Times New Roman"/>
              </a:rPr>
              <a:t>Il</a:t>
            </a:r>
            <a:r>
              <a:rPr b="0" lang="en-GB" sz="2400" spc="-1" strike="noStrike">
                <a:solidFill>
                  <a:srgbClr val="010101"/>
                </a:solidFill>
                <a:latin typeface="Times New Roman"/>
                <a:ea typeface="Times New Roman"/>
              </a:rPr>
              <a:t>.19.59-60, Achilles)</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a:t>
            </a:r>
            <a:r>
              <a:rPr b="0" lang="en-GB" sz="2400" spc="-1" strike="noStrike">
                <a:solidFill>
                  <a:srgbClr val="010101"/>
                </a:solidFill>
                <a:latin typeface="Times New Roman"/>
                <a:ea typeface="Times New Roman"/>
              </a:rPr>
              <a:t>And Achilleus slept ... beside him lay a woman he had brought from Lesbos, Phorbas' daughter, beautiful Diomede” (</a:t>
            </a:r>
            <a:r>
              <a:rPr b="0" i="1" lang="en-GB" sz="2400" spc="-1" strike="noStrike">
                <a:solidFill>
                  <a:srgbClr val="010101"/>
                </a:solidFill>
                <a:latin typeface="Times New Roman"/>
                <a:ea typeface="Times New Roman"/>
              </a:rPr>
              <a:t>Il</a:t>
            </a:r>
            <a:r>
              <a:rPr b="0" lang="en-GB" sz="2400" spc="-1" strike="noStrike">
                <a:solidFill>
                  <a:srgbClr val="010101"/>
                </a:solidFill>
                <a:latin typeface="Times New Roman"/>
                <a:ea typeface="Times New Roman"/>
              </a:rPr>
              <a:t>. 9.663-5)</a:t>
            </a:r>
            <a:endParaRPr b="0" lang="en-GB" sz="2400" spc="-1" strike="noStrike">
              <a:solidFill>
                <a:srgbClr val="000000"/>
              </a:solidFill>
              <a:latin typeface="Times New Roman"/>
            </a:endParaRPr>
          </a:p>
          <a:p>
            <a:pPr marL="342720" indent="-330120"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endParaRPr b="0" lang="en-GB" sz="2400" spc="-1" strike="noStrike">
              <a:solidFill>
                <a:srgbClr val="000000"/>
              </a:solidFill>
              <a:latin typeface="Times New Roman"/>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7" name=""/>
          <p:cNvSpPr txBox="1"/>
          <p:nvPr/>
        </p:nvSpPr>
        <p:spPr>
          <a:xfrm>
            <a:off x="503280" y="215640"/>
            <a:ext cx="8097840" cy="826920"/>
          </a:xfrm>
          <a:prstGeom prst="rect">
            <a:avLst/>
          </a:prstGeom>
          <a:noFill/>
          <a:ln w="0">
            <a:noFill/>
          </a:ln>
        </p:spPr>
        <p:txBody>
          <a:bodyPr lIns="0" rIns="0" tIns="0" bIns="0" anchor="ctr">
            <a:noAutofit/>
          </a:bodyPr>
          <a:p>
            <a:pPr algn="ctr">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en-GB" sz="3300" spc="-1" strike="noStrike">
                <a:solidFill>
                  <a:srgbClr val="000000"/>
                </a:solidFill>
                <a:latin typeface="Times New Roman"/>
              </a:rPr>
              <a:t>Scholarly reception</a:t>
            </a:r>
            <a:endParaRPr b="0" lang="en-GB" sz="3300" spc="-1" strike="noStrike">
              <a:solidFill>
                <a:srgbClr val="000000"/>
              </a:solidFill>
              <a:latin typeface="Times New Roman"/>
            </a:endParaRPr>
          </a:p>
        </p:txBody>
      </p:sp>
      <p:sp>
        <p:nvSpPr>
          <p:cNvPr id="68" name=""/>
          <p:cNvSpPr txBox="1"/>
          <p:nvPr/>
        </p:nvSpPr>
        <p:spPr>
          <a:xfrm>
            <a:off x="502920" y="1368360"/>
            <a:ext cx="9070920" cy="3286080"/>
          </a:xfrm>
          <a:prstGeom prst="rect">
            <a:avLst/>
          </a:prstGeom>
          <a:noFill/>
          <a:ln w="0">
            <a:noFill/>
          </a:ln>
        </p:spPr>
        <p:txBody>
          <a:bodyPr lIns="0" rIns="0" tIns="15120" bIns="0">
            <a:normAutofit/>
          </a:bodyPr>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See Fantuzzi, M. 2012. </a:t>
            </a:r>
            <a:r>
              <a:rPr b="0" i="1" lang="en-GB" sz="2400" spc="-1" strike="noStrike">
                <a:solidFill>
                  <a:srgbClr val="010101"/>
                </a:solidFill>
                <a:latin typeface="Times New Roman"/>
                <a:ea typeface="Times New Roman"/>
              </a:rPr>
              <a:t>Achilles in Love: Intertextual Studies</a:t>
            </a:r>
            <a:r>
              <a:rPr b="0" lang="en-GB" sz="2400" spc="-1" strike="noStrike">
                <a:solidFill>
                  <a:srgbClr val="010101"/>
                </a:solidFill>
                <a:latin typeface="Times New Roman"/>
                <a:ea typeface="Times New Roman"/>
              </a:rPr>
              <a:t> (Oxford), ch. 3 </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10101"/>
                </a:solidFill>
                <a:latin typeface="Times New Roman"/>
                <a:ea typeface="Times New Roman"/>
              </a:rPr>
              <a:t>Suggests Hellenistic interpreters of Homer downplay the few sentimental phrases Achilles utters about Briseis and magnify her love for him and that we should take this into account when studying </a:t>
            </a:r>
            <a:r>
              <a:rPr b="0" i="1" lang="en-GB" sz="2400" spc="-1" strike="noStrike">
                <a:solidFill>
                  <a:srgbClr val="010101"/>
                </a:solidFill>
                <a:latin typeface="Times New Roman"/>
                <a:ea typeface="Times New Roman"/>
              </a:rPr>
              <a:t>Heroides</a:t>
            </a:r>
            <a:r>
              <a:rPr b="0" lang="en-GB" sz="2400" spc="-1" strike="noStrike">
                <a:solidFill>
                  <a:srgbClr val="010101"/>
                </a:solidFill>
                <a:latin typeface="Times New Roman"/>
                <a:ea typeface="Times New Roman"/>
              </a:rPr>
              <a:t> 3.</a:t>
            </a:r>
            <a:endParaRPr b="0" lang="en-GB" sz="2400" spc="-1" strike="noStrike">
              <a:solidFill>
                <a:srgbClr val="000000"/>
              </a:solidFill>
              <a:latin typeface="Times New Roman"/>
            </a:endParaRPr>
          </a:p>
          <a:p>
            <a:pPr marL="342720" indent="-330120"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endParaRPr b="0" lang="en-GB" sz="2400" spc="-1" strike="noStrike">
              <a:solidFill>
                <a:srgbClr val="000000"/>
              </a:solidFill>
              <a:latin typeface="Times New Roman"/>
            </a:endParaRPr>
          </a:p>
        </p:txBody>
      </p:sp>
      <p:pic>
        <p:nvPicPr>
          <p:cNvPr id="69" name="" descr=""/>
          <p:cNvPicPr/>
          <p:nvPr/>
        </p:nvPicPr>
        <p:blipFill>
          <a:blip r:embed="rId1"/>
          <a:stretch/>
        </p:blipFill>
        <p:spPr>
          <a:xfrm>
            <a:off x="6195960" y="3538440"/>
            <a:ext cx="2948040" cy="1069920"/>
          </a:xfrm>
          <a:prstGeom prst="rect">
            <a:avLst/>
          </a:prstGeom>
          <a:ln w="0">
            <a:noFill/>
          </a:ln>
        </p:spPr>
      </p:pic>
    </p:spTree>
  </p:cSld>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0" name=""/>
          <p:cNvSpPr txBox="1"/>
          <p:nvPr/>
        </p:nvSpPr>
        <p:spPr>
          <a:xfrm>
            <a:off x="503280" y="215640"/>
            <a:ext cx="8097840" cy="826920"/>
          </a:xfrm>
          <a:prstGeom prst="rect">
            <a:avLst/>
          </a:prstGeom>
          <a:noFill/>
          <a:ln w="0">
            <a:noFill/>
          </a:ln>
        </p:spPr>
        <p:txBody>
          <a:bodyPr lIns="0" rIns="0" tIns="0" bIns="0" anchor="ctr">
            <a:noAutofit/>
          </a:bodyPr>
          <a:p>
            <a:pPr algn="just">
              <a:lnSpc>
                <a:spcPct val="100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en-GB" sz="3200" spc="-1" strike="noStrike">
                <a:solidFill>
                  <a:srgbClr val="010101"/>
                </a:solidFill>
                <a:latin typeface="Times New Roman"/>
                <a:ea typeface="Times New Roman"/>
              </a:rPr>
              <a:t>reader’s privileged knowledge/dramatic irony</a:t>
            </a:r>
            <a:endParaRPr b="0" lang="en-GB" sz="3200" spc="-1" strike="noStrike">
              <a:solidFill>
                <a:srgbClr val="000000"/>
              </a:solidFill>
              <a:latin typeface="Times New Roman"/>
            </a:endParaRPr>
          </a:p>
        </p:txBody>
      </p:sp>
      <p:sp>
        <p:nvSpPr>
          <p:cNvPr id="71" name=""/>
          <p:cNvSpPr txBox="1"/>
          <p:nvPr/>
        </p:nvSpPr>
        <p:spPr>
          <a:xfrm>
            <a:off x="502920" y="1368360"/>
            <a:ext cx="9070920" cy="3286080"/>
          </a:xfrm>
          <a:prstGeom prst="rect">
            <a:avLst/>
          </a:prstGeom>
          <a:noFill/>
          <a:ln w="0">
            <a:noFill/>
          </a:ln>
        </p:spPr>
        <p:txBody>
          <a:bodyPr lIns="0" rIns="0" tIns="15120" bIns="0">
            <a:normAutofit fontScale="75000"/>
          </a:bodyPr>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a:t>
            </a:r>
            <a:r>
              <a:rPr b="0" lang="en-GB" sz="2400" spc="-1" strike="noStrike">
                <a:solidFill>
                  <a:srgbClr val="000000"/>
                </a:solidFill>
                <a:latin typeface="Times New Roman"/>
                <a:ea typeface="Times New Roman"/>
              </a:rPr>
              <a:t>fetch from my ship all the gifts that we promised yesterday to give Achilleus, and bring the women too.” (Hom </a:t>
            </a:r>
            <a:r>
              <a:rPr b="0" i="1" lang="en-GB" sz="2400" spc="-1" strike="noStrike">
                <a:solidFill>
                  <a:srgbClr val="000000"/>
                </a:solidFill>
                <a:latin typeface="Times New Roman"/>
                <a:ea typeface="Times New Roman"/>
              </a:rPr>
              <a:t>Il</a:t>
            </a:r>
            <a:r>
              <a:rPr b="0" lang="en-GB" sz="2400" spc="-1" strike="noStrike">
                <a:solidFill>
                  <a:srgbClr val="000000"/>
                </a:solidFill>
                <a:latin typeface="Times New Roman"/>
                <a:ea typeface="Times New Roman"/>
              </a:rPr>
              <a:t>. 19.194-5; tr. Hammond)</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a:t>
            </a:r>
            <a:r>
              <a:rPr b="0" lang="en-GB" sz="2400" spc="-1" strike="noStrike">
                <a:solidFill>
                  <a:srgbClr val="000000"/>
                </a:solidFill>
                <a:latin typeface="Times New Roman"/>
                <a:ea typeface="Times New Roman"/>
              </a:rPr>
              <a:t>Why do you weep? But a short time,’ he said, ‘will you be here’” (Ov. </a:t>
            </a:r>
            <a:r>
              <a:rPr b="0" i="1" lang="en-GB" sz="2400" spc="-1" strike="noStrike">
                <a:solidFill>
                  <a:srgbClr val="000000"/>
                </a:solidFill>
                <a:latin typeface="Times New Roman"/>
                <a:ea typeface="Times New Roman"/>
              </a:rPr>
              <a:t>Her</a:t>
            </a:r>
            <a:r>
              <a:rPr b="0" lang="en-GB" sz="2400" spc="-1" strike="noStrike">
                <a:solidFill>
                  <a:srgbClr val="000000"/>
                </a:solidFill>
                <a:latin typeface="Times New Roman"/>
                <a:ea typeface="Times New Roman"/>
              </a:rPr>
              <a:t>. 3.24, Patroclus to Briseis)</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What future will she have with him? “Son of Atreus, could we possibly say this has proved good for both of us, for you and for me, that the two of us in our passions quarrelled in heart-consuming anger over a girl? I wish that Artemis had killed her with an arrow on board my ships, on that day when I destroyed Lyrnessos and won her.” (Hom. </a:t>
            </a:r>
            <a:r>
              <a:rPr b="0" i="1" lang="en-GB" sz="2400" spc="-1" strike="noStrike">
                <a:solidFill>
                  <a:srgbClr val="000000"/>
                </a:solidFill>
                <a:latin typeface="Times New Roman"/>
                <a:ea typeface="Times New Roman"/>
              </a:rPr>
              <a:t>Il</a:t>
            </a:r>
            <a:r>
              <a:rPr b="0" lang="en-GB" sz="2400" spc="-1" strike="noStrike">
                <a:solidFill>
                  <a:srgbClr val="000000"/>
                </a:solidFill>
                <a:latin typeface="Times New Roman"/>
                <a:ea typeface="Times New Roman"/>
              </a:rPr>
              <a:t>. 19.56-60; tr. Hammond)</a:t>
            </a:r>
            <a:endParaRPr b="0" lang="en-GB" sz="2400" spc="-1" strike="noStrike">
              <a:solidFill>
                <a:srgbClr val="000000"/>
              </a:solidFill>
              <a:latin typeface="Times New Roman"/>
            </a:endParaRPr>
          </a:p>
        </p:txBody>
      </p:sp>
    </p:spTree>
  </p:cSld>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2" name=""/>
          <p:cNvSpPr txBox="1"/>
          <p:nvPr/>
        </p:nvSpPr>
        <p:spPr>
          <a:xfrm>
            <a:off x="503280" y="215640"/>
            <a:ext cx="8097840" cy="826920"/>
          </a:xfrm>
          <a:prstGeom prst="rect">
            <a:avLst/>
          </a:prstGeom>
          <a:noFill/>
          <a:ln w="0">
            <a:noFill/>
          </a:ln>
        </p:spPr>
        <p:txBody>
          <a:bodyPr lIns="0" rIns="0" tIns="0" bIns="0" anchor="ctr">
            <a:noAutofit/>
          </a:bodyPr>
          <a:p>
            <a:pPr algn="just">
              <a:lnSpc>
                <a:spcPct val="100000"/>
              </a:lnSpc>
              <a:tabLst>
                <a:tab algn="l" pos="0"/>
                <a:tab algn="l" pos="446040"/>
                <a:tab algn="l" pos="895320"/>
                <a:tab algn="l" pos="1344600"/>
                <a:tab algn="l" pos="1793520"/>
                <a:tab algn="l" pos="2242800"/>
                <a:tab algn="l" pos="2692080"/>
                <a:tab algn="l" pos="3141360"/>
                <a:tab algn="l" pos="3590640"/>
                <a:tab algn="l" pos="4039920"/>
                <a:tab algn="l" pos="4489200"/>
                <a:tab algn="l" pos="4938480"/>
                <a:tab algn="l" pos="5387760"/>
                <a:tab algn="l" pos="5837040"/>
                <a:tab algn="l" pos="6286320"/>
                <a:tab algn="l" pos="6735600"/>
                <a:tab algn="l" pos="7184880"/>
                <a:tab algn="l" pos="7634160"/>
                <a:tab algn="l" pos="8083440"/>
                <a:tab algn="l" pos="8532720"/>
                <a:tab algn="l" pos="8982000"/>
                <a:tab algn="l" pos="8983440"/>
                <a:tab algn="l" pos="9432720"/>
                <a:tab algn="l" pos="9882000"/>
                <a:tab algn="l" pos="10331280"/>
                <a:tab algn="l" pos="10780560"/>
                <a:tab algn="l" pos="10782000"/>
              </a:tabLst>
            </a:pPr>
            <a:r>
              <a:rPr b="0" lang="en-GB" sz="3200" spc="-1" strike="noStrike">
                <a:solidFill>
                  <a:srgbClr val="000000"/>
                </a:solidFill>
                <a:latin typeface="Times New Roman"/>
                <a:ea typeface="Times New Roman"/>
              </a:rPr>
              <a:t>Extra-textual knowledge</a:t>
            </a:r>
            <a:endParaRPr b="0" lang="en-GB" sz="3200" spc="-1" strike="noStrike">
              <a:solidFill>
                <a:srgbClr val="000000"/>
              </a:solidFill>
              <a:latin typeface="Times New Roman"/>
            </a:endParaRPr>
          </a:p>
        </p:txBody>
      </p:sp>
      <p:sp>
        <p:nvSpPr>
          <p:cNvPr id="73" name=""/>
          <p:cNvSpPr txBox="1"/>
          <p:nvPr/>
        </p:nvSpPr>
        <p:spPr>
          <a:xfrm>
            <a:off x="576000" y="1368360"/>
            <a:ext cx="9070920" cy="3286080"/>
          </a:xfrm>
          <a:prstGeom prst="rect">
            <a:avLst/>
          </a:prstGeom>
          <a:noFill/>
          <a:ln w="0">
            <a:noFill/>
          </a:ln>
        </p:spPr>
        <p:txBody>
          <a:bodyPr lIns="0" rIns="0" tIns="15120" bIns="0">
            <a:normAutofit/>
          </a:bodyPr>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a:t>
            </a:r>
            <a:r>
              <a:rPr b="0" lang="en-GB" sz="2400" spc="-1" strike="noStrike">
                <a:solidFill>
                  <a:srgbClr val="000000"/>
                </a:solidFill>
                <a:latin typeface="Times New Roman"/>
                <a:ea typeface="Times New Roman"/>
              </a:rPr>
              <a:t>Let me be stricken with that sword of ours, which, had the goddess not said nay, would have made its way into the heart of Atreus’ son!” (Ov. </a:t>
            </a:r>
            <a:r>
              <a:rPr b="0" i="1" lang="en-GB" sz="2400" spc="-1" strike="noStrike">
                <a:solidFill>
                  <a:srgbClr val="000000"/>
                </a:solidFill>
                <a:latin typeface="Times New Roman"/>
                <a:ea typeface="Times New Roman"/>
              </a:rPr>
              <a:t>Her</a:t>
            </a:r>
            <a:r>
              <a:rPr b="0" lang="en-GB" sz="2400" spc="-1" strike="noStrike">
                <a:solidFill>
                  <a:srgbClr val="000000"/>
                </a:solidFill>
                <a:latin typeface="Times New Roman"/>
                <a:ea typeface="Times New Roman"/>
              </a:rPr>
              <a:t>. 3.147-8; tr. Grant Showerman, rev. Goold)</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a:t>
            </a:r>
            <a:r>
              <a:rPr b="0" lang="en-GB" sz="2400" spc="-1" strike="noStrike">
                <a:solidFill>
                  <a:srgbClr val="000000"/>
                </a:solidFill>
                <a:latin typeface="Times New Roman"/>
                <a:ea typeface="Times New Roman"/>
              </a:rPr>
              <a:t>Athene came up behind him and caught the son of Peleus by his yellow hair, visible to him alone- </a:t>
            </a:r>
            <a:r>
              <a:rPr b="1" lang="en-GB" sz="2400" spc="-1" strike="noStrike">
                <a:solidFill>
                  <a:srgbClr val="000000"/>
                </a:solidFill>
                <a:latin typeface="Times New Roman"/>
                <a:ea typeface="Times New Roman"/>
              </a:rPr>
              <a:t>none of the others saw her</a:t>
            </a:r>
            <a:r>
              <a:rPr b="0" lang="en-GB" sz="2400" spc="-1" strike="noStrike">
                <a:solidFill>
                  <a:srgbClr val="000000"/>
                </a:solidFill>
                <a:latin typeface="Times New Roman"/>
                <a:ea typeface="Times New Roman"/>
              </a:rPr>
              <a:t>.” (Hom. </a:t>
            </a:r>
            <a:r>
              <a:rPr b="0" i="1" lang="en-GB" sz="2400" spc="-1" strike="noStrike">
                <a:solidFill>
                  <a:srgbClr val="000000"/>
                </a:solidFill>
                <a:latin typeface="Times New Roman"/>
                <a:ea typeface="Times New Roman"/>
              </a:rPr>
              <a:t>Il</a:t>
            </a:r>
            <a:r>
              <a:rPr b="0" lang="en-GB" sz="2400" spc="-1" strike="noStrike">
                <a:solidFill>
                  <a:srgbClr val="000000"/>
                </a:solidFill>
                <a:latin typeface="Times New Roman"/>
                <a:ea typeface="Times New Roman"/>
              </a:rPr>
              <a:t>. 1.197-8; tr. Hammond)</a:t>
            </a:r>
            <a:endParaRPr b="0" lang="en-GB" sz="2400" spc="-1" strike="noStrike">
              <a:solidFill>
                <a:srgbClr val="000000"/>
              </a:solidFill>
              <a:latin typeface="Times New Roman"/>
            </a:endParaRPr>
          </a:p>
          <a:p>
            <a:pPr algn="just">
              <a:lnSpc>
                <a:spcPct val="100000"/>
              </a:lnSpc>
              <a:spcAft>
                <a:spcPts val="1060"/>
              </a:spcAft>
              <a:tabLst>
                <a:tab algn="l" pos="0"/>
                <a:tab algn="l" pos="102960"/>
                <a:tab algn="l" pos="552240"/>
                <a:tab algn="l" pos="1001520"/>
                <a:tab algn="l" pos="1450800"/>
                <a:tab algn="l" pos="1900080"/>
                <a:tab algn="l" pos="2349360"/>
                <a:tab algn="l" pos="2798640"/>
                <a:tab algn="l" pos="3247920"/>
                <a:tab algn="l" pos="3697200"/>
                <a:tab algn="l" pos="4146480"/>
                <a:tab algn="l" pos="4595760"/>
                <a:tab algn="l" pos="5045040"/>
                <a:tab algn="l" pos="5494320"/>
                <a:tab algn="l" pos="5943600"/>
                <a:tab algn="l" pos="6392520"/>
                <a:tab algn="l" pos="6841800"/>
                <a:tab algn="l" pos="7291080"/>
                <a:tab algn="l" pos="7740360"/>
                <a:tab algn="l" pos="8189640"/>
                <a:tab algn="l" pos="8638920"/>
                <a:tab algn="l" pos="8983440"/>
                <a:tab algn="l" pos="9432720"/>
                <a:tab algn="l" pos="9882000"/>
                <a:tab algn="l" pos="10331280"/>
                <a:tab algn="l" pos="10780560"/>
                <a:tab algn="l" pos="10782000"/>
              </a:tabLst>
            </a:pPr>
            <a:r>
              <a:rPr b="0" lang="en-GB" sz="2400" spc="-1" strike="noStrike">
                <a:solidFill>
                  <a:srgbClr val="000000"/>
                </a:solidFill>
                <a:latin typeface="Times New Roman"/>
                <a:ea typeface="Times New Roman"/>
              </a:rPr>
              <a:t>Reading her Homer? (interest in keeping tabs on Achilles) Effect?</a:t>
            </a:r>
            <a:endParaRPr b="0" lang="en-GB" sz="2400" spc="-1" strike="noStrike">
              <a:solidFill>
                <a:srgbClr val="000000"/>
              </a:solidFill>
              <a:latin typeface="Times New Roman"/>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16536</TotalTime>
  <Application>LibreOffice/7.1.0.3$Windows_X86_64 LibreOffice_project/f6099ecf3d29644b5008cc8f48f42f4a40986e4c</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2015-01-27T08:51:21Z</dcterms:created>
  <dc:creator/>
  <dc:description/>
  <dc:language>en-GB</dc:language>
  <cp:lastModifiedBy/>
  <dcterms:modified xsi:type="dcterms:W3CDTF">2020-01-16T07:21:30Z</dcterms:modified>
  <cp:revision>10</cp:revision>
  <dc:subject/>
  <dc:title>Vintage</dc:title>
</cp:coreProperties>
</file>