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5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2" d="100"/>
          <a:sy n="72" d="100"/>
        </p:scale>
        <p:origin x="135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01/12/2018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ztfTuoClESA"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what%20is%20a%20lobotomy.pptx"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NudK_gl5KFY"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www.blood.co.uk/who-can-give-blood/" TargetMode="External"/><Relationship Id="rId2" Type="http://schemas.openxmlformats.org/officeDocument/2006/relationships/hyperlink" Target="https://www.stonewall.org.uk/sites/default/files/lgbt_in_britain_hate_crime.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633972"/>
            <a:ext cx="7560840" cy="523220"/>
          </a:xfrm>
          <a:prstGeom prst="rect">
            <a:avLst/>
          </a:prstGeom>
          <a:noFill/>
        </p:spPr>
        <p:txBody>
          <a:bodyPr wrap="square" rtlCol="0">
            <a:spAutoFit/>
          </a:bodyPr>
          <a:lstStyle/>
          <a:p>
            <a:r>
              <a:rPr lang="en-GB" sz="2800" b="1" dirty="0"/>
              <a:t>SJSI5018: Individuals and Groups in Society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5301208"/>
            <a:ext cx="7560840" cy="523220"/>
          </a:xfrm>
          <a:prstGeom prst="rect">
            <a:avLst/>
          </a:prstGeom>
          <a:noFill/>
        </p:spPr>
        <p:txBody>
          <a:bodyPr wrap="square" rtlCol="0">
            <a:spAutoFit/>
          </a:bodyPr>
          <a:lstStyle/>
          <a:p>
            <a:r>
              <a:rPr lang="en-GB" sz="2800" b="1" dirty="0"/>
              <a:t>Theme 6: Attitudes to LGBT People</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3"/>
          <a:stretch>
            <a:fillRect/>
          </a:stretch>
        </p:blipFill>
        <p:spPr>
          <a:xfrm>
            <a:off x="827584" y="692696"/>
            <a:ext cx="2095217" cy="1173322"/>
          </a:xfrm>
          <a:prstGeom prst="rect">
            <a:avLst/>
          </a:prstGeom>
        </p:spPr>
      </p:pic>
      <p:pic>
        <p:nvPicPr>
          <p:cNvPr id="8" name="Picture 7">
            <a:extLst>
              <a:ext uri="{FF2B5EF4-FFF2-40B4-BE49-F238E27FC236}">
                <a16:creationId xmlns:a16="http://schemas.microsoft.com/office/drawing/2014/main" id="{572D1F66-D9C4-4150-8FA2-7C1F926F31AF}"/>
              </a:ext>
            </a:extLst>
          </p:cNvPr>
          <p:cNvPicPr>
            <a:picLocks noChangeAspect="1"/>
          </p:cNvPicPr>
          <p:nvPr/>
        </p:nvPicPr>
        <p:blipFill>
          <a:blip r:embed="rId4"/>
          <a:stretch>
            <a:fillRect/>
          </a:stretch>
        </p:blipFill>
        <p:spPr>
          <a:xfrm>
            <a:off x="6228184" y="2842339"/>
            <a:ext cx="2088232" cy="1173321"/>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5"/>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7"/>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9804-E86B-475A-81E7-38656E1FE6EA}"/>
              </a:ext>
            </a:extLst>
          </p:cNvPr>
          <p:cNvSpPr>
            <a:spLocks noGrp="1"/>
          </p:cNvSpPr>
          <p:nvPr>
            <p:ph type="title"/>
          </p:nvPr>
        </p:nvSpPr>
        <p:spPr>
          <a:xfrm>
            <a:off x="457200" y="188640"/>
            <a:ext cx="8229600" cy="850106"/>
          </a:xfrm>
        </p:spPr>
        <p:txBody>
          <a:bodyPr/>
          <a:lstStyle/>
          <a:p>
            <a:r>
              <a:rPr lang="en-GB" b="1" dirty="0"/>
              <a:t>Human Sexuality: The Past </a:t>
            </a:r>
          </a:p>
        </p:txBody>
      </p:sp>
      <p:sp>
        <p:nvSpPr>
          <p:cNvPr id="3" name="TextBox 2">
            <a:extLst>
              <a:ext uri="{FF2B5EF4-FFF2-40B4-BE49-F238E27FC236}">
                <a16:creationId xmlns:a16="http://schemas.microsoft.com/office/drawing/2014/main" id="{95DC4BA8-69DF-46E9-81A7-1B3033ABD06A}"/>
              </a:ext>
            </a:extLst>
          </p:cNvPr>
          <p:cNvSpPr txBox="1"/>
          <p:nvPr/>
        </p:nvSpPr>
        <p:spPr>
          <a:xfrm>
            <a:off x="323528" y="1268760"/>
            <a:ext cx="8496944"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Before the 19th C sexual relationships and love between people of the same sex certainly existed, but an homosexual  identity as we know it did not.</a:t>
            </a:r>
          </a:p>
        </p:txBody>
      </p:sp>
      <p:sp>
        <p:nvSpPr>
          <p:cNvPr id="4" name="TextBox 3">
            <a:extLst>
              <a:ext uri="{FF2B5EF4-FFF2-40B4-BE49-F238E27FC236}">
                <a16:creationId xmlns:a16="http://schemas.microsoft.com/office/drawing/2014/main" id="{A32DCE9E-7FCA-4FE5-836F-24A3647C267B}"/>
              </a:ext>
            </a:extLst>
          </p:cNvPr>
          <p:cNvSpPr txBox="1"/>
          <p:nvPr/>
        </p:nvSpPr>
        <p:spPr>
          <a:xfrm>
            <a:off x="6407696" y="2099013"/>
            <a:ext cx="2736304" cy="369332"/>
          </a:xfrm>
          <a:prstGeom prst="rect">
            <a:avLst/>
          </a:prstGeom>
          <a:noFill/>
        </p:spPr>
        <p:txBody>
          <a:bodyPr wrap="square" rtlCol="0">
            <a:spAutoFit/>
          </a:bodyPr>
          <a:lstStyle/>
          <a:p>
            <a:r>
              <a:rPr lang="en-GB" dirty="0"/>
              <a:t>(NHS North West, 2011)</a:t>
            </a:r>
          </a:p>
        </p:txBody>
      </p:sp>
      <p:sp>
        <p:nvSpPr>
          <p:cNvPr id="5" name="TextBox 4">
            <a:extLst>
              <a:ext uri="{FF2B5EF4-FFF2-40B4-BE49-F238E27FC236}">
                <a16:creationId xmlns:a16="http://schemas.microsoft.com/office/drawing/2014/main" id="{F8FE3193-0B94-4DF4-AA57-EDD850EE2CC0}"/>
              </a:ext>
            </a:extLst>
          </p:cNvPr>
          <p:cNvSpPr txBox="1"/>
          <p:nvPr/>
        </p:nvSpPr>
        <p:spPr>
          <a:xfrm>
            <a:off x="323528" y="2564904"/>
            <a:ext cx="849694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Sexual relationships between men were common in Ancient Greece, with an older man taking on the role of educator to a younger boy. There was no homosexual identity as such and men were expected to take part in heterosexual marriage.</a:t>
            </a:r>
          </a:p>
        </p:txBody>
      </p:sp>
      <p:sp>
        <p:nvSpPr>
          <p:cNvPr id="6" name="TextBox 5">
            <a:extLst>
              <a:ext uri="{FF2B5EF4-FFF2-40B4-BE49-F238E27FC236}">
                <a16:creationId xmlns:a16="http://schemas.microsoft.com/office/drawing/2014/main" id="{A05A47F5-3B61-455B-AC4A-C49B90AF91FB}"/>
              </a:ext>
            </a:extLst>
          </p:cNvPr>
          <p:cNvSpPr txBox="1"/>
          <p:nvPr/>
        </p:nvSpPr>
        <p:spPr>
          <a:xfrm>
            <a:off x="323528" y="4244895"/>
            <a:ext cx="849694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writings of Sappho (c.620-560 BC) a poet from the Greek island of Lesbos survive only in fragments but it was her powerful poetry about her love for other women that inspired the term ‘lesbian’.</a:t>
            </a:r>
          </a:p>
        </p:txBody>
      </p:sp>
    </p:spTree>
    <p:extLst>
      <p:ext uri="{BB962C8B-B14F-4D97-AF65-F5344CB8AC3E}">
        <p14:creationId xmlns:p14="http://schemas.microsoft.com/office/powerpoint/2010/main" val="894297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9804-E86B-475A-81E7-38656E1FE6EA}"/>
              </a:ext>
            </a:extLst>
          </p:cNvPr>
          <p:cNvSpPr>
            <a:spLocks noGrp="1"/>
          </p:cNvSpPr>
          <p:nvPr>
            <p:ph type="title"/>
          </p:nvPr>
        </p:nvSpPr>
        <p:spPr>
          <a:xfrm>
            <a:off x="457200" y="188640"/>
            <a:ext cx="8229600" cy="850106"/>
          </a:xfrm>
        </p:spPr>
        <p:txBody>
          <a:bodyPr>
            <a:normAutofit fontScale="90000"/>
          </a:bodyPr>
          <a:lstStyle/>
          <a:p>
            <a:r>
              <a:rPr lang="en-GB" b="1" dirty="0"/>
              <a:t>Human Sexuality: Different Cultures </a:t>
            </a:r>
          </a:p>
        </p:txBody>
      </p:sp>
      <p:sp>
        <p:nvSpPr>
          <p:cNvPr id="3" name="TextBox 2">
            <a:extLst>
              <a:ext uri="{FF2B5EF4-FFF2-40B4-BE49-F238E27FC236}">
                <a16:creationId xmlns:a16="http://schemas.microsoft.com/office/drawing/2014/main" id="{95DC4BA8-69DF-46E9-81A7-1B3033ABD06A}"/>
              </a:ext>
            </a:extLst>
          </p:cNvPr>
          <p:cNvSpPr txBox="1"/>
          <p:nvPr/>
        </p:nvSpPr>
        <p:spPr>
          <a:xfrm>
            <a:off x="323528" y="1124744"/>
            <a:ext cx="849694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In Polynesia ‘</a:t>
            </a:r>
            <a:r>
              <a:rPr lang="en-GB" sz="2400" dirty="0" err="1"/>
              <a:t>Mahu</a:t>
            </a:r>
            <a:r>
              <a:rPr lang="en-GB" sz="2400" dirty="0"/>
              <a:t>’ are people who identify themselves as having a third-gender or non-binary role in ... culture, they are assigned male gender at birth but explicitly embody both masculine and feminine gender traits in a way unique to Polynesia</a:t>
            </a:r>
          </a:p>
        </p:txBody>
      </p:sp>
      <p:sp>
        <p:nvSpPr>
          <p:cNvPr id="4" name="TextBox 3">
            <a:extLst>
              <a:ext uri="{FF2B5EF4-FFF2-40B4-BE49-F238E27FC236}">
                <a16:creationId xmlns:a16="http://schemas.microsoft.com/office/drawing/2014/main" id="{A32DCE9E-7FCA-4FE5-836F-24A3647C267B}"/>
              </a:ext>
            </a:extLst>
          </p:cNvPr>
          <p:cNvSpPr txBox="1"/>
          <p:nvPr/>
        </p:nvSpPr>
        <p:spPr>
          <a:xfrm>
            <a:off x="6407696" y="2708920"/>
            <a:ext cx="2736304" cy="369332"/>
          </a:xfrm>
          <a:prstGeom prst="rect">
            <a:avLst/>
          </a:prstGeom>
          <a:noFill/>
        </p:spPr>
        <p:txBody>
          <a:bodyPr wrap="square" rtlCol="0">
            <a:spAutoFit/>
          </a:bodyPr>
          <a:lstStyle/>
          <a:p>
            <a:r>
              <a:rPr lang="en-GB" dirty="0"/>
              <a:t>(Towle &amp; </a:t>
            </a:r>
            <a:r>
              <a:rPr lang="en-GB" dirty="0" err="1"/>
              <a:t>Morgah</a:t>
            </a:r>
            <a:r>
              <a:rPr lang="en-GB" dirty="0"/>
              <a:t>, 2002)</a:t>
            </a:r>
          </a:p>
        </p:txBody>
      </p:sp>
      <p:sp>
        <p:nvSpPr>
          <p:cNvPr id="5" name="TextBox 4">
            <a:extLst>
              <a:ext uri="{FF2B5EF4-FFF2-40B4-BE49-F238E27FC236}">
                <a16:creationId xmlns:a16="http://schemas.microsoft.com/office/drawing/2014/main" id="{F8FE3193-0B94-4DF4-AA57-EDD850EE2CC0}"/>
              </a:ext>
            </a:extLst>
          </p:cNvPr>
          <p:cNvSpPr txBox="1"/>
          <p:nvPr/>
        </p:nvSpPr>
        <p:spPr>
          <a:xfrm>
            <a:off x="328802" y="3140968"/>
            <a:ext cx="8496944"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Native American men who wore women’s clothing, did women’s work, and became wives to men were seen as a mediator between the world of women and the world of men, and they always held a respected position in the tribe. </a:t>
            </a:r>
          </a:p>
          <a:p>
            <a:pPr marL="342900" indent="-342900">
              <a:buFont typeface="Arial" panose="020B0604020202020204" pitchFamily="34" charset="0"/>
              <a:buChar char="•"/>
            </a:pPr>
            <a:r>
              <a:rPr lang="en-GB" sz="2400" dirty="0"/>
              <a:t>Known as ‘Two Spirits’, they often had ceremonial roles and sometimes were attributed special power, such as curing the sick. Some tribes had a female equivalent but this was less common.</a:t>
            </a:r>
          </a:p>
        </p:txBody>
      </p:sp>
      <p:sp>
        <p:nvSpPr>
          <p:cNvPr id="7" name="TextBox 6">
            <a:extLst>
              <a:ext uri="{FF2B5EF4-FFF2-40B4-BE49-F238E27FC236}">
                <a16:creationId xmlns:a16="http://schemas.microsoft.com/office/drawing/2014/main" id="{CDE7458A-C4B2-4FBD-905C-6D14F696369F}"/>
              </a:ext>
            </a:extLst>
          </p:cNvPr>
          <p:cNvSpPr txBox="1"/>
          <p:nvPr/>
        </p:nvSpPr>
        <p:spPr>
          <a:xfrm>
            <a:off x="6516216" y="6096274"/>
            <a:ext cx="2736304" cy="369332"/>
          </a:xfrm>
          <a:prstGeom prst="rect">
            <a:avLst/>
          </a:prstGeom>
          <a:noFill/>
        </p:spPr>
        <p:txBody>
          <a:bodyPr wrap="square" rtlCol="0">
            <a:spAutoFit/>
          </a:bodyPr>
          <a:lstStyle/>
          <a:p>
            <a:r>
              <a:rPr lang="en-GB" dirty="0"/>
              <a:t>(NHS North West, 2011)</a:t>
            </a:r>
          </a:p>
        </p:txBody>
      </p:sp>
    </p:spTree>
    <p:extLst>
      <p:ext uri="{BB962C8B-B14F-4D97-AF65-F5344CB8AC3E}">
        <p14:creationId xmlns:p14="http://schemas.microsoft.com/office/powerpoint/2010/main" val="457957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9804-E86B-475A-81E7-38656E1FE6EA}"/>
              </a:ext>
            </a:extLst>
          </p:cNvPr>
          <p:cNvSpPr>
            <a:spLocks noGrp="1"/>
          </p:cNvSpPr>
          <p:nvPr>
            <p:ph type="title"/>
          </p:nvPr>
        </p:nvSpPr>
        <p:spPr>
          <a:xfrm>
            <a:off x="457200" y="188640"/>
            <a:ext cx="8229600" cy="850106"/>
          </a:xfrm>
        </p:spPr>
        <p:txBody>
          <a:bodyPr>
            <a:normAutofit fontScale="90000"/>
          </a:bodyPr>
          <a:lstStyle/>
          <a:p>
            <a:r>
              <a:rPr lang="en-GB" b="1" dirty="0"/>
              <a:t>Human Sexuality: European Attitudes</a:t>
            </a:r>
          </a:p>
        </p:txBody>
      </p:sp>
      <p:sp>
        <p:nvSpPr>
          <p:cNvPr id="3" name="TextBox 2">
            <a:extLst>
              <a:ext uri="{FF2B5EF4-FFF2-40B4-BE49-F238E27FC236}">
                <a16:creationId xmlns:a16="http://schemas.microsoft.com/office/drawing/2014/main" id="{95DC4BA8-69DF-46E9-81A7-1B3033ABD06A}"/>
              </a:ext>
            </a:extLst>
          </p:cNvPr>
          <p:cNvSpPr txBox="1"/>
          <p:nvPr/>
        </p:nvSpPr>
        <p:spPr>
          <a:xfrm>
            <a:off x="179512" y="1268760"/>
            <a:ext cx="8784976"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In Britain, from medieval times onwards, homosexuality was thought to be linked to disease.</a:t>
            </a:r>
          </a:p>
          <a:p>
            <a:pPr marL="342900" indent="-342900">
              <a:buFont typeface="Arial" panose="020B0604020202020204" pitchFamily="34" charset="0"/>
              <a:buChar char="•"/>
            </a:pPr>
            <a:r>
              <a:rPr lang="en-GB" sz="2400" dirty="0"/>
              <a:t>For example a pamphlet published in 1787 warns of ‘emasculated foreign singers’, whose ‘degeneracy and effeminacy’ are ‘contagious like the pestilence’.</a:t>
            </a:r>
          </a:p>
        </p:txBody>
      </p:sp>
      <p:sp>
        <p:nvSpPr>
          <p:cNvPr id="4" name="TextBox 3">
            <a:extLst>
              <a:ext uri="{FF2B5EF4-FFF2-40B4-BE49-F238E27FC236}">
                <a16:creationId xmlns:a16="http://schemas.microsoft.com/office/drawing/2014/main" id="{A32DCE9E-7FCA-4FE5-836F-24A3647C267B}"/>
              </a:ext>
            </a:extLst>
          </p:cNvPr>
          <p:cNvSpPr txBox="1"/>
          <p:nvPr/>
        </p:nvSpPr>
        <p:spPr>
          <a:xfrm>
            <a:off x="6407696" y="2832899"/>
            <a:ext cx="2736304" cy="369332"/>
          </a:xfrm>
          <a:prstGeom prst="rect">
            <a:avLst/>
          </a:prstGeom>
          <a:noFill/>
        </p:spPr>
        <p:txBody>
          <a:bodyPr wrap="square" rtlCol="0">
            <a:spAutoFit/>
          </a:bodyPr>
          <a:lstStyle/>
          <a:p>
            <a:r>
              <a:rPr lang="en-GB" dirty="0"/>
              <a:t>(NHS North West, 2011)</a:t>
            </a:r>
          </a:p>
        </p:txBody>
      </p:sp>
      <p:sp>
        <p:nvSpPr>
          <p:cNvPr id="5" name="TextBox 4">
            <a:extLst>
              <a:ext uri="{FF2B5EF4-FFF2-40B4-BE49-F238E27FC236}">
                <a16:creationId xmlns:a16="http://schemas.microsoft.com/office/drawing/2014/main" id="{F8FE3193-0B94-4DF4-AA57-EDD850EE2CC0}"/>
              </a:ext>
            </a:extLst>
          </p:cNvPr>
          <p:cNvSpPr txBox="1"/>
          <p:nvPr/>
        </p:nvSpPr>
        <p:spPr>
          <a:xfrm>
            <a:off x="213520" y="3356992"/>
            <a:ext cx="8496944"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In the 19</a:t>
            </a:r>
            <a:r>
              <a:rPr lang="en-GB" sz="2400" baseline="30000" dirty="0"/>
              <a:t>th</a:t>
            </a:r>
            <a:r>
              <a:rPr lang="en-GB" sz="2400" dirty="0"/>
              <a:t> Century Doctors, writers and lawyers begin to explore what homosexuality might be and what causes it, seeing it as either a disease or a crime. </a:t>
            </a:r>
          </a:p>
          <a:p>
            <a:pPr marL="342900" indent="-342900">
              <a:buFont typeface="Arial" panose="020B0604020202020204" pitchFamily="34" charset="0"/>
              <a:buChar char="•"/>
            </a:pPr>
            <a:r>
              <a:rPr lang="en-GB" sz="2400" dirty="0"/>
              <a:t>However, this discussion allows an idea of the homosexual as a figure to emerge, albeit one that is very much focussed on sexual activity between men.</a:t>
            </a:r>
          </a:p>
        </p:txBody>
      </p:sp>
    </p:spTree>
    <p:extLst>
      <p:ext uri="{BB962C8B-B14F-4D97-AF65-F5344CB8AC3E}">
        <p14:creationId xmlns:p14="http://schemas.microsoft.com/office/powerpoint/2010/main" val="144520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179512" y="1124744"/>
            <a:ext cx="8784976"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Homosexuality is regarded as one of the many diseases that can be caused by masturbation (itself an obsession for social moralists of the period). </a:t>
            </a:r>
          </a:p>
          <a:p>
            <a:pPr marL="342900" indent="-342900">
              <a:buFont typeface="Arial" panose="020B0604020202020204" pitchFamily="34" charset="0"/>
              <a:buChar char="•"/>
            </a:pPr>
            <a:r>
              <a:rPr lang="en-GB" sz="2400" dirty="0"/>
              <a:t>In the 1860s, English psychiatrist Henry Maudsley claims masturbation leads to insanity. </a:t>
            </a:r>
          </a:p>
          <a:p>
            <a:pPr marL="342900" indent="-342900">
              <a:buFont typeface="Arial" panose="020B0604020202020204" pitchFamily="34" charset="0"/>
              <a:buChar char="•"/>
            </a:pPr>
            <a:r>
              <a:rPr lang="en-GB" sz="2400" dirty="0"/>
              <a:t>After 1858 clitoridectomy is popularised for girls as a cure for masturbation by London surgeon Dr Isaac Baker Brown.</a:t>
            </a:r>
          </a:p>
        </p:txBody>
      </p:sp>
      <p:sp>
        <p:nvSpPr>
          <p:cNvPr id="4" name="TextBox 3">
            <a:extLst>
              <a:ext uri="{FF2B5EF4-FFF2-40B4-BE49-F238E27FC236}">
                <a16:creationId xmlns:a16="http://schemas.microsoft.com/office/drawing/2014/main" id="{A32DCE9E-7FCA-4FE5-836F-24A3647C267B}"/>
              </a:ext>
            </a:extLst>
          </p:cNvPr>
          <p:cNvSpPr txBox="1"/>
          <p:nvPr/>
        </p:nvSpPr>
        <p:spPr>
          <a:xfrm>
            <a:off x="6588224" y="3749407"/>
            <a:ext cx="2736304" cy="369332"/>
          </a:xfrm>
          <a:prstGeom prst="rect">
            <a:avLst/>
          </a:prstGeom>
          <a:noFill/>
        </p:spPr>
        <p:txBody>
          <a:bodyPr wrap="square" rtlCol="0">
            <a:spAutoFit/>
          </a:bodyPr>
          <a:lstStyle/>
          <a:p>
            <a:r>
              <a:rPr lang="en-GB" dirty="0"/>
              <a:t>(NHS North West, 2011)</a:t>
            </a:r>
          </a:p>
        </p:txBody>
      </p:sp>
      <p:sp>
        <p:nvSpPr>
          <p:cNvPr id="5" name="TextBox 4">
            <a:extLst>
              <a:ext uri="{FF2B5EF4-FFF2-40B4-BE49-F238E27FC236}">
                <a16:creationId xmlns:a16="http://schemas.microsoft.com/office/drawing/2014/main" id="{F8FE3193-0B94-4DF4-AA57-EDD850EE2CC0}"/>
              </a:ext>
            </a:extLst>
          </p:cNvPr>
          <p:cNvSpPr txBox="1"/>
          <p:nvPr/>
        </p:nvSpPr>
        <p:spPr>
          <a:xfrm>
            <a:off x="192425" y="4142877"/>
            <a:ext cx="849694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medical profession begins to categorise non-procreative sex into different ‘perversions’ and ‘deviations’. </a:t>
            </a:r>
          </a:p>
          <a:p>
            <a:pPr marL="342900" indent="-342900">
              <a:buFont typeface="Arial" panose="020B0604020202020204" pitchFamily="34" charset="0"/>
              <a:buChar char="•"/>
            </a:pPr>
            <a:r>
              <a:rPr lang="en-GB" sz="2400" dirty="0"/>
              <a:t>Homosexuality gradually emerges as a separate category, and so too the homosexual as an individual.</a:t>
            </a:r>
          </a:p>
        </p:txBody>
      </p:sp>
      <p:sp>
        <p:nvSpPr>
          <p:cNvPr id="8" name="Title 1">
            <a:extLst>
              <a:ext uri="{FF2B5EF4-FFF2-40B4-BE49-F238E27FC236}">
                <a16:creationId xmlns:a16="http://schemas.microsoft.com/office/drawing/2014/main" id="{CC1F76BF-7096-4A81-911B-CA1FA25E068C}"/>
              </a:ext>
            </a:extLst>
          </p:cNvPr>
          <p:cNvSpPr txBox="1">
            <a:spLocks/>
          </p:cNvSpPr>
          <p:nvPr/>
        </p:nvSpPr>
        <p:spPr>
          <a:xfrm>
            <a:off x="457200" y="188640"/>
            <a:ext cx="8229600" cy="850106"/>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Human Sexuality: European Attitudes</a:t>
            </a:r>
            <a:endParaRPr lang="en-GB" b="1" dirty="0"/>
          </a:p>
        </p:txBody>
      </p:sp>
    </p:spTree>
    <p:extLst>
      <p:ext uri="{BB962C8B-B14F-4D97-AF65-F5344CB8AC3E}">
        <p14:creationId xmlns:p14="http://schemas.microsoft.com/office/powerpoint/2010/main" val="117623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179512" y="1124744"/>
            <a:ext cx="8784976"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European medicine largely sees homosexuality as degeneration in individual development (post-Darwinian ideas offering a scientific explanation of sexual evolution play a significant part).</a:t>
            </a:r>
          </a:p>
          <a:p>
            <a:pPr marL="342900" indent="-342900">
              <a:buFont typeface="Arial" panose="020B0604020202020204" pitchFamily="34" charset="0"/>
              <a:buChar char="•"/>
            </a:pPr>
            <a:r>
              <a:rPr lang="en-GB" sz="2400" dirty="0"/>
              <a:t>Homosexuality could be the result of the parents’ defective genes, resulting from, for example, hysteria, alcoholism, epilepsy or debauchery.</a:t>
            </a:r>
          </a:p>
        </p:txBody>
      </p:sp>
      <p:sp>
        <p:nvSpPr>
          <p:cNvPr id="4" name="TextBox 3">
            <a:extLst>
              <a:ext uri="{FF2B5EF4-FFF2-40B4-BE49-F238E27FC236}">
                <a16:creationId xmlns:a16="http://schemas.microsoft.com/office/drawing/2014/main" id="{A32DCE9E-7FCA-4FE5-836F-24A3647C267B}"/>
              </a:ext>
            </a:extLst>
          </p:cNvPr>
          <p:cNvSpPr txBox="1"/>
          <p:nvPr/>
        </p:nvSpPr>
        <p:spPr>
          <a:xfrm>
            <a:off x="6516216" y="3059668"/>
            <a:ext cx="2736304" cy="369332"/>
          </a:xfrm>
          <a:prstGeom prst="rect">
            <a:avLst/>
          </a:prstGeom>
          <a:noFill/>
        </p:spPr>
        <p:txBody>
          <a:bodyPr wrap="square" rtlCol="0">
            <a:spAutoFit/>
          </a:bodyPr>
          <a:lstStyle/>
          <a:p>
            <a:r>
              <a:rPr lang="en-GB" dirty="0"/>
              <a:t>(NHS North West, 2011)</a:t>
            </a:r>
          </a:p>
        </p:txBody>
      </p:sp>
      <p:sp>
        <p:nvSpPr>
          <p:cNvPr id="5" name="TextBox 4">
            <a:extLst>
              <a:ext uri="{FF2B5EF4-FFF2-40B4-BE49-F238E27FC236}">
                <a16:creationId xmlns:a16="http://schemas.microsoft.com/office/drawing/2014/main" id="{F8FE3193-0B94-4DF4-AA57-EDD850EE2CC0}"/>
              </a:ext>
            </a:extLst>
          </p:cNvPr>
          <p:cNvSpPr txBox="1"/>
          <p:nvPr/>
        </p:nvSpPr>
        <p:spPr>
          <a:xfrm>
            <a:off x="189856" y="3645024"/>
            <a:ext cx="8774632"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By contrast, the British medical profession places more emphasis on madness than moral depravity or wickedness, possibly because madness is something that could happen to anyone, and is the only explanation that doesn’t undermine social norms.</a:t>
            </a:r>
          </a:p>
          <a:p>
            <a:pPr marL="342900" indent="-342900">
              <a:buFont typeface="Arial" panose="020B0604020202020204" pitchFamily="34" charset="0"/>
              <a:buChar char="•"/>
            </a:pPr>
            <a:r>
              <a:rPr lang="en-GB" sz="2400" dirty="0"/>
              <a:t>Castration and hypnosis are used as ‘cures’ for homosexuality across Europe and America.</a:t>
            </a:r>
          </a:p>
        </p:txBody>
      </p:sp>
      <p:sp>
        <p:nvSpPr>
          <p:cNvPr id="6" name="TextBox 5">
            <a:extLst>
              <a:ext uri="{FF2B5EF4-FFF2-40B4-BE49-F238E27FC236}">
                <a16:creationId xmlns:a16="http://schemas.microsoft.com/office/drawing/2014/main" id="{CDA80A2A-BF75-4762-9C66-3E8A0B5D8F5B}"/>
              </a:ext>
            </a:extLst>
          </p:cNvPr>
          <p:cNvSpPr txBox="1"/>
          <p:nvPr/>
        </p:nvSpPr>
        <p:spPr>
          <a:xfrm>
            <a:off x="6516216" y="5812537"/>
            <a:ext cx="2736304" cy="369332"/>
          </a:xfrm>
          <a:prstGeom prst="rect">
            <a:avLst/>
          </a:prstGeom>
          <a:noFill/>
        </p:spPr>
        <p:txBody>
          <a:bodyPr wrap="square" rtlCol="0">
            <a:spAutoFit/>
          </a:bodyPr>
          <a:lstStyle/>
          <a:p>
            <a:r>
              <a:rPr lang="en-GB" dirty="0"/>
              <a:t>(NHS North West, 2011)</a:t>
            </a:r>
          </a:p>
        </p:txBody>
      </p:sp>
      <p:sp>
        <p:nvSpPr>
          <p:cNvPr id="9" name="Title 1">
            <a:extLst>
              <a:ext uri="{FF2B5EF4-FFF2-40B4-BE49-F238E27FC236}">
                <a16:creationId xmlns:a16="http://schemas.microsoft.com/office/drawing/2014/main" id="{6A86312E-2209-45AE-9BF2-62B14C2638EB}"/>
              </a:ext>
            </a:extLst>
          </p:cNvPr>
          <p:cNvSpPr>
            <a:spLocks noGrp="1"/>
          </p:cNvSpPr>
          <p:nvPr>
            <p:ph type="title"/>
          </p:nvPr>
        </p:nvSpPr>
        <p:spPr>
          <a:xfrm>
            <a:off x="457200" y="188640"/>
            <a:ext cx="8229600" cy="850106"/>
          </a:xfrm>
        </p:spPr>
        <p:txBody>
          <a:bodyPr>
            <a:normAutofit fontScale="90000"/>
          </a:bodyPr>
          <a:lstStyle/>
          <a:p>
            <a:r>
              <a:rPr lang="en-GB" b="1" dirty="0"/>
              <a:t>Human Sexuality: European Attitudes</a:t>
            </a:r>
          </a:p>
        </p:txBody>
      </p:sp>
    </p:spTree>
    <p:extLst>
      <p:ext uri="{BB962C8B-B14F-4D97-AF65-F5344CB8AC3E}">
        <p14:creationId xmlns:p14="http://schemas.microsoft.com/office/powerpoint/2010/main" val="65847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9804-E86B-475A-81E7-38656E1FE6EA}"/>
              </a:ext>
            </a:extLst>
          </p:cNvPr>
          <p:cNvSpPr>
            <a:spLocks noGrp="1"/>
          </p:cNvSpPr>
          <p:nvPr>
            <p:ph type="title"/>
          </p:nvPr>
        </p:nvSpPr>
        <p:spPr>
          <a:xfrm>
            <a:off x="179512" y="188640"/>
            <a:ext cx="8784976" cy="850106"/>
          </a:xfrm>
        </p:spPr>
        <p:txBody>
          <a:bodyPr>
            <a:noAutofit/>
          </a:bodyPr>
          <a:lstStyle/>
          <a:p>
            <a:r>
              <a:rPr lang="en-GB" sz="3600" b="1" dirty="0"/>
              <a:t>Attitudes to LGBT People: A Brief Time Line</a:t>
            </a:r>
          </a:p>
        </p:txBody>
      </p:sp>
      <p:sp>
        <p:nvSpPr>
          <p:cNvPr id="3" name="TextBox 2">
            <a:extLst>
              <a:ext uri="{FF2B5EF4-FFF2-40B4-BE49-F238E27FC236}">
                <a16:creationId xmlns:a16="http://schemas.microsoft.com/office/drawing/2014/main" id="{95DC4BA8-69DF-46E9-81A7-1B3033ABD06A}"/>
              </a:ext>
            </a:extLst>
          </p:cNvPr>
          <p:cNvSpPr txBox="1"/>
          <p:nvPr/>
        </p:nvSpPr>
        <p:spPr>
          <a:xfrm>
            <a:off x="323528" y="1153753"/>
            <a:ext cx="1584176" cy="461665"/>
          </a:xfrm>
          <a:prstGeom prst="rect">
            <a:avLst/>
          </a:prstGeom>
          <a:noFill/>
        </p:spPr>
        <p:txBody>
          <a:bodyPr wrap="square" rtlCol="0">
            <a:spAutoFit/>
          </a:bodyPr>
          <a:lstStyle/>
          <a:p>
            <a:r>
              <a:rPr lang="en-GB" sz="2400" b="1" dirty="0"/>
              <a:t>1852 - 63</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484784"/>
            <a:ext cx="822960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Dr. Johann Ludwig Casper, Germany’s leading medico-legal expert on homosexuality, develops a distinction between ‘innate’ and ‘acquired’ homosexual characteristics. These form the poles of the debate for generations to come.</a:t>
            </a:r>
          </a:p>
        </p:txBody>
      </p:sp>
      <p:sp>
        <p:nvSpPr>
          <p:cNvPr id="8" name="TextBox 7">
            <a:extLst>
              <a:ext uri="{FF2B5EF4-FFF2-40B4-BE49-F238E27FC236}">
                <a16:creationId xmlns:a16="http://schemas.microsoft.com/office/drawing/2014/main" id="{4EC73E83-392A-494C-A5D9-41946E86205D}"/>
              </a:ext>
            </a:extLst>
          </p:cNvPr>
          <p:cNvSpPr txBox="1"/>
          <p:nvPr/>
        </p:nvSpPr>
        <p:spPr>
          <a:xfrm>
            <a:off x="323528" y="3068960"/>
            <a:ext cx="1584176" cy="461665"/>
          </a:xfrm>
          <a:prstGeom prst="rect">
            <a:avLst/>
          </a:prstGeom>
          <a:noFill/>
        </p:spPr>
        <p:txBody>
          <a:bodyPr wrap="square" rtlCol="0">
            <a:spAutoFit/>
          </a:bodyPr>
          <a:lstStyle/>
          <a:p>
            <a:r>
              <a:rPr lang="en-GB" sz="2400" b="1" dirty="0"/>
              <a:t>1861</a:t>
            </a:r>
          </a:p>
        </p:txBody>
      </p:sp>
      <p:sp>
        <p:nvSpPr>
          <p:cNvPr id="9" name="TextBox 8">
            <a:extLst>
              <a:ext uri="{FF2B5EF4-FFF2-40B4-BE49-F238E27FC236}">
                <a16:creationId xmlns:a16="http://schemas.microsoft.com/office/drawing/2014/main" id="{B3A99A03-CF32-4ABF-AF8F-7377E236CA87}"/>
              </a:ext>
            </a:extLst>
          </p:cNvPr>
          <p:cNvSpPr txBox="1"/>
          <p:nvPr/>
        </p:nvSpPr>
        <p:spPr>
          <a:xfrm>
            <a:off x="611560" y="3380799"/>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death penalty for buggery, which had been tacitly abandoned since 1836, is finally abolished in England and Wales (abolished in Scotland 1889).</a:t>
            </a:r>
          </a:p>
        </p:txBody>
      </p:sp>
      <p:sp>
        <p:nvSpPr>
          <p:cNvPr id="10" name="TextBox 9">
            <a:extLst>
              <a:ext uri="{FF2B5EF4-FFF2-40B4-BE49-F238E27FC236}">
                <a16:creationId xmlns:a16="http://schemas.microsoft.com/office/drawing/2014/main" id="{5CE296B9-8EE0-4AF1-91E4-F45A36DF719F}"/>
              </a:ext>
            </a:extLst>
          </p:cNvPr>
          <p:cNvSpPr txBox="1"/>
          <p:nvPr/>
        </p:nvSpPr>
        <p:spPr>
          <a:xfrm>
            <a:off x="323528" y="4623519"/>
            <a:ext cx="1584176" cy="461665"/>
          </a:xfrm>
          <a:prstGeom prst="rect">
            <a:avLst/>
          </a:prstGeom>
          <a:noFill/>
        </p:spPr>
        <p:txBody>
          <a:bodyPr wrap="square" rtlCol="0">
            <a:spAutoFit/>
          </a:bodyPr>
          <a:lstStyle/>
          <a:p>
            <a:r>
              <a:rPr lang="en-GB" sz="2400" b="1" dirty="0"/>
              <a:t>1869</a:t>
            </a:r>
          </a:p>
        </p:txBody>
      </p:sp>
      <p:sp>
        <p:nvSpPr>
          <p:cNvPr id="11" name="TextBox 10">
            <a:extLst>
              <a:ext uri="{FF2B5EF4-FFF2-40B4-BE49-F238E27FC236}">
                <a16:creationId xmlns:a16="http://schemas.microsoft.com/office/drawing/2014/main" id="{9FC4D80C-E50E-4E8A-8CC7-1D740652536A}"/>
              </a:ext>
            </a:extLst>
          </p:cNvPr>
          <p:cNvSpPr txBox="1"/>
          <p:nvPr/>
        </p:nvSpPr>
        <p:spPr>
          <a:xfrm>
            <a:off x="755576" y="4896746"/>
            <a:ext cx="8229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Hungarian-Austrian doctor Karl-Maria </a:t>
            </a:r>
            <a:r>
              <a:rPr lang="en-GB" sz="2400" dirty="0" err="1"/>
              <a:t>Kertbeny</a:t>
            </a:r>
            <a:r>
              <a:rPr lang="en-GB" sz="2400" dirty="0"/>
              <a:t> coins the term ‘homosexual’ which enters English currency in the 1890s.</a:t>
            </a:r>
          </a:p>
        </p:txBody>
      </p:sp>
    </p:spTree>
    <p:extLst>
      <p:ext uri="{BB962C8B-B14F-4D97-AF65-F5344CB8AC3E}">
        <p14:creationId xmlns:p14="http://schemas.microsoft.com/office/powerpoint/2010/main" val="1204228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build="p"/>
      <p:bldP spid="9" grpId="0"/>
      <p:bldP spid="10" grpId="0" build="p"/>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1153753"/>
            <a:ext cx="1584176" cy="461665"/>
          </a:xfrm>
          <a:prstGeom prst="rect">
            <a:avLst/>
          </a:prstGeom>
          <a:noFill/>
        </p:spPr>
        <p:txBody>
          <a:bodyPr wrap="square" rtlCol="0">
            <a:spAutoFit/>
          </a:bodyPr>
          <a:lstStyle/>
          <a:p>
            <a:r>
              <a:rPr lang="en-GB" sz="2400" b="1" dirty="0"/>
              <a:t>1885</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484784"/>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All male homosexual acts are made illegal in Britain through Section 11 of the Criminal Law Amendment Act, known as the </a:t>
            </a:r>
            <a:r>
              <a:rPr lang="en-GB" sz="2400" dirty="0" err="1"/>
              <a:t>Labouchère</a:t>
            </a:r>
            <a:r>
              <a:rPr lang="en-GB" sz="2400" dirty="0"/>
              <a:t> Amendment.</a:t>
            </a:r>
          </a:p>
        </p:txBody>
      </p:sp>
      <p:sp>
        <p:nvSpPr>
          <p:cNvPr id="8" name="TextBox 7">
            <a:extLst>
              <a:ext uri="{FF2B5EF4-FFF2-40B4-BE49-F238E27FC236}">
                <a16:creationId xmlns:a16="http://schemas.microsoft.com/office/drawing/2014/main" id="{4EC73E83-392A-494C-A5D9-41946E86205D}"/>
              </a:ext>
            </a:extLst>
          </p:cNvPr>
          <p:cNvSpPr txBox="1"/>
          <p:nvPr/>
        </p:nvSpPr>
        <p:spPr>
          <a:xfrm>
            <a:off x="323528" y="3068960"/>
            <a:ext cx="1584176" cy="461665"/>
          </a:xfrm>
          <a:prstGeom prst="rect">
            <a:avLst/>
          </a:prstGeom>
          <a:noFill/>
        </p:spPr>
        <p:txBody>
          <a:bodyPr wrap="square" rtlCol="0">
            <a:spAutoFit/>
          </a:bodyPr>
          <a:lstStyle/>
          <a:p>
            <a:r>
              <a:rPr lang="en-GB" sz="2400" b="1" dirty="0"/>
              <a:t>1886</a:t>
            </a:r>
          </a:p>
        </p:txBody>
      </p:sp>
      <p:sp>
        <p:nvSpPr>
          <p:cNvPr id="9" name="TextBox 8">
            <a:extLst>
              <a:ext uri="{FF2B5EF4-FFF2-40B4-BE49-F238E27FC236}">
                <a16:creationId xmlns:a16="http://schemas.microsoft.com/office/drawing/2014/main" id="{B3A99A03-CF32-4ABF-AF8F-7377E236CA87}"/>
              </a:ext>
            </a:extLst>
          </p:cNvPr>
          <p:cNvSpPr txBox="1"/>
          <p:nvPr/>
        </p:nvSpPr>
        <p:spPr>
          <a:xfrm>
            <a:off x="611560" y="3380799"/>
            <a:ext cx="8229600"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Richard von Krafft-Ebing, a German-Austrian psychiatrist, publishes </a:t>
            </a:r>
            <a:r>
              <a:rPr lang="en-GB" sz="2400" dirty="0" err="1"/>
              <a:t>Psychopathia</a:t>
            </a:r>
            <a:r>
              <a:rPr lang="en-GB" sz="2400" dirty="0"/>
              <a:t> </a:t>
            </a:r>
            <a:r>
              <a:rPr lang="en-GB" sz="2400" dirty="0" err="1"/>
              <a:t>Sexualis</a:t>
            </a:r>
            <a:r>
              <a:rPr lang="en-GB" sz="2400" dirty="0"/>
              <a:t> which names and classifies virtually all non-procreative sexuality. He argues that in many cases the ‘perversion’ is not a sin or a crime but a disease and that sexual disorders are often inborn in the individual.</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18864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3311848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build="p"/>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1895</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095735"/>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Oscar Wilde is accused of gross indecency (oral sex between men). His highly publicised trials help to create a public image of the homosexual.</a:t>
            </a:r>
          </a:p>
        </p:txBody>
      </p:sp>
      <p:sp>
        <p:nvSpPr>
          <p:cNvPr id="8" name="TextBox 7">
            <a:extLst>
              <a:ext uri="{FF2B5EF4-FFF2-40B4-BE49-F238E27FC236}">
                <a16:creationId xmlns:a16="http://schemas.microsoft.com/office/drawing/2014/main" id="{4EC73E83-392A-494C-A5D9-41946E86205D}"/>
              </a:ext>
            </a:extLst>
          </p:cNvPr>
          <p:cNvSpPr txBox="1"/>
          <p:nvPr/>
        </p:nvSpPr>
        <p:spPr>
          <a:xfrm>
            <a:off x="323528" y="2237494"/>
            <a:ext cx="1584176" cy="461665"/>
          </a:xfrm>
          <a:prstGeom prst="rect">
            <a:avLst/>
          </a:prstGeom>
          <a:noFill/>
        </p:spPr>
        <p:txBody>
          <a:bodyPr wrap="square" rtlCol="0">
            <a:spAutoFit/>
          </a:bodyPr>
          <a:lstStyle/>
          <a:p>
            <a:r>
              <a:rPr lang="en-GB" sz="2400" b="1" dirty="0"/>
              <a:t>1897</a:t>
            </a:r>
          </a:p>
        </p:txBody>
      </p:sp>
      <p:sp>
        <p:nvSpPr>
          <p:cNvPr id="9" name="TextBox 8">
            <a:extLst>
              <a:ext uri="{FF2B5EF4-FFF2-40B4-BE49-F238E27FC236}">
                <a16:creationId xmlns:a16="http://schemas.microsoft.com/office/drawing/2014/main" id="{B3A99A03-CF32-4ABF-AF8F-7377E236CA87}"/>
              </a:ext>
            </a:extLst>
          </p:cNvPr>
          <p:cNvSpPr txBox="1"/>
          <p:nvPr/>
        </p:nvSpPr>
        <p:spPr>
          <a:xfrm>
            <a:off x="611560" y="2604968"/>
            <a:ext cx="8229600"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t>British sexologist Havelock Ellis publishes Sexual Inversion, the first volume in an intended series called Studies in the Psychology of Sex.</a:t>
            </a:r>
          </a:p>
          <a:p>
            <a:pPr marL="342900" indent="-342900">
              <a:buFont typeface="Arial" panose="020B0604020202020204" pitchFamily="34" charset="0"/>
              <a:buChar char="•"/>
            </a:pPr>
            <a:r>
              <a:rPr lang="en-GB" sz="2400" dirty="0"/>
              <a:t>He argues that homosexuality is not a disease but a natural anomaly that had occurred throughout human and animal history, and should be accepted, not treated. </a:t>
            </a:r>
          </a:p>
          <a:p>
            <a:pPr marL="342900" indent="-342900">
              <a:buFont typeface="Arial" panose="020B0604020202020204" pitchFamily="34" charset="0"/>
              <a:buChar char="•"/>
            </a:pPr>
            <a:r>
              <a:rPr lang="en-GB" sz="2400" dirty="0"/>
              <a:t>The book is banned in England for being obscene; the subsequent volumes in the series are published in the US and not sold in England until 1936.</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297610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build="p"/>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1900 -1905</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095735"/>
            <a:ext cx="8229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Turn of the century filmmakers Mitchell and Kenyon record a cross-dressing carnival in Crewe, in the north west of England.</a:t>
            </a:r>
          </a:p>
        </p:txBody>
      </p:sp>
      <p:sp>
        <p:nvSpPr>
          <p:cNvPr id="8" name="TextBox 7">
            <a:extLst>
              <a:ext uri="{FF2B5EF4-FFF2-40B4-BE49-F238E27FC236}">
                <a16:creationId xmlns:a16="http://schemas.microsoft.com/office/drawing/2014/main" id="{4EC73E83-392A-494C-A5D9-41946E86205D}"/>
              </a:ext>
            </a:extLst>
          </p:cNvPr>
          <p:cNvSpPr txBox="1"/>
          <p:nvPr/>
        </p:nvSpPr>
        <p:spPr>
          <a:xfrm>
            <a:off x="323528" y="2237494"/>
            <a:ext cx="1584176" cy="461665"/>
          </a:xfrm>
          <a:prstGeom prst="rect">
            <a:avLst/>
          </a:prstGeom>
          <a:noFill/>
        </p:spPr>
        <p:txBody>
          <a:bodyPr wrap="square" rtlCol="0">
            <a:spAutoFit/>
          </a:bodyPr>
          <a:lstStyle/>
          <a:p>
            <a:r>
              <a:rPr lang="en-GB" sz="2400" b="1" dirty="0"/>
              <a:t>1905</a:t>
            </a:r>
          </a:p>
        </p:txBody>
      </p:sp>
      <p:sp>
        <p:nvSpPr>
          <p:cNvPr id="9" name="TextBox 8">
            <a:extLst>
              <a:ext uri="{FF2B5EF4-FFF2-40B4-BE49-F238E27FC236}">
                <a16:creationId xmlns:a16="http://schemas.microsoft.com/office/drawing/2014/main" id="{B3A99A03-CF32-4ABF-AF8F-7377E236CA87}"/>
              </a:ext>
            </a:extLst>
          </p:cNvPr>
          <p:cNvSpPr txBox="1"/>
          <p:nvPr/>
        </p:nvSpPr>
        <p:spPr>
          <a:xfrm>
            <a:off x="611560" y="2604968"/>
            <a:ext cx="8229600"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Sigmund Freud, Austrian founder of psychoanalysis, publishes Three Essays on the Theory of Sexuality which theorise that homosexuality is not a congenital madness or disease, but the result of arrested development at a young age. </a:t>
            </a:r>
          </a:p>
          <a:p>
            <a:pPr marL="342900" indent="-342900">
              <a:buFont typeface="Arial" panose="020B0604020202020204" pitchFamily="34" charset="0"/>
              <a:buChar char="•"/>
            </a:pPr>
            <a:r>
              <a:rPr lang="en-GB" sz="2400" dirty="0"/>
              <a:t>Homosexuals had ‘failed’ at heterosexuality, but it is extremely unlikely that they could be cured. Freud argues that homosexuals should not be punished and homosexuality should be legal.</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62595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build="p"/>
      <p:bldP spid="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1910</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095735"/>
            <a:ext cx="8229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Magnus Hirschfeld’s study Die </a:t>
            </a:r>
            <a:r>
              <a:rPr lang="en-GB" sz="2400" dirty="0" err="1"/>
              <a:t>Transvestiten</a:t>
            </a:r>
            <a:r>
              <a:rPr lang="en-GB" sz="2400" dirty="0"/>
              <a:t> proves seminal in classifying the practice of cross-dressing.</a:t>
            </a:r>
          </a:p>
        </p:txBody>
      </p:sp>
      <p:sp>
        <p:nvSpPr>
          <p:cNvPr id="8" name="TextBox 7">
            <a:extLst>
              <a:ext uri="{FF2B5EF4-FFF2-40B4-BE49-F238E27FC236}">
                <a16:creationId xmlns:a16="http://schemas.microsoft.com/office/drawing/2014/main" id="{4EC73E83-392A-494C-A5D9-41946E86205D}"/>
              </a:ext>
            </a:extLst>
          </p:cNvPr>
          <p:cNvSpPr txBox="1"/>
          <p:nvPr/>
        </p:nvSpPr>
        <p:spPr>
          <a:xfrm>
            <a:off x="323528" y="1926732"/>
            <a:ext cx="1584176" cy="461665"/>
          </a:xfrm>
          <a:prstGeom prst="rect">
            <a:avLst/>
          </a:prstGeom>
          <a:noFill/>
        </p:spPr>
        <p:txBody>
          <a:bodyPr wrap="square" rtlCol="0">
            <a:spAutoFit/>
          </a:bodyPr>
          <a:lstStyle/>
          <a:p>
            <a:r>
              <a:rPr lang="en-GB" sz="2400" b="1" dirty="0"/>
              <a:t>1914</a:t>
            </a:r>
          </a:p>
        </p:txBody>
      </p:sp>
      <p:sp>
        <p:nvSpPr>
          <p:cNvPr id="9" name="TextBox 8">
            <a:extLst>
              <a:ext uri="{FF2B5EF4-FFF2-40B4-BE49-F238E27FC236}">
                <a16:creationId xmlns:a16="http://schemas.microsoft.com/office/drawing/2014/main" id="{B3A99A03-CF32-4ABF-AF8F-7377E236CA87}"/>
              </a:ext>
            </a:extLst>
          </p:cNvPr>
          <p:cNvSpPr txBox="1"/>
          <p:nvPr/>
        </p:nvSpPr>
        <p:spPr>
          <a:xfrm>
            <a:off x="611560" y="2307644"/>
            <a:ext cx="8229600"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British Society for the Study of Sex Psychology is set up by a group of theorists and activists, with Edward Carpenter as president. </a:t>
            </a:r>
          </a:p>
          <a:p>
            <a:pPr marL="342900" indent="-342900">
              <a:buFont typeface="Arial" panose="020B0604020202020204" pitchFamily="34" charset="0"/>
              <a:buChar char="•"/>
            </a:pPr>
            <a:r>
              <a:rPr lang="en-GB" sz="2400" dirty="0"/>
              <a:t>Carpenter is a proponent of the theory of homosexual as a third sex, and himself lives openly with his lover, George Merrill. </a:t>
            </a:r>
          </a:p>
          <a:p>
            <a:pPr marL="342900" indent="-342900">
              <a:buFont typeface="Arial" panose="020B0604020202020204" pitchFamily="34" charset="0"/>
              <a:buChar char="•"/>
            </a:pPr>
            <a:r>
              <a:rPr lang="en-GB" sz="2400" dirty="0"/>
              <a:t>The Society discusses the topic of homosexual oppression along with other issues including women’s rights,</a:t>
            </a:r>
          </a:p>
          <a:p>
            <a:pPr marL="342900" indent="-342900">
              <a:buFont typeface="Arial" panose="020B0604020202020204" pitchFamily="34" charset="0"/>
              <a:buChar char="•"/>
            </a:pPr>
            <a:r>
              <a:rPr lang="en-GB" sz="2400" dirty="0"/>
              <a:t>contraception, divorce law reform and the use of sex hormones.</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20946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build="p"/>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1917</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095735"/>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Alan L Hart (October 4, 1890 – July 4, 1962) is one of the first female-born but male-identified people to undergo hysterectomy and gonadectomy in the US.</a:t>
            </a:r>
          </a:p>
        </p:txBody>
      </p:sp>
      <p:sp>
        <p:nvSpPr>
          <p:cNvPr id="8" name="TextBox 7">
            <a:extLst>
              <a:ext uri="{FF2B5EF4-FFF2-40B4-BE49-F238E27FC236}">
                <a16:creationId xmlns:a16="http://schemas.microsoft.com/office/drawing/2014/main" id="{4EC73E83-392A-494C-A5D9-41946E86205D}"/>
              </a:ext>
            </a:extLst>
          </p:cNvPr>
          <p:cNvSpPr txBox="1"/>
          <p:nvPr/>
        </p:nvSpPr>
        <p:spPr>
          <a:xfrm>
            <a:off x="323528" y="2276872"/>
            <a:ext cx="1584176" cy="461665"/>
          </a:xfrm>
          <a:prstGeom prst="rect">
            <a:avLst/>
          </a:prstGeom>
          <a:noFill/>
        </p:spPr>
        <p:txBody>
          <a:bodyPr wrap="square" rtlCol="0">
            <a:spAutoFit/>
          </a:bodyPr>
          <a:lstStyle/>
          <a:p>
            <a:r>
              <a:rPr lang="en-GB" sz="2400" b="1" dirty="0"/>
              <a:t>1919</a:t>
            </a:r>
          </a:p>
        </p:txBody>
      </p:sp>
      <p:sp>
        <p:nvSpPr>
          <p:cNvPr id="9" name="TextBox 8">
            <a:extLst>
              <a:ext uri="{FF2B5EF4-FFF2-40B4-BE49-F238E27FC236}">
                <a16:creationId xmlns:a16="http://schemas.microsoft.com/office/drawing/2014/main" id="{B3A99A03-CF32-4ABF-AF8F-7377E236CA87}"/>
              </a:ext>
            </a:extLst>
          </p:cNvPr>
          <p:cNvSpPr txBox="1"/>
          <p:nvPr/>
        </p:nvSpPr>
        <p:spPr>
          <a:xfrm>
            <a:off x="645434" y="2676713"/>
            <a:ext cx="8229600"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Institute for Sexual Research, founded in Berlin by German sexologist and activist Magnus Hirschfield, becomes an internationally important centre for the study of all aspects of sexuality. </a:t>
            </a:r>
          </a:p>
          <a:p>
            <a:pPr marL="342900" indent="-342900">
              <a:buFont typeface="Arial" panose="020B0604020202020204" pitchFamily="34" charset="0"/>
              <a:buChar char="•"/>
            </a:pPr>
            <a:r>
              <a:rPr lang="en-GB" sz="2400" dirty="0"/>
              <a:t>A gay man himself, Hirschfield encourages scientific investigation of the subject and also campaigns for the legalisation of homosexuality and homosexual rights.</a:t>
            </a:r>
          </a:p>
          <a:p>
            <a:pPr marL="342900" indent="-342900">
              <a:buFont typeface="Arial" panose="020B0604020202020204" pitchFamily="34" charset="0"/>
              <a:buChar char="•"/>
            </a:pPr>
            <a:r>
              <a:rPr lang="en-GB" sz="2400" dirty="0"/>
              <a:t>Unlike some of the sexologists, he pays considerable attention to lesbians and is a supporter of women’s rights.</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41580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build="p"/>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1920</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095735"/>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Jonathan Gilbert publishes Homosexuality and Its Treatment, the story of ‘H’, which charts Dr. Alan Hart’s 1917 transition from female to male.</a:t>
            </a:r>
          </a:p>
        </p:txBody>
      </p:sp>
      <p:sp>
        <p:nvSpPr>
          <p:cNvPr id="8" name="TextBox 7">
            <a:extLst>
              <a:ext uri="{FF2B5EF4-FFF2-40B4-BE49-F238E27FC236}">
                <a16:creationId xmlns:a16="http://schemas.microsoft.com/office/drawing/2014/main" id="{4EC73E83-392A-494C-A5D9-41946E86205D}"/>
              </a:ext>
            </a:extLst>
          </p:cNvPr>
          <p:cNvSpPr txBox="1"/>
          <p:nvPr/>
        </p:nvSpPr>
        <p:spPr>
          <a:xfrm>
            <a:off x="323528" y="2276872"/>
            <a:ext cx="1584176" cy="461665"/>
          </a:xfrm>
          <a:prstGeom prst="rect">
            <a:avLst/>
          </a:prstGeom>
          <a:noFill/>
        </p:spPr>
        <p:txBody>
          <a:bodyPr wrap="square" rtlCol="0">
            <a:spAutoFit/>
          </a:bodyPr>
          <a:lstStyle/>
          <a:p>
            <a:r>
              <a:rPr lang="en-GB" sz="2400" b="1" dirty="0"/>
              <a:t>1930</a:t>
            </a:r>
          </a:p>
        </p:txBody>
      </p:sp>
      <p:sp>
        <p:nvSpPr>
          <p:cNvPr id="9" name="TextBox 8">
            <a:extLst>
              <a:ext uri="{FF2B5EF4-FFF2-40B4-BE49-F238E27FC236}">
                <a16:creationId xmlns:a16="http://schemas.microsoft.com/office/drawing/2014/main" id="{B3A99A03-CF32-4ABF-AF8F-7377E236CA87}"/>
              </a:ext>
            </a:extLst>
          </p:cNvPr>
          <p:cNvSpPr txBox="1"/>
          <p:nvPr/>
        </p:nvSpPr>
        <p:spPr>
          <a:xfrm>
            <a:off x="645434" y="2676713"/>
            <a:ext cx="8229600"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As both a homosexual and a Jew Magnus Hirschfield is forced to flee Germany in 1930 and his Institute is destroyed by the Nazis. </a:t>
            </a:r>
          </a:p>
          <a:p>
            <a:pPr marL="342900" indent="-342900">
              <a:buFont typeface="Arial" panose="020B0604020202020204" pitchFamily="34" charset="0"/>
              <a:buChar char="•"/>
            </a:pPr>
            <a:r>
              <a:rPr lang="en-GB" sz="2400" dirty="0"/>
              <a:t>Other physicians and researchers involved in the clinic are also forced to flee Germany. </a:t>
            </a:r>
          </a:p>
          <a:p>
            <a:pPr marL="342900" indent="-342900">
              <a:buFont typeface="Arial" panose="020B0604020202020204" pitchFamily="34" charset="0"/>
              <a:buChar char="•"/>
            </a:pPr>
            <a:r>
              <a:rPr lang="en-GB" sz="2400" dirty="0"/>
              <a:t>Some, unable to escape, commit suicide.</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230390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1932</a:t>
            </a:r>
          </a:p>
        </p:txBody>
      </p:sp>
      <p:sp>
        <p:nvSpPr>
          <p:cNvPr id="7" name="TextBox 6">
            <a:extLst>
              <a:ext uri="{FF2B5EF4-FFF2-40B4-BE49-F238E27FC236}">
                <a16:creationId xmlns:a16="http://schemas.microsoft.com/office/drawing/2014/main" id="{5D18597F-BA22-4841-B7E8-28895419763C}"/>
              </a:ext>
            </a:extLst>
          </p:cNvPr>
          <p:cNvSpPr txBox="1"/>
          <p:nvPr/>
        </p:nvSpPr>
        <p:spPr>
          <a:xfrm>
            <a:off x="435902" y="1226369"/>
            <a:ext cx="8532440" cy="483209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The News of the World prints an article, Amazing Change of Sex, about a trans man from Sussex who transitions ‘from Margery to Maurice’.</a:t>
            </a:r>
          </a:p>
          <a:p>
            <a:pPr marL="342900" indent="-342900">
              <a:spcBef>
                <a:spcPts val="600"/>
              </a:spcBef>
              <a:buFont typeface="Arial" panose="020B0604020202020204" pitchFamily="34" charset="0"/>
              <a:buChar char="•"/>
            </a:pPr>
            <a:r>
              <a:rPr lang="en-GB" sz="2400" dirty="0"/>
              <a:t>Colonel Sir Victor Barker DSO (1895 – 1960) marries </a:t>
            </a:r>
            <a:r>
              <a:rPr lang="en-GB" sz="2400" dirty="0" err="1"/>
              <a:t>Elfrida</a:t>
            </a:r>
            <a:r>
              <a:rPr lang="en-GB" sz="2400" dirty="0"/>
              <a:t> </a:t>
            </a:r>
            <a:r>
              <a:rPr lang="en-GB" sz="2400" dirty="0" err="1"/>
              <a:t>Haward</a:t>
            </a:r>
            <a:r>
              <a:rPr lang="en-GB" sz="2400" dirty="0"/>
              <a:t> in Brighton. Barker’s birth sex (female) is later revealed and the marriage consequently annulled. </a:t>
            </a:r>
          </a:p>
          <a:p>
            <a:pPr marL="342900" indent="-342900">
              <a:spcBef>
                <a:spcPts val="600"/>
              </a:spcBef>
              <a:buFont typeface="Arial" panose="020B0604020202020204" pitchFamily="34" charset="0"/>
              <a:buChar char="•"/>
            </a:pPr>
            <a:r>
              <a:rPr lang="en-GB" sz="2400" dirty="0"/>
              <a:t>Barker goes on to appear in ‘freak show’ displays in New Brighton, Southend-on-Sea and Blackpool.</a:t>
            </a:r>
          </a:p>
          <a:p>
            <a:pPr marL="342900" indent="-342900">
              <a:spcBef>
                <a:spcPts val="600"/>
              </a:spcBef>
              <a:buFont typeface="Arial" panose="020B0604020202020204" pitchFamily="34" charset="0"/>
              <a:buChar char="•"/>
            </a:pPr>
            <a:r>
              <a:rPr lang="en-GB" sz="2400" dirty="0"/>
              <a:t>Magnus Hirschfeld oversees the first ‘documented’ Sexual Reassignment Surgery (SRS) on Dora-R, undertaken by Dr Levy-Lenz and Dr </a:t>
            </a:r>
            <a:r>
              <a:rPr lang="en-GB" sz="2400" dirty="0" err="1"/>
              <a:t>Gohrbandt</a:t>
            </a:r>
            <a:r>
              <a:rPr lang="en-GB" sz="2400" dirty="0"/>
              <a:t>. </a:t>
            </a:r>
          </a:p>
          <a:p>
            <a:pPr marL="342900" indent="-342900">
              <a:spcBef>
                <a:spcPts val="600"/>
              </a:spcBef>
              <a:buFont typeface="Arial" panose="020B0604020202020204" pitchFamily="34" charset="0"/>
              <a:buChar char="•"/>
            </a:pPr>
            <a:r>
              <a:rPr lang="en-GB" sz="2400" dirty="0"/>
              <a:t>The case study is written up in </a:t>
            </a:r>
            <a:r>
              <a:rPr lang="en-GB" sz="2400" dirty="0" err="1"/>
              <a:t>Geschlechtskunde</a:t>
            </a:r>
            <a:r>
              <a:rPr lang="en-GB" sz="2400" dirty="0"/>
              <a:t> by Hirschfeld.</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884842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1935</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095735"/>
            <a:ext cx="8229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Aversion therapy is first used to eliminate homosexuality and later is used on trans people.</a:t>
            </a:r>
          </a:p>
        </p:txBody>
      </p:sp>
      <p:sp>
        <p:nvSpPr>
          <p:cNvPr id="9" name="TextBox 8">
            <a:extLst>
              <a:ext uri="{FF2B5EF4-FFF2-40B4-BE49-F238E27FC236}">
                <a16:creationId xmlns:a16="http://schemas.microsoft.com/office/drawing/2014/main" id="{B3A99A03-CF32-4ABF-AF8F-7377E236CA87}"/>
              </a:ext>
            </a:extLst>
          </p:cNvPr>
          <p:cNvSpPr txBox="1"/>
          <p:nvPr/>
        </p:nvSpPr>
        <p:spPr>
          <a:xfrm>
            <a:off x="610951" y="2095741"/>
            <a:ext cx="3961049"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What is Aversion Therapy?</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pic>
        <p:nvPicPr>
          <p:cNvPr id="4" name="Picture 3">
            <a:extLst>
              <a:ext uri="{FF2B5EF4-FFF2-40B4-BE49-F238E27FC236}">
                <a16:creationId xmlns:a16="http://schemas.microsoft.com/office/drawing/2014/main" id="{84BE49F0-8C2C-485F-A052-EF0B497E16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26360" y="2043176"/>
            <a:ext cx="566793" cy="566793"/>
          </a:xfrm>
          <a:prstGeom prst="rect">
            <a:avLst/>
          </a:prstGeom>
        </p:spPr>
      </p:pic>
      <p:pic>
        <p:nvPicPr>
          <p:cNvPr id="6" name="Picture 5">
            <a:hlinkClick r:id="rId3"/>
            <a:extLst>
              <a:ext uri="{FF2B5EF4-FFF2-40B4-BE49-F238E27FC236}">
                <a16:creationId xmlns:a16="http://schemas.microsoft.com/office/drawing/2014/main" id="{9484C14A-FB1D-4D35-999A-060EE39AC6A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17582" y="2060848"/>
            <a:ext cx="515280" cy="543515"/>
          </a:xfrm>
          <a:prstGeom prst="rect">
            <a:avLst/>
          </a:prstGeom>
        </p:spPr>
      </p:pic>
      <p:sp>
        <p:nvSpPr>
          <p:cNvPr id="11" name="TextBox 10">
            <a:extLst>
              <a:ext uri="{FF2B5EF4-FFF2-40B4-BE49-F238E27FC236}">
                <a16:creationId xmlns:a16="http://schemas.microsoft.com/office/drawing/2014/main" id="{A6C3ACEB-1A7C-45E9-BC45-AD23714E8DFD}"/>
              </a:ext>
            </a:extLst>
          </p:cNvPr>
          <p:cNvSpPr txBox="1"/>
          <p:nvPr/>
        </p:nvSpPr>
        <p:spPr>
          <a:xfrm>
            <a:off x="302840" y="2949885"/>
            <a:ext cx="1584176" cy="461665"/>
          </a:xfrm>
          <a:prstGeom prst="rect">
            <a:avLst/>
          </a:prstGeom>
          <a:noFill/>
        </p:spPr>
        <p:txBody>
          <a:bodyPr wrap="square" rtlCol="0">
            <a:spAutoFit/>
          </a:bodyPr>
          <a:lstStyle/>
          <a:p>
            <a:r>
              <a:rPr lang="en-GB" sz="2400" b="1" dirty="0"/>
              <a:t>1947</a:t>
            </a:r>
          </a:p>
        </p:txBody>
      </p:sp>
      <p:sp>
        <p:nvSpPr>
          <p:cNvPr id="13" name="TextBox 12">
            <a:extLst>
              <a:ext uri="{FF2B5EF4-FFF2-40B4-BE49-F238E27FC236}">
                <a16:creationId xmlns:a16="http://schemas.microsoft.com/office/drawing/2014/main" id="{DB2F1DFB-498B-488C-9A29-E834068D7E29}"/>
              </a:ext>
            </a:extLst>
          </p:cNvPr>
          <p:cNvSpPr txBox="1"/>
          <p:nvPr/>
        </p:nvSpPr>
        <p:spPr>
          <a:xfrm>
            <a:off x="590872" y="3280916"/>
            <a:ext cx="8229600"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Sex Education Society is formed, holding public lectures aimed at enlightening public opinion on sexual health matters and supporting relevant legislation. </a:t>
            </a:r>
          </a:p>
          <a:p>
            <a:pPr marL="342900" indent="-342900">
              <a:buFont typeface="Arial" panose="020B0604020202020204" pitchFamily="34" charset="0"/>
              <a:buChar char="•"/>
            </a:pPr>
            <a:r>
              <a:rPr lang="en-GB" sz="2400" dirty="0"/>
              <a:t>Part of its programme calls for ‘the establishment of a rational attitude towards sexually </a:t>
            </a:r>
            <a:r>
              <a:rPr lang="en-GB" sz="2400" b="1" dirty="0"/>
              <a:t>abnormal</a:t>
            </a:r>
            <a:r>
              <a:rPr lang="en-GB" sz="2400" dirty="0"/>
              <a:t> persons’ and the reform of sexual offences legislation.</a:t>
            </a:r>
          </a:p>
        </p:txBody>
      </p:sp>
    </p:spTree>
    <p:extLst>
      <p:ext uri="{BB962C8B-B14F-4D97-AF65-F5344CB8AC3E}">
        <p14:creationId xmlns:p14="http://schemas.microsoft.com/office/powerpoint/2010/main" val="4279896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build="p"/>
      <p:bldP spid="11" grpId="0" build="p"/>
      <p:bldP spid="1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764704"/>
            <a:ext cx="1584176" cy="461665"/>
          </a:xfrm>
          <a:prstGeom prst="rect">
            <a:avLst/>
          </a:prstGeom>
          <a:noFill/>
        </p:spPr>
        <p:txBody>
          <a:bodyPr wrap="square" rtlCol="0">
            <a:spAutoFit/>
          </a:bodyPr>
          <a:lstStyle/>
          <a:p>
            <a:r>
              <a:rPr lang="en-GB" sz="2400" b="1" dirty="0"/>
              <a:t>1949</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095735"/>
            <a:ext cx="8229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Harry Benjamin advocates hormone therapy for treating gender dysphoria.</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323528" y="2372991"/>
            <a:ext cx="1584176" cy="461665"/>
          </a:xfrm>
          <a:prstGeom prst="rect">
            <a:avLst/>
          </a:prstGeom>
          <a:noFill/>
        </p:spPr>
        <p:txBody>
          <a:bodyPr wrap="square" rtlCol="0">
            <a:spAutoFit/>
          </a:bodyPr>
          <a:lstStyle/>
          <a:p>
            <a:r>
              <a:rPr lang="en-GB" sz="2400" b="1" dirty="0"/>
              <a:t>1953</a:t>
            </a:r>
          </a:p>
        </p:txBody>
      </p:sp>
      <p:sp>
        <p:nvSpPr>
          <p:cNvPr id="13" name="TextBox 12">
            <a:extLst>
              <a:ext uri="{FF2B5EF4-FFF2-40B4-BE49-F238E27FC236}">
                <a16:creationId xmlns:a16="http://schemas.microsoft.com/office/drawing/2014/main" id="{DB2F1DFB-498B-488C-9A29-E834068D7E29}"/>
              </a:ext>
            </a:extLst>
          </p:cNvPr>
          <p:cNvSpPr txBox="1"/>
          <p:nvPr/>
        </p:nvSpPr>
        <p:spPr>
          <a:xfrm>
            <a:off x="611560" y="2869183"/>
            <a:ext cx="8229600"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American biologist Alfred Kinsey publishes Sexual Behaviour in the Human Male and Sexual Behaviour in the Human Female, showing that homosexual practices are much more widespread than previously thought. </a:t>
            </a:r>
          </a:p>
          <a:p>
            <a:pPr marL="342900" indent="-342900">
              <a:buFont typeface="Arial" panose="020B0604020202020204" pitchFamily="34" charset="0"/>
              <a:buChar char="•"/>
            </a:pPr>
            <a:r>
              <a:rPr lang="en-GB" sz="2400" dirty="0"/>
              <a:t>Kinsey’s findings have a major impact on public opinion, as people debate the validity of his claims.</a:t>
            </a:r>
          </a:p>
        </p:txBody>
      </p:sp>
    </p:spTree>
    <p:extLst>
      <p:ext uri="{BB962C8B-B14F-4D97-AF65-F5344CB8AC3E}">
        <p14:creationId xmlns:p14="http://schemas.microsoft.com/office/powerpoint/2010/main" val="241391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11" grpId="0" build="p"/>
      <p:bldP spid="1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194724" y="724351"/>
            <a:ext cx="1584176" cy="461665"/>
          </a:xfrm>
          <a:prstGeom prst="rect">
            <a:avLst/>
          </a:prstGeom>
          <a:noFill/>
        </p:spPr>
        <p:txBody>
          <a:bodyPr wrap="square" rtlCol="0">
            <a:spAutoFit/>
          </a:bodyPr>
          <a:lstStyle/>
          <a:p>
            <a:r>
              <a:rPr lang="en-GB" sz="2400" b="1" dirty="0"/>
              <a:t>1951</a:t>
            </a:r>
          </a:p>
        </p:txBody>
      </p:sp>
      <p:sp>
        <p:nvSpPr>
          <p:cNvPr id="7" name="TextBox 6">
            <a:extLst>
              <a:ext uri="{FF2B5EF4-FFF2-40B4-BE49-F238E27FC236}">
                <a16:creationId xmlns:a16="http://schemas.microsoft.com/office/drawing/2014/main" id="{5D18597F-BA22-4841-B7E8-28895419763C}"/>
              </a:ext>
            </a:extLst>
          </p:cNvPr>
          <p:cNvSpPr txBox="1"/>
          <p:nvPr/>
        </p:nvSpPr>
        <p:spPr>
          <a:xfrm>
            <a:off x="395536" y="1095735"/>
            <a:ext cx="844562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Roberta Cowell is the first known UK trans person to undergo gender </a:t>
            </a:r>
            <a:r>
              <a:rPr lang="en-GB" sz="2400" b="1" dirty="0"/>
              <a:t>confirmation</a:t>
            </a:r>
            <a:r>
              <a:rPr lang="en-GB" sz="2400" dirty="0"/>
              <a:t> surgery.</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194724" y="3013276"/>
            <a:ext cx="1584176" cy="461665"/>
          </a:xfrm>
          <a:prstGeom prst="rect">
            <a:avLst/>
          </a:prstGeom>
          <a:noFill/>
        </p:spPr>
        <p:txBody>
          <a:bodyPr wrap="square" rtlCol="0">
            <a:spAutoFit/>
          </a:bodyPr>
          <a:lstStyle/>
          <a:p>
            <a:r>
              <a:rPr lang="en-GB" sz="2400" b="1" dirty="0"/>
              <a:t>1952</a:t>
            </a:r>
          </a:p>
        </p:txBody>
      </p:sp>
      <p:sp>
        <p:nvSpPr>
          <p:cNvPr id="13" name="TextBox 12">
            <a:extLst>
              <a:ext uri="{FF2B5EF4-FFF2-40B4-BE49-F238E27FC236}">
                <a16:creationId xmlns:a16="http://schemas.microsoft.com/office/drawing/2014/main" id="{DB2F1DFB-498B-488C-9A29-E834068D7E29}"/>
              </a:ext>
            </a:extLst>
          </p:cNvPr>
          <p:cNvSpPr txBox="1"/>
          <p:nvPr/>
        </p:nvSpPr>
        <p:spPr>
          <a:xfrm>
            <a:off x="318456" y="3429000"/>
            <a:ext cx="8784976"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After being convicted of sexual offences with a young man, Alan Turing, code breaker and founder of modern computer science, chooses to undergo hormone treatment instead of going to prison. </a:t>
            </a:r>
          </a:p>
          <a:p>
            <a:pPr marL="342900" indent="-342900">
              <a:buFont typeface="Arial" panose="020B0604020202020204" pitchFamily="34" charset="0"/>
              <a:buChar char="•"/>
            </a:pPr>
            <a:r>
              <a:rPr lang="en-GB" sz="2400" dirty="0"/>
              <a:t>He is regularly injected with oestrogen in an attempt to neutralise his libido. </a:t>
            </a:r>
          </a:p>
          <a:p>
            <a:pPr marL="342900" indent="-342900">
              <a:buFont typeface="Arial" panose="020B0604020202020204" pitchFamily="34" charset="0"/>
              <a:buChar char="•"/>
            </a:pPr>
            <a:r>
              <a:rPr lang="en-GB" sz="2400" dirty="0"/>
              <a:t>Two years later, his body is found by his cleaner. He had died of cyanide poisoning and the coroner gives a verdict of suicide.</a:t>
            </a:r>
          </a:p>
        </p:txBody>
      </p:sp>
      <p:sp>
        <p:nvSpPr>
          <p:cNvPr id="2" name="TextBox 1">
            <a:extLst>
              <a:ext uri="{FF2B5EF4-FFF2-40B4-BE49-F238E27FC236}">
                <a16:creationId xmlns:a16="http://schemas.microsoft.com/office/drawing/2014/main" id="{B00C821E-74F5-4085-901B-7CFA81A68651}"/>
              </a:ext>
            </a:extLst>
          </p:cNvPr>
          <p:cNvSpPr txBox="1"/>
          <p:nvPr/>
        </p:nvSpPr>
        <p:spPr>
          <a:xfrm>
            <a:off x="395536" y="1936292"/>
            <a:ext cx="797375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last lobotomy to ‘cure’ homosexuality is carried out.</a:t>
            </a:r>
          </a:p>
        </p:txBody>
      </p:sp>
      <p:sp>
        <p:nvSpPr>
          <p:cNvPr id="8" name="TextBox 7">
            <a:extLst>
              <a:ext uri="{FF2B5EF4-FFF2-40B4-BE49-F238E27FC236}">
                <a16:creationId xmlns:a16="http://schemas.microsoft.com/office/drawing/2014/main" id="{F0D2B5A6-A090-4514-A2C0-B54802D1CDF8}"/>
              </a:ext>
            </a:extLst>
          </p:cNvPr>
          <p:cNvSpPr txBox="1"/>
          <p:nvPr/>
        </p:nvSpPr>
        <p:spPr>
          <a:xfrm>
            <a:off x="395536" y="2527147"/>
            <a:ext cx="324036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What is a lobotomy?</a:t>
            </a:r>
          </a:p>
        </p:txBody>
      </p:sp>
      <p:pic>
        <p:nvPicPr>
          <p:cNvPr id="9" name="Picture 8">
            <a:extLst>
              <a:ext uri="{FF2B5EF4-FFF2-40B4-BE49-F238E27FC236}">
                <a16:creationId xmlns:a16="http://schemas.microsoft.com/office/drawing/2014/main" id="{222766A0-A332-4A44-BFE3-B48686913C3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2527147"/>
            <a:ext cx="566793" cy="566793"/>
          </a:xfrm>
          <a:prstGeom prst="rect">
            <a:avLst/>
          </a:prstGeom>
        </p:spPr>
      </p:pic>
      <p:pic>
        <p:nvPicPr>
          <p:cNvPr id="5" name="Picture 4">
            <a:hlinkClick r:id="rId3" action="ppaction://hlinkpres?slideindex=1&amp;slidetitle="/>
            <a:extLst>
              <a:ext uri="{FF2B5EF4-FFF2-40B4-BE49-F238E27FC236}">
                <a16:creationId xmlns:a16="http://schemas.microsoft.com/office/drawing/2014/main" id="{CE67E088-7825-4484-AC33-8373880CE17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80857" y="2505856"/>
            <a:ext cx="566793" cy="566793"/>
          </a:xfrm>
          <a:prstGeom prst="rect">
            <a:avLst/>
          </a:prstGeom>
        </p:spPr>
      </p:pic>
    </p:spTree>
    <p:extLst>
      <p:ext uri="{BB962C8B-B14F-4D97-AF65-F5344CB8AC3E}">
        <p14:creationId xmlns:p14="http://schemas.microsoft.com/office/powerpoint/2010/main" val="41165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11" grpId="0" build="p"/>
      <p:bldP spid="13" grpId="0" build="p"/>
      <p:bldP spid="2"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1411045"/>
            <a:ext cx="1584176" cy="461665"/>
          </a:xfrm>
          <a:prstGeom prst="rect">
            <a:avLst/>
          </a:prstGeom>
          <a:noFill/>
        </p:spPr>
        <p:txBody>
          <a:bodyPr wrap="square" rtlCol="0">
            <a:spAutoFit/>
          </a:bodyPr>
          <a:lstStyle/>
          <a:p>
            <a:r>
              <a:rPr lang="en-GB" sz="2400" b="1" dirty="0"/>
              <a:t>1954</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742076"/>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First meeting of the Wolfenden Committee to discuss the potential decriminalisation of homosexuality, taking its name from the committee leader John Wolfenden.</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323528" y="3019332"/>
            <a:ext cx="1584176" cy="461665"/>
          </a:xfrm>
          <a:prstGeom prst="rect">
            <a:avLst/>
          </a:prstGeom>
          <a:noFill/>
        </p:spPr>
        <p:txBody>
          <a:bodyPr wrap="square" rtlCol="0">
            <a:spAutoFit/>
          </a:bodyPr>
          <a:lstStyle/>
          <a:p>
            <a:r>
              <a:rPr lang="en-GB" sz="2400" b="1" dirty="0"/>
              <a:t>1957</a:t>
            </a:r>
          </a:p>
        </p:txBody>
      </p:sp>
      <p:sp>
        <p:nvSpPr>
          <p:cNvPr id="13" name="TextBox 12">
            <a:extLst>
              <a:ext uri="{FF2B5EF4-FFF2-40B4-BE49-F238E27FC236}">
                <a16:creationId xmlns:a16="http://schemas.microsoft.com/office/drawing/2014/main" id="{DB2F1DFB-498B-488C-9A29-E834068D7E29}"/>
              </a:ext>
            </a:extLst>
          </p:cNvPr>
          <p:cNvSpPr txBox="1"/>
          <p:nvPr/>
        </p:nvSpPr>
        <p:spPr>
          <a:xfrm>
            <a:off x="611560" y="3515524"/>
            <a:ext cx="822960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American psychologist Evelyn Hooker proves that gay men can be just as psychologically well adjusted as straight men; before this, studies of gay men had involved those who were already seeking psychiatric treatment or were in prison.</a:t>
            </a:r>
          </a:p>
        </p:txBody>
      </p:sp>
    </p:spTree>
    <p:extLst>
      <p:ext uri="{BB962C8B-B14F-4D97-AF65-F5344CB8AC3E}">
        <p14:creationId xmlns:p14="http://schemas.microsoft.com/office/powerpoint/2010/main" val="213448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11" grpId="0" build="p"/>
      <p:bldP spid="1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980728"/>
            <a:ext cx="1584176" cy="461665"/>
          </a:xfrm>
          <a:prstGeom prst="rect">
            <a:avLst/>
          </a:prstGeom>
          <a:noFill/>
        </p:spPr>
        <p:txBody>
          <a:bodyPr wrap="square" rtlCol="0">
            <a:spAutoFit/>
          </a:bodyPr>
          <a:lstStyle/>
          <a:p>
            <a:r>
              <a:rPr lang="en-GB" sz="2400" b="1" dirty="0"/>
              <a:t>1964</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311759"/>
            <a:ext cx="822960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North West Homosexual Law Reform Committee founded, abandoning the medical model of homosexuality as a sickness and calling for decriminalisation of homosexuality. Its first meeting is held in Manchester. </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395536" y="2965916"/>
            <a:ext cx="1584176" cy="461665"/>
          </a:xfrm>
          <a:prstGeom prst="rect">
            <a:avLst/>
          </a:prstGeom>
          <a:noFill/>
        </p:spPr>
        <p:txBody>
          <a:bodyPr wrap="square" rtlCol="0">
            <a:spAutoFit/>
          </a:bodyPr>
          <a:lstStyle/>
          <a:p>
            <a:r>
              <a:rPr lang="en-GB" sz="2400" b="1" dirty="0"/>
              <a:t>1965</a:t>
            </a:r>
          </a:p>
        </p:txBody>
      </p:sp>
      <p:sp>
        <p:nvSpPr>
          <p:cNvPr id="13" name="TextBox 12">
            <a:extLst>
              <a:ext uri="{FF2B5EF4-FFF2-40B4-BE49-F238E27FC236}">
                <a16:creationId xmlns:a16="http://schemas.microsoft.com/office/drawing/2014/main" id="{DB2F1DFB-498B-488C-9A29-E834068D7E29}"/>
              </a:ext>
            </a:extLst>
          </p:cNvPr>
          <p:cNvSpPr txBox="1"/>
          <p:nvPr/>
        </p:nvSpPr>
        <p:spPr>
          <a:xfrm>
            <a:off x="717647" y="3512078"/>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 UK opinion poll finds that 93% of people still see homosexuality as a form of illness requiring medical treatment</a:t>
            </a:r>
          </a:p>
        </p:txBody>
      </p:sp>
    </p:spTree>
    <p:extLst>
      <p:ext uri="{BB962C8B-B14F-4D97-AF65-F5344CB8AC3E}">
        <p14:creationId xmlns:p14="http://schemas.microsoft.com/office/powerpoint/2010/main" val="3254408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11" grpId="0" build="p"/>
      <p:bldP spid="1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980728"/>
            <a:ext cx="1584176" cy="461665"/>
          </a:xfrm>
          <a:prstGeom prst="rect">
            <a:avLst/>
          </a:prstGeom>
          <a:noFill/>
        </p:spPr>
        <p:txBody>
          <a:bodyPr wrap="square" rtlCol="0">
            <a:spAutoFit/>
          </a:bodyPr>
          <a:lstStyle/>
          <a:p>
            <a:r>
              <a:rPr lang="en-GB" sz="2400" b="1" dirty="0"/>
              <a:t>1966</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311759"/>
            <a:ext cx="8229600" cy="467820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Founding of the Beaumont Society, a London-based social/support group for people who cross dress, are transvestite or who are transsexual. The first meeting takes place in a Southampton hotel, at a time when there is little knowledge about trans issues and a general non-acceptance from the general public and police.</a:t>
            </a:r>
          </a:p>
          <a:p>
            <a:pPr marL="342900" indent="-342900">
              <a:spcBef>
                <a:spcPts val="600"/>
              </a:spcBef>
              <a:buFont typeface="Arial" panose="020B0604020202020204" pitchFamily="34" charset="0"/>
              <a:buChar char="•"/>
            </a:pPr>
            <a:r>
              <a:rPr lang="en-GB" sz="2400" dirty="0"/>
              <a:t>Harry Benjamin publishes The Transsexual Phenomenon. Here, Benjamin controversially argues for the acceptance of ‘sex change’ surgery but distinguishes between transvestitism and transsexuality.</a:t>
            </a:r>
          </a:p>
          <a:p>
            <a:pPr marL="342900" indent="-342900">
              <a:spcBef>
                <a:spcPts val="600"/>
              </a:spcBef>
              <a:buFont typeface="Arial" panose="020B0604020202020204" pitchFamily="34" charset="0"/>
              <a:buChar char="•"/>
            </a:pPr>
            <a:r>
              <a:rPr lang="en-GB" sz="2400" dirty="0"/>
              <a:t>Sexual Offences Act legalises private consensual homosexual sex over the age of 21.</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Tree>
    <p:extLst>
      <p:ext uri="{BB962C8B-B14F-4D97-AF65-F5344CB8AC3E}">
        <p14:creationId xmlns:p14="http://schemas.microsoft.com/office/powerpoint/2010/main" val="2621194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836712"/>
            <a:ext cx="1584176" cy="461665"/>
          </a:xfrm>
          <a:prstGeom prst="rect">
            <a:avLst/>
          </a:prstGeom>
          <a:noFill/>
        </p:spPr>
        <p:txBody>
          <a:bodyPr wrap="square" rtlCol="0">
            <a:spAutoFit/>
          </a:bodyPr>
          <a:lstStyle/>
          <a:p>
            <a:r>
              <a:rPr lang="en-GB" sz="2400" b="1" dirty="0"/>
              <a:t>1968</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167743"/>
            <a:ext cx="822960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Stonewall Riots – trans and gender non-conforming people are among those who resist arrest during a bar raid at the Stonewall Inn, New York.</a:t>
            </a:r>
          </a:p>
          <a:p>
            <a:pPr marL="342900" indent="-342900">
              <a:buFont typeface="Arial" panose="020B0604020202020204" pitchFamily="34" charset="0"/>
              <a:buChar char="•"/>
            </a:pPr>
            <a:r>
              <a:rPr lang="en-GB" sz="2400" dirty="0"/>
              <a:t>This event marks the start of the </a:t>
            </a:r>
            <a:r>
              <a:rPr lang="en-GB" sz="2400" dirty="0" err="1"/>
              <a:t>LGB&amp;T</a:t>
            </a:r>
            <a:r>
              <a:rPr lang="en-GB" sz="2400" dirty="0"/>
              <a:t> movement.</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395536" y="2780928"/>
            <a:ext cx="1584176" cy="461665"/>
          </a:xfrm>
          <a:prstGeom prst="rect">
            <a:avLst/>
          </a:prstGeom>
          <a:noFill/>
        </p:spPr>
        <p:txBody>
          <a:bodyPr wrap="square" rtlCol="0">
            <a:spAutoFit/>
          </a:bodyPr>
          <a:lstStyle/>
          <a:p>
            <a:r>
              <a:rPr lang="en-GB" sz="2400" b="1" dirty="0"/>
              <a:t>1970</a:t>
            </a:r>
          </a:p>
        </p:txBody>
      </p:sp>
      <p:sp>
        <p:nvSpPr>
          <p:cNvPr id="13" name="TextBox 12">
            <a:extLst>
              <a:ext uri="{FF2B5EF4-FFF2-40B4-BE49-F238E27FC236}">
                <a16:creationId xmlns:a16="http://schemas.microsoft.com/office/drawing/2014/main" id="{DB2F1DFB-498B-488C-9A29-E834068D7E29}"/>
              </a:ext>
            </a:extLst>
          </p:cNvPr>
          <p:cNvSpPr txBox="1"/>
          <p:nvPr/>
        </p:nvSpPr>
        <p:spPr>
          <a:xfrm>
            <a:off x="717647" y="3140968"/>
            <a:ext cx="8229600"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case of Corbett v. Corbett – a divorce case between April Ashley and Arthur Cameron Corbett (the heir of Lord </a:t>
            </a:r>
            <a:r>
              <a:rPr lang="en-GB" sz="2400" dirty="0" err="1"/>
              <a:t>Rowallen</a:t>
            </a:r>
            <a:r>
              <a:rPr lang="en-GB" sz="2400" dirty="0"/>
              <a:t>), sets a legal precedent with disastrous consequences for trans people in the UK.</a:t>
            </a:r>
          </a:p>
          <a:p>
            <a:pPr marL="342900" indent="-342900">
              <a:buFont typeface="Arial" panose="020B0604020202020204" pitchFamily="34" charset="0"/>
              <a:buChar char="•"/>
            </a:pPr>
            <a:r>
              <a:rPr lang="en-GB" sz="2400" dirty="0"/>
              <a:t>The decision means that the birth certificates of transsexual and intersex people cannot be changed. </a:t>
            </a:r>
          </a:p>
          <a:p>
            <a:pPr marL="342900" indent="-342900">
              <a:buFont typeface="Arial" panose="020B0604020202020204" pitchFamily="34" charset="0"/>
              <a:buChar char="•"/>
            </a:pPr>
            <a:r>
              <a:rPr lang="en-GB" sz="2400" dirty="0"/>
              <a:t>The 2004 Gender Recognition Act grants a means of officially changing documentation on the basis of medical approval.</a:t>
            </a:r>
          </a:p>
        </p:txBody>
      </p:sp>
    </p:spTree>
    <p:extLst>
      <p:ext uri="{BB962C8B-B14F-4D97-AF65-F5344CB8AC3E}">
        <p14:creationId xmlns:p14="http://schemas.microsoft.com/office/powerpoint/2010/main" val="213359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P spid="11" grpId="0" build="p"/>
      <p:bldP spid="1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836712"/>
            <a:ext cx="1584176" cy="461665"/>
          </a:xfrm>
          <a:prstGeom prst="rect">
            <a:avLst/>
          </a:prstGeom>
          <a:noFill/>
        </p:spPr>
        <p:txBody>
          <a:bodyPr wrap="square" rtlCol="0">
            <a:spAutoFit/>
          </a:bodyPr>
          <a:lstStyle/>
          <a:p>
            <a:r>
              <a:rPr lang="en-GB" sz="2400" b="1" dirty="0"/>
              <a:t>1973</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167743"/>
            <a:ext cx="8229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London Icebreakers formed, offering a 24-hour helpline staffed exclusively by </a:t>
            </a:r>
            <a:r>
              <a:rPr lang="en-GB" sz="2400" dirty="0" err="1"/>
              <a:t>LGB</a:t>
            </a:r>
            <a:r>
              <a:rPr lang="en-GB" sz="2400" dirty="0"/>
              <a:t> people and offering gay-affirmative support.</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395536" y="2780928"/>
            <a:ext cx="1584176" cy="461665"/>
          </a:xfrm>
          <a:prstGeom prst="rect">
            <a:avLst/>
          </a:prstGeom>
          <a:noFill/>
        </p:spPr>
        <p:txBody>
          <a:bodyPr wrap="square" rtlCol="0">
            <a:spAutoFit/>
          </a:bodyPr>
          <a:lstStyle/>
          <a:p>
            <a:r>
              <a:rPr lang="en-GB" sz="2400" b="1" dirty="0"/>
              <a:t>1973</a:t>
            </a:r>
          </a:p>
        </p:txBody>
      </p:sp>
      <p:sp>
        <p:nvSpPr>
          <p:cNvPr id="13" name="TextBox 12">
            <a:extLst>
              <a:ext uri="{FF2B5EF4-FFF2-40B4-BE49-F238E27FC236}">
                <a16:creationId xmlns:a16="http://schemas.microsoft.com/office/drawing/2014/main" id="{DB2F1DFB-498B-488C-9A29-E834068D7E29}"/>
              </a:ext>
            </a:extLst>
          </p:cNvPr>
          <p:cNvSpPr txBox="1"/>
          <p:nvPr/>
        </p:nvSpPr>
        <p:spPr>
          <a:xfrm>
            <a:off x="717647" y="3140968"/>
            <a:ext cx="8229600"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Homosexuality is removed from the Diagnostic and Statistical Manual of Mental Illness, published by the American Psychiatric Association.</a:t>
            </a:r>
          </a:p>
          <a:p>
            <a:pPr marL="342900" indent="-342900">
              <a:buFont typeface="Arial" panose="020B0604020202020204" pitchFamily="34" charset="0"/>
              <a:buChar char="•"/>
            </a:pPr>
            <a:r>
              <a:rPr lang="en-GB" sz="2400" dirty="0"/>
              <a:t>After political pressure from the National Gay Task Force, the American Psychiatric Association changes the diagnosis of homosexuality from a disease to a ‘condition’.</a:t>
            </a:r>
          </a:p>
        </p:txBody>
      </p:sp>
    </p:spTree>
    <p:extLst>
      <p:ext uri="{BB962C8B-B14F-4D97-AF65-F5344CB8AC3E}">
        <p14:creationId xmlns:p14="http://schemas.microsoft.com/office/powerpoint/2010/main" val="3460588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P spid="11" grpId="0" build="p"/>
      <p:bldP spid="1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323528" y="836712"/>
            <a:ext cx="1584176" cy="461665"/>
          </a:xfrm>
          <a:prstGeom prst="rect">
            <a:avLst/>
          </a:prstGeom>
          <a:noFill/>
        </p:spPr>
        <p:txBody>
          <a:bodyPr wrap="square" rtlCol="0">
            <a:spAutoFit/>
          </a:bodyPr>
          <a:lstStyle/>
          <a:p>
            <a:r>
              <a:rPr lang="en-GB" sz="2400" b="1" dirty="0"/>
              <a:t>1979</a:t>
            </a:r>
          </a:p>
        </p:txBody>
      </p:sp>
      <p:sp>
        <p:nvSpPr>
          <p:cNvPr id="7" name="TextBox 6">
            <a:extLst>
              <a:ext uri="{FF2B5EF4-FFF2-40B4-BE49-F238E27FC236}">
                <a16:creationId xmlns:a16="http://schemas.microsoft.com/office/drawing/2014/main" id="{5D18597F-BA22-4841-B7E8-28895419763C}"/>
              </a:ext>
            </a:extLst>
          </p:cNvPr>
          <p:cNvSpPr txBox="1"/>
          <p:nvPr/>
        </p:nvSpPr>
        <p:spPr>
          <a:xfrm>
            <a:off x="611560" y="1167743"/>
            <a:ext cx="8229600"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term Gay Bowel Syndrome is coined to describe a range of peri-anal and rectal diseases seen among gay male patients; it did not refer to a specific complaint, nor to complaints specific to gay men, but in the pre-AIDS era is the first medical term to relate to gay men. It is now obsolete and considered derogatory</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395536" y="3566932"/>
            <a:ext cx="1584176" cy="461665"/>
          </a:xfrm>
          <a:prstGeom prst="rect">
            <a:avLst/>
          </a:prstGeom>
          <a:noFill/>
        </p:spPr>
        <p:txBody>
          <a:bodyPr wrap="square" rtlCol="0">
            <a:spAutoFit/>
          </a:bodyPr>
          <a:lstStyle/>
          <a:p>
            <a:r>
              <a:rPr lang="en-GB" sz="2400" b="1" dirty="0"/>
              <a:t>1979 </a:t>
            </a:r>
          </a:p>
        </p:txBody>
      </p:sp>
      <p:sp>
        <p:nvSpPr>
          <p:cNvPr id="13" name="TextBox 12">
            <a:extLst>
              <a:ext uri="{FF2B5EF4-FFF2-40B4-BE49-F238E27FC236}">
                <a16:creationId xmlns:a16="http://schemas.microsoft.com/office/drawing/2014/main" id="{DB2F1DFB-498B-488C-9A29-E834068D7E29}"/>
              </a:ext>
            </a:extLst>
          </p:cNvPr>
          <p:cNvSpPr txBox="1"/>
          <p:nvPr/>
        </p:nvSpPr>
        <p:spPr>
          <a:xfrm>
            <a:off x="734888" y="4115338"/>
            <a:ext cx="8229600"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British documentary A Change of Sex is aired on the BBC, enabling viewers to follow the social and medical transition of Julia Grant. The programme also provides an important historical snapshot of the Gender Identity Clinic, Charing Cross Hospital, London.</a:t>
            </a:r>
          </a:p>
        </p:txBody>
      </p:sp>
    </p:spTree>
    <p:extLst>
      <p:ext uri="{BB962C8B-B14F-4D97-AF65-F5344CB8AC3E}">
        <p14:creationId xmlns:p14="http://schemas.microsoft.com/office/powerpoint/2010/main" val="234036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P spid="11" grpId="0" build="p"/>
      <p:bldP spid="1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179512" y="924224"/>
            <a:ext cx="1584176" cy="461665"/>
          </a:xfrm>
          <a:prstGeom prst="rect">
            <a:avLst/>
          </a:prstGeom>
          <a:noFill/>
        </p:spPr>
        <p:txBody>
          <a:bodyPr wrap="square" rtlCol="0">
            <a:spAutoFit/>
          </a:bodyPr>
          <a:lstStyle/>
          <a:p>
            <a:r>
              <a:rPr lang="en-GB" sz="2400" b="1" dirty="0"/>
              <a:t>1981 </a:t>
            </a:r>
          </a:p>
        </p:txBody>
      </p:sp>
      <p:sp>
        <p:nvSpPr>
          <p:cNvPr id="13" name="TextBox 12">
            <a:extLst>
              <a:ext uri="{FF2B5EF4-FFF2-40B4-BE49-F238E27FC236}">
                <a16:creationId xmlns:a16="http://schemas.microsoft.com/office/drawing/2014/main" id="{DB2F1DFB-498B-488C-9A29-E834068D7E29}"/>
              </a:ext>
            </a:extLst>
          </p:cNvPr>
          <p:cNvSpPr txBox="1"/>
          <p:nvPr/>
        </p:nvSpPr>
        <p:spPr>
          <a:xfrm>
            <a:off x="280660" y="1484784"/>
            <a:ext cx="8784976" cy="43088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First cases of what will come to be called AIDS recorded. Several gay men present at Californian hospitals with a range of unusual conditions including pneumocystis carinii pneumonia (PCP) and Kaposi’s sarcoma (a rare skin cancer), and all show weakened immune systems. </a:t>
            </a:r>
          </a:p>
          <a:p>
            <a:pPr marL="342900" indent="-342900">
              <a:spcBef>
                <a:spcPts val="600"/>
              </a:spcBef>
              <a:buFont typeface="Arial" panose="020B0604020202020204" pitchFamily="34" charset="0"/>
              <a:buChar char="•"/>
            </a:pPr>
            <a:r>
              <a:rPr lang="en-GB" sz="2400" dirty="0"/>
              <a:t>At first it is referred to as Gay-Related Immune Deficiency (GRID) and even ‘gay cancer’. </a:t>
            </a:r>
          </a:p>
          <a:p>
            <a:pPr marL="342900" indent="-342900">
              <a:spcBef>
                <a:spcPts val="600"/>
              </a:spcBef>
              <a:buFont typeface="Arial" panose="020B0604020202020204" pitchFamily="34" charset="0"/>
              <a:buChar char="•"/>
            </a:pPr>
            <a:r>
              <a:rPr lang="en-GB" sz="2400" dirty="0"/>
              <a:t>The discovery that other groups are also susceptible, including haemophiliacs, recipients of blood transfusions and intravenous drug users, prompts the coining of a new name, Acquired Immune Deficiency Syndrome (AIDS).</a:t>
            </a:r>
          </a:p>
        </p:txBody>
      </p:sp>
    </p:spTree>
    <p:extLst>
      <p:ext uri="{BB962C8B-B14F-4D97-AF65-F5344CB8AC3E}">
        <p14:creationId xmlns:p14="http://schemas.microsoft.com/office/powerpoint/2010/main" val="989285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179512" y="620688"/>
            <a:ext cx="1584176" cy="461665"/>
          </a:xfrm>
          <a:prstGeom prst="rect">
            <a:avLst/>
          </a:prstGeom>
          <a:noFill/>
        </p:spPr>
        <p:txBody>
          <a:bodyPr wrap="square" rtlCol="0">
            <a:spAutoFit/>
          </a:bodyPr>
          <a:lstStyle/>
          <a:p>
            <a:r>
              <a:rPr lang="en-GB" sz="2400" b="1" dirty="0"/>
              <a:t>1983</a:t>
            </a:r>
          </a:p>
        </p:txBody>
      </p:sp>
      <p:sp>
        <p:nvSpPr>
          <p:cNvPr id="7" name="TextBox 6">
            <a:extLst>
              <a:ext uri="{FF2B5EF4-FFF2-40B4-BE49-F238E27FC236}">
                <a16:creationId xmlns:a16="http://schemas.microsoft.com/office/drawing/2014/main" id="{5D18597F-BA22-4841-B7E8-28895419763C}"/>
              </a:ext>
            </a:extLst>
          </p:cNvPr>
          <p:cNvSpPr txBox="1"/>
          <p:nvPr/>
        </p:nvSpPr>
        <p:spPr>
          <a:xfrm>
            <a:off x="323528" y="1012696"/>
            <a:ext cx="8784976"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Terrence Higgins is the first British gay man to be diagnosed with and die of AIDS. </a:t>
            </a:r>
          </a:p>
          <a:p>
            <a:pPr marL="342900" indent="-342900">
              <a:buFont typeface="Arial" panose="020B0604020202020204" pitchFamily="34" charset="0"/>
              <a:buChar char="•"/>
            </a:pPr>
            <a:r>
              <a:rPr lang="en-GB" sz="2400" dirty="0"/>
              <a:t>An article in Capital Gay, referring to it as an American disease, is published five months after his death and the story is ignored by the mainstream media. </a:t>
            </a:r>
          </a:p>
          <a:p>
            <a:pPr marL="342900" indent="-342900">
              <a:buFont typeface="Arial" panose="020B0604020202020204" pitchFamily="34" charset="0"/>
              <a:buChar char="•"/>
            </a:pPr>
            <a:r>
              <a:rPr lang="en-GB" sz="2400" dirty="0"/>
              <a:t>The Terrence Higgins Trust is set up later this year by his partner, Martyn Butler. It is still a leading sexual health and HIV charity in the UK.</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27384"/>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323528" y="3933056"/>
            <a:ext cx="1584176" cy="461665"/>
          </a:xfrm>
          <a:prstGeom prst="rect">
            <a:avLst/>
          </a:prstGeom>
          <a:noFill/>
        </p:spPr>
        <p:txBody>
          <a:bodyPr wrap="square" rtlCol="0">
            <a:spAutoFit/>
          </a:bodyPr>
          <a:lstStyle/>
          <a:p>
            <a:r>
              <a:rPr lang="en-GB" sz="2400" b="1" dirty="0"/>
              <a:t>1983 </a:t>
            </a:r>
          </a:p>
        </p:txBody>
      </p:sp>
      <p:sp>
        <p:nvSpPr>
          <p:cNvPr id="13" name="TextBox 12">
            <a:extLst>
              <a:ext uri="{FF2B5EF4-FFF2-40B4-BE49-F238E27FC236}">
                <a16:creationId xmlns:a16="http://schemas.microsoft.com/office/drawing/2014/main" id="{DB2F1DFB-498B-488C-9A29-E834068D7E29}"/>
              </a:ext>
            </a:extLst>
          </p:cNvPr>
          <p:cNvSpPr txBox="1"/>
          <p:nvPr/>
        </p:nvSpPr>
        <p:spPr>
          <a:xfrm>
            <a:off x="323528" y="4221088"/>
            <a:ext cx="8640960"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National Blood Service (then the Blood Transfusion Service) bans men who have sex with men from donating blood. </a:t>
            </a:r>
          </a:p>
          <a:p>
            <a:pPr marL="342900" indent="-342900">
              <a:buFont typeface="Arial" panose="020B0604020202020204" pitchFamily="34" charset="0"/>
              <a:buChar char="•"/>
            </a:pPr>
            <a:r>
              <a:rPr lang="en-GB" sz="2400" dirty="0"/>
              <a:t>The rule now is that you cannot give blood if you are a man who, in the last 3 months has had oral or anal sex with another man (even if you used a condom or other protective).</a:t>
            </a:r>
          </a:p>
        </p:txBody>
      </p:sp>
      <p:sp>
        <p:nvSpPr>
          <p:cNvPr id="2" name="TextBox 1">
            <a:extLst>
              <a:ext uri="{FF2B5EF4-FFF2-40B4-BE49-F238E27FC236}">
                <a16:creationId xmlns:a16="http://schemas.microsoft.com/office/drawing/2014/main" id="{2D8075D0-5F9B-43C4-BC7F-9F177E1187DB}"/>
              </a:ext>
            </a:extLst>
          </p:cNvPr>
          <p:cNvSpPr txBox="1"/>
          <p:nvPr/>
        </p:nvSpPr>
        <p:spPr>
          <a:xfrm>
            <a:off x="3995936" y="6302012"/>
            <a:ext cx="4320480" cy="369332"/>
          </a:xfrm>
          <a:prstGeom prst="rect">
            <a:avLst/>
          </a:prstGeom>
          <a:noFill/>
        </p:spPr>
        <p:txBody>
          <a:bodyPr wrap="square" rtlCol="0">
            <a:spAutoFit/>
          </a:bodyPr>
          <a:lstStyle/>
          <a:p>
            <a:r>
              <a:rPr lang="en-GB" dirty="0"/>
              <a:t>(NHS Blood &amp; Transplant Service, No Date)</a:t>
            </a:r>
          </a:p>
        </p:txBody>
      </p:sp>
    </p:spTree>
    <p:extLst>
      <p:ext uri="{BB962C8B-B14F-4D97-AF65-F5344CB8AC3E}">
        <p14:creationId xmlns:p14="http://schemas.microsoft.com/office/powerpoint/2010/main" val="411341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P spid="11" grpId="0" build="p"/>
      <p:bldP spid="13" grpId="0" build="p"/>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C4BA8-69DF-46E9-81A7-1B3033ABD06A}"/>
              </a:ext>
            </a:extLst>
          </p:cNvPr>
          <p:cNvSpPr txBox="1"/>
          <p:nvPr/>
        </p:nvSpPr>
        <p:spPr>
          <a:xfrm>
            <a:off x="179512" y="972567"/>
            <a:ext cx="1584176" cy="461665"/>
          </a:xfrm>
          <a:prstGeom prst="rect">
            <a:avLst/>
          </a:prstGeom>
          <a:noFill/>
        </p:spPr>
        <p:txBody>
          <a:bodyPr wrap="square" rtlCol="0">
            <a:spAutoFit/>
          </a:bodyPr>
          <a:lstStyle/>
          <a:p>
            <a:r>
              <a:rPr lang="en-GB" sz="2400" b="1" dirty="0"/>
              <a:t>1986</a:t>
            </a:r>
          </a:p>
        </p:txBody>
      </p:sp>
      <p:sp>
        <p:nvSpPr>
          <p:cNvPr id="7" name="TextBox 6">
            <a:extLst>
              <a:ext uri="{FF2B5EF4-FFF2-40B4-BE49-F238E27FC236}">
                <a16:creationId xmlns:a16="http://schemas.microsoft.com/office/drawing/2014/main" id="{5D18597F-BA22-4841-B7E8-28895419763C}"/>
              </a:ext>
            </a:extLst>
          </p:cNvPr>
          <p:cNvSpPr txBox="1"/>
          <p:nvPr/>
        </p:nvSpPr>
        <p:spPr>
          <a:xfrm>
            <a:off x="323528" y="1364575"/>
            <a:ext cx="878497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At an AIDS seminar in Manchester Chief Constable for Greater Manchester James Anderton (in post 1975-1991) refers to gay people as ‘swirling about in a human cesspit of their own making’.</a:t>
            </a:r>
          </a:p>
        </p:txBody>
      </p:sp>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27384"/>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204461" y="2700498"/>
            <a:ext cx="1584176" cy="461665"/>
          </a:xfrm>
          <a:prstGeom prst="rect">
            <a:avLst/>
          </a:prstGeom>
          <a:noFill/>
        </p:spPr>
        <p:txBody>
          <a:bodyPr wrap="square" rtlCol="0">
            <a:spAutoFit/>
          </a:bodyPr>
          <a:lstStyle/>
          <a:p>
            <a:r>
              <a:rPr lang="en-GB" sz="2400" b="1" dirty="0"/>
              <a:t>1987 </a:t>
            </a:r>
          </a:p>
        </p:txBody>
      </p:sp>
      <p:sp>
        <p:nvSpPr>
          <p:cNvPr id="13" name="TextBox 12">
            <a:extLst>
              <a:ext uri="{FF2B5EF4-FFF2-40B4-BE49-F238E27FC236}">
                <a16:creationId xmlns:a16="http://schemas.microsoft.com/office/drawing/2014/main" id="{DB2F1DFB-498B-488C-9A29-E834068D7E29}"/>
              </a:ext>
            </a:extLst>
          </p:cNvPr>
          <p:cNvSpPr txBox="1"/>
          <p:nvPr/>
        </p:nvSpPr>
        <p:spPr>
          <a:xfrm>
            <a:off x="323528" y="3297757"/>
            <a:ext cx="864096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Virginia Bottomley, Conservative MP for South West Surrey (later to become Minister of Health in1989) advocates </a:t>
            </a:r>
            <a:r>
              <a:rPr lang="en-GB" sz="2400" dirty="0" err="1"/>
              <a:t>ECT</a:t>
            </a:r>
            <a:r>
              <a:rPr lang="en-GB" sz="2400" dirty="0"/>
              <a:t> (electroconvulsive therapy) to ‘cure’ homosexuality.</a:t>
            </a:r>
          </a:p>
        </p:txBody>
      </p:sp>
      <p:sp>
        <p:nvSpPr>
          <p:cNvPr id="2" name="TextBox 1">
            <a:extLst>
              <a:ext uri="{FF2B5EF4-FFF2-40B4-BE49-F238E27FC236}">
                <a16:creationId xmlns:a16="http://schemas.microsoft.com/office/drawing/2014/main" id="{F6F9C1B5-17C9-4DD3-8A5D-8D25882FB43B}"/>
              </a:ext>
            </a:extLst>
          </p:cNvPr>
          <p:cNvSpPr txBox="1"/>
          <p:nvPr/>
        </p:nvSpPr>
        <p:spPr>
          <a:xfrm>
            <a:off x="323528" y="4725144"/>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What is </a:t>
            </a:r>
            <a:r>
              <a:rPr lang="en-GB" sz="2400" dirty="0" err="1"/>
              <a:t>ECT</a:t>
            </a:r>
            <a:r>
              <a:rPr lang="en-GB" sz="2400" dirty="0"/>
              <a:t>?</a:t>
            </a:r>
          </a:p>
        </p:txBody>
      </p:sp>
      <p:pic>
        <p:nvPicPr>
          <p:cNvPr id="8" name="Picture 7">
            <a:extLst>
              <a:ext uri="{FF2B5EF4-FFF2-40B4-BE49-F238E27FC236}">
                <a16:creationId xmlns:a16="http://schemas.microsoft.com/office/drawing/2014/main" id="{718A518D-BB1B-40D7-ABEA-F9901FED985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99792" y="4729396"/>
            <a:ext cx="566793" cy="566793"/>
          </a:xfrm>
          <a:prstGeom prst="rect">
            <a:avLst/>
          </a:prstGeom>
        </p:spPr>
      </p:pic>
      <p:pic>
        <p:nvPicPr>
          <p:cNvPr id="10" name="Picture 9">
            <a:hlinkClick r:id="rId3"/>
            <a:extLst>
              <a:ext uri="{FF2B5EF4-FFF2-40B4-BE49-F238E27FC236}">
                <a16:creationId xmlns:a16="http://schemas.microsoft.com/office/drawing/2014/main" id="{36290991-B491-41C8-A731-592D7EC4D39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98400" y="4725144"/>
            <a:ext cx="515280" cy="543515"/>
          </a:xfrm>
          <a:prstGeom prst="rect">
            <a:avLst/>
          </a:prstGeom>
        </p:spPr>
      </p:pic>
    </p:spTree>
    <p:extLst>
      <p:ext uri="{BB962C8B-B14F-4D97-AF65-F5344CB8AC3E}">
        <p14:creationId xmlns:p14="http://schemas.microsoft.com/office/powerpoint/2010/main" val="26151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P spid="11" grpId="0" build="p"/>
      <p:bldP spid="13" grpId="0" build="p"/>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179512" y="924224"/>
            <a:ext cx="1584176" cy="461665"/>
          </a:xfrm>
          <a:prstGeom prst="rect">
            <a:avLst/>
          </a:prstGeom>
          <a:noFill/>
        </p:spPr>
        <p:txBody>
          <a:bodyPr wrap="square" rtlCol="0">
            <a:spAutoFit/>
          </a:bodyPr>
          <a:lstStyle/>
          <a:p>
            <a:r>
              <a:rPr lang="en-GB" sz="2400" b="1" dirty="0"/>
              <a:t>1988 </a:t>
            </a:r>
          </a:p>
        </p:txBody>
      </p:sp>
      <p:sp>
        <p:nvSpPr>
          <p:cNvPr id="13" name="TextBox 12">
            <a:extLst>
              <a:ext uri="{FF2B5EF4-FFF2-40B4-BE49-F238E27FC236}">
                <a16:creationId xmlns:a16="http://schemas.microsoft.com/office/drawing/2014/main" id="{DB2F1DFB-498B-488C-9A29-E834068D7E29}"/>
              </a:ext>
            </a:extLst>
          </p:cNvPr>
          <p:cNvSpPr txBox="1"/>
          <p:nvPr/>
        </p:nvSpPr>
        <p:spPr>
          <a:xfrm>
            <a:off x="280660" y="1340768"/>
            <a:ext cx="8784976" cy="320087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Section 28 of the Local Government Act enacted stating that any local authority ‘shall not intentionally promote homosexuality or publish material with the intention of promoting homosexuality’ or ‘promote the teaching in any maintained school of the acceptability of homosexuality as a pretended family relationship’.</a:t>
            </a:r>
          </a:p>
          <a:p>
            <a:pPr marL="342900" indent="-342900">
              <a:spcBef>
                <a:spcPts val="600"/>
              </a:spcBef>
              <a:buFont typeface="Arial" panose="020B0604020202020204" pitchFamily="34" charset="0"/>
              <a:buChar char="•"/>
            </a:pPr>
            <a:r>
              <a:rPr lang="en-GB" sz="2400" dirty="0"/>
              <a:t>No prosecution is ever brought under this amendment, but its existence causes many gay groups to close or self-censor their activities.</a:t>
            </a:r>
          </a:p>
        </p:txBody>
      </p:sp>
      <p:sp>
        <p:nvSpPr>
          <p:cNvPr id="5" name="TextBox 4">
            <a:extLst>
              <a:ext uri="{FF2B5EF4-FFF2-40B4-BE49-F238E27FC236}">
                <a16:creationId xmlns:a16="http://schemas.microsoft.com/office/drawing/2014/main" id="{8F54A288-8C50-4896-93EB-191B26D7E94E}"/>
              </a:ext>
            </a:extLst>
          </p:cNvPr>
          <p:cNvSpPr txBox="1"/>
          <p:nvPr/>
        </p:nvSpPr>
        <p:spPr>
          <a:xfrm>
            <a:off x="395536" y="4437112"/>
            <a:ext cx="1584176" cy="461665"/>
          </a:xfrm>
          <a:prstGeom prst="rect">
            <a:avLst/>
          </a:prstGeom>
          <a:noFill/>
        </p:spPr>
        <p:txBody>
          <a:bodyPr wrap="square" rtlCol="0">
            <a:spAutoFit/>
          </a:bodyPr>
          <a:lstStyle/>
          <a:p>
            <a:r>
              <a:rPr lang="en-GB" sz="2400" b="1" dirty="0"/>
              <a:t>1989 </a:t>
            </a:r>
          </a:p>
        </p:txBody>
      </p:sp>
      <p:sp>
        <p:nvSpPr>
          <p:cNvPr id="2" name="TextBox 1">
            <a:extLst>
              <a:ext uri="{FF2B5EF4-FFF2-40B4-BE49-F238E27FC236}">
                <a16:creationId xmlns:a16="http://schemas.microsoft.com/office/drawing/2014/main" id="{0F0DFB09-12C5-49AC-8C9B-B6743F4DD2A2}"/>
              </a:ext>
            </a:extLst>
          </p:cNvPr>
          <p:cNvSpPr txBox="1"/>
          <p:nvPr/>
        </p:nvSpPr>
        <p:spPr>
          <a:xfrm>
            <a:off x="395536" y="4764628"/>
            <a:ext cx="8568952"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Stonewall founded by a group of people involved in protest against Section 28 of the Local Government Act, as a professional campaigning and lobbying group for gay equality.</a:t>
            </a:r>
          </a:p>
        </p:txBody>
      </p:sp>
    </p:spTree>
    <p:extLst>
      <p:ext uri="{BB962C8B-B14F-4D97-AF65-F5344CB8AC3E}">
        <p14:creationId xmlns:p14="http://schemas.microsoft.com/office/powerpoint/2010/main" val="2404455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3" grpId="0" build="p"/>
      <p:bldP spid="5" grpId="0" build="p"/>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179512" y="924224"/>
            <a:ext cx="1584176" cy="461665"/>
          </a:xfrm>
          <a:prstGeom prst="rect">
            <a:avLst/>
          </a:prstGeom>
          <a:noFill/>
        </p:spPr>
        <p:txBody>
          <a:bodyPr wrap="square" rtlCol="0">
            <a:spAutoFit/>
          </a:bodyPr>
          <a:lstStyle/>
          <a:p>
            <a:r>
              <a:rPr lang="en-GB" sz="2400" b="1" dirty="0"/>
              <a:t>1993</a:t>
            </a:r>
          </a:p>
        </p:txBody>
      </p:sp>
      <p:sp>
        <p:nvSpPr>
          <p:cNvPr id="13" name="TextBox 12">
            <a:extLst>
              <a:ext uri="{FF2B5EF4-FFF2-40B4-BE49-F238E27FC236}">
                <a16:creationId xmlns:a16="http://schemas.microsoft.com/office/drawing/2014/main" id="{DB2F1DFB-498B-488C-9A29-E834068D7E29}"/>
              </a:ext>
            </a:extLst>
          </p:cNvPr>
          <p:cNvSpPr txBox="1"/>
          <p:nvPr/>
        </p:nvSpPr>
        <p:spPr>
          <a:xfrm>
            <a:off x="280660" y="1340768"/>
            <a:ext cx="8784976" cy="120032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Government removes homosexuality from its list of psychiatric disorders in England and Wales (Scottish government removes it in 2000).</a:t>
            </a:r>
          </a:p>
        </p:txBody>
      </p:sp>
      <p:sp>
        <p:nvSpPr>
          <p:cNvPr id="5" name="TextBox 4">
            <a:extLst>
              <a:ext uri="{FF2B5EF4-FFF2-40B4-BE49-F238E27FC236}">
                <a16:creationId xmlns:a16="http://schemas.microsoft.com/office/drawing/2014/main" id="{8F54A288-8C50-4896-93EB-191B26D7E94E}"/>
              </a:ext>
            </a:extLst>
          </p:cNvPr>
          <p:cNvSpPr txBox="1"/>
          <p:nvPr/>
        </p:nvSpPr>
        <p:spPr>
          <a:xfrm>
            <a:off x="184177" y="2541097"/>
            <a:ext cx="1584176" cy="461665"/>
          </a:xfrm>
          <a:prstGeom prst="rect">
            <a:avLst/>
          </a:prstGeom>
          <a:noFill/>
        </p:spPr>
        <p:txBody>
          <a:bodyPr wrap="square" rtlCol="0">
            <a:spAutoFit/>
          </a:bodyPr>
          <a:lstStyle/>
          <a:p>
            <a:r>
              <a:rPr lang="en-GB" sz="2400" b="1" dirty="0"/>
              <a:t>1993 </a:t>
            </a:r>
          </a:p>
        </p:txBody>
      </p:sp>
      <p:sp>
        <p:nvSpPr>
          <p:cNvPr id="2" name="TextBox 1">
            <a:extLst>
              <a:ext uri="{FF2B5EF4-FFF2-40B4-BE49-F238E27FC236}">
                <a16:creationId xmlns:a16="http://schemas.microsoft.com/office/drawing/2014/main" id="{0F0DFB09-12C5-49AC-8C9B-B6743F4DD2A2}"/>
              </a:ext>
            </a:extLst>
          </p:cNvPr>
          <p:cNvSpPr txBox="1"/>
          <p:nvPr/>
        </p:nvSpPr>
        <p:spPr>
          <a:xfrm>
            <a:off x="379917" y="3141261"/>
            <a:ext cx="8568952"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Transgender youth Brandon Teena (birth name Teena Brandon) is raped and murdered in Humboldt, Nebraska by members of his circle of friends when they discover he was born female. </a:t>
            </a:r>
          </a:p>
          <a:p>
            <a:pPr marL="342900" indent="-342900">
              <a:buFont typeface="Arial" panose="020B0604020202020204" pitchFamily="34" charset="0"/>
              <a:buChar char="•"/>
            </a:pPr>
            <a:r>
              <a:rPr lang="en-GB" sz="2400" dirty="0"/>
              <a:t>This hate crime brings international attention to trans discrimination and violence and becomes the subject of the Oscar-winning film Boys Don’t Cry.</a:t>
            </a:r>
          </a:p>
        </p:txBody>
      </p:sp>
    </p:spTree>
    <p:extLst>
      <p:ext uri="{BB962C8B-B14F-4D97-AF65-F5344CB8AC3E}">
        <p14:creationId xmlns:p14="http://schemas.microsoft.com/office/powerpoint/2010/main" val="4004200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3" grpId="0" build="p"/>
      <p:bldP spid="5" grpId="0" build="p"/>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179512" y="924224"/>
            <a:ext cx="1584176" cy="461665"/>
          </a:xfrm>
          <a:prstGeom prst="rect">
            <a:avLst/>
          </a:prstGeom>
          <a:noFill/>
        </p:spPr>
        <p:txBody>
          <a:bodyPr wrap="square" rtlCol="0">
            <a:spAutoFit/>
          </a:bodyPr>
          <a:lstStyle/>
          <a:p>
            <a:r>
              <a:rPr lang="en-GB" sz="2400" b="1" dirty="0"/>
              <a:t>1998</a:t>
            </a:r>
          </a:p>
        </p:txBody>
      </p:sp>
      <p:sp>
        <p:nvSpPr>
          <p:cNvPr id="13" name="TextBox 12">
            <a:extLst>
              <a:ext uri="{FF2B5EF4-FFF2-40B4-BE49-F238E27FC236}">
                <a16:creationId xmlns:a16="http://schemas.microsoft.com/office/drawing/2014/main" id="{DB2F1DFB-498B-488C-9A29-E834068D7E29}"/>
              </a:ext>
            </a:extLst>
          </p:cNvPr>
          <p:cNvSpPr txBox="1"/>
          <p:nvPr/>
        </p:nvSpPr>
        <p:spPr>
          <a:xfrm>
            <a:off x="280660" y="1340768"/>
            <a:ext cx="8784976" cy="120032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The UK Sex Discrimination Act is amended to include protections on the basis of Gender Reassignment, by means of the Sex Discrimination (Gender Reassignment) Regulations 1999.</a:t>
            </a:r>
          </a:p>
        </p:txBody>
      </p:sp>
      <p:sp>
        <p:nvSpPr>
          <p:cNvPr id="5" name="TextBox 4">
            <a:extLst>
              <a:ext uri="{FF2B5EF4-FFF2-40B4-BE49-F238E27FC236}">
                <a16:creationId xmlns:a16="http://schemas.microsoft.com/office/drawing/2014/main" id="{8F54A288-8C50-4896-93EB-191B26D7E94E}"/>
              </a:ext>
            </a:extLst>
          </p:cNvPr>
          <p:cNvSpPr txBox="1"/>
          <p:nvPr/>
        </p:nvSpPr>
        <p:spPr>
          <a:xfrm>
            <a:off x="184177" y="2541097"/>
            <a:ext cx="1584176" cy="461665"/>
          </a:xfrm>
          <a:prstGeom prst="rect">
            <a:avLst/>
          </a:prstGeom>
          <a:noFill/>
        </p:spPr>
        <p:txBody>
          <a:bodyPr wrap="square" rtlCol="0">
            <a:spAutoFit/>
          </a:bodyPr>
          <a:lstStyle/>
          <a:p>
            <a:r>
              <a:rPr lang="en-GB" sz="2400" b="1" dirty="0"/>
              <a:t>2000 </a:t>
            </a:r>
          </a:p>
        </p:txBody>
      </p:sp>
      <p:sp>
        <p:nvSpPr>
          <p:cNvPr id="2" name="TextBox 1">
            <a:extLst>
              <a:ext uri="{FF2B5EF4-FFF2-40B4-BE49-F238E27FC236}">
                <a16:creationId xmlns:a16="http://schemas.microsoft.com/office/drawing/2014/main" id="{0F0DFB09-12C5-49AC-8C9B-B6743F4DD2A2}"/>
              </a:ext>
            </a:extLst>
          </p:cNvPr>
          <p:cNvSpPr txBox="1"/>
          <p:nvPr/>
        </p:nvSpPr>
        <p:spPr>
          <a:xfrm>
            <a:off x="379917" y="3141261"/>
            <a:ext cx="856895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Age of consent for homosexual sex equalised with heterosexual sex, set at 16 for the UK and 17 for Northern Ireland.</a:t>
            </a:r>
          </a:p>
        </p:txBody>
      </p:sp>
      <p:sp>
        <p:nvSpPr>
          <p:cNvPr id="7" name="TextBox 6">
            <a:extLst>
              <a:ext uri="{FF2B5EF4-FFF2-40B4-BE49-F238E27FC236}">
                <a16:creationId xmlns:a16="http://schemas.microsoft.com/office/drawing/2014/main" id="{ACD73D95-7D00-4BC2-85AD-CD78AE5DD5F3}"/>
              </a:ext>
            </a:extLst>
          </p:cNvPr>
          <p:cNvSpPr txBox="1"/>
          <p:nvPr/>
        </p:nvSpPr>
        <p:spPr>
          <a:xfrm>
            <a:off x="179512" y="4086071"/>
            <a:ext cx="1584176" cy="461665"/>
          </a:xfrm>
          <a:prstGeom prst="rect">
            <a:avLst/>
          </a:prstGeom>
          <a:noFill/>
        </p:spPr>
        <p:txBody>
          <a:bodyPr wrap="square" rtlCol="0">
            <a:spAutoFit/>
          </a:bodyPr>
          <a:lstStyle/>
          <a:p>
            <a:r>
              <a:rPr lang="en-GB" sz="2400" b="1" dirty="0"/>
              <a:t>2004 </a:t>
            </a:r>
          </a:p>
        </p:txBody>
      </p:sp>
      <p:sp>
        <p:nvSpPr>
          <p:cNvPr id="8" name="TextBox 7">
            <a:extLst>
              <a:ext uri="{FF2B5EF4-FFF2-40B4-BE49-F238E27FC236}">
                <a16:creationId xmlns:a16="http://schemas.microsoft.com/office/drawing/2014/main" id="{79501056-A210-4353-B18C-1BCFAA599833}"/>
              </a:ext>
            </a:extLst>
          </p:cNvPr>
          <p:cNvSpPr txBox="1"/>
          <p:nvPr/>
        </p:nvSpPr>
        <p:spPr>
          <a:xfrm>
            <a:off x="375252" y="4686235"/>
            <a:ext cx="8568952"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United Kingdom Gender Recognition Act becomes law on July 1, offering trans people full legal recognition of their change of gender</a:t>
            </a:r>
          </a:p>
        </p:txBody>
      </p:sp>
    </p:spTree>
    <p:extLst>
      <p:ext uri="{BB962C8B-B14F-4D97-AF65-F5344CB8AC3E}">
        <p14:creationId xmlns:p14="http://schemas.microsoft.com/office/powerpoint/2010/main" val="32484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3" grpId="0" build="p"/>
      <p:bldP spid="5" grpId="0" build="p"/>
      <p:bldP spid="2" grpId="0"/>
      <p:bldP spid="7" grpId="0" build="p"/>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FBAF586-CD0B-4A27-BEEC-AF2E59F145FF}"/>
              </a:ext>
            </a:extLst>
          </p:cNvPr>
          <p:cNvSpPr>
            <a:spLocks noGrp="1"/>
          </p:cNvSpPr>
          <p:nvPr>
            <p:ph type="title"/>
          </p:nvPr>
        </p:nvSpPr>
        <p:spPr>
          <a:xfrm>
            <a:off x="179512" y="76620"/>
            <a:ext cx="8784976" cy="850106"/>
          </a:xfrm>
        </p:spPr>
        <p:txBody>
          <a:bodyPr>
            <a:noAutofit/>
          </a:bodyPr>
          <a:lstStyle/>
          <a:p>
            <a:r>
              <a:rPr lang="en-GB" sz="3600" b="1" dirty="0"/>
              <a:t>Attitudes to LGBT People: A Brief Time Line</a:t>
            </a:r>
          </a:p>
        </p:txBody>
      </p:sp>
      <p:sp>
        <p:nvSpPr>
          <p:cNvPr id="11" name="TextBox 10">
            <a:extLst>
              <a:ext uri="{FF2B5EF4-FFF2-40B4-BE49-F238E27FC236}">
                <a16:creationId xmlns:a16="http://schemas.microsoft.com/office/drawing/2014/main" id="{A6C3ACEB-1A7C-45E9-BC45-AD23714E8DFD}"/>
              </a:ext>
            </a:extLst>
          </p:cNvPr>
          <p:cNvSpPr txBox="1"/>
          <p:nvPr/>
        </p:nvSpPr>
        <p:spPr>
          <a:xfrm>
            <a:off x="179512" y="924224"/>
            <a:ext cx="1584176" cy="461665"/>
          </a:xfrm>
          <a:prstGeom prst="rect">
            <a:avLst/>
          </a:prstGeom>
          <a:noFill/>
        </p:spPr>
        <p:txBody>
          <a:bodyPr wrap="square" rtlCol="0">
            <a:spAutoFit/>
          </a:bodyPr>
          <a:lstStyle/>
          <a:p>
            <a:r>
              <a:rPr lang="en-GB" sz="2400" b="1" dirty="0"/>
              <a:t>2007</a:t>
            </a:r>
          </a:p>
        </p:txBody>
      </p:sp>
      <p:sp>
        <p:nvSpPr>
          <p:cNvPr id="13" name="TextBox 12">
            <a:extLst>
              <a:ext uri="{FF2B5EF4-FFF2-40B4-BE49-F238E27FC236}">
                <a16:creationId xmlns:a16="http://schemas.microsoft.com/office/drawing/2014/main" id="{DB2F1DFB-498B-488C-9A29-E834068D7E29}"/>
              </a:ext>
            </a:extLst>
          </p:cNvPr>
          <p:cNvSpPr txBox="1"/>
          <p:nvPr/>
        </p:nvSpPr>
        <p:spPr>
          <a:xfrm>
            <a:off x="280660" y="1340768"/>
            <a:ext cx="8784976" cy="2385268"/>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Department of Health publishes a series of briefings for health professionals on the health inequalities faced by </a:t>
            </a:r>
            <a:r>
              <a:rPr lang="en-GB" sz="2400" dirty="0" err="1"/>
              <a:t>LGB&amp;T</a:t>
            </a:r>
            <a:r>
              <a:rPr lang="en-GB" sz="2400" dirty="0"/>
              <a:t> people.</a:t>
            </a:r>
          </a:p>
          <a:p>
            <a:pPr marL="342900" indent="-342900">
              <a:spcBef>
                <a:spcPts val="600"/>
              </a:spcBef>
              <a:buFont typeface="Arial" panose="020B0604020202020204" pitchFamily="34" charset="0"/>
              <a:buChar char="•"/>
            </a:pPr>
            <a:r>
              <a:rPr lang="en-GB" sz="2400" dirty="0"/>
              <a:t>These address issues such as mental health as well as sexual health, and the needs of </a:t>
            </a:r>
            <a:r>
              <a:rPr lang="en-GB" sz="2400" dirty="0" err="1"/>
              <a:t>LGB&amp;T</a:t>
            </a:r>
            <a:r>
              <a:rPr lang="en-GB" sz="2400" dirty="0"/>
              <a:t> people from different backgrounds, such as young and old, disabled, and Black and minority ethnic communities.</a:t>
            </a:r>
          </a:p>
        </p:txBody>
      </p:sp>
      <p:sp>
        <p:nvSpPr>
          <p:cNvPr id="7" name="TextBox 6">
            <a:extLst>
              <a:ext uri="{FF2B5EF4-FFF2-40B4-BE49-F238E27FC236}">
                <a16:creationId xmlns:a16="http://schemas.microsoft.com/office/drawing/2014/main" id="{ACD73D95-7D00-4BC2-85AD-CD78AE5DD5F3}"/>
              </a:ext>
            </a:extLst>
          </p:cNvPr>
          <p:cNvSpPr txBox="1"/>
          <p:nvPr/>
        </p:nvSpPr>
        <p:spPr>
          <a:xfrm>
            <a:off x="179512" y="3789040"/>
            <a:ext cx="1584176" cy="461665"/>
          </a:xfrm>
          <a:prstGeom prst="rect">
            <a:avLst/>
          </a:prstGeom>
          <a:noFill/>
        </p:spPr>
        <p:txBody>
          <a:bodyPr wrap="square" rtlCol="0">
            <a:spAutoFit/>
          </a:bodyPr>
          <a:lstStyle/>
          <a:p>
            <a:r>
              <a:rPr lang="en-GB" sz="2400" b="1" dirty="0"/>
              <a:t>2007 </a:t>
            </a:r>
          </a:p>
        </p:txBody>
      </p:sp>
      <p:sp>
        <p:nvSpPr>
          <p:cNvPr id="8" name="TextBox 7">
            <a:extLst>
              <a:ext uri="{FF2B5EF4-FFF2-40B4-BE49-F238E27FC236}">
                <a16:creationId xmlns:a16="http://schemas.microsoft.com/office/drawing/2014/main" id="{79501056-A210-4353-B18C-1BCFAA599833}"/>
              </a:ext>
            </a:extLst>
          </p:cNvPr>
          <p:cNvSpPr txBox="1"/>
          <p:nvPr/>
        </p:nvSpPr>
        <p:spPr>
          <a:xfrm>
            <a:off x="375252" y="4389204"/>
            <a:ext cx="856895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Equality Act (Sexual Orientation) Regulations outlaw discrimination in the provision of goods, facilities, services, education and public functions on the grounds of sexual orientation</a:t>
            </a:r>
          </a:p>
        </p:txBody>
      </p:sp>
    </p:spTree>
    <p:extLst>
      <p:ext uri="{BB962C8B-B14F-4D97-AF65-F5344CB8AC3E}">
        <p14:creationId xmlns:p14="http://schemas.microsoft.com/office/powerpoint/2010/main" val="1751567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3" grpId="0" build="p"/>
      <p:bldP spid="7" grpId="0" build="p"/>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B331-D17B-4474-BF5B-878F432DAE03}"/>
              </a:ext>
            </a:extLst>
          </p:cNvPr>
          <p:cNvSpPr>
            <a:spLocks noGrp="1"/>
          </p:cNvSpPr>
          <p:nvPr>
            <p:ph type="title"/>
          </p:nvPr>
        </p:nvSpPr>
        <p:spPr>
          <a:xfrm>
            <a:off x="451926" y="136401"/>
            <a:ext cx="8229600" cy="706090"/>
          </a:xfrm>
        </p:spPr>
        <p:txBody>
          <a:bodyPr>
            <a:normAutofit fontScale="90000"/>
          </a:bodyPr>
          <a:lstStyle/>
          <a:p>
            <a:r>
              <a:rPr lang="en-GB" b="1" dirty="0"/>
              <a:t>Bibliography</a:t>
            </a:r>
          </a:p>
        </p:txBody>
      </p:sp>
      <p:sp>
        <p:nvSpPr>
          <p:cNvPr id="3" name="TextBox 2">
            <a:extLst>
              <a:ext uri="{FF2B5EF4-FFF2-40B4-BE49-F238E27FC236}">
                <a16:creationId xmlns:a16="http://schemas.microsoft.com/office/drawing/2014/main" id="{4769B28B-A39E-4A5A-85F0-EA096D2AFA5A}"/>
              </a:ext>
            </a:extLst>
          </p:cNvPr>
          <p:cNvSpPr txBox="1"/>
          <p:nvPr/>
        </p:nvSpPr>
        <p:spPr>
          <a:xfrm>
            <a:off x="215516" y="4438853"/>
            <a:ext cx="8712968" cy="646331"/>
          </a:xfrm>
          <a:prstGeom prst="rect">
            <a:avLst/>
          </a:prstGeom>
          <a:noFill/>
        </p:spPr>
        <p:txBody>
          <a:bodyPr wrap="square" rtlCol="0">
            <a:spAutoFit/>
          </a:bodyPr>
          <a:lstStyle/>
          <a:p>
            <a:r>
              <a:rPr lang="en-GB" dirty="0"/>
              <a:t>NHS North West (2011) </a:t>
            </a:r>
            <a:r>
              <a:rPr lang="en-GB" i="1" dirty="0" err="1"/>
              <a:t>LGB&amp;T</a:t>
            </a:r>
            <a:r>
              <a:rPr lang="en-GB" i="1" dirty="0"/>
              <a:t>: History, challenges and successes </a:t>
            </a:r>
            <a:r>
              <a:rPr lang="en-GB" dirty="0"/>
              <a:t>Manchester: NHS North West</a:t>
            </a:r>
            <a:r>
              <a:rPr lang="en-GB" i="1" dirty="0"/>
              <a:t> </a:t>
            </a:r>
          </a:p>
        </p:txBody>
      </p:sp>
      <p:sp>
        <p:nvSpPr>
          <p:cNvPr id="5" name="TextBox 4">
            <a:extLst>
              <a:ext uri="{FF2B5EF4-FFF2-40B4-BE49-F238E27FC236}">
                <a16:creationId xmlns:a16="http://schemas.microsoft.com/office/drawing/2014/main" id="{4949594F-7591-4E7A-9F4E-60679CAECE69}"/>
              </a:ext>
            </a:extLst>
          </p:cNvPr>
          <p:cNvSpPr txBox="1"/>
          <p:nvPr/>
        </p:nvSpPr>
        <p:spPr>
          <a:xfrm>
            <a:off x="215516" y="3140968"/>
            <a:ext cx="8712968" cy="369332"/>
          </a:xfrm>
          <a:prstGeom prst="rect">
            <a:avLst/>
          </a:prstGeom>
          <a:noFill/>
        </p:spPr>
        <p:txBody>
          <a:bodyPr wrap="square" rtlCol="0">
            <a:spAutoFit/>
          </a:bodyPr>
          <a:lstStyle/>
          <a:p>
            <a:r>
              <a:rPr lang="en-GB" dirty="0" err="1"/>
              <a:t>Meem</a:t>
            </a:r>
            <a:r>
              <a:rPr lang="en-GB" dirty="0"/>
              <a:t>, D.T. (2009) </a:t>
            </a:r>
            <a:r>
              <a:rPr lang="en-GB" i="1" dirty="0"/>
              <a:t>Finding out : an introduction to LGBT studies </a:t>
            </a:r>
            <a:r>
              <a:rPr lang="en-GB" dirty="0"/>
              <a:t>London: Sage</a:t>
            </a:r>
            <a:endParaRPr lang="en-GB" i="1" dirty="0"/>
          </a:p>
        </p:txBody>
      </p:sp>
      <p:sp>
        <p:nvSpPr>
          <p:cNvPr id="6" name="TextBox 5">
            <a:extLst>
              <a:ext uri="{FF2B5EF4-FFF2-40B4-BE49-F238E27FC236}">
                <a16:creationId xmlns:a16="http://schemas.microsoft.com/office/drawing/2014/main" id="{6B7F2054-1C38-4EB7-A4F8-DB977BCF3D92}"/>
              </a:ext>
            </a:extLst>
          </p:cNvPr>
          <p:cNvSpPr txBox="1"/>
          <p:nvPr/>
        </p:nvSpPr>
        <p:spPr>
          <a:xfrm>
            <a:off x="215516" y="836712"/>
            <a:ext cx="8712968" cy="646331"/>
          </a:xfrm>
          <a:prstGeom prst="rect">
            <a:avLst/>
          </a:prstGeom>
          <a:noFill/>
        </p:spPr>
        <p:txBody>
          <a:bodyPr wrap="square" rtlCol="0">
            <a:spAutoFit/>
          </a:bodyPr>
          <a:lstStyle/>
          <a:p>
            <a:r>
              <a:rPr lang="en-GB" dirty="0"/>
              <a:t>Ayoub, P. (2016) </a:t>
            </a:r>
            <a:r>
              <a:rPr lang="en-GB" i="1" dirty="0"/>
              <a:t>When states come out : Europe's sexual minorities and the politics of visibility</a:t>
            </a:r>
            <a:r>
              <a:rPr lang="en-GB" dirty="0"/>
              <a:t> New York: Cambridge University Press</a:t>
            </a:r>
            <a:endParaRPr lang="en-GB" i="1" dirty="0"/>
          </a:p>
        </p:txBody>
      </p:sp>
      <p:sp>
        <p:nvSpPr>
          <p:cNvPr id="7" name="TextBox 6">
            <a:extLst>
              <a:ext uri="{FF2B5EF4-FFF2-40B4-BE49-F238E27FC236}">
                <a16:creationId xmlns:a16="http://schemas.microsoft.com/office/drawing/2014/main" id="{43B8290F-DE40-4D22-AEBA-C46AE00924D8}"/>
              </a:ext>
            </a:extLst>
          </p:cNvPr>
          <p:cNvSpPr txBox="1"/>
          <p:nvPr/>
        </p:nvSpPr>
        <p:spPr>
          <a:xfrm>
            <a:off x="215516" y="1484784"/>
            <a:ext cx="8928484" cy="923330"/>
          </a:xfrm>
          <a:prstGeom prst="rect">
            <a:avLst/>
          </a:prstGeom>
          <a:noFill/>
        </p:spPr>
        <p:txBody>
          <a:bodyPr wrap="square" rtlCol="0">
            <a:spAutoFit/>
          </a:bodyPr>
          <a:lstStyle/>
          <a:p>
            <a:r>
              <a:rPr lang="en-GB" dirty="0"/>
              <a:t>Bachmann, C.L. &amp; Gooch, B. (2017) </a:t>
            </a:r>
            <a:r>
              <a:rPr lang="en-GB" i="1" dirty="0"/>
              <a:t>LBGT in Britain: Hate Crime &amp; Discrimination </a:t>
            </a:r>
            <a:r>
              <a:rPr lang="en-GB" dirty="0"/>
              <a:t>Available at: </a:t>
            </a:r>
            <a:r>
              <a:rPr lang="en-GB" dirty="0">
                <a:hlinkClick r:id="rId2"/>
              </a:rPr>
              <a:t>https://www.stonewall.org.uk/sites/default/files/lgbt_in_britain_hate_crime.pdf</a:t>
            </a:r>
            <a:r>
              <a:rPr lang="en-GB" dirty="0"/>
              <a:t> [Accessed 01/12/2018) </a:t>
            </a:r>
            <a:endParaRPr lang="en-GB" i="1" dirty="0"/>
          </a:p>
        </p:txBody>
      </p:sp>
      <p:sp>
        <p:nvSpPr>
          <p:cNvPr id="8" name="TextBox 7">
            <a:extLst>
              <a:ext uri="{FF2B5EF4-FFF2-40B4-BE49-F238E27FC236}">
                <a16:creationId xmlns:a16="http://schemas.microsoft.com/office/drawing/2014/main" id="{F290A2DA-7C56-4A75-8AC3-FA2AD1613132}"/>
              </a:ext>
            </a:extLst>
          </p:cNvPr>
          <p:cNvSpPr txBox="1"/>
          <p:nvPr/>
        </p:nvSpPr>
        <p:spPr>
          <a:xfrm>
            <a:off x="235664" y="5097958"/>
            <a:ext cx="8712968" cy="923330"/>
          </a:xfrm>
          <a:prstGeom prst="rect">
            <a:avLst/>
          </a:prstGeom>
          <a:noFill/>
        </p:spPr>
        <p:txBody>
          <a:bodyPr wrap="square" rtlCol="0">
            <a:spAutoFit/>
          </a:bodyPr>
          <a:lstStyle/>
          <a:p>
            <a:r>
              <a:rPr lang="en-GB" dirty="0"/>
              <a:t>Towle, E. B. &amp; </a:t>
            </a:r>
            <a:r>
              <a:rPr lang="en-GB" dirty="0" err="1"/>
              <a:t>Morgah</a:t>
            </a:r>
            <a:r>
              <a:rPr lang="en-GB" dirty="0"/>
              <a:t>, L. M. (2002) ‘Romancing the Transgender Native: Rethinking the Use of the "Third Gender" Concept’ </a:t>
            </a:r>
            <a:r>
              <a:rPr lang="en-GB" i="1" dirty="0" err="1"/>
              <a:t>GLQ</a:t>
            </a:r>
            <a:r>
              <a:rPr lang="en-GB" i="1" dirty="0"/>
              <a:t>: A Journal of Lesbian and Gay Studies</a:t>
            </a:r>
            <a:r>
              <a:rPr lang="en-GB" dirty="0"/>
              <a:t>, 2002, Vol.8(4), pp.469-497</a:t>
            </a:r>
            <a:endParaRPr lang="en-GB" i="1" dirty="0"/>
          </a:p>
        </p:txBody>
      </p:sp>
      <p:sp>
        <p:nvSpPr>
          <p:cNvPr id="9" name="TextBox 8">
            <a:extLst>
              <a:ext uri="{FF2B5EF4-FFF2-40B4-BE49-F238E27FC236}">
                <a16:creationId xmlns:a16="http://schemas.microsoft.com/office/drawing/2014/main" id="{C3815C75-9118-46A6-A01A-FEA1BCF46B6E}"/>
              </a:ext>
            </a:extLst>
          </p:cNvPr>
          <p:cNvSpPr txBox="1"/>
          <p:nvPr/>
        </p:nvSpPr>
        <p:spPr>
          <a:xfrm>
            <a:off x="251520" y="2420888"/>
            <a:ext cx="6707088" cy="646331"/>
          </a:xfrm>
          <a:prstGeom prst="rect">
            <a:avLst/>
          </a:prstGeom>
          <a:noFill/>
        </p:spPr>
        <p:txBody>
          <a:bodyPr wrap="square" rtlCol="0">
            <a:spAutoFit/>
          </a:bodyPr>
          <a:lstStyle/>
          <a:p>
            <a:r>
              <a:rPr lang="en-GB" dirty="0" err="1"/>
              <a:t>Dollimore</a:t>
            </a:r>
            <a:r>
              <a:rPr lang="en-GB" dirty="0"/>
              <a:t>, J. (1991) </a:t>
            </a:r>
            <a:r>
              <a:rPr lang="en-GB" i="1" dirty="0"/>
              <a:t>Sexual dissidence : Augustine to Wilde, Freud to Foucault. </a:t>
            </a:r>
            <a:r>
              <a:rPr lang="en-GB" dirty="0"/>
              <a:t>Oxford : Oxford Univ. Press</a:t>
            </a:r>
          </a:p>
        </p:txBody>
      </p:sp>
      <p:sp>
        <p:nvSpPr>
          <p:cNvPr id="10" name="TextBox 9">
            <a:extLst>
              <a:ext uri="{FF2B5EF4-FFF2-40B4-BE49-F238E27FC236}">
                <a16:creationId xmlns:a16="http://schemas.microsoft.com/office/drawing/2014/main" id="{C6D9FF6E-DB7D-4E15-884A-FBF4AE868060}"/>
              </a:ext>
            </a:extLst>
          </p:cNvPr>
          <p:cNvSpPr txBox="1"/>
          <p:nvPr/>
        </p:nvSpPr>
        <p:spPr>
          <a:xfrm>
            <a:off x="210242" y="3774245"/>
            <a:ext cx="8712968" cy="646331"/>
          </a:xfrm>
          <a:prstGeom prst="rect">
            <a:avLst/>
          </a:prstGeom>
          <a:noFill/>
        </p:spPr>
        <p:txBody>
          <a:bodyPr wrap="square" rtlCol="0">
            <a:spAutoFit/>
          </a:bodyPr>
          <a:lstStyle/>
          <a:p>
            <a:r>
              <a:rPr lang="en-GB" dirty="0"/>
              <a:t>NHS Blood &amp; Transplant Service (No Date) </a:t>
            </a:r>
            <a:r>
              <a:rPr lang="en-GB" i="1" dirty="0"/>
              <a:t>Who Can Give Blood </a:t>
            </a:r>
            <a:r>
              <a:rPr lang="en-GB" dirty="0"/>
              <a:t>Available at: </a:t>
            </a:r>
            <a:r>
              <a:rPr lang="en-GB" dirty="0">
                <a:hlinkClick r:id="rId3"/>
              </a:rPr>
              <a:t>https://www.blood.co.uk/who-can-give-blood/</a:t>
            </a:r>
            <a:r>
              <a:rPr lang="en-GB" dirty="0"/>
              <a:t> [Accessed 01/12/2018]</a:t>
            </a:r>
          </a:p>
        </p:txBody>
      </p:sp>
    </p:spTree>
    <p:extLst>
      <p:ext uri="{BB962C8B-B14F-4D97-AF65-F5344CB8AC3E}">
        <p14:creationId xmlns:p14="http://schemas.microsoft.com/office/powerpoint/2010/main" val="181622509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793</TotalTime>
  <Words>3297</Words>
  <Application>Microsoft Office PowerPoint</Application>
  <PresentationFormat>On-screen Show (4:3)</PresentationFormat>
  <Paragraphs>197</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UWTSD blue background</vt:lpstr>
      <vt:lpstr>PowerPoint Presentation</vt:lpstr>
      <vt:lpstr>Human Sexuality: The Past </vt:lpstr>
      <vt:lpstr>Human Sexuality: Different Cultures </vt:lpstr>
      <vt:lpstr>Human Sexuality: European Attitudes</vt:lpstr>
      <vt:lpstr>PowerPoint Presentation</vt:lpstr>
      <vt:lpstr>Human Sexuality: European Attitudes</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Attitudes to LGBT People: A Brief Time Line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49</cp:revision>
  <dcterms:created xsi:type="dcterms:W3CDTF">2018-09-30T11:39:06Z</dcterms:created>
  <dcterms:modified xsi:type="dcterms:W3CDTF">2018-12-01T12:56:55Z</dcterms:modified>
</cp:coreProperties>
</file>