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6" r:id="rId1"/>
  </p:sldMasterIdLst>
  <p:notesMasterIdLst>
    <p:notesMasterId r:id="rId11"/>
  </p:notesMasterIdLst>
  <p:sldIdLst>
    <p:sldId id="256" r:id="rId2"/>
    <p:sldId id="258" r:id="rId3"/>
    <p:sldId id="259" r:id="rId4"/>
    <p:sldId id="257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1386C15-3BEC-D77A-C06A-EB20E2D39A0D}" v="20" dt="2021-10-24T20:10:06.430"/>
    <p1510:client id="{389193AE-DFA5-2475-B6D0-BA2744CFA2A2}" v="735" dt="2021-10-26T18:04:50.033"/>
    <p1510:client id="{DEC5F70B-1887-42EC-9C6D-869B454A776C}" v="1204" dt="2021-10-21T23:47:11.11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88C18F-2E1D-4535-A20A-7A6A6870CE04}" type="datetimeFigureOut">
              <a:rPr lang="en-US"/>
              <a:t>10/26/2021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0F61000-742A-4809-BE18-125E539B2157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12458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F61000-742A-4809-BE18-125E539B2157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82087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F61000-742A-4809-BE18-125E539B2157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9984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10/26/2021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19023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5166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19100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10/26/2021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43241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10/26/2021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3771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10/26/2021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06937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10/26/2021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0719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10/26/2021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20085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10/26/2021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65095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10/26/2021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65169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611583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2000678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887821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10/26/2021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182513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10/26/2021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99153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716644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762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509A250-FF31-4206-8172-F9D3106AACB1}" type="datetimeFigureOut">
              <a:rPr lang="en-US" dirty="0"/>
              <a:t>10/26/2021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173321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  <p:sldLayoutId id="2147483738" r:id="rId12"/>
    <p:sldLayoutId id="2147483739" r:id="rId13"/>
    <p:sldLayoutId id="2147483740" r:id="rId14"/>
    <p:sldLayoutId id="2147483741" r:id="rId15"/>
    <p:sldLayoutId id="2147483742" r:id="rId16"/>
    <p:sldLayoutId id="2147483743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9974" y="556403"/>
            <a:ext cx="8825658" cy="3329581"/>
          </a:xfrm>
        </p:spPr>
        <p:txBody>
          <a:bodyPr/>
          <a:lstStyle/>
          <a:p>
            <a:r>
              <a:rPr lang="en-US" b="1" dirty="0">
                <a:cs typeface="Calibri Light"/>
              </a:rPr>
              <a:t>presentation</a:t>
            </a:r>
            <a:endParaRPr lang="en-US" b="1">
              <a:cs typeface="Calibri Ligh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326602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Char char="•"/>
            </a:pPr>
            <a:r>
              <a:rPr lang="en-US" err="1">
                <a:solidFill>
                  <a:schemeClr val="tx1"/>
                </a:solidFill>
                <a:cs typeface="Calibri" panose="020F0502020204030204"/>
              </a:rPr>
              <a:t>Ugomma</a:t>
            </a:r>
            <a:r>
              <a:rPr lang="en-US" dirty="0">
                <a:solidFill>
                  <a:schemeClr val="tx1"/>
                </a:solidFill>
                <a:cs typeface="Calibri" panose="020F0502020204030204"/>
              </a:rPr>
              <a:t> </a:t>
            </a:r>
            <a:r>
              <a:rPr lang="en-US" err="1">
                <a:solidFill>
                  <a:schemeClr val="tx1"/>
                </a:solidFill>
                <a:cs typeface="Calibri" panose="020F0502020204030204"/>
              </a:rPr>
              <a:t>Chizobam</a:t>
            </a:r>
            <a:r>
              <a:rPr lang="en-US" dirty="0">
                <a:solidFill>
                  <a:schemeClr val="tx1"/>
                </a:solidFill>
                <a:cs typeface="Calibri" panose="020F0502020204030204"/>
              </a:rPr>
              <a:t> </a:t>
            </a:r>
            <a:r>
              <a:rPr lang="en-US" err="1">
                <a:solidFill>
                  <a:schemeClr val="tx1"/>
                </a:solidFill>
                <a:cs typeface="Calibri" panose="020F0502020204030204"/>
              </a:rPr>
              <a:t>Nwanwigwe</a:t>
            </a:r>
            <a:endParaRPr lang="en-US">
              <a:solidFill>
                <a:schemeClr val="tx1"/>
              </a:solidFill>
              <a:cs typeface="Calibri" panose="020F0502020204030204"/>
            </a:endParaRPr>
          </a:p>
          <a:p>
            <a:pPr marL="342900" indent="-342900">
              <a:buChar char="•"/>
            </a:pPr>
            <a:r>
              <a:rPr lang="en-US" dirty="0">
                <a:solidFill>
                  <a:schemeClr val="tx1"/>
                </a:solidFill>
                <a:cs typeface="Calibri" panose="020F0502020204030204"/>
              </a:rPr>
              <a:t>Student ID: 2019967</a:t>
            </a:r>
          </a:p>
          <a:p>
            <a:pPr marL="342900" indent="-342900">
              <a:buChar char="•"/>
            </a:pPr>
            <a:r>
              <a:rPr lang="en-US" dirty="0">
                <a:solidFill>
                  <a:schemeClr val="tx1"/>
                </a:solidFill>
                <a:cs typeface="Calibri" panose="020F0502020204030204"/>
              </a:rPr>
              <a:t>Module Name: Psychology for Health &amp; Social Care</a:t>
            </a:r>
          </a:p>
          <a:p>
            <a:pPr marL="342900" indent="-342900">
              <a:buChar char="•"/>
            </a:pPr>
            <a:r>
              <a:rPr lang="en-US" dirty="0">
                <a:solidFill>
                  <a:schemeClr val="tx1"/>
                </a:solidFill>
                <a:cs typeface="Calibri" panose="020F0502020204030204"/>
              </a:rPr>
              <a:t>Module Code: BMHP4019_BIRM</a:t>
            </a:r>
          </a:p>
          <a:p>
            <a:pPr marL="342900" indent="-342900">
              <a:buChar char="•"/>
            </a:pPr>
            <a:r>
              <a:rPr lang="en-US" dirty="0">
                <a:solidFill>
                  <a:schemeClr val="tx1"/>
                </a:solidFill>
                <a:cs typeface="Calibri" panose="020F0502020204030204"/>
              </a:rPr>
              <a:t>Lecturer: Rebecca Kavanagh</a:t>
            </a:r>
          </a:p>
          <a:p>
            <a:endParaRPr lang="en-US" dirty="0">
              <a:solidFill>
                <a:schemeClr val="tx1"/>
              </a:solidFill>
              <a:cs typeface="Calibri" panose="020F0502020204030204"/>
            </a:endParaRPr>
          </a:p>
          <a:p>
            <a:endParaRPr lang="en-US" dirty="0">
              <a:solidFill>
                <a:schemeClr val="tx1"/>
              </a:solidFill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14830D-602C-4D50-AB48-28A4782B5E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A30A5D-59D0-4E24-8882-38C9665ED1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cs typeface="Calibri"/>
              </a:rPr>
              <a:t>The presentation is going to focus on a child's experience between the ages of 0-5 years can affect the rest of their lives and two psychological theories related to this age group.</a:t>
            </a:r>
          </a:p>
          <a:p>
            <a:r>
              <a:rPr lang="en-US">
                <a:cs typeface="Calibri"/>
              </a:rPr>
              <a:t>The presentation also provide practical exampleson how a parent can support the development of their child.</a:t>
            </a:r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709610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7B8FB8-9970-414F-9EC3-3FCF294C33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>
                <a:cs typeface="Calibri Light"/>
              </a:rPr>
              <a:t>Psychological theory of Piaget's theory of </a:t>
            </a:r>
            <a:r>
              <a:rPr lang="en-US">
                <a:cs typeface="Calibri Light"/>
              </a:rPr>
              <a:t>cognitive</a:t>
            </a:r>
            <a:br>
              <a:rPr lang="en-US" dirty="0">
                <a:cs typeface="Calibri Light"/>
              </a:rPr>
            </a:br>
            <a:r>
              <a:rPr lang="en-US">
                <a:cs typeface="Calibri Light"/>
              </a:rPr>
              <a:t>development</a:t>
            </a:r>
            <a:endParaRPr lang="en-US"/>
          </a:p>
        </p:txBody>
      </p:sp>
      <p:pic>
        <p:nvPicPr>
          <p:cNvPr id="4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64DBB2B6-8F97-48F5-9CD1-5299E53F1C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136" y="1695809"/>
            <a:ext cx="10291310" cy="48034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0622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1752FB-5BCC-45BA-9B78-D8365E57AD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A7BD712B-86EF-47D1-AC68-0770EDD46E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1834" y="2054169"/>
            <a:ext cx="7128293" cy="4316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8409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A72CDE-8A76-47D9-A967-DF2D847029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1257" y="135087"/>
            <a:ext cx="10515600" cy="1181790"/>
          </a:xfrm>
        </p:spPr>
        <p:txBody>
          <a:bodyPr/>
          <a:lstStyle/>
          <a:p>
            <a:r>
              <a:rPr lang="en-US">
                <a:cs typeface="Calibri Light"/>
              </a:rPr>
              <a:t>Erikson's theory of lifespan development</a:t>
            </a:r>
            <a:endParaRPr lang="en-US" dirty="0">
              <a:cs typeface="Calibri Light"/>
            </a:endParaRPr>
          </a:p>
        </p:txBody>
      </p:sp>
      <p:pic>
        <p:nvPicPr>
          <p:cNvPr id="7" name="Picture 7" descr="Diagram&#10;&#10;Description automatically generated">
            <a:extLst>
              <a:ext uri="{FF2B5EF4-FFF2-40B4-BE49-F238E27FC236}">
                <a16:creationId xmlns:a16="http://schemas.microsoft.com/office/drawing/2014/main" id="{4928EDE5-E555-46FC-8960-7541DDF287C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60667" y="1331059"/>
            <a:ext cx="8635759" cy="5397979"/>
          </a:xfrm>
        </p:spPr>
      </p:pic>
    </p:spTree>
    <p:extLst>
      <p:ext uri="{BB962C8B-B14F-4D97-AF65-F5344CB8AC3E}">
        <p14:creationId xmlns:p14="http://schemas.microsoft.com/office/powerpoint/2010/main" val="32334276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7BB6E7-1E78-412C-83EB-9891A7C09C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AD4FC7-FAFC-434F-9CC9-C1685E0C0E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cs typeface="Calibri"/>
              </a:rPr>
              <a:t>From birth to age 1: The child needs care, love and attention from the parents, the parents should make their child feel safe.</a:t>
            </a:r>
          </a:p>
          <a:p>
            <a:r>
              <a:rPr lang="en-US">
                <a:cs typeface="Calibri"/>
              </a:rPr>
              <a:t>From 1 to 3 years: The child at this stage develop confidence and trust with his or her parents.</a:t>
            </a:r>
            <a:endParaRPr lang="en-US" dirty="0">
              <a:cs typeface="Calibri"/>
            </a:endParaRPr>
          </a:p>
          <a:p>
            <a:r>
              <a:rPr lang="en-US">
                <a:cs typeface="Calibri"/>
              </a:rPr>
              <a:t>From 3 to 5 years: The child participates in</a:t>
            </a:r>
            <a:r>
              <a:rPr lang="en-US" dirty="0">
                <a:cs typeface="Calibri"/>
              </a:rPr>
              <a:t> </a:t>
            </a:r>
            <a:r>
              <a:rPr lang="en-US">
                <a:cs typeface="Calibri"/>
              </a:rPr>
              <a:t>different types of activities such as puzzles, games etc.</a:t>
            </a:r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5002831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E45FF6-06B7-481B-B5A0-526CC778C9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Psychological theories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5133FB-A725-4A6A-8941-462AE2529C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3200">
                <a:cs typeface="Calibri"/>
              </a:rPr>
              <a:t>Examples of psychological theories on how parents can support their children</a:t>
            </a:r>
            <a:endParaRPr lang="en-US" sz="3200"/>
          </a:p>
          <a:p>
            <a:r>
              <a:rPr lang="en-US">
                <a:cs typeface="Calibri"/>
              </a:rPr>
              <a:t>Parents should respond to their children in a predictable way.</a:t>
            </a:r>
            <a:endParaRPr lang="en-US" dirty="0">
              <a:cs typeface="Calibri"/>
            </a:endParaRPr>
          </a:p>
          <a:p>
            <a:r>
              <a:rPr lang="en-US">
                <a:cs typeface="Calibri"/>
              </a:rPr>
              <a:t>Showing warmth and sensitivity.</a:t>
            </a:r>
            <a:endParaRPr lang="en-US" dirty="0">
              <a:cs typeface="Calibri"/>
            </a:endParaRPr>
          </a:p>
          <a:p>
            <a:r>
              <a:rPr lang="en-US">
                <a:cs typeface="Calibri"/>
              </a:rPr>
              <a:t>Having routines and household rules.</a:t>
            </a:r>
            <a:endParaRPr lang="en-US" dirty="0">
              <a:cs typeface="Calibri"/>
            </a:endParaRPr>
          </a:p>
          <a:p>
            <a:r>
              <a:rPr lang="en-US">
                <a:cs typeface="Calibri"/>
              </a:rPr>
              <a:t>Sharing books and talking with children.</a:t>
            </a:r>
            <a:endParaRPr lang="en-US" dirty="0">
              <a:cs typeface="Calibri"/>
            </a:endParaRPr>
          </a:p>
          <a:p>
            <a:pPr marL="0" indent="0">
              <a:buNone/>
            </a:pPr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0378902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0438B1-861B-4459-BD71-93CB61032C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Conclusion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2AEDDE-BC57-446D-9539-ED311A2EE9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cs typeface="Calibri"/>
              </a:rPr>
              <a:t>The two theories (Erikson's and Piaget's) have shown human developments in different stages from birth to adult.</a:t>
            </a:r>
          </a:p>
          <a:p>
            <a:r>
              <a:rPr lang="en-US">
                <a:cs typeface="Calibri"/>
              </a:rPr>
              <a:t>Their development is based on the environment and their parents.</a:t>
            </a:r>
          </a:p>
          <a:p>
            <a:r>
              <a:rPr lang="en-US">
                <a:cs typeface="Calibri"/>
              </a:rPr>
              <a:t>So, parents should be mindful of what they do around their children.</a:t>
            </a:r>
          </a:p>
          <a:p>
            <a:r>
              <a:rPr lang="en-US">
                <a:cs typeface="Calibri"/>
              </a:rPr>
              <a:t>I advise that parents should always support their children at home when they're learning how to play with puzzles, building blocks etc.</a:t>
            </a:r>
          </a:p>
          <a:p>
            <a:r>
              <a:rPr lang="en-US">
                <a:cs typeface="Calibri"/>
              </a:rPr>
              <a:t>Parents should ensure that they communicate with their children much often and also pay close attention in their child's activities.</a:t>
            </a:r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2772266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29D9EA-CC0E-4CBC-BB4C-54C19DA382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925552-6A0B-489E-833C-5FC03BAC17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3744" y="2311710"/>
            <a:ext cx="12195821" cy="445427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buFont typeface="Arial" charset="2"/>
              <a:buChar char="•"/>
            </a:pPr>
            <a:r>
              <a:rPr lang="en-US"/>
              <a:t>Deal, K.H., 2007. Psychodymic theory. Advances in social work, 8 (1),pp. 184-195</a:t>
            </a:r>
          </a:p>
          <a:p>
            <a:pPr>
              <a:buFont typeface="Arial" charset="2"/>
              <a:buChar char="•"/>
            </a:pPr>
            <a:r>
              <a:rPr lang="en-US"/>
              <a:t>Erikson, E.H (1950). Childhood and society. New York Norton</a:t>
            </a:r>
            <a:endParaRPr lang="en-US" dirty="0"/>
          </a:p>
          <a:p>
            <a:pPr>
              <a:buFont typeface="Arial" charset="2"/>
              <a:buChar char="•"/>
            </a:pPr>
            <a:r>
              <a:rPr lang="en-US"/>
              <a:t>Erikson, E.H. (1959). identity and the life cycle. New York (reissued, (1980).</a:t>
            </a:r>
            <a:endParaRPr lang="en-US" dirty="0"/>
          </a:p>
          <a:p>
            <a:pPr>
              <a:buFont typeface="Arial" charset="2"/>
              <a:buChar char="•"/>
            </a:pPr>
            <a:r>
              <a:rPr lang="en-US"/>
              <a:t>Erikson, E.H. (1963). Childhood and Society (2nd ed.). New York: Norton</a:t>
            </a:r>
            <a:endParaRPr lang="en-US" dirty="0"/>
          </a:p>
          <a:p>
            <a:pPr>
              <a:buFont typeface="Arial" charset="2"/>
              <a:buChar char="•"/>
            </a:pPr>
            <a:r>
              <a:rPr lang="en-US"/>
              <a:t>Guntrip, H.Y., Personality structure and human interaction: The developing synthesis of psychodynamic theory</a:t>
            </a:r>
          </a:p>
          <a:p>
            <a:pPr>
              <a:buFont typeface="Arial" charset="2"/>
              <a:buChar char="•"/>
            </a:pPr>
            <a:r>
              <a:rPr lang="en-US"/>
              <a:t>Piaget, J, (1954). The construction of reality in the child. New York: Basic books</a:t>
            </a:r>
            <a:endParaRPr lang="en-US" dirty="0"/>
          </a:p>
          <a:p>
            <a:pPr>
              <a:buFont typeface="Arial" charset="2"/>
              <a:buChar char="•"/>
            </a:pPr>
            <a:r>
              <a:rPr lang="en-US"/>
              <a:t>Piaget, J. (1962). Play dreams, and imitation in childhood. New York: w.w. Norton.</a:t>
            </a:r>
          </a:p>
          <a:p>
            <a:pPr>
              <a:buFont typeface="Arial" charset="2"/>
              <a:buChar char="•"/>
            </a:pPr>
            <a:r>
              <a:rPr lang="en-US"/>
              <a:t>Piaget, J. (1965). The moral judgment of child. New York: Free press.</a:t>
            </a:r>
            <a:endParaRPr lang="en-US" dirty="0"/>
          </a:p>
          <a:p>
            <a:pPr>
              <a:buFont typeface="Arial" charset="2"/>
              <a:buChar char="•"/>
            </a:pPr>
            <a:r>
              <a:rPr lang="en-US"/>
              <a:t>Piaget, J. (1970). Piaget's theory. In P.H. Musen(Ed.) carmichael's manual of child psychology(vol.1,3rd ed.) (pp.703-732). New york: Wiley.</a:t>
            </a:r>
            <a:endParaRPr lang="en-US" dirty="0"/>
          </a:p>
          <a:p>
            <a:pPr>
              <a:buFont typeface="Arial" charset="2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40531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BACC050B-8757-4460-95D8-E37B46A6B42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Ion</vt:lpstr>
      <vt:lpstr>presentation</vt:lpstr>
      <vt:lpstr>Introduction</vt:lpstr>
      <vt:lpstr>Psychological theory of Piaget's theory of cognitive development</vt:lpstr>
      <vt:lpstr>PowerPoint Presentation</vt:lpstr>
      <vt:lpstr>Erikson's theory of lifespan development</vt:lpstr>
      <vt:lpstr>PowerPoint Presentation</vt:lpstr>
      <vt:lpstr>Psychological theories</vt:lpstr>
      <vt:lpstr>Conclusion </vt:lpstr>
      <vt:lpstr>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582</cp:revision>
  <dcterms:created xsi:type="dcterms:W3CDTF">2021-10-20T06:19:56Z</dcterms:created>
  <dcterms:modified xsi:type="dcterms:W3CDTF">2021-10-26T18:04:53Z</dcterms:modified>
</cp:coreProperties>
</file>