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71" r:id="rId6"/>
    <p:sldId id="272" r:id="rId7"/>
    <p:sldId id="273" r:id="rId8"/>
    <p:sldId id="284" r:id="rId9"/>
    <p:sldId id="261" r:id="rId10"/>
    <p:sldId id="291" r:id="rId11"/>
    <p:sldId id="274" r:id="rId12"/>
    <p:sldId id="275" r:id="rId13"/>
    <p:sldId id="287" r:id="rId14"/>
    <p:sldId id="292" r:id="rId15"/>
    <p:sldId id="293" r:id="rId16"/>
    <p:sldId id="294" r:id="rId17"/>
    <p:sldId id="260" r:id="rId18"/>
    <p:sldId id="262" r:id="rId19"/>
    <p:sldId id="288" r:id="rId20"/>
    <p:sldId id="296" r:id="rId21"/>
    <p:sldId id="265" r:id="rId22"/>
    <p:sldId id="266" r:id="rId23"/>
    <p:sldId id="26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24B9D9"/>
    <a:srgbClr val="2447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49" autoAdjust="0"/>
    <p:restoredTop sz="95849" autoAdjust="0"/>
  </p:normalViewPr>
  <p:slideViewPr>
    <p:cSldViewPr snapToGrid="0">
      <p:cViewPr varScale="1">
        <p:scale>
          <a:sx n="103" d="100"/>
          <a:sy n="103" d="100"/>
        </p:scale>
        <p:origin x="7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1D41D9-7029-48F5-9205-4D35380D955D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4EA0BE-7DF8-43F3-91A1-D562878A7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91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54BA95-6EA3-4665-9F76-01B2F181FBE3}"/>
              </a:ext>
            </a:extLst>
          </p:cNvPr>
          <p:cNvSpPr/>
          <p:nvPr/>
        </p:nvSpPr>
        <p:spPr>
          <a:xfrm>
            <a:off x="216817" y="197963"/>
            <a:ext cx="2281286" cy="914400"/>
          </a:xfrm>
          <a:prstGeom prst="rect">
            <a:avLst/>
          </a:prstGeom>
          <a:solidFill>
            <a:srgbClr val="24B9D9"/>
          </a:solidFill>
          <a:ln>
            <a:solidFill>
              <a:srgbClr val="24B9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9CBAFCCF-E9B5-4822-BDA3-D6DE15E4F9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16" y="357982"/>
            <a:ext cx="2922309" cy="6417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B1B20A5-40F9-4F01-BB02-E1CE74297D80}"/>
              </a:ext>
            </a:extLst>
          </p:cNvPr>
          <p:cNvSpPr/>
          <p:nvPr/>
        </p:nvSpPr>
        <p:spPr>
          <a:xfrm>
            <a:off x="331470" y="6099809"/>
            <a:ext cx="3665219" cy="198867"/>
          </a:xfrm>
          <a:prstGeom prst="rect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DB90C48-AB1C-4E8C-AEE5-637FF271EA3E}"/>
              </a:ext>
            </a:extLst>
          </p:cNvPr>
          <p:cNvGrpSpPr/>
          <p:nvPr/>
        </p:nvGrpSpPr>
        <p:grpSpPr>
          <a:xfrm>
            <a:off x="1549198" y="1862008"/>
            <a:ext cx="6276542" cy="3462140"/>
            <a:chOff x="1398729" y="2852149"/>
            <a:chExt cx="4330748" cy="238883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2499A30-90C7-4F94-9BC7-4DC3799CB770}"/>
                </a:ext>
              </a:extLst>
            </p:cNvPr>
            <p:cNvSpPr txBox="1"/>
            <p:nvPr/>
          </p:nvSpPr>
          <p:spPr>
            <a:xfrm>
              <a:off x="1398729" y="2852149"/>
              <a:ext cx="4330748" cy="12104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University of Wales </a:t>
              </a:r>
              <a:br>
                <a:rPr lang="en-GB" sz="5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en-GB" sz="5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Trinity Saint David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34844BE-5CE0-44E3-9F3A-010E9137A730}"/>
                </a:ext>
              </a:extLst>
            </p:cNvPr>
            <p:cNvSpPr txBox="1"/>
            <p:nvPr/>
          </p:nvSpPr>
          <p:spPr>
            <a:xfrm>
              <a:off x="1398729" y="4752553"/>
              <a:ext cx="4330748" cy="488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Birmingham Campus</a:t>
              </a: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F4B3E39-A1A6-4F81-96A6-09AA2BD98E34}"/>
                </a:ext>
              </a:extLst>
            </p:cNvPr>
            <p:cNvCxnSpPr/>
            <p:nvPr/>
          </p:nvCxnSpPr>
          <p:spPr>
            <a:xfrm>
              <a:off x="1475548" y="4081844"/>
              <a:ext cx="4033712" cy="0"/>
            </a:xfrm>
            <a:prstGeom prst="line">
              <a:avLst/>
            </a:prstGeom>
            <a:ln w="28575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6B28826-6FAB-4FA6-8321-4D789D1D3BC2}"/>
                </a:ext>
              </a:extLst>
            </p:cNvPr>
            <p:cNvCxnSpPr/>
            <p:nvPr/>
          </p:nvCxnSpPr>
          <p:spPr>
            <a:xfrm>
              <a:off x="1475548" y="4597812"/>
              <a:ext cx="4033712" cy="0"/>
            </a:xfrm>
            <a:prstGeom prst="line">
              <a:avLst/>
            </a:prstGeom>
            <a:ln w="28575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6AC0ED4-ADD3-4AB5-8C0B-521D97811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400" b="1" u="sng" dirty="0"/>
              <a:t>Finishing Level 6 – What’s Next? </a:t>
            </a:r>
            <a:endParaRPr lang="en-US" b="1" u="sng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DAA79E-A267-48C7-9573-7462D7C0DD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86" t="26307" r="17897" b="35351"/>
          <a:stretch/>
        </p:blipFill>
        <p:spPr bwMode="auto">
          <a:xfrm>
            <a:off x="457200" y="1848939"/>
            <a:ext cx="3259458" cy="31601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FF11F5F-5DE0-49FA-96DE-85C6EA901C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6658" y="1493239"/>
            <a:ext cx="5289453" cy="3874503"/>
          </a:xfrm>
        </p:spPr>
        <p:txBody>
          <a:bodyPr>
            <a:normAutofit fontScale="40000" lnSpcReduction="20000"/>
          </a:bodyPr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GB" sz="5500" b="1" dirty="0"/>
              <a:t>Progress with UWTSD Birmingham? </a:t>
            </a:r>
            <a:endParaRPr lang="en-GB" sz="55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5500" b="1" dirty="0"/>
              <a:t> </a:t>
            </a:r>
          </a:p>
          <a:p>
            <a:pPr algn="ctr"/>
            <a:r>
              <a:rPr lang="en-GB" sz="5400" b="1" i="0" dirty="0">
                <a:effectLst/>
                <a:latin typeface="Myriad Pro (Body)"/>
              </a:rPr>
              <a:t>MSc </a:t>
            </a:r>
            <a:r>
              <a:rPr lang="en-GB" sz="5400" b="1" dirty="0">
                <a:latin typeface="Myriad Pro (Body)"/>
              </a:rPr>
              <a:t> - </a:t>
            </a:r>
            <a:r>
              <a:rPr lang="en-GB" sz="5400" b="1" i="0" dirty="0">
                <a:effectLst/>
                <a:latin typeface="Myriad Pro (Body)"/>
              </a:rPr>
              <a:t>Masters of Sciences </a:t>
            </a:r>
          </a:p>
          <a:p>
            <a:pPr marL="0" indent="0" algn="ctr">
              <a:buNone/>
            </a:pPr>
            <a:r>
              <a:rPr lang="en-GB" sz="5400" u="sng" dirty="0"/>
              <a:t>Data and Artificial Intelligence (MSc) £7,800 </a:t>
            </a:r>
          </a:p>
          <a:p>
            <a:pPr marL="0" indent="0" algn="ctr">
              <a:buNone/>
            </a:pPr>
            <a:endParaRPr lang="en-GB" sz="5500" dirty="0"/>
          </a:p>
          <a:p>
            <a:pPr marL="0" indent="0" algn="ctr">
              <a:buNone/>
            </a:pPr>
            <a:r>
              <a:rPr lang="en-GB" sz="5500" dirty="0"/>
              <a:t>Obtain a Master’s degree with a further 1 year of study</a:t>
            </a:r>
          </a:p>
          <a:p>
            <a:pPr algn="ctr"/>
            <a:endParaRPr lang="en-GB" sz="5500" dirty="0"/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sz="5500" b="1" dirty="0"/>
              <a:t>Leaving UWTSD Birmingham?</a:t>
            </a:r>
          </a:p>
          <a:p>
            <a:pPr marL="0" indent="0" algn="ctr">
              <a:buNone/>
            </a:pPr>
            <a:r>
              <a:rPr lang="en-GB" sz="6000" dirty="0"/>
              <a:t>Connect with our </a:t>
            </a:r>
            <a:r>
              <a:rPr lang="en-GB" sz="5500" dirty="0"/>
              <a:t>Careers Services </a:t>
            </a:r>
          </a:p>
          <a:p>
            <a:pPr algn="ctr"/>
            <a:endParaRPr lang="en-GB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542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2F7AAF5D-8C36-4E8F-B9B1-001B376D1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4498"/>
            <a:ext cx="8229600" cy="1143000"/>
          </a:xfrm>
        </p:spPr>
        <p:txBody>
          <a:bodyPr>
            <a:noAutofit/>
          </a:bodyPr>
          <a:lstStyle/>
          <a:p>
            <a:r>
              <a:rPr lang="en-US" sz="4000" b="1" i="0" u="sng" dirty="0">
                <a:effectLst/>
                <a:latin typeface="Myriad Pro (Headings)"/>
              </a:rPr>
              <a:t>Postgraduate Courses</a:t>
            </a:r>
            <a:br>
              <a:rPr lang="en-US" sz="4000" b="1" i="0" u="sng" dirty="0">
                <a:effectLst/>
                <a:latin typeface="Myriad Pro (Headings)"/>
              </a:rPr>
            </a:br>
            <a:br>
              <a:rPr lang="en-US" sz="4000" u="sng" dirty="0">
                <a:latin typeface="Myriad Pro (Headings)"/>
              </a:rPr>
            </a:br>
            <a:endParaRPr lang="en-US" sz="4000" u="sng" dirty="0">
              <a:latin typeface="Myriad Pro (Headings)"/>
            </a:endParaRPr>
          </a:p>
        </p:txBody>
      </p:sp>
      <p:pic>
        <p:nvPicPr>
          <p:cNvPr id="16" name="Content Placeholder 15" descr="Graduation cap with tassel on wood table">
            <a:extLst>
              <a:ext uri="{FF2B5EF4-FFF2-40B4-BE49-F238E27FC236}">
                <a16:creationId xmlns:a16="http://schemas.microsoft.com/office/drawing/2014/main" id="{5D55E116-11E8-48DD-B4E6-D4C96618D5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898448"/>
            <a:ext cx="3852632" cy="21767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19B17BAC-5222-4C25-8591-8A77BBCDDB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84973" y="1155998"/>
            <a:ext cx="5030372" cy="456054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4300" b="1" dirty="0">
              <a:latin typeface="Myriad Pro (Body)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300" dirty="0">
                <a:latin typeface="Myriad Pro (Body)"/>
              </a:rPr>
              <a:t>Three intakes: January, May, September</a:t>
            </a:r>
          </a:p>
          <a:p>
            <a:pPr marL="0" indent="0">
              <a:buNone/>
            </a:pPr>
            <a:endParaRPr lang="en-GB" sz="4300" dirty="0">
              <a:latin typeface="Myriad Pro (Body)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300" dirty="0">
                <a:latin typeface="Myriad Pro (Body)"/>
              </a:rPr>
              <a:t>No interview required; students will need to pass all modules of Level 6 &amp; complete an online application form. </a:t>
            </a:r>
          </a:p>
          <a:p>
            <a:pPr marL="0" indent="0">
              <a:buNone/>
            </a:pPr>
            <a:endParaRPr lang="en-GB" sz="4300" dirty="0">
              <a:latin typeface="Myriad Pro (Body)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4300" b="0" i="0" dirty="0">
                <a:solidFill>
                  <a:srgbClr val="000000"/>
                </a:solidFill>
                <a:effectLst/>
                <a:latin typeface="Myriad Pro (Body)"/>
              </a:rPr>
              <a:t>Modules are assessed by coursework. This may take various forms, work-based projects, small research projects, presentations, case study analysis and the final research project/dissertation. Students who are not currently in employment may be able to base their projects on case studies.</a:t>
            </a:r>
            <a:br>
              <a:rPr lang="en-US" sz="4300" dirty="0">
                <a:latin typeface="Myriad Pro (Body)"/>
              </a:rPr>
            </a:br>
            <a:endParaRPr lang="en-US" sz="4300" dirty="0">
              <a:latin typeface="Myriad Pro (Body)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300" b="1" dirty="0"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All teaching </a:t>
            </a:r>
            <a:r>
              <a:rPr lang="en-GB" sz="4300" dirty="0"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will take place </a:t>
            </a:r>
            <a:r>
              <a:rPr lang="en-GB" sz="4300" b="1" dirty="0"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face-to-face;</a:t>
            </a:r>
            <a:r>
              <a:rPr lang="en-US" sz="4300" dirty="0">
                <a:latin typeface="Myriad Pro (Body)"/>
              </a:rPr>
              <a:t>  timetable will be confirmed prior to enrolment around December 2025.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5B9E0C-3C05-4E47-905B-B8FCE0AE6424}"/>
              </a:ext>
            </a:extLst>
          </p:cNvPr>
          <p:cNvSpPr txBox="1"/>
          <p:nvPr/>
        </p:nvSpPr>
        <p:spPr>
          <a:xfrm>
            <a:off x="62718" y="5264336"/>
            <a:ext cx="8880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***Disclaimer: Students DO NOT get a choice of timetable, Campus will be Quay Place***</a:t>
            </a:r>
          </a:p>
        </p:txBody>
      </p:sp>
    </p:spTree>
    <p:extLst>
      <p:ext uri="{BB962C8B-B14F-4D97-AF65-F5344CB8AC3E}">
        <p14:creationId xmlns:p14="http://schemas.microsoft.com/office/powerpoint/2010/main" val="2315496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BD6FDDB6-7741-451E-8B5B-D4D4EB0E1550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37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Postgraduate Courses – Structure </a:t>
            </a:r>
            <a:br>
              <a:rPr kumimoji="0" lang="en-US" sz="3700" b="0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3700" u="sng" dirty="0"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B9524-B2C8-4FAA-FA7F-7DF77542230B}"/>
              </a:ext>
            </a:extLst>
          </p:cNvPr>
          <p:cNvSpPr>
            <a:spLocks/>
          </p:cNvSpPr>
          <p:nvPr/>
        </p:nvSpPr>
        <p:spPr>
          <a:xfrm>
            <a:off x="457200" y="1417638"/>
            <a:ext cx="8229600" cy="39170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045EA2-0D38-4821-A0D2-38EF5D8771E1}"/>
              </a:ext>
            </a:extLst>
          </p:cNvPr>
          <p:cNvSpPr txBox="1"/>
          <p:nvPr/>
        </p:nvSpPr>
        <p:spPr>
          <a:xfrm>
            <a:off x="387917" y="1018938"/>
            <a:ext cx="4114800" cy="4172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4318" indent="-254318" algn="ctr" defTabSz="813816">
              <a:spcAft>
                <a:spcPts val="610"/>
              </a:spcAft>
              <a:buClr>
                <a:srgbClr val="000000"/>
              </a:buClr>
              <a:buSzPts val="1200"/>
              <a:buFont typeface="Wingdings" panose="05000000000000000000" pitchFamily="2" charset="2"/>
              <a:buChar char="Ø"/>
            </a:pPr>
            <a:r>
              <a:rPr lang="en-GB" sz="1424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The MSc programmes are a </a:t>
            </a:r>
            <a: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one-year, full-time </a:t>
            </a:r>
            <a:r>
              <a:rPr lang="en-GB" sz="1424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programmes delivered over </a:t>
            </a:r>
            <a: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2 days a week.</a:t>
            </a:r>
            <a:r>
              <a:rPr lang="en-GB" sz="1424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 Students should be available to </a:t>
            </a:r>
            <a: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attend classes at the University.</a:t>
            </a:r>
            <a:b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</a:br>
            <a:endParaRPr lang="en-GB" sz="1424" b="1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marL="254318" indent="-254318" defTabSz="813816">
              <a:buFont typeface="Wingdings" panose="05000000000000000000" pitchFamily="2" charset="2"/>
              <a:buChar char="Ø"/>
            </a:pPr>
            <a: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Part 1: </a:t>
            </a:r>
            <a:r>
              <a:rPr lang="en-GB" sz="1424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Compulsory, Optional and Specialist Modules. </a:t>
            </a:r>
          </a:p>
          <a:p>
            <a:pPr marL="254318" indent="-254318" defTabSz="813816">
              <a:buFont typeface="Wingdings" panose="05000000000000000000" pitchFamily="2" charset="2"/>
              <a:buChar char="Ø"/>
            </a:pPr>
            <a:r>
              <a:rPr lang="en-GB" sz="1424" b="1" kern="1200" dirty="0">
                <a:solidFill>
                  <a:srgbClr val="000000"/>
                </a:solidFill>
                <a:effectLst>
                  <a:glow>
                    <a:srgbClr val="000000"/>
                  </a:glow>
                  <a:reflection stA="0" endPos="0" fadeDir="0" sx="0" sy="0"/>
                </a:effectLst>
                <a:latin typeface="Myriad Pro (Body)"/>
                <a:ea typeface="+mn-ea"/>
                <a:cs typeface="+mn-cs"/>
              </a:rPr>
              <a:t>Part 2: </a:t>
            </a:r>
            <a:r>
              <a:rPr lang="en-GB" sz="1424" kern="1200" dirty="0">
                <a:solidFill>
                  <a:srgbClr val="000000"/>
                </a:solidFill>
                <a:latin typeface="Myriad Pro (Body)"/>
                <a:ea typeface="+mn-ea"/>
                <a:cs typeface="+mn-cs"/>
              </a:rPr>
              <a:t>Dissertation, OR Integrated Case Study, OR Business Development Proposal – Should not exceed 15,000 words or equivalent. </a:t>
            </a: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defTabSz="813816"/>
            <a:endParaRPr lang="en-GB" sz="1424" kern="1200" dirty="0">
              <a:solidFill>
                <a:srgbClr val="000000"/>
              </a:solidFill>
              <a:effectLst>
                <a:glow>
                  <a:srgbClr val="000000"/>
                </a:glow>
                <a:reflection stA="0" endPos="0" fadeDir="0" sx="0" sy="0"/>
              </a:effectLst>
              <a:latin typeface="Myriad Pro (Body)"/>
              <a:ea typeface="+mn-ea"/>
              <a:cs typeface="+mn-cs"/>
            </a:endParaRPr>
          </a:p>
          <a:p>
            <a:pPr lvl="0" algn="just">
              <a:spcAft>
                <a:spcPts val="685"/>
              </a:spcAft>
              <a:buClr>
                <a:srgbClr val="000000"/>
              </a:buClr>
              <a:buSzPts val="1200"/>
            </a:pPr>
            <a:endParaRPr lang="en-US" sz="1800" spc="0" dirty="0">
              <a:ln>
                <a:noFill/>
              </a:ln>
              <a:solidFill>
                <a:srgbClr val="000000"/>
              </a:solidFill>
              <a:effectLst>
                <a:glow>
                  <a:srgbClr val="000000"/>
                </a:glow>
                <a:outerShdw blurRad="38100" dist="19050" dir="2700000" algn="tl">
                  <a:schemeClr val="dk1">
                    <a:alpha val="40000"/>
                  </a:schemeClr>
                </a:outerShdw>
                <a:reflection stA="0" endPos="0" fadeDir="0" sx="0" sy="0"/>
              </a:effectLst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BF88DD-314E-6D64-FCE1-E9F738CEFDD5}"/>
              </a:ext>
            </a:extLst>
          </p:cNvPr>
          <p:cNvSpPr txBox="1"/>
          <p:nvPr/>
        </p:nvSpPr>
        <p:spPr>
          <a:xfrm>
            <a:off x="62718" y="5257799"/>
            <a:ext cx="8880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***Disclaimer: Students DO NOT get a choice of timetable, Campus will be Quay Place***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82B956-C3D4-94B0-7194-7774EDFAF2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644" y="1095741"/>
            <a:ext cx="4351074" cy="240433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A9939B-3277-ED1D-C954-1A1FC7A12B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952641"/>
              </p:ext>
            </p:extLst>
          </p:nvPr>
        </p:nvGraphicFramePr>
        <p:xfrm>
          <a:off x="387917" y="3738489"/>
          <a:ext cx="8210938" cy="14859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56384">
                  <a:extLst>
                    <a:ext uri="{9D8B030D-6E8A-4147-A177-3AD203B41FA5}">
                      <a16:colId xmlns:a16="http://schemas.microsoft.com/office/drawing/2014/main" val="3007311719"/>
                    </a:ext>
                  </a:extLst>
                </a:gridCol>
                <a:gridCol w="3247053">
                  <a:extLst>
                    <a:ext uri="{9D8B030D-6E8A-4147-A177-3AD203B41FA5}">
                      <a16:colId xmlns:a16="http://schemas.microsoft.com/office/drawing/2014/main" val="2461798238"/>
                    </a:ext>
                  </a:extLst>
                </a:gridCol>
                <a:gridCol w="1707501">
                  <a:extLst>
                    <a:ext uri="{9D8B030D-6E8A-4147-A177-3AD203B41FA5}">
                      <a16:colId xmlns:a16="http://schemas.microsoft.com/office/drawing/2014/main" val="11191554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685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Myriad Pro (Body)"/>
                        </a:rPr>
                        <a:t>Term 1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47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685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Myriad Pro (Body)"/>
                        </a:rPr>
                        <a:t>Term 2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47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685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Myriad Pro (Body)"/>
                        </a:rPr>
                        <a:t>Term 3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alpha val="47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1591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3 Modules/Term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Classes Taught – 2 days/week 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Day 1 Full day 09:15am - 6:15 pm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Day 2 Half day 09:15am -1:15 pm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47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685"/>
                        </a:spcAft>
                      </a:pP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3 Modules/Term</a:t>
                      </a:r>
                    </a:p>
                    <a:p>
                      <a:pPr marL="0" algn="ctr" defTabSz="914400" rtl="0" eaLnBrk="1" latinLnBrk="0" hangingPunct="1">
                        <a:spcAft>
                          <a:spcPts val="685"/>
                        </a:spcAft>
                      </a:pP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Classes Taught - 2 days/week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Day 1 Full day 09:15am - 6:00 pm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85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noProof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+mn-ea"/>
                          <a:cs typeface="+mn-cs"/>
                        </a:rPr>
                        <a:t>Day 2 Half day 09:15am -1:15 pm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tint val="40000"/>
                        <a:alpha val="47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685"/>
                        </a:spcAft>
                      </a:pP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Myriad Pro (Body)"/>
                      </a:endParaRPr>
                    </a:p>
                    <a:p>
                      <a:pPr algn="ctr">
                        <a:spcAft>
                          <a:spcPts val="685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Myriad Pro (Body)"/>
                        </a:rPr>
                        <a:t>Dissertation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tint val="40000"/>
                        <a:alpha val="47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3281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8840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3C62EE-F00A-700B-9BCC-93C35B372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74" y="820396"/>
            <a:ext cx="9081452" cy="4461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128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D79F2-4FCD-40B5-89DF-4D7C9A18E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Student Finance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F9DE3-9BAC-4545-8D9D-919566962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17638"/>
            <a:ext cx="8686800" cy="4578868"/>
          </a:xfrm>
        </p:spPr>
        <p:txBody>
          <a:bodyPr>
            <a:normAutofit fontScale="40000" lnSpcReduction="20000"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35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 (Body)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40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 (Body)"/>
              </a:rPr>
              <a:t>Successful applicants may be able to borrow money from Student Finance England (SFE) to help pay for University tuition fees and living costs during studies. 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sz="4000" dirty="0">
              <a:latin typeface="Myriad Pro (Body)"/>
            </a:endParaRP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You would be able to borrow 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up to £</a:t>
            </a:r>
            <a:r>
              <a:rPr lang="en-GB" sz="4000" b="1" i="0" dirty="0">
                <a:solidFill>
                  <a:srgbClr val="0B0C0C"/>
                </a:solidFill>
                <a:effectLst/>
                <a:latin typeface="Myriad Pro (Body)"/>
              </a:rPr>
              <a:t>12,858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 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for 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25/26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 academic year. Additional support may be available, students will need to do their own research on this as it’s based on individual circumstances</a:t>
            </a:r>
            <a:r>
              <a:rPr lang="en-GB" sz="4000" dirty="0">
                <a:latin typeface="Myriad Pro (Body)"/>
                <a:ea typeface="Calibri" panose="020F0502020204030204" pitchFamily="34" charset="0"/>
              </a:rPr>
              <a:t>. </a:t>
            </a:r>
            <a:endParaRPr lang="en-GB" sz="4000" dirty="0">
              <a:effectLst/>
              <a:latin typeface="Myriad Pro (Body)"/>
              <a:ea typeface="Calibri" panose="020F0502020204030204" pitchFamily="34" charset="0"/>
            </a:endParaRPr>
          </a:p>
          <a:p>
            <a:pPr marL="0" indent="0" algn="ctr">
              <a:buNone/>
            </a:pPr>
            <a:endParaRPr lang="en-GB" sz="4000" dirty="0">
              <a:effectLst/>
              <a:latin typeface="Myriad Pro (Body)"/>
              <a:ea typeface="Calibri" panose="020F0502020204030204" pitchFamily="34" charset="0"/>
            </a:endParaRP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There isn’t a separate 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postgraduate 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maintenance loan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, so the Master’s loan would be paid directly to your bank account to use for 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tuition fees and/or living costs. 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The payment will be paid in </a:t>
            </a:r>
            <a:r>
              <a:rPr lang="en-GB" sz="4000" b="1" dirty="0">
                <a:effectLst/>
                <a:latin typeface="Myriad Pro (Body)"/>
                <a:ea typeface="Calibri" panose="020F0502020204030204" pitchFamily="34" charset="0"/>
              </a:rPr>
              <a:t>three instalments </a:t>
            </a:r>
            <a:r>
              <a:rPr lang="en-GB" sz="4000" dirty="0">
                <a:effectLst/>
                <a:latin typeface="Myriad Pro (Body)"/>
                <a:ea typeface="Calibri" panose="020F0502020204030204" pitchFamily="34" charset="0"/>
              </a:rPr>
              <a:t>per academic year. 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4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 (Body)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4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 (Body)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40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 (Body)"/>
              </a:rPr>
              <a:t>To apply for Student Finance, progressing students will need to apply online by submitting an online application. A guide will be emailed to you</a:t>
            </a:r>
            <a:r>
              <a:rPr lang="en-GB" sz="4000" dirty="0">
                <a:latin typeface="Myriad Pro (Body)"/>
              </a:rPr>
              <a:t>.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sz="4000" dirty="0">
              <a:latin typeface="Myriad Pro (Body)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40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 (Body)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 (Body)"/>
              </a:rPr>
              <a:t>Processing may take around 6 weeks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080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95FF72C-E498-48D6-900A-BBD253C15AED}"/>
              </a:ext>
            </a:extLst>
          </p:cNvPr>
          <p:cNvSpPr txBox="1"/>
          <p:nvPr/>
        </p:nvSpPr>
        <p:spPr>
          <a:xfrm>
            <a:off x="315998" y="1436914"/>
            <a:ext cx="3600020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 (Body)"/>
                <a:ea typeface="Times New Roman" panose="02020603050405020304" pitchFamily="18" charset="0"/>
                <a:cs typeface="+mn-cs"/>
              </a:rPr>
              <a:t> 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 (Body)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 (Body)"/>
                <a:ea typeface="Times New Roman" panose="02020603050405020304" pitchFamily="18" charset="0"/>
                <a:cs typeface="Calibri" panose="020F0502020204030204" pitchFamily="34" charset="0"/>
              </a:rPr>
              <a:t>Want progression advice?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 (Body)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 (Body)"/>
                <a:ea typeface="Times New Roman" panose="02020603050405020304" pitchFamily="18" charset="0"/>
                <a:cs typeface="+mn-cs"/>
              </a:rPr>
              <a:t> 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/>
              <a:t>Dates: Thursday 3rd July &amp; Saturday 5th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/>
              <a:t> July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/>
              <a:t>Location: Student Area, 1st floor of Louisa House, Quay Place Campus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 (Body)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 (Body)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56C554-782A-470E-9419-3B803ED3FB7D}"/>
              </a:ext>
            </a:extLst>
          </p:cNvPr>
          <p:cNvSpPr txBox="1"/>
          <p:nvPr/>
        </p:nvSpPr>
        <p:spPr>
          <a:xfrm>
            <a:off x="1515633" y="482902"/>
            <a:ext cx="63134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🌟 Where to Next? Event🌟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BF2859-8461-3A33-048F-501D578FCBFB}"/>
              </a:ext>
            </a:extLst>
          </p:cNvPr>
          <p:cNvSpPr txBox="1"/>
          <p:nvPr/>
        </p:nvSpPr>
        <p:spPr>
          <a:xfrm>
            <a:off x="4960938" y="1607735"/>
            <a:ext cx="34897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Includes… </a:t>
            </a:r>
          </a:p>
          <a:p>
            <a:pPr algn="ctr"/>
            <a:r>
              <a:rPr lang="en-GB" dirty="0"/>
              <a:t>Information stalls from Admissions, </a:t>
            </a:r>
          </a:p>
          <a:p>
            <a:pPr algn="ctr"/>
            <a:r>
              <a:rPr lang="en-GB" dirty="0"/>
              <a:t>Careers Service, Finance and </a:t>
            </a:r>
          </a:p>
          <a:p>
            <a:pPr algn="ctr"/>
            <a:r>
              <a:rPr lang="en-GB" dirty="0"/>
              <a:t>Student Engagement Teams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Student Ambassadors on hand to share their experience of different programmes and answer queries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B32640-A04D-1ED5-4E91-270AFF5E35B3}"/>
              </a:ext>
            </a:extLst>
          </p:cNvPr>
          <p:cNvSpPr/>
          <p:nvPr/>
        </p:nvSpPr>
        <p:spPr>
          <a:xfrm>
            <a:off x="2221423" y="4703580"/>
            <a:ext cx="49018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Food and </a:t>
            </a:r>
            <a:r>
              <a:rPr lang="en-US" sz="32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drinks</a:t>
            </a:r>
            <a:r>
              <a:rPr lang="en-US" sz="2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provided</a:t>
            </a:r>
          </a:p>
        </p:txBody>
      </p:sp>
    </p:spTree>
    <p:extLst>
      <p:ext uri="{BB962C8B-B14F-4D97-AF65-F5344CB8AC3E}">
        <p14:creationId xmlns:p14="http://schemas.microsoft.com/office/powerpoint/2010/main" val="3796700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4FB2F05-306A-4C68-BA82-6DF96B71FBB6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700" b="1" i="0" dirty="0">
                <a:effectLst/>
                <a:latin typeface="+mj-lt"/>
                <a:ea typeface="+mj-ea"/>
                <a:cs typeface="+mj-cs"/>
              </a:rPr>
              <a:t>UWTSD Taught Postgraduate Progression Bursary</a:t>
            </a:r>
            <a:endParaRPr lang="en-GB" sz="3700" b="1" dirty="0"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76B9B4-4971-4779-802C-AA9A42CF3A84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71450" indent="-171450" algn="ctr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Students continuing to a Postgraduate Course after completing an undergraduate degree at UWTSD – </a:t>
            </a:r>
            <a:r>
              <a:rPr lang="en-GB" sz="1400" b="1" dirty="0">
                <a:latin typeface="Myriad Pro (Body)"/>
                <a:cs typeface="Myanmar Text" panose="020B0502040204020203" pitchFamily="34" charset="0"/>
              </a:rPr>
              <a:t>Direct Applicants ONLY</a:t>
            </a:r>
            <a:endParaRPr lang="en-GB" sz="1050" b="1" dirty="0">
              <a:latin typeface="Myriad Pro (Body)"/>
              <a:cs typeface="Myanmar Text" panose="020B05020402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100" dirty="0">
              <a:latin typeface="Myriad Pro (Body)"/>
              <a:cs typeface="Myanmar Text" panose="020B05020402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This Bursary is awarded to UK/EU students who have recently completed an undergraduate degree at UWTSD (within two years) and are progressing onto a full time or part-time taught postgraduate programme at UWTSD </a:t>
            </a:r>
            <a:r>
              <a:rPr lang="en-GB" sz="1100" dirty="0" err="1">
                <a:latin typeface="Myriad Pro (Body)"/>
                <a:cs typeface="Myanmar Text" panose="020B0502040204020203" pitchFamily="34" charset="0"/>
              </a:rPr>
              <a:t>e.g</a:t>
            </a: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 MA/MTh/</a:t>
            </a:r>
            <a:r>
              <a:rPr lang="en-GB" sz="1100" dirty="0" err="1">
                <a:latin typeface="Myriad Pro (Body)"/>
                <a:cs typeface="Myanmar Text" panose="020B0502040204020203" pitchFamily="34" charset="0"/>
              </a:rPr>
              <a:t>MRes</a:t>
            </a: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 (but excluding PgCert/PGDip).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100" b="1" dirty="0">
              <a:latin typeface="Myriad Pro (Body)"/>
              <a:cs typeface="Myanmar Text" panose="020B05020402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100" b="1" dirty="0">
                <a:latin typeface="Myriad Pro (Body)"/>
                <a:cs typeface="Myanmar Text" panose="020B0502040204020203" pitchFamily="34" charset="0"/>
              </a:rPr>
              <a:t>Award Amount: Up to £2,500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100" dirty="0">
              <a:latin typeface="Myriad Pro (Body)"/>
              <a:cs typeface="Myanmar Text" panose="020B05020402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Closing date for Applications: n/a - the bursary will be applied automatically for eligible students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100" dirty="0">
              <a:latin typeface="Myriad Pro (Body)"/>
              <a:cs typeface="Myanmar Text" panose="020B0502040204020203" pitchFamily="34" charset="0"/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***Additional Information: This bursary is </a:t>
            </a:r>
            <a:r>
              <a:rPr lang="en-GB" sz="1100" b="1" dirty="0">
                <a:latin typeface="Myriad Pro (Body)"/>
                <a:cs typeface="Myanmar Text" panose="020B0502040204020203" pitchFamily="34" charset="0"/>
              </a:rPr>
              <a:t>awarded as a fee reduction</a:t>
            </a:r>
            <a:r>
              <a:rPr lang="en-GB" sz="1100" dirty="0">
                <a:latin typeface="Myriad Pro (Body)"/>
                <a:cs typeface="Myanmar Text" panose="020B0502040204020203" pitchFamily="34" charset="0"/>
              </a:rPr>
              <a:t> and awarded pro-rata with the cost of the programme and the intensity of study. This award will be applied automatically to eligible students.***</a:t>
            </a:r>
          </a:p>
        </p:txBody>
      </p:sp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B0C8439E-A252-4634-B3D0-24025E974B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2" y="1916474"/>
            <a:ext cx="4038600" cy="30250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82806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861A091-C317-42A7-AD95-DDEC4D3F5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55" y="175397"/>
            <a:ext cx="7359589" cy="116205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000" b="1" i="0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sz="2000" b="0" i="0" dirty="0">
                <a:effectLst/>
                <a:latin typeface="Myriad Pro (Headings)"/>
              </a:rPr>
            </a:br>
            <a:r>
              <a:rPr lang="en-GB" u="sng" dirty="0">
                <a:latin typeface="Myriad Pro (Headings)"/>
              </a:rPr>
              <a:t>Introduce a Friend Scheme</a:t>
            </a:r>
            <a:br>
              <a:rPr lang="en-GB" u="sng" dirty="0">
                <a:latin typeface="Myriad Pro (Headings)"/>
              </a:rPr>
            </a:br>
            <a:r>
              <a:rPr lang="en-GB" b="0" dirty="0">
                <a:latin typeface="Myriad Pro (Headings)"/>
              </a:rPr>
              <a:t>Introduce us to your friend and you'll both get a </a:t>
            </a:r>
            <a:r>
              <a:rPr lang="en-GB" sz="2200" dirty="0">
                <a:latin typeface="Myriad Pro (Headings)"/>
              </a:rPr>
              <a:t>£250 Amazon voucher</a:t>
            </a:r>
            <a:r>
              <a:rPr lang="en-GB" b="0" dirty="0">
                <a:latin typeface="Myriad Pro (Headings)"/>
              </a:rPr>
              <a:t>! </a:t>
            </a:r>
            <a:r>
              <a:rPr lang="en-GB" b="0" dirty="0">
                <a:latin typeface="Myriad Pro (Headings)"/>
                <a:ea typeface="Calibri" panose="020F0502020204030204" pitchFamily="34" charset="0"/>
                <a:cs typeface="Calibri" panose="020F0502020204030204" pitchFamily="34" charset="0"/>
              </a:rPr>
              <a:t>(T&amp;C’s Apply)</a:t>
            </a:r>
            <a:endParaRPr lang="en-US" b="0" dirty="0">
              <a:latin typeface="Myriad Pro (Headings)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A06FCA-CBDC-4E88-AF98-9AA9A5FE5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0939" y="1778718"/>
            <a:ext cx="3644284" cy="2733213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3633E73-BEB1-496F-A34C-5D420BABF3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4803" y="1876373"/>
            <a:ext cx="3937247" cy="4029891"/>
          </a:xfrm>
        </p:spPr>
        <p:txBody>
          <a:bodyPr>
            <a:normAutofit/>
          </a:bodyPr>
          <a:lstStyle/>
          <a:p>
            <a:pPr algn="ctr"/>
            <a:r>
              <a:rPr lang="en-GB" sz="1600" b="1" i="0" u="sng" dirty="0">
                <a:effectLst/>
                <a:latin typeface="Myriad Pro (Body)"/>
              </a:rPr>
              <a:t>Do you know someone that has been thinking about going to university? </a:t>
            </a:r>
          </a:p>
          <a:p>
            <a:pPr algn="ctr"/>
            <a:br>
              <a:rPr lang="en-GB" dirty="0">
                <a:latin typeface="Myriad Pro (Body)"/>
              </a:rPr>
            </a:br>
            <a:r>
              <a:rPr lang="en-GB" i="0" dirty="0">
                <a:effectLst/>
                <a:latin typeface="Myriad Pro (Body)"/>
              </a:rPr>
              <a:t>If you are a current student and you know someone that would love to study at the Institute of Inner-City Learning, then simply ask your someone to fill out the </a:t>
            </a:r>
            <a:r>
              <a:rPr lang="en-GB" i="0" u="none" strike="noStrike" dirty="0">
                <a:effectLst/>
                <a:latin typeface="Myriad Pro (Body)"/>
                <a:hlinkClick r:id="rId3" tooltip="Introduce a Friend Scheme For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Introduce a Friend Scheme form</a:t>
            </a:r>
            <a:r>
              <a:rPr lang="en-GB" i="0" dirty="0">
                <a:effectLst/>
                <a:latin typeface="Myriad Pro (Body)"/>
              </a:rPr>
              <a:t> after they have been offered a place to study but before they enrol, and you will both bag yourself a </a:t>
            </a:r>
            <a:r>
              <a:rPr lang="en-GB" sz="1600" b="1" i="0" dirty="0">
                <a:effectLst/>
                <a:latin typeface="Myriad Pro (Body)"/>
              </a:rPr>
              <a:t>£250 Amazon voucher </a:t>
            </a:r>
            <a:r>
              <a:rPr lang="en-GB" i="0" dirty="0">
                <a:effectLst/>
                <a:latin typeface="Myriad Pro (Body)"/>
              </a:rPr>
              <a:t>(T&amp;C’s Apply).</a:t>
            </a:r>
            <a:br>
              <a:rPr lang="en-GB" b="0" i="0" dirty="0">
                <a:effectLst/>
                <a:latin typeface="Myriad Pro (Body)"/>
              </a:rPr>
            </a:br>
            <a:br>
              <a:rPr lang="en-GB" b="0" i="0" dirty="0">
                <a:effectLst/>
                <a:latin typeface="Myriad Pro (Body)"/>
              </a:rPr>
            </a:br>
            <a:endParaRPr lang="en-US" dirty="0">
              <a:latin typeface="Myriad Pro (Body)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AB362E-AA22-4FB9-9957-95EF6C426EC5}"/>
              </a:ext>
            </a:extLst>
          </p:cNvPr>
          <p:cNvSpPr txBox="1"/>
          <p:nvPr/>
        </p:nvSpPr>
        <p:spPr>
          <a:xfrm>
            <a:off x="-146481" y="4953202"/>
            <a:ext cx="94369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b="1" i="0" dirty="0">
                <a:effectLst/>
                <a:latin typeface="Myriad Pro (Headings)"/>
              </a:rPr>
              <a:t>***Head over to Moodle – Birmingham Student Engagement – Introduce a Friend*** </a:t>
            </a:r>
          </a:p>
        </p:txBody>
      </p:sp>
    </p:spTree>
    <p:extLst>
      <p:ext uri="{BB962C8B-B14F-4D97-AF65-F5344CB8AC3E}">
        <p14:creationId xmlns:p14="http://schemas.microsoft.com/office/powerpoint/2010/main" val="3184043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601600" y="1291234"/>
            <a:ext cx="6062718" cy="735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44"/>
              </a:lnSpc>
            </a:pPr>
            <a:r>
              <a:rPr lang="en-US" sz="4388" b="1" dirty="0">
                <a:solidFill>
                  <a:srgbClr val="043A5A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What Next?</a:t>
            </a:r>
          </a:p>
        </p:txBody>
      </p:sp>
      <p:pic>
        <p:nvPicPr>
          <p:cNvPr id="3" name="Picture 2" descr="A group of question marks and arrows&#10;&#10;AI-generated content may be incorrect.">
            <a:extLst>
              <a:ext uri="{FF2B5EF4-FFF2-40B4-BE49-F238E27FC236}">
                <a16:creationId xmlns:a16="http://schemas.microsoft.com/office/drawing/2014/main" id="{B272F70D-BC22-85D7-22FD-C4532B007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26" b="21824"/>
          <a:stretch/>
        </p:blipFill>
        <p:spPr>
          <a:xfrm>
            <a:off x="1289426" y="2125186"/>
            <a:ext cx="6565148" cy="363372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702B9-B03E-1FE8-F20D-445F8283C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9542" y="4406860"/>
            <a:ext cx="5034201" cy="395024"/>
          </a:xfrm>
        </p:spPr>
        <p:txBody>
          <a:bodyPr vert="horz" lIns="51435" tIns="25718" rIns="51435" bIns="25718" rtlCol="0" anchor="b">
            <a:normAutofit fontScale="90000"/>
          </a:bodyPr>
          <a:lstStyle/>
          <a:p>
            <a:pPr algn="ctr"/>
            <a:r>
              <a:rPr lang="en-US" sz="2700" b="1" dirty="0">
                <a:solidFill>
                  <a:srgbClr val="0070C0"/>
                </a:solidFill>
              </a:rPr>
              <a:t>Please raise your hand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4858D-8E01-54AA-C4DF-79A3B468F9BF}"/>
              </a:ext>
            </a:extLst>
          </p:cNvPr>
          <p:cNvSpPr txBox="1"/>
          <p:nvPr/>
        </p:nvSpPr>
        <p:spPr>
          <a:xfrm>
            <a:off x="2045172" y="4814342"/>
            <a:ext cx="5034201" cy="283863"/>
          </a:xfrm>
          <a:prstGeom prst="rect">
            <a:avLst/>
          </a:prstGeom>
        </p:spPr>
        <p:txBody>
          <a:bodyPr vert="horz" lIns="51435" tIns="25718" rIns="51435" bIns="25718" rtlCol="0" anchor="t">
            <a:noAutofit/>
          </a:bodyPr>
          <a:lstStyle/>
          <a:p>
            <a:pPr algn="ctr" defTabSz="514350">
              <a:lnSpc>
                <a:spcPct val="90000"/>
              </a:lnSpc>
              <a:spcBef>
                <a:spcPts val="563"/>
              </a:spcBef>
              <a:spcAft>
                <a:spcPts val="338"/>
              </a:spcAft>
              <a:defRPr/>
            </a:pPr>
            <a:r>
              <a:rPr lang="en-US" dirty="0">
                <a:solidFill>
                  <a:prstClr val="black"/>
                </a:solidFill>
                <a:latin typeface="Aptos" panose="02110004020202020204"/>
              </a:rPr>
              <a:t>If your course will end at some point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74154BF4-7DFA-A075-CF8C-86EA9A32B5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6" b="12604"/>
          <a:stretch/>
        </p:blipFill>
        <p:spPr>
          <a:xfrm>
            <a:off x="1729351" y="1081037"/>
            <a:ext cx="5685298" cy="319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52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D2FB3-BC76-6C88-C18A-E4D0C273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9" y="1861903"/>
            <a:ext cx="2899835" cy="3134193"/>
          </a:xfrm>
        </p:spPr>
        <p:txBody>
          <a:bodyPr vert="horz" lIns="51435" tIns="25718" rIns="51435" bIns="25718" rtlCol="0" anchor="ctr">
            <a:normAutofit/>
          </a:bodyPr>
          <a:lstStyle/>
          <a:p>
            <a:r>
              <a:rPr lang="en-US" sz="2475" dirty="0">
                <a:solidFill>
                  <a:srgbClr val="0070C0"/>
                </a:solidFill>
              </a:rPr>
              <a:t>Please keep your hands up…</a:t>
            </a:r>
            <a:br>
              <a:rPr lang="en-US" sz="2475" dirty="0"/>
            </a:br>
            <a:br>
              <a:rPr lang="en-US" sz="2475" dirty="0"/>
            </a:br>
            <a:r>
              <a:rPr lang="en-US" sz="2475" dirty="0"/>
              <a:t>…If you know what you’re going to do next</a:t>
            </a:r>
          </a:p>
        </p:txBody>
      </p:sp>
      <p:pic>
        <p:nvPicPr>
          <p:cNvPr id="10" name="Content Placeholder 9" descr="Several hands raised in the air&#10;&#10;AI-generated content may be incorrect.">
            <a:extLst>
              <a:ext uri="{FF2B5EF4-FFF2-40B4-BE49-F238E27FC236}">
                <a16:creationId xmlns:a16="http://schemas.microsoft.com/office/drawing/2014/main" id="{CFC5D2D0-F0E7-6220-A435-F262434FF0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91"/>
          <a:stretch/>
        </p:blipFill>
        <p:spPr>
          <a:xfrm>
            <a:off x="3251796" y="1916905"/>
            <a:ext cx="5672929" cy="3024188"/>
          </a:xfrm>
        </p:spPr>
      </p:pic>
    </p:spTree>
    <p:extLst>
      <p:ext uri="{BB962C8B-B14F-4D97-AF65-F5344CB8AC3E}">
        <p14:creationId xmlns:p14="http://schemas.microsoft.com/office/powerpoint/2010/main" val="3945468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E938-0DBE-6234-9E5B-E82C587D1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566" y="2684912"/>
            <a:ext cx="3338876" cy="1344168"/>
          </a:xfrm>
        </p:spPr>
        <p:txBody>
          <a:bodyPr vert="horz" lIns="51435" tIns="25718" rIns="51435" bIns="25718" rtlCol="0" anchor="b">
            <a:normAutofit fontScale="90000"/>
          </a:bodyPr>
          <a:lstStyle/>
          <a:p>
            <a:r>
              <a:rPr lang="en-US" sz="2250" dirty="0">
                <a:solidFill>
                  <a:srgbClr val="0070C0"/>
                </a:solidFill>
              </a:rPr>
              <a:t>Please keep your hand up….</a:t>
            </a:r>
            <a:br>
              <a:rPr lang="en-US" sz="2250" dirty="0">
                <a:solidFill>
                  <a:srgbClr val="0070C0"/>
                </a:solidFill>
              </a:rPr>
            </a:br>
            <a:br>
              <a:rPr lang="en-US" sz="2250" dirty="0">
                <a:solidFill>
                  <a:srgbClr val="0070C0"/>
                </a:solidFill>
              </a:rPr>
            </a:br>
            <a:r>
              <a:rPr lang="en-US" sz="2250" dirty="0"/>
              <a:t>…. If you have a plan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4D903C-07A9-6975-7D51-9089043A6F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8679" y="4454276"/>
            <a:ext cx="2340131" cy="478687"/>
          </a:xfrm>
        </p:spPr>
        <p:txBody>
          <a:bodyPr vert="horz" lIns="51435" tIns="25718" rIns="51435" bIns="25718" rtlCol="0">
            <a:normAutofit fontScale="92500"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If you have a plan</a:t>
            </a:r>
          </a:p>
        </p:txBody>
      </p:sp>
      <p:pic>
        <p:nvPicPr>
          <p:cNvPr id="8" name="Content Placeholder 7" descr="A hand writing on sticky notes&#10;&#10;AI-generated content may be incorrect.">
            <a:extLst>
              <a:ext uri="{FF2B5EF4-FFF2-40B4-BE49-F238E27FC236}">
                <a16:creationId xmlns:a16="http://schemas.microsoft.com/office/drawing/2014/main" id="{50AC92DF-DBAB-C83F-3B86-68985DC44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52"/>
          <a:stretch/>
        </p:blipFill>
        <p:spPr>
          <a:xfrm>
            <a:off x="4361535" y="1423461"/>
            <a:ext cx="4454417" cy="4011078"/>
          </a:xfrm>
        </p:spPr>
      </p:pic>
    </p:spTree>
    <p:extLst>
      <p:ext uri="{BB962C8B-B14F-4D97-AF65-F5344CB8AC3E}">
        <p14:creationId xmlns:p14="http://schemas.microsoft.com/office/powerpoint/2010/main" val="1261601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DA9AC-AB0F-BE53-3F0E-C9A8F5DBA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026" y="2390617"/>
            <a:ext cx="2235029" cy="2076766"/>
          </a:xfrm>
          <a:noFill/>
        </p:spPr>
        <p:txBody>
          <a:bodyPr vert="horz" lIns="51435" tIns="25718" rIns="51435" bIns="25718" rtlCol="0" anchor="b">
            <a:normAutofit fontScale="90000"/>
          </a:bodyPr>
          <a:lstStyle/>
          <a:p>
            <a:r>
              <a:rPr lang="en-US" sz="2925" dirty="0">
                <a:solidFill>
                  <a:srgbClr val="0070C0"/>
                </a:solidFill>
              </a:rPr>
              <a:t>Please keep your hand up…</a:t>
            </a:r>
            <a:br>
              <a:rPr lang="en-US" sz="2925" dirty="0"/>
            </a:br>
            <a:br>
              <a:rPr lang="en-US" sz="2925" dirty="0"/>
            </a:br>
            <a:r>
              <a:rPr lang="en-US" sz="2925" dirty="0"/>
              <a:t>…if you know your plan is going to work</a:t>
            </a:r>
          </a:p>
        </p:txBody>
      </p:sp>
      <p:pic>
        <p:nvPicPr>
          <p:cNvPr id="10" name="Content Placeholder 9" descr="A silhouette of a person standing on a rock with his arms raised&#10;&#10;AI-generated content may be incorrect.">
            <a:extLst>
              <a:ext uri="{FF2B5EF4-FFF2-40B4-BE49-F238E27FC236}">
                <a16:creationId xmlns:a16="http://schemas.microsoft.com/office/drawing/2014/main" id="{76CE548D-2C41-F6AF-221D-019138CE18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56" b="-164"/>
          <a:stretch/>
        </p:blipFill>
        <p:spPr>
          <a:xfrm>
            <a:off x="3962878" y="1405571"/>
            <a:ext cx="5077136" cy="4046859"/>
          </a:xfrm>
        </p:spPr>
      </p:pic>
    </p:spTree>
    <p:extLst>
      <p:ext uri="{BB962C8B-B14F-4D97-AF65-F5344CB8AC3E}">
        <p14:creationId xmlns:p14="http://schemas.microsoft.com/office/powerpoint/2010/main" val="1039753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Person solving on board">
            <a:extLst>
              <a:ext uri="{FF2B5EF4-FFF2-40B4-BE49-F238E27FC236}">
                <a16:creationId xmlns:a16="http://schemas.microsoft.com/office/drawing/2014/main" id="{5BC6A554-7AC5-B3C7-711A-A648F0503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74" r="15474" b="-1"/>
          <a:stretch/>
        </p:blipFill>
        <p:spPr>
          <a:xfrm>
            <a:off x="4012748" y="1500194"/>
            <a:ext cx="3990578" cy="38576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CF4C9B-383B-479F-A0A1-270AE6357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062" y="2641893"/>
            <a:ext cx="2302046" cy="1574215"/>
          </a:xfrm>
        </p:spPr>
        <p:txBody>
          <a:bodyPr vert="horz" lIns="51435" tIns="25718" rIns="51435" bIns="25718" rtlCol="0" anchor="b">
            <a:normAutofit fontScale="90000"/>
          </a:bodyPr>
          <a:lstStyle/>
          <a:p>
            <a:pPr algn="ctr"/>
            <a:r>
              <a:rPr lang="en-US" sz="3375" dirty="0">
                <a:solidFill>
                  <a:srgbClr val="0070C0"/>
                </a:solidFill>
              </a:rPr>
              <a:t>The good news is that making a plan is easy</a:t>
            </a:r>
          </a:p>
        </p:txBody>
      </p:sp>
    </p:spTree>
    <p:extLst>
      <p:ext uri="{BB962C8B-B14F-4D97-AF65-F5344CB8AC3E}">
        <p14:creationId xmlns:p14="http://schemas.microsoft.com/office/powerpoint/2010/main" val="1091096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69684" y="2418763"/>
            <a:ext cx="363789" cy="470924"/>
          </a:xfrm>
          <a:custGeom>
            <a:avLst/>
            <a:gdLst/>
            <a:ahLst/>
            <a:cxnLst/>
            <a:rect l="l" t="t" r="r" b="b"/>
            <a:pathLst>
              <a:path w="517389" h="669759">
                <a:moveTo>
                  <a:pt x="0" y="0"/>
                </a:moveTo>
                <a:lnTo>
                  <a:pt x="517389" y="0"/>
                </a:lnTo>
                <a:lnTo>
                  <a:pt x="517389" y="669759"/>
                </a:lnTo>
                <a:lnTo>
                  <a:pt x="0" y="6697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66"/>
          </a:p>
        </p:txBody>
      </p:sp>
      <p:sp>
        <p:nvSpPr>
          <p:cNvPr id="3" name="Freeform 3"/>
          <p:cNvSpPr/>
          <p:nvPr/>
        </p:nvSpPr>
        <p:spPr>
          <a:xfrm>
            <a:off x="1739632" y="1628911"/>
            <a:ext cx="493841" cy="507806"/>
          </a:xfrm>
          <a:custGeom>
            <a:avLst/>
            <a:gdLst/>
            <a:ahLst/>
            <a:cxnLst/>
            <a:rect l="l" t="t" r="r" b="b"/>
            <a:pathLst>
              <a:path w="702351" h="722212">
                <a:moveTo>
                  <a:pt x="0" y="0"/>
                </a:moveTo>
                <a:lnTo>
                  <a:pt x="702351" y="0"/>
                </a:lnTo>
                <a:lnTo>
                  <a:pt x="702351" y="722212"/>
                </a:lnTo>
                <a:lnTo>
                  <a:pt x="0" y="7222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66"/>
          </a:p>
        </p:txBody>
      </p:sp>
      <p:sp>
        <p:nvSpPr>
          <p:cNvPr id="4" name="TextBox 4"/>
          <p:cNvSpPr txBox="1"/>
          <p:nvPr/>
        </p:nvSpPr>
        <p:spPr>
          <a:xfrm>
            <a:off x="2415119" y="2391975"/>
            <a:ext cx="2712887" cy="23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69"/>
              </a:lnSpc>
            </a:pPr>
            <a:r>
              <a:rPr lang="en-US" sz="1406" b="1" spc="45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Career Planning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415119" y="2704517"/>
            <a:ext cx="5131433" cy="397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74"/>
              </a:lnSpc>
              <a:spcBef>
                <a:spcPct val="0"/>
              </a:spcBef>
            </a:pPr>
            <a:r>
              <a:rPr lang="en-US" sz="1124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Assisting with goal setting, skill development, tools to aid in decision making, and confidence building.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415120" y="1572546"/>
            <a:ext cx="2969821" cy="23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69"/>
              </a:lnSpc>
            </a:pPr>
            <a:r>
              <a:rPr lang="en-US" sz="1406" b="1" spc="45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Generating Career Ideas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415120" y="1805057"/>
            <a:ext cx="5159209" cy="397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74"/>
              </a:lnSpc>
              <a:spcBef>
                <a:spcPct val="0"/>
              </a:spcBef>
            </a:pPr>
            <a:r>
              <a:rPr lang="en-US" sz="1124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Identifying your own motivations, strengths, and preferences, and balancing this against </a:t>
            </a:r>
            <a:r>
              <a:rPr lang="en-US" sz="1124" dirty="0" err="1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labour</a:t>
            </a:r>
            <a:r>
              <a:rPr lang="en-US" sz="1124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 market information to explore your options with or without a degree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5384941" y="1115284"/>
            <a:ext cx="2849019" cy="736308"/>
            <a:chOff x="0" y="-85890"/>
            <a:chExt cx="5402584" cy="139626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-85890"/>
              <a:ext cx="5402584" cy="1396260"/>
              <a:chOff x="0" y="-28575"/>
              <a:chExt cx="1797412" cy="46452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797412" cy="198731"/>
              </a:xfrm>
              <a:custGeom>
                <a:avLst/>
                <a:gdLst/>
                <a:ahLst/>
                <a:cxnLst/>
                <a:rect l="l" t="t" r="r" b="b"/>
                <a:pathLst>
                  <a:path w="1797412" h="435953">
                    <a:moveTo>
                      <a:pt x="97444" y="0"/>
                    </a:moveTo>
                    <a:lnTo>
                      <a:pt x="1699968" y="0"/>
                    </a:lnTo>
                    <a:cubicBezTo>
                      <a:pt x="1725811" y="0"/>
                      <a:pt x="1750597" y="10266"/>
                      <a:pt x="1768871" y="28541"/>
                    </a:cubicBezTo>
                    <a:cubicBezTo>
                      <a:pt x="1787145" y="46815"/>
                      <a:pt x="1797412" y="71600"/>
                      <a:pt x="1797412" y="97444"/>
                    </a:cubicBezTo>
                    <a:lnTo>
                      <a:pt x="1797412" y="338509"/>
                    </a:lnTo>
                    <a:cubicBezTo>
                      <a:pt x="1797412" y="392326"/>
                      <a:pt x="1753785" y="435953"/>
                      <a:pt x="1699968" y="435953"/>
                    </a:cubicBezTo>
                    <a:lnTo>
                      <a:pt x="97444" y="435953"/>
                    </a:lnTo>
                    <a:cubicBezTo>
                      <a:pt x="71600" y="435953"/>
                      <a:pt x="46815" y="425687"/>
                      <a:pt x="28541" y="407413"/>
                    </a:cubicBezTo>
                    <a:cubicBezTo>
                      <a:pt x="10266" y="389138"/>
                      <a:pt x="0" y="364353"/>
                      <a:pt x="0" y="338509"/>
                    </a:cubicBezTo>
                    <a:lnTo>
                      <a:pt x="0" y="97444"/>
                    </a:lnTo>
                    <a:cubicBezTo>
                      <a:pt x="0" y="71600"/>
                      <a:pt x="10266" y="46815"/>
                      <a:pt x="28541" y="28541"/>
                    </a:cubicBezTo>
                    <a:cubicBezTo>
                      <a:pt x="46815" y="10266"/>
                      <a:pt x="71600" y="0"/>
                      <a:pt x="97444" y="0"/>
                    </a:cubicBezTo>
                    <a:close/>
                  </a:path>
                </a:pathLst>
              </a:custGeom>
              <a:solidFill>
                <a:srgbClr val="043A5A"/>
              </a:solidFill>
            </p:spPr>
            <p:txBody>
              <a:bodyPr/>
              <a:lstStyle/>
              <a:p>
                <a:endParaRPr lang="en-GB" sz="1266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28575"/>
                <a:ext cx="1797412" cy="464528"/>
              </a:xfrm>
              <a:prstGeom prst="rect">
                <a:avLst/>
              </a:prstGeom>
            </p:spPr>
            <p:txBody>
              <a:bodyPr lIns="21207" tIns="21207" rIns="21207" bIns="21207" rtlCol="0" anchor="ctr"/>
              <a:lstStyle/>
              <a:p>
                <a:pPr algn="ctr">
                  <a:lnSpc>
                    <a:spcPts val="1232"/>
                  </a:lnSpc>
                </a:pPr>
                <a:endParaRPr sz="1266"/>
              </a:p>
            </p:txBody>
          </p:sp>
        </p:grpSp>
        <p:sp>
          <p:nvSpPr>
            <p:cNvPr id="15" name="TextBox 15"/>
            <p:cNvSpPr txBox="1"/>
            <p:nvPr/>
          </p:nvSpPr>
          <p:spPr>
            <a:xfrm>
              <a:off x="381368" y="47627"/>
              <a:ext cx="4911536" cy="5405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36"/>
                </a:lnSpc>
              </a:pPr>
              <a:r>
                <a:rPr lang="en-US" sz="2171" b="1" spc="69" dirty="0">
                  <a:solidFill>
                    <a:srgbClr val="FFFFFF"/>
                  </a:solidFill>
                  <a:latin typeface="Century Gothic Paneuropean Bold"/>
                  <a:ea typeface="Century Gothic Paneuropean Bold"/>
                  <a:cs typeface="Century Gothic Paneuropean Bold"/>
                  <a:sym typeface="Century Gothic Paneuropean Bold"/>
                </a:rPr>
                <a:t>HOW WE CAN HELP</a:t>
              </a:r>
            </a:p>
          </p:txBody>
        </p:sp>
      </p:grpSp>
      <p:sp>
        <p:nvSpPr>
          <p:cNvPr id="16" name="Freeform 16"/>
          <p:cNvSpPr/>
          <p:nvPr/>
        </p:nvSpPr>
        <p:spPr>
          <a:xfrm>
            <a:off x="1869684" y="3271930"/>
            <a:ext cx="363789" cy="370268"/>
          </a:xfrm>
          <a:custGeom>
            <a:avLst/>
            <a:gdLst/>
            <a:ahLst/>
            <a:cxnLst/>
            <a:rect l="l" t="t" r="r" b="b"/>
            <a:pathLst>
              <a:path w="517389" h="526604">
                <a:moveTo>
                  <a:pt x="0" y="0"/>
                </a:moveTo>
                <a:lnTo>
                  <a:pt x="517389" y="0"/>
                </a:lnTo>
                <a:lnTo>
                  <a:pt x="517389" y="526604"/>
                </a:lnTo>
                <a:lnTo>
                  <a:pt x="0" y="5266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66"/>
          </a:p>
        </p:txBody>
      </p:sp>
      <p:sp>
        <p:nvSpPr>
          <p:cNvPr id="17" name="TextBox 17"/>
          <p:cNvSpPr txBox="1"/>
          <p:nvPr/>
        </p:nvSpPr>
        <p:spPr>
          <a:xfrm>
            <a:off x="2415120" y="3212229"/>
            <a:ext cx="2388775" cy="23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69"/>
              </a:lnSpc>
            </a:pPr>
            <a:r>
              <a:rPr lang="en-US" sz="1406" b="1" spc="45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Gaining Experience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415119" y="3524771"/>
            <a:ext cx="5239337" cy="397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External training brought to campus, researching part time work, graduate schemes, volunteer roles, internships, shadowing and other projects. </a:t>
            </a:r>
          </a:p>
        </p:txBody>
      </p:sp>
      <p:sp>
        <p:nvSpPr>
          <p:cNvPr id="19" name="Freeform 19"/>
          <p:cNvSpPr/>
          <p:nvPr/>
        </p:nvSpPr>
        <p:spPr>
          <a:xfrm>
            <a:off x="1869683" y="4132369"/>
            <a:ext cx="319635" cy="412432"/>
          </a:xfrm>
          <a:custGeom>
            <a:avLst/>
            <a:gdLst/>
            <a:ahLst/>
            <a:cxnLst/>
            <a:rect l="l" t="t" r="r" b="b"/>
            <a:pathLst>
              <a:path w="454592" h="586570">
                <a:moveTo>
                  <a:pt x="0" y="0"/>
                </a:moveTo>
                <a:lnTo>
                  <a:pt x="454592" y="0"/>
                </a:lnTo>
                <a:lnTo>
                  <a:pt x="454592" y="586570"/>
                </a:lnTo>
                <a:lnTo>
                  <a:pt x="0" y="5865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66"/>
          </a:p>
        </p:txBody>
      </p:sp>
      <p:sp>
        <p:nvSpPr>
          <p:cNvPr id="20" name="TextBox 20"/>
          <p:cNvSpPr txBox="1"/>
          <p:nvPr/>
        </p:nvSpPr>
        <p:spPr>
          <a:xfrm>
            <a:off x="2415121" y="4105580"/>
            <a:ext cx="2712689" cy="23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69"/>
              </a:lnSpc>
            </a:pPr>
            <a:r>
              <a:rPr lang="en-US" sz="1406" b="1" spc="45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Securing Opportunities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415119" y="4418122"/>
            <a:ext cx="5239337" cy="602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74"/>
              </a:lnSpc>
              <a:spcBef>
                <a:spcPct val="0"/>
              </a:spcBef>
            </a:pPr>
            <a:r>
              <a:rPr lang="en-US" sz="1124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drafting and reviewing CVs, Cover letters, applications forms, preparing for in-person and virtual interviews, succeeding in assessment centres, and navigating disability disclosure and asking for adjustments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3667295" y="1983087"/>
            <a:ext cx="1809413" cy="1809413"/>
          </a:xfrm>
          <a:custGeom>
            <a:avLst/>
            <a:gdLst/>
            <a:ahLst/>
            <a:cxnLst/>
            <a:rect l="l" t="t" r="r" b="b"/>
            <a:pathLst>
              <a:path w="2573388" h="2573388">
                <a:moveTo>
                  <a:pt x="0" y="0"/>
                </a:moveTo>
                <a:lnTo>
                  <a:pt x="2573388" y="0"/>
                </a:lnTo>
                <a:lnTo>
                  <a:pt x="2573388" y="2573388"/>
                </a:lnTo>
                <a:lnTo>
                  <a:pt x="0" y="25733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sz="1266"/>
          </a:p>
        </p:txBody>
      </p:sp>
      <p:sp>
        <p:nvSpPr>
          <p:cNvPr id="6" name="TextBox 6"/>
          <p:cNvSpPr txBox="1"/>
          <p:nvPr/>
        </p:nvSpPr>
        <p:spPr>
          <a:xfrm>
            <a:off x="2711051" y="4116388"/>
            <a:ext cx="3721901" cy="1207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8"/>
              </a:lnSpc>
            </a:pPr>
            <a:r>
              <a:rPr lang="en-US" sz="2320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www.uwtsd.ac.uk/</a:t>
            </a:r>
            <a:r>
              <a:rPr lang="en-US" sz="2320" b="1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careers</a:t>
            </a:r>
          </a:p>
          <a:p>
            <a:pPr algn="ctr">
              <a:lnSpc>
                <a:spcPts val="3248"/>
              </a:lnSpc>
            </a:pPr>
            <a:r>
              <a:rPr lang="en-US" sz="2320" b="1" dirty="0">
                <a:solidFill>
                  <a:srgbClr val="0070C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careers</a:t>
            </a:r>
            <a:r>
              <a:rPr lang="en-US" sz="2320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@uwtsd.ac.uk</a:t>
            </a:r>
          </a:p>
          <a:p>
            <a:pPr algn="ctr">
              <a:lnSpc>
                <a:spcPts val="3248"/>
              </a:lnSpc>
            </a:pPr>
            <a:endParaRPr lang="en-US" sz="2320" dirty="0">
              <a:solidFill>
                <a:srgbClr val="000000"/>
              </a:solidFill>
              <a:latin typeface="Century Gothic Paneuropean"/>
              <a:ea typeface="Century Gothic Paneuropean"/>
              <a:cs typeface="Century Gothic Paneuropean"/>
              <a:sym typeface="Century Gothic Paneuropean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446276" y="1405377"/>
            <a:ext cx="4373366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6"/>
              </a:lnSpc>
            </a:pPr>
            <a:r>
              <a:rPr lang="en-US" sz="2400" b="1" dirty="0">
                <a:solidFill>
                  <a:srgbClr val="0070C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Book an appointment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48974-2226-488A-AEB7-22F7295C4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Birmingham 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AE7EB-90AF-4281-8EC7-B3845DA54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83025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sz="2000" dirty="0">
              <a:latin typeface="Myriad Pro (Body)"/>
            </a:endParaRPr>
          </a:p>
          <a:p>
            <a:pPr marL="0" indent="0" algn="ctr">
              <a:buNone/>
            </a:pPr>
            <a:endParaRPr lang="en-GB" sz="2000" dirty="0">
              <a:latin typeface="Myriad Pro (Body)"/>
            </a:endParaRPr>
          </a:p>
          <a:p>
            <a:pPr marL="0" indent="0" algn="ctr">
              <a:buNone/>
            </a:pPr>
            <a:r>
              <a:rPr lang="en-GB" sz="2000" dirty="0">
                <a:latin typeface="Myriad Pro (Body)"/>
              </a:rPr>
              <a:t>Tel: 0121 229 3000</a:t>
            </a:r>
          </a:p>
          <a:p>
            <a:pPr marL="0" indent="0" algn="ctr">
              <a:buNone/>
            </a:pPr>
            <a:br>
              <a:rPr lang="en-GB" sz="2000" dirty="0">
                <a:latin typeface="Myriad Pro (Body)"/>
              </a:rPr>
            </a:br>
            <a:r>
              <a:rPr lang="en-GB" sz="2000" dirty="0">
                <a:latin typeface="Myriad Pro (Body)"/>
              </a:rPr>
              <a:t>Email: birminghamassessments@uwtsd.ac.uk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58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B8240-0F48-4665-9ABF-84E1DA0AD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Admissions Contact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D7824-071B-4309-AC46-120DADF12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Tel:         0121 229 3032</a:t>
            </a:r>
          </a:p>
          <a:p>
            <a:pPr marL="0" indent="0" algn="ctr">
              <a:buNone/>
            </a:pPr>
            <a:r>
              <a:rPr lang="en-GB" sz="2000" dirty="0"/>
              <a:t>Email:     </a:t>
            </a:r>
            <a:r>
              <a:rPr lang="en-GB" sz="20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birminghamadmissions@uwtsd.ac.uk</a:t>
            </a:r>
            <a:endParaRPr lang="en-GB" sz="2000" dirty="0"/>
          </a:p>
          <a:p>
            <a:pPr algn="ctr"/>
            <a:endParaRPr lang="en-US" sz="2000" dirty="0"/>
          </a:p>
          <a:p>
            <a:pPr marL="0" indent="0" algn="ctr">
              <a:buNone/>
            </a:pPr>
            <a:r>
              <a:rPr lang="en-US" sz="2000" dirty="0"/>
              <a:t>W</a:t>
            </a:r>
            <a:r>
              <a:rPr lang="en-GB" sz="2000" dirty="0" err="1"/>
              <a:t>ebsite</a:t>
            </a:r>
            <a:r>
              <a:rPr lang="en-GB" sz="2000" dirty="0"/>
              <a:t>: </a:t>
            </a:r>
            <a:r>
              <a:rPr lang="en-GB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https://uwtsd.ac.uk/birmingham/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598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54BA95-6EA3-4665-9F76-01B2F181FBE3}"/>
              </a:ext>
            </a:extLst>
          </p:cNvPr>
          <p:cNvSpPr/>
          <p:nvPr/>
        </p:nvSpPr>
        <p:spPr>
          <a:xfrm>
            <a:off x="216817" y="197963"/>
            <a:ext cx="2281286" cy="914400"/>
          </a:xfrm>
          <a:prstGeom prst="rect">
            <a:avLst/>
          </a:prstGeom>
          <a:solidFill>
            <a:srgbClr val="24B9D9"/>
          </a:solidFill>
          <a:ln>
            <a:solidFill>
              <a:srgbClr val="24B9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9CBAFCCF-E9B5-4822-BDA3-D6DE15E4F9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16" y="357982"/>
            <a:ext cx="2922309" cy="6417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B1B20A5-40F9-4F01-BB02-E1CE74297D80}"/>
              </a:ext>
            </a:extLst>
          </p:cNvPr>
          <p:cNvSpPr/>
          <p:nvPr/>
        </p:nvSpPr>
        <p:spPr>
          <a:xfrm>
            <a:off x="331470" y="6099809"/>
            <a:ext cx="3665219" cy="198867"/>
          </a:xfrm>
          <a:prstGeom prst="rect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E2F235-5108-4040-A386-1A7C27A5A76A}"/>
              </a:ext>
            </a:extLst>
          </p:cNvPr>
          <p:cNvSpPr/>
          <p:nvPr/>
        </p:nvSpPr>
        <p:spPr>
          <a:xfrm>
            <a:off x="331470" y="4114207"/>
            <a:ext cx="677396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 for watching…</a:t>
            </a:r>
          </a:p>
          <a:p>
            <a:endParaRPr lang="en-GB" altLang="en-US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br>
              <a:rPr lang="en-GB" altLang="en-US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</a:rPr>
              <a:t>UWTSD Birmingham Campus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Quay Place (Victoria House), Edward Street, Birmingham, B1 2RA</a:t>
            </a:r>
          </a:p>
          <a:p>
            <a:r>
              <a:rPr lang="en-GB" sz="2400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03F164-2296-436E-B6BE-5943D007EFC0}"/>
              </a:ext>
            </a:extLst>
          </p:cNvPr>
          <p:cNvSpPr/>
          <p:nvPr/>
        </p:nvSpPr>
        <p:spPr>
          <a:xfrm>
            <a:off x="3057328" y="1420354"/>
            <a:ext cx="302934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0" u="sng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9201612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1080</Words>
  <Application>Microsoft Office PowerPoint</Application>
  <PresentationFormat>On-screen Show (4:3)</PresentationFormat>
  <Paragraphs>125</Paragraphs>
  <Slides>20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-apple-system</vt:lpstr>
      <vt:lpstr>Century Gothic Paneuropean</vt:lpstr>
      <vt:lpstr>Century Gothic Paneuropean Bold</vt:lpstr>
      <vt:lpstr>Myriad Pro</vt:lpstr>
      <vt:lpstr>Myriad Pro (Body)</vt:lpstr>
      <vt:lpstr>Myriad Pro (Headings)</vt:lpstr>
      <vt:lpstr>ui-sans-serif</vt:lpstr>
      <vt:lpstr>Aptos</vt:lpstr>
      <vt:lpstr>Arial</vt:lpstr>
      <vt:lpstr>Calibri</vt:lpstr>
      <vt:lpstr>Wingdings</vt:lpstr>
      <vt:lpstr>20140311PresentationUWTSDTemplate</vt:lpstr>
      <vt:lpstr>PowerPoint Presentation</vt:lpstr>
      <vt:lpstr>Finishing Level 6 – What’s Next? </vt:lpstr>
      <vt:lpstr>Postgraduate Courses  </vt:lpstr>
      <vt:lpstr>PowerPoint Presentation</vt:lpstr>
      <vt:lpstr>PowerPoint Presentation</vt:lpstr>
      <vt:lpstr>Student Finance </vt:lpstr>
      <vt:lpstr>PowerPoint Presentation</vt:lpstr>
      <vt:lpstr>PowerPoint Presentation</vt:lpstr>
      <vt:lpstr>  Introduce a Friend Scheme Introduce us to your friend and you'll both get a £250 Amazon voucher! (T&amp;C’s Apply)</vt:lpstr>
      <vt:lpstr>PowerPoint Presentation</vt:lpstr>
      <vt:lpstr>Please raise your hand</vt:lpstr>
      <vt:lpstr>Please keep your hands up…  …If you know what you’re going to do next</vt:lpstr>
      <vt:lpstr>Please keep your hand up….  …. If you have a plan</vt:lpstr>
      <vt:lpstr>Please keep your hand up…  …if you know your plan is going to work</vt:lpstr>
      <vt:lpstr>The good news is that making a plan is easy</vt:lpstr>
      <vt:lpstr>PowerPoint Presentation</vt:lpstr>
      <vt:lpstr>PowerPoint Presentation</vt:lpstr>
      <vt:lpstr>Birmingham Assessments </vt:lpstr>
      <vt:lpstr>Admissions Contact Information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Preeti Bathla</cp:lastModifiedBy>
  <cp:revision>71</cp:revision>
  <dcterms:created xsi:type="dcterms:W3CDTF">2015-04-14T15:21:28Z</dcterms:created>
  <dcterms:modified xsi:type="dcterms:W3CDTF">2025-09-22T12:11:21Z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