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1"/>
  </p:notesMasterIdLst>
  <p:sldIdLst>
    <p:sldId id="256" r:id="rId2"/>
    <p:sldId id="257" r:id="rId3"/>
    <p:sldId id="267" r:id="rId4"/>
    <p:sldId id="262" r:id="rId5"/>
    <p:sldId id="268" r:id="rId6"/>
    <p:sldId id="261" r:id="rId7"/>
    <p:sldId id="264" r:id="rId8"/>
    <p:sldId id="270" r:id="rId9"/>
    <p:sldId id="269"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9F619B"/>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D889190-7B95-44A8-BEC4-E16410011B54}" v="20" dt="2026-01-04T04:01:48.527"/>
    <p1510:client id="{FF756D77-C666-4155-A170-5E29BCE8EDFC}" v="53" dt="2026-01-04T03:15:02.91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9649" autoAdjust="0"/>
    <p:restoredTop sz="87059" autoAdjust="0"/>
  </p:normalViewPr>
  <p:slideViewPr>
    <p:cSldViewPr snapToGrid="0">
      <p:cViewPr varScale="1">
        <p:scale>
          <a:sx n="63" d="100"/>
          <a:sy n="63" d="100"/>
        </p:scale>
        <p:origin x="1243" y="278"/>
      </p:cViewPr>
      <p:guideLst/>
    </p:cSldViewPr>
  </p:slideViewPr>
  <p:notesTextViewPr>
    <p:cViewPr>
      <p:scale>
        <a:sx n="200" d="100"/>
        <a:sy n="200" d="100"/>
      </p:scale>
      <p:origin x="0" y="-2386"/>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icola cooper" userId="cf04f7b586b5a4a4" providerId="LiveId" clId="{397EED36-0E46-47A3-9AB3-6867E3C93441}"/>
    <pc:docChg chg="custSel modSld">
      <pc:chgData name="nicola cooper" userId="cf04f7b586b5a4a4" providerId="LiveId" clId="{397EED36-0E46-47A3-9AB3-6867E3C93441}" dt="2026-01-04T04:01:52.996" v="354" actId="20577"/>
      <pc:docMkLst>
        <pc:docMk/>
      </pc:docMkLst>
      <pc:sldChg chg="modSp mod">
        <pc:chgData name="nicola cooper" userId="cf04f7b586b5a4a4" providerId="LiveId" clId="{397EED36-0E46-47A3-9AB3-6867E3C93441}" dt="2026-01-04T03:48:43.637" v="3" actId="313"/>
        <pc:sldMkLst>
          <pc:docMk/>
          <pc:sldMk cId="3574424250" sldId="261"/>
        </pc:sldMkLst>
        <pc:spChg chg="mod">
          <ac:chgData name="nicola cooper" userId="cf04f7b586b5a4a4" providerId="LiveId" clId="{397EED36-0E46-47A3-9AB3-6867E3C93441}" dt="2026-01-04T03:48:43.637" v="3" actId="313"/>
          <ac:spMkLst>
            <pc:docMk/>
            <pc:sldMk cId="3574424250" sldId="261"/>
            <ac:spMk id="6" creationId="{18AC2D47-9E83-3874-E1EE-CA15112B7B80}"/>
          </ac:spMkLst>
        </pc:spChg>
      </pc:sldChg>
      <pc:sldChg chg="addSp delSp modSp mod">
        <pc:chgData name="nicola cooper" userId="cf04f7b586b5a4a4" providerId="LiveId" clId="{397EED36-0E46-47A3-9AB3-6867E3C93441}" dt="2026-01-04T04:01:52.996" v="354" actId="20577"/>
        <pc:sldMkLst>
          <pc:docMk/>
          <pc:sldMk cId="3382567023" sldId="264"/>
        </pc:sldMkLst>
        <pc:spChg chg="mod">
          <ac:chgData name="nicola cooper" userId="cf04f7b586b5a4a4" providerId="LiveId" clId="{397EED36-0E46-47A3-9AB3-6867E3C93441}" dt="2026-01-04T03:59:20.300" v="285" actId="26606"/>
          <ac:spMkLst>
            <pc:docMk/>
            <pc:sldMk cId="3382567023" sldId="264"/>
            <ac:spMk id="2" creationId="{AAFD0590-E811-144F-191F-5984455E3188}"/>
          </ac:spMkLst>
        </pc:spChg>
        <pc:spChg chg="del">
          <ac:chgData name="nicola cooper" userId="cf04f7b586b5a4a4" providerId="LiveId" clId="{397EED36-0E46-47A3-9AB3-6867E3C93441}" dt="2026-01-04T03:52:23.929" v="99" actId="26606"/>
          <ac:spMkLst>
            <pc:docMk/>
            <pc:sldMk cId="3382567023" sldId="264"/>
            <ac:spMk id="60" creationId="{1D63C574-BFD2-41A1-A567-B0C3CC7FDD4F}"/>
          </ac:spMkLst>
        </pc:spChg>
        <pc:spChg chg="del">
          <ac:chgData name="nicola cooper" userId="cf04f7b586b5a4a4" providerId="LiveId" clId="{397EED36-0E46-47A3-9AB3-6867E3C93441}" dt="2026-01-04T03:52:23.929" v="99" actId="26606"/>
          <ac:spMkLst>
            <pc:docMk/>
            <pc:sldMk cId="3382567023" sldId="264"/>
            <ac:spMk id="61" creationId="{E2A46BAB-8C31-42B2-90E8-B26DD3E81D37}"/>
          </ac:spMkLst>
        </pc:spChg>
        <pc:spChg chg="add del">
          <ac:chgData name="nicola cooper" userId="cf04f7b586b5a4a4" providerId="LiveId" clId="{397EED36-0E46-47A3-9AB3-6867E3C93441}" dt="2026-01-04T03:58:11.358" v="281" actId="26606"/>
          <ac:spMkLst>
            <pc:docMk/>
            <pc:sldMk cId="3382567023" sldId="264"/>
            <ac:spMk id="68" creationId="{9DBC8166-481C-4473-95F5-9A5B9073B7F1}"/>
          </ac:spMkLst>
        </pc:spChg>
        <pc:spChg chg="add del">
          <ac:chgData name="nicola cooper" userId="cf04f7b586b5a4a4" providerId="LiveId" clId="{397EED36-0E46-47A3-9AB3-6867E3C93441}" dt="2026-01-04T03:58:11.358" v="281" actId="26606"/>
          <ac:spMkLst>
            <pc:docMk/>
            <pc:sldMk cId="3382567023" sldId="264"/>
            <ac:spMk id="70" creationId="{A5A5CE6E-90AF-4D43-A014-1F9EC83EB93D}"/>
          </ac:spMkLst>
        </pc:spChg>
        <pc:spChg chg="add del">
          <ac:chgData name="nicola cooper" userId="cf04f7b586b5a4a4" providerId="LiveId" clId="{397EED36-0E46-47A3-9AB3-6867E3C93441}" dt="2026-01-04T03:58:45.231" v="282" actId="26606"/>
          <ac:spMkLst>
            <pc:docMk/>
            <pc:sldMk cId="3382567023" sldId="264"/>
            <ac:spMk id="75" creationId="{913AE63C-D5B4-45D1-ACFC-648CFFCF9805}"/>
          </ac:spMkLst>
        </pc:spChg>
        <pc:spChg chg="add del">
          <ac:chgData name="nicola cooper" userId="cf04f7b586b5a4a4" providerId="LiveId" clId="{397EED36-0E46-47A3-9AB3-6867E3C93441}" dt="2026-01-04T03:58:45.231" v="282" actId="26606"/>
          <ac:spMkLst>
            <pc:docMk/>
            <pc:sldMk cId="3382567023" sldId="264"/>
            <ac:spMk id="77" creationId="{4E59E4BC-D742-4881-838E-F5B9C1C2C82B}"/>
          </ac:spMkLst>
        </pc:spChg>
        <pc:spChg chg="add del">
          <ac:chgData name="nicola cooper" userId="cf04f7b586b5a4a4" providerId="LiveId" clId="{397EED36-0E46-47A3-9AB3-6867E3C93441}" dt="2026-01-04T03:59:20.300" v="285" actId="26606"/>
          <ac:spMkLst>
            <pc:docMk/>
            <pc:sldMk cId="3382567023" sldId="264"/>
            <ac:spMk id="95" creationId="{03AF1C04-3FEF-41BD-BB84-2F263765BEBC}"/>
          </ac:spMkLst>
        </pc:spChg>
        <pc:spChg chg="add">
          <ac:chgData name="nicola cooper" userId="cf04f7b586b5a4a4" providerId="LiveId" clId="{397EED36-0E46-47A3-9AB3-6867E3C93441}" dt="2026-01-04T03:59:20.300" v="285" actId="26606"/>
          <ac:spMkLst>
            <pc:docMk/>
            <pc:sldMk cId="3382567023" sldId="264"/>
            <ac:spMk id="118" creationId="{4F7EBAE4-9945-4473-9E34-B2C66EA0F03D}"/>
          </ac:spMkLst>
        </pc:spChg>
        <pc:spChg chg="add">
          <ac:chgData name="nicola cooper" userId="cf04f7b586b5a4a4" providerId="LiveId" clId="{397EED36-0E46-47A3-9AB3-6867E3C93441}" dt="2026-01-04T03:59:20.300" v="285" actId="26606"/>
          <ac:spMkLst>
            <pc:docMk/>
            <pc:sldMk cId="3382567023" sldId="264"/>
            <ac:spMk id="120" creationId="{70BEB1E7-2F88-40BC-B73D-42E5B6F80BFC}"/>
          </ac:spMkLst>
        </pc:spChg>
        <pc:spChg chg="add">
          <ac:chgData name="nicola cooper" userId="cf04f7b586b5a4a4" providerId="LiveId" clId="{397EED36-0E46-47A3-9AB3-6867E3C93441}" dt="2026-01-04T03:59:20.300" v="285" actId="26606"/>
          <ac:spMkLst>
            <pc:docMk/>
            <pc:sldMk cId="3382567023" sldId="264"/>
            <ac:spMk id="122" creationId="{A7B99495-F43F-4D80-A44F-2CB4764EB90B}"/>
          </ac:spMkLst>
        </pc:spChg>
        <pc:grpChg chg="del">
          <ac:chgData name="nicola cooper" userId="cf04f7b586b5a4a4" providerId="LiveId" clId="{397EED36-0E46-47A3-9AB3-6867E3C93441}" dt="2026-01-04T03:52:23.929" v="99" actId="26606"/>
          <ac:grpSpMkLst>
            <pc:docMk/>
            <pc:sldMk cId="3382567023" sldId="264"/>
            <ac:grpSpMk id="33" creationId="{B3F7A3C7-0737-4E57-B30E-8EEFE638B401}"/>
          </ac:grpSpMkLst>
        </pc:grpChg>
        <pc:grpChg chg="del">
          <ac:chgData name="nicola cooper" userId="cf04f7b586b5a4a4" providerId="LiveId" clId="{397EED36-0E46-47A3-9AB3-6867E3C93441}" dt="2026-01-04T03:52:23.929" v="99" actId="26606"/>
          <ac:grpSpMkLst>
            <pc:docMk/>
            <pc:sldMk cId="3382567023" sldId="264"/>
            <ac:grpSpMk id="37" creationId="{43F5E015-E085-4624-B431-B42414448684}"/>
          </ac:grpSpMkLst>
        </pc:grpChg>
        <pc:grpChg chg="add del">
          <ac:chgData name="nicola cooper" userId="cf04f7b586b5a4a4" providerId="LiveId" clId="{397EED36-0E46-47A3-9AB3-6867E3C93441}" dt="2026-01-04T03:58:45.231" v="282" actId="26606"/>
          <ac:grpSpMkLst>
            <pc:docMk/>
            <pc:sldMk cId="3382567023" sldId="264"/>
            <ac:grpSpMk id="79" creationId="{3FF196BB-37B1-4BB9-8014-CC784F01E698}"/>
          </ac:grpSpMkLst>
        </pc:grpChg>
        <pc:grpChg chg="add del">
          <ac:chgData name="nicola cooper" userId="cf04f7b586b5a4a4" providerId="LiveId" clId="{397EED36-0E46-47A3-9AB3-6867E3C93441}" dt="2026-01-04T03:58:45.231" v="282" actId="26606"/>
          <ac:grpSpMkLst>
            <pc:docMk/>
            <pc:sldMk cId="3382567023" sldId="264"/>
            <ac:grpSpMk id="83" creationId="{5C2625FA-3EDD-4059-9D0E-AFD1D271AF5B}"/>
          </ac:grpSpMkLst>
        </pc:grpChg>
        <pc:grpChg chg="add del">
          <ac:chgData name="nicola cooper" userId="cf04f7b586b5a4a4" providerId="LiveId" clId="{397EED36-0E46-47A3-9AB3-6867E3C93441}" dt="2026-01-04T03:59:20.300" v="285" actId="26606"/>
          <ac:grpSpMkLst>
            <pc:docMk/>
            <pc:sldMk cId="3382567023" sldId="264"/>
            <ac:grpSpMk id="97" creationId="{E56E71F1-5A87-4A96-B42F-2DFA1B766B5E}"/>
          </ac:grpSpMkLst>
        </pc:grpChg>
        <pc:grpChg chg="add del">
          <ac:chgData name="nicola cooper" userId="cf04f7b586b5a4a4" providerId="LiveId" clId="{397EED36-0E46-47A3-9AB3-6867E3C93441}" dt="2026-01-04T03:59:20.300" v="285" actId="26606"/>
          <ac:grpSpMkLst>
            <pc:docMk/>
            <pc:sldMk cId="3382567023" sldId="264"/>
            <ac:grpSpMk id="101" creationId="{C733FE3C-12C4-4FA2-A795-87D2F6776A53}"/>
          </ac:grpSpMkLst>
        </pc:grpChg>
        <pc:grpChg chg="add del">
          <ac:chgData name="nicola cooper" userId="cf04f7b586b5a4a4" providerId="LiveId" clId="{397EED36-0E46-47A3-9AB3-6867E3C93441}" dt="2026-01-04T03:59:20.300" v="285" actId="26606"/>
          <ac:grpSpMkLst>
            <pc:docMk/>
            <pc:sldMk cId="3382567023" sldId="264"/>
            <ac:grpSpMk id="105" creationId="{0C2B5F12-8A82-4A59-9400-3164CBF47F63}"/>
          </ac:grpSpMkLst>
        </pc:grpChg>
        <pc:graphicFrameChg chg="mod modGraphic">
          <ac:chgData name="nicola cooper" userId="cf04f7b586b5a4a4" providerId="LiveId" clId="{397EED36-0E46-47A3-9AB3-6867E3C93441}" dt="2026-01-04T04:01:52.996" v="354" actId="20577"/>
          <ac:graphicFrameMkLst>
            <pc:docMk/>
            <pc:sldMk cId="3382567023" sldId="264"/>
            <ac:graphicFrameMk id="5" creationId="{71BB39B0-1F03-B31A-991A-9B18E777CF0E}"/>
          </ac:graphicFrameMkLst>
        </pc:graphicFrameChg>
        <pc:picChg chg="add del">
          <ac:chgData name="nicola cooper" userId="cf04f7b586b5a4a4" providerId="LiveId" clId="{397EED36-0E46-47A3-9AB3-6867E3C93441}" dt="2026-01-04T03:59:29.193" v="286" actId="478"/>
          <ac:picMkLst>
            <pc:docMk/>
            <pc:sldMk cId="3382567023" sldId="264"/>
            <ac:picMk id="114" creationId="{F3307948-5842-0D58-8C32-9B2068000D1A}"/>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15EF3D4-BCF9-4CCB-A7B5-A1A1E7A846DD}"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D892B947-085E-4B05-9E88-0854C4F7CED9}">
      <dgm:prSet custT="1"/>
      <dgm:spPr/>
      <dgm:t>
        <a:bodyPr/>
        <a:lstStyle/>
        <a:p>
          <a:r>
            <a:rPr lang="en-GB" sz="1600" dirty="0"/>
            <a:t>Funding at Schools</a:t>
          </a:r>
          <a:endParaRPr lang="en-US" sz="1600" dirty="0"/>
        </a:p>
      </dgm:t>
    </dgm:pt>
    <dgm:pt modelId="{E9AE7038-B8D8-4B89-8D39-DD568B7E09E0}" type="parTrans" cxnId="{689CEB0B-D146-46F8-A308-97565D53360C}">
      <dgm:prSet/>
      <dgm:spPr/>
      <dgm:t>
        <a:bodyPr/>
        <a:lstStyle/>
        <a:p>
          <a:endParaRPr lang="en-US"/>
        </a:p>
      </dgm:t>
    </dgm:pt>
    <dgm:pt modelId="{8A38FCE9-E0E4-40B2-B5DB-DB1C0534103B}" type="sibTrans" cxnId="{689CEB0B-D146-46F8-A308-97565D53360C}">
      <dgm:prSet/>
      <dgm:spPr/>
      <dgm:t>
        <a:bodyPr/>
        <a:lstStyle/>
        <a:p>
          <a:endParaRPr lang="en-US"/>
        </a:p>
      </dgm:t>
    </dgm:pt>
    <dgm:pt modelId="{AE41E250-F5C2-493D-B144-045EBD81F988}">
      <dgm:prSet custT="1"/>
      <dgm:spPr/>
      <dgm:t>
        <a:bodyPr/>
        <a:lstStyle/>
        <a:p>
          <a:r>
            <a:rPr lang="en-GB" sz="1600" dirty="0"/>
            <a:t>Behaviour, Mental health and wellbeing</a:t>
          </a:r>
          <a:endParaRPr lang="en-US" sz="1600" dirty="0"/>
        </a:p>
      </dgm:t>
    </dgm:pt>
    <dgm:pt modelId="{CC0E05E1-5F58-4F85-915C-7989A33A7563}" type="parTrans" cxnId="{C978A7C9-9E44-4F35-8DA4-251CF90AD5DB}">
      <dgm:prSet/>
      <dgm:spPr/>
      <dgm:t>
        <a:bodyPr/>
        <a:lstStyle/>
        <a:p>
          <a:endParaRPr lang="en-US"/>
        </a:p>
      </dgm:t>
    </dgm:pt>
    <dgm:pt modelId="{727D8390-05A4-444D-BCD0-543EECD04FDB}" type="sibTrans" cxnId="{C978A7C9-9E44-4F35-8DA4-251CF90AD5DB}">
      <dgm:prSet/>
      <dgm:spPr/>
      <dgm:t>
        <a:bodyPr/>
        <a:lstStyle/>
        <a:p>
          <a:endParaRPr lang="en-US"/>
        </a:p>
      </dgm:t>
    </dgm:pt>
    <dgm:pt modelId="{6022C4FC-B4C3-47FA-A7EB-3201FFE98160}">
      <dgm:prSet custT="1"/>
      <dgm:spPr/>
      <dgm:t>
        <a:bodyPr/>
        <a:lstStyle/>
        <a:p>
          <a:r>
            <a:rPr lang="en-US" sz="1600" dirty="0"/>
            <a:t>Poverty</a:t>
          </a:r>
        </a:p>
      </dgm:t>
    </dgm:pt>
    <dgm:pt modelId="{FD7DEDAE-155F-4773-9240-BB863825433E}" type="parTrans" cxnId="{D5796891-C401-4C88-B7B6-B20308209E32}">
      <dgm:prSet/>
      <dgm:spPr/>
      <dgm:t>
        <a:bodyPr/>
        <a:lstStyle/>
        <a:p>
          <a:endParaRPr lang="en-GB"/>
        </a:p>
      </dgm:t>
    </dgm:pt>
    <dgm:pt modelId="{6AD4AF11-9284-4B12-9E36-F99EACE29ED4}" type="sibTrans" cxnId="{D5796891-C401-4C88-B7B6-B20308209E32}">
      <dgm:prSet/>
      <dgm:spPr/>
      <dgm:t>
        <a:bodyPr/>
        <a:lstStyle/>
        <a:p>
          <a:endParaRPr lang="en-GB"/>
        </a:p>
      </dgm:t>
    </dgm:pt>
    <dgm:pt modelId="{72A1ABA0-4A2B-41EF-BAFE-76D95A0472EA}">
      <dgm:prSet custT="1"/>
      <dgm:spPr/>
      <dgm:t>
        <a:bodyPr/>
        <a:lstStyle/>
        <a:p>
          <a:r>
            <a:rPr lang="en-US" sz="1600" dirty="0"/>
            <a:t>Policy and curriculum change </a:t>
          </a:r>
        </a:p>
      </dgm:t>
    </dgm:pt>
    <dgm:pt modelId="{544CABF2-CD57-4712-B91E-B3D5EB71A673}" type="parTrans" cxnId="{E67C1DB0-1614-4CFF-9101-07BC7876DA95}">
      <dgm:prSet/>
      <dgm:spPr/>
      <dgm:t>
        <a:bodyPr/>
        <a:lstStyle/>
        <a:p>
          <a:endParaRPr lang="en-GB"/>
        </a:p>
      </dgm:t>
    </dgm:pt>
    <dgm:pt modelId="{AAB4BAC5-C8D8-4EE3-A23C-E46CB8F94F99}" type="sibTrans" cxnId="{E67C1DB0-1614-4CFF-9101-07BC7876DA95}">
      <dgm:prSet/>
      <dgm:spPr/>
      <dgm:t>
        <a:bodyPr/>
        <a:lstStyle/>
        <a:p>
          <a:endParaRPr lang="en-GB"/>
        </a:p>
      </dgm:t>
    </dgm:pt>
    <dgm:pt modelId="{A494388F-5CA1-458D-A3FE-4E68B842E02F}" type="pres">
      <dgm:prSet presAssocID="{D15EF3D4-BCF9-4CCB-A7B5-A1A1E7A846DD}" presName="diagram" presStyleCnt="0">
        <dgm:presLayoutVars>
          <dgm:dir/>
          <dgm:resizeHandles val="exact"/>
        </dgm:presLayoutVars>
      </dgm:prSet>
      <dgm:spPr/>
    </dgm:pt>
    <dgm:pt modelId="{9341FCFF-C02E-4BC6-9653-700868F77A29}" type="pres">
      <dgm:prSet presAssocID="{D892B947-085E-4B05-9E88-0854C4F7CED9}" presName="node" presStyleLbl="node1" presStyleIdx="0" presStyleCnt="4">
        <dgm:presLayoutVars>
          <dgm:bulletEnabled val="1"/>
        </dgm:presLayoutVars>
      </dgm:prSet>
      <dgm:spPr/>
    </dgm:pt>
    <dgm:pt modelId="{6C2FE56D-E33C-43EF-A412-3CE27DEB875F}" type="pres">
      <dgm:prSet presAssocID="{8A38FCE9-E0E4-40B2-B5DB-DB1C0534103B}" presName="sibTrans" presStyleCnt="0"/>
      <dgm:spPr/>
    </dgm:pt>
    <dgm:pt modelId="{7E4334F6-FF55-498E-A0FD-2871DADFA171}" type="pres">
      <dgm:prSet presAssocID="{AE41E250-F5C2-493D-B144-045EBD81F988}" presName="node" presStyleLbl="node1" presStyleIdx="1" presStyleCnt="4">
        <dgm:presLayoutVars>
          <dgm:bulletEnabled val="1"/>
        </dgm:presLayoutVars>
      </dgm:prSet>
      <dgm:spPr/>
    </dgm:pt>
    <dgm:pt modelId="{0CEF2CE8-8D49-4B7C-8EF1-5E765CE20492}" type="pres">
      <dgm:prSet presAssocID="{727D8390-05A4-444D-BCD0-543EECD04FDB}" presName="sibTrans" presStyleCnt="0"/>
      <dgm:spPr/>
    </dgm:pt>
    <dgm:pt modelId="{1C1B13C1-8B4F-4FF8-BADD-4C14BFFFDAE6}" type="pres">
      <dgm:prSet presAssocID="{6022C4FC-B4C3-47FA-A7EB-3201FFE98160}" presName="node" presStyleLbl="node1" presStyleIdx="2" presStyleCnt="4">
        <dgm:presLayoutVars>
          <dgm:bulletEnabled val="1"/>
        </dgm:presLayoutVars>
      </dgm:prSet>
      <dgm:spPr/>
    </dgm:pt>
    <dgm:pt modelId="{01869F12-A500-4371-A3D5-326C216C861A}" type="pres">
      <dgm:prSet presAssocID="{6AD4AF11-9284-4B12-9E36-F99EACE29ED4}" presName="sibTrans" presStyleCnt="0"/>
      <dgm:spPr/>
    </dgm:pt>
    <dgm:pt modelId="{AC094AAB-8EBF-4943-A881-E7F56FAA331D}" type="pres">
      <dgm:prSet presAssocID="{72A1ABA0-4A2B-41EF-BAFE-76D95A0472EA}" presName="node" presStyleLbl="node1" presStyleIdx="3" presStyleCnt="4">
        <dgm:presLayoutVars>
          <dgm:bulletEnabled val="1"/>
        </dgm:presLayoutVars>
      </dgm:prSet>
      <dgm:spPr/>
    </dgm:pt>
  </dgm:ptLst>
  <dgm:cxnLst>
    <dgm:cxn modelId="{576F5A05-BCDF-4736-9595-4A7C6FACA3B4}" type="presOf" srcId="{6022C4FC-B4C3-47FA-A7EB-3201FFE98160}" destId="{1C1B13C1-8B4F-4FF8-BADD-4C14BFFFDAE6}" srcOrd="0" destOrd="0" presId="urn:microsoft.com/office/officeart/2005/8/layout/default"/>
    <dgm:cxn modelId="{689CEB0B-D146-46F8-A308-97565D53360C}" srcId="{D15EF3D4-BCF9-4CCB-A7B5-A1A1E7A846DD}" destId="{D892B947-085E-4B05-9E88-0854C4F7CED9}" srcOrd="0" destOrd="0" parTransId="{E9AE7038-B8D8-4B89-8D39-DD568B7E09E0}" sibTransId="{8A38FCE9-E0E4-40B2-B5DB-DB1C0534103B}"/>
    <dgm:cxn modelId="{D5796891-C401-4C88-B7B6-B20308209E32}" srcId="{D15EF3D4-BCF9-4CCB-A7B5-A1A1E7A846DD}" destId="{6022C4FC-B4C3-47FA-A7EB-3201FFE98160}" srcOrd="2" destOrd="0" parTransId="{FD7DEDAE-155F-4773-9240-BB863825433E}" sibTransId="{6AD4AF11-9284-4B12-9E36-F99EACE29ED4}"/>
    <dgm:cxn modelId="{1717379D-9DDE-4FE6-9A6D-199E79B7EBF9}" type="presOf" srcId="{D892B947-085E-4B05-9E88-0854C4F7CED9}" destId="{9341FCFF-C02E-4BC6-9653-700868F77A29}" srcOrd="0" destOrd="0" presId="urn:microsoft.com/office/officeart/2005/8/layout/default"/>
    <dgm:cxn modelId="{E67C1DB0-1614-4CFF-9101-07BC7876DA95}" srcId="{D15EF3D4-BCF9-4CCB-A7B5-A1A1E7A846DD}" destId="{72A1ABA0-4A2B-41EF-BAFE-76D95A0472EA}" srcOrd="3" destOrd="0" parTransId="{544CABF2-CD57-4712-B91E-B3D5EB71A673}" sibTransId="{AAB4BAC5-C8D8-4EE3-A23C-E46CB8F94F99}"/>
    <dgm:cxn modelId="{CE1187B9-E2B6-4E8F-BB32-C4FFA3CF5065}" type="presOf" srcId="{AE41E250-F5C2-493D-B144-045EBD81F988}" destId="{7E4334F6-FF55-498E-A0FD-2871DADFA171}" srcOrd="0" destOrd="0" presId="urn:microsoft.com/office/officeart/2005/8/layout/default"/>
    <dgm:cxn modelId="{99ED7DC6-574D-4A2E-AFA2-D523075D0412}" type="presOf" srcId="{72A1ABA0-4A2B-41EF-BAFE-76D95A0472EA}" destId="{AC094AAB-8EBF-4943-A881-E7F56FAA331D}" srcOrd="0" destOrd="0" presId="urn:microsoft.com/office/officeart/2005/8/layout/default"/>
    <dgm:cxn modelId="{38F220C8-51C6-4E16-A544-75D2AC895943}" type="presOf" srcId="{D15EF3D4-BCF9-4CCB-A7B5-A1A1E7A846DD}" destId="{A494388F-5CA1-458D-A3FE-4E68B842E02F}" srcOrd="0" destOrd="0" presId="urn:microsoft.com/office/officeart/2005/8/layout/default"/>
    <dgm:cxn modelId="{C978A7C9-9E44-4F35-8DA4-251CF90AD5DB}" srcId="{D15EF3D4-BCF9-4CCB-A7B5-A1A1E7A846DD}" destId="{AE41E250-F5C2-493D-B144-045EBD81F988}" srcOrd="1" destOrd="0" parTransId="{CC0E05E1-5F58-4F85-915C-7989A33A7563}" sibTransId="{727D8390-05A4-444D-BCD0-543EECD04FDB}"/>
    <dgm:cxn modelId="{F5A4FDDA-24B6-456E-9AEF-C26EC1E98B4D}" type="presParOf" srcId="{A494388F-5CA1-458D-A3FE-4E68B842E02F}" destId="{9341FCFF-C02E-4BC6-9653-700868F77A29}" srcOrd="0" destOrd="0" presId="urn:microsoft.com/office/officeart/2005/8/layout/default"/>
    <dgm:cxn modelId="{00DAAE36-4559-4C73-BD3B-89F39DE15D9B}" type="presParOf" srcId="{A494388F-5CA1-458D-A3FE-4E68B842E02F}" destId="{6C2FE56D-E33C-43EF-A412-3CE27DEB875F}" srcOrd="1" destOrd="0" presId="urn:microsoft.com/office/officeart/2005/8/layout/default"/>
    <dgm:cxn modelId="{1A30F88F-A7D9-463B-9A83-5BA90E2C3948}" type="presParOf" srcId="{A494388F-5CA1-458D-A3FE-4E68B842E02F}" destId="{7E4334F6-FF55-498E-A0FD-2871DADFA171}" srcOrd="2" destOrd="0" presId="urn:microsoft.com/office/officeart/2005/8/layout/default"/>
    <dgm:cxn modelId="{0E30E0A0-08A2-4A75-9208-F1082F59747A}" type="presParOf" srcId="{A494388F-5CA1-458D-A3FE-4E68B842E02F}" destId="{0CEF2CE8-8D49-4B7C-8EF1-5E765CE20492}" srcOrd="3" destOrd="0" presId="urn:microsoft.com/office/officeart/2005/8/layout/default"/>
    <dgm:cxn modelId="{947413CA-7F7D-4937-B737-AC66E13DADB1}" type="presParOf" srcId="{A494388F-5CA1-458D-A3FE-4E68B842E02F}" destId="{1C1B13C1-8B4F-4FF8-BADD-4C14BFFFDAE6}" srcOrd="4" destOrd="0" presId="urn:microsoft.com/office/officeart/2005/8/layout/default"/>
    <dgm:cxn modelId="{01F3797C-EF1C-43C0-9FED-A13E7763AFCD}" type="presParOf" srcId="{A494388F-5CA1-458D-A3FE-4E68B842E02F}" destId="{01869F12-A500-4371-A3D5-326C216C861A}" srcOrd="5" destOrd="0" presId="urn:microsoft.com/office/officeart/2005/8/layout/default"/>
    <dgm:cxn modelId="{44D0ABA6-5374-4741-9A7F-9E9E2B8CF067}" type="presParOf" srcId="{A494388F-5CA1-458D-A3FE-4E68B842E02F}" destId="{AC094AAB-8EBF-4943-A881-E7F56FAA331D}"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3C2F5B6-7ADE-4494-8D5C-04D8636DA21D}" type="doc">
      <dgm:prSet loTypeId="urn:microsoft.com/office/officeart/2005/8/layout/default" loCatId="list" qsTypeId="urn:microsoft.com/office/officeart/2005/8/quickstyle/simple4" qsCatId="simple" csTypeId="urn:microsoft.com/office/officeart/2005/8/colors/colorful5" csCatId="colorful" phldr="1"/>
      <dgm:spPr/>
      <dgm:t>
        <a:bodyPr/>
        <a:lstStyle/>
        <a:p>
          <a:endParaRPr lang="en-US"/>
        </a:p>
      </dgm:t>
    </dgm:pt>
    <dgm:pt modelId="{260F7EC6-B46E-42CA-AAA9-46C05CE2A782}">
      <dgm:prSet/>
      <dgm:spPr/>
      <dgm:t>
        <a:bodyPr/>
        <a:lstStyle/>
        <a:p>
          <a:r>
            <a:rPr lang="en-GB" b="0" dirty="0">
              <a:solidFill>
                <a:schemeClr val="tx1"/>
              </a:solidFill>
            </a:rPr>
            <a:t>What changed in </a:t>
          </a:r>
          <a:r>
            <a:rPr lang="en-GB" b="0">
              <a:solidFill>
                <a:schemeClr val="tx1"/>
              </a:solidFill>
            </a:rPr>
            <a:t>school’s     </a:t>
          </a:r>
        </a:p>
        <a:p>
          <a:r>
            <a:rPr lang="en-GB" b="0">
              <a:solidFill>
                <a:schemeClr val="tx1"/>
              </a:solidFill>
            </a:rPr>
            <a:t>       </a:t>
          </a:r>
          <a:endParaRPr lang="en-GB" b="0" dirty="0">
            <a:solidFill>
              <a:schemeClr val="tx1"/>
            </a:solidFill>
          </a:endParaRPr>
        </a:p>
        <a:p>
          <a:r>
            <a:rPr lang="en-GB" b="0" dirty="0"/>
            <a:t>* New curriculum                       </a:t>
          </a:r>
        </a:p>
        <a:p>
          <a:r>
            <a:rPr lang="en-GB" b="0" dirty="0"/>
            <a:t>* Skill based learning</a:t>
          </a:r>
        </a:p>
        <a:p>
          <a:r>
            <a:rPr lang="en-US" b="0" dirty="0"/>
            <a:t>* Assessment on progression steps</a:t>
          </a:r>
        </a:p>
        <a:p>
          <a:r>
            <a:rPr lang="en-US" b="0" dirty="0"/>
            <a:t>* Teacher flexibility</a:t>
          </a:r>
        </a:p>
        <a:p>
          <a:r>
            <a:rPr lang="en-US" b="0" dirty="0"/>
            <a:t>* Adaptable work for the individual learner</a:t>
          </a:r>
        </a:p>
      </dgm:t>
    </dgm:pt>
    <dgm:pt modelId="{FEAB0ACC-6BFD-463D-AFAB-58B36A5A7379}" type="parTrans" cxnId="{97BB5F55-D463-49DD-9742-E1E822FFC22E}">
      <dgm:prSet/>
      <dgm:spPr/>
      <dgm:t>
        <a:bodyPr/>
        <a:lstStyle/>
        <a:p>
          <a:endParaRPr lang="en-US"/>
        </a:p>
      </dgm:t>
    </dgm:pt>
    <dgm:pt modelId="{BB29CA57-65AA-40EA-9082-304B691AEC3F}" type="sibTrans" cxnId="{97BB5F55-D463-49DD-9742-E1E822FFC22E}">
      <dgm:prSet/>
      <dgm:spPr/>
      <dgm:t>
        <a:bodyPr/>
        <a:lstStyle/>
        <a:p>
          <a:endParaRPr lang="en-US"/>
        </a:p>
      </dgm:t>
    </dgm:pt>
    <dgm:pt modelId="{2E6A6199-1825-43C1-978E-AC96BC40EBBD}">
      <dgm:prSet/>
      <dgm:spPr/>
      <dgm:t>
        <a:bodyPr/>
        <a:lstStyle/>
        <a:p>
          <a:r>
            <a:rPr lang="en-GB" b="0" dirty="0">
              <a:solidFill>
                <a:schemeClr val="tx1"/>
              </a:solidFill>
            </a:rPr>
            <a:t>Impact on Learners</a:t>
          </a:r>
        </a:p>
        <a:p>
          <a:endParaRPr lang="en-GB" b="1" dirty="0"/>
        </a:p>
        <a:p>
          <a:r>
            <a:rPr lang="en-GB" b="0" dirty="0"/>
            <a:t>* Positive Impact</a:t>
          </a:r>
        </a:p>
        <a:p>
          <a:r>
            <a:rPr lang="en-GB" b="0" dirty="0"/>
            <a:t>* Personalised and inclusive experience</a:t>
          </a:r>
        </a:p>
        <a:p>
          <a:r>
            <a:rPr lang="en-GB" b="0" dirty="0"/>
            <a:t>* Supports learners who need additional support</a:t>
          </a:r>
        </a:p>
        <a:p>
          <a:endParaRPr lang="en-GB" b="0" dirty="0"/>
        </a:p>
        <a:p>
          <a:endParaRPr lang="en-GB" b="0" dirty="0"/>
        </a:p>
        <a:p>
          <a:endParaRPr lang="en-US" b="1" dirty="0"/>
        </a:p>
      </dgm:t>
    </dgm:pt>
    <dgm:pt modelId="{9C138FD8-276A-46BB-9614-C2E17F545803}" type="parTrans" cxnId="{8E15AC80-20C6-4415-92D5-4505DA04B64C}">
      <dgm:prSet/>
      <dgm:spPr/>
      <dgm:t>
        <a:bodyPr/>
        <a:lstStyle/>
        <a:p>
          <a:endParaRPr lang="en-US"/>
        </a:p>
      </dgm:t>
    </dgm:pt>
    <dgm:pt modelId="{41A5BC60-6B0C-4C62-A25C-32350F8554F0}" type="sibTrans" cxnId="{8E15AC80-20C6-4415-92D5-4505DA04B64C}">
      <dgm:prSet/>
      <dgm:spPr/>
      <dgm:t>
        <a:bodyPr/>
        <a:lstStyle/>
        <a:p>
          <a:endParaRPr lang="en-US"/>
        </a:p>
      </dgm:t>
    </dgm:pt>
    <dgm:pt modelId="{F7C6F4D6-7918-4594-A306-F5270956DE51}" type="pres">
      <dgm:prSet presAssocID="{B3C2F5B6-7ADE-4494-8D5C-04D8636DA21D}" presName="diagram" presStyleCnt="0">
        <dgm:presLayoutVars>
          <dgm:dir/>
          <dgm:resizeHandles val="exact"/>
        </dgm:presLayoutVars>
      </dgm:prSet>
      <dgm:spPr/>
    </dgm:pt>
    <dgm:pt modelId="{796823F3-8272-4D50-82FE-78276FD2CF4F}" type="pres">
      <dgm:prSet presAssocID="{260F7EC6-B46E-42CA-AAA9-46C05CE2A782}" presName="node" presStyleLbl="node1" presStyleIdx="0" presStyleCnt="2">
        <dgm:presLayoutVars>
          <dgm:bulletEnabled val="1"/>
        </dgm:presLayoutVars>
      </dgm:prSet>
      <dgm:spPr/>
    </dgm:pt>
    <dgm:pt modelId="{6E5E4BC7-29E4-4922-867B-9FAAA149DF20}" type="pres">
      <dgm:prSet presAssocID="{BB29CA57-65AA-40EA-9082-304B691AEC3F}" presName="sibTrans" presStyleCnt="0"/>
      <dgm:spPr/>
    </dgm:pt>
    <dgm:pt modelId="{0C372C92-ABCE-4483-89E7-03BBA9873CA0}" type="pres">
      <dgm:prSet presAssocID="{2E6A6199-1825-43C1-978E-AC96BC40EBBD}" presName="node" presStyleLbl="node1" presStyleIdx="1" presStyleCnt="2">
        <dgm:presLayoutVars>
          <dgm:bulletEnabled val="1"/>
        </dgm:presLayoutVars>
      </dgm:prSet>
      <dgm:spPr/>
    </dgm:pt>
  </dgm:ptLst>
  <dgm:cxnLst>
    <dgm:cxn modelId="{510A502D-D40E-4835-AF25-BA1AA618A599}" type="presOf" srcId="{2E6A6199-1825-43C1-978E-AC96BC40EBBD}" destId="{0C372C92-ABCE-4483-89E7-03BBA9873CA0}" srcOrd="0" destOrd="0" presId="urn:microsoft.com/office/officeart/2005/8/layout/default"/>
    <dgm:cxn modelId="{97BB5F55-D463-49DD-9742-E1E822FFC22E}" srcId="{B3C2F5B6-7ADE-4494-8D5C-04D8636DA21D}" destId="{260F7EC6-B46E-42CA-AAA9-46C05CE2A782}" srcOrd="0" destOrd="0" parTransId="{FEAB0ACC-6BFD-463D-AFAB-58B36A5A7379}" sibTransId="{BB29CA57-65AA-40EA-9082-304B691AEC3F}"/>
    <dgm:cxn modelId="{18ABB858-CAE3-4D50-801C-7F4E05D1FE8E}" type="presOf" srcId="{260F7EC6-B46E-42CA-AAA9-46C05CE2A782}" destId="{796823F3-8272-4D50-82FE-78276FD2CF4F}" srcOrd="0" destOrd="0" presId="urn:microsoft.com/office/officeart/2005/8/layout/default"/>
    <dgm:cxn modelId="{8E15AC80-20C6-4415-92D5-4505DA04B64C}" srcId="{B3C2F5B6-7ADE-4494-8D5C-04D8636DA21D}" destId="{2E6A6199-1825-43C1-978E-AC96BC40EBBD}" srcOrd="1" destOrd="0" parTransId="{9C138FD8-276A-46BB-9614-C2E17F545803}" sibTransId="{41A5BC60-6B0C-4C62-A25C-32350F8554F0}"/>
    <dgm:cxn modelId="{4A3348A7-B2D5-4FD7-B753-DCB34DCFDC84}" type="presOf" srcId="{B3C2F5B6-7ADE-4494-8D5C-04D8636DA21D}" destId="{F7C6F4D6-7918-4594-A306-F5270956DE51}" srcOrd="0" destOrd="0" presId="urn:microsoft.com/office/officeart/2005/8/layout/default"/>
    <dgm:cxn modelId="{2A54399A-AE53-422D-9CC9-71844F02B055}" type="presParOf" srcId="{F7C6F4D6-7918-4594-A306-F5270956DE51}" destId="{796823F3-8272-4D50-82FE-78276FD2CF4F}" srcOrd="0" destOrd="0" presId="urn:microsoft.com/office/officeart/2005/8/layout/default"/>
    <dgm:cxn modelId="{80E89F35-D2CA-4C36-88FA-61A8DCB65F88}" type="presParOf" srcId="{F7C6F4D6-7918-4594-A306-F5270956DE51}" destId="{6E5E4BC7-29E4-4922-867B-9FAAA149DF20}" srcOrd="1" destOrd="0" presId="urn:microsoft.com/office/officeart/2005/8/layout/default"/>
    <dgm:cxn modelId="{4B5639A3-2B92-4D8B-8F6F-29B1BC50214D}" type="presParOf" srcId="{F7C6F4D6-7918-4594-A306-F5270956DE51}" destId="{0C372C92-ABCE-4483-89E7-03BBA9873CA0}" srcOrd="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341FCFF-C02E-4BC6-9653-700868F77A29}">
      <dsp:nvSpPr>
        <dsp:cNvPr id="0" name=""/>
        <dsp:cNvSpPr/>
      </dsp:nvSpPr>
      <dsp:spPr>
        <a:xfrm>
          <a:off x="1419830" y="2847"/>
          <a:ext cx="3657450" cy="2194470"/>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Funding at Schools</a:t>
          </a:r>
          <a:endParaRPr lang="en-US" sz="1600" kern="1200" dirty="0"/>
        </a:p>
      </dsp:txBody>
      <dsp:txXfrm>
        <a:off x="1419830" y="2847"/>
        <a:ext cx="3657450" cy="2194470"/>
      </dsp:txXfrm>
    </dsp:sp>
    <dsp:sp modelId="{7E4334F6-FF55-498E-A0FD-2871DADFA171}">
      <dsp:nvSpPr>
        <dsp:cNvPr id="0" name=""/>
        <dsp:cNvSpPr/>
      </dsp:nvSpPr>
      <dsp:spPr>
        <a:xfrm>
          <a:off x="5443026" y="2847"/>
          <a:ext cx="3657450" cy="2194470"/>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Behaviour, Mental health and wellbeing</a:t>
          </a:r>
          <a:endParaRPr lang="en-US" sz="1600" kern="1200" dirty="0"/>
        </a:p>
      </dsp:txBody>
      <dsp:txXfrm>
        <a:off x="5443026" y="2847"/>
        <a:ext cx="3657450" cy="2194470"/>
      </dsp:txXfrm>
    </dsp:sp>
    <dsp:sp modelId="{1C1B13C1-8B4F-4FF8-BADD-4C14BFFFDAE6}">
      <dsp:nvSpPr>
        <dsp:cNvPr id="0" name=""/>
        <dsp:cNvSpPr/>
      </dsp:nvSpPr>
      <dsp:spPr>
        <a:xfrm>
          <a:off x="1419830" y="2563062"/>
          <a:ext cx="3657450" cy="2194470"/>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t>Poverty</a:t>
          </a:r>
        </a:p>
      </dsp:txBody>
      <dsp:txXfrm>
        <a:off x="1419830" y="2563062"/>
        <a:ext cx="3657450" cy="2194470"/>
      </dsp:txXfrm>
    </dsp:sp>
    <dsp:sp modelId="{AC094AAB-8EBF-4943-A881-E7F56FAA331D}">
      <dsp:nvSpPr>
        <dsp:cNvPr id="0" name=""/>
        <dsp:cNvSpPr/>
      </dsp:nvSpPr>
      <dsp:spPr>
        <a:xfrm>
          <a:off x="5443026" y="2563062"/>
          <a:ext cx="3657450" cy="2194470"/>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t>Policy and curriculum change </a:t>
          </a:r>
        </a:p>
      </dsp:txBody>
      <dsp:txXfrm>
        <a:off x="5443026" y="2563062"/>
        <a:ext cx="3657450" cy="219447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96823F3-8272-4D50-82FE-78276FD2CF4F}">
      <dsp:nvSpPr>
        <dsp:cNvPr id="0" name=""/>
        <dsp:cNvSpPr/>
      </dsp:nvSpPr>
      <dsp:spPr>
        <a:xfrm>
          <a:off x="1207" y="763048"/>
          <a:ext cx="4708735" cy="2825241"/>
        </a:xfrm>
        <a:prstGeom prst="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0" kern="1200" dirty="0">
              <a:solidFill>
                <a:schemeClr val="tx1"/>
              </a:solidFill>
            </a:rPr>
            <a:t>What changed in </a:t>
          </a:r>
          <a:r>
            <a:rPr lang="en-GB" sz="1700" b="0" kern="1200">
              <a:solidFill>
                <a:schemeClr val="tx1"/>
              </a:solidFill>
            </a:rPr>
            <a:t>school’s     </a:t>
          </a:r>
        </a:p>
        <a:p>
          <a:pPr marL="0" lvl="0" indent="0" algn="ctr" defTabSz="755650">
            <a:lnSpc>
              <a:spcPct val="90000"/>
            </a:lnSpc>
            <a:spcBef>
              <a:spcPct val="0"/>
            </a:spcBef>
            <a:spcAft>
              <a:spcPct val="35000"/>
            </a:spcAft>
            <a:buNone/>
          </a:pPr>
          <a:r>
            <a:rPr lang="en-GB" sz="1700" b="0" kern="1200">
              <a:solidFill>
                <a:schemeClr val="tx1"/>
              </a:solidFill>
            </a:rPr>
            <a:t>       </a:t>
          </a:r>
          <a:endParaRPr lang="en-GB" sz="1700" b="0" kern="1200" dirty="0">
            <a:solidFill>
              <a:schemeClr val="tx1"/>
            </a:solidFill>
          </a:endParaRPr>
        </a:p>
        <a:p>
          <a:pPr marL="0" lvl="0" indent="0" algn="ctr" defTabSz="755650">
            <a:lnSpc>
              <a:spcPct val="90000"/>
            </a:lnSpc>
            <a:spcBef>
              <a:spcPct val="0"/>
            </a:spcBef>
            <a:spcAft>
              <a:spcPct val="35000"/>
            </a:spcAft>
            <a:buNone/>
          </a:pPr>
          <a:r>
            <a:rPr lang="en-GB" sz="1700" b="0" kern="1200" dirty="0"/>
            <a:t>* New curriculum                       </a:t>
          </a:r>
        </a:p>
        <a:p>
          <a:pPr marL="0" lvl="0" indent="0" algn="ctr" defTabSz="755650">
            <a:lnSpc>
              <a:spcPct val="90000"/>
            </a:lnSpc>
            <a:spcBef>
              <a:spcPct val="0"/>
            </a:spcBef>
            <a:spcAft>
              <a:spcPct val="35000"/>
            </a:spcAft>
            <a:buNone/>
          </a:pPr>
          <a:r>
            <a:rPr lang="en-GB" sz="1700" b="0" kern="1200" dirty="0"/>
            <a:t>* Skill based learning</a:t>
          </a:r>
        </a:p>
        <a:p>
          <a:pPr marL="0" lvl="0" indent="0" algn="ctr" defTabSz="755650">
            <a:lnSpc>
              <a:spcPct val="90000"/>
            </a:lnSpc>
            <a:spcBef>
              <a:spcPct val="0"/>
            </a:spcBef>
            <a:spcAft>
              <a:spcPct val="35000"/>
            </a:spcAft>
            <a:buNone/>
          </a:pPr>
          <a:r>
            <a:rPr lang="en-US" sz="1700" b="0" kern="1200" dirty="0"/>
            <a:t>* Assessment on progression steps</a:t>
          </a:r>
        </a:p>
        <a:p>
          <a:pPr marL="0" lvl="0" indent="0" algn="ctr" defTabSz="755650">
            <a:lnSpc>
              <a:spcPct val="90000"/>
            </a:lnSpc>
            <a:spcBef>
              <a:spcPct val="0"/>
            </a:spcBef>
            <a:spcAft>
              <a:spcPct val="35000"/>
            </a:spcAft>
            <a:buNone/>
          </a:pPr>
          <a:r>
            <a:rPr lang="en-US" sz="1700" b="0" kern="1200" dirty="0"/>
            <a:t>* Teacher flexibility</a:t>
          </a:r>
        </a:p>
        <a:p>
          <a:pPr marL="0" lvl="0" indent="0" algn="ctr" defTabSz="755650">
            <a:lnSpc>
              <a:spcPct val="90000"/>
            </a:lnSpc>
            <a:spcBef>
              <a:spcPct val="0"/>
            </a:spcBef>
            <a:spcAft>
              <a:spcPct val="35000"/>
            </a:spcAft>
            <a:buNone/>
          </a:pPr>
          <a:r>
            <a:rPr lang="en-US" sz="1700" b="0" kern="1200" dirty="0"/>
            <a:t>* Adaptable work for the individual learner</a:t>
          </a:r>
        </a:p>
      </dsp:txBody>
      <dsp:txXfrm>
        <a:off x="1207" y="763048"/>
        <a:ext cx="4708735" cy="2825241"/>
      </dsp:txXfrm>
    </dsp:sp>
    <dsp:sp modelId="{0C372C92-ABCE-4483-89E7-03BBA9873CA0}">
      <dsp:nvSpPr>
        <dsp:cNvPr id="0" name=""/>
        <dsp:cNvSpPr/>
      </dsp:nvSpPr>
      <dsp:spPr>
        <a:xfrm>
          <a:off x="5180816" y="763048"/>
          <a:ext cx="4708735" cy="2825241"/>
        </a:xfrm>
        <a:prstGeom prst="rect">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0" kern="1200" dirty="0">
              <a:solidFill>
                <a:schemeClr val="tx1"/>
              </a:solidFill>
            </a:rPr>
            <a:t>Impact on Learners</a:t>
          </a:r>
        </a:p>
        <a:p>
          <a:pPr marL="0" lvl="0" indent="0" algn="ctr" defTabSz="755650">
            <a:lnSpc>
              <a:spcPct val="90000"/>
            </a:lnSpc>
            <a:spcBef>
              <a:spcPct val="0"/>
            </a:spcBef>
            <a:spcAft>
              <a:spcPct val="35000"/>
            </a:spcAft>
            <a:buNone/>
          </a:pPr>
          <a:endParaRPr lang="en-GB" sz="1700" b="1" kern="1200" dirty="0"/>
        </a:p>
        <a:p>
          <a:pPr marL="0" lvl="0" indent="0" algn="ctr" defTabSz="755650">
            <a:lnSpc>
              <a:spcPct val="90000"/>
            </a:lnSpc>
            <a:spcBef>
              <a:spcPct val="0"/>
            </a:spcBef>
            <a:spcAft>
              <a:spcPct val="35000"/>
            </a:spcAft>
            <a:buNone/>
          </a:pPr>
          <a:r>
            <a:rPr lang="en-GB" sz="1700" b="0" kern="1200" dirty="0"/>
            <a:t>* Positive Impact</a:t>
          </a:r>
        </a:p>
        <a:p>
          <a:pPr marL="0" lvl="0" indent="0" algn="ctr" defTabSz="755650">
            <a:lnSpc>
              <a:spcPct val="90000"/>
            </a:lnSpc>
            <a:spcBef>
              <a:spcPct val="0"/>
            </a:spcBef>
            <a:spcAft>
              <a:spcPct val="35000"/>
            </a:spcAft>
            <a:buNone/>
          </a:pPr>
          <a:r>
            <a:rPr lang="en-GB" sz="1700" b="0" kern="1200" dirty="0"/>
            <a:t>* Personalised and inclusive experience</a:t>
          </a:r>
        </a:p>
        <a:p>
          <a:pPr marL="0" lvl="0" indent="0" algn="ctr" defTabSz="755650">
            <a:lnSpc>
              <a:spcPct val="90000"/>
            </a:lnSpc>
            <a:spcBef>
              <a:spcPct val="0"/>
            </a:spcBef>
            <a:spcAft>
              <a:spcPct val="35000"/>
            </a:spcAft>
            <a:buNone/>
          </a:pPr>
          <a:r>
            <a:rPr lang="en-GB" sz="1700" b="0" kern="1200" dirty="0"/>
            <a:t>* Supports learners who need additional support</a:t>
          </a:r>
        </a:p>
        <a:p>
          <a:pPr marL="0" lvl="0" indent="0" algn="ctr" defTabSz="755650">
            <a:lnSpc>
              <a:spcPct val="90000"/>
            </a:lnSpc>
            <a:spcBef>
              <a:spcPct val="0"/>
            </a:spcBef>
            <a:spcAft>
              <a:spcPct val="35000"/>
            </a:spcAft>
            <a:buNone/>
          </a:pPr>
          <a:endParaRPr lang="en-GB" sz="1700" b="0" kern="1200" dirty="0"/>
        </a:p>
        <a:p>
          <a:pPr marL="0" lvl="0" indent="0" algn="ctr" defTabSz="755650">
            <a:lnSpc>
              <a:spcPct val="90000"/>
            </a:lnSpc>
            <a:spcBef>
              <a:spcPct val="0"/>
            </a:spcBef>
            <a:spcAft>
              <a:spcPct val="35000"/>
            </a:spcAft>
            <a:buNone/>
          </a:pPr>
          <a:endParaRPr lang="en-GB" sz="1700" b="0" kern="1200" dirty="0"/>
        </a:p>
        <a:p>
          <a:pPr marL="0" lvl="0" indent="0" algn="ctr" defTabSz="755650">
            <a:lnSpc>
              <a:spcPct val="90000"/>
            </a:lnSpc>
            <a:spcBef>
              <a:spcPct val="0"/>
            </a:spcBef>
            <a:spcAft>
              <a:spcPct val="35000"/>
            </a:spcAft>
            <a:buNone/>
          </a:pPr>
          <a:endParaRPr lang="en-US" sz="1700" b="1" kern="1200" dirty="0"/>
        </a:p>
      </dsp:txBody>
      <dsp:txXfrm>
        <a:off x="5180816" y="763048"/>
        <a:ext cx="4708735" cy="2825241"/>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D4017E4-42A4-42D4-8BDD-64449C90AAD4}" type="datetimeFigureOut">
              <a:rPr lang="en-GB" smtClean="0"/>
              <a:t>04/01/2026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0060173-01D3-4DC5-A9A8-E213590189C1}" type="slidenum">
              <a:rPr lang="en-GB" smtClean="0"/>
              <a:t>‹#›</a:t>
            </a:fld>
            <a:endParaRPr lang="en-GB"/>
          </a:p>
        </p:txBody>
      </p:sp>
    </p:spTree>
    <p:extLst>
      <p:ext uri="{BB962C8B-B14F-4D97-AF65-F5344CB8AC3E}">
        <p14:creationId xmlns:p14="http://schemas.microsoft.com/office/powerpoint/2010/main" val="264962747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060173-01D3-4DC5-A9A8-E213590189C1}" type="slidenum">
              <a:rPr lang="en-GB" smtClean="0"/>
              <a:t>1</a:t>
            </a:fld>
            <a:endParaRPr lang="en-GB"/>
          </a:p>
        </p:txBody>
      </p:sp>
    </p:spTree>
    <p:extLst>
      <p:ext uri="{BB962C8B-B14F-4D97-AF65-F5344CB8AC3E}">
        <p14:creationId xmlns:p14="http://schemas.microsoft.com/office/powerpoint/2010/main" val="92322625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Learners in Welsh school settings can face a wide range of challenges. Many of these challenges interconnect,</a:t>
            </a:r>
          </a:p>
          <a:p>
            <a:r>
              <a:rPr lang="en-GB" sz="1200" kern="1200" dirty="0">
                <a:solidFill>
                  <a:schemeClr val="tx1"/>
                </a:solidFill>
                <a:effectLst/>
                <a:latin typeface="+mn-lt"/>
                <a:ea typeface="+mn-ea"/>
                <a:cs typeface="+mn-cs"/>
              </a:rPr>
              <a:t> this can have a significant impact on a learners overall well being and academic progress.</a:t>
            </a:r>
          </a:p>
          <a:p>
            <a:r>
              <a:rPr lang="en-GB" sz="1200" kern="1200" dirty="0">
                <a:solidFill>
                  <a:schemeClr val="tx1"/>
                </a:solidFill>
                <a:effectLst/>
                <a:latin typeface="+mn-lt"/>
                <a:ea typeface="+mn-ea"/>
                <a:cs typeface="+mn-cs"/>
              </a:rPr>
              <a:t>These factors often determine if a learner has a positive or negative experience throughout school. SO</a:t>
            </a:r>
          </a:p>
          <a:p>
            <a:r>
              <a:rPr lang="en-GB" sz="1200" kern="1200" dirty="0">
                <a:solidFill>
                  <a:schemeClr val="tx1"/>
                </a:solidFill>
                <a:effectLst/>
                <a:latin typeface="+mn-lt"/>
                <a:ea typeface="+mn-ea"/>
                <a:cs typeface="+mn-cs"/>
              </a:rPr>
              <a:t>Throughout this presentation We are going to look into the following,</a:t>
            </a:r>
            <a:endParaRPr lang="en-GB" sz="1200" b="1"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Funding     </a:t>
            </a:r>
          </a:p>
          <a:p>
            <a:r>
              <a:rPr lang="en-GB" sz="1200" b="1" kern="1200" dirty="0">
                <a:solidFill>
                  <a:schemeClr val="tx1"/>
                </a:solidFill>
                <a:effectLst/>
                <a:latin typeface="+mn-lt"/>
                <a:ea typeface="+mn-ea"/>
                <a:cs typeface="+mn-cs"/>
              </a:rPr>
              <a:t> Behaviour, </a:t>
            </a:r>
          </a:p>
          <a:p>
            <a:r>
              <a:rPr lang="en-GB" sz="1200" b="1" kern="1200" dirty="0">
                <a:solidFill>
                  <a:schemeClr val="tx1"/>
                </a:solidFill>
                <a:effectLst/>
                <a:latin typeface="+mn-lt"/>
                <a:ea typeface="+mn-ea"/>
                <a:cs typeface="+mn-cs"/>
              </a:rPr>
              <a:t>Mental Health and wellbeing,    </a:t>
            </a:r>
          </a:p>
          <a:p>
            <a:r>
              <a:rPr lang="en-GB" sz="1200" b="1" kern="1200" dirty="0">
                <a:solidFill>
                  <a:schemeClr val="tx1"/>
                </a:solidFill>
                <a:effectLst/>
                <a:latin typeface="+mn-lt"/>
                <a:ea typeface="+mn-ea"/>
                <a:cs typeface="+mn-cs"/>
              </a:rPr>
              <a:t> Poverty, </a:t>
            </a:r>
          </a:p>
          <a:p>
            <a:r>
              <a:rPr lang="en-GB" sz="1200" b="1" kern="1200" dirty="0">
                <a:solidFill>
                  <a:schemeClr val="tx1"/>
                </a:solidFill>
                <a:effectLst/>
                <a:latin typeface="+mn-lt"/>
                <a:ea typeface="+mn-ea"/>
                <a:cs typeface="+mn-cs"/>
              </a:rPr>
              <a:t>policies and curriculum changes, </a:t>
            </a:r>
            <a:r>
              <a:rPr lang="en-GB" sz="1200" kern="1200" dirty="0">
                <a:solidFill>
                  <a:schemeClr val="tx1"/>
                </a:solidFill>
                <a:effectLst/>
                <a:latin typeface="+mn-lt"/>
                <a:ea typeface="+mn-ea"/>
                <a:cs typeface="+mn-cs"/>
              </a:rPr>
              <a:t>to see how they impact the learners experience in a Welsh school setting.</a:t>
            </a:r>
            <a:endParaRPr lang="en-GB" sz="1600" dirty="0">
              <a:latin typeface="Aptos Black" panose="020F0502020204030204" pitchFamily="34" charset="0"/>
            </a:endParaRPr>
          </a:p>
          <a:p>
            <a:endParaRPr lang="en-GB" sz="1600" dirty="0">
              <a:latin typeface="Aptos Black" panose="020F0502020204030204" pitchFamily="34" charset="0"/>
            </a:endParaRPr>
          </a:p>
          <a:p>
            <a:endParaRPr lang="en-GB" sz="1600" dirty="0">
              <a:latin typeface="Aptos Black" panose="020F0502020204030204" pitchFamily="34" charset="0"/>
            </a:endParaRPr>
          </a:p>
          <a:p>
            <a:endParaRPr lang="en-GB" sz="1600" dirty="0">
              <a:latin typeface="Aptos Black" panose="020F0502020204030204" pitchFamily="34" charset="0"/>
            </a:endParaRPr>
          </a:p>
          <a:p>
            <a:endParaRPr lang="en-GB" sz="1600" dirty="0">
              <a:latin typeface="Aptos Black" panose="020F0502020204030204" pitchFamily="34" charset="0"/>
            </a:endParaRPr>
          </a:p>
          <a:p>
            <a:endParaRPr lang="en-GB" sz="1600" dirty="0">
              <a:latin typeface="Aptos Black" panose="020F0502020204030204" pitchFamily="34" charset="0"/>
            </a:endParaRPr>
          </a:p>
          <a:p>
            <a:endParaRPr lang="en-GB" sz="1600" dirty="0">
              <a:latin typeface="Aptos Black" panose="020F0502020204030204" pitchFamily="34" charset="0"/>
            </a:endParaRPr>
          </a:p>
          <a:p>
            <a:endParaRPr lang="en-GB" sz="1600" dirty="0">
              <a:latin typeface="Aptos Black" panose="020F0502020204030204" pitchFamily="34" charset="0"/>
            </a:endParaRPr>
          </a:p>
          <a:p>
            <a:endParaRPr lang="en-GB" sz="1600" dirty="0">
              <a:latin typeface="Aptos Black" panose="020F0502020204030204" pitchFamily="34" charset="0"/>
            </a:endParaRPr>
          </a:p>
        </p:txBody>
      </p:sp>
      <p:sp>
        <p:nvSpPr>
          <p:cNvPr id="4" name="Slide Number Placeholder 3"/>
          <p:cNvSpPr>
            <a:spLocks noGrp="1"/>
          </p:cNvSpPr>
          <p:nvPr>
            <p:ph type="sldNum" sz="quarter" idx="5"/>
          </p:nvPr>
        </p:nvSpPr>
        <p:spPr/>
        <p:txBody>
          <a:bodyPr/>
          <a:lstStyle/>
          <a:p>
            <a:fld id="{70060173-01D3-4DC5-A9A8-E213590189C1}" type="slidenum">
              <a:rPr lang="en-GB" smtClean="0"/>
              <a:t>2</a:t>
            </a:fld>
            <a:endParaRPr lang="en-GB"/>
          </a:p>
        </p:txBody>
      </p:sp>
    </p:spTree>
    <p:extLst>
      <p:ext uri="{BB962C8B-B14F-4D97-AF65-F5344CB8AC3E}">
        <p14:creationId xmlns:p14="http://schemas.microsoft.com/office/powerpoint/2010/main" val="1644233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000" kern="1200" dirty="0">
                <a:solidFill>
                  <a:schemeClr val="tx1"/>
                </a:solidFill>
                <a:effectLst/>
                <a:latin typeface="+mn-lt"/>
                <a:ea typeface="+mn-ea"/>
                <a:cs typeface="+mn-cs"/>
              </a:rPr>
              <a:t>When funding is inadequate, schools may enter a financial deficit.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2000" kern="1200" dirty="0">
                <a:solidFill>
                  <a:schemeClr val="tx1"/>
                </a:solidFill>
                <a:effectLst/>
                <a:latin typeface="+mn-lt"/>
                <a:ea typeface="+mn-ea"/>
                <a:cs typeface="+mn-cs"/>
              </a:rPr>
              <a:t>This can often lead to staff shortages, including support staff,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2000" kern="1200" dirty="0">
                <a:solidFill>
                  <a:schemeClr val="tx1"/>
                </a:solidFill>
                <a:effectLst/>
                <a:latin typeface="+mn-lt"/>
                <a:ea typeface="+mn-ea"/>
                <a:cs typeface="+mn-cs"/>
              </a:rPr>
              <a:t>classes become larger with low staff ratio.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2000" kern="1200" dirty="0">
                <a:solidFill>
                  <a:schemeClr val="tx1"/>
                </a:solidFill>
                <a:effectLst/>
                <a:latin typeface="+mn-lt"/>
                <a:ea typeface="+mn-ea"/>
                <a:cs typeface="+mn-cs"/>
              </a:rPr>
              <a:t>This means that targeted support and intervention programmes may get overlooked which significantly impacts the learner.</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2000" kern="1200" dirty="0">
                <a:solidFill>
                  <a:schemeClr val="tx1"/>
                </a:solidFill>
                <a:effectLst/>
                <a:latin typeface="+mn-lt"/>
                <a:ea typeface="+mn-ea"/>
                <a:cs typeface="+mn-cs"/>
              </a:rPr>
              <a:t> Sufficient support for learners with Special educational needs also will be heavily impacted.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2000" kern="1200" dirty="0">
                <a:solidFill>
                  <a:schemeClr val="tx1"/>
                </a:solidFill>
                <a:effectLst/>
                <a:latin typeface="+mn-lt"/>
                <a:ea typeface="+mn-ea"/>
                <a:cs typeface="+mn-cs"/>
              </a:rPr>
              <a:t>I have experienced this in my setting, it impacts on staff’s wellbeing when they </a:t>
            </a:r>
            <a:r>
              <a:rPr lang="en-GB" sz="2000" b="0" kern="1200" dirty="0">
                <a:solidFill>
                  <a:schemeClr val="tx1"/>
                </a:solidFill>
                <a:effectLst/>
                <a:latin typeface="+mn-lt"/>
                <a:ea typeface="+mn-ea"/>
                <a:cs typeface="+mn-cs"/>
              </a:rPr>
              <a:t>can’t</a:t>
            </a:r>
            <a:r>
              <a:rPr lang="en-GB" sz="2000" b="1" kern="1200" dirty="0">
                <a:solidFill>
                  <a:schemeClr val="tx1"/>
                </a:solidFill>
                <a:effectLst/>
                <a:latin typeface="+mn-lt"/>
                <a:ea typeface="+mn-ea"/>
                <a:cs typeface="+mn-cs"/>
              </a:rPr>
              <a:t> </a:t>
            </a:r>
            <a:r>
              <a:rPr lang="en-GB" sz="2000" b="0" kern="1200" dirty="0">
                <a:solidFill>
                  <a:schemeClr val="tx1"/>
                </a:solidFill>
                <a:effectLst/>
                <a:latin typeface="+mn-lt"/>
                <a:ea typeface="+mn-ea"/>
                <a:cs typeface="+mn-cs"/>
              </a:rPr>
              <a:t>provide</a:t>
            </a:r>
            <a:r>
              <a:rPr lang="en-GB" sz="2000" b="1" kern="1200" dirty="0">
                <a:solidFill>
                  <a:schemeClr val="tx1"/>
                </a:solidFill>
                <a:effectLst/>
                <a:latin typeface="+mn-lt"/>
                <a:ea typeface="+mn-ea"/>
                <a:cs typeface="+mn-cs"/>
              </a:rPr>
              <a:t> </a:t>
            </a:r>
            <a:r>
              <a:rPr lang="en-GB" sz="2000" kern="1200" dirty="0">
                <a:solidFill>
                  <a:schemeClr val="tx1"/>
                </a:solidFill>
                <a:effectLst/>
                <a:latin typeface="+mn-lt"/>
                <a:ea typeface="+mn-ea"/>
                <a:cs typeface="+mn-cs"/>
              </a:rPr>
              <a:t>support to the learner in the way that is required.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2000" kern="1200" dirty="0">
                <a:solidFill>
                  <a:schemeClr val="tx1"/>
                </a:solidFill>
                <a:effectLst/>
                <a:latin typeface="+mn-lt"/>
                <a:ea typeface="+mn-ea"/>
                <a:cs typeface="+mn-cs"/>
              </a:rPr>
              <a:t>With enough funding in a school's budget, support for learners would significantly increase.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2000" kern="1200" dirty="0">
                <a:solidFill>
                  <a:schemeClr val="tx1"/>
                </a:solidFill>
                <a:effectLst/>
                <a:latin typeface="+mn-lt"/>
                <a:ea typeface="+mn-ea"/>
                <a:cs typeface="+mn-cs"/>
              </a:rPr>
              <a:t>Targeted programmes and provisions can run effectively,</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2000" kern="1200" dirty="0">
                <a:solidFill>
                  <a:schemeClr val="tx1"/>
                </a:solidFill>
                <a:effectLst/>
                <a:latin typeface="+mn-lt"/>
                <a:ea typeface="+mn-ea"/>
                <a:cs typeface="+mn-cs"/>
              </a:rPr>
              <a:t> learners' engagement will significantly improve and attendance will increase.</a:t>
            </a:r>
          </a:p>
          <a:p>
            <a:endParaRPr lang="en-GB" dirty="0"/>
          </a:p>
        </p:txBody>
      </p:sp>
      <p:sp>
        <p:nvSpPr>
          <p:cNvPr id="4" name="Slide Number Placeholder 3"/>
          <p:cNvSpPr>
            <a:spLocks noGrp="1"/>
          </p:cNvSpPr>
          <p:nvPr>
            <p:ph type="sldNum" sz="quarter" idx="5"/>
          </p:nvPr>
        </p:nvSpPr>
        <p:spPr/>
        <p:txBody>
          <a:bodyPr/>
          <a:lstStyle/>
          <a:p>
            <a:fld id="{70060173-01D3-4DC5-A9A8-E213590189C1}" type="slidenum">
              <a:rPr lang="en-GB" smtClean="0"/>
              <a:t>3</a:t>
            </a:fld>
            <a:endParaRPr lang="en-GB"/>
          </a:p>
        </p:txBody>
      </p:sp>
    </p:spTree>
    <p:extLst>
      <p:ext uri="{BB962C8B-B14F-4D97-AF65-F5344CB8AC3E}">
        <p14:creationId xmlns:p14="http://schemas.microsoft.com/office/powerpoint/2010/main" val="146550934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When children come to school without having a meal, they will often feel fatigued and struggle to concentrate, making learning difficult. </a:t>
            </a:r>
          </a:p>
          <a:p>
            <a:r>
              <a:rPr lang="en-GB" sz="1200" kern="1200" dirty="0">
                <a:solidFill>
                  <a:schemeClr val="tx1"/>
                </a:solidFill>
                <a:effectLst/>
                <a:latin typeface="+mn-lt"/>
                <a:ea typeface="+mn-ea"/>
                <a:cs typeface="+mn-cs"/>
              </a:rPr>
              <a:t>Research shows basic needs such as food, heating and clothing are overlooked when living in a state of poverty. </a:t>
            </a:r>
          </a:p>
          <a:p>
            <a:r>
              <a:rPr lang="en-GB" sz="1200" kern="1200" dirty="0">
                <a:solidFill>
                  <a:schemeClr val="tx1"/>
                </a:solidFill>
                <a:effectLst/>
                <a:latin typeface="+mn-lt"/>
                <a:ea typeface="+mn-ea"/>
                <a:cs typeface="+mn-cs"/>
              </a:rPr>
              <a:t>Teachers or support staff will often pay for extra items out of their own pocket to support these children. </a:t>
            </a:r>
          </a:p>
          <a:p>
            <a:r>
              <a:rPr lang="en-GB" sz="1200" kern="1200" dirty="0">
                <a:solidFill>
                  <a:schemeClr val="tx1"/>
                </a:solidFill>
                <a:effectLst/>
                <a:latin typeface="+mn-lt"/>
                <a:ea typeface="+mn-ea"/>
                <a:cs typeface="+mn-cs"/>
              </a:rPr>
              <a:t>Larger families or low-income families may live in crowded or unstable housing,</a:t>
            </a:r>
          </a:p>
          <a:p>
            <a:r>
              <a:rPr lang="en-GB" sz="1200" kern="1200" dirty="0">
                <a:solidFill>
                  <a:schemeClr val="tx1"/>
                </a:solidFill>
                <a:effectLst/>
                <a:latin typeface="+mn-lt"/>
                <a:ea typeface="+mn-ea"/>
                <a:cs typeface="+mn-cs"/>
              </a:rPr>
              <a:t> this situation would make it difficult for learners to find a quiet space, this would affect the learner’s ability to engage in tasks at home. This was highly recognised during covid. Internet access or electronic devices may also not be available.</a:t>
            </a:r>
          </a:p>
          <a:p>
            <a:r>
              <a:rPr lang="en-GB" sz="1200" kern="1200" dirty="0">
                <a:solidFill>
                  <a:schemeClr val="tx1"/>
                </a:solidFill>
                <a:effectLst/>
                <a:latin typeface="+mn-lt"/>
                <a:ea typeface="+mn-ea"/>
                <a:cs typeface="+mn-cs"/>
              </a:rPr>
              <a:t> You are more likely to see signs of stress, worry and disrupted sleep in children,</a:t>
            </a:r>
          </a:p>
          <a:p>
            <a:r>
              <a:rPr lang="en-GB" sz="1200" kern="1200" dirty="0">
                <a:solidFill>
                  <a:schemeClr val="tx1"/>
                </a:solidFill>
                <a:effectLst/>
                <a:latin typeface="+mn-lt"/>
                <a:ea typeface="+mn-ea"/>
                <a:cs typeface="+mn-cs"/>
              </a:rPr>
              <a:t> all this will influence the attention and engagement from learners in the classroom.</a:t>
            </a:r>
          </a:p>
          <a:p>
            <a:r>
              <a:rPr lang="en-GB" sz="1200" kern="1200" dirty="0">
                <a:solidFill>
                  <a:schemeClr val="tx1"/>
                </a:solidFill>
                <a:effectLst/>
                <a:latin typeface="+mn-lt"/>
                <a:ea typeface="+mn-ea"/>
                <a:cs typeface="+mn-cs"/>
              </a:rPr>
              <a:t> Low-income families are much less able to part take in school trips or other activities that involve a cost. </a:t>
            </a:r>
          </a:p>
          <a:p>
            <a:r>
              <a:rPr lang="en-GB" sz="1200" kern="1200" dirty="0">
                <a:solidFill>
                  <a:schemeClr val="tx1"/>
                </a:solidFill>
                <a:effectLst/>
                <a:latin typeface="+mn-lt"/>
                <a:ea typeface="+mn-ea"/>
                <a:cs typeface="+mn-cs"/>
              </a:rPr>
              <a:t>A third of learners have said their classmates couldn’t afford school trips. </a:t>
            </a:r>
          </a:p>
          <a:p>
            <a:r>
              <a:rPr lang="en-GB" sz="1200" kern="1200" dirty="0">
                <a:solidFill>
                  <a:schemeClr val="tx1"/>
                </a:solidFill>
                <a:effectLst/>
                <a:latin typeface="+mn-lt"/>
                <a:ea typeface="+mn-ea"/>
                <a:cs typeface="+mn-cs"/>
              </a:rPr>
              <a:t>This shows that poverty is also a barrier in learning experiences outside of the classroom and extra-curricular activities. </a:t>
            </a:r>
          </a:p>
          <a:p>
            <a:r>
              <a:rPr lang="en-GB" sz="1200" kern="1200" dirty="0">
                <a:solidFill>
                  <a:schemeClr val="tx1"/>
                </a:solidFill>
                <a:effectLst/>
                <a:latin typeface="+mn-lt"/>
                <a:ea typeface="+mn-ea"/>
                <a:cs typeface="+mn-cs"/>
              </a:rPr>
              <a:t>Children from low-income families can often feel excluded or judged if they don’t have the correct uniform. This could lead to embarrassment, isolation or even missing school. Research from Children in Wales finds that school uniform costs are a significant financial pressure for families.</a:t>
            </a:r>
          </a:p>
          <a:p>
            <a:r>
              <a:rPr lang="en-GB" sz="1200" kern="1200" dirty="0">
                <a:solidFill>
                  <a:schemeClr val="tx1"/>
                </a:solidFill>
                <a:effectLst/>
                <a:latin typeface="+mn-lt"/>
                <a:ea typeface="+mn-ea"/>
                <a:cs typeface="+mn-cs"/>
              </a:rPr>
              <a:t> Estyn reported that another barrier for disadvantaged families is transport costs, </a:t>
            </a:r>
          </a:p>
          <a:p>
            <a:r>
              <a:rPr lang="en-GB" sz="1200" kern="1200" dirty="0">
                <a:solidFill>
                  <a:schemeClr val="tx1"/>
                </a:solidFill>
                <a:effectLst/>
                <a:latin typeface="+mn-lt"/>
                <a:ea typeface="+mn-ea"/>
                <a:cs typeface="+mn-cs"/>
              </a:rPr>
              <a:t>the limit of free transport eligibility can be another key factor in a learner’s attendance to school especially to those who live too close for free travel, but too far away to be able to walk.</a:t>
            </a:r>
          </a:p>
          <a:p>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70060173-01D3-4DC5-A9A8-E213590189C1}" type="slidenum">
              <a:rPr lang="en-GB" smtClean="0"/>
              <a:t>4</a:t>
            </a:fld>
            <a:endParaRPr lang="en-GB"/>
          </a:p>
        </p:txBody>
      </p:sp>
    </p:spTree>
    <p:extLst>
      <p:ext uri="{BB962C8B-B14F-4D97-AF65-F5344CB8AC3E}">
        <p14:creationId xmlns:p14="http://schemas.microsoft.com/office/powerpoint/2010/main" val="366276197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dirty="0">
                <a:solidFill>
                  <a:schemeClr val="tx1"/>
                </a:solidFill>
                <a:effectLst/>
                <a:latin typeface="+mn-lt"/>
                <a:ea typeface="+mn-ea"/>
                <a:cs typeface="+mn-cs"/>
              </a:rPr>
              <a:t>Figure 1 </a:t>
            </a:r>
            <a:r>
              <a:rPr lang="en-GB" sz="1200" b="0" i="0" kern="1200" dirty="0">
                <a:solidFill>
                  <a:schemeClr val="tx1"/>
                </a:solidFill>
                <a:effectLst/>
                <a:latin typeface="+mn-lt"/>
                <a:ea typeface="+mn-ea"/>
                <a:cs typeface="+mn-cs"/>
              </a:rPr>
              <a:t>Shows the percentage of children living in relative income poverty, over the last decade</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Figure 2 </a:t>
            </a:r>
            <a:r>
              <a:rPr lang="en-GB" sz="1200" b="0" i="0" kern="1200" dirty="0">
                <a:solidFill>
                  <a:schemeClr val="tx1"/>
                </a:solidFill>
                <a:effectLst/>
                <a:latin typeface="+mn-lt"/>
                <a:ea typeface="+mn-ea"/>
                <a:cs typeface="+mn-cs"/>
              </a:rPr>
              <a:t>shows that children living in households where the youngest child was aged 0 to 4 years of age are by far the highest category living in poverty across all other children. </a:t>
            </a:r>
            <a:endParaRPr lang="en-GB" dirty="0"/>
          </a:p>
        </p:txBody>
      </p:sp>
      <p:sp>
        <p:nvSpPr>
          <p:cNvPr id="4" name="Slide Number Placeholder 3"/>
          <p:cNvSpPr>
            <a:spLocks noGrp="1"/>
          </p:cNvSpPr>
          <p:nvPr>
            <p:ph type="sldNum" sz="quarter" idx="5"/>
          </p:nvPr>
        </p:nvSpPr>
        <p:spPr/>
        <p:txBody>
          <a:bodyPr/>
          <a:lstStyle/>
          <a:p>
            <a:fld id="{70060173-01D3-4DC5-A9A8-E213590189C1}" type="slidenum">
              <a:rPr lang="en-GB" smtClean="0"/>
              <a:t>5</a:t>
            </a:fld>
            <a:endParaRPr lang="en-GB"/>
          </a:p>
        </p:txBody>
      </p:sp>
    </p:spTree>
    <p:extLst>
      <p:ext uri="{BB962C8B-B14F-4D97-AF65-F5344CB8AC3E}">
        <p14:creationId xmlns:p14="http://schemas.microsoft.com/office/powerpoint/2010/main" val="68314723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 learner’s behaviour, </a:t>
            </a:r>
          </a:p>
          <a:p>
            <a:r>
              <a:rPr lang="en-GB" sz="1200" kern="1200" dirty="0">
                <a:solidFill>
                  <a:schemeClr val="tx1"/>
                </a:solidFill>
                <a:effectLst/>
                <a:latin typeface="+mn-lt"/>
                <a:ea typeface="+mn-ea"/>
                <a:cs typeface="+mn-cs"/>
              </a:rPr>
              <a:t>Mental Health </a:t>
            </a:r>
          </a:p>
          <a:p>
            <a:r>
              <a:rPr lang="en-GB" sz="1200" kern="1200" dirty="0">
                <a:solidFill>
                  <a:schemeClr val="tx1"/>
                </a:solidFill>
                <a:effectLst/>
                <a:latin typeface="+mn-lt"/>
                <a:ea typeface="+mn-ea"/>
                <a:cs typeface="+mn-cs"/>
              </a:rPr>
              <a:t>and well-being, are all interlinked, </a:t>
            </a:r>
          </a:p>
          <a:p>
            <a:r>
              <a:rPr lang="en-GB" sz="1200" kern="1200" dirty="0">
                <a:solidFill>
                  <a:schemeClr val="tx1"/>
                </a:solidFill>
                <a:effectLst/>
                <a:latin typeface="+mn-lt"/>
                <a:ea typeface="+mn-ea"/>
                <a:cs typeface="+mn-cs"/>
              </a:rPr>
              <a:t>when wellbeing is supported, learners should find it easier to behave more positively, remain engaged and achieve more. </a:t>
            </a:r>
          </a:p>
          <a:p>
            <a:r>
              <a:rPr lang="en-GB" sz="1200" kern="1200" dirty="0">
                <a:solidFill>
                  <a:schemeClr val="tx1"/>
                </a:solidFill>
                <a:effectLst/>
                <a:latin typeface="+mn-lt"/>
                <a:ea typeface="+mn-ea"/>
                <a:cs typeface="+mn-cs"/>
              </a:rPr>
              <a:t>A learner’s behaviour in school will affect their ability to engage with lessons and make progress. </a:t>
            </a:r>
          </a:p>
          <a:p>
            <a:r>
              <a:rPr lang="en-GB" sz="1200" kern="1200" dirty="0">
                <a:solidFill>
                  <a:schemeClr val="tx1"/>
                </a:solidFill>
                <a:effectLst/>
                <a:latin typeface="+mn-lt"/>
                <a:ea typeface="+mn-ea"/>
                <a:cs typeface="+mn-cs"/>
              </a:rPr>
              <a:t>According to recent research in schools throughout Wales, teachers have reported a rise in disruptive and challenging behaviour. </a:t>
            </a:r>
          </a:p>
          <a:p>
            <a:r>
              <a:rPr lang="en-GB" sz="1200" kern="1200" dirty="0">
                <a:solidFill>
                  <a:schemeClr val="tx1"/>
                </a:solidFill>
                <a:effectLst/>
                <a:latin typeface="+mn-lt"/>
                <a:ea typeface="+mn-ea"/>
                <a:cs typeface="+mn-cs"/>
              </a:rPr>
              <a:t>These behavioural issues often have links with emotional distress and difficulty regulating feelings. </a:t>
            </a:r>
          </a:p>
          <a:p>
            <a:r>
              <a:rPr lang="en-GB" sz="1200" kern="1200" dirty="0">
                <a:solidFill>
                  <a:schemeClr val="tx1"/>
                </a:solidFill>
                <a:effectLst/>
                <a:latin typeface="+mn-lt"/>
                <a:ea typeface="+mn-ea"/>
                <a:cs typeface="+mn-cs"/>
              </a:rPr>
              <a:t>Behaviour issues such as these reduce the learner’s concentration and ability to succeed. Also, these issues can disrupt the whole class and create a stressful environment for all learners and staff involved. </a:t>
            </a:r>
          </a:p>
          <a:p>
            <a:r>
              <a:rPr lang="en-GB" sz="1200" kern="1200" dirty="0">
                <a:solidFill>
                  <a:schemeClr val="tx1"/>
                </a:solidFill>
                <a:effectLst/>
                <a:latin typeface="+mn-lt"/>
                <a:ea typeface="+mn-ea"/>
                <a:cs typeface="+mn-cs"/>
              </a:rPr>
              <a:t>Schools report a better outcome when they have strong behaviour policies in place, </a:t>
            </a:r>
          </a:p>
          <a:p>
            <a:r>
              <a:rPr lang="en-GB" sz="1200" kern="1200" dirty="0">
                <a:solidFill>
                  <a:schemeClr val="tx1"/>
                </a:solidFill>
                <a:effectLst/>
                <a:latin typeface="+mn-lt"/>
                <a:ea typeface="+mn-ea"/>
                <a:cs typeface="+mn-cs"/>
              </a:rPr>
              <a:t>this is because expectations are consistent and supportive practices are followed by all staff, showing behaviour and well-being are closely connected. </a:t>
            </a:r>
          </a:p>
          <a:p>
            <a:r>
              <a:rPr lang="en-GB" sz="1200" kern="1200" dirty="0">
                <a:solidFill>
                  <a:schemeClr val="tx1"/>
                </a:solidFill>
                <a:effectLst/>
                <a:latin typeface="+mn-lt"/>
                <a:ea typeface="+mn-ea"/>
                <a:cs typeface="+mn-cs"/>
              </a:rPr>
              <a:t>Mental health challenges such as </a:t>
            </a:r>
          </a:p>
          <a:p>
            <a:r>
              <a:rPr lang="en-GB" sz="1200" kern="1200" dirty="0">
                <a:solidFill>
                  <a:schemeClr val="tx1"/>
                </a:solidFill>
                <a:effectLst/>
                <a:latin typeface="+mn-lt"/>
                <a:ea typeface="+mn-ea"/>
                <a:cs typeface="+mn-cs"/>
              </a:rPr>
              <a:t>child hood trauma, anxiety, </a:t>
            </a:r>
          </a:p>
          <a:p>
            <a:r>
              <a:rPr lang="en-GB" sz="1200" kern="1200" dirty="0">
                <a:solidFill>
                  <a:schemeClr val="tx1"/>
                </a:solidFill>
                <a:effectLst/>
                <a:latin typeface="+mn-lt"/>
                <a:ea typeface="+mn-ea"/>
                <a:cs typeface="+mn-cs"/>
              </a:rPr>
              <a:t>emotional distress </a:t>
            </a:r>
          </a:p>
          <a:p>
            <a:r>
              <a:rPr lang="en-GB" sz="1200" kern="1200" dirty="0">
                <a:solidFill>
                  <a:schemeClr val="tx1"/>
                </a:solidFill>
                <a:effectLst/>
                <a:latin typeface="+mn-lt"/>
                <a:ea typeface="+mn-ea"/>
                <a:cs typeface="+mn-cs"/>
              </a:rPr>
              <a:t>and reduced emotional wellbeing, </a:t>
            </a:r>
          </a:p>
          <a:p>
            <a:r>
              <a:rPr lang="en-GB" sz="1200" kern="1200" dirty="0">
                <a:solidFill>
                  <a:schemeClr val="tx1"/>
                </a:solidFill>
                <a:effectLst/>
                <a:latin typeface="+mn-lt"/>
                <a:ea typeface="+mn-ea"/>
                <a:cs typeface="+mn-cs"/>
              </a:rPr>
              <a:t>all have an impact how learners feel at school and to successfully succeed in their learning. Well-being interventions in schools, such as mindfulness, social skills support and safe spaces for anxious learners have been known to improve learners’ </a:t>
            </a:r>
          </a:p>
          <a:p>
            <a:r>
              <a:rPr lang="en-GB" sz="1200" kern="1200" dirty="0">
                <a:solidFill>
                  <a:schemeClr val="tx1"/>
                </a:solidFill>
                <a:effectLst/>
                <a:latin typeface="+mn-lt"/>
                <a:ea typeface="+mn-ea"/>
                <a:cs typeface="+mn-cs"/>
              </a:rPr>
              <a:t>behaviour, </a:t>
            </a:r>
          </a:p>
          <a:p>
            <a:r>
              <a:rPr lang="en-GB" sz="1200" kern="1200" dirty="0">
                <a:solidFill>
                  <a:schemeClr val="tx1"/>
                </a:solidFill>
                <a:effectLst/>
                <a:latin typeface="+mn-lt"/>
                <a:ea typeface="+mn-ea"/>
                <a:cs typeface="+mn-cs"/>
              </a:rPr>
              <a:t>attendance </a:t>
            </a:r>
          </a:p>
          <a:p>
            <a:r>
              <a:rPr lang="en-GB" sz="1200" kern="1200" dirty="0">
                <a:solidFill>
                  <a:schemeClr val="tx1"/>
                </a:solidFill>
                <a:effectLst/>
                <a:latin typeface="+mn-lt"/>
                <a:ea typeface="+mn-ea"/>
                <a:cs typeface="+mn-cs"/>
              </a:rPr>
              <a:t>and engagement. </a:t>
            </a:r>
          </a:p>
          <a:p>
            <a:r>
              <a:rPr lang="en-GB" sz="1200" kern="1200" dirty="0">
                <a:solidFill>
                  <a:schemeClr val="tx1"/>
                </a:solidFill>
                <a:effectLst/>
                <a:latin typeface="+mn-lt"/>
                <a:ea typeface="+mn-ea"/>
                <a:cs typeface="+mn-cs"/>
              </a:rPr>
              <a:t>Structured wellbeing practices help learners calm down, focus in class and support each other. Research also shows by staff understanding behaviour as communication, and building up good relationship, gaining the learners trust and creating a physically and emotionally safe environment learners will feel safe, calm and ready to learn. </a:t>
            </a:r>
          </a:p>
          <a:p>
            <a:r>
              <a:rPr lang="en-GB" sz="1200" kern="1200" dirty="0">
                <a:solidFill>
                  <a:schemeClr val="tx1"/>
                </a:solidFill>
                <a:effectLst/>
                <a:latin typeface="+mn-lt"/>
                <a:ea typeface="+mn-ea"/>
                <a:cs typeface="+mn-cs"/>
              </a:rPr>
              <a:t>Overall behaviour challenges, mental health and wellbeing are not just pastoral concerns they affect learners’ access to learning, classroom engagement, and academic progress.</a:t>
            </a:r>
          </a:p>
          <a:p>
            <a:r>
              <a:rPr lang="en-GB" sz="1200" kern="1200" dirty="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5"/>
          </p:nvPr>
        </p:nvSpPr>
        <p:spPr/>
        <p:txBody>
          <a:bodyPr/>
          <a:lstStyle/>
          <a:p>
            <a:fld id="{70060173-01D3-4DC5-A9A8-E213590189C1}" type="slidenum">
              <a:rPr lang="en-GB" smtClean="0"/>
              <a:t>6</a:t>
            </a:fld>
            <a:endParaRPr lang="en-GB"/>
          </a:p>
        </p:txBody>
      </p:sp>
    </p:spTree>
    <p:extLst>
      <p:ext uri="{BB962C8B-B14F-4D97-AF65-F5344CB8AC3E}">
        <p14:creationId xmlns:p14="http://schemas.microsoft.com/office/powerpoint/2010/main" val="426989299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Under the Curriculum and Assessment (Wales) Act 2021, the education in Wales has recently changed, with the introduction of the Curriculum for Wales.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This change aims to make learning more skills-based, personalised and inclusive. This will be preparing learners for life and work.</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 So what has changed in schools? The new curriculum replaces traditional subjects with six areas of learning. Rather than tests and exam,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assessment now focus on progression steps.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Which means teachers have more flexibility to adapt work to the learner’s individual needs. This will positively impact the learner by encouraging creativity, confidence and engagement. Creating a more personalised and inclusive experience. The new curriculum also supports well-being, particularly for learners with Aces, trauma, behavioural challenges and those with Additional learning needs.</a:t>
            </a:r>
          </a:p>
          <a:p>
            <a:endParaRPr lang="en-GB" dirty="0"/>
          </a:p>
        </p:txBody>
      </p:sp>
      <p:sp>
        <p:nvSpPr>
          <p:cNvPr id="4" name="Slide Number Placeholder 3"/>
          <p:cNvSpPr>
            <a:spLocks noGrp="1"/>
          </p:cNvSpPr>
          <p:nvPr>
            <p:ph type="sldNum" sz="quarter" idx="5"/>
          </p:nvPr>
        </p:nvSpPr>
        <p:spPr/>
        <p:txBody>
          <a:bodyPr/>
          <a:lstStyle/>
          <a:p>
            <a:fld id="{70060173-01D3-4DC5-A9A8-E213590189C1}" type="slidenum">
              <a:rPr lang="en-GB" smtClean="0"/>
              <a:t>7</a:t>
            </a:fld>
            <a:endParaRPr lang="en-GB"/>
          </a:p>
        </p:txBody>
      </p:sp>
    </p:spTree>
    <p:extLst>
      <p:ext uri="{BB962C8B-B14F-4D97-AF65-F5344CB8AC3E}">
        <p14:creationId xmlns:p14="http://schemas.microsoft.com/office/powerpoint/2010/main" val="181159349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73904E-833F-A561-9584-96A55D23070B}"/>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0542093B-E0D7-918C-8E7C-4B71B172B6B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CAFE1C07-704C-7B98-B5DC-2E7E21B11292}"/>
              </a:ext>
            </a:extLst>
          </p:cNvPr>
          <p:cNvSpPr>
            <a:spLocks noGrp="1"/>
          </p:cNvSpPr>
          <p:nvPr>
            <p:ph type="dt" sz="half" idx="10"/>
          </p:nvPr>
        </p:nvSpPr>
        <p:spPr/>
        <p:txBody>
          <a:bodyPr/>
          <a:lstStyle/>
          <a:p>
            <a:fld id="{83372292-54D6-4D05-967F-612FF8CC9695}" type="datetimeFigureOut">
              <a:rPr lang="en-GB" smtClean="0"/>
              <a:t>04/01/2026</a:t>
            </a:fld>
            <a:endParaRPr lang="en-GB"/>
          </a:p>
        </p:txBody>
      </p:sp>
      <p:sp>
        <p:nvSpPr>
          <p:cNvPr id="5" name="Footer Placeholder 4">
            <a:extLst>
              <a:ext uri="{FF2B5EF4-FFF2-40B4-BE49-F238E27FC236}">
                <a16:creationId xmlns:a16="http://schemas.microsoft.com/office/drawing/2014/main" id="{037AD34C-864D-21A1-C683-18C36F4511B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42B6966-B50F-6FD7-0147-1DF0119C7422}"/>
              </a:ext>
            </a:extLst>
          </p:cNvPr>
          <p:cNvSpPr>
            <a:spLocks noGrp="1"/>
          </p:cNvSpPr>
          <p:nvPr>
            <p:ph type="sldNum" sz="quarter" idx="12"/>
          </p:nvPr>
        </p:nvSpPr>
        <p:spPr/>
        <p:txBody>
          <a:bodyPr/>
          <a:lstStyle/>
          <a:p>
            <a:fld id="{1D9CC92C-1845-4ABE-925F-F4C83AA52FAD}" type="slidenum">
              <a:rPr lang="en-GB" smtClean="0"/>
              <a:t>‹#›</a:t>
            </a:fld>
            <a:endParaRPr lang="en-GB"/>
          </a:p>
        </p:txBody>
      </p:sp>
    </p:spTree>
    <p:extLst>
      <p:ext uri="{BB962C8B-B14F-4D97-AF65-F5344CB8AC3E}">
        <p14:creationId xmlns:p14="http://schemas.microsoft.com/office/powerpoint/2010/main" val="13605177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B34A98-2A46-EA90-3844-FB39CC3350B1}"/>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A7AE187D-7FDB-50BB-D350-1E63CF0E2639}"/>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F933B9FD-B707-56B4-BB4A-6060A1FC5D4D}"/>
              </a:ext>
            </a:extLst>
          </p:cNvPr>
          <p:cNvSpPr>
            <a:spLocks noGrp="1"/>
          </p:cNvSpPr>
          <p:nvPr>
            <p:ph type="dt" sz="half" idx="10"/>
          </p:nvPr>
        </p:nvSpPr>
        <p:spPr/>
        <p:txBody>
          <a:bodyPr/>
          <a:lstStyle/>
          <a:p>
            <a:fld id="{83372292-54D6-4D05-967F-612FF8CC9695}" type="datetimeFigureOut">
              <a:rPr lang="en-GB" smtClean="0"/>
              <a:t>04/01/2026</a:t>
            </a:fld>
            <a:endParaRPr lang="en-GB"/>
          </a:p>
        </p:txBody>
      </p:sp>
      <p:sp>
        <p:nvSpPr>
          <p:cNvPr id="5" name="Footer Placeholder 4">
            <a:extLst>
              <a:ext uri="{FF2B5EF4-FFF2-40B4-BE49-F238E27FC236}">
                <a16:creationId xmlns:a16="http://schemas.microsoft.com/office/drawing/2014/main" id="{8CE2243D-527C-1FC7-7867-7D33F9739F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0ECC575-BAC1-6F38-7CCB-D5FC16CE884B}"/>
              </a:ext>
            </a:extLst>
          </p:cNvPr>
          <p:cNvSpPr>
            <a:spLocks noGrp="1"/>
          </p:cNvSpPr>
          <p:nvPr>
            <p:ph type="sldNum" sz="quarter" idx="12"/>
          </p:nvPr>
        </p:nvSpPr>
        <p:spPr/>
        <p:txBody>
          <a:bodyPr/>
          <a:lstStyle/>
          <a:p>
            <a:fld id="{1D9CC92C-1845-4ABE-925F-F4C83AA52FAD}" type="slidenum">
              <a:rPr lang="en-GB" smtClean="0"/>
              <a:t>‹#›</a:t>
            </a:fld>
            <a:endParaRPr lang="en-GB"/>
          </a:p>
        </p:txBody>
      </p:sp>
    </p:spTree>
    <p:extLst>
      <p:ext uri="{BB962C8B-B14F-4D97-AF65-F5344CB8AC3E}">
        <p14:creationId xmlns:p14="http://schemas.microsoft.com/office/powerpoint/2010/main" val="414070814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03B61A-96DD-D2B7-55B6-A006E8F4C46B}"/>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8D54F42C-EC1D-72BA-E248-F87DCD64BF14}"/>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E2DE6704-DE9D-F6FB-09F4-06F92F34E980}"/>
              </a:ext>
            </a:extLst>
          </p:cNvPr>
          <p:cNvSpPr>
            <a:spLocks noGrp="1"/>
          </p:cNvSpPr>
          <p:nvPr>
            <p:ph type="dt" sz="half" idx="10"/>
          </p:nvPr>
        </p:nvSpPr>
        <p:spPr/>
        <p:txBody>
          <a:bodyPr/>
          <a:lstStyle/>
          <a:p>
            <a:fld id="{83372292-54D6-4D05-967F-612FF8CC9695}" type="datetimeFigureOut">
              <a:rPr lang="en-GB" smtClean="0"/>
              <a:t>04/01/2026</a:t>
            </a:fld>
            <a:endParaRPr lang="en-GB"/>
          </a:p>
        </p:txBody>
      </p:sp>
      <p:sp>
        <p:nvSpPr>
          <p:cNvPr id="5" name="Footer Placeholder 4">
            <a:extLst>
              <a:ext uri="{FF2B5EF4-FFF2-40B4-BE49-F238E27FC236}">
                <a16:creationId xmlns:a16="http://schemas.microsoft.com/office/drawing/2014/main" id="{65861646-C714-7C28-1DA7-7105E8BED5B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1710576-420F-33D0-02BD-30356AF6B8BB}"/>
              </a:ext>
            </a:extLst>
          </p:cNvPr>
          <p:cNvSpPr>
            <a:spLocks noGrp="1"/>
          </p:cNvSpPr>
          <p:nvPr>
            <p:ph type="sldNum" sz="quarter" idx="12"/>
          </p:nvPr>
        </p:nvSpPr>
        <p:spPr/>
        <p:txBody>
          <a:bodyPr/>
          <a:lstStyle/>
          <a:p>
            <a:fld id="{1D9CC92C-1845-4ABE-925F-F4C83AA52FAD}" type="slidenum">
              <a:rPr lang="en-GB" smtClean="0"/>
              <a:t>‹#›</a:t>
            </a:fld>
            <a:endParaRPr lang="en-GB"/>
          </a:p>
        </p:txBody>
      </p:sp>
    </p:spTree>
    <p:extLst>
      <p:ext uri="{BB962C8B-B14F-4D97-AF65-F5344CB8AC3E}">
        <p14:creationId xmlns:p14="http://schemas.microsoft.com/office/powerpoint/2010/main" val="10599599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ED8728-62E2-7B8B-29FD-3D3FCEFB6C7F}"/>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0D4CD5B4-B273-7FD0-AD3B-ABE4C102AC92}"/>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28CD4CB7-1BDA-E9F2-9A0A-CF932EC8FD7B}"/>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AD1A6965-B294-0165-0E72-C59FBDAED0FD}"/>
              </a:ext>
            </a:extLst>
          </p:cNvPr>
          <p:cNvSpPr>
            <a:spLocks noGrp="1"/>
          </p:cNvSpPr>
          <p:nvPr>
            <p:ph type="dt" sz="half" idx="10"/>
          </p:nvPr>
        </p:nvSpPr>
        <p:spPr/>
        <p:txBody>
          <a:bodyPr/>
          <a:lstStyle/>
          <a:p>
            <a:fld id="{83372292-54D6-4D05-967F-612FF8CC9695}" type="datetimeFigureOut">
              <a:rPr lang="en-GB" smtClean="0"/>
              <a:t>04/01/2026</a:t>
            </a:fld>
            <a:endParaRPr lang="en-GB"/>
          </a:p>
        </p:txBody>
      </p:sp>
      <p:sp>
        <p:nvSpPr>
          <p:cNvPr id="6" name="Footer Placeholder 5">
            <a:extLst>
              <a:ext uri="{FF2B5EF4-FFF2-40B4-BE49-F238E27FC236}">
                <a16:creationId xmlns:a16="http://schemas.microsoft.com/office/drawing/2014/main" id="{9B4C840D-3367-ED4A-6713-80C3EF0ED47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2B3B842-0034-E757-D54D-49D0E491CD51}"/>
              </a:ext>
            </a:extLst>
          </p:cNvPr>
          <p:cNvSpPr>
            <a:spLocks noGrp="1"/>
          </p:cNvSpPr>
          <p:nvPr>
            <p:ph type="sldNum" sz="quarter" idx="12"/>
          </p:nvPr>
        </p:nvSpPr>
        <p:spPr/>
        <p:txBody>
          <a:bodyPr/>
          <a:lstStyle/>
          <a:p>
            <a:fld id="{1D9CC92C-1845-4ABE-925F-F4C83AA52FAD}" type="slidenum">
              <a:rPr lang="en-GB" smtClean="0"/>
              <a:t>‹#›</a:t>
            </a:fld>
            <a:endParaRPr lang="en-GB"/>
          </a:p>
        </p:txBody>
      </p:sp>
    </p:spTree>
    <p:extLst>
      <p:ext uri="{BB962C8B-B14F-4D97-AF65-F5344CB8AC3E}">
        <p14:creationId xmlns:p14="http://schemas.microsoft.com/office/powerpoint/2010/main" val="18927586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3E04D3-357A-D86E-F0AC-EB9930012B95}"/>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1849687C-B83B-1FF2-903C-8CAB287E332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039FB5F9-7980-6922-3E08-C28D2D52B6C5}"/>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91BAD013-4BF9-5F52-FB61-2689BE15D99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E1F4ACAF-B1D2-DE04-D327-314691A373A1}"/>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E309F29C-39C6-0679-4E0E-19EB3C41F707}"/>
              </a:ext>
            </a:extLst>
          </p:cNvPr>
          <p:cNvSpPr>
            <a:spLocks noGrp="1"/>
          </p:cNvSpPr>
          <p:nvPr>
            <p:ph type="dt" sz="half" idx="10"/>
          </p:nvPr>
        </p:nvSpPr>
        <p:spPr/>
        <p:txBody>
          <a:bodyPr/>
          <a:lstStyle/>
          <a:p>
            <a:fld id="{83372292-54D6-4D05-967F-612FF8CC9695}" type="datetimeFigureOut">
              <a:rPr lang="en-GB" smtClean="0"/>
              <a:t>04/01/2026</a:t>
            </a:fld>
            <a:endParaRPr lang="en-GB"/>
          </a:p>
        </p:txBody>
      </p:sp>
      <p:sp>
        <p:nvSpPr>
          <p:cNvPr id="8" name="Footer Placeholder 7">
            <a:extLst>
              <a:ext uri="{FF2B5EF4-FFF2-40B4-BE49-F238E27FC236}">
                <a16:creationId xmlns:a16="http://schemas.microsoft.com/office/drawing/2014/main" id="{DE849DE2-BB03-AA0B-1390-085BC28E6CA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C93DDC9-D6CC-EAB8-ACE9-3321D5D179B7}"/>
              </a:ext>
            </a:extLst>
          </p:cNvPr>
          <p:cNvSpPr>
            <a:spLocks noGrp="1"/>
          </p:cNvSpPr>
          <p:nvPr>
            <p:ph type="sldNum" sz="quarter" idx="12"/>
          </p:nvPr>
        </p:nvSpPr>
        <p:spPr/>
        <p:txBody>
          <a:bodyPr/>
          <a:lstStyle/>
          <a:p>
            <a:fld id="{1D9CC92C-1845-4ABE-925F-F4C83AA52FAD}" type="slidenum">
              <a:rPr lang="en-GB" smtClean="0"/>
              <a:t>‹#›</a:t>
            </a:fld>
            <a:endParaRPr lang="en-GB"/>
          </a:p>
        </p:txBody>
      </p:sp>
    </p:spTree>
    <p:extLst>
      <p:ext uri="{BB962C8B-B14F-4D97-AF65-F5344CB8AC3E}">
        <p14:creationId xmlns:p14="http://schemas.microsoft.com/office/powerpoint/2010/main" val="36337790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FF472D-3B6F-0DB3-EF9E-BC6695A72374}"/>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5FE70A3D-92F7-8D16-B4E2-FB8A3E9FA81C}"/>
              </a:ext>
            </a:extLst>
          </p:cNvPr>
          <p:cNvSpPr>
            <a:spLocks noGrp="1"/>
          </p:cNvSpPr>
          <p:nvPr>
            <p:ph type="dt" sz="half" idx="10"/>
          </p:nvPr>
        </p:nvSpPr>
        <p:spPr/>
        <p:txBody>
          <a:bodyPr/>
          <a:lstStyle/>
          <a:p>
            <a:fld id="{83372292-54D6-4D05-967F-612FF8CC9695}" type="datetimeFigureOut">
              <a:rPr lang="en-GB" smtClean="0"/>
              <a:t>04/01/2026</a:t>
            </a:fld>
            <a:endParaRPr lang="en-GB"/>
          </a:p>
        </p:txBody>
      </p:sp>
      <p:sp>
        <p:nvSpPr>
          <p:cNvPr id="4" name="Footer Placeholder 3">
            <a:extLst>
              <a:ext uri="{FF2B5EF4-FFF2-40B4-BE49-F238E27FC236}">
                <a16:creationId xmlns:a16="http://schemas.microsoft.com/office/drawing/2014/main" id="{8786B12B-CAD6-AB74-5E16-D75159839EC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D705589-1DD4-0073-C1FD-883ADED7192D}"/>
              </a:ext>
            </a:extLst>
          </p:cNvPr>
          <p:cNvSpPr>
            <a:spLocks noGrp="1"/>
          </p:cNvSpPr>
          <p:nvPr>
            <p:ph type="sldNum" sz="quarter" idx="12"/>
          </p:nvPr>
        </p:nvSpPr>
        <p:spPr/>
        <p:txBody>
          <a:bodyPr/>
          <a:lstStyle/>
          <a:p>
            <a:fld id="{1D9CC92C-1845-4ABE-925F-F4C83AA52FAD}" type="slidenum">
              <a:rPr lang="en-GB" smtClean="0"/>
              <a:t>‹#›</a:t>
            </a:fld>
            <a:endParaRPr lang="en-GB"/>
          </a:p>
        </p:txBody>
      </p:sp>
    </p:spTree>
    <p:extLst>
      <p:ext uri="{BB962C8B-B14F-4D97-AF65-F5344CB8AC3E}">
        <p14:creationId xmlns:p14="http://schemas.microsoft.com/office/powerpoint/2010/main" val="41649367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D253657-ED1A-675E-A3A3-AD9873CAF883}"/>
              </a:ext>
            </a:extLst>
          </p:cNvPr>
          <p:cNvSpPr>
            <a:spLocks noGrp="1"/>
          </p:cNvSpPr>
          <p:nvPr>
            <p:ph type="dt" sz="half" idx="10"/>
          </p:nvPr>
        </p:nvSpPr>
        <p:spPr/>
        <p:txBody>
          <a:bodyPr/>
          <a:lstStyle/>
          <a:p>
            <a:fld id="{83372292-54D6-4D05-967F-612FF8CC9695}" type="datetimeFigureOut">
              <a:rPr lang="en-GB" smtClean="0"/>
              <a:t>04/01/2026</a:t>
            </a:fld>
            <a:endParaRPr lang="en-GB"/>
          </a:p>
        </p:txBody>
      </p:sp>
      <p:sp>
        <p:nvSpPr>
          <p:cNvPr id="3" name="Footer Placeholder 2">
            <a:extLst>
              <a:ext uri="{FF2B5EF4-FFF2-40B4-BE49-F238E27FC236}">
                <a16:creationId xmlns:a16="http://schemas.microsoft.com/office/drawing/2014/main" id="{AD2DBC55-FD6F-D8CE-ABB8-8000FE54FAA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7E471DD-69DE-6CBD-8453-432C577201CC}"/>
              </a:ext>
            </a:extLst>
          </p:cNvPr>
          <p:cNvSpPr>
            <a:spLocks noGrp="1"/>
          </p:cNvSpPr>
          <p:nvPr>
            <p:ph type="sldNum" sz="quarter" idx="12"/>
          </p:nvPr>
        </p:nvSpPr>
        <p:spPr/>
        <p:txBody>
          <a:bodyPr/>
          <a:lstStyle/>
          <a:p>
            <a:fld id="{1D9CC92C-1845-4ABE-925F-F4C83AA52FAD}" type="slidenum">
              <a:rPr lang="en-GB" smtClean="0"/>
              <a:t>‹#›</a:t>
            </a:fld>
            <a:endParaRPr lang="en-GB"/>
          </a:p>
        </p:txBody>
      </p:sp>
    </p:spTree>
    <p:extLst>
      <p:ext uri="{BB962C8B-B14F-4D97-AF65-F5344CB8AC3E}">
        <p14:creationId xmlns:p14="http://schemas.microsoft.com/office/powerpoint/2010/main" val="12196713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E9338E-9870-D94A-7E87-361CCE19313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4B13B172-9EBA-1F78-01EF-05EF9191504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03D4AE25-3F1F-5359-C3F5-E6C76624C4E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0E2C23E-7B9F-D404-B1D3-68C027F670DC}"/>
              </a:ext>
            </a:extLst>
          </p:cNvPr>
          <p:cNvSpPr>
            <a:spLocks noGrp="1"/>
          </p:cNvSpPr>
          <p:nvPr>
            <p:ph type="dt" sz="half" idx="10"/>
          </p:nvPr>
        </p:nvSpPr>
        <p:spPr/>
        <p:txBody>
          <a:bodyPr/>
          <a:lstStyle/>
          <a:p>
            <a:fld id="{83372292-54D6-4D05-967F-612FF8CC9695}" type="datetimeFigureOut">
              <a:rPr lang="en-GB" smtClean="0"/>
              <a:t>04/01/2026</a:t>
            </a:fld>
            <a:endParaRPr lang="en-GB"/>
          </a:p>
        </p:txBody>
      </p:sp>
      <p:sp>
        <p:nvSpPr>
          <p:cNvPr id="6" name="Footer Placeholder 5">
            <a:extLst>
              <a:ext uri="{FF2B5EF4-FFF2-40B4-BE49-F238E27FC236}">
                <a16:creationId xmlns:a16="http://schemas.microsoft.com/office/drawing/2014/main" id="{A52533ED-E564-3AE2-3CAF-800D433A494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BA2078C-5D93-CE81-8D6E-A8458738123B}"/>
              </a:ext>
            </a:extLst>
          </p:cNvPr>
          <p:cNvSpPr>
            <a:spLocks noGrp="1"/>
          </p:cNvSpPr>
          <p:nvPr>
            <p:ph type="sldNum" sz="quarter" idx="12"/>
          </p:nvPr>
        </p:nvSpPr>
        <p:spPr/>
        <p:txBody>
          <a:bodyPr/>
          <a:lstStyle/>
          <a:p>
            <a:fld id="{1D9CC92C-1845-4ABE-925F-F4C83AA52FAD}" type="slidenum">
              <a:rPr lang="en-GB" smtClean="0"/>
              <a:t>‹#›</a:t>
            </a:fld>
            <a:endParaRPr lang="en-GB"/>
          </a:p>
        </p:txBody>
      </p:sp>
    </p:spTree>
    <p:extLst>
      <p:ext uri="{BB962C8B-B14F-4D97-AF65-F5344CB8AC3E}">
        <p14:creationId xmlns:p14="http://schemas.microsoft.com/office/powerpoint/2010/main" val="19575270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1D730C-C2B9-E248-97AD-E343631273A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679B0DF6-2F49-77C3-93C0-367A03554B3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8D3F2AE-C696-6EEA-5238-1D3D9CCE2ED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80B0C5C-2494-AB34-5BE4-22A43EF40B1E}"/>
              </a:ext>
            </a:extLst>
          </p:cNvPr>
          <p:cNvSpPr>
            <a:spLocks noGrp="1"/>
          </p:cNvSpPr>
          <p:nvPr>
            <p:ph type="dt" sz="half" idx="10"/>
          </p:nvPr>
        </p:nvSpPr>
        <p:spPr/>
        <p:txBody>
          <a:bodyPr/>
          <a:lstStyle/>
          <a:p>
            <a:fld id="{83372292-54D6-4D05-967F-612FF8CC9695}" type="datetimeFigureOut">
              <a:rPr lang="en-GB" smtClean="0"/>
              <a:t>04/01/2026</a:t>
            </a:fld>
            <a:endParaRPr lang="en-GB"/>
          </a:p>
        </p:txBody>
      </p:sp>
      <p:sp>
        <p:nvSpPr>
          <p:cNvPr id="6" name="Footer Placeholder 5">
            <a:extLst>
              <a:ext uri="{FF2B5EF4-FFF2-40B4-BE49-F238E27FC236}">
                <a16:creationId xmlns:a16="http://schemas.microsoft.com/office/drawing/2014/main" id="{05196F16-B696-0FF8-9F5F-0B1BD114808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BB901B9-DFB3-ED71-8B24-0CCD4D0A19F8}"/>
              </a:ext>
            </a:extLst>
          </p:cNvPr>
          <p:cNvSpPr>
            <a:spLocks noGrp="1"/>
          </p:cNvSpPr>
          <p:nvPr>
            <p:ph type="sldNum" sz="quarter" idx="12"/>
          </p:nvPr>
        </p:nvSpPr>
        <p:spPr/>
        <p:txBody>
          <a:bodyPr/>
          <a:lstStyle/>
          <a:p>
            <a:fld id="{1D9CC92C-1845-4ABE-925F-F4C83AA52FAD}" type="slidenum">
              <a:rPr lang="en-GB" smtClean="0"/>
              <a:t>‹#›</a:t>
            </a:fld>
            <a:endParaRPr lang="en-GB"/>
          </a:p>
        </p:txBody>
      </p:sp>
    </p:spTree>
    <p:extLst>
      <p:ext uri="{BB962C8B-B14F-4D97-AF65-F5344CB8AC3E}">
        <p14:creationId xmlns:p14="http://schemas.microsoft.com/office/powerpoint/2010/main" val="7871563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C1B0BE-ECB0-84D0-2B52-45E24BF32B23}"/>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BCC31298-8A9D-934F-FD62-122A259DCF62}"/>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01905E95-5B1F-6D72-9E39-94BF26E6CFD8}"/>
              </a:ext>
            </a:extLst>
          </p:cNvPr>
          <p:cNvSpPr>
            <a:spLocks noGrp="1"/>
          </p:cNvSpPr>
          <p:nvPr>
            <p:ph type="dt" sz="half" idx="10"/>
          </p:nvPr>
        </p:nvSpPr>
        <p:spPr/>
        <p:txBody>
          <a:bodyPr/>
          <a:lstStyle/>
          <a:p>
            <a:fld id="{83372292-54D6-4D05-967F-612FF8CC9695}" type="datetimeFigureOut">
              <a:rPr lang="en-GB" smtClean="0"/>
              <a:t>04/01/2026</a:t>
            </a:fld>
            <a:endParaRPr lang="en-GB"/>
          </a:p>
        </p:txBody>
      </p:sp>
      <p:sp>
        <p:nvSpPr>
          <p:cNvPr id="5" name="Footer Placeholder 4">
            <a:extLst>
              <a:ext uri="{FF2B5EF4-FFF2-40B4-BE49-F238E27FC236}">
                <a16:creationId xmlns:a16="http://schemas.microsoft.com/office/drawing/2014/main" id="{1BD9AADB-9385-7221-C716-59669459408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3820CED-E90C-FEF3-3422-CB97987F52B4}"/>
              </a:ext>
            </a:extLst>
          </p:cNvPr>
          <p:cNvSpPr>
            <a:spLocks noGrp="1"/>
          </p:cNvSpPr>
          <p:nvPr>
            <p:ph type="sldNum" sz="quarter" idx="12"/>
          </p:nvPr>
        </p:nvSpPr>
        <p:spPr/>
        <p:txBody>
          <a:bodyPr/>
          <a:lstStyle/>
          <a:p>
            <a:fld id="{1D9CC92C-1845-4ABE-925F-F4C83AA52FAD}" type="slidenum">
              <a:rPr lang="en-GB" smtClean="0"/>
              <a:t>‹#›</a:t>
            </a:fld>
            <a:endParaRPr lang="en-GB"/>
          </a:p>
        </p:txBody>
      </p:sp>
    </p:spTree>
    <p:extLst>
      <p:ext uri="{BB962C8B-B14F-4D97-AF65-F5344CB8AC3E}">
        <p14:creationId xmlns:p14="http://schemas.microsoft.com/office/powerpoint/2010/main" val="26081264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CAD388-9B0E-7070-A9A4-6CD0448E9704}"/>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47DE2F68-BF58-7F10-81E7-3D638AEBF5A4}"/>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B23F52B-BA72-311E-4C94-469F70031E08}"/>
              </a:ext>
            </a:extLst>
          </p:cNvPr>
          <p:cNvSpPr>
            <a:spLocks noGrp="1"/>
          </p:cNvSpPr>
          <p:nvPr>
            <p:ph type="dt" sz="half" idx="10"/>
          </p:nvPr>
        </p:nvSpPr>
        <p:spPr/>
        <p:txBody>
          <a:bodyPr/>
          <a:lstStyle/>
          <a:p>
            <a:fld id="{83372292-54D6-4D05-967F-612FF8CC9695}" type="datetimeFigureOut">
              <a:rPr lang="en-GB" smtClean="0"/>
              <a:t>04/01/2026</a:t>
            </a:fld>
            <a:endParaRPr lang="en-GB"/>
          </a:p>
        </p:txBody>
      </p:sp>
      <p:sp>
        <p:nvSpPr>
          <p:cNvPr id="5" name="Footer Placeholder 4">
            <a:extLst>
              <a:ext uri="{FF2B5EF4-FFF2-40B4-BE49-F238E27FC236}">
                <a16:creationId xmlns:a16="http://schemas.microsoft.com/office/drawing/2014/main" id="{FF1EEFDB-65E5-72BD-CEE2-A12B29C121A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BC078AC-6204-7132-F932-D518D3921A49}"/>
              </a:ext>
            </a:extLst>
          </p:cNvPr>
          <p:cNvSpPr>
            <a:spLocks noGrp="1"/>
          </p:cNvSpPr>
          <p:nvPr>
            <p:ph type="sldNum" sz="quarter" idx="12"/>
          </p:nvPr>
        </p:nvSpPr>
        <p:spPr/>
        <p:txBody>
          <a:bodyPr/>
          <a:lstStyle/>
          <a:p>
            <a:fld id="{1D9CC92C-1845-4ABE-925F-F4C83AA52FAD}" type="slidenum">
              <a:rPr lang="en-GB" smtClean="0"/>
              <a:t>‹#›</a:t>
            </a:fld>
            <a:endParaRPr lang="en-GB"/>
          </a:p>
        </p:txBody>
      </p:sp>
    </p:spTree>
    <p:extLst>
      <p:ext uri="{BB962C8B-B14F-4D97-AF65-F5344CB8AC3E}">
        <p14:creationId xmlns:p14="http://schemas.microsoft.com/office/powerpoint/2010/main" val="10043632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5A465FC-7146-916B-4738-BAF4714A1E4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5767BCB2-7C58-F4A2-9B2D-F060175E941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0B6EB979-D2DC-0F80-CBDB-FDC46039CF1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3372292-54D6-4D05-967F-612FF8CC9695}" type="datetimeFigureOut">
              <a:rPr lang="en-GB" smtClean="0"/>
              <a:t>04/01/2026</a:t>
            </a:fld>
            <a:endParaRPr lang="en-GB"/>
          </a:p>
        </p:txBody>
      </p:sp>
      <p:sp>
        <p:nvSpPr>
          <p:cNvPr id="5" name="Footer Placeholder 4">
            <a:extLst>
              <a:ext uri="{FF2B5EF4-FFF2-40B4-BE49-F238E27FC236}">
                <a16:creationId xmlns:a16="http://schemas.microsoft.com/office/drawing/2014/main" id="{7DDE77A3-E8E0-B236-EB38-46C7515E90A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6D170903-5DB9-12B2-8F83-7ED8879C397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1D9CC92C-1845-4ABE-925F-F4C83AA52FAD}" type="slidenum">
              <a:rPr lang="en-GB" smtClean="0"/>
              <a:t>‹#›</a:t>
            </a:fld>
            <a:endParaRPr lang="en-GB"/>
          </a:p>
        </p:txBody>
      </p:sp>
    </p:spTree>
    <p:extLst>
      <p:ext uri="{BB962C8B-B14F-4D97-AF65-F5344CB8AC3E}">
        <p14:creationId xmlns:p14="http://schemas.microsoft.com/office/powerpoint/2010/main" val="385100198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5.svg"/><Relationship Id="rId5" Type="http://schemas.openxmlformats.org/officeDocument/2006/relationships/image" Target="../media/image4.png"/><Relationship Id="rId4" Type="http://schemas.openxmlformats.org/officeDocument/2006/relationships/image" Target="../media/image3.sv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2" name="Slide Background Fill">
            <a:extLst>
              <a:ext uri="{FF2B5EF4-FFF2-40B4-BE49-F238E27FC236}">
                <a16:creationId xmlns:a16="http://schemas.microsoft.com/office/drawing/2014/main" id="{7D07B7BC-3270-4CF3-A7AA-0937908AD5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54" name="Group 53">
            <a:extLst>
              <a:ext uri="{FF2B5EF4-FFF2-40B4-BE49-F238E27FC236}">
                <a16:creationId xmlns:a16="http://schemas.microsoft.com/office/drawing/2014/main" id="{3248F5E6-4377-481A-9615-8B26AF96A07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651279" y="598259"/>
            <a:chExt cx="10889442" cy="5680742"/>
          </a:xfrm>
        </p:grpSpPr>
        <p:sp>
          <p:nvSpPr>
            <p:cNvPr id="55" name="Color">
              <a:extLst>
                <a:ext uri="{FF2B5EF4-FFF2-40B4-BE49-F238E27FC236}">
                  <a16:creationId xmlns:a16="http://schemas.microsoft.com/office/drawing/2014/main" id="{D8552057-9E04-4499-916A-649BB6B51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6" name="Color">
              <a:extLst>
                <a:ext uri="{FF2B5EF4-FFF2-40B4-BE49-F238E27FC236}">
                  <a16:creationId xmlns:a16="http://schemas.microsoft.com/office/drawing/2014/main" id="{D1194A2F-4E63-4228-A833-4D86528EAD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9" name="Picture 8" descr="A close-up of a blue and white poster">
            <a:extLst>
              <a:ext uri="{FF2B5EF4-FFF2-40B4-BE49-F238E27FC236}">
                <a16:creationId xmlns:a16="http://schemas.microsoft.com/office/drawing/2014/main" id="{367D178C-A212-4B00-D548-8AF0FFBE10D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86385" y="2197387"/>
            <a:ext cx="5204215" cy="3903162"/>
          </a:xfrm>
          <a:prstGeom prst="rect">
            <a:avLst/>
          </a:prstGeom>
        </p:spPr>
      </p:pic>
      <p:grpSp>
        <p:nvGrpSpPr>
          <p:cNvPr id="58" name="Group 57">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59" name="Freeform: Shape 58">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60" name="Freeform: Shape 59">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61" name="Freeform: Shape 60">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62" name="Freeform: Shape 61">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63" name="Freeform: Shape 62">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64" name="Freeform: Shape 63">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65" name="Freeform: Shape 64">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AD7563C9-39A9-F50D-96CF-F9135219BDC5}"/>
              </a:ext>
            </a:extLst>
          </p:cNvPr>
          <p:cNvSpPr>
            <a:spLocks noGrp="1"/>
          </p:cNvSpPr>
          <p:nvPr>
            <p:ph type="ctrTitle"/>
          </p:nvPr>
        </p:nvSpPr>
        <p:spPr>
          <a:xfrm>
            <a:off x="786384" y="576072"/>
            <a:ext cx="10377484" cy="1546533"/>
          </a:xfrm>
        </p:spPr>
        <p:txBody>
          <a:bodyPr vert="horz" lIns="91440" tIns="45720" rIns="91440" bIns="45720" rtlCol="0" anchor="t">
            <a:normAutofit/>
          </a:bodyPr>
          <a:lstStyle/>
          <a:p>
            <a:pPr algn="l"/>
            <a:r>
              <a:rPr lang="en-US" sz="4800" b="1" kern="1200" dirty="0">
                <a:solidFill>
                  <a:schemeClr val="accent4">
                    <a:lumMod val="40000"/>
                    <a:lumOff val="60000"/>
                  </a:schemeClr>
                </a:solidFill>
                <a:latin typeface="Times New Roman" panose="02020603050405020304" pitchFamily="18" charset="0"/>
                <a:cs typeface="Times New Roman" panose="02020603050405020304" pitchFamily="18" charset="0"/>
              </a:rPr>
              <a:t>What challenges do learners face in Welsh educational settings? </a:t>
            </a:r>
          </a:p>
        </p:txBody>
      </p:sp>
      <p:sp>
        <p:nvSpPr>
          <p:cNvPr id="4" name="TextBox 3">
            <a:extLst>
              <a:ext uri="{FF2B5EF4-FFF2-40B4-BE49-F238E27FC236}">
                <a16:creationId xmlns:a16="http://schemas.microsoft.com/office/drawing/2014/main" id="{416E30DE-9AD6-81D1-B8E3-609CAD8D3361}"/>
              </a:ext>
            </a:extLst>
          </p:cNvPr>
          <p:cNvSpPr txBox="1"/>
          <p:nvPr/>
        </p:nvSpPr>
        <p:spPr>
          <a:xfrm>
            <a:off x="9393346" y="4376418"/>
            <a:ext cx="4699459" cy="3903163"/>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2400" b="1" dirty="0">
                <a:latin typeface="Times New Roman" panose="02020603050405020304" pitchFamily="18" charset="0"/>
                <a:cs typeface="Times New Roman" panose="02020603050405020304" pitchFamily="18" charset="0"/>
              </a:rPr>
              <a:t>Nicola Cooper</a:t>
            </a:r>
          </a:p>
          <a:p>
            <a:pPr indent="-228600">
              <a:lnSpc>
                <a:spcPct val="90000"/>
              </a:lnSpc>
              <a:spcAft>
                <a:spcPts val="600"/>
              </a:spcAft>
              <a:buFont typeface="Arial" panose="020B0604020202020204" pitchFamily="34" charset="0"/>
              <a:buChar char="•"/>
            </a:pPr>
            <a:r>
              <a:rPr lang="en-US" sz="2400" b="1" dirty="0">
                <a:latin typeface="Times New Roman" panose="02020603050405020304" pitchFamily="18" charset="0"/>
                <a:cs typeface="Times New Roman" panose="02020603050405020304" pitchFamily="18" charset="0"/>
              </a:rPr>
              <a:t>ECIE4001</a:t>
            </a:r>
          </a:p>
          <a:p>
            <a:pPr indent="-228600">
              <a:lnSpc>
                <a:spcPct val="90000"/>
              </a:lnSpc>
              <a:spcAft>
                <a:spcPts val="600"/>
              </a:spcAft>
              <a:buFont typeface="Arial" panose="020B0604020202020204" pitchFamily="34" charset="0"/>
              <a:buChar char="•"/>
            </a:pPr>
            <a:r>
              <a:rPr lang="en-US" sz="2400" b="1" dirty="0">
                <a:latin typeface="Times New Roman" panose="02020603050405020304" pitchFamily="18" charset="0"/>
                <a:cs typeface="Times New Roman" panose="02020603050405020304" pitchFamily="18" charset="0"/>
              </a:rPr>
              <a:t>2508110</a:t>
            </a:r>
          </a:p>
          <a:p>
            <a:pPr indent="-228600">
              <a:lnSpc>
                <a:spcPct val="90000"/>
              </a:lnSpc>
              <a:spcAft>
                <a:spcPts val="600"/>
              </a:spcAft>
              <a:buFont typeface="Arial" panose="020B0604020202020204" pitchFamily="34" charset="0"/>
              <a:buChar char="•"/>
            </a:pPr>
            <a:endParaRPr lang="en-US" b="1" dirty="0">
              <a:solidFill>
                <a:schemeClr val="bg1"/>
              </a:solidFill>
            </a:endParaRPr>
          </a:p>
          <a:p>
            <a:pPr indent="-228600">
              <a:lnSpc>
                <a:spcPct val="90000"/>
              </a:lnSpc>
              <a:spcAft>
                <a:spcPts val="600"/>
              </a:spcAft>
              <a:buFont typeface="Arial" panose="020B0604020202020204" pitchFamily="34" charset="0"/>
              <a:buChar char="•"/>
            </a:pPr>
            <a:endParaRPr lang="en-US" dirty="0">
              <a:solidFill>
                <a:schemeClr val="bg1"/>
              </a:solidFill>
            </a:endParaRPr>
          </a:p>
        </p:txBody>
      </p:sp>
      <p:sp>
        <p:nvSpPr>
          <p:cNvPr id="11" name="Rectangle 2">
            <a:extLst>
              <a:ext uri="{FF2B5EF4-FFF2-40B4-BE49-F238E27FC236}">
                <a16:creationId xmlns:a16="http://schemas.microsoft.com/office/drawing/2014/main" id="{BCB31763-46AE-3F24-CB89-B9E70452728E}"/>
              </a:ext>
            </a:extLst>
          </p:cNvPr>
          <p:cNvSpPr>
            <a:spLocks noChangeArrowheads="1"/>
          </p:cNvSpPr>
          <p:nvPr/>
        </p:nvSpPr>
        <p:spPr bwMode="auto">
          <a:xfrm>
            <a:off x="4685114" y="5877169"/>
            <a:ext cx="1409360"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spcBef>
                <a:spcPct val="0"/>
              </a:spcBef>
              <a:spcAft>
                <a:spcPts val="600"/>
              </a:spcAft>
              <a:buClrTx/>
              <a:buSzTx/>
              <a:buFontTx/>
              <a:buNone/>
              <a:tabLst/>
            </a:pP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(government, 2026)</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84085822"/>
      </p:ext>
    </p:extLst>
  </p:cSld>
  <p:clrMapOvr>
    <a:masterClrMapping/>
  </p:clrMapOvr>
  <mc:AlternateContent xmlns:mc="http://schemas.openxmlformats.org/markup-compatibility/2006" xmlns:p14="http://schemas.microsoft.com/office/powerpoint/2010/main">
    <mc:Choice Requires="p14">
      <p:transition spd="slow" p14:dur="2000" advTm="16209"/>
    </mc:Choice>
    <mc:Fallback xmlns="">
      <p:transition spd="slow" advTm="16209"/>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0" name="Slide Background Fill">
            <a:extLst>
              <a:ext uri="{FF2B5EF4-FFF2-40B4-BE49-F238E27FC236}">
                <a16:creationId xmlns:a16="http://schemas.microsoft.com/office/drawing/2014/main" id="{03AF1C04-3FEF-41BD-BB84-2F263765BE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2" name="Group 101">
            <a:extLst>
              <a:ext uri="{FF2B5EF4-FFF2-40B4-BE49-F238E27FC236}">
                <a16:creationId xmlns:a16="http://schemas.microsoft.com/office/drawing/2014/main" id="{2DD5E267-EB6F-47DF-ABEF-2C1BED44DAC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103" name="Color Cover">
              <a:extLst>
                <a:ext uri="{FF2B5EF4-FFF2-40B4-BE49-F238E27FC236}">
                  <a16:creationId xmlns:a16="http://schemas.microsoft.com/office/drawing/2014/main" id="{4BA86AA3-0623-4268-861E-ADA01A7C07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4" name="Color Cover">
              <a:extLst>
                <a:ext uri="{FF2B5EF4-FFF2-40B4-BE49-F238E27FC236}">
                  <a16:creationId xmlns:a16="http://schemas.microsoft.com/office/drawing/2014/main" id="{72692EF2-4C1F-4ED7-9C00-6CF92783E2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06" name="Group 105">
            <a:extLst>
              <a:ext uri="{FF2B5EF4-FFF2-40B4-BE49-F238E27FC236}">
                <a16:creationId xmlns:a16="http://schemas.microsoft.com/office/drawing/2014/main" id="{66828D02-A05D-412B-9F20-B68E970B9FC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107" name="Color">
              <a:extLst>
                <a:ext uri="{FF2B5EF4-FFF2-40B4-BE49-F238E27FC236}">
                  <a16:creationId xmlns:a16="http://schemas.microsoft.com/office/drawing/2014/main" id="{A1A8E50E-11DE-480E-A93B-F503760BCC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8" name="Color">
              <a:extLst>
                <a:ext uri="{FF2B5EF4-FFF2-40B4-BE49-F238E27FC236}">
                  <a16:creationId xmlns:a16="http://schemas.microsoft.com/office/drawing/2014/main" id="{D2E2EE99-89A4-435B-B61A-3C8B5B2B2D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10" name="Group 109">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11" name="Freeform: Shape 110">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12" name="Freeform: Shape 111">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13" name="Freeform: Shape 112">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14" name="Freeform: Shape 113">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15" name="Freeform: Shape 114">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16" name="Freeform: Shape 115">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17" name="Freeform: Shape 116">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CFB1B96B-ABCA-954C-D136-AA57394E66B1}"/>
              </a:ext>
            </a:extLst>
          </p:cNvPr>
          <p:cNvSpPr>
            <a:spLocks noGrp="1"/>
          </p:cNvSpPr>
          <p:nvPr>
            <p:ph type="title"/>
          </p:nvPr>
        </p:nvSpPr>
        <p:spPr>
          <a:xfrm>
            <a:off x="800100" y="819015"/>
            <a:ext cx="10712601" cy="1123011"/>
          </a:xfrm>
        </p:spPr>
        <p:txBody>
          <a:bodyPr vert="horz" lIns="91440" tIns="45720" rIns="91440" bIns="45720" rtlCol="0" anchor="b">
            <a:normAutofit/>
          </a:bodyPr>
          <a:lstStyle/>
          <a:p>
            <a:pPr algn="ctr"/>
            <a:r>
              <a:rPr lang="en-US" sz="6000" b="1" kern="1200" dirty="0">
                <a:solidFill>
                  <a:schemeClr val="accent4">
                    <a:lumMod val="40000"/>
                    <a:lumOff val="60000"/>
                  </a:schemeClr>
                </a:solidFill>
                <a:latin typeface="Times New Roman" panose="02020603050405020304" pitchFamily="18" charset="0"/>
                <a:cs typeface="Times New Roman" panose="02020603050405020304" pitchFamily="18" charset="0"/>
              </a:rPr>
              <a:t>Challenges Faced</a:t>
            </a:r>
          </a:p>
        </p:txBody>
      </p:sp>
      <p:graphicFrame>
        <p:nvGraphicFramePr>
          <p:cNvPr id="25" name="TextBox 4">
            <a:extLst>
              <a:ext uri="{FF2B5EF4-FFF2-40B4-BE49-F238E27FC236}">
                <a16:creationId xmlns:a16="http://schemas.microsoft.com/office/drawing/2014/main" id="{31DBCA0D-0062-C2C5-2818-557EC27E6B34}"/>
              </a:ext>
            </a:extLst>
          </p:cNvPr>
          <p:cNvGraphicFramePr/>
          <p:nvPr>
            <p:extLst>
              <p:ext uri="{D42A27DB-BD31-4B8C-83A1-F6EECF244321}">
                <p14:modId xmlns:p14="http://schemas.microsoft.com/office/powerpoint/2010/main" val="1880293576"/>
              </p:ext>
            </p:extLst>
          </p:nvPr>
        </p:nvGraphicFramePr>
        <p:xfrm>
          <a:off x="1014984" y="1999506"/>
          <a:ext cx="10520307" cy="47603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84787206"/>
      </p:ext>
    </p:extLst>
  </p:cSld>
  <p:clrMapOvr>
    <a:masterClrMapping/>
  </p:clrMapOvr>
  <mc:AlternateContent xmlns:mc="http://schemas.openxmlformats.org/markup-compatibility/2006" xmlns:p14="http://schemas.microsoft.com/office/powerpoint/2010/main">
    <mc:Choice Requires="p14">
      <p:transition spd="slow" p14:dur="2000" advTm="75424"/>
    </mc:Choice>
    <mc:Fallback xmlns="">
      <p:transition spd="slow" advTm="75424"/>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44D65982-4F00-4330-8DAA-DE6A9E4D6D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400A7B37-4458-4745-AA03-7239FAF2D8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651279" y="598259"/>
            <a:chExt cx="10889442" cy="5680742"/>
          </a:xfrm>
        </p:grpSpPr>
        <p:sp>
          <p:nvSpPr>
            <p:cNvPr id="12" name="Color">
              <a:extLst>
                <a:ext uri="{FF2B5EF4-FFF2-40B4-BE49-F238E27FC236}">
                  <a16:creationId xmlns:a16="http://schemas.microsoft.com/office/drawing/2014/main" id="{097E1D96-7C8B-400D-A348-5CCBDCAFB7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Color">
              <a:extLst>
                <a:ext uri="{FF2B5EF4-FFF2-40B4-BE49-F238E27FC236}">
                  <a16:creationId xmlns:a16="http://schemas.microsoft.com/office/drawing/2014/main" id="{0E5BB2AC-B50A-43D8-A7F2-1340091989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5" name="Group 14">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6" name="Freeform: Shape 15">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7" name="Freeform: Shape 16">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10B0CABF-6F80-E7D6-E9ED-C1BFDF7F6A49}"/>
              </a:ext>
            </a:extLst>
          </p:cNvPr>
          <p:cNvSpPr>
            <a:spLocks noGrp="1"/>
          </p:cNvSpPr>
          <p:nvPr>
            <p:ph type="title"/>
          </p:nvPr>
        </p:nvSpPr>
        <p:spPr>
          <a:xfrm>
            <a:off x="808086" y="383457"/>
            <a:ext cx="10545713" cy="960310"/>
          </a:xfrm>
        </p:spPr>
        <p:txBody>
          <a:bodyPr anchor="b">
            <a:normAutofit/>
          </a:bodyPr>
          <a:lstStyle/>
          <a:p>
            <a:pPr algn="ctr"/>
            <a:r>
              <a:rPr lang="en-GB" sz="6000" b="1" dirty="0">
                <a:solidFill>
                  <a:schemeClr val="accent4">
                    <a:lumMod val="40000"/>
                    <a:lumOff val="60000"/>
                  </a:schemeClr>
                </a:solidFill>
                <a:latin typeface="Times New Roman" panose="02020603050405020304" pitchFamily="18" charset="0"/>
                <a:cs typeface="Times New Roman" panose="02020603050405020304" pitchFamily="18" charset="0"/>
              </a:rPr>
              <a:t>Funding at Schools</a:t>
            </a:r>
          </a:p>
        </p:txBody>
      </p:sp>
      <p:sp>
        <p:nvSpPr>
          <p:cNvPr id="24" name="Rectangle 23">
            <a:extLst>
              <a:ext uri="{FF2B5EF4-FFF2-40B4-BE49-F238E27FC236}">
                <a16:creationId xmlns:a16="http://schemas.microsoft.com/office/drawing/2014/main" id="{D143E7E7-E8B6-4540-9F64-16248A70A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6757" y="3245529"/>
            <a:ext cx="10911259" cy="325106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Content Placeholder 3">
            <a:extLst>
              <a:ext uri="{FF2B5EF4-FFF2-40B4-BE49-F238E27FC236}">
                <a16:creationId xmlns:a16="http://schemas.microsoft.com/office/drawing/2014/main" id="{5BB6D520-811E-1A50-18EF-CCBDF176739A}"/>
              </a:ext>
            </a:extLst>
          </p:cNvPr>
          <p:cNvGraphicFramePr>
            <a:graphicFrameLocks noGrp="1"/>
          </p:cNvGraphicFramePr>
          <p:nvPr>
            <p:ph idx="1"/>
            <p:extLst>
              <p:ext uri="{D42A27DB-BD31-4B8C-83A1-F6EECF244321}">
                <p14:modId xmlns:p14="http://schemas.microsoft.com/office/powerpoint/2010/main" val="3924619282"/>
              </p:ext>
            </p:extLst>
          </p:nvPr>
        </p:nvGraphicFramePr>
        <p:xfrm>
          <a:off x="307269" y="1869351"/>
          <a:ext cx="11490406" cy="3959687"/>
        </p:xfrm>
        <a:graphic>
          <a:graphicData uri="http://schemas.openxmlformats.org/drawingml/2006/table">
            <a:tbl>
              <a:tblPr firstRow="1" bandRow="1">
                <a:tableStyleId>{7DF18680-E054-41AD-8BC1-D1AEF772440D}</a:tableStyleId>
              </a:tblPr>
              <a:tblGrid>
                <a:gridCol w="5745203">
                  <a:extLst>
                    <a:ext uri="{9D8B030D-6E8A-4147-A177-3AD203B41FA5}">
                      <a16:colId xmlns:a16="http://schemas.microsoft.com/office/drawing/2014/main" val="2076869167"/>
                    </a:ext>
                  </a:extLst>
                </a:gridCol>
                <a:gridCol w="5745203">
                  <a:extLst>
                    <a:ext uri="{9D8B030D-6E8A-4147-A177-3AD203B41FA5}">
                      <a16:colId xmlns:a16="http://schemas.microsoft.com/office/drawing/2014/main" val="3642760133"/>
                    </a:ext>
                  </a:extLst>
                </a:gridCol>
              </a:tblGrid>
              <a:tr h="755873">
                <a:tc>
                  <a:txBody>
                    <a:bodyPr/>
                    <a:lstStyle/>
                    <a:p>
                      <a:pPr algn="ctr"/>
                      <a:r>
                        <a:rPr lang="en-GB" sz="2800" b="1" dirty="0">
                          <a:solidFill>
                            <a:schemeClr val="accent4">
                              <a:lumMod val="40000"/>
                              <a:lumOff val="60000"/>
                            </a:schemeClr>
                          </a:solidFill>
                          <a:latin typeface="Times New Roman" panose="02020603050405020304" pitchFamily="18" charset="0"/>
                          <a:cs typeface="Times New Roman" panose="02020603050405020304" pitchFamily="18" charset="0"/>
                        </a:rPr>
                        <a:t>Limited Funding</a:t>
                      </a:r>
                    </a:p>
                  </a:txBody>
                  <a:tcPr marL="78867" marR="78867" marT="39433" marB="39433"/>
                </a:tc>
                <a:tc>
                  <a:txBody>
                    <a:bodyPr/>
                    <a:lstStyle/>
                    <a:p>
                      <a:pPr algn="ctr"/>
                      <a:r>
                        <a:rPr lang="en-GB" sz="2800" dirty="0">
                          <a:solidFill>
                            <a:schemeClr val="accent4">
                              <a:lumMod val="40000"/>
                              <a:lumOff val="60000"/>
                            </a:schemeClr>
                          </a:solidFill>
                          <a:latin typeface="Times New Roman" panose="02020603050405020304" pitchFamily="18" charset="0"/>
                          <a:cs typeface="Times New Roman" panose="02020603050405020304" pitchFamily="18" charset="0"/>
                        </a:rPr>
                        <a:t>High Funding</a:t>
                      </a:r>
                    </a:p>
                  </a:txBody>
                  <a:tcPr marL="78867" marR="78867" marT="39433" marB="39433"/>
                </a:tc>
                <a:extLst>
                  <a:ext uri="{0D108BD9-81ED-4DB2-BD59-A6C34878D82A}">
                    <a16:rowId xmlns:a16="http://schemas.microsoft.com/office/drawing/2014/main" val="3450378426"/>
                  </a:ext>
                </a:extLst>
              </a:tr>
              <a:tr h="606196">
                <a:tc>
                  <a:txBody>
                    <a:bodyPr/>
                    <a:lstStyle/>
                    <a:p>
                      <a:r>
                        <a:rPr lang="en-GB" sz="2100" dirty="0">
                          <a:latin typeface="Times New Roman" panose="02020603050405020304" pitchFamily="18" charset="0"/>
                          <a:cs typeface="Times New Roman" panose="02020603050405020304" pitchFamily="18" charset="0"/>
                        </a:rPr>
                        <a:t>Outdated, Shared or lack of resources</a:t>
                      </a:r>
                    </a:p>
                  </a:txBody>
                  <a:tcPr marL="78867" marR="78867" marT="39433" marB="39433"/>
                </a:tc>
                <a:tc>
                  <a:txBody>
                    <a:bodyPr/>
                    <a:lstStyle/>
                    <a:p>
                      <a:r>
                        <a:rPr lang="en-GB" sz="2100">
                          <a:latin typeface="Times New Roman" panose="02020603050405020304" pitchFamily="18" charset="0"/>
                          <a:cs typeface="Times New Roman" panose="02020603050405020304" pitchFamily="18" charset="0"/>
                        </a:rPr>
                        <a:t>Up to date resources and digital devices</a:t>
                      </a:r>
                    </a:p>
                  </a:txBody>
                  <a:tcPr marL="78867" marR="78867" marT="39433" marB="39433"/>
                </a:tc>
                <a:extLst>
                  <a:ext uri="{0D108BD9-81ED-4DB2-BD59-A6C34878D82A}">
                    <a16:rowId xmlns:a16="http://schemas.microsoft.com/office/drawing/2014/main" val="336540496"/>
                  </a:ext>
                </a:extLst>
              </a:tr>
              <a:tr h="936192">
                <a:tc>
                  <a:txBody>
                    <a:bodyPr/>
                    <a:lstStyle/>
                    <a:p>
                      <a:r>
                        <a:rPr lang="en-GB" sz="2100">
                          <a:latin typeface="Times New Roman" panose="02020603050405020304" pitchFamily="18" charset="0"/>
                          <a:cs typeface="Times New Roman" panose="02020603050405020304" pitchFamily="18" charset="0"/>
                        </a:rPr>
                        <a:t>Larger classes and staff shortages </a:t>
                      </a:r>
                    </a:p>
                  </a:txBody>
                  <a:tcPr marL="78867" marR="78867" marT="39433" marB="39433"/>
                </a:tc>
                <a:tc>
                  <a:txBody>
                    <a:bodyPr/>
                    <a:lstStyle/>
                    <a:p>
                      <a:r>
                        <a:rPr lang="en-GB" sz="2100">
                          <a:latin typeface="Times New Roman" panose="02020603050405020304" pitchFamily="18" charset="0"/>
                          <a:cs typeface="Times New Roman" panose="02020603050405020304" pitchFamily="18" charset="0"/>
                        </a:rPr>
                        <a:t>Adequate teachers and support staff</a:t>
                      </a:r>
                    </a:p>
                  </a:txBody>
                  <a:tcPr marL="78867" marR="78867" marT="39433" marB="39433"/>
                </a:tc>
                <a:extLst>
                  <a:ext uri="{0D108BD9-81ED-4DB2-BD59-A6C34878D82A}">
                    <a16:rowId xmlns:a16="http://schemas.microsoft.com/office/drawing/2014/main" val="2803924135"/>
                  </a:ext>
                </a:extLst>
              </a:tr>
              <a:tr h="1055230">
                <a:tc>
                  <a:txBody>
                    <a:bodyPr/>
                    <a:lstStyle/>
                    <a:p>
                      <a:r>
                        <a:rPr lang="en-GB" sz="2100" dirty="0">
                          <a:latin typeface="Times New Roman" panose="02020603050405020304" pitchFamily="18" charset="0"/>
                          <a:cs typeface="Times New Roman" panose="02020603050405020304" pitchFamily="18" charset="0"/>
                        </a:rPr>
                        <a:t>Less one to one support</a:t>
                      </a:r>
                    </a:p>
                  </a:txBody>
                  <a:tcPr marL="78867" marR="78867" marT="39433" marB="39433"/>
                </a:tc>
                <a:tc>
                  <a:txBody>
                    <a:bodyPr/>
                    <a:lstStyle/>
                    <a:p>
                      <a:r>
                        <a:rPr lang="en-GB" sz="2100" dirty="0">
                          <a:latin typeface="Times New Roman" panose="02020603050405020304" pitchFamily="18" charset="0"/>
                          <a:cs typeface="Times New Roman" panose="02020603050405020304" pitchFamily="18" charset="0"/>
                        </a:rPr>
                        <a:t>Extra support for ALN (additional learning needs)</a:t>
                      </a:r>
                    </a:p>
                  </a:txBody>
                  <a:tcPr marL="78867" marR="78867" marT="39433" marB="39433"/>
                </a:tc>
                <a:extLst>
                  <a:ext uri="{0D108BD9-81ED-4DB2-BD59-A6C34878D82A}">
                    <a16:rowId xmlns:a16="http://schemas.microsoft.com/office/drawing/2014/main" val="2545407608"/>
                  </a:ext>
                </a:extLst>
              </a:tr>
              <a:tr h="606196">
                <a:tc>
                  <a:txBody>
                    <a:bodyPr/>
                    <a:lstStyle/>
                    <a:p>
                      <a:r>
                        <a:rPr lang="en-GB" sz="2100">
                          <a:latin typeface="Times New Roman" panose="02020603050405020304" pitchFamily="18" charset="0"/>
                          <a:cs typeface="Times New Roman" panose="02020603050405020304" pitchFamily="18" charset="0"/>
                        </a:rPr>
                        <a:t>Increased stress for learners</a:t>
                      </a:r>
                    </a:p>
                  </a:txBody>
                  <a:tcPr marL="78867" marR="78867" marT="39433" marB="39433"/>
                </a:tc>
                <a:tc>
                  <a:txBody>
                    <a:bodyPr/>
                    <a:lstStyle/>
                    <a:p>
                      <a:r>
                        <a:rPr lang="en-GB" sz="2100" dirty="0">
                          <a:latin typeface="Times New Roman" panose="02020603050405020304" pitchFamily="18" charset="0"/>
                          <a:cs typeface="Times New Roman" panose="02020603050405020304" pitchFamily="18" charset="0"/>
                        </a:rPr>
                        <a:t>Support for Wellbeing and safe learning spaces</a:t>
                      </a:r>
                    </a:p>
                  </a:txBody>
                  <a:tcPr marL="78867" marR="78867" marT="39433" marB="39433"/>
                </a:tc>
                <a:extLst>
                  <a:ext uri="{0D108BD9-81ED-4DB2-BD59-A6C34878D82A}">
                    <a16:rowId xmlns:a16="http://schemas.microsoft.com/office/drawing/2014/main" val="1815285086"/>
                  </a:ext>
                </a:extLst>
              </a:tr>
            </a:tbl>
          </a:graphicData>
        </a:graphic>
      </p:graphicFrame>
    </p:spTree>
    <p:extLst>
      <p:ext uri="{BB962C8B-B14F-4D97-AF65-F5344CB8AC3E}">
        <p14:creationId xmlns:p14="http://schemas.microsoft.com/office/powerpoint/2010/main" val="3786119120"/>
      </p:ext>
    </p:extLst>
  </p:cSld>
  <p:clrMapOvr>
    <a:masterClrMapping/>
  </p:clrMapOvr>
  <mc:AlternateContent xmlns:mc="http://schemas.openxmlformats.org/markup-compatibility/2006" xmlns:p14="http://schemas.microsoft.com/office/powerpoint/2010/main">
    <mc:Choice Requires="p14">
      <p:transition spd="slow" p14:dur="2000" advTm="56229"/>
    </mc:Choice>
    <mc:Fallback xmlns="">
      <p:transition spd="slow" advTm="56229"/>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Flowchart: Connector 7">
            <a:extLst>
              <a:ext uri="{FF2B5EF4-FFF2-40B4-BE49-F238E27FC236}">
                <a16:creationId xmlns:a16="http://schemas.microsoft.com/office/drawing/2014/main" id="{AEA03EA5-B51C-AAC2-6942-00DA0CC37F54}"/>
              </a:ext>
            </a:extLst>
          </p:cNvPr>
          <p:cNvSpPr/>
          <p:nvPr/>
        </p:nvSpPr>
        <p:spPr>
          <a:xfrm>
            <a:off x="4498695" y="2190435"/>
            <a:ext cx="2712334" cy="1687010"/>
          </a:xfrm>
          <a:prstGeom prst="flowChartConnector">
            <a:avLst/>
          </a:prstGeom>
          <a:solidFill>
            <a:schemeClr val="accent5">
              <a:lumMod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800" b="1" dirty="0">
                <a:solidFill>
                  <a:schemeClr val="accent4">
                    <a:lumMod val="40000"/>
                    <a:lumOff val="60000"/>
                  </a:schemeClr>
                </a:solidFill>
                <a:highlight>
                  <a:srgbClr val="800080"/>
                </a:highlight>
                <a:latin typeface="Times New Roman" panose="02020603050405020304" pitchFamily="18" charset="0"/>
                <a:cs typeface="Times New Roman" panose="02020603050405020304" pitchFamily="18" charset="0"/>
              </a:rPr>
              <a:t>POVERTY</a:t>
            </a:r>
          </a:p>
        </p:txBody>
      </p:sp>
      <p:sp>
        <p:nvSpPr>
          <p:cNvPr id="9" name="Arrow: Up 8">
            <a:extLst>
              <a:ext uri="{FF2B5EF4-FFF2-40B4-BE49-F238E27FC236}">
                <a16:creationId xmlns:a16="http://schemas.microsoft.com/office/drawing/2014/main" id="{A2BF9FFD-1A58-8FC7-0844-B8C603C09EFE}"/>
              </a:ext>
            </a:extLst>
          </p:cNvPr>
          <p:cNvSpPr/>
          <p:nvPr/>
        </p:nvSpPr>
        <p:spPr>
          <a:xfrm rot="18821224">
            <a:off x="4654863" y="1844559"/>
            <a:ext cx="147043" cy="583454"/>
          </a:xfrm>
          <a:prstGeom prst="upArrow">
            <a:avLst/>
          </a:prstGeom>
          <a:solidFill>
            <a:schemeClr val="tx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Flowchart: Connector 9">
            <a:extLst>
              <a:ext uri="{FF2B5EF4-FFF2-40B4-BE49-F238E27FC236}">
                <a16:creationId xmlns:a16="http://schemas.microsoft.com/office/drawing/2014/main" id="{AC5F6663-0816-7096-4156-6A6A83BD628E}"/>
              </a:ext>
            </a:extLst>
          </p:cNvPr>
          <p:cNvSpPr/>
          <p:nvPr/>
        </p:nvSpPr>
        <p:spPr>
          <a:xfrm rot="19111535">
            <a:off x="2956568" y="1274962"/>
            <a:ext cx="2387651" cy="844952"/>
          </a:xfrm>
          <a:prstGeom prst="flowChartConnector">
            <a:avLst/>
          </a:prstGeom>
          <a:solidFill>
            <a:schemeClr val="accent5">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rPr>
              <a:t>Home and basic needs</a:t>
            </a:r>
          </a:p>
        </p:txBody>
      </p:sp>
      <p:sp>
        <p:nvSpPr>
          <p:cNvPr id="12" name="Arrow: Up 11">
            <a:extLst>
              <a:ext uri="{FF2B5EF4-FFF2-40B4-BE49-F238E27FC236}">
                <a16:creationId xmlns:a16="http://schemas.microsoft.com/office/drawing/2014/main" id="{C1A9E8F4-CA31-961E-DC8A-6A90D0B76CC2}"/>
              </a:ext>
            </a:extLst>
          </p:cNvPr>
          <p:cNvSpPr/>
          <p:nvPr/>
        </p:nvSpPr>
        <p:spPr>
          <a:xfrm rot="14475352" flipH="1">
            <a:off x="2896314" y="1921859"/>
            <a:ext cx="183600" cy="565278"/>
          </a:xfrm>
          <a:prstGeom prst="upArrow">
            <a:avLst/>
          </a:prstGeom>
          <a:solidFill>
            <a:schemeClr val="tx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Arrow: Up 12">
            <a:extLst>
              <a:ext uri="{FF2B5EF4-FFF2-40B4-BE49-F238E27FC236}">
                <a16:creationId xmlns:a16="http://schemas.microsoft.com/office/drawing/2014/main" id="{E1AD0BD1-AEC3-5C3F-3AAD-5B72760F6782}"/>
              </a:ext>
            </a:extLst>
          </p:cNvPr>
          <p:cNvSpPr/>
          <p:nvPr/>
        </p:nvSpPr>
        <p:spPr>
          <a:xfrm rot="17864663">
            <a:off x="3682495" y="753452"/>
            <a:ext cx="126751" cy="523885"/>
          </a:xfrm>
          <a:prstGeom prst="upArrow">
            <a:avLst/>
          </a:prstGeom>
          <a:solidFill>
            <a:schemeClr val="tx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Flowchart: Connector 13">
            <a:extLst>
              <a:ext uri="{FF2B5EF4-FFF2-40B4-BE49-F238E27FC236}">
                <a16:creationId xmlns:a16="http://schemas.microsoft.com/office/drawing/2014/main" id="{B505E6F6-507B-D59F-3900-F0E979C54517}"/>
              </a:ext>
            </a:extLst>
          </p:cNvPr>
          <p:cNvSpPr/>
          <p:nvPr/>
        </p:nvSpPr>
        <p:spPr>
          <a:xfrm rot="19210143">
            <a:off x="1480314" y="348589"/>
            <a:ext cx="2186967" cy="1200413"/>
          </a:xfrm>
          <a:prstGeom prst="flowChartConnector">
            <a:avLst/>
          </a:prstGeom>
          <a:solidFill>
            <a:schemeClr val="accent5">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latin typeface="Times New Roman" panose="02020603050405020304" pitchFamily="18" charset="0"/>
                <a:cs typeface="Times New Roman" panose="02020603050405020304" pitchFamily="18" charset="0"/>
              </a:rPr>
              <a:t>Food insecurity</a:t>
            </a:r>
          </a:p>
        </p:txBody>
      </p:sp>
      <p:sp>
        <p:nvSpPr>
          <p:cNvPr id="15" name="Arrow: Up 14">
            <a:extLst>
              <a:ext uri="{FF2B5EF4-FFF2-40B4-BE49-F238E27FC236}">
                <a16:creationId xmlns:a16="http://schemas.microsoft.com/office/drawing/2014/main" id="{DC20BFA5-61A6-CDD9-C7EF-C7E2DCEED726}"/>
              </a:ext>
            </a:extLst>
          </p:cNvPr>
          <p:cNvSpPr/>
          <p:nvPr/>
        </p:nvSpPr>
        <p:spPr>
          <a:xfrm rot="2244222">
            <a:off x="6699352" y="1714196"/>
            <a:ext cx="128978" cy="557497"/>
          </a:xfrm>
          <a:prstGeom prst="upArrow">
            <a:avLst/>
          </a:prstGeom>
          <a:solidFill>
            <a:schemeClr val="tx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Flowchart: Connector 15">
            <a:extLst>
              <a:ext uri="{FF2B5EF4-FFF2-40B4-BE49-F238E27FC236}">
                <a16:creationId xmlns:a16="http://schemas.microsoft.com/office/drawing/2014/main" id="{AABF1974-6AB4-F9DC-E8F6-C2F5472947BD}"/>
              </a:ext>
            </a:extLst>
          </p:cNvPr>
          <p:cNvSpPr/>
          <p:nvPr/>
        </p:nvSpPr>
        <p:spPr>
          <a:xfrm rot="2152861">
            <a:off x="6566225" y="711945"/>
            <a:ext cx="1685561" cy="1157468"/>
          </a:xfrm>
          <a:prstGeom prst="flowChartConnector">
            <a:avLst/>
          </a:prstGeom>
          <a:solidFill>
            <a:schemeClr val="accent5">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latin typeface="Times New Roman" panose="02020603050405020304" pitchFamily="18" charset="0"/>
                <a:cs typeface="Times New Roman" panose="02020603050405020304" pitchFamily="18" charset="0"/>
              </a:rPr>
              <a:t>Learning Resources</a:t>
            </a:r>
          </a:p>
        </p:txBody>
      </p:sp>
      <p:sp>
        <p:nvSpPr>
          <p:cNvPr id="17" name="Arrow: Up 16">
            <a:extLst>
              <a:ext uri="{FF2B5EF4-FFF2-40B4-BE49-F238E27FC236}">
                <a16:creationId xmlns:a16="http://schemas.microsoft.com/office/drawing/2014/main" id="{FC2ABA9C-8EC4-D00E-607D-FFD1CFCE8B5F}"/>
              </a:ext>
            </a:extLst>
          </p:cNvPr>
          <p:cNvSpPr/>
          <p:nvPr/>
        </p:nvSpPr>
        <p:spPr>
          <a:xfrm rot="5015206" flipH="1">
            <a:off x="8829440" y="654494"/>
            <a:ext cx="193962" cy="1245387"/>
          </a:xfrm>
          <a:prstGeom prst="upArrow">
            <a:avLst/>
          </a:prstGeom>
          <a:solidFill>
            <a:schemeClr val="tx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Arrow: Up 17">
            <a:extLst>
              <a:ext uri="{FF2B5EF4-FFF2-40B4-BE49-F238E27FC236}">
                <a16:creationId xmlns:a16="http://schemas.microsoft.com/office/drawing/2014/main" id="{700D98B5-5D70-F614-A836-FDD89E2C3CE5}"/>
              </a:ext>
            </a:extLst>
          </p:cNvPr>
          <p:cNvSpPr/>
          <p:nvPr/>
        </p:nvSpPr>
        <p:spPr>
          <a:xfrm rot="7469333">
            <a:off x="8392735" y="1767467"/>
            <a:ext cx="165124" cy="1001839"/>
          </a:xfrm>
          <a:prstGeom prst="upArrow">
            <a:avLst/>
          </a:prstGeom>
          <a:solidFill>
            <a:schemeClr val="tx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Flowchart: Connector 18">
            <a:extLst>
              <a:ext uri="{FF2B5EF4-FFF2-40B4-BE49-F238E27FC236}">
                <a16:creationId xmlns:a16="http://schemas.microsoft.com/office/drawing/2014/main" id="{8B5F7473-B9D4-06AF-1A2F-59FDF0A47934}"/>
              </a:ext>
            </a:extLst>
          </p:cNvPr>
          <p:cNvSpPr/>
          <p:nvPr/>
        </p:nvSpPr>
        <p:spPr>
          <a:xfrm rot="2813397">
            <a:off x="9563353" y="358768"/>
            <a:ext cx="2044099" cy="1553459"/>
          </a:xfrm>
          <a:prstGeom prst="flowChartConnector">
            <a:avLst/>
          </a:prstGeom>
          <a:solidFill>
            <a:schemeClr val="accent5">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a:solidFill>
                  <a:schemeClr val="tx1"/>
                </a:solidFill>
                <a:latin typeface="Times New Roman" panose="02020603050405020304" pitchFamily="18" charset="0"/>
                <a:cs typeface="Times New Roman" panose="02020603050405020304" pitchFamily="18" charset="0"/>
              </a:rPr>
              <a:t>Fewer books or digital devices</a:t>
            </a:r>
          </a:p>
        </p:txBody>
      </p:sp>
      <p:sp>
        <p:nvSpPr>
          <p:cNvPr id="20" name="Arrow: Up 19">
            <a:extLst>
              <a:ext uri="{FF2B5EF4-FFF2-40B4-BE49-F238E27FC236}">
                <a16:creationId xmlns:a16="http://schemas.microsoft.com/office/drawing/2014/main" id="{21A28114-960F-992A-5000-E64E8297346F}"/>
              </a:ext>
            </a:extLst>
          </p:cNvPr>
          <p:cNvSpPr/>
          <p:nvPr/>
        </p:nvSpPr>
        <p:spPr>
          <a:xfrm rot="8666798">
            <a:off x="7343436" y="3147162"/>
            <a:ext cx="154908" cy="574280"/>
          </a:xfrm>
          <a:prstGeom prst="upArrow">
            <a:avLst/>
          </a:prstGeom>
          <a:solidFill>
            <a:schemeClr val="tx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Oval 20">
            <a:extLst>
              <a:ext uri="{FF2B5EF4-FFF2-40B4-BE49-F238E27FC236}">
                <a16:creationId xmlns:a16="http://schemas.microsoft.com/office/drawing/2014/main" id="{33D13C1C-5DBD-FA4C-F655-86FB496F9219}"/>
              </a:ext>
            </a:extLst>
          </p:cNvPr>
          <p:cNvSpPr/>
          <p:nvPr/>
        </p:nvSpPr>
        <p:spPr>
          <a:xfrm>
            <a:off x="8706296" y="2308486"/>
            <a:ext cx="2733716" cy="1687010"/>
          </a:xfrm>
          <a:prstGeom prst="ellipse">
            <a:avLst/>
          </a:prstGeom>
          <a:solidFill>
            <a:schemeClr val="accent5">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a:solidFill>
                  <a:schemeClr val="tx1"/>
                </a:solidFill>
                <a:latin typeface="Times New Roman" panose="02020603050405020304" pitchFamily="18" charset="0"/>
                <a:cs typeface="Times New Roman" panose="02020603050405020304" pitchFamily="18" charset="0"/>
              </a:rPr>
              <a:t>Limited internet access</a:t>
            </a:r>
          </a:p>
        </p:txBody>
      </p:sp>
      <p:sp>
        <p:nvSpPr>
          <p:cNvPr id="22" name="Flowchart: Connector 21">
            <a:extLst>
              <a:ext uri="{FF2B5EF4-FFF2-40B4-BE49-F238E27FC236}">
                <a16:creationId xmlns:a16="http://schemas.microsoft.com/office/drawing/2014/main" id="{C0C12AA3-F6CA-8B27-7052-8E0B6E452FB4}"/>
              </a:ext>
            </a:extLst>
          </p:cNvPr>
          <p:cNvSpPr/>
          <p:nvPr/>
        </p:nvSpPr>
        <p:spPr>
          <a:xfrm rot="19713633">
            <a:off x="6672247" y="3691572"/>
            <a:ext cx="2325780" cy="1459271"/>
          </a:xfrm>
          <a:prstGeom prst="flowChartConnector">
            <a:avLst/>
          </a:prstGeom>
          <a:solidFill>
            <a:schemeClr val="accent5">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latin typeface="Times New Roman" panose="02020603050405020304" pitchFamily="18" charset="0"/>
                <a:cs typeface="Times New Roman" panose="02020603050405020304" pitchFamily="18" charset="0"/>
              </a:rPr>
              <a:t>School Experience</a:t>
            </a:r>
          </a:p>
        </p:txBody>
      </p:sp>
      <p:sp>
        <p:nvSpPr>
          <p:cNvPr id="23" name="Arrow: Up 22">
            <a:extLst>
              <a:ext uri="{FF2B5EF4-FFF2-40B4-BE49-F238E27FC236}">
                <a16:creationId xmlns:a16="http://schemas.microsoft.com/office/drawing/2014/main" id="{2823AB45-22C3-6618-4C58-F1DDFB5F5C48}"/>
              </a:ext>
            </a:extLst>
          </p:cNvPr>
          <p:cNvSpPr/>
          <p:nvPr/>
        </p:nvSpPr>
        <p:spPr>
          <a:xfrm rot="7370561">
            <a:off x="9063158" y="4357912"/>
            <a:ext cx="133574" cy="521808"/>
          </a:xfrm>
          <a:prstGeom prst="upArrow">
            <a:avLst/>
          </a:prstGeom>
          <a:solidFill>
            <a:schemeClr val="tx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4" name="Flowchart: Connector 23">
            <a:extLst>
              <a:ext uri="{FF2B5EF4-FFF2-40B4-BE49-F238E27FC236}">
                <a16:creationId xmlns:a16="http://schemas.microsoft.com/office/drawing/2014/main" id="{8506F311-6096-4E7B-B6AC-E5348C6D4EE4}"/>
              </a:ext>
            </a:extLst>
          </p:cNvPr>
          <p:cNvSpPr/>
          <p:nvPr/>
        </p:nvSpPr>
        <p:spPr>
          <a:xfrm>
            <a:off x="9319886" y="4424559"/>
            <a:ext cx="2672195" cy="1665099"/>
          </a:xfrm>
          <a:prstGeom prst="flowChartConnector">
            <a:avLst/>
          </a:prstGeom>
          <a:solidFill>
            <a:schemeClr val="accent5">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latin typeface="Times New Roman" panose="02020603050405020304" pitchFamily="18" charset="0"/>
                <a:cs typeface="Times New Roman" panose="02020603050405020304" pitchFamily="18" charset="0"/>
              </a:rPr>
              <a:t>Less opportunity of extra curricular activities</a:t>
            </a:r>
          </a:p>
        </p:txBody>
      </p:sp>
      <p:sp>
        <p:nvSpPr>
          <p:cNvPr id="25" name="Arrow: Up 24">
            <a:extLst>
              <a:ext uri="{FF2B5EF4-FFF2-40B4-BE49-F238E27FC236}">
                <a16:creationId xmlns:a16="http://schemas.microsoft.com/office/drawing/2014/main" id="{67CD0EF9-6D6C-1FA0-2D44-0453D0F8A681}"/>
              </a:ext>
            </a:extLst>
          </p:cNvPr>
          <p:cNvSpPr/>
          <p:nvPr/>
        </p:nvSpPr>
        <p:spPr>
          <a:xfrm rot="11272394" flipH="1">
            <a:off x="8400663" y="4906173"/>
            <a:ext cx="149266" cy="559780"/>
          </a:xfrm>
          <a:prstGeom prst="upArrow">
            <a:avLst/>
          </a:prstGeom>
          <a:solidFill>
            <a:schemeClr val="tx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Flowchart: Connector 25">
            <a:extLst>
              <a:ext uri="{FF2B5EF4-FFF2-40B4-BE49-F238E27FC236}">
                <a16:creationId xmlns:a16="http://schemas.microsoft.com/office/drawing/2014/main" id="{C505FCA9-4006-CCA8-F73C-B6E771317091}"/>
              </a:ext>
            </a:extLst>
          </p:cNvPr>
          <p:cNvSpPr/>
          <p:nvPr/>
        </p:nvSpPr>
        <p:spPr>
          <a:xfrm>
            <a:off x="7117769" y="5511025"/>
            <a:ext cx="2086051" cy="1296365"/>
          </a:xfrm>
          <a:prstGeom prst="flowChartConnector">
            <a:avLst/>
          </a:prstGeom>
          <a:solidFill>
            <a:schemeClr val="accent5">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latin typeface="Times New Roman" panose="02020603050405020304" pitchFamily="18" charset="0"/>
                <a:cs typeface="Times New Roman" panose="02020603050405020304" pitchFamily="18" charset="0"/>
              </a:rPr>
              <a:t>Uniform or transport challenges</a:t>
            </a:r>
          </a:p>
        </p:txBody>
      </p:sp>
      <p:sp>
        <p:nvSpPr>
          <p:cNvPr id="27" name="Arrow: Up 26">
            <a:extLst>
              <a:ext uri="{FF2B5EF4-FFF2-40B4-BE49-F238E27FC236}">
                <a16:creationId xmlns:a16="http://schemas.microsoft.com/office/drawing/2014/main" id="{F93D39F4-34F5-F68D-E20B-5D206FC0459A}"/>
              </a:ext>
            </a:extLst>
          </p:cNvPr>
          <p:cNvSpPr/>
          <p:nvPr/>
        </p:nvSpPr>
        <p:spPr>
          <a:xfrm rot="14815095">
            <a:off x="4262305" y="3338955"/>
            <a:ext cx="161875" cy="661582"/>
          </a:xfrm>
          <a:prstGeom prst="upArrow">
            <a:avLst/>
          </a:prstGeom>
          <a:solidFill>
            <a:schemeClr val="tx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8" name="Flowchart: Connector 27">
            <a:extLst>
              <a:ext uri="{FF2B5EF4-FFF2-40B4-BE49-F238E27FC236}">
                <a16:creationId xmlns:a16="http://schemas.microsoft.com/office/drawing/2014/main" id="{F86168AE-5BD5-410D-A2DC-972BF5EB0401}"/>
              </a:ext>
            </a:extLst>
          </p:cNvPr>
          <p:cNvSpPr/>
          <p:nvPr/>
        </p:nvSpPr>
        <p:spPr>
          <a:xfrm rot="20540398">
            <a:off x="1589710" y="3692856"/>
            <a:ext cx="2496660" cy="1235765"/>
          </a:xfrm>
          <a:prstGeom prst="flowChartConnector">
            <a:avLst/>
          </a:prstGeom>
          <a:solidFill>
            <a:schemeClr val="accent5">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latin typeface="Times New Roman" panose="02020603050405020304" pitchFamily="18" charset="0"/>
                <a:cs typeface="Times New Roman" panose="02020603050405020304" pitchFamily="18" charset="0"/>
              </a:rPr>
              <a:t>Wellbeing &amp; Mental Health</a:t>
            </a:r>
          </a:p>
        </p:txBody>
      </p:sp>
      <p:sp>
        <p:nvSpPr>
          <p:cNvPr id="29" name="Arrow: Up 28">
            <a:extLst>
              <a:ext uri="{FF2B5EF4-FFF2-40B4-BE49-F238E27FC236}">
                <a16:creationId xmlns:a16="http://schemas.microsoft.com/office/drawing/2014/main" id="{3063F094-7878-54B1-0737-553462D9377B}"/>
              </a:ext>
            </a:extLst>
          </p:cNvPr>
          <p:cNvSpPr/>
          <p:nvPr/>
        </p:nvSpPr>
        <p:spPr>
          <a:xfrm rot="10800000">
            <a:off x="3471342" y="4781657"/>
            <a:ext cx="140323" cy="571185"/>
          </a:xfrm>
          <a:prstGeom prst="upArrow">
            <a:avLst/>
          </a:prstGeom>
          <a:solidFill>
            <a:schemeClr val="tx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0" name="Arrow: Up 29">
            <a:extLst>
              <a:ext uri="{FF2B5EF4-FFF2-40B4-BE49-F238E27FC236}">
                <a16:creationId xmlns:a16="http://schemas.microsoft.com/office/drawing/2014/main" id="{8EEFD8DB-DCA2-D7F7-2A5C-20AC917F8DB7}"/>
              </a:ext>
            </a:extLst>
          </p:cNvPr>
          <p:cNvSpPr/>
          <p:nvPr/>
        </p:nvSpPr>
        <p:spPr>
          <a:xfrm rot="12841046">
            <a:off x="1939724" y="5071189"/>
            <a:ext cx="133020" cy="279520"/>
          </a:xfrm>
          <a:prstGeom prst="upArrow">
            <a:avLst/>
          </a:prstGeom>
          <a:solidFill>
            <a:schemeClr val="tx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1" name="Flowchart: Connector 30">
            <a:extLst>
              <a:ext uri="{FF2B5EF4-FFF2-40B4-BE49-F238E27FC236}">
                <a16:creationId xmlns:a16="http://schemas.microsoft.com/office/drawing/2014/main" id="{B469F5A7-DCB5-D0FA-97A7-D8D74504622D}"/>
              </a:ext>
            </a:extLst>
          </p:cNvPr>
          <p:cNvSpPr/>
          <p:nvPr/>
        </p:nvSpPr>
        <p:spPr>
          <a:xfrm>
            <a:off x="13036" y="5074113"/>
            <a:ext cx="2080411" cy="1363716"/>
          </a:xfrm>
          <a:prstGeom prst="flowChartConnector">
            <a:avLst/>
          </a:prstGeom>
          <a:solidFill>
            <a:schemeClr val="accent5">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latin typeface="Times New Roman" panose="02020603050405020304" pitchFamily="18" charset="0"/>
                <a:cs typeface="Times New Roman" panose="02020603050405020304" pitchFamily="18" charset="0"/>
              </a:rPr>
              <a:t>Tiredness and reduced focus</a:t>
            </a:r>
          </a:p>
        </p:txBody>
      </p:sp>
      <p:sp>
        <p:nvSpPr>
          <p:cNvPr id="32" name="Flowchart: Connector 31">
            <a:extLst>
              <a:ext uri="{FF2B5EF4-FFF2-40B4-BE49-F238E27FC236}">
                <a16:creationId xmlns:a16="http://schemas.microsoft.com/office/drawing/2014/main" id="{37E2D84A-1F7E-610A-0461-C85E886A8CEB}"/>
              </a:ext>
            </a:extLst>
          </p:cNvPr>
          <p:cNvSpPr/>
          <p:nvPr/>
        </p:nvSpPr>
        <p:spPr>
          <a:xfrm>
            <a:off x="2379100" y="5427478"/>
            <a:ext cx="2086051" cy="1388133"/>
          </a:xfrm>
          <a:prstGeom prst="flowChartConnector">
            <a:avLst/>
          </a:prstGeom>
          <a:solidFill>
            <a:schemeClr val="accent5">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latin typeface="Times New Roman" panose="02020603050405020304" pitchFamily="18" charset="0"/>
                <a:cs typeface="Times New Roman" panose="02020603050405020304" pitchFamily="18" charset="0"/>
              </a:rPr>
              <a:t>Increased stress or anxiety</a:t>
            </a:r>
          </a:p>
        </p:txBody>
      </p:sp>
      <p:sp>
        <p:nvSpPr>
          <p:cNvPr id="33" name="Flowchart: Connector 32">
            <a:extLst>
              <a:ext uri="{FF2B5EF4-FFF2-40B4-BE49-F238E27FC236}">
                <a16:creationId xmlns:a16="http://schemas.microsoft.com/office/drawing/2014/main" id="{436C22E6-14EF-E7A9-2289-D5A64A5986C4}"/>
              </a:ext>
            </a:extLst>
          </p:cNvPr>
          <p:cNvSpPr/>
          <p:nvPr/>
        </p:nvSpPr>
        <p:spPr>
          <a:xfrm rot="19718654">
            <a:off x="880635" y="2138838"/>
            <a:ext cx="1906532" cy="1157561"/>
          </a:xfrm>
          <a:prstGeom prst="flowChartConnector">
            <a:avLst/>
          </a:prstGeom>
          <a:solidFill>
            <a:schemeClr val="accent5">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latin typeface="Times New Roman" panose="02020603050405020304" pitchFamily="18" charset="0"/>
                <a:cs typeface="Times New Roman" panose="02020603050405020304" pitchFamily="18" charset="0"/>
              </a:rPr>
              <a:t>Limited quiet study space</a:t>
            </a:r>
          </a:p>
        </p:txBody>
      </p:sp>
    </p:spTree>
    <p:extLst>
      <p:ext uri="{BB962C8B-B14F-4D97-AF65-F5344CB8AC3E}">
        <p14:creationId xmlns:p14="http://schemas.microsoft.com/office/powerpoint/2010/main" val="3389166081"/>
      </p:ext>
    </p:extLst>
  </p:cSld>
  <p:clrMapOvr>
    <a:masterClrMapping/>
  </p:clrMapOvr>
  <mc:AlternateContent xmlns:mc="http://schemas.openxmlformats.org/markup-compatibility/2006" xmlns:p14="http://schemas.microsoft.com/office/powerpoint/2010/main">
    <mc:Choice Requires="p14">
      <p:transition spd="slow" p14:dur="2000" advTm="52"/>
    </mc:Choice>
    <mc:Fallback xmlns="">
      <p:transition spd="slow" advTm="52"/>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92A60F52-12A2-FC0E-36C9-CFEAEE916BC3}"/>
              </a:ext>
            </a:extLst>
          </p:cNvPr>
          <p:cNvPicPr>
            <a:picLocks noGrp="1" noChangeAspect="1"/>
          </p:cNvPicPr>
          <p:nvPr>
            <p:ph idx="1"/>
          </p:nvPr>
        </p:nvPicPr>
        <p:blipFill>
          <a:blip r:embed="rId3">
            <a:extLst>
              <a:ext uri="{96DAC541-7B7A-43D3-8B79-37D633B846F1}">
                <asvg:svgBlip xmlns:asvg="http://schemas.microsoft.com/office/drawing/2016/SVG/main" r:embed="rId4"/>
              </a:ext>
            </a:extLst>
          </a:blip>
          <a:stretch>
            <a:fillRect/>
          </a:stretch>
        </p:blipFill>
        <p:spPr>
          <a:xfrm>
            <a:off x="504526" y="267786"/>
            <a:ext cx="5699506" cy="5450108"/>
          </a:xfrm>
        </p:spPr>
      </p:pic>
      <p:pic>
        <p:nvPicPr>
          <p:cNvPr id="7" name="Graphic 6">
            <a:extLst>
              <a:ext uri="{FF2B5EF4-FFF2-40B4-BE49-F238E27FC236}">
                <a16:creationId xmlns:a16="http://schemas.microsoft.com/office/drawing/2014/main" id="{3FF45C6F-4EF7-A7A0-63FB-D94938E82958}"/>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6265764" y="0"/>
            <a:ext cx="5849073" cy="5717889"/>
          </a:xfrm>
          <a:prstGeom prst="rect">
            <a:avLst/>
          </a:prstGeom>
        </p:spPr>
      </p:pic>
      <p:sp>
        <p:nvSpPr>
          <p:cNvPr id="9" name="TextBox 8">
            <a:extLst>
              <a:ext uri="{FF2B5EF4-FFF2-40B4-BE49-F238E27FC236}">
                <a16:creationId xmlns:a16="http://schemas.microsoft.com/office/drawing/2014/main" id="{C53AE6CF-5478-DC72-5586-A15B1DBDCC44}"/>
              </a:ext>
            </a:extLst>
          </p:cNvPr>
          <p:cNvSpPr txBox="1"/>
          <p:nvPr/>
        </p:nvSpPr>
        <p:spPr>
          <a:xfrm>
            <a:off x="1817225" y="267785"/>
            <a:ext cx="3252486" cy="369332"/>
          </a:xfrm>
          <a:prstGeom prst="rect">
            <a:avLst/>
          </a:prstGeom>
          <a:noFill/>
        </p:spPr>
        <p:txBody>
          <a:bodyPr wrap="square" rtlCol="0">
            <a:spAutoFit/>
          </a:bodyPr>
          <a:lstStyle/>
          <a:p>
            <a:pPr algn="ctr"/>
            <a:r>
              <a:rPr lang="en-GB" dirty="0"/>
              <a:t>Figure 1</a:t>
            </a:r>
          </a:p>
        </p:txBody>
      </p:sp>
      <p:sp>
        <p:nvSpPr>
          <p:cNvPr id="11" name="TextBox 10">
            <a:extLst>
              <a:ext uri="{FF2B5EF4-FFF2-40B4-BE49-F238E27FC236}">
                <a16:creationId xmlns:a16="http://schemas.microsoft.com/office/drawing/2014/main" id="{22F7279C-00B5-F1A6-F4C0-29C5C889434E}"/>
              </a:ext>
            </a:extLst>
          </p:cNvPr>
          <p:cNvSpPr txBox="1"/>
          <p:nvPr/>
        </p:nvSpPr>
        <p:spPr>
          <a:xfrm>
            <a:off x="10096984" y="5348561"/>
            <a:ext cx="1956121" cy="369332"/>
          </a:xfrm>
          <a:prstGeom prst="rect">
            <a:avLst/>
          </a:prstGeom>
          <a:noFill/>
        </p:spPr>
        <p:txBody>
          <a:bodyPr wrap="square" rtlCol="0">
            <a:spAutoFit/>
          </a:bodyPr>
          <a:lstStyle/>
          <a:p>
            <a:pPr algn="ctr"/>
            <a:r>
              <a:rPr lang="en-GB" dirty="0"/>
              <a:t>Figure 2</a:t>
            </a:r>
          </a:p>
        </p:txBody>
      </p:sp>
      <p:sp>
        <p:nvSpPr>
          <p:cNvPr id="17" name="Rectangle 3">
            <a:extLst>
              <a:ext uri="{FF2B5EF4-FFF2-40B4-BE49-F238E27FC236}">
                <a16:creationId xmlns:a16="http://schemas.microsoft.com/office/drawing/2014/main" id="{B463AF71-F476-3E3C-5684-A3D8EBD4FEDB}"/>
              </a:ext>
            </a:extLst>
          </p:cNvPr>
          <p:cNvSpPr>
            <a:spLocks noChangeArrowheads="1"/>
          </p:cNvSpPr>
          <p:nvPr/>
        </p:nvSpPr>
        <p:spPr bwMode="auto">
          <a:xfrm>
            <a:off x="5185458" y="5960962"/>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(GOV.WALES, 2025b)</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608654228"/>
      </p:ext>
    </p:extLst>
  </p:cSld>
  <p:clrMapOvr>
    <a:masterClrMapping/>
  </p:clrMapOvr>
  <mc:AlternateContent xmlns:mc="http://schemas.openxmlformats.org/markup-compatibility/2006" xmlns:p14="http://schemas.microsoft.com/office/powerpoint/2010/main">
    <mc:Choice Requires="p14">
      <p:transition spd="slow" p14:dur="2000" advTm="157"/>
    </mc:Choice>
    <mc:Fallback xmlns="">
      <p:transition spd="slow" advTm="157"/>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Color Cover">
            <a:extLst>
              <a:ext uri="{FF2B5EF4-FFF2-40B4-BE49-F238E27FC236}">
                <a16:creationId xmlns:a16="http://schemas.microsoft.com/office/drawing/2014/main" id="{815925C2-A704-4D47-B1C1-3FCA52512E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 name="Color Cover">
            <a:extLst>
              <a:ext uri="{FF2B5EF4-FFF2-40B4-BE49-F238E27FC236}">
                <a16:creationId xmlns:a16="http://schemas.microsoft.com/office/drawing/2014/main" id="{01D4315C-C23C-4FD3-98DF-08C29E2292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32" name="Group 31">
            <a:extLst>
              <a:ext uri="{FF2B5EF4-FFF2-40B4-BE49-F238E27FC236}">
                <a16:creationId xmlns:a16="http://schemas.microsoft.com/office/drawing/2014/main" id="{5E6B47BC-43FD-4C91-8BFF-B41B99A8A39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6064235" cy="6858000"/>
            <a:chOff x="651279" y="598259"/>
            <a:chExt cx="10889442" cy="5680742"/>
          </a:xfrm>
        </p:grpSpPr>
        <p:sp>
          <p:nvSpPr>
            <p:cNvPr id="33" name="Color">
              <a:extLst>
                <a:ext uri="{FF2B5EF4-FFF2-40B4-BE49-F238E27FC236}">
                  <a16:creationId xmlns:a16="http://schemas.microsoft.com/office/drawing/2014/main" id="{13038185-AC3C-4595-945F-25311424C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Color">
              <a:extLst>
                <a:ext uri="{FF2B5EF4-FFF2-40B4-BE49-F238E27FC236}">
                  <a16:creationId xmlns:a16="http://schemas.microsoft.com/office/drawing/2014/main" id="{75D51AA0-C095-4650-A361-B294320BFE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36" name="Group 35">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37" name="Freeform: Shape 36">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8" name="Freeform: Shape 37">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9" name="Freeform: Shape 38">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0" name="Freeform: Shape 39">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1" name="Freeform: Shape 40">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2" name="Freeform: Shape 41">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3" name="Freeform: Shape 42">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8EB5FDEB-EA02-F1FF-EB15-875A49DF9EBC}"/>
              </a:ext>
            </a:extLst>
          </p:cNvPr>
          <p:cNvSpPr>
            <a:spLocks noGrp="1"/>
          </p:cNvSpPr>
          <p:nvPr>
            <p:ph type="title"/>
          </p:nvPr>
        </p:nvSpPr>
        <p:spPr>
          <a:xfrm>
            <a:off x="786385" y="841248"/>
            <a:ext cx="5129600" cy="5340097"/>
          </a:xfrm>
        </p:spPr>
        <p:txBody>
          <a:bodyPr vert="horz" lIns="91440" tIns="45720" rIns="91440" bIns="45720" rtlCol="0" anchor="ctr">
            <a:normAutofit/>
          </a:bodyPr>
          <a:lstStyle/>
          <a:p>
            <a:br>
              <a:rPr lang="en-US" sz="4800" kern="1200" dirty="0">
                <a:solidFill>
                  <a:schemeClr val="bg1"/>
                </a:solidFill>
                <a:latin typeface="+mj-lt"/>
                <a:ea typeface="+mj-ea"/>
                <a:cs typeface="+mj-cs"/>
              </a:rPr>
            </a:br>
            <a:endParaRPr lang="en-US" sz="4800" kern="1200" dirty="0">
              <a:solidFill>
                <a:schemeClr val="bg1"/>
              </a:solidFill>
              <a:latin typeface="+mj-lt"/>
              <a:ea typeface="+mj-ea"/>
              <a:cs typeface="+mj-cs"/>
            </a:endParaRPr>
          </a:p>
        </p:txBody>
      </p:sp>
      <p:sp>
        <p:nvSpPr>
          <p:cNvPr id="4" name="TextBox 3">
            <a:extLst>
              <a:ext uri="{FF2B5EF4-FFF2-40B4-BE49-F238E27FC236}">
                <a16:creationId xmlns:a16="http://schemas.microsoft.com/office/drawing/2014/main" id="{374D7FEC-2454-CEF1-0B28-26C6853BA61B}"/>
              </a:ext>
            </a:extLst>
          </p:cNvPr>
          <p:cNvSpPr txBox="1"/>
          <p:nvPr/>
        </p:nvSpPr>
        <p:spPr>
          <a:xfrm>
            <a:off x="6463451" y="389834"/>
            <a:ext cx="5561686" cy="5906794"/>
          </a:xfrm>
          <a:prstGeom prst="rect">
            <a:avLst/>
          </a:prstGeom>
        </p:spPr>
        <p:txBody>
          <a:bodyPr vert="horz" lIns="91440" tIns="45720" rIns="91440" bIns="45720" rtlCol="0" anchor="ctr">
            <a:normAutofit/>
          </a:bodyPr>
          <a:lstStyle/>
          <a:p>
            <a:pPr>
              <a:lnSpc>
                <a:spcPct val="90000"/>
              </a:lnSpc>
              <a:spcAft>
                <a:spcPts val="600"/>
              </a:spcAft>
            </a:pPr>
            <a:r>
              <a:rPr lang="en-US" sz="1500" b="1" u="sng" dirty="0">
                <a:solidFill>
                  <a:schemeClr val="tx2"/>
                </a:solidFill>
              </a:rPr>
              <a:t>Behavior challenges</a:t>
            </a:r>
          </a:p>
          <a:p>
            <a:pPr indent="-228600">
              <a:lnSpc>
                <a:spcPct val="90000"/>
              </a:lnSpc>
              <a:spcAft>
                <a:spcPts val="600"/>
              </a:spcAft>
              <a:buFont typeface="Arial" panose="020B0604020202020204" pitchFamily="34" charset="0"/>
              <a:buChar char="•"/>
            </a:pPr>
            <a:endParaRPr lang="en-US" sz="1500" b="1" u="sng" dirty="0">
              <a:solidFill>
                <a:schemeClr val="tx2"/>
              </a:solidFill>
            </a:endParaRPr>
          </a:p>
          <a:p>
            <a:pPr marL="342900" indent="-228600">
              <a:lnSpc>
                <a:spcPct val="90000"/>
              </a:lnSpc>
              <a:spcAft>
                <a:spcPts val="600"/>
              </a:spcAft>
              <a:buFont typeface="Arial" panose="020B0604020202020204" pitchFamily="34" charset="0"/>
              <a:buChar char="•"/>
            </a:pPr>
            <a:r>
              <a:rPr lang="en-US" sz="1500" dirty="0">
                <a:solidFill>
                  <a:schemeClr val="tx2"/>
                </a:solidFill>
              </a:rPr>
              <a:t>Less time on learning tasks</a:t>
            </a:r>
          </a:p>
          <a:p>
            <a:pPr marL="342900" indent="-228600">
              <a:lnSpc>
                <a:spcPct val="90000"/>
              </a:lnSpc>
              <a:spcAft>
                <a:spcPts val="600"/>
              </a:spcAft>
              <a:buFont typeface="Arial" panose="020B0604020202020204" pitchFamily="34" charset="0"/>
              <a:buChar char="•"/>
            </a:pPr>
            <a:r>
              <a:rPr lang="en-US" sz="1500" dirty="0">
                <a:solidFill>
                  <a:schemeClr val="tx2"/>
                </a:solidFill>
              </a:rPr>
              <a:t>Lower concentration &amp; reduced progress</a:t>
            </a:r>
          </a:p>
          <a:p>
            <a:pPr marL="342900" indent="-228600">
              <a:lnSpc>
                <a:spcPct val="90000"/>
              </a:lnSpc>
              <a:spcAft>
                <a:spcPts val="600"/>
              </a:spcAft>
              <a:buFont typeface="Arial" panose="020B0604020202020204" pitchFamily="34" charset="0"/>
              <a:buChar char="•"/>
            </a:pPr>
            <a:r>
              <a:rPr lang="en-US" sz="1500" dirty="0">
                <a:solidFill>
                  <a:schemeClr val="tx2"/>
                </a:solidFill>
              </a:rPr>
              <a:t>Stressful classroom environments</a:t>
            </a:r>
            <a:endParaRPr lang="en-US" sz="1500" b="1" u="sng" dirty="0">
              <a:solidFill>
                <a:schemeClr val="tx2"/>
              </a:solidFill>
            </a:endParaRPr>
          </a:p>
          <a:p>
            <a:pPr indent="-228600">
              <a:lnSpc>
                <a:spcPct val="90000"/>
              </a:lnSpc>
              <a:spcAft>
                <a:spcPts val="600"/>
              </a:spcAft>
              <a:buFont typeface="Arial" panose="020B0604020202020204" pitchFamily="34" charset="0"/>
              <a:buChar char="•"/>
            </a:pPr>
            <a:endParaRPr lang="en-US" sz="1500" b="1" u="sng" dirty="0">
              <a:solidFill>
                <a:schemeClr val="tx2"/>
              </a:solidFill>
            </a:endParaRPr>
          </a:p>
          <a:p>
            <a:pPr>
              <a:lnSpc>
                <a:spcPct val="90000"/>
              </a:lnSpc>
              <a:spcAft>
                <a:spcPts val="600"/>
              </a:spcAft>
            </a:pPr>
            <a:r>
              <a:rPr lang="en-US" sz="1500" b="1" u="sng" dirty="0">
                <a:solidFill>
                  <a:schemeClr val="tx2"/>
                </a:solidFill>
              </a:rPr>
              <a:t>Mental health difficulties </a:t>
            </a:r>
          </a:p>
          <a:p>
            <a:pPr indent="-228600">
              <a:lnSpc>
                <a:spcPct val="90000"/>
              </a:lnSpc>
              <a:spcAft>
                <a:spcPts val="600"/>
              </a:spcAft>
              <a:buFont typeface="Arial" panose="020B0604020202020204" pitchFamily="34" charset="0"/>
              <a:buChar char="•"/>
            </a:pPr>
            <a:endParaRPr lang="en-US" sz="1500" b="1" u="sng" dirty="0">
              <a:solidFill>
                <a:schemeClr val="tx2"/>
              </a:solidFill>
            </a:endParaRPr>
          </a:p>
          <a:p>
            <a:pPr marL="285750" indent="-228600">
              <a:lnSpc>
                <a:spcPct val="90000"/>
              </a:lnSpc>
              <a:spcAft>
                <a:spcPts val="600"/>
              </a:spcAft>
              <a:buFont typeface="Arial" panose="020B0604020202020204" pitchFamily="34" charset="0"/>
              <a:buChar char="•"/>
            </a:pPr>
            <a:r>
              <a:rPr lang="en-US" sz="1500" dirty="0">
                <a:solidFill>
                  <a:schemeClr val="tx2"/>
                </a:solidFill>
              </a:rPr>
              <a:t>Difficulty concentrating</a:t>
            </a:r>
          </a:p>
          <a:p>
            <a:pPr marL="285750" indent="-228600">
              <a:lnSpc>
                <a:spcPct val="90000"/>
              </a:lnSpc>
              <a:spcAft>
                <a:spcPts val="600"/>
              </a:spcAft>
              <a:buFont typeface="Arial" panose="020B0604020202020204" pitchFamily="34" charset="0"/>
              <a:buChar char="•"/>
            </a:pPr>
            <a:r>
              <a:rPr lang="en-US" sz="1500" dirty="0">
                <a:solidFill>
                  <a:schemeClr val="tx2"/>
                </a:solidFill>
              </a:rPr>
              <a:t>Lower motivation &amp; energy</a:t>
            </a:r>
          </a:p>
          <a:p>
            <a:pPr marL="285750" indent="-228600">
              <a:lnSpc>
                <a:spcPct val="90000"/>
              </a:lnSpc>
              <a:spcAft>
                <a:spcPts val="600"/>
              </a:spcAft>
              <a:buFont typeface="Arial" panose="020B0604020202020204" pitchFamily="34" charset="0"/>
              <a:buChar char="•"/>
            </a:pPr>
            <a:r>
              <a:rPr lang="en-US" sz="1500" dirty="0">
                <a:solidFill>
                  <a:schemeClr val="tx2"/>
                </a:solidFill>
              </a:rPr>
              <a:t>Reduced classroom participation</a:t>
            </a:r>
          </a:p>
          <a:p>
            <a:pPr>
              <a:lnSpc>
                <a:spcPct val="90000"/>
              </a:lnSpc>
              <a:spcAft>
                <a:spcPts val="600"/>
              </a:spcAft>
            </a:pPr>
            <a:endParaRPr lang="en-US" sz="1500" dirty="0">
              <a:solidFill>
                <a:schemeClr val="tx2"/>
              </a:solidFill>
            </a:endParaRPr>
          </a:p>
          <a:p>
            <a:pPr>
              <a:lnSpc>
                <a:spcPct val="90000"/>
              </a:lnSpc>
              <a:spcAft>
                <a:spcPts val="600"/>
              </a:spcAft>
            </a:pPr>
            <a:br>
              <a:rPr lang="en-US" sz="1500" dirty="0">
                <a:solidFill>
                  <a:schemeClr val="tx2"/>
                </a:solidFill>
              </a:rPr>
            </a:br>
            <a:r>
              <a:rPr lang="en-US" sz="1500" b="1" u="sng" dirty="0">
                <a:solidFill>
                  <a:schemeClr val="tx2"/>
                </a:solidFill>
              </a:rPr>
              <a:t>Well-being support effects</a:t>
            </a:r>
          </a:p>
          <a:p>
            <a:pPr indent="-228600">
              <a:lnSpc>
                <a:spcPct val="90000"/>
              </a:lnSpc>
              <a:spcAft>
                <a:spcPts val="600"/>
              </a:spcAft>
              <a:buFont typeface="Arial" panose="020B0604020202020204" pitchFamily="34" charset="0"/>
              <a:buChar char="•"/>
            </a:pPr>
            <a:endParaRPr lang="en-US" sz="1500" b="1" dirty="0">
              <a:solidFill>
                <a:schemeClr val="tx2"/>
              </a:solidFill>
            </a:endParaRPr>
          </a:p>
          <a:p>
            <a:pPr marL="285750" indent="-228600">
              <a:lnSpc>
                <a:spcPct val="90000"/>
              </a:lnSpc>
              <a:spcAft>
                <a:spcPts val="600"/>
              </a:spcAft>
              <a:buFont typeface="Arial" panose="020B0604020202020204" pitchFamily="34" charset="0"/>
              <a:buChar char="•"/>
            </a:pPr>
            <a:r>
              <a:rPr lang="en-US" sz="1500" dirty="0">
                <a:solidFill>
                  <a:schemeClr val="tx2"/>
                </a:solidFill>
              </a:rPr>
              <a:t>Calming techniques reduce emotional difficulties</a:t>
            </a:r>
          </a:p>
          <a:p>
            <a:pPr marL="285750" indent="-228600">
              <a:lnSpc>
                <a:spcPct val="90000"/>
              </a:lnSpc>
              <a:spcAft>
                <a:spcPts val="600"/>
              </a:spcAft>
              <a:buFont typeface="Arial" panose="020B0604020202020204" pitchFamily="34" charset="0"/>
              <a:buChar char="•"/>
            </a:pPr>
            <a:r>
              <a:rPr lang="en-US" sz="1500" dirty="0">
                <a:solidFill>
                  <a:schemeClr val="tx2"/>
                </a:solidFill>
              </a:rPr>
              <a:t>Social skills support improved peer interaction</a:t>
            </a:r>
          </a:p>
          <a:p>
            <a:pPr>
              <a:lnSpc>
                <a:spcPct val="90000"/>
              </a:lnSpc>
              <a:spcAft>
                <a:spcPts val="600"/>
              </a:spcAft>
            </a:pPr>
            <a:br>
              <a:rPr lang="en-US" sz="1500" dirty="0">
                <a:solidFill>
                  <a:schemeClr val="tx2"/>
                </a:solidFill>
              </a:rPr>
            </a:br>
            <a:endParaRPr lang="en-US" sz="1500" dirty="0">
              <a:solidFill>
                <a:schemeClr val="tx2"/>
              </a:solidFill>
            </a:endParaRPr>
          </a:p>
        </p:txBody>
      </p:sp>
      <p:sp>
        <p:nvSpPr>
          <p:cNvPr id="6" name="TextBox 5">
            <a:extLst>
              <a:ext uri="{FF2B5EF4-FFF2-40B4-BE49-F238E27FC236}">
                <a16:creationId xmlns:a16="http://schemas.microsoft.com/office/drawing/2014/main" id="{18AC2D47-9E83-3874-E1EE-CA15112B7B80}"/>
              </a:ext>
            </a:extLst>
          </p:cNvPr>
          <p:cNvSpPr txBox="1"/>
          <p:nvPr/>
        </p:nvSpPr>
        <p:spPr>
          <a:xfrm>
            <a:off x="120457" y="0"/>
            <a:ext cx="5971424" cy="5539978"/>
          </a:xfrm>
          <a:prstGeom prst="rect">
            <a:avLst/>
          </a:prstGeom>
          <a:noFill/>
        </p:spPr>
        <p:txBody>
          <a:bodyPr wrap="square">
            <a:spAutoFit/>
          </a:bodyPr>
          <a:lstStyle/>
          <a:p>
            <a:endParaRPr lang="en-GB" sz="2400" b="0" i="1" dirty="0">
              <a:solidFill>
                <a:schemeClr val="bg1"/>
              </a:solidFill>
              <a:effectLst/>
              <a:latin typeface="Times New Roman" panose="02020603050405020304" pitchFamily="18" charset="0"/>
              <a:cs typeface="Times New Roman" panose="02020603050405020304" pitchFamily="18" charset="0"/>
            </a:endParaRPr>
          </a:p>
          <a:p>
            <a:r>
              <a:rPr lang="en-GB" sz="2400" b="0" i="1" dirty="0">
                <a:solidFill>
                  <a:schemeClr val="bg1"/>
                </a:solidFill>
                <a:effectLst/>
                <a:latin typeface="Times New Roman" panose="02020603050405020304" pitchFamily="18" charset="0"/>
                <a:cs typeface="Times New Roman" panose="02020603050405020304" pitchFamily="18" charset="0"/>
              </a:rPr>
              <a:t>“Pupil behaviour can be challenging and positive behaviour doesn’t just happen – it’s the result of strong and compassionate leadership allied to clear and consistently applied behaviour management, consistent staff training and involves the support of the whole school community. Our report shows that schools that prioritise well-being, establish high expectations, and build trusting relationships with families are more likely to succeed in creating safe and supportive learning environments</a:t>
            </a:r>
            <a:r>
              <a:rPr lang="en-GB" sz="2400" i="1" dirty="0">
                <a:solidFill>
                  <a:schemeClr val="bg1"/>
                </a:solidFill>
                <a:latin typeface="Times New Roman" panose="02020603050405020304" pitchFamily="18" charset="0"/>
                <a:cs typeface="Times New Roman" panose="02020603050405020304" pitchFamily="18" charset="0"/>
              </a:rPr>
              <a:t>”</a:t>
            </a:r>
            <a:endParaRPr lang="en-GB" sz="2400" b="0" i="1" dirty="0">
              <a:solidFill>
                <a:schemeClr val="bg1"/>
              </a:solidFill>
              <a:effectLst/>
              <a:latin typeface="Times New Roman" panose="02020603050405020304" pitchFamily="18" charset="0"/>
              <a:cs typeface="Times New Roman" panose="02020603050405020304" pitchFamily="18" charset="0"/>
            </a:endParaRPr>
          </a:p>
          <a:p>
            <a:r>
              <a:rPr lang="en-GB" dirty="0"/>
              <a:t>Chief Inspector Owen Evan (Estyn 2025)</a:t>
            </a:r>
            <a:endParaRPr lang="en-GB" sz="2400" b="0" i="1" dirty="0">
              <a:solidFill>
                <a:schemeClr val="bg1"/>
              </a:solidFill>
              <a:effectLst/>
              <a:latin typeface="Times New Roman" panose="02020603050405020304" pitchFamily="18" charset="0"/>
              <a:cs typeface="Times New Roman" panose="02020603050405020304" pitchFamily="18" charset="0"/>
            </a:endParaRPr>
          </a:p>
          <a:p>
            <a:endParaRPr lang="en-GB" sz="2400" dirty="0">
              <a:solidFill>
                <a:schemeClr val="bg1"/>
              </a:solidFill>
              <a:latin typeface="Times New Roman" panose="02020603050405020304" pitchFamily="18" charset="0"/>
              <a:cs typeface="Times New Roman" panose="02020603050405020304" pitchFamily="18" charset="0"/>
            </a:endParaRPr>
          </a:p>
        </p:txBody>
      </p:sp>
      <p:sp>
        <p:nvSpPr>
          <p:cNvPr id="7" name="Rectangle 1">
            <a:extLst>
              <a:ext uri="{FF2B5EF4-FFF2-40B4-BE49-F238E27FC236}">
                <a16:creationId xmlns:a16="http://schemas.microsoft.com/office/drawing/2014/main" id="{FEAE81AD-D320-6486-012B-C56E93FF743B}"/>
              </a:ext>
            </a:extLst>
          </p:cNvPr>
          <p:cNvSpPr>
            <a:spLocks noChangeArrowheads="1"/>
          </p:cNvSpPr>
          <p:nvPr/>
        </p:nvSpPr>
        <p:spPr bwMode="auto">
          <a:xfrm>
            <a:off x="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a:t>
            </a:r>
            <a:r>
              <a:rPr kumimoji="0" lang="en-US" altLang="en-US" sz="12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Estyn</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2025)</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574424250"/>
      </p:ext>
    </p:extLst>
  </p:cSld>
  <p:clrMapOvr>
    <a:masterClrMapping/>
  </p:clrMapOvr>
  <mc:AlternateContent xmlns:mc="http://schemas.openxmlformats.org/markup-compatibility/2006" xmlns:p14="http://schemas.microsoft.com/office/powerpoint/2010/main">
    <mc:Choice Requires="p14">
      <p:transition spd="slow" p14:dur="2000" advTm="129"/>
    </mc:Choice>
    <mc:Fallback xmlns="">
      <p:transition spd="slow" advTm="129"/>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8" name="Rectangle 117">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AAFD0590-E811-144F-191F-5984455E3188}"/>
              </a:ext>
            </a:extLst>
          </p:cNvPr>
          <p:cNvSpPr>
            <a:spLocks noGrp="1"/>
          </p:cNvSpPr>
          <p:nvPr>
            <p:ph type="title"/>
          </p:nvPr>
        </p:nvSpPr>
        <p:spPr>
          <a:xfrm>
            <a:off x="838200" y="365125"/>
            <a:ext cx="5393361" cy="1325563"/>
          </a:xfrm>
        </p:spPr>
        <p:txBody>
          <a:bodyPr>
            <a:normAutofit/>
          </a:bodyPr>
          <a:lstStyle/>
          <a:p>
            <a:r>
              <a:rPr lang="en-GB" sz="3400" b="1"/>
              <a:t>Policy &amp; Curriculum Change</a:t>
            </a:r>
            <a:br>
              <a:rPr lang="en-GB" sz="3400"/>
            </a:br>
            <a:endParaRPr lang="en-GB" sz="3400"/>
          </a:p>
        </p:txBody>
      </p:sp>
      <p:sp>
        <p:nvSpPr>
          <p:cNvPr id="120"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22"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71BB39B0-1F03-B31A-991A-9B18E777CF0E}"/>
              </a:ext>
            </a:extLst>
          </p:cNvPr>
          <p:cNvGraphicFramePr>
            <a:graphicFrameLocks noGrp="1"/>
          </p:cNvGraphicFramePr>
          <p:nvPr>
            <p:ph idx="1"/>
            <p:extLst>
              <p:ext uri="{D42A27DB-BD31-4B8C-83A1-F6EECF244321}">
                <p14:modId xmlns:p14="http://schemas.microsoft.com/office/powerpoint/2010/main" val="2723978875"/>
              </p:ext>
            </p:extLst>
          </p:nvPr>
        </p:nvGraphicFramePr>
        <p:xfrm>
          <a:off x="838200" y="1825625"/>
          <a:ext cx="989076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82567023"/>
      </p:ext>
    </p:extLst>
  </p:cSld>
  <p:clrMapOvr>
    <a:masterClrMapping/>
  </p:clrMapOvr>
  <mc:AlternateContent xmlns:mc="http://schemas.openxmlformats.org/markup-compatibility/2006" xmlns:p14="http://schemas.microsoft.com/office/powerpoint/2010/main">
    <mc:Choice Requires="p14">
      <p:transition spd="slow" p14:dur="2000" advTm="142"/>
    </mc:Choice>
    <mc:Fallback xmlns="">
      <p:transition spd="slow" advTm="142"/>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20CFCFF-9910-9F13-7617-19EE45DFE631}"/>
              </a:ext>
            </a:extLst>
          </p:cNvPr>
          <p:cNvSpPr txBox="1"/>
          <p:nvPr/>
        </p:nvSpPr>
        <p:spPr>
          <a:xfrm>
            <a:off x="740779" y="1169043"/>
            <a:ext cx="11030673" cy="5016758"/>
          </a:xfrm>
          <a:prstGeom prst="rect">
            <a:avLst/>
          </a:prstGeom>
          <a:noFill/>
        </p:spPr>
        <p:txBody>
          <a:bodyPr wrap="square">
            <a:spAutoFit/>
          </a:bodyPr>
          <a:lstStyle/>
          <a:p>
            <a:pPr lvl="0" indent="-228600" fontAlgn="base">
              <a:spcBef>
                <a:spcPct val="0"/>
              </a:spcBef>
              <a:spcAft>
                <a:spcPts val="600"/>
              </a:spcAft>
              <a:buFont typeface="Arial" panose="020B0604020202020204" pitchFamily="34" charset="0"/>
              <a:buChar char="•"/>
            </a:pPr>
            <a:r>
              <a:rPr lang="en-US" altLang="en-US" sz="1400" dirty="0">
                <a:solidFill>
                  <a:schemeClr val="tx2"/>
                </a:solidFill>
                <a:latin typeface="Times New Roman" panose="02020603050405020304" pitchFamily="18" charset="0"/>
                <a:cs typeface="Times New Roman" panose="02020603050405020304" pitchFamily="18" charset="0"/>
              </a:rPr>
              <a:t>Clarke-Wildeman, R. (2025). </a:t>
            </a:r>
            <a:r>
              <a:rPr lang="en-US" altLang="en-US" sz="1400" i="1" dirty="0">
                <a:solidFill>
                  <a:schemeClr val="tx2"/>
                </a:solidFill>
                <a:latin typeface="Times New Roman" panose="02020603050405020304" pitchFamily="18" charset="0"/>
                <a:cs typeface="Times New Roman" panose="02020603050405020304" pitchFamily="18" charset="0"/>
              </a:rPr>
              <a:t>1 in 7 Pupils Aged 7–11 Report Significant Emotional Difficulties</a:t>
            </a:r>
            <a:r>
              <a:rPr lang="en-US" altLang="en-US" sz="1400" dirty="0">
                <a:solidFill>
                  <a:schemeClr val="tx2"/>
                </a:solidFill>
                <a:latin typeface="Times New Roman" panose="02020603050405020304" pitchFamily="18" charset="0"/>
                <a:cs typeface="Times New Roman" panose="02020603050405020304" pitchFamily="18" charset="0"/>
              </a:rPr>
              <a:t>. [online] Welsh Country. Available at: https://www.welshcountry.co.uk/1-in-7-pupils-aged-7-11-report-significant-emotional-difficulties [Accessed 3 Jan. 2026].</a:t>
            </a:r>
            <a:endParaRPr kumimoji="0" lang="en-US" altLang="en-US" sz="1400" b="0" i="0" u="none" strike="noStrike" cap="none" normalizeH="0" baseline="0" dirty="0">
              <a:ln>
                <a:noFill/>
              </a:ln>
              <a:solidFill>
                <a:schemeClr val="tx2"/>
              </a:solidFill>
              <a:effectLst/>
              <a:latin typeface="Times New Roman" panose="02020603050405020304" pitchFamily="18" charset="0"/>
              <a:cs typeface="Times New Roman" panose="02020603050405020304" pitchFamily="18" charset="0"/>
            </a:endParaRPr>
          </a:p>
          <a:p>
            <a:pPr lvl="0" indent="-228600" fontAlgn="base">
              <a:spcBef>
                <a:spcPct val="0"/>
              </a:spcBef>
              <a:spcAft>
                <a:spcPts val="600"/>
              </a:spcAft>
              <a:buFont typeface="Arial" panose="020B0604020202020204" pitchFamily="34" charset="0"/>
              <a:buChar char="•"/>
            </a:pPr>
            <a:r>
              <a:rPr lang="en-US" altLang="en-US" sz="1400" dirty="0" err="1">
                <a:solidFill>
                  <a:schemeClr val="tx2"/>
                </a:solidFill>
                <a:latin typeface="Times New Roman" panose="02020603050405020304" pitchFamily="18" charset="0"/>
                <a:cs typeface="Times New Roman" panose="02020603050405020304" pitchFamily="18" charset="0"/>
              </a:rPr>
              <a:t>Estyn</a:t>
            </a:r>
            <a:r>
              <a:rPr lang="en-US" altLang="en-US" sz="1400" dirty="0">
                <a:solidFill>
                  <a:schemeClr val="tx2"/>
                </a:solidFill>
                <a:latin typeface="Times New Roman" panose="02020603050405020304" pitchFamily="18" charset="0"/>
                <a:cs typeface="Times New Roman" panose="02020603050405020304" pitchFamily="18" charset="0"/>
              </a:rPr>
              <a:t>. (2018). </a:t>
            </a:r>
            <a:r>
              <a:rPr lang="en-US" altLang="en-US" sz="1400" i="1" dirty="0">
                <a:solidFill>
                  <a:schemeClr val="tx2"/>
                </a:solidFill>
                <a:latin typeface="Times New Roman" panose="02020603050405020304" pitchFamily="18" charset="0"/>
                <a:cs typeface="Times New Roman" panose="02020603050405020304" pitchFamily="18" charset="0"/>
              </a:rPr>
              <a:t>Raising standards of wellbeing among pupils and staff - </a:t>
            </a:r>
            <a:r>
              <a:rPr lang="en-US" altLang="en-US" sz="1400" i="1" dirty="0" err="1">
                <a:solidFill>
                  <a:schemeClr val="tx2"/>
                </a:solidFill>
                <a:latin typeface="Times New Roman" panose="02020603050405020304" pitchFamily="18" charset="0"/>
                <a:cs typeface="Times New Roman" panose="02020603050405020304" pitchFamily="18" charset="0"/>
              </a:rPr>
              <a:t>Estyn</a:t>
            </a:r>
            <a:r>
              <a:rPr lang="en-US" altLang="en-US" sz="1400" dirty="0">
                <a:solidFill>
                  <a:schemeClr val="tx2"/>
                </a:solidFill>
                <a:latin typeface="Times New Roman" panose="02020603050405020304" pitchFamily="18" charset="0"/>
                <a:cs typeface="Times New Roman" panose="02020603050405020304" pitchFamily="18" charset="0"/>
              </a:rPr>
              <a:t>. [online] Available at: https://estyn.gov.wales/improvement-resources/raising-standards-of-wellbeing-among-pupils-and-staff [Accessed 3 Jan. 2026].</a:t>
            </a:r>
            <a:endParaRPr kumimoji="0" lang="en-US" altLang="en-US" sz="1400" b="0" i="0" u="none" strike="noStrike" cap="none" normalizeH="0" baseline="0" dirty="0">
              <a:ln>
                <a:noFill/>
              </a:ln>
              <a:solidFill>
                <a:schemeClr val="tx2"/>
              </a:solidFill>
              <a:effectLst/>
              <a:latin typeface="Times New Roman" panose="02020603050405020304" pitchFamily="18" charset="0"/>
              <a:cs typeface="Times New Roman" panose="02020603050405020304" pitchFamily="18" charset="0"/>
            </a:endParaRPr>
          </a:p>
          <a:p>
            <a:pPr lvl="0" indent="-228600" fontAlgn="base">
              <a:spcBef>
                <a:spcPct val="0"/>
              </a:spcBef>
              <a:spcAft>
                <a:spcPts val="600"/>
              </a:spcAft>
              <a:buFont typeface="Arial" panose="020B0604020202020204" pitchFamily="34" charset="0"/>
              <a:buChar char="•"/>
            </a:pPr>
            <a:r>
              <a:rPr lang="en-US" altLang="en-US" sz="1400" dirty="0" err="1">
                <a:solidFill>
                  <a:schemeClr val="tx2"/>
                </a:solidFill>
                <a:latin typeface="Times New Roman" panose="02020603050405020304" pitchFamily="18" charset="0"/>
                <a:cs typeface="Times New Roman" panose="02020603050405020304" pitchFamily="18" charset="0"/>
              </a:rPr>
              <a:t>Estyn</a:t>
            </a:r>
            <a:r>
              <a:rPr lang="en-US" altLang="en-US" sz="1400" dirty="0">
                <a:solidFill>
                  <a:schemeClr val="tx2"/>
                </a:solidFill>
                <a:latin typeface="Times New Roman" panose="02020603050405020304" pitchFamily="18" charset="0"/>
                <a:cs typeface="Times New Roman" panose="02020603050405020304" pitchFamily="18" charset="0"/>
              </a:rPr>
              <a:t>. (2023). </a:t>
            </a:r>
            <a:r>
              <a:rPr lang="en-US" altLang="en-US" sz="1400" i="1" dirty="0">
                <a:solidFill>
                  <a:schemeClr val="tx2"/>
                </a:solidFill>
                <a:latin typeface="Times New Roman" panose="02020603050405020304" pitchFamily="18" charset="0"/>
                <a:cs typeface="Times New Roman" panose="02020603050405020304" pitchFamily="18" charset="0"/>
              </a:rPr>
              <a:t>A whole school approach to well-being using a scientific model - </a:t>
            </a:r>
            <a:r>
              <a:rPr lang="en-US" altLang="en-US" sz="1400" i="1" dirty="0" err="1">
                <a:solidFill>
                  <a:schemeClr val="tx2"/>
                </a:solidFill>
                <a:latin typeface="Times New Roman" panose="02020603050405020304" pitchFamily="18" charset="0"/>
                <a:cs typeface="Times New Roman" panose="02020603050405020304" pitchFamily="18" charset="0"/>
              </a:rPr>
              <a:t>Estyn</a:t>
            </a:r>
            <a:r>
              <a:rPr lang="en-US" altLang="en-US" sz="1400" dirty="0">
                <a:solidFill>
                  <a:schemeClr val="tx2"/>
                </a:solidFill>
                <a:latin typeface="Times New Roman" panose="02020603050405020304" pitchFamily="18" charset="0"/>
                <a:cs typeface="Times New Roman" panose="02020603050405020304" pitchFamily="18" charset="0"/>
              </a:rPr>
              <a:t>. [online] Available at: https://estyn.gov.wales/improvement-resources/a-whole-school-approach-to-well-being-using-a-scientific-model [Accessed 3 Jan. 2026].</a:t>
            </a:r>
            <a:endParaRPr kumimoji="0" lang="en-US" altLang="en-US" sz="1400" b="0" i="0" u="none" strike="noStrike" cap="none" normalizeH="0" baseline="0" dirty="0">
              <a:ln>
                <a:noFill/>
              </a:ln>
              <a:solidFill>
                <a:schemeClr val="tx2"/>
              </a:solidFill>
              <a:effectLst/>
              <a:latin typeface="Times New Roman" panose="02020603050405020304" pitchFamily="18" charset="0"/>
              <a:cs typeface="Times New Roman" panose="02020603050405020304" pitchFamily="18" charset="0"/>
            </a:endParaRPr>
          </a:p>
          <a:p>
            <a:pPr lvl="0" indent="-228600" fontAlgn="base">
              <a:spcBef>
                <a:spcPct val="0"/>
              </a:spcBef>
              <a:spcAft>
                <a:spcPts val="600"/>
              </a:spcAft>
              <a:buFont typeface="Arial" panose="020B0604020202020204" pitchFamily="34" charset="0"/>
              <a:buChar char="•"/>
            </a:pPr>
            <a:r>
              <a:rPr lang="en-US" altLang="en-US" sz="1400" dirty="0" err="1">
                <a:solidFill>
                  <a:schemeClr val="tx2"/>
                </a:solidFill>
                <a:latin typeface="Times New Roman" panose="02020603050405020304" pitchFamily="18" charset="0"/>
                <a:cs typeface="Times New Roman" panose="02020603050405020304" pitchFamily="18" charset="0"/>
              </a:rPr>
              <a:t>Estyn</a:t>
            </a:r>
            <a:r>
              <a:rPr lang="en-US" altLang="en-US" sz="1400" dirty="0">
                <a:solidFill>
                  <a:schemeClr val="tx2"/>
                </a:solidFill>
                <a:latin typeface="Times New Roman" panose="02020603050405020304" pitchFamily="18" charset="0"/>
                <a:cs typeface="Times New Roman" panose="02020603050405020304" pitchFamily="18" charset="0"/>
              </a:rPr>
              <a:t>. (2024). </a:t>
            </a:r>
            <a:r>
              <a:rPr lang="en-US" altLang="en-US" sz="1400" i="1" dirty="0">
                <a:solidFill>
                  <a:schemeClr val="tx2"/>
                </a:solidFill>
                <a:latin typeface="Times New Roman" panose="02020603050405020304" pitchFamily="18" charset="0"/>
                <a:cs typeface="Times New Roman" panose="02020603050405020304" pitchFamily="18" charset="0"/>
              </a:rPr>
              <a:t>Secondary school attendance rates post-pandemic are a concern, with lower income pupils disproportionally affected - </a:t>
            </a:r>
            <a:r>
              <a:rPr lang="en-US" altLang="en-US" sz="1400" i="1" dirty="0" err="1">
                <a:solidFill>
                  <a:schemeClr val="tx2"/>
                </a:solidFill>
                <a:latin typeface="Times New Roman" panose="02020603050405020304" pitchFamily="18" charset="0"/>
                <a:cs typeface="Times New Roman" panose="02020603050405020304" pitchFamily="18" charset="0"/>
              </a:rPr>
              <a:t>Estyn</a:t>
            </a:r>
            <a:r>
              <a:rPr lang="en-US" altLang="en-US" sz="1400" dirty="0">
                <a:solidFill>
                  <a:schemeClr val="tx2"/>
                </a:solidFill>
                <a:latin typeface="Times New Roman" panose="02020603050405020304" pitchFamily="18" charset="0"/>
                <a:cs typeface="Times New Roman" panose="02020603050405020304" pitchFamily="18" charset="0"/>
              </a:rPr>
              <a:t>. [online] Available at: https://estyn.gov.wales/news/secondary-school-attendance-rates-post-pandemic-are-a-concern-with-lower-income-pupils-disproportionally-affected/ [Accessed 3 Jan. 2026].</a:t>
            </a:r>
            <a:endParaRPr kumimoji="0" lang="en-US" altLang="en-US" sz="1400" b="0" i="0" u="none" strike="noStrike" cap="none" normalizeH="0" baseline="0" dirty="0">
              <a:ln>
                <a:noFill/>
              </a:ln>
              <a:solidFill>
                <a:schemeClr val="tx2"/>
              </a:solidFill>
              <a:effectLst/>
              <a:latin typeface="Times New Roman" panose="02020603050405020304" pitchFamily="18" charset="0"/>
              <a:cs typeface="Times New Roman" panose="02020603050405020304" pitchFamily="18" charset="0"/>
            </a:endParaRPr>
          </a:p>
          <a:p>
            <a:pPr lvl="0" indent="-228600" fontAlgn="base">
              <a:spcBef>
                <a:spcPct val="0"/>
              </a:spcBef>
              <a:spcAft>
                <a:spcPts val="600"/>
              </a:spcAft>
              <a:buFont typeface="Arial" panose="020B0604020202020204" pitchFamily="34" charset="0"/>
              <a:buChar char="•"/>
            </a:pPr>
            <a:r>
              <a:rPr lang="en-US" altLang="en-US" sz="1400" dirty="0" err="1">
                <a:solidFill>
                  <a:schemeClr val="tx2"/>
                </a:solidFill>
                <a:latin typeface="Times New Roman" panose="02020603050405020304" pitchFamily="18" charset="0"/>
                <a:cs typeface="Times New Roman" panose="02020603050405020304" pitchFamily="18" charset="0"/>
              </a:rPr>
              <a:t>Estyn</a:t>
            </a:r>
            <a:r>
              <a:rPr lang="en-US" altLang="en-US" sz="1400" dirty="0">
                <a:solidFill>
                  <a:schemeClr val="tx2"/>
                </a:solidFill>
                <a:latin typeface="Times New Roman" panose="02020603050405020304" pitchFamily="18" charset="0"/>
                <a:cs typeface="Times New Roman" panose="02020603050405020304" pitchFamily="18" charset="0"/>
              </a:rPr>
              <a:t>. (2025). </a:t>
            </a:r>
            <a:r>
              <a:rPr lang="en-US" altLang="en-US" sz="1400" i="1" dirty="0">
                <a:solidFill>
                  <a:schemeClr val="tx2"/>
                </a:solidFill>
                <a:latin typeface="Times New Roman" panose="02020603050405020304" pitchFamily="18" charset="0"/>
                <a:cs typeface="Times New Roman" panose="02020603050405020304" pitchFamily="18" charset="0"/>
              </a:rPr>
              <a:t>Strong leadership and consistent practice key to drive positive </a:t>
            </a:r>
            <a:r>
              <a:rPr lang="en-US" altLang="en-US" sz="1400" i="1" dirty="0" err="1">
                <a:solidFill>
                  <a:schemeClr val="tx2"/>
                </a:solidFill>
                <a:latin typeface="Times New Roman" panose="02020603050405020304" pitchFamily="18" charset="0"/>
                <a:cs typeface="Times New Roman" panose="02020603050405020304" pitchFamily="18" charset="0"/>
              </a:rPr>
              <a:t>behaviour</a:t>
            </a:r>
            <a:r>
              <a:rPr lang="en-US" altLang="en-US" sz="1400" i="1" dirty="0">
                <a:solidFill>
                  <a:schemeClr val="tx2"/>
                </a:solidFill>
                <a:latin typeface="Times New Roman" panose="02020603050405020304" pitchFamily="18" charset="0"/>
                <a:cs typeface="Times New Roman" panose="02020603050405020304" pitchFamily="18" charset="0"/>
              </a:rPr>
              <a:t> in Welsh schools - </a:t>
            </a:r>
            <a:r>
              <a:rPr lang="en-US" altLang="en-US" sz="1400" i="1" dirty="0" err="1">
                <a:solidFill>
                  <a:schemeClr val="tx2"/>
                </a:solidFill>
                <a:latin typeface="Times New Roman" panose="02020603050405020304" pitchFamily="18" charset="0"/>
                <a:cs typeface="Times New Roman" panose="02020603050405020304" pitchFamily="18" charset="0"/>
              </a:rPr>
              <a:t>Estyn</a:t>
            </a:r>
            <a:r>
              <a:rPr lang="en-US" altLang="en-US" sz="1400" dirty="0">
                <a:solidFill>
                  <a:schemeClr val="tx2"/>
                </a:solidFill>
                <a:latin typeface="Times New Roman" panose="02020603050405020304" pitchFamily="18" charset="0"/>
                <a:cs typeface="Times New Roman" panose="02020603050405020304" pitchFamily="18" charset="0"/>
              </a:rPr>
              <a:t>. [online] Available at: https://estyn.gov.wales/news/strong-leadership-and-consistent-practice-key-to-drive-positive-behaviour-in-welsh-schools [Accessed 2 Jan. 2026].</a:t>
            </a:r>
            <a:endParaRPr kumimoji="0" lang="en-US" altLang="en-US" sz="1400" b="0" i="0" u="none" strike="noStrike" cap="none" normalizeH="0" baseline="0" dirty="0">
              <a:ln>
                <a:noFill/>
              </a:ln>
              <a:solidFill>
                <a:schemeClr val="tx2"/>
              </a:solidFill>
              <a:effectLst/>
              <a:latin typeface="Times New Roman" panose="02020603050405020304" pitchFamily="18" charset="0"/>
              <a:cs typeface="Times New Roman" panose="02020603050405020304" pitchFamily="18" charset="0"/>
            </a:endParaRPr>
          </a:p>
          <a:p>
            <a:pPr lvl="0" indent="-228600" fontAlgn="base">
              <a:spcBef>
                <a:spcPct val="0"/>
              </a:spcBef>
              <a:spcAft>
                <a:spcPts val="600"/>
              </a:spcAft>
              <a:buFont typeface="Arial" panose="020B0604020202020204" pitchFamily="34" charset="0"/>
              <a:buChar char="•"/>
            </a:pPr>
            <a:r>
              <a:rPr lang="en-US" altLang="en-US" sz="1400" dirty="0" err="1">
                <a:solidFill>
                  <a:schemeClr val="tx2"/>
                </a:solidFill>
                <a:latin typeface="Times New Roman" panose="02020603050405020304" pitchFamily="18" charset="0"/>
                <a:cs typeface="Times New Roman" panose="02020603050405020304" pitchFamily="18" charset="0"/>
              </a:rPr>
              <a:t>Fadullon</a:t>
            </a:r>
            <a:r>
              <a:rPr lang="en-US" altLang="en-US" sz="1400" dirty="0">
                <a:solidFill>
                  <a:schemeClr val="tx2"/>
                </a:solidFill>
                <a:latin typeface="Times New Roman" panose="02020603050405020304" pitchFamily="18" charset="0"/>
                <a:cs typeface="Times New Roman" panose="02020603050405020304" pitchFamily="18" charset="0"/>
              </a:rPr>
              <a:t>, G. (2025). </a:t>
            </a:r>
            <a:r>
              <a:rPr lang="en-US" altLang="en-US" sz="1400" i="1" dirty="0">
                <a:solidFill>
                  <a:schemeClr val="tx2"/>
                </a:solidFill>
                <a:latin typeface="Times New Roman" panose="02020603050405020304" pitchFamily="18" charset="0"/>
                <a:cs typeface="Times New Roman" panose="02020603050405020304" pitchFamily="18" charset="0"/>
              </a:rPr>
              <a:t>Poverty had the greatest impact on students’ educational experiences during the Covid-19 pandemic</a:t>
            </a:r>
            <a:r>
              <a:rPr lang="en-US" altLang="en-US" sz="1400" dirty="0">
                <a:solidFill>
                  <a:schemeClr val="tx2"/>
                </a:solidFill>
                <a:latin typeface="Times New Roman" panose="02020603050405020304" pitchFamily="18" charset="0"/>
                <a:cs typeface="Times New Roman" panose="02020603050405020304" pitchFamily="18" charset="0"/>
              </a:rPr>
              <a:t>. [online] UCL Institute of Education. Available at: https://www.ucl.ac.uk/ioe/news/2025/dec/poverty-had-greatest-impact-students-educational-experiences-during-covid-19-pandemic [Accessed 3 Jan. 2026].</a:t>
            </a:r>
            <a:endParaRPr kumimoji="0" lang="en-US" altLang="en-US" sz="1400" b="0" i="0" u="none" strike="noStrike" cap="none" normalizeH="0" baseline="0" dirty="0">
              <a:ln>
                <a:noFill/>
              </a:ln>
              <a:solidFill>
                <a:schemeClr val="tx2"/>
              </a:solidFill>
              <a:effectLst/>
              <a:latin typeface="Times New Roman" panose="02020603050405020304" pitchFamily="18" charset="0"/>
              <a:cs typeface="Times New Roman" panose="02020603050405020304" pitchFamily="18" charset="0"/>
            </a:endParaRPr>
          </a:p>
          <a:p>
            <a:pPr lvl="0" indent="-228600" fontAlgn="base">
              <a:spcBef>
                <a:spcPct val="0"/>
              </a:spcBef>
              <a:spcAft>
                <a:spcPts val="600"/>
              </a:spcAft>
              <a:buFont typeface="Arial" panose="020B0604020202020204" pitchFamily="34" charset="0"/>
              <a:buChar char="•"/>
            </a:pPr>
            <a:r>
              <a:rPr lang="en-US" altLang="en-US" sz="1400" dirty="0">
                <a:solidFill>
                  <a:schemeClr val="tx2"/>
                </a:solidFill>
                <a:latin typeface="Times New Roman" panose="02020603050405020304" pitchFamily="18" charset="0"/>
                <a:cs typeface="Times New Roman" panose="02020603050405020304" pitchFamily="18" charset="0"/>
              </a:rPr>
              <a:t>Fostering mutual respect -Promoting positive </a:t>
            </a:r>
            <a:r>
              <a:rPr lang="en-US" altLang="en-US" sz="1400" dirty="0" err="1">
                <a:solidFill>
                  <a:schemeClr val="tx2"/>
                </a:solidFill>
                <a:latin typeface="Times New Roman" panose="02020603050405020304" pitchFamily="18" charset="0"/>
                <a:cs typeface="Times New Roman" panose="02020603050405020304" pitchFamily="18" charset="0"/>
              </a:rPr>
              <a:t>behaviours</a:t>
            </a:r>
            <a:r>
              <a:rPr lang="en-US" altLang="en-US" sz="1400" dirty="0">
                <a:solidFill>
                  <a:schemeClr val="tx2"/>
                </a:solidFill>
                <a:latin typeface="Times New Roman" panose="02020603050405020304" pitchFamily="18" charset="0"/>
                <a:cs typeface="Times New Roman" panose="02020603050405020304" pitchFamily="18" charset="0"/>
              </a:rPr>
              <a:t> in secondary school. (2026). Available at: https://estyn.gov.wales/app/uploads/2025/05/Fostering-mutual-respect-promoting-positive-behaviours-in-secondary-school.pdf.</a:t>
            </a:r>
            <a:endParaRPr kumimoji="0" lang="en-US" altLang="en-US" sz="1400" b="0" i="0" u="none" strike="noStrike" cap="none" normalizeH="0" baseline="0" dirty="0">
              <a:ln>
                <a:noFill/>
              </a:ln>
              <a:solidFill>
                <a:schemeClr val="tx2"/>
              </a:solidFill>
              <a:effectLst/>
              <a:latin typeface="Times New Roman" panose="02020603050405020304" pitchFamily="18" charset="0"/>
              <a:cs typeface="Times New Roman" panose="02020603050405020304" pitchFamily="18" charset="0"/>
            </a:endParaRPr>
          </a:p>
          <a:p>
            <a:pPr lvl="0" indent="-228600" fontAlgn="base">
              <a:spcBef>
                <a:spcPct val="0"/>
              </a:spcBef>
              <a:spcAft>
                <a:spcPts val="600"/>
              </a:spcAft>
              <a:buFont typeface="Arial" panose="020B0604020202020204" pitchFamily="34" charset="0"/>
              <a:buChar char="•"/>
            </a:pPr>
            <a:r>
              <a:rPr lang="en-US" altLang="en-US" sz="1400" dirty="0">
                <a:solidFill>
                  <a:schemeClr val="tx2"/>
                </a:solidFill>
                <a:latin typeface="Times New Roman" panose="02020603050405020304" pitchFamily="18" charset="0"/>
                <a:cs typeface="Times New Roman" panose="02020603050405020304" pitchFamily="18" charset="0"/>
              </a:rPr>
              <a:t>GOV.WALES. (2019). </a:t>
            </a:r>
            <a:r>
              <a:rPr lang="en-US" altLang="en-US" sz="1400" i="1" dirty="0">
                <a:solidFill>
                  <a:schemeClr val="tx2"/>
                </a:solidFill>
                <a:latin typeface="Times New Roman" panose="02020603050405020304" pitchFamily="18" charset="0"/>
                <a:cs typeface="Times New Roman" panose="02020603050405020304" pitchFamily="18" charset="0"/>
              </a:rPr>
              <a:t>School funding review</a:t>
            </a:r>
            <a:r>
              <a:rPr lang="en-US" altLang="en-US" sz="1400" dirty="0">
                <a:solidFill>
                  <a:schemeClr val="tx2"/>
                </a:solidFill>
                <a:latin typeface="Times New Roman" panose="02020603050405020304" pitchFamily="18" charset="0"/>
                <a:cs typeface="Times New Roman" panose="02020603050405020304" pitchFamily="18" charset="0"/>
              </a:rPr>
              <a:t>. [online] Available at: https://www.gov.wales/school-funding-review [Accessed 3 Jan. 2026].</a:t>
            </a:r>
            <a:endParaRPr kumimoji="0" lang="en-US" altLang="en-US" sz="1400" b="0" i="0" u="none" strike="noStrike" cap="none" normalizeH="0" baseline="0" dirty="0">
              <a:ln>
                <a:noFill/>
              </a:ln>
              <a:solidFill>
                <a:schemeClr val="tx2"/>
              </a:solidFill>
              <a:effectLst/>
              <a:latin typeface="Times New Roman" panose="02020603050405020304" pitchFamily="18" charset="0"/>
              <a:cs typeface="Times New Roman" panose="02020603050405020304" pitchFamily="18" charset="0"/>
            </a:endParaRPr>
          </a:p>
          <a:p>
            <a:pPr lvl="0" indent="-228600" fontAlgn="base">
              <a:spcBef>
                <a:spcPct val="0"/>
              </a:spcBef>
              <a:spcAft>
                <a:spcPts val="600"/>
              </a:spcAft>
              <a:buFont typeface="Arial" panose="020B0604020202020204" pitchFamily="34" charset="0"/>
              <a:buChar char="•"/>
            </a:pPr>
            <a:r>
              <a:rPr lang="en-US" altLang="en-US" sz="1400" dirty="0">
                <a:solidFill>
                  <a:schemeClr val="tx2"/>
                </a:solidFill>
                <a:latin typeface="Times New Roman" panose="02020603050405020304" pitchFamily="18" charset="0"/>
                <a:cs typeface="Times New Roman" panose="02020603050405020304" pitchFamily="18" charset="0"/>
              </a:rPr>
              <a:t>GOV.WALES. (2020). </a:t>
            </a:r>
            <a:r>
              <a:rPr lang="en-US" altLang="en-US" sz="1400" i="1" dirty="0">
                <a:solidFill>
                  <a:schemeClr val="tx2"/>
                </a:solidFill>
                <a:latin typeface="Times New Roman" panose="02020603050405020304" pitchFamily="18" charset="0"/>
                <a:cs typeface="Times New Roman" panose="02020603050405020304" pitchFamily="18" charset="0"/>
              </a:rPr>
              <a:t>Independent report provides in-depth analysis of the school funding system in Wales and makes recommendations for improvements | GOV.WALES</a:t>
            </a:r>
            <a:r>
              <a:rPr lang="en-US" altLang="en-US" sz="1400" dirty="0">
                <a:solidFill>
                  <a:schemeClr val="tx2"/>
                </a:solidFill>
                <a:latin typeface="Times New Roman" panose="02020603050405020304" pitchFamily="18" charset="0"/>
                <a:cs typeface="Times New Roman" panose="02020603050405020304" pitchFamily="18" charset="0"/>
              </a:rPr>
              <a:t>. [online] Available at: https://www.gov.wales/independent-report-provides-depth-analysis-school-funding-system-wales-and-makes-recommendations [Accessed 3 Jan. 2026].</a:t>
            </a:r>
            <a:endParaRPr kumimoji="0" lang="en-US" altLang="en-US" sz="1400" b="0" i="0" u="none" strike="noStrike" cap="none" normalizeH="0" baseline="0" dirty="0">
              <a:ln>
                <a:noFill/>
              </a:ln>
              <a:solidFill>
                <a:schemeClr val="tx2"/>
              </a:solidFill>
              <a:effectLst/>
              <a:latin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id="{0C1B5A7B-42E8-651A-2569-CB62A1371F32}"/>
              </a:ext>
            </a:extLst>
          </p:cNvPr>
          <p:cNvSpPr txBox="1"/>
          <p:nvPr/>
        </p:nvSpPr>
        <p:spPr>
          <a:xfrm>
            <a:off x="1921397" y="405114"/>
            <a:ext cx="7650866" cy="461665"/>
          </a:xfrm>
          <a:prstGeom prst="rect">
            <a:avLst/>
          </a:prstGeom>
          <a:noFill/>
        </p:spPr>
        <p:txBody>
          <a:bodyPr wrap="square" rtlCol="0">
            <a:spAutoFit/>
          </a:bodyPr>
          <a:lstStyle/>
          <a:p>
            <a:pPr algn="ctr"/>
            <a:r>
              <a:rPr lang="en-GB" sz="2400" b="1" dirty="0">
                <a:latin typeface="Times New Roman" panose="02020603050405020304" pitchFamily="18" charset="0"/>
                <a:cs typeface="Times New Roman" panose="02020603050405020304" pitchFamily="18" charset="0"/>
              </a:rPr>
              <a:t>References</a:t>
            </a:r>
          </a:p>
        </p:txBody>
      </p:sp>
    </p:spTree>
    <p:extLst>
      <p:ext uri="{BB962C8B-B14F-4D97-AF65-F5344CB8AC3E}">
        <p14:creationId xmlns:p14="http://schemas.microsoft.com/office/powerpoint/2010/main" val="1133636076"/>
      </p:ext>
    </p:extLst>
  </p:cSld>
  <p:clrMapOvr>
    <a:masterClrMapping/>
  </p:clrMapOvr>
  <mc:AlternateContent xmlns:mc="http://schemas.openxmlformats.org/markup-compatibility/2006" xmlns:p14="http://schemas.microsoft.com/office/powerpoint/2010/main">
    <mc:Choice Requires="p14">
      <p:transition spd="slow" p14:dur="2000" advTm="122"/>
    </mc:Choice>
    <mc:Fallback xmlns="">
      <p:transition spd="slow" advTm="122"/>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AA4C6FF-82C6-2620-A45E-9ECCB5534C3C}"/>
              </a:ext>
            </a:extLst>
          </p:cNvPr>
          <p:cNvSpPr>
            <a:spLocks noGrp="1"/>
          </p:cNvSpPr>
          <p:nvPr>
            <p:ph idx="1"/>
          </p:nvPr>
        </p:nvSpPr>
        <p:spPr>
          <a:xfrm>
            <a:off x="838200" y="254643"/>
            <a:ext cx="10515600" cy="5922320"/>
          </a:xfrm>
        </p:spPr>
        <p:txBody>
          <a:bodyPr>
            <a:normAutofit lnSpcReduction="10000"/>
          </a:bodyPr>
          <a:lstStyle/>
          <a:p>
            <a:pPr lvl="0" fontAlgn="base">
              <a:lnSpc>
                <a:spcPct val="100000"/>
              </a:lnSpc>
              <a:spcBef>
                <a:spcPct val="0"/>
              </a:spcBef>
              <a:spcAft>
                <a:spcPts val="600"/>
              </a:spcAft>
            </a:pPr>
            <a:r>
              <a:rPr lang="en-US" altLang="en-US" sz="1400" dirty="0">
                <a:solidFill>
                  <a:schemeClr val="tx2"/>
                </a:solidFill>
                <a:latin typeface="Times New Roman" panose="02020603050405020304" pitchFamily="18" charset="0"/>
                <a:cs typeface="Times New Roman" panose="02020603050405020304" pitchFamily="18" charset="0"/>
              </a:rPr>
              <a:t>GOV.WALES. (2025a). </a:t>
            </a:r>
            <a:r>
              <a:rPr lang="en-US" altLang="en-US" sz="1400" i="1" dirty="0" err="1">
                <a:solidFill>
                  <a:schemeClr val="tx2"/>
                </a:solidFill>
                <a:latin typeface="Times New Roman" panose="02020603050405020304" pitchFamily="18" charset="0"/>
                <a:cs typeface="Times New Roman" panose="02020603050405020304" pitchFamily="18" charset="0"/>
              </a:rPr>
              <a:t>Behaviours</a:t>
            </a:r>
            <a:r>
              <a:rPr lang="en-US" altLang="en-US" sz="1400" i="1" dirty="0">
                <a:solidFill>
                  <a:schemeClr val="tx2"/>
                </a:solidFill>
                <a:latin typeface="Times New Roman" panose="02020603050405020304" pitchFamily="18" charset="0"/>
                <a:cs typeface="Times New Roman" panose="02020603050405020304" pitchFamily="18" charset="0"/>
              </a:rPr>
              <a:t> that challenge and disrupt in schools across Wales: 2025 | GOV.WALES</a:t>
            </a:r>
            <a:r>
              <a:rPr lang="en-US" altLang="en-US" sz="1400" dirty="0">
                <a:solidFill>
                  <a:schemeClr val="tx2"/>
                </a:solidFill>
                <a:latin typeface="Times New Roman" panose="02020603050405020304" pitchFamily="18" charset="0"/>
                <a:cs typeface="Times New Roman" panose="02020603050405020304" pitchFamily="18" charset="0"/>
              </a:rPr>
              <a:t>. [online] Available at: https://www.gov.wales/behaviours-challenge-and-disrupt-schools-across-wales-2025 [Accessed 2 Jan. 2026].</a:t>
            </a:r>
            <a:endParaRPr kumimoji="0" lang="en-US" altLang="en-US" sz="1400" b="0" i="0" u="none" strike="noStrike" cap="none" normalizeH="0" baseline="0" dirty="0">
              <a:ln>
                <a:noFill/>
              </a:ln>
              <a:solidFill>
                <a:schemeClr val="tx2"/>
              </a:solidFill>
              <a:effectLst/>
              <a:latin typeface="Times New Roman" panose="02020603050405020304" pitchFamily="18" charset="0"/>
              <a:cs typeface="Times New Roman" panose="02020603050405020304" pitchFamily="18" charset="0"/>
            </a:endParaRPr>
          </a:p>
          <a:p>
            <a:pPr lvl="0" fontAlgn="base">
              <a:lnSpc>
                <a:spcPct val="100000"/>
              </a:lnSpc>
              <a:spcBef>
                <a:spcPct val="0"/>
              </a:spcBef>
              <a:spcAft>
                <a:spcPts val="600"/>
              </a:spcAft>
            </a:pPr>
            <a:r>
              <a:rPr lang="en-US" altLang="en-US" sz="1400" dirty="0">
                <a:solidFill>
                  <a:schemeClr val="tx2"/>
                </a:solidFill>
                <a:latin typeface="Times New Roman" panose="02020603050405020304" pitchFamily="18" charset="0"/>
                <a:cs typeface="Times New Roman" panose="02020603050405020304" pitchFamily="18" charset="0"/>
              </a:rPr>
              <a:t>GOV.WALES. (2025b). </a:t>
            </a:r>
            <a:r>
              <a:rPr lang="en-US" altLang="en-US" sz="1400" i="1" dirty="0">
                <a:solidFill>
                  <a:schemeClr val="tx2"/>
                </a:solidFill>
                <a:latin typeface="Times New Roman" panose="02020603050405020304" pitchFamily="18" charset="0"/>
                <a:cs typeface="Times New Roman" panose="02020603050405020304" pitchFamily="18" charset="0"/>
              </a:rPr>
              <a:t>Child Poverty Strategy for Wales: progress report 2025 | GOV.WALES</a:t>
            </a:r>
            <a:r>
              <a:rPr lang="en-US" altLang="en-US" sz="1400" dirty="0">
                <a:solidFill>
                  <a:schemeClr val="tx2"/>
                </a:solidFill>
                <a:latin typeface="Times New Roman" panose="02020603050405020304" pitchFamily="18" charset="0"/>
                <a:cs typeface="Times New Roman" panose="02020603050405020304" pitchFamily="18" charset="0"/>
              </a:rPr>
              <a:t>. [online] Available at: https://www.gov.wales/child-poverty-strategy-wales-progress-report-2025 [Accessed 2 Jan. 2026].</a:t>
            </a:r>
            <a:endParaRPr kumimoji="0" lang="en-US" altLang="en-US" sz="1400" b="0" i="0" u="none" strike="noStrike" cap="none" normalizeH="0" baseline="0" dirty="0">
              <a:ln>
                <a:noFill/>
              </a:ln>
              <a:solidFill>
                <a:schemeClr val="tx2"/>
              </a:solidFill>
              <a:effectLst/>
              <a:latin typeface="Times New Roman" panose="02020603050405020304" pitchFamily="18" charset="0"/>
              <a:cs typeface="Times New Roman" panose="02020603050405020304" pitchFamily="18" charset="0"/>
            </a:endParaRPr>
          </a:p>
          <a:p>
            <a:pPr lvl="0" fontAlgn="base">
              <a:lnSpc>
                <a:spcPct val="100000"/>
              </a:lnSpc>
              <a:spcBef>
                <a:spcPct val="0"/>
              </a:spcBef>
              <a:spcAft>
                <a:spcPts val="600"/>
              </a:spcAft>
            </a:pPr>
            <a:r>
              <a:rPr lang="en-US" altLang="en-US" sz="1400" dirty="0" err="1">
                <a:solidFill>
                  <a:schemeClr val="tx2"/>
                </a:solidFill>
                <a:latin typeface="Times New Roman" panose="02020603050405020304" pitchFamily="18" charset="0"/>
                <a:cs typeface="Times New Roman" panose="02020603050405020304" pitchFamily="18" charset="0"/>
              </a:rPr>
              <a:t>Gov.wales</a:t>
            </a:r>
            <a:r>
              <a:rPr lang="en-US" altLang="en-US" sz="1400" dirty="0">
                <a:solidFill>
                  <a:schemeClr val="tx2"/>
                </a:solidFill>
                <a:latin typeface="Times New Roman" panose="02020603050405020304" pitchFamily="18" charset="0"/>
                <a:cs typeface="Times New Roman" panose="02020603050405020304" pitchFamily="18" charset="0"/>
              </a:rPr>
              <a:t>. (2019). </a:t>
            </a:r>
            <a:r>
              <a:rPr lang="en-US" altLang="en-US" sz="1400" i="1" dirty="0">
                <a:solidFill>
                  <a:schemeClr val="tx2"/>
                </a:solidFill>
                <a:latin typeface="Times New Roman" panose="02020603050405020304" pitchFamily="18" charset="0"/>
                <a:cs typeface="Times New Roman" panose="02020603050405020304" pitchFamily="18" charset="0"/>
              </a:rPr>
              <a:t>Repository - Hwb</a:t>
            </a:r>
            <a:r>
              <a:rPr lang="en-US" altLang="en-US" sz="1400" dirty="0">
                <a:solidFill>
                  <a:schemeClr val="tx2"/>
                </a:solidFill>
                <a:latin typeface="Times New Roman" panose="02020603050405020304" pitchFamily="18" charset="0"/>
                <a:cs typeface="Times New Roman" panose="02020603050405020304" pitchFamily="18" charset="0"/>
              </a:rPr>
              <a:t>. [online] Available at: https://hwb.gov.wales/repository/resource/be1f7356-105d-4e66-a990-6231e15b7e83/overview [Accessed 3 Jan. 2026].</a:t>
            </a:r>
            <a:endParaRPr kumimoji="0" lang="en-US" altLang="en-US" sz="1400" b="0" i="0" u="none" strike="noStrike" cap="none" normalizeH="0" baseline="0" dirty="0">
              <a:ln>
                <a:noFill/>
              </a:ln>
              <a:solidFill>
                <a:schemeClr val="tx2"/>
              </a:solidFill>
              <a:effectLst/>
              <a:latin typeface="Times New Roman" panose="02020603050405020304" pitchFamily="18" charset="0"/>
              <a:cs typeface="Times New Roman" panose="02020603050405020304" pitchFamily="18" charset="0"/>
            </a:endParaRPr>
          </a:p>
          <a:p>
            <a:pPr lvl="0" fontAlgn="base">
              <a:lnSpc>
                <a:spcPct val="100000"/>
              </a:lnSpc>
              <a:spcBef>
                <a:spcPct val="0"/>
              </a:spcBef>
              <a:spcAft>
                <a:spcPts val="600"/>
              </a:spcAft>
            </a:pPr>
            <a:r>
              <a:rPr lang="en-US" altLang="en-US" sz="1400" dirty="0" err="1">
                <a:solidFill>
                  <a:schemeClr val="tx2"/>
                </a:solidFill>
                <a:latin typeface="Times New Roman" panose="02020603050405020304" pitchFamily="18" charset="0"/>
                <a:cs typeface="Times New Roman" panose="02020603050405020304" pitchFamily="18" charset="0"/>
              </a:rPr>
              <a:t>law.gov.wales</a:t>
            </a:r>
            <a:r>
              <a:rPr lang="en-US" altLang="en-US" sz="1400" dirty="0">
                <a:solidFill>
                  <a:schemeClr val="tx2"/>
                </a:solidFill>
                <a:latin typeface="Times New Roman" panose="02020603050405020304" pitchFamily="18" charset="0"/>
                <a:cs typeface="Times New Roman" panose="02020603050405020304" pitchFamily="18" charset="0"/>
              </a:rPr>
              <a:t>. (2023). </a:t>
            </a:r>
            <a:r>
              <a:rPr lang="en-US" altLang="en-US" sz="1400" i="1" dirty="0">
                <a:solidFill>
                  <a:schemeClr val="tx2"/>
                </a:solidFill>
                <a:latin typeface="Times New Roman" panose="02020603050405020304" pitchFamily="18" charset="0"/>
                <a:cs typeface="Times New Roman" panose="02020603050405020304" pitchFamily="18" charset="0"/>
              </a:rPr>
              <a:t>Curriculum and Assessment (Wales) Act 2021 | Law Wales</a:t>
            </a:r>
            <a:r>
              <a:rPr lang="en-US" altLang="en-US" sz="1400" dirty="0">
                <a:solidFill>
                  <a:schemeClr val="tx2"/>
                </a:solidFill>
                <a:latin typeface="Times New Roman" panose="02020603050405020304" pitchFamily="18" charset="0"/>
                <a:cs typeface="Times New Roman" panose="02020603050405020304" pitchFamily="18" charset="0"/>
              </a:rPr>
              <a:t>. [online] Available at: https://law.gov.wales/curriculum-and-assessment-wales-act-2021-0 [Accessed 3 Jan. 2026].</a:t>
            </a:r>
            <a:endParaRPr kumimoji="0" lang="en-US" altLang="en-US" sz="1400" b="0" i="0" u="none" strike="noStrike" cap="none" normalizeH="0" baseline="0" dirty="0">
              <a:ln>
                <a:noFill/>
              </a:ln>
              <a:solidFill>
                <a:schemeClr val="tx2"/>
              </a:solidFill>
              <a:effectLst/>
              <a:latin typeface="Times New Roman" panose="02020603050405020304" pitchFamily="18" charset="0"/>
              <a:cs typeface="Times New Roman" panose="02020603050405020304" pitchFamily="18" charset="0"/>
            </a:endParaRPr>
          </a:p>
          <a:p>
            <a:pPr lvl="0" fontAlgn="base">
              <a:lnSpc>
                <a:spcPct val="100000"/>
              </a:lnSpc>
              <a:spcBef>
                <a:spcPct val="0"/>
              </a:spcBef>
              <a:spcAft>
                <a:spcPts val="600"/>
              </a:spcAft>
            </a:pPr>
            <a:r>
              <a:rPr lang="en-US" altLang="en-US" sz="1400" dirty="0">
                <a:solidFill>
                  <a:schemeClr val="tx2"/>
                </a:solidFill>
                <a:latin typeface="Times New Roman" panose="02020603050405020304" pitchFamily="18" charset="0"/>
                <a:cs typeface="Times New Roman" panose="02020603050405020304" pitchFamily="18" charset="0"/>
              </a:rPr>
              <a:t>National Education Union (2024). </a:t>
            </a:r>
            <a:r>
              <a:rPr lang="en-US" altLang="en-US" sz="1400" i="1" dirty="0">
                <a:solidFill>
                  <a:schemeClr val="tx2"/>
                </a:solidFill>
                <a:latin typeface="Times New Roman" panose="02020603050405020304" pitchFamily="18" charset="0"/>
                <a:cs typeface="Times New Roman" panose="02020603050405020304" pitchFamily="18" charset="0"/>
              </a:rPr>
              <a:t>State of education: child poverty | National Education Union</a:t>
            </a:r>
            <a:r>
              <a:rPr lang="en-US" altLang="en-US" sz="1400" dirty="0">
                <a:solidFill>
                  <a:schemeClr val="tx2"/>
                </a:solidFill>
                <a:latin typeface="Times New Roman" panose="02020603050405020304" pitchFamily="18" charset="0"/>
                <a:cs typeface="Times New Roman" panose="02020603050405020304" pitchFamily="18" charset="0"/>
              </a:rPr>
              <a:t>. [online] National Education Union. Available at: https://neu.org.uk/latest/press-releases/state-education-child-poverty [Accessed 3 Jan. 2026].</a:t>
            </a:r>
            <a:endParaRPr kumimoji="0" lang="en-US" altLang="en-US" sz="1400" b="0" i="0" u="none" strike="noStrike" cap="none" normalizeH="0" baseline="0" dirty="0">
              <a:ln>
                <a:noFill/>
              </a:ln>
              <a:solidFill>
                <a:schemeClr val="tx2"/>
              </a:solidFill>
              <a:effectLst/>
              <a:latin typeface="Times New Roman" panose="02020603050405020304" pitchFamily="18" charset="0"/>
              <a:cs typeface="Times New Roman" panose="02020603050405020304" pitchFamily="18" charset="0"/>
            </a:endParaRPr>
          </a:p>
          <a:p>
            <a:pPr lvl="0" fontAlgn="base">
              <a:lnSpc>
                <a:spcPct val="100000"/>
              </a:lnSpc>
              <a:spcBef>
                <a:spcPct val="0"/>
              </a:spcBef>
              <a:spcAft>
                <a:spcPts val="600"/>
              </a:spcAft>
            </a:pPr>
            <a:r>
              <a:rPr lang="en-US" altLang="en-US" sz="1400" dirty="0">
                <a:solidFill>
                  <a:schemeClr val="tx2"/>
                </a:solidFill>
                <a:latin typeface="Times New Roman" panose="02020603050405020304" pitchFamily="18" charset="0"/>
                <a:cs typeface="Times New Roman" panose="02020603050405020304" pitchFamily="18" charset="0"/>
              </a:rPr>
              <a:t>Power, sally (2022). </a:t>
            </a:r>
            <a:r>
              <a:rPr lang="en-US" altLang="en-US" sz="1400" i="1" dirty="0">
                <a:solidFill>
                  <a:schemeClr val="tx2"/>
                </a:solidFill>
                <a:latin typeface="Times New Roman" panose="02020603050405020304" pitchFamily="18" charset="0"/>
                <a:cs typeface="Times New Roman" panose="02020603050405020304" pitchFamily="18" charset="0"/>
              </a:rPr>
              <a:t>Poverty in the classroom: School pupils in Wales are acutely aware of hardships experienced by their classmates – Wales Institute of Social and Economic Research and Data</a:t>
            </a:r>
            <a:r>
              <a:rPr lang="en-US" altLang="en-US" sz="1400" dirty="0">
                <a:solidFill>
                  <a:schemeClr val="tx2"/>
                </a:solidFill>
                <a:latin typeface="Times New Roman" panose="02020603050405020304" pitchFamily="18" charset="0"/>
                <a:cs typeface="Times New Roman" panose="02020603050405020304" pitchFamily="18" charset="0"/>
              </a:rPr>
              <a:t>. [online] Wiserd.ac.uk. Available at: https://wiserd.ac.uk/blog/poverty-in-the-classroom-school-pupils-in-wales-are-acutely-aware-of-hardships-experienced-by-their-classmates [Accessed 3 Jan. 2026].</a:t>
            </a:r>
            <a:endParaRPr kumimoji="0" lang="en-US" altLang="en-US" sz="1400" b="0" i="0" u="none" strike="noStrike" cap="none" normalizeH="0" baseline="0" dirty="0">
              <a:ln>
                <a:noFill/>
              </a:ln>
              <a:solidFill>
                <a:schemeClr val="tx2"/>
              </a:solidFill>
              <a:effectLst/>
              <a:latin typeface="Times New Roman" panose="02020603050405020304" pitchFamily="18" charset="0"/>
              <a:cs typeface="Times New Roman" panose="02020603050405020304" pitchFamily="18" charset="0"/>
            </a:endParaRPr>
          </a:p>
          <a:p>
            <a:pPr lvl="0" fontAlgn="base">
              <a:lnSpc>
                <a:spcPct val="100000"/>
              </a:lnSpc>
              <a:spcBef>
                <a:spcPct val="0"/>
              </a:spcBef>
              <a:spcAft>
                <a:spcPts val="600"/>
              </a:spcAft>
            </a:pPr>
            <a:r>
              <a:rPr lang="en-US" altLang="en-US" sz="1400" dirty="0" err="1">
                <a:solidFill>
                  <a:schemeClr val="tx2"/>
                </a:solidFill>
                <a:latin typeface="Times New Roman" panose="02020603050405020304" pitchFamily="18" charset="0"/>
                <a:cs typeface="Times New Roman" panose="02020603050405020304" pitchFamily="18" charset="0"/>
              </a:rPr>
              <a:t>senedd.wales</a:t>
            </a:r>
            <a:r>
              <a:rPr lang="en-US" altLang="en-US" sz="1400" dirty="0">
                <a:solidFill>
                  <a:schemeClr val="tx2"/>
                </a:solidFill>
                <a:latin typeface="Times New Roman" panose="02020603050405020304" pitchFamily="18" charset="0"/>
                <a:cs typeface="Times New Roman" panose="02020603050405020304" pitchFamily="18" charset="0"/>
              </a:rPr>
              <a:t>. (2018). </a:t>
            </a:r>
            <a:r>
              <a:rPr lang="en-US" altLang="en-US" sz="1400" i="1" dirty="0">
                <a:solidFill>
                  <a:schemeClr val="tx2"/>
                </a:solidFill>
                <a:latin typeface="Times New Roman" panose="02020603050405020304" pitchFamily="18" charset="0"/>
                <a:cs typeface="Times New Roman" panose="02020603050405020304" pitchFamily="18" charset="0"/>
              </a:rPr>
              <a:t>Lack of resources could have real impact on pupils’ education in Wales, says National Assembly committee</a:t>
            </a:r>
            <a:r>
              <a:rPr lang="en-US" altLang="en-US" sz="1400" dirty="0">
                <a:solidFill>
                  <a:schemeClr val="tx2"/>
                </a:solidFill>
                <a:latin typeface="Times New Roman" panose="02020603050405020304" pitchFamily="18" charset="0"/>
                <a:cs typeface="Times New Roman" panose="02020603050405020304" pitchFamily="18" charset="0"/>
              </a:rPr>
              <a:t>. [online] Available at: https://senedd.wales/senedd-now/news/lack-of-resources-could-have-real-impact-on-pupils-education-in-wales-says-national-assembly-committee/ [Accessed 3 Jan. 2026].</a:t>
            </a:r>
            <a:endParaRPr kumimoji="0" lang="en-US" altLang="en-US" sz="1400" b="0" i="0" u="none" strike="noStrike" cap="none" normalizeH="0" baseline="0" dirty="0">
              <a:ln>
                <a:noFill/>
              </a:ln>
              <a:solidFill>
                <a:schemeClr val="tx2"/>
              </a:solidFill>
              <a:effectLst/>
              <a:latin typeface="Times New Roman" panose="02020603050405020304" pitchFamily="18" charset="0"/>
              <a:cs typeface="Times New Roman" panose="02020603050405020304" pitchFamily="18" charset="0"/>
            </a:endParaRPr>
          </a:p>
          <a:p>
            <a:pPr lvl="0" fontAlgn="base">
              <a:lnSpc>
                <a:spcPct val="100000"/>
              </a:lnSpc>
              <a:spcBef>
                <a:spcPct val="0"/>
              </a:spcBef>
              <a:spcAft>
                <a:spcPts val="600"/>
              </a:spcAft>
            </a:pPr>
            <a:r>
              <a:rPr lang="en-US" altLang="en-US" sz="1400" dirty="0">
                <a:solidFill>
                  <a:schemeClr val="tx2"/>
                </a:solidFill>
                <a:latin typeface="Times New Roman" panose="02020603050405020304" pitchFamily="18" charset="0"/>
                <a:cs typeface="Times New Roman" panose="02020603050405020304" pitchFamily="18" charset="0"/>
              </a:rPr>
              <a:t>Welsh Government (2020). </a:t>
            </a:r>
            <a:r>
              <a:rPr lang="en-US" altLang="en-US" sz="1400" i="1" dirty="0">
                <a:solidFill>
                  <a:schemeClr val="tx2"/>
                </a:solidFill>
                <a:latin typeface="Times New Roman" panose="02020603050405020304" pitchFamily="18" charset="0"/>
                <a:cs typeface="Times New Roman" panose="02020603050405020304" pitchFamily="18" charset="0"/>
              </a:rPr>
              <a:t>Introduction to Curriculum for Wales Guidance - Hwb</a:t>
            </a:r>
            <a:r>
              <a:rPr lang="en-US" altLang="en-US" sz="1400" dirty="0">
                <a:solidFill>
                  <a:schemeClr val="tx2"/>
                </a:solidFill>
                <a:latin typeface="Times New Roman" panose="02020603050405020304" pitchFamily="18" charset="0"/>
                <a:cs typeface="Times New Roman" panose="02020603050405020304" pitchFamily="18" charset="0"/>
              </a:rPr>
              <a:t>. [online] </a:t>
            </a:r>
            <a:r>
              <a:rPr lang="en-US" altLang="en-US" sz="1400" dirty="0" err="1">
                <a:solidFill>
                  <a:schemeClr val="tx2"/>
                </a:solidFill>
                <a:latin typeface="Times New Roman" panose="02020603050405020304" pitchFamily="18" charset="0"/>
                <a:cs typeface="Times New Roman" panose="02020603050405020304" pitchFamily="18" charset="0"/>
              </a:rPr>
              <a:t>hwb.gov.wales</a:t>
            </a:r>
            <a:r>
              <a:rPr lang="en-US" altLang="en-US" sz="1400" dirty="0">
                <a:solidFill>
                  <a:schemeClr val="tx2"/>
                </a:solidFill>
                <a:latin typeface="Times New Roman" panose="02020603050405020304" pitchFamily="18" charset="0"/>
                <a:cs typeface="Times New Roman" panose="02020603050405020304" pitchFamily="18" charset="0"/>
              </a:rPr>
              <a:t>. Available at: https://hwb.gov.wales/curriculum-for-wales/introduction-to-curriculum-for-wales-guidance/ [Accessed 3 Jan. 2026].</a:t>
            </a:r>
            <a:endParaRPr kumimoji="0" lang="en-US" altLang="en-US" sz="1400" b="0" i="0" u="none" strike="noStrike" cap="none" normalizeH="0" baseline="0" dirty="0">
              <a:ln>
                <a:noFill/>
              </a:ln>
              <a:solidFill>
                <a:schemeClr val="tx2"/>
              </a:solidFill>
              <a:effectLst/>
              <a:latin typeface="Times New Roman" panose="02020603050405020304" pitchFamily="18" charset="0"/>
              <a:cs typeface="Times New Roman" panose="02020603050405020304" pitchFamily="18" charset="0"/>
            </a:endParaRPr>
          </a:p>
          <a:p>
            <a:pPr lvl="0" fontAlgn="base">
              <a:lnSpc>
                <a:spcPct val="100000"/>
              </a:lnSpc>
              <a:spcBef>
                <a:spcPct val="0"/>
              </a:spcBef>
              <a:spcAft>
                <a:spcPts val="600"/>
              </a:spcAft>
            </a:pPr>
            <a:r>
              <a:rPr lang="en-US" altLang="en-US" sz="1400" dirty="0">
                <a:solidFill>
                  <a:schemeClr val="tx2"/>
                </a:solidFill>
                <a:latin typeface="Times New Roman" panose="02020603050405020304" pitchFamily="18" charset="0"/>
                <a:cs typeface="Times New Roman" panose="02020603050405020304" pitchFamily="18" charset="0"/>
              </a:rPr>
              <a:t>Welsh Government (2022). </a:t>
            </a:r>
            <a:r>
              <a:rPr lang="en-US" altLang="en-US" sz="1400" i="1" dirty="0">
                <a:solidFill>
                  <a:schemeClr val="tx2"/>
                </a:solidFill>
                <a:latin typeface="Times New Roman" panose="02020603050405020304" pitchFamily="18" charset="0"/>
                <a:cs typeface="Times New Roman" panose="02020603050405020304" pitchFamily="18" charset="0"/>
              </a:rPr>
              <a:t>Developing a vision for curriculum design - Hwb</a:t>
            </a:r>
            <a:r>
              <a:rPr lang="en-US" altLang="en-US" sz="1400" dirty="0">
                <a:solidFill>
                  <a:schemeClr val="tx2"/>
                </a:solidFill>
                <a:latin typeface="Times New Roman" panose="02020603050405020304" pitchFamily="18" charset="0"/>
                <a:cs typeface="Times New Roman" panose="02020603050405020304" pitchFamily="18" charset="0"/>
              </a:rPr>
              <a:t>. [online] </a:t>
            </a:r>
            <a:r>
              <a:rPr lang="en-US" altLang="en-US" sz="1400" dirty="0" err="1">
                <a:solidFill>
                  <a:schemeClr val="tx2"/>
                </a:solidFill>
                <a:latin typeface="Times New Roman" panose="02020603050405020304" pitchFamily="18" charset="0"/>
                <a:cs typeface="Times New Roman" panose="02020603050405020304" pitchFamily="18" charset="0"/>
              </a:rPr>
              <a:t>hwb.gov.wales</a:t>
            </a:r>
            <a:r>
              <a:rPr lang="en-US" altLang="en-US" sz="1400" dirty="0">
                <a:solidFill>
                  <a:schemeClr val="tx2"/>
                </a:solidFill>
                <a:latin typeface="Times New Roman" panose="02020603050405020304" pitchFamily="18" charset="0"/>
                <a:cs typeface="Times New Roman" panose="02020603050405020304" pitchFamily="18" charset="0"/>
              </a:rPr>
              <a:t>. Available at: https://hwb.gov.wales/curriculum-for-wales/designing-your-curriculum/developing-a-vision-for-curriculum-design/#curriculum-design-and-the-four-purposes [Accessed 3 Jan. 2026].</a:t>
            </a:r>
            <a:endParaRPr kumimoji="0" lang="en-US" altLang="en-US" sz="1400" b="0" i="0" u="none" strike="noStrike" cap="none" normalizeH="0" baseline="0" dirty="0">
              <a:ln>
                <a:noFill/>
              </a:ln>
              <a:solidFill>
                <a:schemeClr val="tx2"/>
              </a:solidFill>
              <a:effectLst/>
              <a:latin typeface="Times New Roman" panose="02020603050405020304" pitchFamily="18" charset="0"/>
              <a:cs typeface="Times New Roman" panose="02020603050405020304" pitchFamily="18" charset="0"/>
            </a:endParaRPr>
          </a:p>
          <a:p>
            <a:pPr lvl="0" fontAlgn="base">
              <a:lnSpc>
                <a:spcPct val="100000"/>
              </a:lnSpc>
              <a:spcBef>
                <a:spcPct val="0"/>
              </a:spcBef>
              <a:spcAft>
                <a:spcPts val="600"/>
              </a:spcAft>
            </a:pPr>
            <a:r>
              <a:rPr lang="en-US" altLang="en-US" sz="1400" dirty="0">
                <a:solidFill>
                  <a:schemeClr val="tx2"/>
                </a:solidFill>
                <a:latin typeface="Times New Roman" panose="02020603050405020304" pitchFamily="18" charset="0"/>
                <a:cs typeface="Times New Roman" panose="02020603050405020304" pitchFamily="18" charset="0"/>
              </a:rPr>
              <a:t>www.gov.wales. (2023). </a:t>
            </a:r>
            <a:r>
              <a:rPr lang="en-US" altLang="en-US" sz="1400" i="1" dirty="0">
                <a:solidFill>
                  <a:schemeClr val="tx2"/>
                </a:solidFill>
                <a:latin typeface="Times New Roman" panose="02020603050405020304" pitchFamily="18" charset="0"/>
                <a:cs typeface="Times New Roman" panose="02020603050405020304" pitchFamily="18" charset="0"/>
              </a:rPr>
              <a:t>Curriculum for Wales: annual report 2023 [HTML] | GOV.WALES</a:t>
            </a:r>
            <a:r>
              <a:rPr lang="en-US" altLang="en-US" sz="1400" dirty="0">
                <a:solidFill>
                  <a:schemeClr val="tx2"/>
                </a:solidFill>
                <a:latin typeface="Times New Roman" panose="02020603050405020304" pitchFamily="18" charset="0"/>
                <a:cs typeface="Times New Roman" panose="02020603050405020304" pitchFamily="18" charset="0"/>
              </a:rPr>
              <a:t>. [online] Available at: https://www.gov.wales/curriculum-wales-annual-report-2023-html [Accessed 3 Jan. 2026].</a:t>
            </a:r>
            <a:endParaRPr kumimoji="0" lang="en-US" altLang="en-US" sz="1400" b="0" i="0" u="none" strike="noStrike" cap="none" normalizeH="0" baseline="0" dirty="0">
              <a:ln>
                <a:noFill/>
              </a:ln>
              <a:solidFill>
                <a:schemeClr val="tx2"/>
              </a:solidFill>
              <a:effectLst/>
              <a:latin typeface="Times New Roman" panose="02020603050405020304" pitchFamily="18" charset="0"/>
              <a:cs typeface="Times New Roman" panose="02020603050405020304" pitchFamily="18" charset="0"/>
            </a:endParaRPr>
          </a:p>
          <a:p>
            <a:pPr lvl="0" fontAlgn="base">
              <a:lnSpc>
                <a:spcPct val="100000"/>
              </a:lnSpc>
              <a:spcBef>
                <a:spcPct val="0"/>
              </a:spcBef>
              <a:spcAft>
                <a:spcPts val="600"/>
              </a:spcAft>
            </a:pPr>
            <a:r>
              <a:rPr lang="en-US" altLang="en-US" sz="1400" dirty="0">
                <a:solidFill>
                  <a:schemeClr val="tx2"/>
                </a:solidFill>
                <a:latin typeface="Times New Roman" panose="02020603050405020304" pitchFamily="18" charset="0"/>
                <a:cs typeface="Times New Roman" panose="02020603050405020304" pitchFamily="18" charset="0"/>
              </a:rPr>
              <a:t>www.gov.wales. (2024). </a:t>
            </a:r>
            <a:r>
              <a:rPr lang="en-US" altLang="en-US" sz="1400" i="1" dirty="0">
                <a:solidFill>
                  <a:schemeClr val="tx2"/>
                </a:solidFill>
                <a:latin typeface="Times New Roman" panose="02020603050405020304" pitchFamily="18" charset="0"/>
                <a:cs typeface="Times New Roman" panose="02020603050405020304" pitchFamily="18" charset="0"/>
              </a:rPr>
              <a:t>Child Poverty Strategy for Wales 2024: engagement report [HTML] | GOV.WALES</a:t>
            </a:r>
            <a:r>
              <a:rPr lang="en-US" altLang="en-US" sz="1400" dirty="0">
                <a:solidFill>
                  <a:schemeClr val="tx2"/>
                </a:solidFill>
                <a:latin typeface="Times New Roman" panose="02020603050405020304" pitchFamily="18" charset="0"/>
                <a:cs typeface="Times New Roman" panose="02020603050405020304" pitchFamily="18" charset="0"/>
              </a:rPr>
              <a:t>. [online] Available at: https://www.gov.wales/child-poverty-strategy-wales-2024-engagement-report-html [Accessed 3 Jan. 2026].</a:t>
            </a:r>
            <a:endParaRPr kumimoji="0" lang="en-US" altLang="en-US" sz="1400" b="0" i="0" u="none" strike="noStrike" cap="none" normalizeH="0" baseline="0" dirty="0">
              <a:ln>
                <a:noFill/>
              </a:ln>
              <a:solidFill>
                <a:schemeClr val="tx2"/>
              </a:solidFill>
              <a:effectLst/>
              <a:latin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642925890"/>
      </p:ext>
    </p:extLst>
  </p:cSld>
  <p:clrMapOvr>
    <a:masterClrMapping/>
  </p:clrMapOvr>
  <mc:AlternateContent xmlns:mc="http://schemas.openxmlformats.org/markup-compatibility/2006" xmlns:p14="http://schemas.microsoft.com/office/powerpoint/2010/main">
    <mc:Choice Requires="p14">
      <p:transition spd="slow" p14:dur="2000" advTm="35"/>
    </mc:Choice>
    <mc:Fallback xmlns="">
      <p:transition spd="slow" advTm="35"/>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2855</TotalTime>
  <Words>2291</Words>
  <Application>Microsoft Office PowerPoint</Application>
  <PresentationFormat>Widescreen</PresentationFormat>
  <Paragraphs>169</Paragraphs>
  <Slides>9</Slides>
  <Notes>7</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9</vt:i4>
      </vt:variant>
    </vt:vector>
  </HeadingPairs>
  <TitlesOfParts>
    <vt:vector size="16" baseType="lpstr">
      <vt:lpstr>Aptos</vt:lpstr>
      <vt:lpstr>Aptos Black</vt:lpstr>
      <vt:lpstr>Aptos Display</vt:lpstr>
      <vt:lpstr>Arial</vt:lpstr>
      <vt:lpstr>Calibri</vt:lpstr>
      <vt:lpstr>Times New Roman</vt:lpstr>
      <vt:lpstr>Office Theme</vt:lpstr>
      <vt:lpstr>What challenges do learners face in Welsh educational settings? </vt:lpstr>
      <vt:lpstr>Challenges Faced</vt:lpstr>
      <vt:lpstr>Funding at Schools</vt:lpstr>
      <vt:lpstr>PowerPoint Presentation</vt:lpstr>
      <vt:lpstr>PowerPoint Presentation</vt:lpstr>
      <vt:lpstr> </vt:lpstr>
      <vt:lpstr>Policy &amp; Curriculum Change </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nicola cooper</dc:creator>
  <cp:lastModifiedBy>nicola cooper</cp:lastModifiedBy>
  <cp:revision>2</cp:revision>
  <dcterms:created xsi:type="dcterms:W3CDTF">2026-01-02T04:12:59Z</dcterms:created>
  <dcterms:modified xsi:type="dcterms:W3CDTF">2026-01-04T04:02:01Z</dcterms:modified>
</cp:coreProperties>
</file>