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5"/>
  </p:notesMasterIdLst>
  <p:handoutMasterIdLst>
    <p:handoutMasterId r:id="rId26"/>
  </p:handoutMasterIdLst>
  <p:sldIdLst>
    <p:sldId id="307" r:id="rId3"/>
    <p:sldId id="268" r:id="rId4"/>
    <p:sldId id="285" r:id="rId5"/>
    <p:sldId id="290" r:id="rId6"/>
    <p:sldId id="286" r:id="rId7"/>
    <p:sldId id="289" r:id="rId8"/>
    <p:sldId id="288" r:id="rId9"/>
    <p:sldId id="287" r:id="rId10"/>
    <p:sldId id="291" r:id="rId11"/>
    <p:sldId id="292" r:id="rId12"/>
    <p:sldId id="293" r:id="rId13"/>
    <p:sldId id="296" r:id="rId14"/>
    <p:sldId id="295" r:id="rId15"/>
    <p:sldId id="294" r:id="rId16"/>
    <p:sldId id="297" r:id="rId17"/>
    <p:sldId id="298" r:id="rId18"/>
    <p:sldId id="299" r:id="rId19"/>
    <p:sldId id="300" r:id="rId20"/>
    <p:sldId id="301" r:id="rId21"/>
    <p:sldId id="304" r:id="rId22"/>
    <p:sldId id="305" r:id="rId23"/>
    <p:sldId id="302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modifyVerifier cryptProviderType="rsaAES" cryptAlgorithmClass="hash" cryptAlgorithmType="typeAny" cryptAlgorithmSid="14" spinCount="100000" saltData="cTwOS3Jj4Hm9zWKBjHzvmA==" hashData="BBBVfW24wkf6nigigPmaCx41p+Dn822oQrmnrSZ7e0dLSc8qLlfZHP9QdGPPMmbcVKVYEHgYSUNwnIkL9kUS8w=="/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D1141"/>
    <a:srgbClr val="42516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2" autoAdjust="0"/>
    <p:restoredTop sz="83959" autoAdjust="0"/>
  </p:normalViewPr>
  <p:slideViewPr>
    <p:cSldViewPr snapToGrid="0">
      <p:cViewPr varScale="1">
        <p:scale>
          <a:sx n="48" d="100"/>
          <a:sy n="48" d="100"/>
        </p:scale>
        <p:origin x="1364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8" d="100"/>
          <a:sy n="88" d="100"/>
        </p:scale>
        <p:origin x="382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62DB9A-5B63-4CFE-92A7-7F54C9D82B98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429E3C3-FC54-409C-BE13-23C7F6CB9C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00700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6C8754-5A55-4C64-8D25-5FBC3AA3A3D0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99293F-F3C1-4DBE-9ABE-39D87F4D90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78563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293F-F3C1-4DBE-9ABE-39D87F4D905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67628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293F-F3C1-4DBE-9ABE-39D87F4D905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780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293F-F3C1-4DBE-9ABE-39D87F4D905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31970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>
                <a:latin typeface="Arial" charset="0"/>
              </a:rPr>
              <a:t>Diagnosed before the age of 18 years.</a:t>
            </a:r>
          </a:p>
          <a:p>
            <a:endParaRPr lang="en-GB" altLang="en-US" dirty="0">
              <a:latin typeface="Arial" charset="0"/>
            </a:endParaRPr>
          </a:p>
          <a:p>
            <a:r>
              <a:rPr lang="en-GB" altLang="en-US" dirty="0">
                <a:latin typeface="Arial" charset="0"/>
              </a:rPr>
              <a:t>Any disability after 18 years is classed as a “brain injury”.</a:t>
            </a:r>
          </a:p>
          <a:p>
            <a:endParaRPr lang="en-US" altLang="en-US" dirty="0"/>
          </a:p>
          <a:p>
            <a:r>
              <a:rPr lang="en-US" altLang="en-US" dirty="0"/>
              <a:t>People with learning disabilities may suffer from mental health problems just as anyone else in the community</a:t>
            </a:r>
          </a:p>
          <a:p>
            <a:r>
              <a:rPr lang="en-US" altLang="en-US" dirty="0"/>
              <a:t>PACE requires us to use special measures when dealing with people with learning difficulties – ‘vulnerable persons’</a:t>
            </a:r>
            <a:endParaRPr lang="en-GB" alt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293F-F3C1-4DBE-9ABE-39D87F4D905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432054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293F-F3C1-4DBE-9ABE-39D87F4D905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922076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>
                <a:latin typeface="Arial" charset="0"/>
              </a:rPr>
              <a:t>Many of the above are coping mechanisms for that person.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293F-F3C1-4DBE-9ABE-39D87F4D905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8981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293F-F3C1-4DBE-9ABE-39D87F4D905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754301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293F-F3C1-4DBE-9ABE-39D87F4D905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615052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293F-F3C1-4DBE-9ABE-39D87F4D905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620769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293F-F3C1-4DBE-9ABE-39D87F4D905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841285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293F-F3C1-4DBE-9ABE-39D87F4D905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865506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293F-F3C1-4DBE-9ABE-39D87F4D905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884093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293F-F3C1-4DBE-9ABE-39D87F4D905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872980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Where do people seek help? </a:t>
            </a:r>
          </a:p>
          <a:p>
            <a:endParaRPr lang="en-GB" dirty="0"/>
          </a:p>
          <a:p>
            <a:r>
              <a:rPr lang="en-GB" dirty="0"/>
              <a:t>76% from the internet</a:t>
            </a:r>
          </a:p>
          <a:p>
            <a:r>
              <a:rPr lang="en-GB" dirty="0"/>
              <a:t>61% from friends</a:t>
            </a:r>
          </a:p>
          <a:p>
            <a:r>
              <a:rPr lang="en-GB" dirty="0"/>
              <a:t>17% from a teacher</a:t>
            </a:r>
          </a:p>
          <a:p>
            <a:r>
              <a:rPr lang="en-GB" dirty="0"/>
              <a:t>16% from family</a:t>
            </a:r>
          </a:p>
          <a:p>
            <a:r>
              <a:rPr lang="en-GB" dirty="0"/>
              <a:t>27% from a doctor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293F-F3C1-4DBE-9ABE-39D87F4D905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693680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293F-F3C1-4DBE-9ABE-39D87F4D905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420814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293F-F3C1-4DBE-9ABE-39D87F4D905F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030244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dirty="0"/>
              <a:t>Delusions, hallucinations, hearing voices, thought dysfunction, destruction of personality</a:t>
            </a:r>
          </a:p>
          <a:p>
            <a:endParaRPr lang="en-US" altLang="en-US" dirty="0"/>
          </a:p>
          <a:p>
            <a:r>
              <a:rPr lang="en-US" altLang="en-US" dirty="0"/>
              <a:t>Hyperactive mood changes, wild look, rapid speech, delusions</a:t>
            </a:r>
          </a:p>
          <a:p>
            <a:endParaRPr lang="en-US" altLang="en-US" dirty="0"/>
          </a:p>
          <a:p>
            <a:r>
              <a:rPr lang="en-US" altLang="en-US" dirty="0"/>
              <a:t>Depression may have no apparent external causes or be reactive to a known cause – low level of activity, lack of motivation, sleep problems, delusion, suicidal thoughts.</a:t>
            </a:r>
          </a:p>
          <a:p>
            <a:endParaRPr lang="en-US" altLang="en-US" dirty="0"/>
          </a:p>
          <a:p>
            <a:r>
              <a:rPr lang="en-US" altLang="en-US" dirty="0"/>
              <a:t>Mood swings</a:t>
            </a:r>
          </a:p>
          <a:p>
            <a:endParaRPr lang="en-US" altLang="en-US" dirty="0"/>
          </a:p>
          <a:p>
            <a:r>
              <a:rPr lang="en-US" altLang="en-US" dirty="0"/>
              <a:t>Delusions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293F-F3C1-4DBE-9ABE-39D87F4D905F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665963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dirty="0"/>
              <a:t>Depression associated with a life event</a:t>
            </a:r>
          </a:p>
          <a:p>
            <a:r>
              <a:rPr lang="en-US" altLang="en-US" dirty="0"/>
              <a:t>Irritability, panic attacks, loss of concentration, sleep problems</a:t>
            </a:r>
          </a:p>
          <a:p>
            <a:r>
              <a:rPr lang="en-US" altLang="en-US" dirty="0"/>
              <a:t>Irrational fear of things, panic attacks, avoidance</a:t>
            </a:r>
          </a:p>
          <a:p>
            <a:r>
              <a:rPr lang="en-US" altLang="en-US" dirty="0"/>
              <a:t>Irrational displays of </a:t>
            </a:r>
            <a:r>
              <a:rPr lang="en-US" altLang="en-US" dirty="0" err="1"/>
              <a:t>behaviour</a:t>
            </a:r>
            <a:r>
              <a:rPr lang="en-US" altLang="en-US" dirty="0"/>
              <a:t>, </a:t>
            </a:r>
            <a:r>
              <a:rPr lang="en-US" altLang="en-US" dirty="0" err="1"/>
              <a:t>behaviour</a:t>
            </a:r>
            <a:r>
              <a:rPr lang="en-US" altLang="en-US" dirty="0"/>
              <a:t> repeated</a:t>
            </a:r>
            <a:endParaRPr lang="en-GB" alt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293F-F3C1-4DBE-9ABE-39D87F4D905F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302279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293F-F3C1-4DBE-9ABE-39D87F4D905F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258949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dirty="0">
                <a:latin typeface="Arial" charset="0"/>
              </a:rPr>
              <a:t>A mental disorder may directly cause someone to offend, or play no significant part in their offending behaviour.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en-US" dirty="0">
              <a:latin typeface="Arial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dirty="0">
                <a:latin typeface="Arial" charset="0"/>
              </a:rPr>
              <a:t>In cases of serious illness, patients experiencing delusions or hallucinations may perceive people as posing a serious threat to them, when in fact none exists. This can account for why a vulnerable or distressed person might attack others, believing it to be a form of self-defence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293F-F3C1-4DBE-9ABE-39D87F4D905F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10568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MIND &amp; MIND Blue Light Infoline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Samaritans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C.A.L.L.  Helpline (24 hours)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DAN24/7 (Drug and Alcohol Service)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Time to Change Wales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Occupational Health Department/Webpage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Federation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Unison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293F-F3C1-4DBE-9ABE-39D87F4D905F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93502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6057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82658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8508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1462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2477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5049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88975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06947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8781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3978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57253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91638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379290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64312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11128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96655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221618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73761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87425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74232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066091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08224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B2DD80-2896-40E9-A8FD-0602C065F1AE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  <p:sp>
        <p:nvSpPr>
          <p:cNvPr id="7" name="hl" descr=" "/>
          <p:cNvSpPr txBox="1"/>
          <p:nvPr userDrawn="1"/>
        </p:nvSpPr>
        <p:spPr>
          <a:xfrm>
            <a:off x="0" y="0"/>
            <a:ext cx="12192000" cy="223138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pPr algn="l"/>
            <a:r>
              <a:rPr lang="en-GB" sz="850" b="0" i="0" u="none" baseline="0">
                <a:solidFill>
                  <a:srgbClr val="000000"/>
                </a:solidFill>
                <a:latin typeface="Microsoft Sans Serif" panose="020B0604020202020204" pitchFamily="34" charset="0"/>
              </a:rPr>
              <a:t> </a:t>
            </a:r>
          </a:p>
        </p:txBody>
      </p:sp>
      <p:sp>
        <p:nvSpPr>
          <p:cNvPr id="8" name="fl" descr=" "/>
          <p:cNvSpPr txBox="1"/>
          <p:nvPr userDrawn="1"/>
        </p:nvSpPr>
        <p:spPr>
          <a:xfrm>
            <a:off x="0" y="6537960"/>
            <a:ext cx="12192000" cy="223138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pPr algn="l"/>
            <a:r>
              <a:rPr lang="en-GB" sz="850" b="0" i="0" u="none" baseline="0">
                <a:solidFill>
                  <a:srgbClr val="000000"/>
                </a:solidFill>
                <a:latin typeface="Microsoft Sans Serif" panose="020B0604020202020204" pitchFamily="34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6808089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B2DD80-2896-40E9-A8FD-0602C065F1AE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  <p:sp>
        <p:nvSpPr>
          <p:cNvPr id="7" name="hl" descr=" "/>
          <p:cNvSpPr txBox="1"/>
          <p:nvPr userDrawn="1"/>
        </p:nvSpPr>
        <p:spPr>
          <a:xfrm>
            <a:off x="0" y="0"/>
            <a:ext cx="12192000" cy="223138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pPr algn="l"/>
            <a:r>
              <a:rPr lang="en-GB" sz="850" b="0" i="0" u="none" baseline="0">
                <a:solidFill>
                  <a:srgbClr val="000000"/>
                </a:solidFill>
                <a:latin typeface="Microsoft Sans Serif" panose="020B0604020202020204" pitchFamily="34" charset="0"/>
              </a:rPr>
              <a:t> </a:t>
            </a:r>
          </a:p>
        </p:txBody>
      </p:sp>
      <p:sp>
        <p:nvSpPr>
          <p:cNvPr id="8" name="fl" descr=" "/>
          <p:cNvSpPr txBox="1"/>
          <p:nvPr userDrawn="1"/>
        </p:nvSpPr>
        <p:spPr>
          <a:xfrm>
            <a:off x="0" y="6537960"/>
            <a:ext cx="12192000" cy="223138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pPr algn="l"/>
            <a:r>
              <a:rPr lang="en-GB" sz="850" b="0" i="0" u="none" baseline="0">
                <a:solidFill>
                  <a:srgbClr val="000000"/>
                </a:solidFill>
                <a:latin typeface="Microsoft Sans Serif" panose="020B0604020202020204" pitchFamily="34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4137312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7C766DE-5A6F-47BB-A75B-0A869F5FF5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632204" y="1436914"/>
            <a:ext cx="7559793" cy="542108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C699B1C-38D3-437B-ACD1-4D50A7AD5B2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" y="35305"/>
            <a:ext cx="12191996" cy="2161031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BACB95F-029E-4EA2-9541-00825AC0F3E8}"/>
              </a:ext>
            </a:extLst>
          </p:cNvPr>
          <p:cNvSpPr/>
          <p:nvPr/>
        </p:nvSpPr>
        <p:spPr>
          <a:xfrm>
            <a:off x="0" y="1980548"/>
            <a:ext cx="4572000" cy="175920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11BBBE3-89BD-4392-B5CB-F459ACD19BC8}"/>
              </a:ext>
            </a:extLst>
          </p:cNvPr>
          <p:cNvSpPr txBox="1"/>
          <p:nvPr/>
        </p:nvSpPr>
        <p:spPr>
          <a:xfrm>
            <a:off x="300779" y="2198603"/>
            <a:ext cx="4271221" cy="147732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500" b="1" dirty="0">
                <a:solidFill>
                  <a:srgbClr val="002A68"/>
                </a:solidFill>
                <a:latin typeface="Arial Nova Cond" panose="020B06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Mental Health &amp; Vulnerability</a:t>
            </a:r>
            <a:endParaRPr kumimoji="0" lang="en-GB" sz="3500" b="1" i="0" u="none" strike="noStrike" kern="1200" cap="none" spc="0" normalizeH="0" baseline="0" noProof="0" dirty="0">
              <a:ln>
                <a:noFill/>
              </a:ln>
              <a:solidFill>
                <a:srgbClr val="002A68"/>
              </a:solidFill>
              <a:effectLst/>
              <a:uLnTx/>
              <a:uFillTx/>
              <a:latin typeface="Arial Nova Cond" panose="020B06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42516F"/>
              </a:solidFill>
              <a:effectLst/>
              <a:uLnTx/>
              <a:uFillTx/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18383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19656" y="12246"/>
            <a:ext cx="8230313" cy="1243692"/>
          </a:xfrm>
          <a:prstGeom prst="rect">
            <a:avLst/>
          </a:prstGeom>
        </p:spPr>
      </p:pic>
      <p:sp>
        <p:nvSpPr>
          <p:cNvPr id="3" name="Content Placeholder 4"/>
          <p:cNvSpPr txBox="1">
            <a:spLocks/>
          </p:cNvSpPr>
          <p:nvPr/>
        </p:nvSpPr>
        <p:spPr>
          <a:xfrm>
            <a:off x="2019656" y="1255938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Provides a legal framework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Protects patients and staff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Some patients are detained and temporarily lose their freedom but have rights &amp; Safeguards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The Code of Practice for Wales provides guidance when undertaking functions and duties under the Act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The Sec 135/6 Good Practice Guidance has been designed to promote good practice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474836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 txBox="1">
            <a:spLocks/>
          </p:cNvSpPr>
          <p:nvPr/>
        </p:nvSpPr>
        <p:spPr>
          <a:xfrm>
            <a:off x="457200" y="274638"/>
            <a:ext cx="1143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44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Objectives of the Guidance</a:t>
            </a:r>
            <a:endParaRPr kumimoji="0" lang="en-GB" sz="44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  <p:sp>
        <p:nvSpPr>
          <p:cNvPr id="3" name="Content Placeholder 4"/>
          <p:cNvSpPr txBox="1">
            <a:spLocks/>
          </p:cNvSpPr>
          <p:nvPr/>
        </p:nvSpPr>
        <p:spPr>
          <a:xfrm>
            <a:off x="1790700" y="1417638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3538" marR="0" lvl="0" indent="-36353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Promote the dignity and safety of individuals who may be subject to the powers of sections 135 or 136 of the 1983 Act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 Support safe and appropriate use of those powers   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63538" marR="0" lvl="0" indent="-36353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Encourage effective joint working between health, social care and police forces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63538" marR="0" lvl="0" indent="-36353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Encourage effective monitoring and on-going development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369954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 txBox="1">
            <a:spLocks/>
          </p:cNvSpPr>
          <p:nvPr/>
        </p:nvSpPr>
        <p:spPr>
          <a:xfrm>
            <a:off x="457200" y="274638"/>
            <a:ext cx="114681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4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Mental Disorder</a:t>
            </a:r>
            <a:endParaRPr kumimoji="0" lang="en-GB" sz="44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  <p:sp>
        <p:nvSpPr>
          <p:cNvPr id="3" name="Content Placeholder 4"/>
          <p:cNvSpPr txBox="1">
            <a:spLocks/>
          </p:cNvSpPr>
          <p:nvPr/>
        </p:nvSpPr>
        <p:spPr>
          <a:xfrm>
            <a:off x="2076450" y="16764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pitchFamily="2" charset="2"/>
              <a:buNone/>
              <a:tabLst/>
              <a:defRPr/>
            </a:pPr>
            <a:r>
              <a:rPr kumimoji="0" lang="en-GB" altLang="en-US" sz="32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Mental disorder means</a:t>
            </a:r>
            <a:br>
              <a:rPr kumimoji="0" lang="en-GB" altLang="en-US" sz="32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</a:br>
            <a:endParaRPr kumimoji="0" lang="en-GB" altLang="en-US" sz="3200" b="0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pitchFamily="2" charset="2"/>
              <a:buNone/>
              <a:tabLst/>
              <a:defRPr/>
            </a:pPr>
            <a:r>
              <a:rPr kumimoji="0" lang="en-GB" altLang="en-US" sz="32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‘ mental illness, arrested or incomplete development of mind, psychopathic disorder and any other disorder or disability of mind and 'mentally disordered' shall be construed accordingly’.</a:t>
            </a:r>
            <a:br>
              <a:rPr kumimoji="0" lang="en-GB" altLang="en-US" sz="32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</a:b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910748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 txBox="1">
            <a:spLocks/>
          </p:cNvSpPr>
          <p:nvPr/>
        </p:nvSpPr>
        <p:spPr>
          <a:xfrm>
            <a:off x="457200" y="274638"/>
            <a:ext cx="1129665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4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What is a Learning Disability?</a:t>
            </a:r>
            <a:endParaRPr kumimoji="0" lang="en-GB" sz="44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  <p:sp>
        <p:nvSpPr>
          <p:cNvPr id="3" name="Content Placeholder 4"/>
          <p:cNvSpPr txBox="1">
            <a:spLocks/>
          </p:cNvSpPr>
          <p:nvPr/>
        </p:nvSpPr>
        <p:spPr>
          <a:xfrm>
            <a:off x="1314450" y="1600200"/>
            <a:ext cx="954405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ysClr val="windowText" lastClr="000000"/>
              </a:buClr>
              <a:buSzPct val="90000"/>
              <a:buFont typeface="Arial" panose="020B0604020202020204" pitchFamily="34" charset="0"/>
              <a:buNone/>
              <a:tabLst/>
              <a:defRPr/>
            </a:pPr>
            <a:endParaRPr kumimoji="0" lang="en-GB" sz="3200" b="0" i="0" u="none" strike="noStrike" kern="1200" cap="none" spc="0" normalizeH="0" baseline="0" noProof="0">
              <a:ln>
                <a:noFill/>
              </a:ln>
              <a:solidFill>
                <a:srgbClr val="4F81BD">
                  <a:lumMod val="50000"/>
                </a:srgb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ysClr val="windowText" lastClr="000000"/>
              </a:buClr>
              <a:buSzPct val="90000"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Learning disabilities/difficulties are not a mental disorder.  They are a permanent condition, however people can present with the same behaviours and can co-exist with mental health conditions.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ysClr val="windowText" lastClr="000000"/>
              </a:buClr>
              <a:buSzPct val="90000"/>
              <a:buFont typeface="Arial" panose="020B0604020202020204" pitchFamily="34" charset="0"/>
              <a:buNone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661540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 txBox="1">
            <a:spLocks/>
          </p:cNvSpPr>
          <p:nvPr/>
        </p:nvSpPr>
        <p:spPr>
          <a:xfrm>
            <a:off x="457200" y="274638"/>
            <a:ext cx="1137285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Facts</a:t>
            </a:r>
            <a:endParaRPr kumimoji="0" lang="en-GB" sz="44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  <p:sp>
        <p:nvSpPr>
          <p:cNvPr id="3" name="Content Placeholder 4"/>
          <p:cNvSpPr txBox="1">
            <a:spLocks/>
          </p:cNvSpPr>
          <p:nvPr/>
        </p:nvSpPr>
        <p:spPr>
          <a:xfrm>
            <a:off x="1714500" y="1600200"/>
            <a:ext cx="9448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People with Learning Disabilities are some of our most vulnerable and disadvantaged members of society.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>
              <a:ln>
                <a:noFill/>
              </a:ln>
              <a:solidFill>
                <a:srgbClr val="4F81BD">
                  <a:lumMod val="50000"/>
                </a:srgb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50% experience some form of abuse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40% will experience some form of mental health problems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20-30% of people have ASD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More than 30% of offenders have learning disabilities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25% have motor impairment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33% have a form of sensory impairment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More than 30% have epilepsy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4 times more likely to develop Dementia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More likely to experience all forms of adverse life events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581109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 txBox="1">
            <a:spLocks/>
          </p:cNvSpPr>
          <p:nvPr/>
        </p:nvSpPr>
        <p:spPr>
          <a:xfrm>
            <a:off x="457200" y="274638"/>
            <a:ext cx="11353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Effects</a:t>
            </a:r>
            <a:endParaRPr kumimoji="0" lang="en-GB" sz="44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  <p:sp>
        <p:nvSpPr>
          <p:cNvPr id="3" name="Content Placeholder 4"/>
          <p:cNvSpPr txBox="1">
            <a:spLocks/>
          </p:cNvSpPr>
          <p:nvPr/>
        </p:nvSpPr>
        <p:spPr>
          <a:xfrm>
            <a:off x="1371600" y="1417638"/>
            <a:ext cx="95250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Communication problems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Sensory problems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Unable to engage in eye contact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Aggressive behaviour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Repetitive behaviour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Problems understanding and using information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Learning new skills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Managing to live independently and may need help to manage day to day life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Difficulty coping in unusual and stressful situations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681909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 txBox="1">
            <a:spLocks/>
          </p:cNvSpPr>
          <p:nvPr/>
        </p:nvSpPr>
        <p:spPr>
          <a:xfrm>
            <a:off x="457200" y="274638"/>
            <a:ext cx="1137285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Useful Questions to Ask / </a:t>
            </a:r>
            <a:br>
              <a:rPr kumimoji="0" lang="en-GB" sz="44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en-GB" sz="44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What to look out for</a:t>
            </a:r>
            <a:endParaRPr kumimoji="0" lang="en-GB" sz="44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  <p:sp>
        <p:nvSpPr>
          <p:cNvPr id="3" name="Content Placeholder 4"/>
          <p:cNvSpPr txBox="1">
            <a:spLocks/>
          </p:cNvSpPr>
          <p:nvPr/>
        </p:nvSpPr>
        <p:spPr>
          <a:xfrm>
            <a:off x="1238250" y="1337780"/>
            <a:ext cx="981075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rgbClr val="4F81BD">
                  <a:lumMod val="50000"/>
                </a:srgb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Do they have difficulty providing information about themselves?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Can they tell you what time of the day it is (e.g. morning/afternoon/evening)?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Can they tell you their address?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Are they able to read and write? At least a few sentences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Do they live independently with no support?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Can they manage their personal care? Or would they need reminding?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Can they get around their local area, catch buses / trains and get to appointments on time?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Do they need help with recognising and understanding money, working out change?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316965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 txBox="1">
            <a:spLocks/>
          </p:cNvSpPr>
          <p:nvPr/>
        </p:nvSpPr>
        <p:spPr>
          <a:xfrm>
            <a:off x="457200" y="274638"/>
            <a:ext cx="1148715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What Communication &amp; </a:t>
            </a:r>
            <a:br>
              <a:rPr kumimoji="0" lang="en-GB" sz="44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en-GB" sz="44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De-escalation Skills Can You Use?</a:t>
            </a:r>
            <a:endParaRPr kumimoji="0" lang="en-GB" sz="44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  <p:sp>
        <p:nvSpPr>
          <p:cNvPr id="3" name="Content Placeholder 4"/>
          <p:cNvSpPr txBox="1">
            <a:spLocks/>
          </p:cNvSpPr>
          <p:nvPr/>
        </p:nvSpPr>
        <p:spPr>
          <a:xfrm>
            <a:off x="1733550" y="1600200"/>
            <a:ext cx="908685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>
              <a:ln>
                <a:noFill/>
              </a:ln>
              <a:solidFill>
                <a:srgbClr val="4F81BD">
                  <a:lumMod val="50000"/>
                </a:srgb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Patience and calmness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Active listening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Listen non-judgementally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Speak clearly and slowly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Be sympathetic or show empathy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Try not to make any sudden movements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Try not to invade their personal space or touch them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Provide reassurance and explain what is happening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970475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0355" y="1887539"/>
            <a:ext cx="6048440" cy="3370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itle 3"/>
          <p:cNvSpPr txBox="1">
            <a:spLocks/>
          </p:cNvSpPr>
          <p:nvPr/>
        </p:nvSpPr>
        <p:spPr>
          <a:xfrm>
            <a:off x="457200" y="274638"/>
            <a:ext cx="1133475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Self Harm</a:t>
            </a:r>
            <a:endParaRPr kumimoji="0" lang="en-GB" sz="44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2608966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 txBox="1">
            <a:spLocks/>
          </p:cNvSpPr>
          <p:nvPr/>
        </p:nvSpPr>
        <p:spPr>
          <a:xfrm>
            <a:off x="457200" y="274638"/>
            <a:ext cx="1133475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What is Self Harm?</a:t>
            </a:r>
            <a:endParaRPr kumimoji="0" lang="en-GB" sz="44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  <p:sp>
        <p:nvSpPr>
          <p:cNvPr id="3" name="Content Placeholder 4"/>
          <p:cNvSpPr txBox="1">
            <a:spLocks/>
          </p:cNvSpPr>
          <p:nvPr/>
        </p:nvSpPr>
        <p:spPr>
          <a:xfrm>
            <a:off x="1219200" y="1600200"/>
            <a:ext cx="984885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Deliberate injury to oneself, typically as a manifestation of a psychological or psychiatric disorder.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>
              <a:ln>
                <a:noFill/>
              </a:ln>
              <a:solidFill>
                <a:srgbClr val="4F81BD">
                  <a:lumMod val="50000"/>
                </a:srgb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The above phenomenon has previously been described as self-mutilation, self-harm, cutting and para-suicide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>
              <a:ln>
                <a:noFill/>
              </a:ln>
              <a:solidFill>
                <a:srgbClr val="4F81BD">
                  <a:lumMod val="50000"/>
                </a:srgb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The large majority of people who indulge in deliberate self-harm do not have suicidal intentions and also they are not at risk for suicide, at this stage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>
              <a:ln>
                <a:noFill/>
              </a:ln>
              <a:solidFill>
                <a:srgbClr val="4F81BD">
                  <a:lumMod val="50000"/>
                </a:srgb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Self-harm is not a mental illness</a:t>
            </a: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200738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 txBox="1">
            <a:spLocks/>
          </p:cNvSpPr>
          <p:nvPr/>
        </p:nvSpPr>
        <p:spPr>
          <a:xfrm>
            <a:off x="457200" y="274638"/>
            <a:ext cx="114681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Different Methods</a:t>
            </a:r>
            <a:endParaRPr kumimoji="0" lang="en-GB" sz="44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  <p:sp>
        <p:nvSpPr>
          <p:cNvPr id="3" name="Content Placeholder 4"/>
          <p:cNvSpPr txBox="1">
            <a:spLocks/>
          </p:cNvSpPr>
          <p:nvPr/>
        </p:nvSpPr>
        <p:spPr>
          <a:xfrm>
            <a:off x="3943350" y="1600200"/>
            <a:ext cx="474345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Cutting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Burning                          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Ingesting poisons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Pulling hair out               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Not eating/overeating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Over exercising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Risk taking behaviour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Taking an overdose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Hitting oneself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Self-strangulation</a:t>
            </a: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rgbClr val="4F81BD">
                  <a:lumMod val="50000"/>
                </a:srgb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514153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 txBox="1">
            <a:spLocks/>
          </p:cNvSpPr>
          <p:nvPr/>
        </p:nvSpPr>
        <p:spPr>
          <a:xfrm>
            <a:off x="457200" y="274638"/>
            <a:ext cx="11353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Reasons for Self Harming</a:t>
            </a:r>
            <a:endParaRPr kumimoji="0" lang="en-GB" sz="44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  <p:sp>
        <p:nvSpPr>
          <p:cNvPr id="3" name="Content Placeholder 4"/>
          <p:cNvSpPr txBox="1">
            <a:spLocks/>
          </p:cNvSpPr>
          <p:nvPr/>
        </p:nvSpPr>
        <p:spPr>
          <a:xfrm>
            <a:off x="1828800" y="1417638"/>
            <a:ext cx="90297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The need to feel in control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>
              <a:ln>
                <a:noFill/>
              </a:ln>
              <a:solidFill>
                <a:srgbClr val="4F81BD">
                  <a:lumMod val="50000"/>
                </a:srgb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The need to find release from feelings or emotional distress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>
              <a:ln>
                <a:noFill/>
              </a:ln>
              <a:solidFill>
                <a:srgbClr val="4F81BD">
                  <a:lumMod val="50000"/>
                </a:srgb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It makes the person temporarily ‘feel better’ or able to cope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>
              <a:ln>
                <a:noFill/>
              </a:ln>
              <a:solidFill>
                <a:srgbClr val="4F81BD">
                  <a:lumMod val="50000"/>
                </a:srgb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Self-punishment and atonement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>
              <a:ln>
                <a:noFill/>
              </a:ln>
              <a:solidFill>
                <a:srgbClr val="4F81BD">
                  <a:lumMod val="50000"/>
                </a:srgb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 form of communication</a:t>
            </a: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rgbClr val="4F81BD">
                  <a:lumMod val="50000"/>
                </a:srgb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116101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5700" y="1417638"/>
            <a:ext cx="5346607" cy="42853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itle 3"/>
          <p:cNvSpPr txBox="1">
            <a:spLocks/>
          </p:cNvSpPr>
          <p:nvPr/>
        </p:nvSpPr>
        <p:spPr>
          <a:xfrm>
            <a:off x="457200" y="274638"/>
            <a:ext cx="1133475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Self Harm Cycle</a:t>
            </a:r>
            <a:endParaRPr kumimoji="0" lang="en-GB" sz="44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9219050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 txBox="1">
            <a:spLocks/>
          </p:cNvSpPr>
          <p:nvPr/>
        </p:nvSpPr>
        <p:spPr>
          <a:xfrm>
            <a:off x="457200" y="274638"/>
            <a:ext cx="113157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HELP!</a:t>
            </a:r>
            <a:endParaRPr kumimoji="0" lang="en-GB" sz="44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7868" y="1417638"/>
            <a:ext cx="1395413" cy="1457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7868" y="3019425"/>
            <a:ext cx="1914525" cy="1073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3906" y="4415235"/>
            <a:ext cx="1914525" cy="146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7538" y="1351757"/>
            <a:ext cx="1689100" cy="1158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3263" y="2874963"/>
            <a:ext cx="1603375" cy="1622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Content Placeholder 2"/>
          <p:cNvSpPr txBox="1">
            <a:spLocks/>
          </p:cNvSpPr>
          <p:nvPr/>
        </p:nvSpPr>
        <p:spPr>
          <a:xfrm>
            <a:off x="1855788" y="1661319"/>
            <a:ext cx="8229600" cy="47132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76% 				16%																			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61% 				27%  																		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17%    </a:t>
            </a:r>
          </a:p>
        </p:txBody>
      </p:sp>
    </p:spTree>
    <p:extLst>
      <p:ext uri="{BB962C8B-B14F-4D97-AF65-F5344CB8AC3E}">
        <p14:creationId xmlns:p14="http://schemas.microsoft.com/office/powerpoint/2010/main" val="3217657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 txBox="1">
            <a:spLocks/>
          </p:cNvSpPr>
          <p:nvPr/>
        </p:nvSpPr>
        <p:spPr>
          <a:xfrm>
            <a:off x="457200" y="274638"/>
            <a:ext cx="1137285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4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Suicide Risk - Escalation</a:t>
            </a:r>
            <a:endParaRPr kumimoji="0" lang="en-GB" sz="44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  <p:sp>
        <p:nvSpPr>
          <p:cNvPr id="3" name="Content Placeholder 6"/>
          <p:cNvSpPr txBox="1">
            <a:spLocks/>
          </p:cNvSpPr>
          <p:nvPr/>
        </p:nvSpPr>
        <p:spPr>
          <a:xfrm>
            <a:off x="1524000" y="1600200"/>
            <a:ext cx="927735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Those who had self-harmed are :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>
              <a:ln>
                <a:noFill/>
              </a:ln>
              <a:solidFill>
                <a:srgbClr val="4F81BD">
                  <a:lumMod val="50000"/>
                </a:srgb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17  x likely to die by suicide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>
              <a:ln>
                <a:noFill/>
              </a:ln>
              <a:solidFill>
                <a:srgbClr val="4F81BD">
                  <a:lumMod val="50000"/>
                </a:srgb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34 x to die by drug overdose or alcohol poisoning at a young age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>
              <a:ln>
                <a:noFill/>
              </a:ln>
              <a:solidFill>
                <a:srgbClr val="4F81BD">
                  <a:lumMod val="50000"/>
                </a:srgb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Self-harm is the leading risk factor in suicide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6791768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 txBox="1">
            <a:spLocks/>
          </p:cNvSpPr>
          <p:nvPr/>
        </p:nvSpPr>
        <p:spPr>
          <a:xfrm>
            <a:off x="457200" y="274638"/>
            <a:ext cx="1152525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4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Self Harm v Suicide</a:t>
            </a:r>
            <a:endParaRPr kumimoji="0" lang="en-GB" sz="44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  <p:sp>
        <p:nvSpPr>
          <p:cNvPr id="3" name="Content Placeholder 6"/>
          <p:cNvSpPr txBox="1">
            <a:spLocks/>
          </p:cNvSpPr>
          <p:nvPr/>
        </p:nvSpPr>
        <p:spPr>
          <a:xfrm>
            <a:off x="1409700" y="1600200"/>
            <a:ext cx="96012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Self-Harm</a:t>
            </a:r>
            <a:r>
              <a:rPr kumimoji="0" lang="en-GB" sz="32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is a way of telling the person change the brain chemistry which gives the effect of a rush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>
              <a:ln>
                <a:noFill/>
              </a:ln>
              <a:solidFill>
                <a:srgbClr val="4F81BD">
                  <a:lumMod val="50000"/>
                </a:srgb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Suicidal people </a:t>
            </a:r>
            <a:r>
              <a:rPr kumimoji="0" lang="en-GB" sz="32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see no way out and wants to end their life.  It is an attempt to escape the pain and suffering they are going through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3243570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 txBox="1">
            <a:spLocks/>
          </p:cNvSpPr>
          <p:nvPr/>
        </p:nvSpPr>
        <p:spPr>
          <a:xfrm>
            <a:off x="457200" y="274638"/>
            <a:ext cx="113919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4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Mental Health Problems - Psychoses</a:t>
            </a:r>
            <a:endParaRPr kumimoji="0" lang="en-GB" sz="44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619250" y="1581150"/>
            <a:ext cx="4038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>
                <a:sysClr val="windowText" lastClr="000000"/>
              </a:buClr>
              <a:buSzPct val="9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Schizophrenia</a:t>
            </a: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>
                <a:sysClr val="windowText" lastClr="000000"/>
              </a:buClr>
              <a:buSzPct val="90000"/>
              <a:buFontTx/>
              <a:buNone/>
              <a:tabLst/>
              <a:defRPr/>
            </a:pPr>
            <a:endParaRPr kumimoji="0" lang="en-US" altLang="en-US" sz="2800" b="0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>
                <a:sysClr val="windowText" lastClr="000000"/>
              </a:buClr>
              <a:buSzPct val="9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Mania</a:t>
            </a: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>
                <a:sysClr val="windowText" lastClr="000000"/>
              </a:buClr>
              <a:buSzPct val="90000"/>
              <a:buFontTx/>
              <a:buNone/>
              <a:tabLst/>
              <a:defRPr/>
            </a:pPr>
            <a:endParaRPr kumimoji="0" lang="en-US" altLang="en-US" sz="2800" b="0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>
                <a:sysClr val="windowText" lastClr="000000"/>
              </a:buClr>
              <a:buSzPct val="90000"/>
              <a:buFontTx/>
              <a:buNone/>
              <a:tabLst/>
              <a:defRPr/>
            </a:pPr>
            <a:endParaRPr kumimoji="0" lang="en-US" altLang="en-US" sz="2800" b="0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>
                <a:sysClr val="windowText" lastClr="000000"/>
              </a:buClr>
              <a:buSzPct val="9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Depression</a:t>
            </a: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>
                <a:sysClr val="windowText" lastClr="000000"/>
              </a:buClr>
              <a:buSzPct val="90000"/>
              <a:buFont typeface="Arial" panose="020B0604020202020204" pitchFamily="34" charset="0"/>
              <a:buChar char="•"/>
              <a:tabLst/>
              <a:defRPr/>
            </a:pPr>
            <a:endParaRPr kumimoji="0" lang="en-US" altLang="en-US" sz="2800" b="0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>
                <a:sysClr val="windowText" lastClr="000000"/>
              </a:buClr>
              <a:buSzPct val="9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Manic depression</a:t>
            </a: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>
                <a:sysClr val="windowText" lastClr="000000"/>
              </a:buClr>
              <a:buSzPct val="9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Paranoia/ paranoid state</a:t>
            </a:r>
            <a:endParaRPr kumimoji="0" lang="en-GB" altLang="en-US" sz="2800" b="0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" name="Content Placeholder 5"/>
          <p:cNvSpPr txBox="1">
            <a:spLocks/>
          </p:cNvSpPr>
          <p:nvPr/>
        </p:nvSpPr>
        <p:spPr>
          <a:xfrm>
            <a:off x="5943600" y="1512888"/>
            <a:ext cx="4038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ysClr val="windowText" lastClr="000000"/>
              </a:buClr>
              <a:buSzPct val="90000"/>
              <a:buFontTx/>
              <a:buChar char="•"/>
              <a:tabLst/>
              <a:defRPr/>
            </a:pP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ＭＳ Ｐゴシック" pitchFamily="1" charset="-128"/>
                <a:cs typeface="+mn-cs"/>
              </a:rPr>
              <a:t>Delusions, voices, thought dysfunction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ysClr val="windowText" lastClr="000000"/>
              </a:buClr>
              <a:buSzPct val="90000"/>
              <a:buFontTx/>
              <a:buChar char="•"/>
              <a:tabLst/>
              <a:defRPr/>
            </a:pP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ＭＳ Ｐゴシック" pitchFamily="1" charset="-128"/>
                <a:cs typeface="+mn-cs"/>
              </a:rPr>
              <a:t>Hyperactive, mood changes, rapid speech, delusions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ysClr val="windowText" lastClr="000000"/>
              </a:buClr>
              <a:buSzPct val="90000"/>
              <a:buFontTx/>
              <a:buChar char="•"/>
              <a:tabLst/>
              <a:defRPr/>
            </a:pP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ＭＳ Ｐゴシック" pitchFamily="1" charset="-128"/>
                <a:cs typeface="+mn-cs"/>
              </a:rPr>
              <a:t>No motivation, sleep problems, low activity levels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ysClr val="windowText" lastClr="000000"/>
              </a:buClr>
              <a:buSzPct val="90000"/>
              <a:buFontTx/>
              <a:buChar char="•"/>
              <a:tabLst/>
              <a:defRPr/>
            </a:pP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ＭＳ Ｐゴシック" pitchFamily="1" charset="-128"/>
                <a:cs typeface="+mn-cs"/>
              </a:rPr>
              <a:t>Mood swings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ysClr val="windowText" lastClr="000000"/>
              </a:buClr>
              <a:buSzPct val="90000"/>
              <a:buFontTx/>
              <a:buChar char="•"/>
              <a:tabLst/>
              <a:defRPr/>
            </a:pP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ＭＳ Ｐゴシック" pitchFamily="1" charset="-128"/>
                <a:cs typeface="+mn-cs"/>
              </a:rPr>
              <a:t>Delusions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8089877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 txBox="1">
            <a:spLocks/>
          </p:cNvSpPr>
          <p:nvPr/>
        </p:nvSpPr>
        <p:spPr>
          <a:xfrm>
            <a:off x="457200" y="274638"/>
            <a:ext cx="114681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4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Mental Health Problems - Neuroses</a:t>
            </a:r>
            <a:endParaRPr kumimoji="0" lang="en-GB" sz="44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2357686" y="1615223"/>
            <a:ext cx="4038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>
                <a:sysClr val="windowText" lastClr="000000"/>
              </a:buClr>
              <a:buSzPct val="9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Depression</a:t>
            </a: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>
                <a:sysClr val="windowText" lastClr="000000"/>
              </a:buClr>
              <a:buSzPct val="90000"/>
              <a:buFont typeface="Arial" panose="020B0604020202020204" pitchFamily="34" charset="0"/>
              <a:buChar char="•"/>
              <a:tabLst/>
              <a:defRPr/>
            </a:pPr>
            <a:endParaRPr kumimoji="0" lang="en-US" altLang="en-US" sz="28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>
                <a:sysClr val="windowText" lastClr="000000"/>
              </a:buClr>
              <a:buSzPct val="9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Anxiety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>
                <a:sysClr val="windowText" lastClr="000000"/>
              </a:buClr>
              <a:buSzPct val="90000"/>
              <a:buNone/>
              <a:tabLst/>
              <a:defRPr/>
            </a:pPr>
            <a:endParaRPr kumimoji="0" lang="en-US" altLang="en-US" sz="28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>
                <a:sysClr val="windowText" lastClr="000000"/>
              </a:buClr>
              <a:buSzPct val="9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Phobias</a:t>
            </a:r>
            <a:endParaRPr kumimoji="0" lang="en-US" altLang="en-US" sz="2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>
                <a:sysClr val="windowText" lastClr="000000"/>
              </a:buClr>
              <a:buSzPct val="90000"/>
              <a:buFontTx/>
              <a:buNone/>
              <a:tabLst/>
              <a:defRPr/>
            </a:pPr>
            <a:endParaRPr kumimoji="0" lang="en-US" altLang="en-US" sz="2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>
                <a:sysClr val="windowText" lastClr="000000"/>
              </a:buClr>
              <a:buSzPct val="9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Obsessions / compulsions</a:t>
            </a: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" name="Content Placeholder 5"/>
          <p:cNvSpPr txBox="1">
            <a:spLocks/>
          </p:cNvSpPr>
          <p:nvPr/>
        </p:nvSpPr>
        <p:spPr>
          <a:xfrm>
            <a:off x="5814773" y="1463676"/>
            <a:ext cx="4038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>
                <a:sysClr val="windowText" lastClr="000000"/>
              </a:buClr>
              <a:buSzPct val="90000"/>
              <a:buFontTx/>
              <a:buChar char="•"/>
              <a:tabLst/>
              <a:defRPr/>
            </a:pP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ＭＳ Ｐゴシック" pitchFamily="1" charset="-128"/>
                <a:cs typeface="+mn-cs"/>
              </a:rPr>
              <a:t>Life event, as previous</a:t>
            </a: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>
                <a:sysClr val="windowText" lastClr="000000"/>
              </a:buClr>
              <a:buSzPct val="90000"/>
              <a:buFontTx/>
              <a:buChar char="•"/>
              <a:tabLst/>
              <a:defRPr/>
            </a:pPr>
            <a:endParaRPr kumimoji="0" lang="en-US" altLang="en-US" sz="2800" b="0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ＭＳ Ｐゴシック" pitchFamily="1" charset="-128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>
                <a:sysClr val="windowText" lastClr="000000"/>
              </a:buClr>
              <a:buSzPct val="90000"/>
              <a:buFontTx/>
              <a:buChar char="•"/>
              <a:tabLst/>
              <a:defRPr/>
            </a:pP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ＭＳ Ｐゴシック" pitchFamily="1" charset="-128"/>
                <a:cs typeface="+mn-cs"/>
              </a:rPr>
              <a:t>Irritability, panic attacks, loss of concentration, sleep problems</a:t>
            </a: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>
                <a:sysClr val="windowText" lastClr="000000"/>
              </a:buClr>
              <a:buSzPct val="90000"/>
              <a:buFontTx/>
              <a:buChar char="•"/>
              <a:tabLst/>
              <a:defRPr/>
            </a:pPr>
            <a:endParaRPr kumimoji="0" lang="en-US" altLang="en-US" sz="2800" b="0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ＭＳ Ｐゴシック" pitchFamily="1" charset="-128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>
                <a:sysClr val="windowText" lastClr="000000"/>
              </a:buClr>
              <a:buSzPct val="90000"/>
              <a:buFontTx/>
              <a:buChar char="•"/>
              <a:tabLst/>
              <a:defRPr/>
            </a:pP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ＭＳ Ｐゴシック" pitchFamily="1" charset="-128"/>
                <a:cs typeface="+mn-cs"/>
              </a:rPr>
              <a:t>Fear of things, panic attacks, avoidance</a:t>
            </a: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>
                <a:sysClr val="windowText" lastClr="000000"/>
              </a:buClr>
              <a:buSzPct val="90000"/>
              <a:buFontTx/>
              <a:buNone/>
              <a:tabLst/>
              <a:defRPr/>
            </a:pPr>
            <a:endParaRPr kumimoji="0" lang="en-US" altLang="en-US" sz="2800" b="0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ＭＳ Ｐゴシック" pitchFamily="1" charset="-128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>
                <a:sysClr val="windowText" lastClr="000000"/>
              </a:buClr>
              <a:buSzPct val="90000"/>
              <a:buFontTx/>
              <a:buChar char="•"/>
              <a:tabLst/>
              <a:defRPr/>
            </a:pP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ＭＳ Ｐゴシック" pitchFamily="1" charset="-128"/>
                <a:cs typeface="+mn-cs"/>
              </a:rPr>
              <a:t>Irrational behaviour, repeated behaviour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4481258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 txBox="1">
            <a:spLocks/>
          </p:cNvSpPr>
          <p:nvPr/>
        </p:nvSpPr>
        <p:spPr>
          <a:xfrm>
            <a:off x="457200" y="274638"/>
            <a:ext cx="1141095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Vulnerable Victims</a:t>
            </a:r>
            <a:endParaRPr kumimoji="0" lang="en-GB" sz="44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  <p:sp>
        <p:nvSpPr>
          <p:cNvPr id="3" name="Content Placeholder 4"/>
          <p:cNvSpPr txBox="1">
            <a:spLocks/>
          </p:cNvSpPr>
          <p:nvPr/>
        </p:nvSpPr>
        <p:spPr>
          <a:xfrm>
            <a:off x="1200150" y="1600200"/>
            <a:ext cx="9753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6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People with mental health issues &amp; learning disabilities, may be at greater risk of becoming victims of crime, especially those with severe mental illnesses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600" b="0" i="0" u="none" strike="noStrike" kern="1200" cap="none" spc="0" normalizeH="0" baseline="0" noProof="0">
              <a:ln>
                <a:noFill/>
              </a:ln>
              <a:solidFill>
                <a:srgbClr val="4F81BD">
                  <a:lumMod val="50000"/>
                </a:srgb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6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 victim or witness with mental ill health/ learning disabilities should have equal access to justice and be treated with  dignity and respect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600" b="0" i="0" u="none" strike="noStrike" kern="1200" cap="none" spc="0" normalizeH="0" baseline="0" noProof="0">
              <a:ln>
                <a:noFill/>
              </a:ln>
              <a:solidFill>
                <a:srgbClr val="4F81BD">
                  <a:lumMod val="50000"/>
                </a:srgb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6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It should not be assumed that a victim is unreliable because they are subject to mental ill health/learning disabilities, so please take them seriously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1005706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 txBox="1">
            <a:spLocks/>
          </p:cNvSpPr>
          <p:nvPr/>
        </p:nvSpPr>
        <p:spPr>
          <a:xfrm>
            <a:off x="457200" y="274638"/>
            <a:ext cx="11353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Vulnerable Suspects</a:t>
            </a:r>
            <a:endParaRPr kumimoji="0" lang="en-GB" sz="44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  <p:sp>
        <p:nvSpPr>
          <p:cNvPr id="3" name="Content Placeholder 4"/>
          <p:cNvSpPr txBox="1">
            <a:spLocks/>
          </p:cNvSpPr>
          <p:nvPr/>
        </p:nvSpPr>
        <p:spPr>
          <a:xfrm>
            <a:off x="1200150" y="1417638"/>
            <a:ext cx="98679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6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Mental ill health is not a barrier to investigation, and taking action can lead to individual receiving more appropriate and safer levels of treatment and care.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600" b="0" i="0" u="none" strike="noStrike" kern="1200" cap="none" spc="0" normalizeH="0" baseline="0" noProof="0">
              <a:ln>
                <a:noFill/>
              </a:ln>
              <a:solidFill>
                <a:srgbClr val="4F81BD">
                  <a:lumMod val="50000"/>
                </a:srgb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6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It should not be assumed a detained suspect did not understand their actions or what they were doing was wrong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600" b="0" i="0" u="none" strike="noStrike" kern="1200" cap="none" spc="0" normalizeH="0" baseline="0" noProof="0">
              <a:ln>
                <a:noFill/>
              </a:ln>
              <a:solidFill>
                <a:srgbClr val="4F81BD">
                  <a:lumMod val="50000"/>
                </a:srgb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6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If applicable, crime in accordance with Home Office Counting Rules even if a complaint is not supported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600" b="0" i="0" u="none" strike="noStrike" kern="1200" cap="none" spc="0" normalizeH="0" baseline="0" noProof="0">
              <a:ln>
                <a:noFill/>
              </a:ln>
              <a:solidFill>
                <a:srgbClr val="4F81BD">
                  <a:lumMod val="50000"/>
                </a:srgb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6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Secure evidence and seek as much background information as possible on the patient and their history utilising the </a:t>
            </a:r>
            <a:r>
              <a:rPr kumimoji="0" lang="en-GB" sz="3600" b="0" i="0" u="sng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Mentally Vulnerable Question Set form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3608129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 txBox="1">
            <a:spLocks/>
          </p:cNvSpPr>
          <p:nvPr/>
        </p:nvSpPr>
        <p:spPr>
          <a:xfrm>
            <a:off x="457200" y="274638"/>
            <a:ext cx="1144905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Who to Contact for </a:t>
            </a:r>
            <a:b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Advice &amp; Guidance</a:t>
            </a:r>
            <a:endParaRPr kumimoji="0" lang="en-GB" sz="44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  <p:sp>
        <p:nvSpPr>
          <p:cNvPr id="3" name="Content Placeholder 4"/>
          <p:cNvSpPr txBox="1">
            <a:spLocks/>
          </p:cNvSpPr>
          <p:nvPr/>
        </p:nvSpPr>
        <p:spPr>
          <a:xfrm>
            <a:off x="2152650" y="1600200"/>
            <a:ext cx="81153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6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Family or friends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6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GP/Out of hours GP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6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 &amp; 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6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Duty Psychiatrist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6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Approved Mental Health Practitioner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6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Crisis Resolution Home Treatment Team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6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Community Mental Health Team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6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Children and Adolescent Mental Health Services (under 18’s)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6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Older Adult Services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6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Learning Disability Services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6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Third Sector Organisations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600" b="0" i="0" u="none" strike="noStrike" kern="1200" cap="none" spc="0" normalizeH="0" baseline="0" noProof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Substance Misuse Services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144546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170</TotalTime>
  <Words>1390</Words>
  <Application>Microsoft Office PowerPoint</Application>
  <PresentationFormat>Widescreen</PresentationFormat>
  <Paragraphs>229</Paragraphs>
  <Slides>22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22</vt:i4>
      </vt:variant>
    </vt:vector>
  </HeadingPairs>
  <TitlesOfParts>
    <vt:vector size="31" baseType="lpstr">
      <vt:lpstr>Arial</vt:lpstr>
      <vt:lpstr>Arial Nova Cond</vt:lpstr>
      <vt:lpstr>Calibri</vt:lpstr>
      <vt:lpstr>Calibri Light</vt:lpstr>
      <vt:lpstr>Microsoft Sans Serif</vt:lpstr>
      <vt:lpstr>Tahoma</vt:lpstr>
      <vt:lpstr>Wingdings</vt:lpstr>
      <vt:lpstr>Office Theme</vt:lpstr>
      <vt:lpstr>1_Office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South Wales Police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Jones,Sarah swp5354</dc:creator>
  <cp:lastModifiedBy>Neil,Sharon swp3514</cp:lastModifiedBy>
  <cp:revision>43</cp:revision>
  <dcterms:created xsi:type="dcterms:W3CDTF">2018-01-30T11:09:50Z</dcterms:created>
  <dcterms:modified xsi:type="dcterms:W3CDTF">2022-07-01T12:34:17Z</dcterms:modified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itusGUID">
    <vt:lpwstr>0e5233a2-02bd-475e-ab65-006b631733b6</vt:lpwstr>
  </property>
  <property fmtid="{D5CDD505-2E9C-101B-9397-08002B2CF9AE}" pid="3" name="MSIP_Label_66cf8fe5-b7b7-4df7-b38d-1c61ac2f6639_Enabled">
    <vt:lpwstr>true</vt:lpwstr>
  </property>
  <property fmtid="{D5CDD505-2E9C-101B-9397-08002B2CF9AE}" pid="4" name="MSIP_Label_66cf8fe5-b7b7-4df7-b38d-1c61ac2f6639_SetDate">
    <vt:lpwstr>2022-07-01T06:36:01Z</vt:lpwstr>
  </property>
  <property fmtid="{D5CDD505-2E9C-101B-9397-08002B2CF9AE}" pid="5" name="MSIP_Label_66cf8fe5-b7b7-4df7-b38d-1c61ac2f6639_Method">
    <vt:lpwstr>Standard</vt:lpwstr>
  </property>
  <property fmtid="{D5CDD505-2E9C-101B-9397-08002B2CF9AE}" pid="6" name="MSIP_Label_66cf8fe5-b7b7-4df7-b38d-1c61ac2f6639_Name">
    <vt:lpwstr>66cf8fe5-b7b7-4df7-b38d-1c61ac2f6639</vt:lpwstr>
  </property>
  <property fmtid="{D5CDD505-2E9C-101B-9397-08002B2CF9AE}" pid="7" name="MSIP_Label_66cf8fe5-b7b7-4df7-b38d-1c61ac2f6639_SiteId">
    <vt:lpwstr>270c2f4d-fd0c-4f08-92a9-e5bdd8a87e09</vt:lpwstr>
  </property>
  <property fmtid="{D5CDD505-2E9C-101B-9397-08002B2CF9AE}" pid="8" name="MSIP_Label_66cf8fe5-b7b7-4df7-b38d-1c61ac2f6639_ActionId">
    <vt:lpwstr>446a17e6-9e78-453e-aded-f5d919c9529c</vt:lpwstr>
  </property>
  <property fmtid="{D5CDD505-2E9C-101B-9397-08002B2CF9AE}" pid="9" name="MSIP_Label_66cf8fe5-b7b7-4df7-b38d-1c61ac2f6639_ContentBits">
    <vt:lpwstr>0</vt:lpwstr>
  </property>
  <property fmtid="{D5CDD505-2E9C-101B-9397-08002B2CF9AE}" pid="10" name="Classification">
    <vt:lpwstr>OFFICIAL</vt:lpwstr>
  </property>
  <property fmtid="{D5CDD505-2E9C-101B-9397-08002B2CF9AE}" pid="11" name="Visibility">
    <vt:lpwstr>NOT VISIBLE</vt:lpwstr>
  </property>
</Properties>
</file>