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4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notesMasterIdLst>
    <p:notesMasterId r:id="rId28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</p:sldIdLst>
  <p:sldSz cx="18288000" cy="10287000"/>
  <p:notesSz cx="6858000" cy="9144000"/>
  <p:embeddedFontLst>
    <p:embeddedFont>
      <p:font typeface="Saira Bold" charset="1" panose="00000800000000000000"/>
      <p:regular r:id="rId24"/>
    </p:embeddedFont>
    <p:embeddedFont>
      <p:font typeface="Saira Extra-Light" charset="1" panose="00000300000000000000"/>
      <p:regular r:id="rId25"/>
    </p:embeddedFont>
    <p:embeddedFont>
      <p:font typeface="DM Sans" charset="1" panose="00000000000000000000"/>
      <p:regular r:id="rId26"/>
    </p:embeddedFont>
    <p:embeddedFont>
      <p:font typeface="DM Sans Bold" charset="1" panose="00000000000000000000"/>
      <p:regular r:id="rId2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fonts/font24.fntdata" Type="http://schemas.openxmlformats.org/officeDocument/2006/relationships/font"/><Relationship Id="rId25" Target="fonts/font25.fntdata" Type="http://schemas.openxmlformats.org/officeDocument/2006/relationships/font"/><Relationship Id="rId26" Target="fonts/font26.fntdata" Type="http://schemas.openxmlformats.org/officeDocument/2006/relationships/font"/><Relationship Id="rId27" Target="fonts/font27.fntdata" Type="http://schemas.openxmlformats.org/officeDocument/2006/relationships/font"/><Relationship Id="rId28" Target="notesMasters/notesMaster1.xml" Type="http://schemas.openxmlformats.org/officeDocument/2006/relationships/notesMaster"/><Relationship Id="rId29" Target="theme/theme2.xml" Type="http://schemas.openxmlformats.org/officeDocument/2006/relationships/theme"/><Relationship Id="rId3" Target="viewProps.xml" Type="http://schemas.openxmlformats.org/officeDocument/2006/relationships/viewProps"/><Relationship Id="rId30" Target="notesSlides/notesSlide1.xml" Type="http://schemas.openxmlformats.org/officeDocument/2006/relationships/notesSlide"/><Relationship Id="rId31" Target="notesSlides/notesSlide2.xml" Type="http://schemas.openxmlformats.org/officeDocument/2006/relationships/notesSlide"/><Relationship Id="rId32" Target="notesSlides/notesSlide3.xml" Type="http://schemas.openxmlformats.org/officeDocument/2006/relationships/notesSlide"/><Relationship Id="rId33" Target="notesSlides/notesSlide4.xml" Type="http://schemas.openxmlformats.org/officeDocument/2006/relationships/notesSlide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notesMasters/_rels/notesMaster1.xml.rels><?xml version="1.0" encoding="UTF-8" standalone="yes"?><Relationships xmlns="http://schemas.openxmlformats.org/package/2006/relationships"><Relationship Id="rId1" Target="../theme/theme2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1.xml" Type="http://schemas.openxmlformats.org/officeDocument/2006/relationships/slide"/></Relationships>
</file>

<file path=ppt/notesSlides/_rels/notesSlide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2.xml" Type="http://schemas.openxmlformats.org/officeDocument/2006/relationships/slide"/></Relationships>
</file>

<file path=ppt/notesSlides/_rels/notesSlide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4.xml" Type="http://schemas.openxmlformats.org/officeDocument/2006/relationships/slide"/></Relationships>
</file>

<file path=ppt/notesSlides/_rels/notesSlide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5.xml" Type="http://schemas.openxmlformats.org/officeDocument/2006/relationships/slide"/></Relationships>
</file>

<file path=ppt/notesSlides/notesSlide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Debenture - Creates debt or acknowledges it. </a:t>
            </a:r>
          </a:p>
          <a:p>
            <a:r>
              <a:rPr lang="en-US"/>
              <a:t/>
            </a:r>
          </a:p>
          <a:p>
            <a:r>
              <a:rPr lang="en-US"/>
              <a:t>S.738 of the CA 2006.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Selling shares - raise capital  but dilutes owners ship. </a:t>
            </a:r>
          </a:p>
          <a:p>
            <a:r>
              <a:rPr lang="en-US"/>
              <a:t/>
            </a:r>
          </a:p>
          <a:p>
            <a:r>
              <a:rPr lang="en-US"/>
              <a:t>Not available to sole traders or partnerships. 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Company can keep share capital  /sum provided until liquidation and the shareholder will be last in relation to any pay outs. </a:t>
            </a:r>
          </a:p>
          <a:p>
            <a:r>
              <a:rPr lang="en-US"/>
              <a:t/>
            </a:r>
          </a:p>
          <a:p>
            <a:r>
              <a:rPr lang="en-US"/>
              <a:t>Companies Act 2006 deals with returning share capital - an agreement allowing this. 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Company can keep share capital  /sum provided until liquidation and the shareholder will be last in relation to any pay outs. </a:t>
            </a:r>
          </a:p>
          <a:p>
            <a:r>
              <a:rPr lang="en-US"/>
              <a:t/>
            </a:r>
          </a:p>
          <a:p>
            <a:r>
              <a:rPr lang="en-US"/>
              <a:t>Companies Act 2006 deals with returning share capital - an agreement allowing this. 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png" Type="http://schemas.openxmlformats.org/officeDocument/2006/relationships/image"/><Relationship Id="rId3" Target="../media/image4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Relationship Id="rId3" Target="../media/image6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.png" Type="http://schemas.openxmlformats.org/officeDocument/2006/relationships/image"/><Relationship Id="rId3" Target="../media/image8.sv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Relationship Id="rId3" Target="../media/image6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png" Type="http://schemas.openxmlformats.org/officeDocument/2006/relationships/image"/><Relationship Id="rId3" Target="../media/image10.svg" Type="http://schemas.openxmlformats.org/officeDocument/2006/relationships/image"/><Relationship Id="rId4" Target="../media/image11.png" Type="http://schemas.openxmlformats.org/officeDocument/2006/relationships/image"/><Relationship Id="rId5" Target="../media/image12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Relationship Id="rId3" Target="../media/image6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png" Type="http://schemas.openxmlformats.org/officeDocument/2006/relationships/image"/><Relationship Id="rId3" Target="../media/image14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5.png" Type="http://schemas.openxmlformats.org/officeDocument/2006/relationships/image"/><Relationship Id="rId3" Target="../media/image16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7.png" Type="http://schemas.openxmlformats.org/officeDocument/2006/relationships/image"/><Relationship Id="rId3" Target="../media/image18.sv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.xml" Type="http://schemas.openxmlformats.org/officeDocument/2006/relationships/notesSlide"/><Relationship Id="rId3" Target="../media/image19.png" Type="http://schemas.openxmlformats.org/officeDocument/2006/relationships/image"/><Relationship Id="rId4" Target="../media/image20.sv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.xml" Type="http://schemas.openxmlformats.org/officeDocument/2006/relationships/notesSlide"/><Relationship Id="rId3" Target="../media/image21.png" Type="http://schemas.openxmlformats.org/officeDocument/2006/relationships/image"/><Relationship Id="rId4" Target="../media/image22.sv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png" Type="http://schemas.openxmlformats.org/officeDocument/2006/relationships/image"/><Relationship Id="rId3" Target="../media/image12.sv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3.xml" Type="http://schemas.openxmlformats.org/officeDocument/2006/relationships/notesSlide"/><Relationship Id="rId3" Target="../media/image5.png" Type="http://schemas.openxmlformats.org/officeDocument/2006/relationships/image"/><Relationship Id="rId4" Target="../media/image6.sv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4.xml" Type="http://schemas.openxmlformats.org/officeDocument/2006/relationships/notesSlide"/><Relationship Id="rId3" Target="../media/image23.png" Type="http://schemas.openxmlformats.org/officeDocument/2006/relationships/image"/><Relationship Id="rId4" Target="../media/image24.sv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Relationship Id="rId3" Target="../media/image6.svg" Type="http://schemas.openxmlformats.org/officeDocument/2006/relationships/imag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5.png" Type="http://schemas.openxmlformats.org/officeDocument/2006/relationships/image"/><Relationship Id="rId3" Target="../media/image26.svg" Type="http://schemas.openxmlformats.org/officeDocument/2006/relationships/imag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7.png" Type="http://schemas.openxmlformats.org/officeDocument/2006/relationships/image"/><Relationship Id="rId3" Target="../media/image28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7392607" y="3635269"/>
            <a:ext cx="9866693" cy="6870806"/>
          </a:xfrm>
          <a:custGeom>
            <a:avLst/>
            <a:gdLst/>
            <a:ahLst/>
            <a:cxnLst/>
            <a:rect r="r" b="b" t="t" l="l"/>
            <a:pathLst>
              <a:path h="6870806" w="9866693">
                <a:moveTo>
                  <a:pt x="0" y="0"/>
                </a:moveTo>
                <a:lnTo>
                  <a:pt x="9866693" y="0"/>
                </a:lnTo>
                <a:lnTo>
                  <a:pt x="9866693" y="6870806"/>
                </a:lnTo>
                <a:lnTo>
                  <a:pt x="0" y="687080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104810" y="3086613"/>
            <a:ext cx="11884331" cy="15367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1102"/>
              </a:lnSpc>
            </a:pPr>
            <a:r>
              <a:rPr lang="en-US" sz="12335" b="true">
                <a:solidFill>
                  <a:srgbClr val="2F1800"/>
                </a:solidFill>
                <a:latin typeface="Saira Bold"/>
                <a:ea typeface="Saira Bold"/>
                <a:cs typeface="Saira Bold"/>
                <a:sym typeface="Saira Bold"/>
              </a:rPr>
              <a:t>COMPANIES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188632" y="2236855"/>
            <a:ext cx="8039190" cy="8140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173"/>
              </a:lnSpc>
            </a:pPr>
            <a:r>
              <a:rPr lang="en-US" sz="6173">
                <a:solidFill>
                  <a:srgbClr val="2F1800"/>
                </a:solidFill>
                <a:latin typeface="Saira Extra-Light"/>
                <a:ea typeface="Saira Extra-Light"/>
                <a:cs typeface="Saira Extra-Light"/>
                <a:sym typeface="Saira Extra-Light"/>
              </a:rPr>
              <a:t>BY ZITA DRAPER 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490822" y="2656391"/>
            <a:ext cx="981645" cy="4968240"/>
            <a:chOff x="0" y="0"/>
            <a:chExt cx="258540" cy="130850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58540" cy="1308508"/>
            </a:xfrm>
            <a:custGeom>
              <a:avLst/>
              <a:gdLst/>
              <a:ahLst/>
              <a:cxnLst/>
              <a:rect r="r" b="b" t="t" l="l"/>
              <a:pathLst>
                <a:path h="1308508" w="258540">
                  <a:moveTo>
                    <a:pt x="129270" y="0"/>
                  </a:moveTo>
                  <a:lnTo>
                    <a:pt x="129270" y="0"/>
                  </a:lnTo>
                  <a:cubicBezTo>
                    <a:pt x="163555" y="0"/>
                    <a:pt x="196435" y="13619"/>
                    <a:pt x="220678" y="37862"/>
                  </a:cubicBezTo>
                  <a:cubicBezTo>
                    <a:pt x="244921" y="62105"/>
                    <a:pt x="258540" y="94986"/>
                    <a:pt x="258540" y="129270"/>
                  </a:cubicBezTo>
                  <a:lnTo>
                    <a:pt x="258540" y="1179238"/>
                  </a:lnTo>
                  <a:cubicBezTo>
                    <a:pt x="258540" y="1250631"/>
                    <a:pt x="200664" y="1308508"/>
                    <a:pt x="129270" y="1308508"/>
                  </a:cubicBezTo>
                  <a:lnTo>
                    <a:pt x="129270" y="1308508"/>
                  </a:lnTo>
                  <a:cubicBezTo>
                    <a:pt x="94986" y="1308508"/>
                    <a:pt x="62105" y="1294888"/>
                    <a:pt x="37862" y="1270645"/>
                  </a:cubicBezTo>
                  <a:cubicBezTo>
                    <a:pt x="13619" y="1246403"/>
                    <a:pt x="0" y="1213522"/>
                    <a:pt x="0" y="1179238"/>
                  </a:cubicBezTo>
                  <a:lnTo>
                    <a:pt x="0" y="129270"/>
                  </a:lnTo>
                  <a:cubicBezTo>
                    <a:pt x="0" y="57876"/>
                    <a:pt x="57876" y="0"/>
                    <a:pt x="12927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rnd">
              <a:solidFill>
                <a:srgbClr val="2F1800"/>
              </a:solidFill>
              <a:prstDash val="solid"/>
              <a:round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0" y="76200"/>
              <a:ext cx="258540" cy="123230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462"/>
                </a:lnSpc>
              </a:pP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0">
            <a:off x="2049405" y="2650413"/>
            <a:ext cx="5783975" cy="4974218"/>
          </a:xfrm>
          <a:custGeom>
            <a:avLst/>
            <a:gdLst/>
            <a:ahLst/>
            <a:cxnLst/>
            <a:rect r="r" b="b" t="t" l="l"/>
            <a:pathLst>
              <a:path h="4974218" w="5783975">
                <a:moveTo>
                  <a:pt x="0" y="0"/>
                </a:moveTo>
                <a:lnTo>
                  <a:pt x="5783975" y="0"/>
                </a:lnTo>
                <a:lnTo>
                  <a:pt x="5783975" y="4974218"/>
                </a:lnTo>
                <a:lnTo>
                  <a:pt x="0" y="49742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8447332" y="2780216"/>
            <a:ext cx="7791262" cy="8140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173"/>
              </a:lnSpc>
            </a:pPr>
            <a:r>
              <a:rPr lang="en-US" sz="6173" b="true">
                <a:solidFill>
                  <a:srgbClr val="2F1800"/>
                </a:solidFill>
                <a:latin typeface="Saira Bold"/>
                <a:ea typeface="Saira Bold"/>
                <a:cs typeface="Saira Bold"/>
                <a:sym typeface="Saira Bold"/>
              </a:rPr>
              <a:t>CONTENT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8447332" y="4896872"/>
            <a:ext cx="7654618" cy="20366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Aims and Objectives</a:t>
            </a: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Service Contracts </a:t>
            </a: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Company Officers </a:t>
            </a: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Finance </a:t>
            </a: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Summary </a:t>
            </a: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Thank you, Any Questions?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28700" y="2392481"/>
            <a:ext cx="1970104" cy="574461"/>
            <a:chOff x="0" y="0"/>
            <a:chExt cx="1393742" cy="4064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393742" cy="406400"/>
            </a:xfrm>
            <a:custGeom>
              <a:avLst/>
              <a:gdLst/>
              <a:ahLst/>
              <a:cxnLst/>
              <a:rect r="r" b="b" t="t" l="l"/>
              <a:pathLst>
                <a:path h="406400" w="1393742">
                  <a:moveTo>
                    <a:pt x="1190542" y="0"/>
                  </a:moveTo>
                  <a:cubicBezTo>
                    <a:pt x="1302767" y="0"/>
                    <a:pt x="1393742" y="90976"/>
                    <a:pt x="1393742" y="203200"/>
                  </a:cubicBezTo>
                  <a:cubicBezTo>
                    <a:pt x="1393742" y="315424"/>
                    <a:pt x="1302767" y="406400"/>
                    <a:pt x="1190542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2F1800"/>
            </a:solidFill>
            <a:ln cap="sq">
              <a:noFill/>
              <a:prstDash val="solid"/>
              <a:miter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0" y="76200"/>
              <a:ext cx="1393742" cy="3302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462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028700" y="6209772"/>
            <a:ext cx="1970104" cy="574461"/>
            <a:chOff x="0" y="0"/>
            <a:chExt cx="1393742" cy="4064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393742" cy="406400"/>
            </a:xfrm>
            <a:custGeom>
              <a:avLst/>
              <a:gdLst/>
              <a:ahLst/>
              <a:cxnLst/>
              <a:rect r="r" b="b" t="t" l="l"/>
              <a:pathLst>
                <a:path h="406400" w="1393742">
                  <a:moveTo>
                    <a:pt x="1190542" y="0"/>
                  </a:moveTo>
                  <a:cubicBezTo>
                    <a:pt x="1302767" y="0"/>
                    <a:pt x="1393742" y="90976"/>
                    <a:pt x="1393742" y="203200"/>
                  </a:cubicBezTo>
                  <a:cubicBezTo>
                    <a:pt x="1393742" y="315424"/>
                    <a:pt x="1302767" y="406400"/>
                    <a:pt x="1190542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2F1800"/>
            </a:solidFill>
            <a:ln cap="sq">
              <a:noFill/>
              <a:prstDash val="solid"/>
              <a:miter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76200"/>
              <a:ext cx="1393742" cy="3302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462"/>
                </a:lnSpc>
              </a:pPr>
            </a:p>
          </p:txBody>
        </p:sp>
      </p:grpSp>
      <p:sp>
        <p:nvSpPr>
          <p:cNvPr name="Freeform 8" id="8"/>
          <p:cNvSpPr/>
          <p:nvPr/>
        </p:nvSpPr>
        <p:spPr>
          <a:xfrm flipH="false" flipV="false" rot="0">
            <a:off x="9737918" y="3090767"/>
            <a:ext cx="7521382" cy="6167533"/>
          </a:xfrm>
          <a:custGeom>
            <a:avLst/>
            <a:gdLst/>
            <a:ahLst/>
            <a:cxnLst/>
            <a:rect r="r" b="b" t="t" l="l"/>
            <a:pathLst>
              <a:path h="6167533" w="7521382">
                <a:moveTo>
                  <a:pt x="0" y="0"/>
                </a:moveTo>
                <a:lnTo>
                  <a:pt x="7521382" y="0"/>
                </a:lnTo>
                <a:lnTo>
                  <a:pt x="7521382" y="6167533"/>
                </a:lnTo>
                <a:lnTo>
                  <a:pt x="0" y="61675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1290109" y="2450553"/>
            <a:ext cx="1447287" cy="4306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560"/>
              </a:lnSpc>
            </a:pPr>
            <a:r>
              <a:rPr lang="en-US" b="true" sz="2543">
                <a:solidFill>
                  <a:srgbClr val="FFFFFF"/>
                </a:solidFill>
                <a:latin typeface="DM Sans Bold"/>
                <a:ea typeface="DM Sans Bold"/>
                <a:cs typeface="DM Sans Bold"/>
                <a:sym typeface="DM Sans Bold"/>
              </a:rPr>
              <a:t>AIM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028700" y="3062192"/>
            <a:ext cx="8140625" cy="6650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The aim of today’s session is to discuss companies but more specifically company finance. 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028700" y="6879483"/>
            <a:ext cx="8140625" cy="6650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By the end of today’s session students should be able to demonstrate that they understand the above.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159404" y="6267383"/>
            <a:ext cx="1839399" cy="4306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560"/>
              </a:lnSpc>
            </a:pPr>
            <a:r>
              <a:rPr lang="en-US" b="true" sz="2543">
                <a:solidFill>
                  <a:srgbClr val="FFFFFF"/>
                </a:solidFill>
                <a:latin typeface="DM Sans Bold"/>
                <a:ea typeface="DM Sans Bold"/>
                <a:cs typeface="DM Sans Bold"/>
                <a:sym typeface="DM Sans Bold"/>
              </a:rPr>
              <a:t>OBJECTIVE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028700" y="1152525"/>
            <a:ext cx="8598982" cy="8140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173"/>
              </a:lnSpc>
            </a:pPr>
            <a:r>
              <a:rPr lang="en-US" b="true" sz="6173" u="sng">
                <a:solidFill>
                  <a:srgbClr val="2F1800"/>
                </a:solidFill>
                <a:latin typeface="Saira Bold"/>
                <a:ea typeface="Saira Bold"/>
                <a:cs typeface="Saira Bold"/>
                <a:sym typeface="Saira Bold"/>
              </a:rPr>
              <a:t>AIMS AND OBJECTIVES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323638" y="6469896"/>
            <a:ext cx="7315200" cy="3684201"/>
          </a:xfrm>
          <a:custGeom>
            <a:avLst/>
            <a:gdLst/>
            <a:ahLst/>
            <a:cxnLst/>
            <a:rect r="r" b="b" t="t" l="l"/>
            <a:pathLst>
              <a:path h="3684201" w="7315200">
                <a:moveTo>
                  <a:pt x="0" y="0"/>
                </a:moveTo>
                <a:lnTo>
                  <a:pt x="7315200" y="0"/>
                </a:lnTo>
                <a:lnTo>
                  <a:pt x="7315200" y="3684201"/>
                </a:lnTo>
                <a:lnTo>
                  <a:pt x="0" y="368420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290109" y="2450553"/>
            <a:ext cx="1447287" cy="4306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560"/>
              </a:lnSpc>
            </a:pPr>
            <a:r>
              <a:rPr lang="en-US" b="true" sz="2543">
                <a:solidFill>
                  <a:srgbClr val="FFFFFF"/>
                </a:solidFill>
                <a:latin typeface="DM Sans Bold"/>
                <a:ea typeface="DM Sans Bold"/>
                <a:cs typeface="DM Sans Bold"/>
                <a:sym typeface="DM Sans Bold"/>
              </a:rPr>
              <a:t>AIM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03375" y="2323870"/>
            <a:ext cx="8140625" cy="48356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592302" indent="-296151" lvl="1">
              <a:lnSpc>
                <a:spcPts val="3840"/>
              </a:lnSpc>
              <a:buFont typeface="Arial"/>
              <a:buChar char="•"/>
            </a:pPr>
            <a:r>
              <a:rPr lang="en-US" sz="27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Ability to enter contracts is dealt with under - S.43. </a:t>
            </a:r>
          </a:p>
          <a:p>
            <a:pPr algn="just" marL="592302" indent="-296151" lvl="1">
              <a:lnSpc>
                <a:spcPts val="3840"/>
              </a:lnSpc>
              <a:buFont typeface="Arial"/>
              <a:buChar char="•"/>
            </a:pPr>
            <a:r>
              <a:rPr lang="en-US" sz="27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MA3 - Directors </a:t>
            </a:r>
          </a:p>
          <a:p>
            <a:pPr algn="just" marL="592302" indent="-296151" lvl="1">
              <a:lnSpc>
                <a:spcPts val="3840"/>
              </a:lnSpc>
              <a:buFont typeface="Arial"/>
              <a:buChar char="•"/>
            </a:pPr>
            <a:r>
              <a:rPr lang="en-US" sz="27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Conclude on companies behalf. </a:t>
            </a:r>
          </a:p>
          <a:p>
            <a:pPr algn="just" marL="592302" indent="-296151" lvl="1">
              <a:lnSpc>
                <a:spcPts val="3840"/>
              </a:lnSpc>
              <a:buFont typeface="Arial"/>
              <a:buChar char="•"/>
            </a:pPr>
            <a:r>
              <a:rPr lang="en-US" sz="27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Protection - S.40.</a:t>
            </a:r>
          </a:p>
          <a:p>
            <a:pPr algn="just">
              <a:lnSpc>
                <a:spcPts val="3840"/>
              </a:lnSpc>
            </a:pPr>
          </a:p>
          <a:p>
            <a:pPr algn="just" marL="592302" indent="-296151" lvl="1">
              <a:lnSpc>
                <a:spcPts val="3840"/>
              </a:lnSpc>
              <a:buFont typeface="Arial"/>
              <a:buChar char="•"/>
            </a:pPr>
            <a:r>
              <a:rPr lang="en-US" sz="27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Next we consider S.44. </a:t>
            </a:r>
          </a:p>
          <a:p>
            <a:pPr algn="just" marL="592302" indent="-296151" lvl="1">
              <a:lnSpc>
                <a:spcPts val="3840"/>
              </a:lnSpc>
              <a:buFont typeface="Arial"/>
              <a:buChar char="•"/>
            </a:pPr>
            <a:r>
              <a:rPr lang="en-US" sz="27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Rules on using company seal are under MA49.</a:t>
            </a:r>
          </a:p>
          <a:p>
            <a:pPr algn="just">
              <a:lnSpc>
                <a:spcPts val="3840"/>
              </a:lnSpc>
            </a:pPr>
          </a:p>
          <a:p>
            <a:pPr algn="just">
              <a:lnSpc>
                <a:spcPts val="3840"/>
              </a:lnSpc>
            </a:pPr>
          </a:p>
        </p:txBody>
      </p:sp>
      <p:sp>
        <p:nvSpPr>
          <p:cNvPr name="TextBox 5" id="5"/>
          <p:cNvSpPr txBox="true"/>
          <p:nvPr/>
        </p:nvSpPr>
        <p:spPr>
          <a:xfrm rot="0">
            <a:off x="1028700" y="1152525"/>
            <a:ext cx="8598982" cy="8260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273"/>
              </a:lnSpc>
            </a:pPr>
            <a:r>
              <a:rPr lang="en-US" b="true" sz="6273" u="sng">
                <a:solidFill>
                  <a:srgbClr val="2F1800"/>
                </a:solidFill>
                <a:latin typeface="Saira Bold"/>
                <a:ea typeface="Saira Bold"/>
                <a:cs typeface="Saira Bold"/>
                <a:sym typeface="Saira Bold"/>
              </a:rPr>
              <a:t>SERVICE CONTRACTS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737918" y="3090767"/>
            <a:ext cx="7521382" cy="6167533"/>
          </a:xfrm>
          <a:custGeom>
            <a:avLst/>
            <a:gdLst/>
            <a:ahLst/>
            <a:cxnLst/>
            <a:rect r="r" b="b" t="t" l="l"/>
            <a:pathLst>
              <a:path h="6167533" w="7521382">
                <a:moveTo>
                  <a:pt x="0" y="0"/>
                </a:moveTo>
                <a:lnTo>
                  <a:pt x="7521382" y="0"/>
                </a:lnTo>
                <a:lnTo>
                  <a:pt x="7521382" y="6167533"/>
                </a:lnTo>
                <a:lnTo>
                  <a:pt x="0" y="61675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290109" y="2450553"/>
            <a:ext cx="1447287" cy="4306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560"/>
              </a:lnSpc>
            </a:pPr>
            <a:r>
              <a:rPr lang="en-US" b="true" sz="2543">
                <a:solidFill>
                  <a:srgbClr val="FFFFFF"/>
                </a:solidFill>
                <a:latin typeface="DM Sans Bold"/>
                <a:ea typeface="DM Sans Bold"/>
                <a:cs typeface="DM Sans Bold"/>
                <a:sym typeface="DM Sans Bold"/>
              </a:rPr>
              <a:t>AIM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28700" y="3062192"/>
            <a:ext cx="8140625" cy="20366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PLC must have at least 2 directors and a company secretary. </a:t>
            </a: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Must hold one of the specified qualifications</a:t>
            </a: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No specific rules on appointing company secretaries instead use MA3.</a:t>
            </a: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Directors will decide the role. </a:t>
            </a: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As we have seen directors can remove company secretaries MA3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28700" y="1152525"/>
            <a:ext cx="8598982" cy="8140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173"/>
              </a:lnSpc>
            </a:pPr>
            <a:r>
              <a:rPr lang="en-US" b="true" sz="6173" u="sng">
                <a:solidFill>
                  <a:srgbClr val="2F1800"/>
                </a:solidFill>
                <a:latin typeface="Saira Bold"/>
                <a:ea typeface="Saira Bold"/>
                <a:cs typeface="Saira Bold"/>
                <a:sym typeface="Saira Bold"/>
              </a:rPr>
              <a:t>COMPANY OFFICERS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196534" y="4413480"/>
            <a:ext cx="5318206" cy="5873520"/>
          </a:xfrm>
          <a:custGeom>
            <a:avLst/>
            <a:gdLst/>
            <a:ahLst/>
            <a:cxnLst/>
            <a:rect r="r" b="b" t="t" l="l"/>
            <a:pathLst>
              <a:path h="5873520" w="5318206">
                <a:moveTo>
                  <a:pt x="0" y="0"/>
                </a:moveTo>
                <a:lnTo>
                  <a:pt x="5318206" y="0"/>
                </a:lnTo>
                <a:lnTo>
                  <a:pt x="5318206" y="5873520"/>
                </a:lnTo>
                <a:lnTo>
                  <a:pt x="0" y="587352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2466001" y="4539099"/>
            <a:ext cx="5821999" cy="5747901"/>
          </a:xfrm>
          <a:custGeom>
            <a:avLst/>
            <a:gdLst/>
            <a:ahLst/>
            <a:cxnLst/>
            <a:rect r="r" b="b" t="t" l="l"/>
            <a:pathLst>
              <a:path h="5747901" w="5821999">
                <a:moveTo>
                  <a:pt x="0" y="0"/>
                </a:moveTo>
                <a:lnTo>
                  <a:pt x="5821999" y="0"/>
                </a:lnTo>
                <a:lnTo>
                  <a:pt x="5821999" y="5747901"/>
                </a:lnTo>
                <a:lnTo>
                  <a:pt x="0" y="574790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5328191" y="4107441"/>
            <a:ext cx="8140625" cy="23795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We have already slightly touched on Company finance. </a:t>
            </a:r>
          </a:p>
          <a:p>
            <a:pPr algn="just">
              <a:lnSpc>
                <a:spcPts val="2720"/>
              </a:lnSpc>
            </a:pP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How can a company be financed?</a:t>
            </a:r>
          </a:p>
          <a:p>
            <a:pPr algn="just">
              <a:lnSpc>
                <a:spcPts val="2720"/>
              </a:lnSpc>
            </a:pP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Revisit your notes. </a:t>
            </a:r>
          </a:p>
          <a:p>
            <a:pPr algn="just">
              <a:lnSpc>
                <a:spcPts val="2720"/>
              </a:lnSpc>
            </a:pP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What are the risks and benefits associated with each one?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4844509" y="2335430"/>
            <a:ext cx="8598982" cy="8140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173"/>
              </a:lnSpc>
            </a:pPr>
            <a:r>
              <a:rPr lang="en-US" b="true" sz="6173" u="sng">
                <a:solidFill>
                  <a:srgbClr val="2F1800"/>
                </a:solidFill>
                <a:latin typeface="Saira Bold"/>
                <a:ea typeface="Saira Bold"/>
                <a:cs typeface="Saira Bold"/>
                <a:sym typeface="Saira Bold"/>
              </a:rPr>
              <a:t>COMPANY FINANCE 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737918" y="3090767"/>
            <a:ext cx="7521382" cy="6167533"/>
          </a:xfrm>
          <a:custGeom>
            <a:avLst/>
            <a:gdLst/>
            <a:ahLst/>
            <a:cxnLst/>
            <a:rect r="r" b="b" t="t" l="l"/>
            <a:pathLst>
              <a:path h="6167533" w="7521382">
                <a:moveTo>
                  <a:pt x="0" y="0"/>
                </a:moveTo>
                <a:lnTo>
                  <a:pt x="7521382" y="0"/>
                </a:lnTo>
                <a:lnTo>
                  <a:pt x="7521382" y="6167533"/>
                </a:lnTo>
                <a:lnTo>
                  <a:pt x="0" y="61675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28700" y="3024092"/>
            <a:ext cx="8140625" cy="56051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690881" indent="-345440" lvl="1">
              <a:lnSpc>
                <a:spcPts val="4480"/>
              </a:lnSpc>
              <a:buFont typeface="Arial"/>
              <a:buChar char="•"/>
            </a:pPr>
            <a:r>
              <a:rPr lang="en-US" sz="3200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Changes with the company. </a:t>
            </a:r>
          </a:p>
          <a:p>
            <a:pPr algn="just" marL="690881" indent="-345440" lvl="1">
              <a:lnSpc>
                <a:spcPts val="4480"/>
              </a:lnSpc>
              <a:buFont typeface="Arial"/>
              <a:buChar char="•"/>
            </a:pPr>
            <a:r>
              <a:rPr lang="en-US" sz="3200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And the need of shareholders </a:t>
            </a:r>
          </a:p>
          <a:p>
            <a:pPr algn="just" marL="690881" indent="-345440" lvl="1">
              <a:lnSpc>
                <a:spcPts val="4480"/>
              </a:lnSpc>
              <a:buFont typeface="Arial"/>
              <a:buChar char="•"/>
            </a:pPr>
            <a:r>
              <a:rPr lang="en-US" sz="3200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Can have retained profits that can be used as finance - this is profit not shared between shareholders as dividends. </a:t>
            </a:r>
          </a:p>
          <a:p>
            <a:pPr algn="just" marL="690881" indent="-345440" lvl="1">
              <a:lnSpc>
                <a:spcPts val="4480"/>
              </a:lnSpc>
              <a:buFont typeface="Arial"/>
              <a:buChar char="•"/>
            </a:pPr>
            <a:r>
              <a:rPr lang="en-US" sz="3200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Two other types of financing are equity financing and debt financing. </a:t>
            </a:r>
          </a:p>
          <a:p>
            <a:pPr algn="just" marL="690881" indent="-345440" lvl="1">
              <a:lnSpc>
                <a:spcPts val="4480"/>
              </a:lnSpc>
              <a:buFont typeface="Arial"/>
              <a:buChar char="•"/>
            </a:pPr>
            <a:r>
              <a:rPr lang="en-US" sz="3200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However, companies will also need to consider any tax implications.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28700" y="1152525"/>
            <a:ext cx="8598982" cy="8140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173"/>
              </a:lnSpc>
            </a:pPr>
            <a:r>
              <a:rPr lang="en-US" b="true" sz="6173" u="sng">
                <a:solidFill>
                  <a:srgbClr val="2F1800"/>
                </a:solidFill>
                <a:latin typeface="Saira Bold"/>
                <a:ea typeface="Saira Bold"/>
                <a:cs typeface="Saira Bold"/>
                <a:sym typeface="Saira Bold"/>
              </a:rPr>
              <a:t>COMPANY FINANCE 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1171057" y="1966552"/>
            <a:ext cx="6235968" cy="6145263"/>
          </a:xfrm>
          <a:custGeom>
            <a:avLst/>
            <a:gdLst/>
            <a:ahLst/>
            <a:cxnLst/>
            <a:rect r="r" b="b" t="t" l="l"/>
            <a:pathLst>
              <a:path h="6145263" w="6235968">
                <a:moveTo>
                  <a:pt x="0" y="0"/>
                </a:moveTo>
                <a:lnTo>
                  <a:pt x="6235968" y="0"/>
                </a:lnTo>
                <a:lnTo>
                  <a:pt x="6235968" y="6145263"/>
                </a:lnTo>
                <a:lnTo>
                  <a:pt x="0" y="614526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290109" y="2450553"/>
            <a:ext cx="1447287" cy="4306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560"/>
              </a:lnSpc>
            </a:pPr>
            <a:r>
              <a:rPr lang="en-US" b="true" sz="2543">
                <a:solidFill>
                  <a:srgbClr val="FFFFFF"/>
                </a:solidFill>
                <a:latin typeface="DM Sans Bold"/>
                <a:ea typeface="DM Sans Bold"/>
                <a:cs typeface="DM Sans Bold"/>
                <a:sym typeface="DM Sans Bold"/>
              </a:rPr>
              <a:t>AIM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28700" y="3062192"/>
            <a:ext cx="8140625" cy="54656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We have already touched on debt financing and know it to be when you borrow money from someone or something - Contract. </a:t>
            </a: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Interest - tax deductible  business expense. </a:t>
            </a: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There are different types of Creditors; </a:t>
            </a:r>
          </a:p>
          <a:p>
            <a:pPr algn="just">
              <a:lnSpc>
                <a:spcPts val="2720"/>
              </a:lnSpc>
            </a:pP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1/ Financial Creditor </a:t>
            </a: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2/ Trade Creditors</a:t>
            </a: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3/Judgement Creditors</a:t>
            </a:r>
          </a:p>
          <a:p>
            <a:pPr algn="just">
              <a:lnSpc>
                <a:spcPts val="2720"/>
              </a:lnSpc>
            </a:pP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HMRC can also be a creditor if taxes are not paid. </a:t>
            </a:r>
          </a:p>
          <a:p>
            <a:pPr algn="just">
              <a:lnSpc>
                <a:spcPts val="2720"/>
              </a:lnSpc>
            </a:pPr>
          </a:p>
          <a:p>
            <a:pPr algn="just">
              <a:lnSpc>
                <a:spcPts val="2720"/>
              </a:lnSpc>
            </a:pP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Once a contract is in place, it is enforceable and the company can be sued.</a:t>
            </a:r>
          </a:p>
          <a:p>
            <a:pPr algn="just">
              <a:lnSpc>
                <a:spcPts val="2720"/>
              </a:lnSpc>
            </a:pP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Tax - paid out pre tax profit. 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28700" y="1152525"/>
            <a:ext cx="8598982" cy="8140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173"/>
              </a:lnSpc>
            </a:pPr>
            <a:r>
              <a:rPr lang="en-US" b="true" sz="6173" u="sng">
                <a:solidFill>
                  <a:srgbClr val="2F1800"/>
                </a:solidFill>
                <a:latin typeface="Saira Bold"/>
                <a:ea typeface="Saira Bold"/>
                <a:cs typeface="Saira Bold"/>
                <a:sym typeface="Saira Bold"/>
              </a:rPr>
              <a:t>DEBT FINANCING 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960786" y="1497626"/>
            <a:ext cx="5829691" cy="7689041"/>
          </a:xfrm>
          <a:custGeom>
            <a:avLst/>
            <a:gdLst/>
            <a:ahLst/>
            <a:cxnLst/>
            <a:rect r="r" b="b" t="t" l="l"/>
            <a:pathLst>
              <a:path h="7689041" w="5829691">
                <a:moveTo>
                  <a:pt x="0" y="0"/>
                </a:moveTo>
                <a:lnTo>
                  <a:pt x="5829691" y="0"/>
                </a:lnTo>
                <a:lnTo>
                  <a:pt x="5829691" y="7689042"/>
                </a:lnTo>
                <a:lnTo>
                  <a:pt x="0" y="768904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28700" y="3062192"/>
            <a:ext cx="8140625" cy="37511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How is debt financing usually done? </a:t>
            </a:r>
          </a:p>
          <a:p>
            <a:pPr algn="just">
              <a:lnSpc>
                <a:spcPts val="2720"/>
              </a:lnSpc>
            </a:pPr>
          </a:p>
          <a:p>
            <a:pPr algn="just">
              <a:lnSpc>
                <a:spcPts val="2720"/>
              </a:lnSpc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1/ Through the use of an overdraft - terms will be agreed between the parties. </a:t>
            </a:r>
          </a:p>
          <a:p>
            <a:pPr algn="just">
              <a:lnSpc>
                <a:spcPts val="2720"/>
              </a:lnSpc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2/ Loans - with terms applied. </a:t>
            </a:r>
          </a:p>
          <a:p>
            <a:pPr algn="just">
              <a:lnSpc>
                <a:spcPts val="2720"/>
              </a:lnSpc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3/ Syndicate Loans - all in one.</a:t>
            </a:r>
          </a:p>
          <a:p>
            <a:pPr algn="just">
              <a:lnSpc>
                <a:spcPts val="2720"/>
              </a:lnSpc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4/ Subordinate loans - Repayment to lender only once other lenders have been paid. </a:t>
            </a:r>
          </a:p>
          <a:p>
            <a:pPr algn="just">
              <a:lnSpc>
                <a:spcPts val="2720"/>
              </a:lnSpc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5/ Debt Securities - bonds or loan notes. </a:t>
            </a:r>
          </a:p>
          <a:p>
            <a:pPr algn="just">
              <a:lnSpc>
                <a:spcPts val="2720"/>
              </a:lnSpc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6/ </a:t>
            </a:r>
          </a:p>
          <a:p>
            <a:pPr algn="just">
              <a:lnSpc>
                <a:spcPts val="2720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1028700" y="6879483"/>
            <a:ext cx="8140625" cy="6650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By the end of today’s session students should be able to demonstrate that they understand the above.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159404" y="6267383"/>
            <a:ext cx="1839399" cy="4306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560"/>
              </a:lnSpc>
            </a:pPr>
            <a:r>
              <a:rPr lang="en-US" b="true" sz="2543">
                <a:solidFill>
                  <a:srgbClr val="FFFFFF"/>
                </a:solidFill>
                <a:latin typeface="DM Sans Bold"/>
                <a:ea typeface="DM Sans Bold"/>
                <a:cs typeface="DM Sans Bold"/>
                <a:sym typeface="DM Sans Bold"/>
              </a:rPr>
              <a:t>OBJECTIVE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28700" y="1162050"/>
            <a:ext cx="8598982" cy="8743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673"/>
              </a:lnSpc>
            </a:pPr>
            <a:r>
              <a:rPr lang="en-US" b="true" sz="6673" u="sng">
                <a:solidFill>
                  <a:srgbClr val="2F1800"/>
                </a:solidFill>
                <a:latin typeface="Saira Bold"/>
                <a:ea typeface="Saira Bold"/>
                <a:cs typeface="Saira Bold"/>
                <a:sym typeface="Saira Bold"/>
              </a:rPr>
              <a:t>CONTINUED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966671" y="1320423"/>
            <a:ext cx="8071756" cy="7646154"/>
          </a:xfrm>
          <a:custGeom>
            <a:avLst/>
            <a:gdLst/>
            <a:ahLst/>
            <a:cxnLst/>
            <a:rect r="r" b="b" t="t" l="l"/>
            <a:pathLst>
              <a:path h="7646154" w="8071756">
                <a:moveTo>
                  <a:pt x="0" y="0"/>
                </a:moveTo>
                <a:lnTo>
                  <a:pt x="8071756" y="0"/>
                </a:lnTo>
                <a:lnTo>
                  <a:pt x="8071756" y="7646154"/>
                </a:lnTo>
                <a:lnTo>
                  <a:pt x="0" y="764615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28700" y="3062192"/>
            <a:ext cx="8140625" cy="27224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What happens if you cannot pay the money back? </a:t>
            </a:r>
          </a:p>
          <a:p>
            <a:pPr algn="just">
              <a:lnSpc>
                <a:spcPts val="2720"/>
              </a:lnSpc>
            </a:pP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Insolvency - this is a topic we will discuss in 2 weeks time. </a:t>
            </a:r>
          </a:p>
          <a:p>
            <a:pPr algn="just">
              <a:lnSpc>
                <a:spcPts val="2720"/>
              </a:lnSpc>
            </a:pP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But a liquidators will deal with the assets of the company. </a:t>
            </a:r>
          </a:p>
          <a:p>
            <a:pPr algn="just">
              <a:lnSpc>
                <a:spcPts val="2720"/>
              </a:lnSpc>
            </a:pPr>
          </a:p>
          <a:p>
            <a:pPr algn="just">
              <a:lnSpc>
                <a:spcPts val="2720"/>
              </a:lnSpc>
            </a:pPr>
          </a:p>
          <a:p>
            <a:pPr algn="just">
              <a:lnSpc>
                <a:spcPts val="2720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1028700" y="1152525"/>
            <a:ext cx="8598982" cy="8140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173"/>
              </a:lnSpc>
            </a:pPr>
            <a:r>
              <a:rPr lang="en-US" b="true" sz="6173" u="sng">
                <a:solidFill>
                  <a:srgbClr val="2F1800"/>
                </a:solidFill>
                <a:latin typeface="Saira Bold"/>
                <a:ea typeface="Saira Bold"/>
                <a:cs typeface="Saira Bold"/>
                <a:sym typeface="Saira Bold"/>
              </a:rPr>
              <a:t>CONTINUED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045331" y="1411541"/>
            <a:ext cx="6583814" cy="7941004"/>
          </a:xfrm>
          <a:custGeom>
            <a:avLst/>
            <a:gdLst/>
            <a:ahLst/>
            <a:cxnLst/>
            <a:rect r="r" b="b" t="t" l="l"/>
            <a:pathLst>
              <a:path h="7941004" w="6583814">
                <a:moveTo>
                  <a:pt x="0" y="0"/>
                </a:moveTo>
                <a:lnTo>
                  <a:pt x="6583814" y="0"/>
                </a:lnTo>
                <a:lnTo>
                  <a:pt x="6583814" y="7941004"/>
                </a:lnTo>
                <a:lnTo>
                  <a:pt x="0" y="794100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03375" y="3188932"/>
            <a:ext cx="8140625" cy="30653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Secured Loan - Property Rights - cannot sell assets without consent of lender. On liquidation those assets will only be available  to settle the secured debt first. </a:t>
            </a:r>
          </a:p>
          <a:p>
            <a:pPr algn="just">
              <a:lnSpc>
                <a:spcPts val="2720"/>
              </a:lnSpc>
            </a:pP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Fixed Charge - Cannot sell or do anything unless permission of own. </a:t>
            </a:r>
          </a:p>
          <a:p>
            <a:pPr algn="just">
              <a:lnSpc>
                <a:spcPts val="2720"/>
              </a:lnSpc>
            </a:pP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Floating charge - Charge over  1 or more assets before enforcement of charge - can do what wish with assets.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28700" y="1152525"/>
            <a:ext cx="8598982" cy="15950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173"/>
              </a:lnSpc>
            </a:pPr>
            <a:r>
              <a:rPr lang="en-US" b="true" sz="6173" u="sng">
                <a:solidFill>
                  <a:srgbClr val="2F1800"/>
                </a:solidFill>
                <a:latin typeface="Saira Bold"/>
                <a:ea typeface="Saira Bold"/>
                <a:cs typeface="Saira Bold"/>
                <a:sym typeface="Saira Bold"/>
              </a:rPr>
              <a:t>OTHER CONSIDERATIONS</a:t>
            </a: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443166" y="1291150"/>
            <a:ext cx="9172263" cy="7704701"/>
          </a:xfrm>
          <a:custGeom>
            <a:avLst/>
            <a:gdLst/>
            <a:ahLst/>
            <a:cxnLst/>
            <a:rect r="r" b="b" t="t" l="l"/>
            <a:pathLst>
              <a:path h="7704701" w="9172263">
                <a:moveTo>
                  <a:pt x="0" y="0"/>
                </a:moveTo>
                <a:lnTo>
                  <a:pt x="9172262" y="0"/>
                </a:lnTo>
                <a:lnTo>
                  <a:pt x="9172262" y="7704700"/>
                </a:lnTo>
                <a:lnTo>
                  <a:pt x="0" y="77047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03375" y="3174761"/>
            <a:ext cx="8140625" cy="57000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419587" indent="-209793" lvl="1">
              <a:lnSpc>
                <a:spcPts val="3828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Where shares are given to an investor - become a shareholder. </a:t>
            </a:r>
          </a:p>
          <a:p>
            <a:pPr algn="just" marL="419587" indent="-209793" lvl="1">
              <a:lnSpc>
                <a:spcPts val="3828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They pay for them. </a:t>
            </a:r>
          </a:p>
          <a:p>
            <a:pPr algn="just" marL="419587" indent="-209793" lvl="1">
              <a:lnSpc>
                <a:spcPts val="3828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There has been a transaction here. </a:t>
            </a:r>
          </a:p>
          <a:p>
            <a:pPr algn="just" marL="419587" indent="-209793" lvl="1">
              <a:lnSpc>
                <a:spcPts val="3828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The investor has given share capital. </a:t>
            </a:r>
          </a:p>
          <a:p>
            <a:pPr algn="just" marL="419587" indent="-209793" lvl="1">
              <a:lnSpc>
                <a:spcPts val="3828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As we know, it is only public companies who can offer to the public. </a:t>
            </a:r>
          </a:p>
          <a:p>
            <a:pPr algn="just" marL="419587" indent="-209793" lvl="1">
              <a:lnSpc>
                <a:spcPts val="3828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There are strict rules that need to be followed, however, this does not apply where shares are traded on stock exchange. </a:t>
            </a:r>
          </a:p>
          <a:p>
            <a:pPr algn="just" marL="419587" indent="-209793" lvl="1">
              <a:lnSpc>
                <a:spcPts val="3828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Key legislation Financial services act Markets Act 2000 (Financial conduct authority) </a:t>
            </a:r>
          </a:p>
          <a:p>
            <a:pPr algn="just" marL="419587" indent="-209793" lvl="1">
              <a:lnSpc>
                <a:spcPts val="3828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The ability to keep shares and receive profit or sell the shares for more that what they bought them. </a:t>
            </a:r>
          </a:p>
          <a:p>
            <a:pPr algn="just">
              <a:lnSpc>
                <a:spcPts val="2720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1028700" y="1152525"/>
            <a:ext cx="8598982" cy="161666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273"/>
              </a:lnSpc>
            </a:pPr>
            <a:r>
              <a:rPr lang="en-US" b="true" sz="6273" u="sng">
                <a:solidFill>
                  <a:srgbClr val="2F1800"/>
                </a:solidFill>
                <a:latin typeface="Saira Bold"/>
                <a:ea typeface="Saira Bold"/>
                <a:cs typeface="Saira Bold"/>
                <a:sym typeface="Saira Bold"/>
              </a:rPr>
              <a:t>EQUITABLE FINANCING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745870" y="2280121"/>
            <a:ext cx="8006582" cy="7904680"/>
          </a:xfrm>
          <a:custGeom>
            <a:avLst/>
            <a:gdLst/>
            <a:ahLst/>
            <a:cxnLst/>
            <a:rect r="r" b="b" t="t" l="l"/>
            <a:pathLst>
              <a:path h="7904680" w="8006582">
                <a:moveTo>
                  <a:pt x="0" y="0"/>
                </a:moveTo>
                <a:lnTo>
                  <a:pt x="8006583" y="0"/>
                </a:lnTo>
                <a:lnTo>
                  <a:pt x="8006583" y="7904680"/>
                </a:lnTo>
                <a:lnTo>
                  <a:pt x="0" y="790468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28700" y="3062192"/>
            <a:ext cx="8140625" cy="6650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How do we know how much equity financing there is? - by the sum of the dividends paid.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28700" y="1152525"/>
            <a:ext cx="8598982" cy="8140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173"/>
              </a:lnSpc>
            </a:pPr>
            <a:r>
              <a:rPr lang="en-US" b="true" sz="6173" u="sng">
                <a:solidFill>
                  <a:srgbClr val="2F1800"/>
                </a:solidFill>
                <a:latin typeface="Saira Bold"/>
                <a:ea typeface="Saira Bold"/>
                <a:cs typeface="Saira Bold"/>
                <a:sym typeface="Saira Bold"/>
              </a:rPr>
              <a:t>CONTINUED</a:t>
            </a: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737918" y="3090767"/>
            <a:ext cx="7521382" cy="6167533"/>
          </a:xfrm>
          <a:custGeom>
            <a:avLst/>
            <a:gdLst/>
            <a:ahLst/>
            <a:cxnLst/>
            <a:rect r="r" b="b" t="t" l="l"/>
            <a:pathLst>
              <a:path h="6167533" w="7521382">
                <a:moveTo>
                  <a:pt x="0" y="0"/>
                </a:moveTo>
                <a:lnTo>
                  <a:pt x="7521382" y="0"/>
                </a:lnTo>
                <a:lnTo>
                  <a:pt x="7521382" y="6167533"/>
                </a:lnTo>
                <a:lnTo>
                  <a:pt x="0" y="6167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824529" y="2166982"/>
            <a:ext cx="8140625" cy="51227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720"/>
              </a:lnSpc>
            </a:pPr>
          </a:p>
          <a:p>
            <a:pPr algn="just">
              <a:lnSpc>
                <a:spcPts val="2720"/>
              </a:lnSpc>
            </a:pP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Equity financing needs to comply with company law - can be called capital maintenance rules. </a:t>
            </a: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Whilst there is an agreement in relation to dividends, it will not be enforceable where the company had not made enough profit. </a:t>
            </a:r>
          </a:p>
          <a:p>
            <a:pPr algn="just">
              <a:lnSpc>
                <a:spcPts val="2720"/>
              </a:lnSpc>
            </a:pP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But Article 70 applies - Find Article 70 and feedback what it says.</a:t>
            </a:r>
          </a:p>
          <a:p>
            <a:pPr algn="just">
              <a:lnSpc>
                <a:spcPts val="2720"/>
              </a:lnSpc>
            </a:pP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 If we were to compare both, it is better to have equity financing as opposed to debt financing because of the flexibility. </a:t>
            </a:r>
          </a:p>
          <a:p>
            <a:pPr algn="just">
              <a:lnSpc>
                <a:spcPts val="2720"/>
              </a:lnSpc>
            </a:pP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Under the Companies Act 2006 rules for equity financing and right to receive capital are referred to as Share Capital Maintenance Principle.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28700" y="1152525"/>
            <a:ext cx="8598982" cy="8140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173"/>
              </a:lnSpc>
            </a:pPr>
            <a:r>
              <a:rPr lang="en-US" b="true" sz="6173" u="sng">
                <a:solidFill>
                  <a:srgbClr val="2F1800"/>
                </a:solidFill>
                <a:latin typeface="Saira Bold"/>
                <a:ea typeface="Saira Bold"/>
                <a:cs typeface="Saira Bold"/>
                <a:sym typeface="Saira Bold"/>
              </a:rPr>
              <a:t>CONTINUED</a:t>
            </a:r>
          </a:p>
        </p:txBody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244025" y="1497626"/>
            <a:ext cx="8893035" cy="7033582"/>
          </a:xfrm>
          <a:custGeom>
            <a:avLst/>
            <a:gdLst/>
            <a:ahLst/>
            <a:cxnLst/>
            <a:rect r="r" b="b" t="t" l="l"/>
            <a:pathLst>
              <a:path h="7033582" w="8893035">
                <a:moveTo>
                  <a:pt x="0" y="0"/>
                </a:moveTo>
                <a:lnTo>
                  <a:pt x="8893035" y="0"/>
                </a:lnTo>
                <a:lnTo>
                  <a:pt x="8893035" y="7033583"/>
                </a:lnTo>
                <a:lnTo>
                  <a:pt x="0" y="703358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824529" y="2033632"/>
            <a:ext cx="8140625" cy="455267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419587" indent="-209793" lvl="1">
              <a:lnSpc>
                <a:spcPts val="4197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Class of shares - rules apply uniformly - if only one. Must be equity shares. </a:t>
            </a:r>
          </a:p>
          <a:p>
            <a:pPr algn="just" marL="419587" indent="-209793" lvl="1">
              <a:lnSpc>
                <a:spcPts val="4197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Equity share capital need not be the same as the companies; can be only part. </a:t>
            </a:r>
          </a:p>
          <a:p>
            <a:pPr algn="just" marL="419587" indent="-209793" lvl="1">
              <a:lnSpc>
                <a:spcPts val="4197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But we need to refer to S.548 here. </a:t>
            </a:r>
          </a:p>
          <a:p>
            <a:pPr algn="just" marL="419587" indent="-209793" lvl="1">
              <a:lnSpc>
                <a:spcPts val="4197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Classes of shares will have their own terms of issue.  </a:t>
            </a:r>
          </a:p>
          <a:p>
            <a:pPr algn="just" marL="419587" indent="-209793" lvl="1">
              <a:lnSpc>
                <a:spcPts val="4197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One common type is preference shares. </a:t>
            </a:r>
          </a:p>
          <a:p>
            <a:pPr algn="just" marL="419587" indent="-209793" lvl="1">
              <a:lnSpc>
                <a:spcPts val="4197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But all subject to company legislation. </a:t>
            </a:r>
          </a:p>
          <a:p>
            <a:pPr algn="just">
              <a:lnSpc>
                <a:spcPts val="2720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1028700" y="1152525"/>
            <a:ext cx="8598982" cy="8140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173"/>
              </a:lnSpc>
            </a:pPr>
            <a:r>
              <a:rPr lang="en-US" b="true" sz="6173" u="sng">
                <a:solidFill>
                  <a:srgbClr val="2F1800"/>
                </a:solidFill>
                <a:latin typeface="Saira Bold"/>
                <a:ea typeface="Saira Bold"/>
                <a:cs typeface="Saira Bold"/>
                <a:sym typeface="Saira Bold"/>
              </a:rPr>
              <a:t>CONTINUED</a:t>
            </a:r>
          </a:p>
        </p:txBody>
      </p: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737918" y="3090767"/>
            <a:ext cx="7521382" cy="6167533"/>
          </a:xfrm>
          <a:custGeom>
            <a:avLst/>
            <a:gdLst/>
            <a:ahLst/>
            <a:cxnLst/>
            <a:rect r="r" b="b" t="t" l="l"/>
            <a:pathLst>
              <a:path h="6167533" w="7521382">
                <a:moveTo>
                  <a:pt x="0" y="0"/>
                </a:moveTo>
                <a:lnTo>
                  <a:pt x="7521382" y="0"/>
                </a:lnTo>
                <a:lnTo>
                  <a:pt x="7521382" y="6167533"/>
                </a:lnTo>
                <a:lnTo>
                  <a:pt x="0" y="61675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03375" y="2425755"/>
            <a:ext cx="8140625" cy="44369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Company law applies to any relationship between a company and a shareholder. </a:t>
            </a: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Statutory form contract - given by the constitution. </a:t>
            </a: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Articles of Association create the contract. </a:t>
            </a: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If there is a class of shares that are issued, the shareholder and the company may agree to other elements outside if the articles of association. </a:t>
            </a: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Each shares will come with an issuing document. </a:t>
            </a: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Terms may supplement articles. </a:t>
            </a: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The shareholder will be a part owner of the company which comes with its own risks. </a:t>
            </a:r>
          </a:p>
          <a:p>
            <a:pPr algn="just" marL="419587" indent="-209793" lvl="1">
              <a:lnSpc>
                <a:spcPts val="272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Shareholder have responsibilities.  </a:t>
            </a:r>
          </a:p>
          <a:p>
            <a:pPr algn="just">
              <a:lnSpc>
                <a:spcPts val="2720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1028700" y="1152525"/>
            <a:ext cx="8598982" cy="8140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173"/>
              </a:lnSpc>
            </a:pPr>
            <a:r>
              <a:rPr lang="en-US" b="true" sz="6173" u="sng">
                <a:solidFill>
                  <a:srgbClr val="2F1800"/>
                </a:solidFill>
                <a:latin typeface="Saira Bold"/>
                <a:ea typeface="Saira Bold"/>
                <a:cs typeface="Saira Bold"/>
                <a:sym typeface="Saira Bold"/>
              </a:rPr>
              <a:t>CONTINUED</a:t>
            </a:r>
          </a:p>
        </p:txBody>
      </p: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899477" y="1966552"/>
            <a:ext cx="5618594" cy="7649076"/>
          </a:xfrm>
          <a:custGeom>
            <a:avLst/>
            <a:gdLst/>
            <a:ahLst/>
            <a:cxnLst/>
            <a:rect r="r" b="b" t="t" l="l"/>
            <a:pathLst>
              <a:path h="7649076" w="5618594">
                <a:moveTo>
                  <a:pt x="0" y="0"/>
                </a:moveTo>
                <a:lnTo>
                  <a:pt x="5618594" y="0"/>
                </a:lnTo>
                <a:lnTo>
                  <a:pt x="5618594" y="7649077"/>
                </a:lnTo>
                <a:lnTo>
                  <a:pt x="0" y="764907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777413" y="2263830"/>
            <a:ext cx="8140625" cy="44172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419587" indent="-209793" lvl="1">
              <a:lnSpc>
                <a:spcPts val="445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Another type is Hybrid Financing - With all agreements there are terms that need to be agreed on. </a:t>
            </a:r>
          </a:p>
          <a:p>
            <a:pPr algn="just" marL="419587" indent="-209793" lvl="1">
              <a:lnSpc>
                <a:spcPts val="445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Usually where more than one class of shares. </a:t>
            </a:r>
          </a:p>
          <a:p>
            <a:pPr algn="just" marL="419587" indent="-209793" lvl="1">
              <a:lnSpc>
                <a:spcPts val="445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It is a mixture of the both types of financing. </a:t>
            </a:r>
          </a:p>
          <a:p>
            <a:pPr algn="just" marL="419587" indent="-209793" lvl="1">
              <a:lnSpc>
                <a:spcPts val="445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Some laws apply to all shares.  </a:t>
            </a:r>
          </a:p>
          <a:p>
            <a:pPr algn="just" marL="419587" indent="-209793" lvl="1">
              <a:lnSpc>
                <a:spcPts val="445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But other classes of shares can be created and the number is unlimited. </a:t>
            </a:r>
          </a:p>
          <a:p>
            <a:pPr algn="just" marL="419587" indent="-209793" lvl="1">
              <a:lnSpc>
                <a:spcPts val="4450"/>
              </a:lnSpc>
              <a:buFont typeface="Arial"/>
              <a:buChar char="•"/>
            </a:pPr>
            <a:r>
              <a:rPr lang="en-US" sz="1943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Preference hares are an example.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28700" y="1152525"/>
            <a:ext cx="8598982" cy="8140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173"/>
              </a:lnSpc>
            </a:pPr>
            <a:r>
              <a:rPr lang="en-US" b="true" sz="6173" u="sng">
                <a:solidFill>
                  <a:srgbClr val="2F1800"/>
                </a:solidFill>
                <a:latin typeface="Saira Bold"/>
                <a:ea typeface="Saira Bold"/>
                <a:cs typeface="Saira Bold"/>
                <a:sym typeface="Saira Bold"/>
              </a:rPr>
              <a:t>OTHER TYPES</a:t>
            </a:r>
          </a:p>
        </p:txBody>
      </p: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4207009" y="2917207"/>
            <a:ext cx="9359812" cy="7283635"/>
          </a:xfrm>
          <a:custGeom>
            <a:avLst/>
            <a:gdLst/>
            <a:ahLst/>
            <a:cxnLst/>
            <a:rect r="r" b="b" t="t" l="l"/>
            <a:pathLst>
              <a:path h="7283635" w="9359812">
                <a:moveTo>
                  <a:pt x="0" y="0"/>
                </a:moveTo>
                <a:lnTo>
                  <a:pt x="9359811" y="0"/>
                </a:lnTo>
                <a:lnTo>
                  <a:pt x="9359811" y="7283635"/>
                </a:lnTo>
                <a:lnTo>
                  <a:pt x="0" y="728363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8243484" y="1931936"/>
            <a:ext cx="2595389" cy="1384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82"/>
              </a:lnSpc>
            </a:pPr>
            <a:r>
              <a:rPr lang="en-US" sz="1228">
                <a:solidFill>
                  <a:srgbClr val="2F1800"/>
                </a:solidFill>
                <a:latin typeface="DM Sans"/>
                <a:ea typeface="DM Sans"/>
                <a:cs typeface="DM Sans"/>
                <a:sym typeface="DM Sans"/>
              </a:rPr>
              <a:t>123 Anywhere St., Any City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4275629" y="1380417"/>
            <a:ext cx="9222571" cy="15367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102"/>
              </a:lnSpc>
            </a:pPr>
            <a:r>
              <a:rPr lang="en-US" b="true" sz="12335">
                <a:solidFill>
                  <a:srgbClr val="2F1800"/>
                </a:solidFill>
                <a:latin typeface="Saira Bold"/>
                <a:ea typeface="Saira Bold"/>
                <a:cs typeface="Saira Bold"/>
                <a:sym typeface="Saira Bold"/>
              </a:rPr>
              <a:t>THANK 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DAGg8j_vCJs</dc:identifier>
  <dcterms:modified xsi:type="dcterms:W3CDTF">2011-08-01T06:04:30Z</dcterms:modified>
  <cp:revision>1</cp:revision>
  <dc:title>By Zita Draper</dc:title>
</cp:coreProperties>
</file>