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62" r:id="rId4"/>
    <p:sldId id="258" r:id="rId5"/>
    <p:sldId id="263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384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54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62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7136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10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5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244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40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391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0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97559BC-8863-49C7-B9B7-333FE28193A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65592A9-F1A9-4BC2-B909-1A118D2B86E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940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rooklyn.cuny.edu/bc/ahp/BioInfo/SD.Geno.HP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statisticshowto.com/nominal-variable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isticshowto.com/likert-scale-definition-and-example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statisticshowto.com/ordinal-number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isticshowto.com/interval-scale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SPSS Data Types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Lohmann-Hancock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935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Nominal Data</a:t>
            </a:r>
            <a:endParaRPr lang="en-GB" dirty="0"/>
          </a:p>
        </p:txBody>
      </p:sp>
      <p:sp>
        <p:nvSpPr>
          <p:cNvPr id="30" name="Content Placeholder 29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Examples:</a:t>
            </a:r>
            <a:endParaRPr lang="en-GB" dirty="0" smtClean="0"/>
          </a:p>
          <a:p>
            <a:pPr lvl="1"/>
            <a:r>
              <a:rPr lang="en-US" dirty="0" smtClean="0"/>
              <a:t>Gender: Male, Female, Other.</a:t>
            </a:r>
            <a:endParaRPr lang="en-GB" dirty="0" smtClean="0"/>
          </a:p>
          <a:p>
            <a:pPr lvl="1"/>
            <a:r>
              <a:rPr lang="en-US" dirty="0" smtClean="0"/>
              <a:t>Hair Color: Brown, Black, Blonde, Red, Other.</a:t>
            </a:r>
            <a:endParaRPr lang="en-GB" dirty="0" smtClean="0"/>
          </a:p>
          <a:p>
            <a:pPr lvl="1"/>
            <a:r>
              <a:rPr lang="en-US" dirty="0" smtClean="0"/>
              <a:t>Type of living accommodation: House, Apartment, Trailer, Other.</a:t>
            </a:r>
            <a:endParaRPr lang="en-GB" dirty="0" smtClean="0"/>
          </a:p>
          <a:p>
            <a:pPr lvl="1"/>
            <a:r>
              <a:rPr lang="en-US" dirty="0" smtClean="0">
                <a:hlinkClick r:id="rId2"/>
              </a:rPr>
              <a:t>Genotype</a:t>
            </a:r>
            <a:r>
              <a:rPr lang="en-US" dirty="0" smtClean="0"/>
              <a:t>: Bb, bb, BB, </a:t>
            </a:r>
            <a:r>
              <a:rPr lang="en-US" dirty="0" err="1" smtClean="0"/>
              <a:t>bB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US" dirty="0" smtClean="0"/>
              <a:t>Religious preference: Buddhist, Mormon, Muslim, Jewish, Christian, Other.</a:t>
            </a:r>
            <a:endParaRPr lang="en-GB" dirty="0" smtClean="0"/>
          </a:p>
          <a:p>
            <a:r>
              <a:rPr lang="en-US" dirty="0"/>
              <a:t>A pie chart displays groups of nominal variables (i.e. categories</a:t>
            </a:r>
            <a:r>
              <a:rPr lang="en-US" dirty="0" smtClean="0"/>
              <a:t>).</a:t>
            </a:r>
            <a:endParaRPr lang="en-GB" dirty="0"/>
          </a:p>
        </p:txBody>
      </p:sp>
      <p:pic>
        <p:nvPicPr>
          <p:cNvPr id="43" name="Content Placeholder 4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704" y="3061055"/>
            <a:ext cx="3498274" cy="2974911"/>
          </a:xfrm>
        </p:spPr>
      </p:pic>
      <p:sp>
        <p:nvSpPr>
          <p:cNvPr id="37" name="Rectangle 36"/>
          <p:cNvSpPr/>
          <p:nvPr/>
        </p:nvSpPr>
        <p:spPr>
          <a:xfrm>
            <a:off x="5546643" y="202337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hlinkClick r:id="rId4"/>
              </a:rPr>
              <a:t>Nominal</a:t>
            </a:r>
            <a:r>
              <a:rPr lang="en-US" dirty="0" smtClean="0"/>
              <a:t>: </a:t>
            </a:r>
          </a:p>
          <a:p>
            <a:pPr lvl="1"/>
            <a:r>
              <a:rPr lang="en-US" dirty="0" smtClean="0"/>
              <a:t>nominal is from the Latin </a:t>
            </a:r>
            <a:r>
              <a:rPr lang="en-US" dirty="0" err="1" smtClean="0"/>
              <a:t>nomalis</a:t>
            </a:r>
            <a:r>
              <a:rPr lang="en-US" dirty="0" smtClean="0"/>
              <a:t>, which means “pertaining to names”. It’s another name for a category.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2212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2671" y="2790959"/>
            <a:ext cx="8926984" cy="2133333"/>
          </a:xfrm>
        </p:spPr>
      </p:pic>
    </p:spTree>
    <p:extLst>
      <p:ext uri="{BB962C8B-B14F-4D97-AF65-F5344CB8AC3E}">
        <p14:creationId xmlns:p14="http://schemas.microsoft.com/office/powerpoint/2010/main" val="2307739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ORDINAL</a:t>
            </a:r>
            <a:endParaRPr lang="en-GB" dirty="0"/>
          </a:p>
        </p:txBody>
      </p:sp>
      <p:pic>
        <p:nvPicPr>
          <p:cNvPr id="19" name="Content Placeholder 1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569" y="2876550"/>
            <a:ext cx="2857500" cy="196215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Examples:</a:t>
            </a:r>
            <a:endParaRPr lang="en-GB" dirty="0" smtClean="0"/>
          </a:p>
          <a:p>
            <a:pPr lvl="1"/>
            <a:r>
              <a:rPr lang="en-US" dirty="0" smtClean="0"/>
              <a:t>High school class ranking: 1st, 9th, 87th…</a:t>
            </a:r>
            <a:endParaRPr lang="en-GB" dirty="0" smtClean="0"/>
          </a:p>
          <a:p>
            <a:pPr lvl="1"/>
            <a:r>
              <a:rPr lang="en-US" dirty="0" smtClean="0"/>
              <a:t>Socioeconomic status: poor, middle class, rich.</a:t>
            </a:r>
            <a:endParaRPr lang="en-GB" dirty="0" smtClean="0"/>
          </a:p>
          <a:p>
            <a:pPr lvl="1"/>
            <a:r>
              <a:rPr lang="en-US" dirty="0" smtClean="0"/>
              <a:t>The </a:t>
            </a:r>
            <a:r>
              <a:rPr lang="en-US" dirty="0" smtClean="0">
                <a:hlinkClick r:id="rId3"/>
              </a:rPr>
              <a:t>Likert Scale</a:t>
            </a:r>
            <a:r>
              <a:rPr lang="en-US" dirty="0" smtClean="0"/>
              <a:t>: strongly disagree, disagree, neutral, agree, strongly agree.</a:t>
            </a:r>
            <a:endParaRPr lang="en-GB" dirty="0" smtClean="0"/>
          </a:p>
          <a:p>
            <a:pPr lvl="1"/>
            <a:r>
              <a:rPr lang="en-US" dirty="0" smtClean="0"/>
              <a:t>Level of Agreement: yes, maybe, no.</a:t>
            </a:r>
            <a:endParaRPr lang="en-GB" dirty="0" smtClean="0"/>
          </a:p>
          <a:p>
            <a:pPr lvl="1"/>
            <a:r>
              <a:rPr lang="en-US" dirty="0" smtClean="0"/>
              <a:t>Time of Day: dawn, morning, noon, afternoon, evening, night.</a:t>
            </a:r>
            <a:endParaRPr lang="en-GB" dirty="0" smtClean="0"/>
          </a:p>
          <a:p>
            <a:pPr lvl="1"/>
            <a:r>
              <a:rPr lang="en-US" dirty="0" smtClean="0"/>
              <a:t>Political Orientation: left, center, right.</a:t>
            </a:r>
            <a:endParaRPr lang="en-GB" dirty="0" smtClean="0"/>
          </a:p>
          <a:p>
            <a:r>
              <a:rPr lang="en-US" dirty="0" smtClean="0"/>
              <a:t>The ordinal scale classifies according to rank</a:t>
            </a:r>
            <a:br>
              <a:rPr lang="en-US" dirty="0" smtClean="0"/>
            </a:b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442954" y="198378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hlinkClick r:id="rId4"/>
              </a:rPr>
              <a:t>Ordinal</a:t>
            </a:r>
            <a:r>
              <a:rPr lang="en-US" dirty="0" smtClean="0"/>
              <a:t>: </a:t>
            </a:r>
          </a:p>
          <a:p>
            <a:pPr lvl="1"/>
            <a:r>
              <a:rPr lang="en-US" dirty="0" smtClean="0"/>
              <a:t>means in order. Includes “First,” “second” and “ninety ninth.”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80872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1718" y="2879848"/>
            <a:ext cx="6488889" cy="1955555"/>
          </a:xfrm>
        </p:spPr>
      </p:pic>
    </p:spTree>
    <p:extLst>
      <p:ext uri="{BB962C8B-B14F-4D97-AF65-F5344CB8AC3E}">
        <p14:creationId xmlns:p14="http://schemas.microsoft.com/office/powerpoint/2010/main" val="1982379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Examples</a:t>
            </a:r>
            <a:r>
              <a:rPr lang="en-US" dirty="0" smtClean="0"/>
              <a:t>:</a:t>
            </a:r>
          </a:p>
          <a:p>
            <a:pPr lvl="1"/>
            <a:r>
              <a:rPr lang="en-US" dirty="0" smtClean="0"/>
              <a:t>Celsius </a:t>
            </a:r>
            <a:r>
              <a:rPr lang="en-US" dirty="0"/>
              <a:t>Temperature.</a:t>
            </a:r>
            <a:endParaRPr lang="en-GB" dirty="0"/>
          </a:p>
          <a:p>
            <a:pPr lvl="1"/>
            <a:r>
              <a:rPr lang="en-US" dirty="0" smtClean="0"/>
              <a:t>Fahrenheit </a:t>
            </a:r>
            <a:r>
              <a:rPr lang="en-US" dirty="0"/>
              <a:t>Temperature.</a:t>
            </a:r>
            <a:endParaRPr lang="en-GB" dirty="0"/>
          </a:p>
          <a:p>
            <a:pPr lvl="1"/>
            <a:r>
              <a:rPr lang="en-US" dirty="0"/>
              <a:t>IQ (intelligence scale).</a:t>
            </a:r>
            <a:endParaRPr lang="en-GB" dirty="0"/>
          </a:p>
          <a:p>
            <a:pPr lvl="1"/>
            <a:r>
              <a:rPr lang="en-US" dirty="0"/>
              <a:t>SAT scores.</a:t>
            </a:r>
            <a:endParaRPr lang="en-GB" dirty="0"/>
          </a:p>
          <a:p>
            <a:pPr lvl="1"/>
            <a:r>
              <a:rPr lang="en-US" dirty="0"/>
              <a:t>Time on a clock with hands.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321" y="2884674"/>
            <a:ext cx="3204556" cy="3424844"/>
          </a:xfrm>
        </p:spPr>
      </p:pic>
      <p:sp>
        <p:nvSpPr>
          <p:cNvPr id="6" name="Rectangle 5"/>
          <p:cNvSpPr/>
          <p:nvPr/>
        </p:nvSpPr>
        <p:spPr>
          <a:xfrm>
            <a:off x="5637599" y="175302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i="1" dirty="0" smtClean="0">
                <a:hlinkClick r:id="rId3"/>
              </a:rPr>
              <a:t>Interval</a:t>
            </a:r>
            <a:r>
              <a:rPr lang="en-US" i="1" dirty="0" smtClean="0"/>
              <a:t>: </a:t>
            </a:r>
          </a:p>
          <a:p>
            <a:pPr lvl="1"/>
            <a:r>
              <a:rPr lang="en-US" i="1" dirty="0" smtClean="0"/>
              <a:t>has values of equal intervals that mean something. For example, a thermometer might have intervals of ten degrees.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765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651" y="3798046"/>
            <a:ext cx="2190750" cy="219075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Examples:</a:t>
            </a:r>
          </a:p>
          <a:p>
            <a:pPr lvl="1"/>
            <a:r>
              <a:rPr lang="en-US" dirty="0" smtClean="0"/>
              <a:t>Age.*</a:t>
            </a:r>
            <a:endParaRPr lang="en-GB" dirty="0" smtClean="0"/>
          </a:p>
          <a:p>
            <a:pPr lvl="1"/>
            <a:r>
              <a:rPr lang="en-US" dirty="0" smtClean="0"/>
              <a:t>Weight.</a:t>
            </a:r>
            <a:endParaRPr lang="en-GB" dirty="0" smtClean="0"/>
          </a:p>
          <a:p>
            <a:pPr lvl="1"/>
            <a:r>
              <a:rPr lang="en-US" dirty="0" smtClean="0"/>
              <a:t>Height.</a:t>
            </a:r>
            <a:endParaRPr lang="en-GB" dirty="0" smtClean="0"/>
          </a:p>
          <a:p>
            <a:pPr lvl="1"/>
            <a:r>
              <a:rPr lang="en-US" dirty="0" smtClean="0"/>
              <a:t>Sales Figures.</a:t>
            </a:r>
            <a:endParaRPr lang="en-GB" dirty="0" smtClean="0"/>
          </a:p>
          <a:p>
            <a:pPr lvl="1"/>
            <a:r>
              <a:rPr lang="en-US" dirty="0" smtClean="0"/>
              <a:t>Ruler measurements.</a:t>
            </a:r>
            <a:endParaRPr lang="en-GB" dirty="0" smtClean="0"/>
          </a:p>
          <a:p>
            <a:pPr lvl="1"/>
            <a:r>
              <a:rPr lang="en-US" dirty="0" smtClean="0"/>
              <a:t>Income earned in a week.</a:t>
            </a:r>
            <a:endParaRPr lang="en-GB" dirty="0" smtClean="0"/>
          </a:p>
          <a:p>
            <a:pPr lvl="1"/>
            <a:r>
              <a:rPr lang="en-US" dirty="0" smtClean="0"/>
              <a:t>Years of education.</a:t>
            </a:r>
            <a:endParaRPr lang="en-GB" dirty="0" smtClean="0"/>
          </a:p>
          <a:p>
            <a:pPr lvl="1"/>
            <a:r>
              <a:rPr lang="en-US" dirty="0" smtClean="0"/>
              <a:t>Number of children.</a:t>
            </a:r>
            <a:endParaRPr lang="en-GB" dirty="0" smtClean="0"/>
          </a:p>
          <a:p>
            <a:pPr lvl="1"/>
            <a:r>
              <a:rPr lang="en-US" dirty="0" smtClean="0"/>
              <a:t>Weight is measured on the ratio scale.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All have a ‘real’ zero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163330" y="1990894"/>
            <a:ext cx="5181809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Ratio: </a:t>
            </a:r>
          </a:p>
          <a:p>
            <a:pPr lvl="1"/>
            <a:r>
              <a:rPr lang="en-US" sz="1400" dirty="0" smtClean="0"/>
              <a:t>Exactly the same as the interval scale except that the zero on the scale means: does not exist. For example, a weight of zero doesn’t exist; an age of zero doesn’t exist. On the other hand, temperature is not a ratio scale, because zero exists (i.e. zero on the Celsius scale is just the freezing point; it doesn’t mean that water ceases to exist).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2568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665" y="1846263"/>
            <a:ext cx="7624995" cy="4022725"/>
          </a:xfrm>
        </p:spPr>
      </p:pic>
    </p:spTree>
    <p:extLst>
      <p:ext uri="{BB962C8B-B14F-4D97-AF65-F5344CB8AC3E}">
        <p14:creationId xmlns:p14="http://schemas.microsoft.com/office/powerpoint/2010/main" val="25495390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28</TotalTime>
  <Words>373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Retrospect</vt:lpstr>
      <vt:lpstr>SPSS Data Types</vt:lpstr>
      <vt:lpstr>Nominal Data</vt:lpstr>
      <vt:lpstr>PowerPoint Presentation</vt:lpstr>
      <vt:lpstr>ORDINAL</vt:lpstr>
      <vt:lpstr>PowerPoint Presentation</vt:lpstr>
      <vt:lpstr>Interval</vt:lpstr>
      <vt:lpstr>Ratio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SPSS Data Types</dc:title>
  <dc:creator>Caroline Lohmann-Hancock</dc:creator>
  <cp:lastModifiedBy>Caroline Lohmann-Hancock</cp:lastModifiedBy>
  <cp:revision>1</cp:revision>
  <dcterms:created xsi:type="dcterms:W3CDTF">2017-02-20T14:05:08Z</dcterms:created>
  <dcterms:modified xsi:type="dcterms:W3CDTF">2017-02-20T14:33:54Z</dcterms:modified>
</cp:coreProperties>
</file>