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8" r:id="rId4"/>
    <p:sldId id="259" r:id="rId5"/>
    <p:sldId id="260" r:id="rId6"/>
    <p:sldId id="261" r:id="rId7"/>
    <p:sldId id="262" r:id="rId8"/>
    <p:sldId id="264"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6C60F4-6627-43A3-BFAB-2488A0D14010}" v="28" dt="2026-05-21T15:22:28.3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2" d="100"/>
          <a:sy n="82" d="100"/>
        </p:scale>
        <p:origin x="64" y="6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91FF1A-B674-4519-B5CA-0FD865781EC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1E8CBD2-7AB5-4809-B516-118EEB636164}">
      <dgm:prSet custT="1"/>
      <dgm:spPr/>
      <dgm:t>
        <a:bodyPr/>
        <a:lstStyle/>
        <a:p>
          <a:pPr>
            <a:lnSpc>
              <a:spcPct val="100000"/>
            </a:lnSpc>
          </a:pPr>
          <a:r>
            <a:rPr lang="en-US" sz="1200" dirty="0"/>
            <a:t>The absence of implicit trust through a Zero Trust approach means every access request is verified regardless of location or device; thus, the attack surface has been greatly reduced, while resilience has also greatly increased.</a:t>
          </a:r>
        </a:p>
      </dgm:t>
    </dgm:pt>
    <dgm:pt modelId="{364FC438-8E2D-40FB-8A23-2891B5F60C0B}" type="parTrans" cxnId="{921C0A4A-FED4-48CB-8BBF-F2DBE451FDD6}">
      <dgm:prSet/>
      <dgm:spPr/>
      <dgm:t>
        <a:bodyPr/>
        <a:lstStyle/>
        <a:p>
          <a:endParaRPr lang="en-US"/>
        </a:p>
      </dgm:t>
    </dgm:pt>
    <dgm:pt modelId="{441E0B8B-211D-4B28-9137-3AA9DAC63F1E}" type="sibTrans" cxnId="{921C0A4A-FED4-48CB-8BBF-F2DBE451FDD6}">
      <dgm:prSet/>
      <dgm:spPr/>
      <dgm:t>
        <a:bodyPr/>
        <a:lstStyle/>
        <a:p>
          <a:endParaRPr lang="en-US"/>
        </a:p>
      </dgm:t>
    </dgm:pt>
    <dgm:pt modelId="{8618EC39-114A-44F3-A497-035AFE688079}">
      <dgm:prSet custT="1"/>
      <dgm:spPr/>
      <dgm:t>
        <a:bodyPr/>
        <a:lstStyle/>
        <a:p>
          <a:pPr>
            <a:lnSpc>
              <a:spcPct val="100000"/>
            </a:lnSpc>
          </a:pPr>
          <a:r>
            <a:rPr lang="en-US" sz="1200" dirty="0"/>
            <a:t>This is a change in thinking about security by being reactive; rather than just responding to attacks after they happen, we will be taking actions before they happen.</a:t>
          </a:r>
        </a:p>
      </dgm:t>
    </dgm:pt>
    <dgm:pt modelId="{4E3EE97A-6BBF-4A80-95CC-8C9A3001E1B2}" type="parTrans" cxnId="{D5D6445C-71B3-42CA-B4CE-A5F3F0F0CF6F}">
      <dgm:prSet/>
      <dgm:spPr/>
      <dgm:t>
        <a:bodyPr/>
        <a:lstStyle/>
        <a:p>
          <a:endParaRPr lang="en-US"/>
        </a:p>
      </dgm:t>
    </dgm:pt>
    <dgm:pt modelId="{81CC4264-A1BA-4069-93C1-82069AB62C50}" type="sibTrans" cxnId="{D5D6445C-71B3-42CA-B4CE-A5F3F0F0CF6F}">
      <dgm:prSet/>
      <dgm:spPr/>
      <dgm:t>
        <a:bodyPr/>
        <a:lstStyle/>
        <a:p>
          <a:endParaRPr lang="en-US"/>
        </a:p>
      </dgm:t>
    </dgm:pt>
    <dgm:pt modelId="{3D3360C4-24D4-4194-947A-D4B9D4C91619}">
      <dgm:prSet custT="1"/>
      <dgm:spPr/>
      <dgm:t>
        <a:bodyPr/>
        <a:lstStyle/>
        <a:p>
          <a:pPr>
            <a:lnSpc>
              <a:spcPct val="100000"/>
            </a:lnSpc>
          </a:pPr>
          <a:r>
            <a:rPr lang="en-US" sz="1200" dirty="0"/>
            <a:t>Zero Trust forces authentication of all access requests for all users on any device and in any location. This approach reduces VTAM attack surface and resiliency.</a:t>
          </a:r>
        </a:p>
      </dgm:t>
    </dgm:pt>
    <dgm:pt modelId="{F560119E-F1B3-48C6-A11D-7D1D8BA26997}" type="parTrans" cxnId="{16202F57-F668-4921-9E28-C379DA2CC8E1}">
      <dgm:prSet/>
      <dgm:spPr/>
      <dgm:t>
        <a:bodyPr/>
        <a:lstStyle/>
        <a:p>
          <a:endParaRPr lang="en-US"/>
        </a:p>
      </dgm:t>
    </dgm:pt>
    <dgm:pt modelId="{233DE92B-8DAA-4FE0-88CF-62AFA83DF1DA}" type="sibTrans" cxnId="{16202F57-F668-4921-9E28-C379DA2CC8E1}">
      <dgm:prSet/>
      <dgm:spPr/>
      <dgm:t>
        <a:bodyPr/>
        <a:lstStyle/>
        <a:p>
          <a:endParaRPr lang="en-US"/>
        </a:p>
      </dgm:t>
    </dgm:pt>
    <dgm:pt modelId="{773F8F78-6049-4B11-A2ED-9F1468811D0C}" type="pres">
      <dgm:prSet presAssocID="{2A91FF1A-B674-4519-B5CA-0FD865781EC6}" presName="root" presStyleCnt="0">
        <dgm:presLayoutVars>
          <dgm:dir/>
          <dgm:resizeHandles val="exact"/>
        </dgm:presLayoutVars>
      </dgm:prSet>
      <dgm:spPr/>
    </dgm:pt>
    <dgm:pt modelId="{30A3CDE1-EA81-49EC-9AA4-02FE8E5DC7A8}" type="pres">
      <dgm:prSet presAssocID="{91E8CBD2-7AB5-4809-B516-118EEB636164}" presName="compNode" presStyleCnt="0"/>
      <dgm:spPr/>
    </dgm:pt>
    <dgm:pt modelId="{8CBEA0B8-42FC-4690-B07D-E07D25662BDF}" type="pres">
      <dgm:prSet presAssocID="{91E8CBD2-7AB5-4809-B516-118EEB63616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isconnected"/>
        </a:ext>
      </dgm:extLst>
    </dgm:pt>
    <dgm:pt modelId="{69E7A758-0481-46A5-97EC-E1DFBBD39DD1}" type="pres">
      <dgm:prSet presAssocID="{91E8CBD2-7AB5-4809-B516-118EEB636164}" presName="spaceRect" presStyleCnt="0"/>
      <dgm:spPr/>
    </dgm:pt>
    <dgm:pt modelId="{A4E572F9-54FB-4D63-89F3-6A085B2BEDEB}" type="pres">
      <dgm:prSet presAssocID="{91E8CBD2-7AB5-4809-B516-118EEB636164}" presName="textRect" presStyleLbl="revTx" presStyleIdx="0" presStyleCnt="3">
        <dgm:presLayoutVars>
          <dgm:chMax val="1"/>
          <dgm:chPref val="1"/>
        </dgm:presLayoutVars>
      </dgm:prSet>
      <dgm:spPr/>
    </dgm:pt>
    <dgm:pt modelId="{02E70EDF-103E-4C3A-9A57-268D9532A612}" type="pres">
      <dgm:prSet presAssocID="{441E0B8B-211D-4B28-9137-3AA9DAC63F1E}" presName="sibTrans" presStyleCnt="0"/>
      <dgm:spPr/>
    </dgm:pt>
    <dgm:pt modelId="{6F711D19-23A8-448F-9C88-F8A524EF9EC9}" type="pres">
      <dgm:prSet presAssocID="{8618EC39-114A-44F3-A497-035AFE688079}" presName="compNode" presStyleCnt="0"/>
      <dgm:spPr/>
    </dgm:pt>
    <dgm:pt modelId="{3BAD0604-51CC-423B-8F1C-75562D0137A7}" type="pres">
      <dgm:prSet presAssocID="{8618EC39-114A-44F3-A497-035AFE68807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Computing"/>
        </a:ext>
      </dgm:extLst>
    </dgm:pt>
    <dgm:pt modelId="{DA4E76C6-F9C8-4C06-B4AF-DAF662DBE968}" type="pres">
      <dgm:prSet presAssocID="{8618EC39-114A-44F3-A497-035AFE688079}" presName="spaceRect" presStyleCnt="0"/>
      <dgm:spPr/>
    </dgm:pt>
    <dgm:pt modelId="{9FCFB616-B6E4-410C-973A-4790D3ACA33D}" type="pres">
      <dgm:prSet presAssocID="{8618EC39-114A-44F3-A497-035AFE688079}" presName="textRect" presStyleLbl="revTx" presStyleIdx="1" presStyleCnt="3">
        <dgm:presLayoutVars>
          <dgm:chMax val="1"/>
          <dgm:chPref val="1"/>
        </dgm:presLayoutVars>
      </dgm:prSet>
      <dgm:spPr/>
    </dgm:pt>
    <dgm:pt modelId="{2C756454-1FE0-480F-BAA4-A90987D96750}" type="pres">
      <dgm:prSet presAssocID="{81CC4264-A1BA-4069-93C1-82069AB62C50}" presName="sibTrans" presStyleCnt="0"/>
      <dgm:spPr/>
    </dgm:pt>
    <dgm:pt modelId="{7BB67679-3D68-4454-8485-CD77ED29F88E}" type="pres">
      <dgm:prSet presAssocID="{3D3360C4-24D4-4194-947A-D4B9D4C91619}" presName="compNode" presStyleCnt="0"/>
      <dgm:spPr/>
    </dgm:pt>
    <dgm:pt modelId="{E46B8F9D-63F5-4D2B-9C17-3D402EAB3ABE}" type="pres">
      <dgm:prSet presAssocID="{3D3360C4-24D4-4194-947A-D4B9D4C9161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ock"/>
        </a:ext>
      </dgm:extLst>
    </dgm:pt>
    <dgm:pt modelId="{AA9DAA35-B9CB-492E-A583-B374806F0765}" type="pres">
      <dgm:prSet presAssocID="{3D3360C4-24D4-4194-947A-D4B9D4C91619}" presName="spaceRect" presStyleCnt="0"/>
      <dgm:spPr/>
    </dgm:pt>
    <dgm:pt modelId="{2FFB296F-517A-4C3C-993F-CEA510D32207}" type="pres">
      <dgm:prSet presAssocID="{3D3360C4-24D4-4194-947A-D4B9D4C91619}" presName="textRect" presStyleLbl="revTx" presStyleIdx="2" presStyleCnt="3">
        <dgm:presLayoutVars>
          <dgm:chMax val="1"/>
          <dgm:chPref val="1"/>
        </dgm:presLayoutVars>
      </dgm:prSet>
      <dgm:spPr/>
    </dgm:pt>
  </dgm:ptLst>
  <dgm:cxnLst>
    <dgm:cxn modelId="{D5D6445C-71B3-42CA-B4CE-A5F3F0F0CF6F}" srcId="{2A91FF1A-B674-4519-B5CA-0FD865781EC6}" destId="{8618EC39-114A-44F3-A497-035AFE688079}" srcOrd="1" destOrd="0" parTransId="{4E3EE97A-6BBF-4A80-95CC-8C9A3001E1B2}" sibTransId="{81CC4264-A1BA-4069-93C1-82069AB62C50}"/>
    <dgm:cxn modelId="{8C9A7145-5AAD-4B37-BBD7-BD00752BF263}" type="presOf" srcId="{8618EC39-114A-44F3-A497-035AFE688079}" destId="{9FCFB616-B6E4-410C-973A-4790D3ACA33D}" srcOrd="0" destOrd="0" presId="urn:microsoft.com/office/officeart/2018/2/layout/IconLabelList"/>
    <dgm:cxn modelId="{921C0A4A-FED4-48CB-8BBF-F2DBE451FDD6}" srcId="{2A91FF1A-B674-4519-B5CA-0FD865781EC6}" destId="{91E8CBD2-7AB5-4809-B516-118EEB636164}" srcOrd="0" destOrd="0" parTransId="{364FC438-8E2D-40FB-8A23-2891B5F60C0B}" sibTransId="{441E0B8B-211D-4B28-9137-3AA9DAC63F1E}"/>
    <dgm:cxn modelId="{16202F57-F668-4921-9E28-C379DA2CC8E1}" srcId="{2A91FF1A-B674-4519-B5CA-0FD865781EC6}" destId="{3D3360C4-24D4-4194-947A-D4B9D4C91619}" srcOrd="2" destOrd="0" parTransId="{F560119E-F1B3-48C6-A11D-7D1D8BA26997}" sibTransId="{233DE92B-8DAA-4FE0-88CF-62AFA83DF1DA}"/>
    <dgm:cxn modelId="{56D8EC9B-72F0-47A8-9DF3-997A394F2827}" type="presOf" srcId="{91E8CBD2-7AB5-4809-B516-118EEB636164}" destId="{A4E572F9-54FB-4D63-89F3-6A085B2BEDEB}" srcOrd="0" destOrd="0" presId="urn:microsoft.com/office/officeart/2018/2/layout/IconLabelList"/>
    <dgm:cxn modelId="{65BDA2EA-6E07-40D7-A334-A564BED0FA2A}" type="presOf" srcId="{3D3360C4-24D4-4194-947A-D4B9D4C91619}" destId="{2FFB296F-517A-4C3C-993F-CEA510D32207}" srcOrd="0" destOrd="0" presId="urn:microsoft.com/office/officeart/2018/2/layout/IconLabelList"/>
    <dgm:cxn modelId="{B58435F5-F5D2-4266-94B5-F4B1B25E9C0C}" type="presOf" srcId="{2A91FF1A-B674-4519-B5CA-0FD865781EC6}" destId="{773F8F78-6049-4B11-A2ED-9F1468811D0C}" srcOrd="0" destOrd="0" presId="urn:microsoft.com/office/officeart/2018/2/layout/IconLabelList"/>
    <dgm:cxn modelId="{C6449D10-3C66-4BC1-88D9-06F393B1A8B3}" type="presParOf" srcId="{773F8F78-6049-4B11-A2ED-9F1468811D0C}" destId="{30A3CDE1-EA81-49EC-9AA4-02FE8E5DC7A8}" srcOrd="0" destOrd="0" presId="urn:microsoft.com/office/officeart/2018/2/layout/IconLabelList"/>
    <dgm:cxn modelId="{5214960B-A98C-4252-A34F-EA3793CC6C72}" type="presParOf" srcId="{30A3CDE1-EA81-49EC-9AA4-02FE8E5DC7A8}" destId="{8CBEA0B8-42FC-4690-B07D-E07D25662BDF}" srcOrd="0" destOrd="0" presId="urn:microsoft.com/office/officeart/2018/2/layout/IconLabelList"/>
    <dgm:cxn modelId="{53B9CDFA-88BB-455A-BD98-6DD8E85FD633}" type="presParOf" srcId="{30A3CDE1-EA81-49EC-9AA4-02FE8E5DC7A8}" destId="{69E7A758-0481-46A5-97EC-E1DFBBD39DD1}" srcOrd="1" destOrd="0" presId="urn:microsoft.com/office/officeart/2018/2/layout/IconLabelList"/>
    <dgm:cxn modelId="{321956B3-A273-4386-8AAA-EF3439EA8053}" type="presParOf" srcId="{30A3CDE1-EA81-49EC-9AA4-02FE8E5DC7A8}" destId="{A4E572F9-54FB-4D63-89F3-6A085B2BEDEB}" srcOrd="2" destOrd="0" presId="urn:microsoft.com/office/officeart/2018/2/layout/IconLabelList"/>
    <dgm:cxn modelId="{5C52C3E7-0005-4D81-9704-C20E6B4EDFF1}" type="presParOf" srcId="{773F8F78-6049-4B11-A2ED-9F1468811D0C}" destId="{02E70EDF-103E-4C3A-9A57-268D9532A612}" srcOrd="1" destOrd="0" presId="urn:microsoft.com/office/officeart/2018/2/layout/IconLabelList"/>
    <dgm:cxn modelId="{1A2B16E3-636B-4872-A0D1-7C7D723160F6}" type="presParOf" srcId="{773F8F78-6049-4B11-A2ED-9F1468811D0C}" destId="{6F711D19-23A8-448F-9C88-F8A524EF9EC9}" srcOrd="2" destOrd="0" presId="urn:microsoft.com/office/officeart/2018/2/layout/IconLabelList"/>
    <dgm:cxn modelId="{14CC785F-1D10-49FD-A0FD-852F0DA042E3}" type="presParOf" srcId="{6F711D19-23A8-448F-9C88-F8A524EF9EC9}" destId="{3BAD0604-51CC-423B-8F1C-75562D0137A7}" srcOrd="0" destOrd="0" presId="urn:microsoft.com/office/officeart/2018/2/layout/IconLabelList"/>
    <dgm:cxn modelId="{812776E4-74E8-4B92-98C4-273150305E7E}" type="presParOf" srcId="{6F711D19-23A8-448F-9C88-F8A524EF9EC9}" destId="{DA4E76C6-F9C8-4C06-B4AF-DAF662DBE968}" srcOrd="1" destOrd="0" presId="urn:microsoft.com/office/officeart/2018/2/layout/IconLabelList"/>
    <dgm:cxn modelId="{B8A94C71-AD3B-4134-A287-F0441DB53B19}" type="presParOf" srcId="{6F711D19-23A8-448F-9C88-F8A524EF9EC9}" destId="{9FCFB616-B6E4-410C-973A-4790D3ACA33D}" srcOrd="2" destOrd="0" presId="urn:microsoft.com/office/officeart/2018/2/layout/IconLabelList"/>
    <dgm:cxn modelId="{8EBA2483-58A9-44E9-B43A-ED434817884F}" type="presParOf" srcId="{773F8F78-6049-4B11-A2ED-9F1468811D0C}" destId="{2C756454-1FE0-480F-BAA4-A90987D96750}" srcOrd="3" destOrd="0" presId="urn:microsoft.com/office/officeart/2018/2/layout/IconLabelList"/>
    <dgm:cxn modelId="{BABD457E-7CA1-40A1-A492-E9F236049A77}" type="presParOf" srcId="{773F8F78-6049-4B11-A2ED-9F1468811D0C}" destId="{7BB67679-3D68-4454-8485-CD77ED29F88E}" srcOrd="4" destOrd="0" presId="urn:microsoft.com/office/officeart/2018/2/layout/IconLabelList"/>
    <dgm:cxn modelId="{3FF4831F-A4F4-438E-9DDC-998FA84951A4}" type="presParOf" srcId="{7BB67679-3D68-4454-8485-CD77ED29F88E}" destId="{E46B8F9D-63F5-4D2B-9C17-3D402EAB3ABE}" srcOrd="0" destOrd="0" presId="urn:microsoft.com/office/officeart/2018/2/layout/IconLabelList"/>
    <dgm:cxn modelId="{46139B3C-73C7-4531-A550-2C1A06442CD0}" type="presParOf" srcId="{7BB67679-3D68-4454-8485-CD77ED29F88E}" destId="{AA9DAA35-B9CB-492E-A583-B374806F0765}" srcOrd="1" destOrd="0" presId="urn:microsoft.com/office/officeart/2018/2/layout/IconLabelList"/>
    <dgm:cxn modelId="{2D3E8BF0-FC26-4A08-9CBB-F9CC791D6FAB}" type="presParOf" srcId="{7BB67679-3D68-4454-8485-CD77ED29F88E}" destId="{2FFB296F-517A-4C3C-993F-CEA510D3220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BEA0B8-42FC-4690-B07D-E07D25662BDF}">
      <dsp:nvSpPr>
        <dsp:cNvPr id="0" name=""/>
        <dsp:cNvSpPr/>
      </dsp:nvSpPr>
      <dsp:spPr>
        <a:xfrm>
          <a:off x="1214180" y="73039"/>
          <a:ext cx="676318" cy="6763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E572F9-54FB-4D63-89F3-6A085B2BEDEB}">
      <dsp:nvSpPr>
        <dsp:cNvPr id="0" name=""/>
        <dsp:cNvSpPr/>
      </dsp:nvSpPr>
      <dsp:spPr>
        <a:xfrm>
          <a:off x="800874" y="1107452"/>
          <a:ext cx="1502929" cy="1352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The absence of implicit trust through a Zero Trust approach means every access request is verified regardless of location or device; thus, the attack surface has been greatly reduced, while resilience has also greatly increased.</a:t>
          </a:r>
        </a:p>
      </dsp:txBody>
      <dsp:txXfrm>
        <a:off x="800874" y="1107452"/>
        <a:ext cx="1502929" cy="1352636"/>
      </dsp:txXfrm>
    </dsp:sp>
    <dsp:sp modelId="{3BAD0604-51CC-423B-8F1C-75562D0137A7}">
      <dsp:nvSpPr>
        <dsp:cNvPr id="0" name=""/>
        <dsp:cNvSpPr/>
      </dsp:nvSpPr>
      <dsp:spPr>
        <a:xfrm>
          <a:off x="2980123" y="73039"/>
          <a:ext cx="676318" cy="6763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CFB616-B6E4-410C-973A-4790D3ACA33D}">
      <dsp:nvSpPr>
        <dsp:cNvPr id="0" name=""/>
        <dsp:cNvSpPr/>
      </dsp:nvSpPr>
      <dsp:spPr>
        <a:xfrm>
          <a:off x="2566817" y="1107452"/>
          <a:ext cx="1502929" cy="1352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This is a change in thinking about security by being reactive; rather than just responding to attacks after they happen, we will be taking actions before they happen.</a:t>
          </a:r>
        </a:p>
      </dsp:txBody>
      <dsp:txXfrm>
        <a:off x="2566817" y="1107452"/>
        <a:ext cx="1502929" cy="1352636"/>
      </dsp:txXfrm>
    </dsp:sp>
    <dsp:sp modelId="{E46B8F9D-63F5-4D2B-9C17-3D402EAB3ABE}">
      <dsp:nvSpPr>
        <dsp:cNvPr id="0" name=""/>
        <dsp:cNvSpPr/>
      </dsp:nvSpPr>
      <dsp:spPr>
        <a:xfrm>
          <a:off x="2097151" y="2835821"/>
          <a:ext cx="676318" cy="6763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FB296F-517A-4C3C-993F-CEA510D32207}">
      <dsp:nvSpPr>
        <dsp:cNvPr id="0" name=""/>
        <dsp:cNvSpPr/>
      </dsp:nvSpPr>
      <dsp:spPr>
        <a:xfrm>
          <a:off x="1683846" y="3870234"/>
          <a:ext cx="1502929" cy="1352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Zero Trust forces authentication of all access requests for all users on any device and in any location. This approach reduces VTAM attack surface and resiliency.</a:t>
          </a:r>
        </a:p>
      </dsp:txBody>
      <dsp:txXfrm>
        <a:off x="1683846" y="3870234"/>
        <a:ext cx="1502929" cy="135263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1293351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8221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846CE7D5-CF57-46EF-B807-FDD0502418D4}" type="datetimeFigureOut">
              <a:rPr lang="en-US" smtClean="0"/>
              <a:t>5/19/2026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9070493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46CE7D5-CF57-46EF-B807-FDD0502418D4}" type="datetimeFigureOut">
              <a:rPr lang="en-US" smtClean="0"/>
              <a:t>5/19/2026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89281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46CE7D5-CF57-46EF-B807-FDD0502418D4}" type="datetimeFigureOut">
              <a:rPr lang="en-US" smtClean="0"/>
              <a:t>5/19/2026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079943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26998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14537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846CE7D5-CF57-46EF-B807-FDD0502418D4}" type="datetimeFigureOut">
              <a:rPr lang="en-US" smtClean="0"/>
              <a:t>5/19/2026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96838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46CE7D5-CF57-46EF-B807-FDD0502418D4}" type="datetimeFigureOut">
              <a:rPr lang="en-US" smtClean="0"/>
              <a:t>5/19/2026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75083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61716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76580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46CE7D5-CF57-46EF-B807-FDD0502418D4}" type="datetimeFigureOut">
              <a:rPr lang="en-US" smtClean="0"/>
              <a:t>5/19/2026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73883913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Implementing a Zero Trust Security Framework</a:t>
            </a:r>
          </a:p>
        </p:txBody>
      </p:sp>
      <p:sp>
        <p:nvSpPr>
          <p:cNvPr id="3" name="Subtitle 2"/>
          <p:cNvSpPr>
            <a:spLocks noGrp="1"/>
          </p:cNvSpPr>
          <p:nvPr>
            <p:ph type="subTitle" idx="1"/>
          </p:nvPr>
        </p:nvSpPr>
        <p:spPr/>
        <p:txBody>
          <a:bodyPr>
            <a:normAutofit/>
          </a:bodyPr>
          <a:lstStyle/>
          <a:p>
            <a:r>
              <a:rPr lang="en-US" sz="2400" dirty="0"/>
              <a:t>Protecting VTAM Against Modern Cyber Threats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5BBBC-1742-49FC-64DC-A54B39EADE8F}"/>
              </a:ext>
            </a:extLst>
          </p:cNvPr>
          <p:cNvSpPr>
            <a:spLocks noGrp="1"/>
          </p:cNvSpPr>
          <p:nvPr>
            <p:ph type="title"/>
          </p:nvPr>
        </p:nvSpPr>
        <p:spPr>
          <a:xfrm>
            <a:off x="804672" y="964692"/>
            <a:ext cx="3066937" cy="1188720"/>
          </a:xfrm>
        </p:spPr>
        <p:txBody>
          <a:bodyPr vert="horz" lIns="182880" tIns="182880" rIns="182880" bIns="182880" rtlCol="0" anchor="ctr">
            <a:normAutofit/>
          </a:bodyPr>
          <a:lstStyle/>
          <a:p>
            <a:r>
              <a:rPr lang="en-US" sz="1800"/>
              <a:t>Challenge of the Recent Security Incidents</a:t>
            </a:r>
          </a:p>
        </p:txBody>
      </p:sp>
      <p:sp>
        <p:nvSpPr>
          <p:cNvPr id="64" name="TextBox 63">
            <a:extLst>
              <a:ext uri="{FF2B5EF4-FFF2-40B4-BE49-F238E27FC236}">
                <a16:creationId xmlns:a16="http://schemas.microsoft.com/office/drawing/2014/main" id="{B443655D-1201-8D3A-DC8C-B8CA88A08EF6}"/>
              </a:ext>
            </a:extLst>
          </p:cNvPr>
          <p:cNvSpPr txBox="1"/>
          <p:nvPr/>
        </p:nvSpPr>
        <p:spPr>
          <a:xfrm>
            <a:off x="531705" y="2630102"/>
            <a:ext cx="3612869" cy="3263206"/>
          </a:xfrm>
          <a:prstGeom prst="rect">
            <a:avLst/>
          </a:prstGeom>
        </p:spPr>
        <p:txBody>
          <a:bodyPr vert="horz" lIns="91440" tIns="45720" rIns="91440" bIns="45720" rtlCol="0">
            <a:normAutofit/>
          </a:bodyPr>
          <a:lstStyle/>
          <a:p>
            <a:pPr indent="-228600" defTabSz="914400">
              <a:lnSpc>
                <a:spcPct val="90000"/>
              </a:lnSpc>
              <a:spcBef>
                <a:spcPts val="1000"/>
              </a:spcBef>
              <a:buClr>
                <a:schemeClr val="accent2"/>
              </a:buClr>
              <a:buFont typeface="Arial" panose="020B0604020202020204" pitchFamily="34" charset="0"/>
              <a:buChar char="•"/>
            </a:pPr>
            <a:r>
              <a:rPr lang="en-US" sz="1600" dirty="0">
                <a:solidFill>
                  <a:schemeClr val="tx1">
                    <a:lumMod val="85000"/>
                    <a:lumOff val="15000"/>
                  </a:schemeClr>
                </a:solidFill>
              </a:rPr>
              <a:t>The series of incidents we have seen over the last few years shows us that VTAM’s current security model no longer provides adequate protection for the business. The fact that a large percentage of the VTAM workforce is working remotely and our increased reliance on cloud applications means that the risks to financial information and business operations are higher than before.</a:t>
            </a:r>
          </a:p>
          <a:p>
            <a:pPr indent="-228600" defTabSz="914400">
              <a:lnSpc>
                <a:spcPct val="90000"/>
              </a:lnSpc>
              <a:spcBef>
                <a:spcPts val="1000"/>
              </a:spcBef>
              <a:buClr>
                <a:schemeClr val="accent2"/>
              </a:buClr>
              <a:buFont typeface="Arial" panose="020B0604020202020204" pitchFamily="34" charset="0"/>
              <a:buChar char="•"/>
            </a:pPr>
            <a:r>
              <a:rPr lang="en-US" sz="1600" dirty="0">
                <a:solidFill>
                  <a:schemeClr val="tx1">
                    <a:lumMod val="85000"/>
                    <a:lumOff val="15000"/>
                  </a:schemeClr>
                </a:solidFill>
              </a:rPr>
              <a:t>Failure to take corrective action puts VTAM at risk of financial loss, regulatory fines, and damage to its reputation.</a:t>
            </a:r>
          </a:p>
        </p:txBody>
      </p:sp>
      <p:sp>
        <p:nvSpPr>
          <p:cNvPr id="65" name="Rectangle 64">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Rectangle 65">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2C64A59-FC1B-1CC9-2D3B-BB9605137BAC}"/>
              </a:ext>
            </a:extLst>
          </p:cNvPr>
          <p:cNvPicPr>
            <a:picLocks noChangeAspect="1"/>
          </p:cNvPicPr>
          <p:nvPr/>
        </p:nvPicPr>
        <p:blipFill>
          <a:blip r:embed="rId2"/>
          <a:stretch>
            <a:fillRect/>
          </a:stretch>
        </p:blipFill>
        <p:spPr>
          <a:xfrm>
            <a:off x="4823366" y="2148639"/>
            <a:ext cx="6227064" cy="2568663"/>
          </a:xfrm>
          <a:prstGeom prst="rect">
            <a:avLst/>
          </a:prstGeom>
        </p:spPr>
      </p:pic>
    </p:spTree>
    <p:extLst>
      <p:ext uri="{BB962C8B-B14F-4D97-AF65-F5344CB8AC3E}">
        <p14:creationId xmlns:p14="http://schemas.microsoft.com/office/powerpoint/2010/main" val="3255429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EEF1D-B869-8293-4591-597B6B8832AA}"/>
              </a:ext>
            </a:extLst>
          </p:cNvPr>
          <p:cNvSpPr>
            <a:spLocks noGrp="1"/>
          </p:cNvSpPr>
          <p:nvPr>
            <p:ph type="title"/>
          </p:nvPr>
        </p:nvSpPr>
        <p:spPr>
          <a:xfrm>
            <a:off x="2231136" y="467418"/>
            <a:ext cx="7729728" cy="1188720"/>
          </a:xfrm>
          <a:solidFill>
            <a:srgbClr val="FFFFFF"/>
          </a:solidFill>
        </p:spPr>
        <p:txBody>
          <a:bodyPr vert="horz" lIns="182880" tIns="182880" rIns="182880" bIns="182880" rtlCol="0" anchor="ctr">
            <a:normAutofit/>
          </a:bodyPr>
          <a:lstStyle/>
          <a:p>
            <a:r>
              <a:rPr lang="en-US" kern="1200" cap="all" spc="200" baseline="0" dirty="0">
                <a:solidFill>
                  <a:srgbClr val="262626"/>
                </a:solidFill>
                <a:latin typeface="+mj-lt"/>
                <a:ea typeface="+mj-ea"/>
                <a:cs typeface="+mj-cs"/>
              </a:rPr>
              <a:t>Modern Threats of VTAM</a:t>
            </a:r>
          </a:p>
        </p:txBody>
      </p:sp>
      <p:sp>
        <p:nvSpPr>
          <p:cNvPr id="4" name="TextBox 3">
            <a:extLst>
              <a:ext uri="{FF2B5EF4-FFF2-40B4-BE49-F238E27FC236}">
                <a16:creationId xmlns:a16="http://schemas.microsoft.com/office/drawing/2014/main" id="{D45E7279-6DDA-2839-2E28-992E7335FDAA}"/>
              </a:ext>
            </a:extLst>
          </p:cNvPr>
          <p:cNvSpPr txBox="1"/>
          <p:nvPr/>
        </p:nvSpPr>
        <p:spPr>
          <a:xfrm>
            <a:off x="1706062" y="2123556"/>
            <a:ext cx="8779512" cy="3046962"/>
          </a:xfrm>
          <a:prstGeom prst="rect">
            <a:avLst/>
          </a:prstGeom>
        </p:spPr>
        <p:txBody>
          <a:bodyPr vert="horz" lIns="91440" tIns="45720" rIns="91440" bIns="45720" rtlCol="0">
            <a:normAutofit/>
          </a:bodyPr>
          <a:lstStyle/>
          <a:p>
            <a:pPr marL="285750" indent="-228600" defTabSz="914400">
              <a:lnSpc>
                <a:spcPct val="90000"/>
              </a:lnSpc>
              <a:spcBef>
                <a:spcPts val="1000"/>
              </a:spcBef>
              <a:buClr>
                <a:schemeClr val="accent2"/>
              </a:buClr>
              <a:buFont typeface="Arial" panose="020B0604020202020204" pitchFamily="34" charset="0"/>
              <a:buChar char="•"/>
            </a:pPr>
            <a:r>
              <a:rPr lang="en-US" sz="1600" dirty="0"/>
              <a:t>Ransomware-as-a-Service (RaaS) is fast, affordable, and highly effective [1]</a:t>
            </a:r>
          </a:p>
          <a:p>
            <a:pPr marL="285750" indent="-228600" defTabSz="914400">
              <a:lnSpc>
                <a:spcPct val="90000"/>
              </a:lnSpc>
              <a:spcBef>
                <a:spcPts val="1000"/>
              </a:spcBef>
              <a:buClr>
                <a:schemeClr val="accent2"/>
              </a:buClr>
              <a:buFont typeface="Arial" panose="020B0604020202020204" pitchFamily="34" charset="0"/>
              <a:buChar char="•"/>
            </a:pPr>
            <a:r>
              <a:rPr lang="en-US" sz="1600" dirty="0"/>
              <a:t>AI-powered vishing (voice phishing) using deepfakes [2]</a:t>
            </a:r>
          </a:p>
          <a:p>
            <a:pPr marL="285750" indent="-228600" defTabSz="914400">
              <a:lnSpc>
                <a:spcPct val="90000"/>
              </a:lnSpc>
              <a:spcBef>
                <a:spcPts val="1000"/>
              </a:spcBef>
              <a:buClr>
                <a:schemeClr val="accent2"/>
              </a:buClr>
              <a:buFont typeface="Arial" panose="020B0604020202020204" pitchFamily="34" charset="0"/>
              <a:buChar char="•"/>
            </a:pPr>
            <a:r>
              <a:rPr lang="en-US" sz="1600" dirty="0"/>
              <a:t>Supply chain compromises such as the </a:t>
            </a:r>
            <a:r>
              <a:rPr lang="en-US" sz="1600" dirty="0" err="1"/>
              <a:t>MOVEit</a:t>
            </a:r>
            <a:r>
              <a:rPr lang="en-US" sz="1600" dirty="0"/>
              <a:t> breach [3]</a:t>
            </a:r>
          </a:p>
          <a:p>
            <a:pPr marL="285750" indent="-228600" defTabSz="914400">
              <a:lnSpc>
                <a:spcPct val="90000"/>
              </a:lnSpc>
              <a:spcBef>
                <a:spcPts val="1000"/>
              </a:spcBef>
              <a:buClr>
                <a:schemeClr val="accent2"/>
              </a:buClr>
              <a:buFont typeface="Arial" panose="020B0604020202020204" pitchFamily="34" charset="0"/>
              <a:buChar char="•"/>
            </a:pPr>
            <a:r>
              <a:rPr lang="en-US" sz="1600" dirty="0"/>
              <a:t>Cloud misconfigurations and insider threats [4][5]</a:t>
            </a:r>
          </a:p>
          <a:p>
            <a:pPr marL="285750" indent="-228600" algn="ctr" defTabSz="914400">
              <a:lnSpc>
                <a:spcPct val="90000"/>
              </a:lnSpc>
              <a:spcBef>
                <a:spcPts val="1000"/>
              </a:spcBef>
              <a:buClr>
                <a:schemeClr val="accent2"/>
              </a:buClr>
              <a:buFont typeface="Arial" panose="020B0604020202020204" pitchFamily="34" charset="0"/>
              <a:buChar char="•"/>
            </a:pPr>
            <a:endParaRPr lang="en-US" sz="1600" dirty="0"/>
          </a:p>
          <a:p>
            <a:pPr algn="ctr" defTabSz="914400">
              <a:lnSpc>
                <a:spcPct val="90000"/>
              </a:lnSpc>
              <a:spcBef>
                <a:spcPts val="1000"/>
              </a:spcBef>
              <a:buClr>
                <a:schemeClr val="accent2"/>
              </a:buClr>
            </a:pPr>
            <a:r>
              <a:rPr lang="en-US" sz="1600" dirty="0"/>
              <a:t>These threats are changing quickly and specifically target financial services. Each one has a direct impact on the business, including lost revenue, clients leaving, and the potential for regulators to investigate closely. Traditional </a:t>
            </a:r>
            <a:r>
              <a:rPr lang="en-US" sz="1600" dirty="0" err="1"/>
              <a:t>defences</a:t>
            </a:r>
            <a:r>
              <a:rPr lang="en-US" sz="1600" dirty="0"/>
              <a:t> cannot keep up with these advanced attacks.</a:t>
            </a:r>
          </a:p>
          <a:p>
            <a:pPr defTabSz="914400">
              <a:lnSpc>
                <a:spcPct val="90000"/>
              </a:lnSpc>
              <a:spcBef>
                <a:spcPts val="1000"/>
              </a:spcBef>
              <a:buClr>
                <a:schemeClr val="accent2"/>
              </a:buClr>
            </a:pPr>
            <a:endParaRPr lang="en-US" sz="1500" dirty="0">
              <a:solidFill>
                <a:srgbClr val="404040"/>
              </a:solidFill>
            </a:endParaRPr>
          </a:p>
        </p:txBody>
      </p:sp>
    </p:spTree>
    <p:extLst>
      <p:ext uri="{BB962C8B-B14F-4D97-AF65-F5344CB8AC3E}">
        <p14:creationId xmlns:p14="http://schemas.microsoft.com/office/powerpoint/2010/main" val="3536586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FF995-878D-16AA-B9DA-A58F361D3E4B}"/>
              </a:ext>
            </a:extLst>
          </p:cNvPr>
          <p:cNvSpPr>
            <a:spLocks noGrp="1"/>
          </p:cNvSpPr>
          <p:nvPr>
            <p:ph type="title"/>
          </p:nvPr>
        </p:nvSpPr>
        <p:spPr>
          <a:xfrm>
            <a:off x="2231136" y="373370"/>
            <a:ext cx="7729728" cy="1188720"/>
          </a:xfrm>
        </p:spPr>
        <p:txBody>
          <a:bodyPr/>
          <a:lstStyle/>
          <a:p>
            <a:r>
              <a:rPr lang="en-US" dirty="0"/>
              <a:t>Why Zero Trust? </a:t>
            </a:r>
            <a:r>
              <a:rPr lang="en-US" dirty="0" err="1"/>
              <a:t>vtam</a:t>
            </a:r>
            <a:r>
              <a:rPr lang="en-US" dirty="0"/>
              <a:t> Strategic Direction</a:t>
            </a:r>
            <a:endParaRPr lang="en-GB" dirty="0"/>
          </a:p>
        </p:txBody>
      </p:sp>
      <p:pic>
        <p:nvPicPr>
          <p:cNvPr id="5" name="Picture 4">
            <a:extLst>
              <a:ext uri="{FF2B5EF4-FFF2-40B4-BE49-F238E27FC236}">
                <a16:creationId xmlns:a16="http://schemas.microsoft.com/office/drawing/2014/main" id="{3AA08EF3-9D9E-06CC-5797-A3C1CA697A40}"/>
              </a:ext>
            </a:extLst>
          </p:cNvPr>
          <p:cNvPicPr>
            <a:picLocks noChangeAspect="1"/>
          </p:cNvPicPr>
          <p:nvPr/>
        </p:nvPicPr>
        <p:blipFill>
          <a:blip r:embed="rId2"/>
          <a:stretch>
            <a:fillRect/>
          </a:stretch>
        </p:blipFill>
        <p:spPr>
          <a:xfrm>
            <a:off x="121439" y="2214746"/>
            <a:ext cx="7535644" cy="3944438"/>
          </a:xfrm>
          <a:prstGeom prst="rect">
            <a:avLst/>
          </a:prstGeom>
        </p:spPr>
      </p:pic>
      <p:graphicFrame>
        <p:nvGraphicFramePr>
          <p:cNvPr id="52" name="TextBox 5">
            <a:extLst>
              <a:ext uri="{FF2B5EF4-FFF2-40B4-BE49-F238E27FC236}">
                <a16:creationId xmlns:a16="http://schemas.microsoft.com/office/drawing/2014/main" id="{6B5A2801-3D5D-D1E2-232E-B56FFF75C771}"/>
              </a:ext>
            </a:extLst>
          </p:cNvPr>
          <p:cNvGraphicFramePr/>
          <p:nvPr>
            <p:extLst>
              <p:ext uri="{D42A27DB-BD31-4B8C-83A1-F6EECF244321}">
                <p14:modId xmlns:p14="http://schemas.microsoft.com/office/powerpoint/2010/main" val="4269061021"/>
              </p:ext>
            </p:extLst>
          </p:nvPr>
        </p:nvGraphicFramePr>
        <p:xfrm>
          <a:off x="7500551" y="1562090"/>
          <a:ext cx="4870622" cy="52959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879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F0F05-7065-C39D-F9DB-124E9FB0ED49}"/>
              </a:ext>
            </a:extLst>
          </p:cNvPr>
          <p:cNvSpPr>
            <a:spLocks noGrp="1"/>
          </p:cNvSpPr>
          <p:nvPr>
            <p:ph type="title"/>
          </p:nvPr>
        </p:nvSpPr>
        <p:spPr>
          <a:xfrm>
            <a:off x="640079" y="640079"/>
            <a:ext cx="3493256" cy="5272242"/>
          </a:xfrm>
        </p:spPr>
        <p:txBody>
          <a:bodyPr vert="horz" lIns="182880" tIns="182880" rIns="182880" bIns="182880" rtlCol="0" anchor="ctr">
            <a:normAutofit/>
          </a:bodyPr>
          <a:lstStyle/>
          <a:p>
            <a:r>
              <a:rPr lang="en-US"/>
              <a:t>Modern Security Policies</a:t>
            </a:r>
          </a:p>
        </p:txBody>
      </p:sp>
      <p:sp>
        <p:nvSpPr>
          <p:cNvPr id="4" name="TextBox 3">
            <a:extLst>
              <a:ext uri="{FF2B5EF4-FFF2-40B4-BE49-F238E27FC236}">
                <a16:creationId xmlns:a16="http://schemas.microsoft.com/office/drawing/2014/main" id="{560F6BB1-7793-67CF-493C-A3E8908C4D7A}"/>
              </a:ext>
            </a:extLst>
          </p:cNvPr>
          <p:cNvSpPr txBox="1"/>
          <p:nvPr/>
        </p:nvSpPr>
        <p:spPr>
          <a:xfrm>
            <a:off x="4395395" y="438666"/>
            <a:ext cx="7322986" cy="3252394"/>
          </a:xfrm>
          <a:prstGeom prst="rect">
            <a:avLst/>
          </a:prstGeom>
        </p:spPr>
        <p:txBody>
          <a:bodyPr vert="horz" lIns="91440" tIns="45720" rIns="91440" bIns="45720" rtlCol="0">
            <a:normAutofit/>
          </a:bodyPr>
          <a:lstStyle/>
          <a:p>
            <a:pPr marL="285750" indent="-228600" algn="ctr" defTabSz="914400">
              <a:lnSpc>
                <a:spcPct val="90000"/>
              </a:lnSpc>
              <a:spcBef>
                <a:spcPts val="1000"/>
              </a:spcBef>
              <a:buClr>
                <a:schemeClr val="accent2"/>
              </a:buClr>
              <a:buFont typeface="Arial" panose="020B0604020202020204" pitchFamily="34" charset="0"/>
              <a:buChar char="•"/>
            </a:pPr>
            <a:r>
              <a:rPr lang="en-US" sz="1600" dirty="0">
                <a:solidFill>
                  <a:schemeClr val="tx1">
                    <a:lumMod val="85000"/>
                    <a:lumOff val="15000"/>
                  </a:schemeClr>
                </a:solidFill>
              </a:rPr>
              <a:t>Full adoption of ISO/IEC 27001 Information Security Management System [11]</a:t>
            </a:r>
          </a:p>
          <a:p>
            <a:pPr marL="285750" indent="-228600" algn="ctr" defTabSz="914400">
              <a:lnSpc>
                <a:spcPct val="90000"/>
              </a:lnSpc>
              <a:spcBef>
                <a:spcPts val="1000"/>
              </a:spcBef>
              <a:buClr>
                <a:schemeClr val="accent2"/>
              </a:buClr>
              <a:buFont typeface="Arial" panose="020B0604020202020204" pitchFamily="34" charset="0"/>
              <a:buChar char="•"/>
            </a:pPr>
            <a:r>
              <a:rPr lang="en-US" sz="1600" dirty="0">
                <a:solidFill>
                  <a:schemeClr val="tx1">
                    <a:lumMod val="85000"/>
                    <a:lumOff val="15000"/>
                  </a:schemeClr>
                </a:solidFill>
              </a:rPr>
              <a:t>Policies mapped to NIST Cybersecurity Framework core functions</a:t>
            </a:r>
          </a:p>
          <a:p>
            <a:pPr marL="285750" indent="-228600" algn="ctr" defTabSz="914400">
              <a:lnSpc>
                <a:spcPct val="90000"/>
              </a:lnSpc>
              <a:spcBef>
                <a:spcPts val="1000"/>
              </a:spcBef>
              <a:buClr>
                <a:schemeClr val="accent2"/>
              </a:buClr>
              <a:buFont typeface="Arial" panose="020B0604020202020204" pitchFamily="34" charset="0"/>
              <a:buChar char="•"/>
            </a:pPr>
            <a:r>
              <a:rPr lang="en-US" sz="1600" dirty="0">
                <a:solidFill>
                  <a:schemeClr val="tx1">
                    <a:lumMod val="85000"/>
                    <a:lumOff val="15000"/>
                  </a:schemeClr>
                </a:solidFill>
              </a:rPr>
              <a:t>Dynamic verification of every user, device, and access request</a:t>
            </a:r>
          </a:p>
          <a:p>
            <a:pPr marL="285750" indent="-228600" algn="ctr" defTabSz="914400">
              <a:lnSpc>
                <a:spcPct val="90000"/>
              </a:lnSpc>
              <a:spcBef>
                <a:spcPts val="1000"/>
              </a:spcBef>
              <a:buClr>
                <a:schemeClr val="accent2"/>
              </a:buClr>
              <a:buFont typeface="Arial" panose="020B0604020202020204" pitchFamily="34" charset="0"/>
              <a:buChar char="•"/>
            </a:pPr>
            <a:r>
              <a:rPr lang="en-US" sz="1600" dirty="0">
                <a:solidFill>
                  <a:schemeClr val="tx1">
                    <a:lumMod val="85000"/>
                    <a:lumOff val="15000"/>
                  </a:schemeClr>
                </a:solidFill>
              </a:rPr>
              <a:t>Zero implicit trust based on network location</a:t>
            </a:r>
          </a:p>
          <a:p>
            <a:pPr marL="285750" indent="-228600" algn="ctr" defTabSz="914400">
              <a:lnSpc>
                <a:spcPct val="90000"/>
              </a:lnSpc>
              <a:spcBef>
                <a:spcPts val="1000"/>
              </a:spcBef>
              <a:buClr>
                <a:schemeClr val="accent2"/>
              </a:buClr>
              <a:buFont typeface="Arial" panose="020B0604020202020204" pitchFamily="34" charset="0"/>
              <a:buChar char="•"/>
            </a:pPr>
            <a:endParaRPr lang="en-US" sz="1600" dirty="0">
              <a:solidFill>
                <a:schemeClr val="tx1">
                  <a:lumMod val="85000"/>
                  <a:lumOff val="15000"/>
                </a:schemeClr>
              </a:solidFill>
            </a:endParaRPr>
          </a:p>
          <a:p>
            <a:pPr indent="-228600" algn="ctr" defTabSz="914400">
              <a:lnSpc>
                <a:spcPct val="90000"/>
              </a:lnSpc>
              <a:spcBef>
                <a:spcPts val="1000"/>
              </a:spcBef>
              <a:buClr>
                <a:schemeClr val="accent2"/>
              </a:buClr>
              <a:buFont typeface="Arial" panose="020B0604020202020204" pitchFamily="34" charset="0"/>
              <a:buChar char="•"/>
            </a:pPr>
            <a:r>
              <a:rPr lang="en-US" sz="1600" dirty="0">
                <a:solidFill>
                  <a:schemeClr val="tx1">
                    <a:lumMod val="85000"/>
                    <a:lumOff val="15000"/>
                  </a:schemeClr>
                </a:solidFill>
              </a:rPr>
              <a:t>The purpose of these policies is to provide a consistent framework that follows regulatory requirements and builds confidence in clients. They serve as the framework of the technical controls that VTAM will implement. Regular reviews and annual audits of the policies will be done to ensure that they remain effective.</a:t>
            </a:r>
          </a:p>
        </p:txBody>
      </p:sp>
      <p:pic>
        <p:nvPicPr>
          <p:cNvPr id="6" name="Picture 5">
            <a:extLst>
              <a:ext uri="{FF2B5EF4-FFF2-40B4-BE49-F238E27FC236}">
                <a16:creationId xmlns:a16="http://schemas.microsoft.com/office/drawing/2014/main" id="{AE36F525-9163-AD68-9AC3-EE3B9BF965D5}"/>
              </a:ext>
            </a:extLst>
          </p:cNvPr>
          <p:cNvPicPr>
            <a:picLocks noChangeAspect="1"/>
          </p:cNvPicPr>
          <p:nvPr/>
        </p:nvPicPr>
        <p:blipFill>
          <a:blip r:embed="rId2"/>
          <a:stretch>
            <a:fillRect/>
          </a:stretch>
        </p:blipFill>
        <p:spPr>
          <a:xfrm>
            <a:off x="4789492" y="3474816"/>
            <a:ext cx="6534792" cy="2450546"/>
          </a:xfrm>
          <a:prstGeom prst="rect">
            <a:avLst/>
          </a:prstGeom>
          <a:ln w="31750" cap="sq">
            <a:solidFill>
              <a:srgbClr val="FFFFFF"/>
            </a:solidFill>
            <a:miter lim="800000"/>
          </a:ln>
        </p:spPr>
      </p:pic>
    </p:spTree>
    <p:extLst>
      <p:ext uri="{BB962C8B-B14F-4D97-AF65-F5344CB8AC3E}">
        <p14:creationId xmlns:p14="http://schemas.microsoft.com/office/powerpoint/2010/main" val="3233551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4130C-27FC-67E4-6C5E-0BF647A50626}"/>
              </a:ext>
            </a:extLst>
          </p:cNvPr>
          <p:cNvSpPr>
            <a:spLocks noGrp="1"/>
          </p:cNvSpPr>
          <p:nvPr>
            <p:ph type="title"/>
          </p:nvPr>
        </p:nvSpPr>
        <p:spPr>
          <a:xfrm>
            <a:off x="643467" y="643467"/>
            <a:ext cx="3363974" cy="1728044"/>
          </a:xfrm>
          <a:noFill/>
          <a:ln>
            <a:solidFill>
              <a:schemeClr val="bg1"/>
            </a:solidFill>
          </a:ln>
        </p:spPr>
        <p:txBody>
          <a:bodyPr vert="horz" wrap="square" lIns="182880" tIns="182880" rIns="182880" bIns="182880" rtlCol="0" anchor="ctr">
            <a:normAutofit/>
          </a:bodyPr>
          <a:lstStyle/>
          <a:p>
            <a:r>
              <a:rPr lang="en-US">
                <a:solidFill>
                  <a:schemeClr val="bg1"/>
                </a:solidFill>
              </a:rPr>
              <a:t>Technical Mitigation Measures</a:t>
            </a:r>
          </a:p>
        </p:txBody>
      </p:sp>
      <p:sp>
        <p:nvSpPr>
          <p:cNvPr id="6" name="TextBox 5">
            <a:extLst>
              <a:ext uri="{FF2B5EF4-FFF2-40B4-BE49-F238E27FC236}">
                <a16:creationId xmlns:a16="http://schemas.microsoft.com/office/drawing/2014/main" id="{174DF884-A01F-0A7E-8527-B2DF07C67FBB}"/>
              </a:ext>
            </a:extLst>
          </p:cNvPr>
          <p:cNvSpPr txBox="1"/>
          <p:nvPr/>
        </p:nvSpPr>
        <p:spPr>
          <a:xfrm>
            <a:off x="-1694" y="2515140"/>
            <a:ext cx="4654296" cy="4416747"/>
          </a:xfrm>
          <a:prstGeom prst="rect">
            <a:avLst/>
          </a:prstGeom>
        </p:spPr>
        <p:txBody>
          <a:bodyPr vert="horz" lIns="91440" tIns="45720" rIns="91440" bIns="45720" rtlCol="0">
            <a:normAutofit/>
          </a:bodyPr>
          <a:lstStyle/>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chemeClr val="bg1"/>
                </a:solidFill>
              </a:rPr>
              <a:t>AI-enabled Multi-Factor Authentication with </a:t>
            </a:r>
            <a:r>
              <a:rPr lang="en-US" sz="1600" dirty="0" err="1">
                <a:solidFill>
                  <a:schemeClr val="bg1"/>
                </a:solidFill>
              </a:rPr>
              <a:t>behavioural</a:t>
            </a:r>
            <a:r>
              <a:rPr lang="en-US" sz="1600" dirty="0">
                <a:solidFill>
                  <a:schemeClr val="bg1"/>
                </a:solidFill>
              </a:rPr>
              <a:t> analysis [10]</a:t>
            </a:r>
          </a:p>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chemeClr val="bg1"/>
                </a:solidFill>
              </a:rPr>
              <a:t>Cloud Security Posture Management automatic misconfiguration fixes [4]</a:t>
            </a:r>
          </a:p>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chemeClr val="bg1"/>
                </a:solidFill>
              </a:rPr>
              <a:t>Network micro-segmentation and immutable backups</a:t>
            </a:r>
          </a:p>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chemeClr val="bg1"/>
                </a:solidFill>
              </a:rPr>
              <a:t>Priority patching using CISA Known Exploited Vulnerabilities list</a:t>
            </a:r>
          </a:p>
          <a:p>
            <a:pPr defTabSz="914400">
              <a:lnSpc>
                <a:spcPct val="90000"/>
              </a:lnSpc>
              <a:spcBef>
                <a:spcPts val="1000"/>
              </a:spcBef>
              <a:buClr>
                <a:schemeClr val="accent2"/>
              </a:buClr>
            </a:pPr>
            <a:r>
              <a:rPr lang="en-US" sz="1600" dirty="0">
                <a:solidFill>
                  <a:schemeClr val="bg1"/>
                </a:solidFill>
              </a:rPr>
              <a:t>The set of practical controls listed above is suitable for a medium-sized company and can be implemented in stages. They provide immediate risk mitigation while preserving operational efficiency. Additionally, collectively, they are the highest risk closure opportunities used by modern attackers.</a:t>
            </a:r>
          </a:p>
        </p:txBody>
      </p:sp>
      <p:pic>
        <p:nvPicPr>
          <p:cNvPr id="5" name="Picture 4">
            <a:extLst>
              <a:ext uri="{FF2B5EF4-FFF2-40B4-BE49-F238E27FC236}">
                <a16:creationId xmlns:a16="http://schemas.microsoft.com/office/drawing/2014/main" id="{BA5B8D73-A664-4E9C-C096-1C13644D6DEF}"/>
              </a:ext>
            </a:extLst>
          </p:cNvPr>
          <p:cNvPicPr>
            <a:picLocks noChangeAspect="1"/>
          </p:cNvPicPr>
          <p:nvPr/>
        </p:nvPicPr>
        <p:blipFill>
          <a:blip r:embed="rId2"/>
          <a:stretch>
            <a:fillRect/>
          </a:stretch>
        </p:blipFill>
        <p:spPr>
          <a:xfrm>
            <a:off x="5297763" y="988902"/>
            <a:ext cx="6250769" cy="4719329"/>
          </a:xfrm>
          <a:prstGeom prst="rect">
            <a:avLst/>
          </a:prstGeom>
        </p:spPr>
      </p:pic>
    </p:spTree>
    <p:extLst>
      <p:ext uri="{BB962C8B-B14F-4D97-AF65-F5344CB8AC3E}">
        <p14:creationId xmlns:p14="http://schemas.microsoft.com/office/powerpoint/2010/main" val="1242939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038BC-FE43-57B8-F562-32E6BB4918B5}"/>
              </a:ext>
            </a:extLst>
          </p:cNvPr>
          <p:cNvSpPr>
            <a:spLocks noGrp="1"/>
          </p:cNvSpPr>
          <p:nvPr>
            <p:ph type="title"/>
          </p:nvPr>
        </p:nvSpPr>
        <p:spPr>
          <a:xfrm>
            <a:off x="804672" y="1290025"/>
            <a:ext cx="4475892" cy="1188720"/>
          </a:xfrm>
          <a:solidFill>
            <a:srgbClr val="FFFFFF"/>
          </a:solidFill>
          <a:ln>
            <a:solidFill>
              <a:srgbClr val="404040"/>
            </a:solidFill>
          </a:ln>
        </p:spPr>
        <p:txBody>
          <a:bodyPr vert="horz" lIns="182880" tIns="182880" rIns="182880" bIns="182880" rtlCol="0" anchor="ctr">
            <a:normAutofit/>
          </a:bodyPr>
          <a:lstStyle/>
          <a:p>
            <a:r>
              <a:rPr lang="en-US"/>
              <a:t>24/7 Monitoring &amp; Incident Response</a:t>
            </a:r>
          </a:p>
        </p:txBody>
      </p:sp>
      <p:sp>
        <p:nvSpPr>
          <p:cNvPr id="6" name="TextBox 5">
            <a:extLst>
              <a:ext uri="{FF2B5EF4-FFF2-40B4-BE49-F238E27FC236}">
                <a16:creationId xmlns:a16="http://schemas.microsoft.com/office/drawing/2014/main" id="{5A78EBA9-9EBA-594E-8B4D-F7477F69A124}"/>
              </a:ext>
            </a:extLst>
          </p:cNvPr>
          <p:cNvSpPr txBox="1"/>
          <p:nvPr/>
        </p:nvSpPr>
        <p:spPr>
          <a:xfrm>
            <a:off x="235138" y="2932784"/>
            <a:ext cx="5602638" cy="3649851"/>
          </a:xfrm>
          <a:prstGeom prst="rect">
            <a:avLst/>
          </a:prstGeom>
        </p:spPr>
        <p:txBody>
          <a:bodyPr vert="horz" lIns="91440" tIns="45720" rIns="91440" bIns="45720" rtlCol="0">
            <a:normAutofit/>
          </a:bodyPr>
          <a:lstStyle/>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rgbClr val="FFFFFF"/>
                </a:solidFill>
              </a:rPr>
              <a:t>Integrated SIEM + SOAR platform for continuous 24/7 visibility</a:t>
            </a:r>
          </a:p>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rgbClr val="FFFFFF"/>
                </a:solidFill>
              </a:rPr>
              <a:t>Automated detection and response playbooks for ransomware</a:t>
            </a:r>
          </a:p>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rgbClr val="FFFFFF"/>
                </a:solidFill>
              </a:rPr>
              <a:t>Structured NIST-based incident response process</a:t>
            </a:r>
          </a:p>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rgbClr val="FFFFFF"/>
                </a:solidFill>
              </a:rPr>
              <a:t>Regular tabletop exercises to ensure team readiness</a:t>
            </a:r>
          </a:p>
          <a:p>
            <a:pPr marL="285750" indent="-228600" defTabSz="914400">
              <a:lnSpc>
                <a:spcPct val="90000"/>
              </a:lnSpc>
              <a:spcBef>
                <a:spcPts val="1000"/>
              </a:spcBef>
              <a:buClr>
                <a:schemeClr val="accent2"/>
              </a:buClr>
              <a:buFont typeface="Arial" panose="020B0604020202020204" pitchFamily="34" charset="0"/>
              <a:buChar char="•"/>
            </a:pPr>
            <a:endParaRPr lang="en-US" sz="1600" dirty="0">
              <a:solidFill>
                <a:srgbClr val="FFFFFF"/>
              </a:solidFill>
            </a:endParaRPr>
          </a:p>
          <a:p>
            <a:pPr indent="-228600" defTabSz="914400">
              <a:lnSpc>
                <a:spcPct val="90000"/>
              </a:lnSpc>
              <a:spcBef>
                <a:spcPts val="1000"/>
              </a:spcBef>
              <a:buClr>
                <a:schemeClr val="accent2"/>
              </a:buClr>
              <a:buFont typeface="Arial" panose="020B0604020202020204" pitchFamily="34" charset="0"/>
              <a:buChar char="•"/>
            </a:pPr>
            <a:r>
              <a:rPr lang="en-US" sz="1600" dirty="0">
                <a:solidFill>
                  <a:srgbClr val="FFFFFF"/>
                </a:solidFill>
              </a:rPr>
              <a:t>This modern monitoring system enables real-time threat detection and automated response, greatly reducing the time to contain incidents. The process follows industry best practices and ensures VTAM recover quickly; ultimately, regular exercises will prepare the VTAM team for real-world scenarios.</a:t>
            </a:r>
          </a:p>
        </p:txBody>
      </p:sp>
      <p:sp>
        <p:nvSpPr>
          <p:cNvPr id="13" name="Rectangle 12">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835BC0B-E36B-FDB8-BE4D-4F89DAD8D45D}"/>
              </a:ext>
            </a:extLst>
          </p:cNvPr>
          <p:cNvPicPr>
            <a:picLocks noChangeAspect="1"/>
          </p:cNvPicPr>
          <p:nvPr/>
        </p:nvPicPr>
        <p:blipFill>
          <a:blip r:embed="rId2"/>
          <a:stretch>
            <a:fillRect/>
          </a:stretch>
        </p:blipFill>
        <p:spPr>
          <a:xfrm>
            <a:off x="7064692" y="1783619"/>
            <a:ext cx="4159568" cy="2974091"/>
          </a:xfrm>
          <a:prstGeom prst="rect">
            <a:avLst/>
          </a:prstGeom>
        </p:spPr>
      </p:pic>
    </p:spTree>
    <p:extLst>
      <p:ext uri="{BB962C8B-B14F-4D97-AF65-F5344CB8AC3E}">
        <p14:creationId xmlns:p14="http://schemas.microsoft.com/office/powerpoint/2010/main" val="36139097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7B9E171-8DA8-43DA-DA8C-A83A327FC103}"/>
              </a:ext>
            </a:extLst>
          </p:cNvPr>
          <p:cNvSpPr>
            <a:spLocks noGrp="1"/>
          </p:cNvSpPr>
          <p:nvPr>
            <p:ph type="title"/>
          </p:nvPr>
        </p:nvSpPr>
        <p:spPr>
          <a:xfrm>
            <a:off x="2231136" y="467418"/>
            <a:ext cx="7729728" cy="1188720"/>
          </a:xfrm>
          <a:solidFill>
            <a:srgbClr val="FFFFFF"/>
          </a:solidFill>
        </p:spPr>
        <p:txBody>
          <a:bodyPr vert="horz" lIns="182880" tIns="182880" rIns="182880" bIns="182880" rtlCol="0" anchor="ctr">
            <a:normAutofit/>
          </a:bodyPr>
          <a:lstStyle/>
          <a:p>
            <a:r>
              <a:rPr lang="en-US" kern="1200" cap="all" spc="200" baseline="0" dirty="0">
                <a:solidFill>
                  <a:srgbClr val="262626"/>
                </a:solidFill>
                <a:latin typeface="+mj-lt"/>
                <a:ea typeface="+mj-ea"/>
                <a:cs typeface="+mj-cs"/>
              </a:rPr>
              <a:t>Continuous Training </a:t>
            </a:r>
            <a:r>
              <a:rPr lang="en-US" kern="1200" cap="all" spc="200" baseline="0">
                <a:solidFill>
                  <a:srgbClr val="262626"/>
                </a:solidFill>
                <a:latin typeface="+mj-lt"/>
                <a:ea typeface="+mj-ea"/>
                <a:cs typeface="+mj-cs"/>
              </a:rPr>
              <a:t>&amp; Awarenessg</a:t>
            </a:r>
            <a:endParaRPr lang="en-US" kern="1200" cap="all" spc="200" baseline="0" dirty="0">
              <a:solidFill>
                <a:srgbClr val="262626"/>
              </a:solidFill>
              <a:latin typeface="+mj-lt"/>
              <a:ea typeface="+mj-ea"/>
              <a:cs typeface="+mj-cs"/>
            </a:endParaRPr>
          </a:p>
        </p:txBody>
      </p:sp>
      <p:sp>
        <p:nvSpPr>
          <p:cNvPr id="6" name="TextBox 5">
            <a:extLst>
              <a:ext uri="{FF2B5EF4-FFF2-40B4-BE49-F238E27FC236}">
                <a16:creationId xmlns:a16="http://schemas.microsoft.com/office/drawing/2014/main" id="{1BC67DBD-0E0D-C0E8-508A-97E63B1ABBA6}"/>
              </a:ext>
            </a:extLst>
          </p:cNvPr>
          <p:cNvSpPr txBox="1"/>
          <p:nvPr/>
        </p:nvSpPr>
        <p:spPr>
          <a:xfrm>
            <a:off x="1706062" y="2291262"/>
            <a:ext cx="8779512" cy="2879256"/>
          </a:xfrm>
          <a:prstGeom prst="rect">
            <a:avLst/>
          </a:prstGeom>
        </p:spPr>
        <p:txBody>
          <a:bodyPr vert="horz" lIns="91440" tIns="45720" rIns="91440" bIns="45720" rtlCol="0">
            <a:normAutofit/>
          </a:bodyPr>
          <a:lstStyle/>
          <a:p>
            <a:pPr marL="285750" indent="-228600" defTabSz="914400">
              <a:lnSpc>
                <a:spcPct val="90000"/>
              </a:lnSpc>
              <a:spcBef>
                <a:spcPts val="1000"/>
              </a:spcBef>
              <a:buClr>
                <a:schemeClr val="accent2"/>
              </a:buClr>
              <a:buFont typeface="Arial" panose="020B0604020202020204" pitchFamily="34" charset="0"/>
              <a:buChar char="•"/>
            </a:pPr>
            <a:r>
              <a:rPr lang="en-US">
                <a:solidFill>
                  <a:srgbClr val="404040"/>
                </a:solidFill>
              </a:rPr>
              <a:t>Monthly simulated phishing and vishing exercises </a:t>
            </a:r>
          </a:p>
          <a:p>
            <a:pPr marL="285750" indent="-228600" defTabSz="914400">
              <a:lnSpc>
                <a:spcPct val="90000"/>
              </a:lnSpc>
              <a:spcBef>
                <a:spcPts val="1000"/>
              </a:spcBef>
              <a:buClr>
                <a:schemeClr val="accent2"/>
              </a:buClr>
              <a:buFont typeface="Arial" panose="020B0604020202020204" pitchFamily="34" charset="0"/>
              <a:buChar char="•"/>
            </a:pPr>
            <a:r>
              <a:rPr lang="en-US">
                <a:solidFill>
                  <a:srgbClr val="404040"/>
                </a:solidFill>
              </a:rPr>
              <a:t>Role-specific training for finance, IT and executive teams </a:t>
            </a:r>
          </a:p>
          <a:p>
            <a:pPr marL="285750" indent="-228600" defTabSz="914400">
              <a:lnSpc>
                <a:spcPct val="90000"/>
              </a:lnSpc>
              <a:spcBef>
                <a:spcPts val="1000"/>
              </a:spcBef>
              <a:buClr>
                <a:schemeClr val="accent2"/>
              </a:buClr>
              <a:buFont typeface="Arial" panose="020B0604020202020204" pitchFamily="34" charset="0"/>
              <a:buChar char="•"/>
            </a:pPr>
            <a:r>
              <a:rPr lang="en-US">
                <a:solidFill>
                  <a:srgbClr val="404040"/>
                </a:solidFill>
              </a:rPr>
              <a:t>Security champions network embedded across the organisation </a:t>
            </a:r>
          </a:p>
          <a:p>
            <a:pPr marL="285750" indent="-228600" defTabSz="914400">
              <a:lnSpc>
                <a:spcPct val="90000"/>
              </a:lnSpc>
              <a:spcBef>
                <a:spcPts val="1000"/>
              </a:spcBef>
              <a:buClr>
                <a:schemeClr val="accent2"/>
              </a:buClr>
              <a:buFont typeface="Arial" panose="020B0604020202020204" pitchFamily="34" charset="0"/>
              <a:buChar char="•"/>
            </a:pPr>
            <a:r>
              <a:rPr lang="en-US">
                <a:solidFill>
                  <a:srgbClr val="404040"/>
                </a:solidFill>
              </a:rPr>
              <a:t>Focus on real business consequences to drive behavioural change [6]</a:t>
            </a:r>
          </a:p>
          <a:p>
            <a:pPr marL="285750" indent="-228600" defTabSz="914400">
              <a:lnSpc>
                <a:spcPct val="90000"/>
              </a:lnSpc>
              <a:spcBef>
                <a:spcPts val="1000"/>
              </a:spcBef>
              <a:buClr>
                <a:schemeClr val="accent2"/>
              </a:buClr>
              <a:buFont typeface="Arial" panose="020B0604020202020204" pitchFamily="34" charset="0"/>
              <a:buChar char="•"/>
            </a:pPr>
            <a:endParaRPr lang="en-US">
              <a:solidFill>
                <a:srgbClr val="404040"/>
              </a:solidFill>
            </a:endParaRPr>
          </a:p>
          <a:p>
            <a:pPr indent="-228600" defTabSz="914400">
              <a:lnSpc>
                <a:spcPct val="90000"/>
              </a:lnSpc>
              <a:spcBef>
                <a:spcPts val="1000"/>
              </a:spcBef>
              <a:buClr>
                <a:schemeClr val="accent2"/>
              </a:buClr>
              <a:buFont typeface="Arial" panose="020B0604020202020204" pitchFamily="34" charset="0"/>
              <a:buChar char="•"/>
            </a:pPr>
            <a:r>
              <a:rPr lang="en-US">
                <a:solidFill>
                  <a:srgbClr val="404040"/>
                </a:solidFill>
              </a:rPr>
              <a:t>Technology alone cannot protect VTAM. People remain the last line of defence. This continuous program uses realistic simulations to build awareness and improve reporting rates. It will create a strong security culture for VTAM.</a:t>
            </a:r>
          </a:p>
        </p:txBody>
      </p:sp>
    </p:spTree>
    <p:extLst>
      <p:ext uri="{BB962C8B-B14F-4D97-AF65-F5344CB8AC3E}">
        <p14:creationId xmlns:p14="http://schemas.microsoft.com/office/powerpoint/2010/main" val="1120766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B93B3-BB20-CD85-9196-997A02DC6349}"/>
              </a:ext>
            </a:extLst>
          </p:cNvPr>
          <p:cNvSpPr>
            <a:spLocks noGrp="1"/>
          </p:cNvSpPr>
          <p:nvPr>
            <p:ph type="title"/>
          </p:nvPr>
        </p:nvSpPr>
        <p:spPr>
          <a:xfrm>
            <a:off x="2231136" y="3781241"/>
            <a:ext cx="7729729" cy="855406"/>
          </a:xfrm>
          <a:noFill/>
          <a:ln>
            <a:solidFill>
              <a:schemeClr val="bg1"/>
            </a:solidFill>
          </a:ln>
        </p:spPr>
        <p:txBody>
          <a:bodyPr vert="horz" lIns="182880" tIns="182880" rIns="182880" bIns="182880" rtlCol="0" anchor="ctr" anchorCtr="1">
            <a:normAutofit/>
          </a:bodyPr>
          <a:lstStyle/>
          <a:p>
            <a:r>
              <a:rPr lang="en-GB" sz="2400" dirty="0">
                <a:solidFill>
                  <a:schemeClr val="bg1"/>
                </a:solidFill>
              </a:rPr>
              <a:t>Implementation Roadmap</a:t>
            </a:r>
            <a:endParaRPr lang="en-US" sz="2400" dirty="0">
              <a:solidFill>
                <a:schemeClr val="bg1"/>
              </a:solidFill>
            </a:endParaRPr>
          </a:p>
        </p:txBody>
      </p:sp>
      <p:pic>
        <p:nvPicPr>
          <p:cNvPr id="5" name="Picture 4">
            <a:extLst>
              <a:ext uri="{FF2B5EF4-FFF2-40B4-BE49-F238E27FC236}">
                <a16:creationId xmlns:a16="http://schemas.microsoft.com/office/drawing/2014/main" id="{7C4FF8BB-0339-6A5A-F5C9-9BD10E5CD262}"/>
              </a:ext>
            </a:extLst>
          </p:cNvPr>
          <p:cNvPicPr>
            <a:picLocks noChangeAspect="1"/>
          </p:cNvPicPr>
          <p:nvPr/>
        </p:nvPicPr>
        <p:blipFill>
          <a:blip r:embed="rId2"/>
          <a:srcRect t="23305" b="26695"/>
          <a:stretch>
            <a:fillRect/>
          </a:stretch>
        </p:blipFill>
        <p:spPr>
          <a:xfrm>
            <a:off x="20" y="-2"/>
            <a:ext cx="12191980" cy="3429000"/>
          </a:xfrm>
          <a:prstGeom prst="rect">
            <a:avLst/>
          </a:prstGeom>
        </p:spPr>
      </p:pic>
      <p:sp>
        <p:nvSpPr>
          <p:cNvPr id="6" name="TextBox 5">
            <a:extLst>
              <a:ext uri="{FF2B5EF4-FFF2-40B4-BE49-F238E27FC236}">
                <a16:creationId xmlns:a16="http://schemas.microsoft.com/office/drawing/2014/main" id="{E24E251A-F6B9-632C-F6EB-1D33E99307B4}"/>
              </a:ext>
            </a:extLst>
          </p:cNvPr>
          <p:cNvSpPr txBox="1"/>
          <p:nvPr/>
        </p:nvSpPr>
        <p:spPr>
          <a:xfrm>
            <a:off x="2238412" y="4846076"/>
            <a:ext cx="7715177" cy="1271556"/>
          </a:xfrm>
          <a:prstGeom prst="rect">
            <a:avLst/>
          </a:prstGeom>
        </p:spPr>
        <p:txBody>
          <a:bodyPr vert="horz" lIns="91440" tIns="45720" rIns="91440" bIns="45720" rtlCol="0">
            <a:normAutofit/>
          </a:bodyPr>
          <a:lstStyle/>
          <a:p>
            <a:pPr marL="285750" indent="-228600" defTabSz="914400">
              <a:spcBef>
                <a:spcPts val="1000"/>
              </a:spcBef>
              <a:buClr>
                <a:schemeClr val="accent2"/>
              </a:buClr>
              <a:buFont typeface="Arial" panose="020B0604020202020204" pitchFamily="34" charset="0"/>
              <a:buChar char="•"/>
            </a:pPr>
            <a:r>
              <a:rPr lang="en-US" dirty="0">
                <a:solidFill>
                  <a:schemeClr val="bg1"/>
                </a:solidFill>
              </a:rPr>
              <a:t>Phase 1 (0–3 months): Maturity assessment + quick wins</a:t>
            </a:r>
          </a:p>
          <a:p>
            <a:pPr marL="285750" indent="-228600" defTabSz="914400">
              <a:spcBef>
                <a:spcPts val="1000"/>
              </a:spcBef>
              <a:buClr>
                <a:schemeClr val="accent2"/>
              </a:buClr>
              <a:buFont typeface="Arial" panose="020B0604020202020204" pitchFamily="34" charset="0"/>
              <a:buChar char="•"/>
            </a:pPr>
            <a:r>
              <a:rPr lang="en-US" dirty="0">
                <a:solidFill>
                  <a:schemeClr val="bg1"/>
                </a:solidFill>
              </a:rPr>
              <a:t>Phase 2 (3–9 months): Core controls rollout + training program</a:t>
            </a:r>
          </a:p>
          <a:p>
            <a:pPr marL="285750" indent="-228600" defTabSz="914400">
              <a:spcBef>
                <a:spcPts val="1000"/>
              </a:spcBef>
              <a:buClr>
                <a:schemeClr val="accent2"/>
              </a:buClr>
              <a:buFont typeface="Arial" panose="020B0604020202020204" pitchFamily="34" charset="0"/>
              <a:buChar char="•"/>
            </a:pPr>
            <a:r>
              <a:rPr lang="en-US" dirty="0">
                <a:solidFill>
                  <a:schemeClr val="bg1"/>
                </a:solidFill>
              </a:rPr>
              <a:t>Phase 3 (9–12 months): Full </a:t>
            </a:r>
            <a:r>
              <a:rPr lang="en-US" dirty="0" err="1">
                <a:solidFill>
                  <a:schemeClr val="bg1"/>
                </a:solidFill>
              </a:rPr>
              <a:t>optimisation</a:t>
            </a:r>
            <a:r>
              <a:rPr lang="en-US" dirty="0">
                <a:solidFill>
                  <a:schemeClr val="bg1"/>
                </a:solidFill>
              </a:rPr>
              <a:t> + ISO 27001 certification</a:t>
            </a:r>
          </a:p>
        </p:txBody>
      </p:sp>
    </p:spTree>
    <p:extLst>
      <p:ext uri="{BB962C8B-B14F-4D97-AF65-F5344CB8AC3E}">
        <p14:creationId xmlns:p14="http://schemas.microsoft.com/office/powerpoint/2010/main" val="263552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A5DB2-5E02-7541-97D4-25D100915E59}"/>
              </a:ext>
            </a:extLst>
          </p:cNvPr>
          <p:cNvSpPr>
            <a:spLocks noGrp="1"/>
          </p:cNvSpPr>
          <p:nvPr>
            <p:ph type="title"/>
          </p:nvPr>
        </p:nvSpPr>
        <p:spPr>
          <a:xfrm>
            <a:off x="2231136" y="467418"/>
            <a:ext cx="7729728" cy="1188720"/>
          </a:xfrm>
          <a:solidFill>
            <a:srgbClr val="FFFFFF"/>
          </a:solidFill>
        </p:spPr>
        <p:txBody>
          <a:bodyPr vert="horz" lIns="182880" tIns="182880" rIns="182880" bIns="182880" rtlCol="0" anchor="ctr">
            <a:normAutofit/>
          </a:bodyPr>
          <a:lstStyle/>
          <a:p>
            <a:r>
              <a:rPr lang="en-US" kern="1200" cap="all" spc="200" baseline="0" dirty="0">
                <a:solidFill>
                  <a:srgbClr val="262626"/>
                </a:solidFill>
                <a:latin typeface="+mj-lt"/>
                <a:ea typeface="+mj-ea"/>
                <a:cs typeface="+mj-cs"/>
              </a:rPr>
              <a:t>Business Benefits &amp; Recommendation</a:t>
            </a:r>
          </a:p>
        </p:txBody>
      </p:sp>
      <p:sp>
        <p:nvSpPr>
          <p:cNvPr id="4" name="TextBox 3">
            <a:extLst>
              <a:ext uri="{FF2B5EF4-FFF2-40B4-BE49-F238E27FC236}">
                <a16:creationId xmlns:a16="http://schemas.microsoft.com/office/drawing/2014/main" id="{32AF985C-FA06-EC1F-1542-77280B90145F}"/>
              </a:ext>
            </a:extLst>
          </p:cNvPr>
          <p:cNvSpPr txBox="1"/>
          <p:nvPr/>
        </p:nvSpPr>
        <p:spPr>
          <a:xfrm>
            <a:off x="1509217" y="1866465"/>
            <a:ext cx="9173566" cy="3125069"/>
          </a:xfrm>
          <a:prstGeom prst="rect">
            <a:avLst/>
          </a:prstGeom>
        </p:spPr>
        <p:txBody>
          <a:bodyPr vert="horz" lIns="91440" tIns="45720" rIns="91440" bIns="45720" rtlCol="0">
            <a:normAutofit/>
          </a:bodyPr>
          <a:lstStyle/>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rgbClr val="404040"/>
                </a:solidFill>
              </a:rPr>
              <a:t>Significant reduction in breach likelihood and impact</a:t>
            </a:r>
          </a:p>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rgbClr val="404040"/>
                </a:solidFill>
              </a:rPr>
              <a:t>Enhanced regulatory compliance and client trust</a:t>
            </a:r>
          </a:p>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rgbClr val="404040"/>
                </a:solidFill>
              </a:rPr>
              <a:t>Lower long-term costs through prevention and fast recovery</a:t>
            </a:r>
          </a:p>
          <a:p>
            <a:pPr marL="285750" indent="-228600" defTabSz="914400">
              <a:lnSpc>
                <a:spcPct val="90000"/>
              </a:lnSpc>
              <a:spcBef>
                <a:spcPts val="1000"/>
              </a:spcBef>
              <a:buClr>
                <a:schemeClr val="accent2"/>
              </a:buClr>
              <a:buFont typeface="Arial" panose="020B0604020202020204" pitchFamily="34" charset="0"/>
              <a:buChar char="•"/>
            </a:pPr>
            <a:r>
              <a:rPr lang="en-US" sz="1600" dirty="0">
                <a:solidFill>
                  <a:srgbClr val="404040"/>
                </a:solidFill>
              </a:rPr>
              <a:t>Positions VTAM as a secure leader in financial services</a:t>
            </a:r>
          </a:p>
          <a:p>
            <a:pPr indent="-228600" defTabSz="914400">
              <a:lnSpc>
                <a:spcPct val="90000"/>
              </a:lnSpc>
              <a:spcBef>
                <a:spcPts val="1000"/>
              </a:spcBef>
              <a:buClr>
                <a:schemeClr val="accent2"/>
              </a:buClr>
              <a:buFont typeface="Arial" panose="020B0604020202020204" pitchFamily="34" charset="0"/>
              <a:buChar char="•"/>
            </a:pPr>
            <a:endParaRPr lang="en-US" sz="1600" dirty="0">
              <a:solidFill>
                <a:srgbClr val="404040"/>
              </a:solidFill>
            </a:endParaRPr>
          </a:p>
          <a:p>
            <a:pPr defTabSz="914400">
              <a:lnSpc>
                <a:spcPct val="90000"/>
              </a:lnSpc>
              <a:spcBef>
                <a:spcPts val="1000"/>
              </a:spcBef>
              <a:buClr>
                <a:schemeClr val="accent2"/>
              </a:buClr>
            </a:pPr>
            <a:r>
              <a:rPr lang="en-US" sz="1600" dirty="0">
                <a:solidFill>
                  <a:srgbClr val="404040"/>
                </a:solidFill>
              </a:rPr>
              <a:t>The Zero Trust program will be a strategic investment for business continuity and will protect projected revenues, reputations, and client relationships. It has also been designed to satisfy the increasing number of compliance regulations.</a:t>
            </a:r>
          </a:p>
          <a:p>
            <a:pPr defTabSz="914400">
              <a:lnSpc>
                <a:spcPct val="90000"/>
              </a:lnSpc>
              <a:spcBef>
                <a:spcPts val="1000"/>
              </a:spcBef>
              <a:buClr>
                <a:schemeClr val="accent2"/>
              </a:buClr>
            </a:pPr>
            <a:r>
              <a:rPr lang="en-US" sz="1900" b="1" dirty="0">
                <a:solidFill>
                  <a:srgbClr val="404040"/>
                </a:solidFill>
              </a:rPr>
              <a:t>It is recommended that the Board of Directors approve the zero-trust program.</a:t>
            </a:r>
          </a:p>
        </p:txBody>
      </p:sp>
    </p:spTree>
    <p:extLst>
      <p:ext uri="{BB962C8B-B14F-4D97-AF65-F5344CB8AC3E}">
        <p14:creationId xmlns:p14="http://schemas.microsoft.com/office/powerpoint/2010/main" val="309807375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2851</TotalTime>
  <Words>759</Words>
  <Application>Microsoft Office PowerPoint</Application>
  <PresentationFormat>Widescreen</PresentationFormat>
  <Paragraphs>55</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Parcel</vt:lpstr>
      <vt:lpstr>Implementing a Zero Trust Security Framework</vt:lpstr>
      <vt:lpstr>Challenge of the Recent Security Incidents</vt:lpstr>
      <vt:lpstr>Modern Threats of VTAM</vt:lpstr>
      <vt:lpstr>Why Zero Trust? vtam Strategic Direction</vt:lpstr>
      <vt:lpstr>Modern Security Policies</vt:lpstr>
      <vt:lpstr>Technical Mitigation Measures</vt:lpstr>
      <vt:lpstr>24/7 Monitoring &amp; Incident Response</vt:lpstr>
      <vt:lpstr>Continuous Training &amp; Awarenessg</vt:lpstr>
      <vt:lpstr>Implementation Roadmap</vt:lpstr>
      <vt:lpstr>Business Benefits &amp; Recommendation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hafo4k</dc:creator>
  <cp:lastModifiedBy>Rubens Malaguti (2501521)</cp:lastModifiedBy>
  <cp:revision>2</cp:revision>
  <dcterms:created xsi:type="dcterms:W3CDTF">2026-05-19T15:41:23Z</dcterms:created>
  <dcterms:modified xsi:type="dcterms:W3CDTF">2026-05-21T15:39:44Z</dcterms:modified>
</cp:coreProperties>
</file>