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6"/>
  </p:notesMasterIdLst>
  <p:sldIdLst>
    <p:sldId id="256" r:id="rId2"/>
    <p:sldId id="258" r:id="rId3"/>
    <p:sldId id="259" r:id="rId4"/>
    <p:sldId id="260" r:id="rId5"/>
    <p:sldId id="262" r:id="rId6"/>
    <p:sldId id="263" r:id="rId7"/>
    <p:sldId id="280" r:id="rId8"/>
    <p:sldId id="281" r:id="rId9"/>
    <p:sldId id="276" r:id="rId10"/>
    <p:sldId id="273" r:id="rId11"/>
    <p:sldId id="285" r:id="rId12"/>
    <p:sldId id="272" r:id="rId13"/>
    <p:sldId id="286" r:id="rId14"/>
    <p:sldId id="288" r:id="rId15"/>
    <p:sldId id="289" r:id="rId16"/>
    <p:sldId id="290" r:id="rId17"/>
    <p:sldId id="270" r:id="rId18"/>
    <p:sldId id="278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19" r:id="rId29"/>
    <p:sldId id="320" r:id="rId30"/>
    <p:sldId id="321" r:id="rId31"/>
    <p:sldId id="322" r:id="rId32"/>
    <p:sldId id="324" r:id="rId33"/>
    <p:sldId id="318" r:id="rId34"/>
    <p:sldId id="299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4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2355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41A23-F846-4D1E-8F48-7EF46B0A928D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7BDDC-3CF9-420B-959D-3F898959C0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35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7BDDC-3CF9-420B-959D-3F898959C0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57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7BDDC-3CF9-420B-959D-3F898959C0D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086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7BDDC-3CF9-420B-959D-3F898959C0D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39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89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BC491-5AA3-4FE7-9DC5-3629D78E9D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08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3397D9-3CCE-47D8-909D-8162455BD8A6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91853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A684E8-FDAD-493B-90AC-A85EB6995005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522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42EC5D-5ED1-4E42-9373-540FB0E06CFE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828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C82EE-2E1D-4A78-B0CE-83CF30B364A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96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98379D-5D7F-4F3E-972F-58360AC1CC83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550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670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  <p:sldLayoutId id="214748366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0jEaastz224&amp;t=14s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draft-curriculum-for-wales-2022/?_ga=2.169876520.907018453.1560247440-1556767849.1548849473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evolving-foundation-phase-practices-key-stage-2-generates-pioneering-curriculum" TargetMode="External"/><Relationship Id="rId2" Type="http://schemas.openxmlformats.org/officeDocument/2006/relationships/hyperlink" Target="https://www.estyn.llyw.cymru/sites/www.estyn.gov.wales/files/documents/Curriculum%20innovation%20in%20primary%20schools%20-%20cy.pdf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WKRHEUhZYY" TargetMode="External"/><Relationship Id="rId2" Type="http://schemas.openxmlformats.org/officeDocument/2006/relationships/hyperlink" Target="https://www.youtube.com/watch?v=IjAMB-aQ-CA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IWo5nxF2A" TargetMode="Externa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futuregenerations.wales/wp-content/uploads/2017/02/150623-guide-to-the-fg-act-en.pdf" TargetMode="External"/><Relationship Id="rId3" Type="http://schemas.openxmlformats.org/officeDocument/2006/relationships/hyperlink" Target="https://www.schooleducationgateway.eu/en/pub/resources/tutorials/digital-competence-the-vital-.htm" TargetMode="External"/><Relationship Id="rId7" Type="http://schemas.openxmlformats.org/officeDocument/2006/relationships/hyperlink" Target="https://www.unicef.org/publications/files/SOWC_2017_ENG_WEB.pdf" TargetMode="External"/><Relationship Id="rId2" Type="http://schemas.openxmlformats.org/officeDocument/2006/relationships/hyperlink" Target="https://schoolsweek.co.uk/what-role-should-schools-play-in-teaching-pupils-to-spot-fake-new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A.Baggott\Downloads\Fake_news_and_critical_literacy_-_final_report.pdf" TargetMode="External"/><Relationship Id="rId5" Type="http://schemas.openxmlformats.org/officeDocument/2006/relationships/hyperlink" Target="https://ec.europa.eu/jrc/en/news/boosting-children-s-digital-literacy-urgent-task-schools" TargetMode="External"/><Relationship Id="rId10" Type="http://schemas.openxmlformats.org/officeDocument/2006/relationships/hyperlink" Target="https://s3-eu-west-1.amazonaws.com/hwb-live-storage/6e/7f/33/19/c3494e069deaeab755d4c156/digital-competence-framework-guidance-2018.pdf" TargetMode="External"/><Relationship Id="rId4" Type="http://schemas.openxmlformats.org/officeDocument/2006/relationships/hyperlink" Target="https://www.estyn.gov.wales/sites/www.estyn.gov.wales/files/documents/Preparing%20for%20the%20DCF%20eng.pdf" TargetMode="External"/><Relationship Id="rId9" Type="http://schemas.openxmlformats.org/officeDocument/2006/relationships/hyperlink" Target="https://gov.wales/sites/default/files/publications/2018-03/education-in-wales-our-national-mission.pdf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s3-eu-west-1.amazonaws.com/hwb-live-storage/cd/b4/f8/7c/b7d34ffb968d9a09de4d460c/a-guide-to-curriculum-for-wales-2022.pdf" TargetMode="External"/><Relationship Id="rId3" Type="http://schemas.openxmlformats.org/officeDocument/2006/relationships/hyperlink" Target="https://www.estyn.gov.wales/thematic-reports/curriculum-innovation-primary-schools" TargetMode="External"/><Relationship Id="rId7" Type="http://schemas.openxmlformats.org/officeDocument/2006/relationships/hyperlink" Target="https://s3-eu-west-1.amazonaws.com/hwb-live-storage/b3/3c/8c/5f/267e48f8bf37c66bd3d8bb5b/draft-statutory-guidance-health-and-well-being.pdf" TargetMode="External"/><Relationship Id="rId2" Type="http://schemas.openxmlformats.org/officeDocument/2006/relationships/hyperlink" Target="https://www.bbc.co.uk/news/uk-wales-485977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sembly.wales/laid%20documents/cr-ld12369/cr-ld12369-e.pdf" TargetMode="External"/><Relationship Id="rId5" Type="http://schemas.openxmlformats.org/officeDocument/2006/relationships/hyperlink" Target="https://www.assembly.wales/laid%20documents/cr-ld11522/cr-ld11522-e.pdf" TargetMode="External"/><Relationship Id="rId4" Type="http://schemas.openxmlformats.org/officeDocument/2006/relationships/hyperlink" Target="https://www.estyn.gov.wales/sites/www.estyn.gov.wales/files/documents/Healthy%20and%20Happy%20report%20En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Curriculum Design</a:t>
            </a:r>
            <a:br>
              <a:rPr lang="en-GB" dirty="0"/>
            </a:br>
            <a:r>
              <a:rPr lang="en-GB" dirty="0" err="1"/>
              <a:t>Cynllunio’r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Lecturer: Alison Baggott</a:t>
            </a:r>
          </a:p>
          <a:p>
            <a:pPr algn="ctr"/>
            <a:r>
              <a:rPr lang="en-GB" sz="2400" dirty="0" err="1"/>
              <a:t>Darlithydd</a:t>
            </a:r>
            <a:r>
              <a:rPr lang="en-GB" sz="2400" dirty="0"/>
              <a:t>: Helen Griffiths</a:t>
            </a:r>
          </a:p>
          <a:p>
            <a:pPr algn="ctr"/>
            <a:r>
              <a:rPr lang="en-GB" sz="2400" dirty="0" err="1"/>
              <a:t>Darlith</a:t>
            </a:r>
            <a:r>
              <a:rPr lang="en-GB" sz="2400" dirty="0"/>
              <a:t> 4 / Lecture 4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954155" y="724260"/>
            <a:ext cx="3147392" cy="21070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36370" y="2367628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Evaluate the philosophy and scope, character and purpose of relevant curriculum documentation in Wales.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8561" y="2367627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Gwerthuso athroniaeth a chwmpas, cymeriad a phwrpas dogfennau cwricwlwm perthnasol yng Nghymru.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40280" y="2680134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680134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4316" y="2388410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Interpret and evaluate how the curriculum may be organised and taught to pupils between 3 and 11.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1634" y="2367627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i </a:t>
            </a:r>
            <a:r>
              <a:rPr lang="en-GB" dirty="0" err="1"/>
              <a:t>Gymru</a:t>
            </a:r>
            <a:r>
              <a:rPr lang="en-GB" dirty="0"/>
              <a:t> 2022</a:t>
            </a:r>
            <a:br>
              <a:rPr lang="en-GB" dirty="0"/>
            </a:br>
            <a:r>
              <a:rPr lang="en-GB" dirty="0"/>
              <a:t>Curriculum for Wales 2022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2880" y="2160588"/>
            <a:ext cx="4678489" cy="4373215"/>
          </a:xfrm>
        </p:spPr>
        <p:txBody>
          <a:bodyPr/>
          <a:lstStyle/>
          <a:p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o </a:t>
            </a:r>
            <a:r>
              <a:rPr lang="en-GB" sz="2000" dirty="0" err="1"/>
              <a:t>bryd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ddatblygu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Nghymru</a:t>
            </a:r>
            <a:endParaRPr lang="en-GB" sz="2000" dirty="0"/>
          </a:p>
          <a:p>
            <a:r>
              <a:rPr lang="en-GB" sz="2000" dirty="0" err="1"/>
              <a:t>Bydd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gyflwyno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2022</a:t>
            </a:r>
          </a:p>
          <a:p>
            <a:r>
              <a:rPr lang="en-GB" sz="2000" dirty="0"/>
              <a:t>Pa </a:t>
            </a:r>
            <a:r>
              <a:rPr lang="en-GB" sz="2000" dirty="0" err="1"/>
              <a:t>argraff</a:t>
            </a:r>
            <a:r>
              <a:rPr lang="en-GB" sz="2000" dirty="0"/>
              <a:t> a </a:t>
            </a:r>
            <a:r>
              <a:rPr lang="en-GB" sz="2000" dirty="0" err="1"/>
              <a:t>gewch</a:t>
            </a:r>
            <a:r>
              <a:rPr lang="en-GB" sz="2000" dirty="0"/>
              <a:t> chi am </a:t>
            </a:r>
            <a:r>
              <a:rPr lang="en-GB" sz="2000" dirty="0" err="1"/>
              <a:t>fwriad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clip </a:t>
            </a:r>
            <a:r>
              <a:rPr lang="en-GB" sz="2000" dirty="0" err="1"/>
              <a:t>canlynol</a:t>
            </a:r>
            <a:r>
              <a:rPr lang="en-GB" sz="2000" dirty="0"/>
              <a:t>:</a:t>
            </a:r>
          </a:p>
          <a:p>
            <a:r>
              <a:rPr lang="en-GB" sz="2000" dirty="0">
                <a:hlinkClick r:id="rId2"/>
              </a:rPr>
              <a:t>https://www.youtube.com/watch?v=0jEaastz224&amp;t=14s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845" y="2731397"/>
            <a:ext cx="4890845" cy="4223586"/>
          </a:xfrm>
        </p:spPr>
        <p:txBody>
          <a:bodyPr/>
          <a:lstStyle/>
          <a:p>
            <a:r>
              <a:rPr lang="en-GB" sz="2000" dirty="0"/>
              <a:t>At present there is a new curriculum being developed in Wales.</a:t>
            </a:r>
          </a:p>
          <a:p>
            <a:r>
              <a:rPr lang="en-GB" sz="2000" dirty="0"/>
              <a:t>This new curriculum will be introduced in 2022</a:t>
            </a:r>
          </a:p>
          <a:p>
            <a:r>
              <a:rPr lang="en-GB" sz="2000" dirty="0"/>
              <a:t>What impressions do you get about the aspirations of the new curriculum from the following clip</a:t>
            </a:r>
          </a:p>
          <a:p>
            <a:r>
              <a:rPr lang="en-GB" sz="2000" dirty="0">
                <a:hlinkClick r:id="rId2"/>
              </a:rPr>
              <a:t>https://www.youtube.com/watch?v=0jEaastz224&amp;t=14s</a:t>
            </a:r>
            <a:endParaRPr lang="en-GB" sz="2000" dirty="0"/>
          </a:p>
          <a:p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20275" t="19726" r="53873" b="33591"/>
          <a:stretch/>
        </p:blipFill>
        <p:spPr bwMode="auto">
          <a:xfrm rot="20575383">
            <a:off x="8085516" y="333434"/>
            <a:ext cx="2815242" cy="18731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 rot="20571430">
            <a:off x="8808561" y="2100628"/>
            <a:ext cx="23111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1447623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Why is there a need for curriculum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8665" y="1930400"/>
            <a:ext cx="4903277" cy="3952037"/>
          </a:xfrm>
        </p:spPr>
        <p:txBody>
          <a:bodyPr>
            <a:noAutofit/>
          </a:bodyPr>
          <a:lstStyle/>
          <a:p>
            <a:r>
              <a:rPr lang="en-GB" sz="2000" dirty="0"/>
              <a:t>Y </a:t>
            </a:r>
            <a:r>
              <a:rPr lang="en-GB" sz="2000" dirty="0" err="1"/>
              <a:t>teimlad</a:t>
            </a:r>
            <a:r>
              <a:rPr lang="en-GB" sz="2000" dirty="0"/>
              <a:t> bod </a:t>
            </a:r>
            <a:r>
              <a:rPr lang="en-GB" sz="2000" dirty="0" err="1"/>
              <a:t>diffygion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system </a:t>
            </a:r>
            <a:r>
              <a:rPr lang="en-GB" sz="2000" dirty="0" err="1"/>
              <a:t>bresennol</a:t>
            </a:r>
            <a:r>
              <a:rPr lang="en-GB" sz="2000" dirty="0"/>
              <a:t> a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threfniadau</a:t>
            </a:r>
            <a:r>
              <a:rPr lang="en-GB" sz="2000" dirty="0"/>
              <a:t> </a:t>
            </a:r>
            <a:r>
              <a:rPr lang="en-GB" sz="2000" dirty="0" err="1"/>
              <a:t>asesu</a:t>
            </a:r>
            <a:endParaRPr lang="en-GB" sz="2000" dirty="0"/>
          </a:p>
          <a:p>
            <a:r>
              <a:rPr lang="en-GB" sz="2000" dirty="0" err="1"/>
              <a:t>Perfformiad</a:t>
            </a:r>
            <a:r>
              <a:rPr lang="en-GB" sz="2000" dirty="0"/>
              <a:t> </a:t>
            </a:r>
            <a:r>
              <a:rPr lang="en-GB" sz="2000" dirty="0" err="1"/>
              <a:t>isel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arolygon</a:t>
            </a:r>
            <a:r>
              <a:rPr lang="en-GB" sz="2000" dirty="0"/>
              <a:t> PISA</a:t>
            </a:r>
          </a:p>
          <a:p>
            <a:r>
              <a:rPr lang="en-GB" sz="2000" dirty="0" err="1"/>
              <a:t>Cynnwys</a:t>
            </a:r>
            <a:r>
              <a:rPr lang="en-GB" sz="2000" dirty="0"/>
              <a:t> </a:t>
            </a:r>
            <a:r>
              <a:rPr lang="en-GB" sz="2000" dirty="0" err="1"/>
              <a:t>manwl</a:t>
            </a:r>
            <a:r>
              <a:rPr lang="en-GB" sz="2000" dirty="0"/>
              <a:t> a </a:t>
            </a:r>
            <a:r>
              <a:rPr lang="en-GB" sz="2000" dirty="0" err="1"/>
              <a:t>lefelau</a:t>
            </a:r>
            <a:r>
              <a:rPr lang="en-GB" sz="2000" dirty="0"/>
              <a:t> </a:t>
            </a:r>
            <a:r>
              <a:rPr lang="en-GB" sz="2000" dirty="0" err="1"/>
              <a:t>uchel</a:t>
            </a:r>
            <a:r>
              <a:rPr lang="en-GB" sz="2000" dirty="0"/>
              <a:t> o </a:t>
            </a:r>
            <a:r>
              <a:rPr lang="en-GB" sz="2000" dirty="0" err="1"/>
              <a:t>atebolrwydd</a:t>
            </a:r>
            <a:r>
              <a:rPr lang="en-GB" sz="2000" dirty="0"/>
              <a:t> o </a:t>
            </a:r>
            <a:r>
              <a:rPr lang="en-GB" sz="2000" dirty="0" err="1"/>
              <a:t>fewn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lai</a:t>
            </a:r>
            <a:r>
              <a:rPr lang="en-GB" sz="2000" dirty="0"/>
              <a:t> o </a:t>
            </a:r>
            <a:r>
              <a:rPr lang="en-GB" sz="2000" dirty="0" err="1"/>
              <a:t>greadigrwydd</a:t>
            </a:r>
            <a:endParaRPr lang="en-GB" sz="2000" dirty="0"/>
          </a:p>
          <a:p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presennol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ddyfeisio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1988 a dim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adlewyrchu</a:t>
            </a:r>
            <a:r>
              <a:rPr lang="en-GB" sz="2000" dirty="0"/>
              <a:t> y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technolegol</a:t>
            </a:r>
            <a:r>
              <a:rPr lang="en-GB" sz="2000" dirty="0"/>
              <a:t>, global </a:t>
            </a:r>
            <a:r>
              <a:rPr lang="en-GB" sz="2000" dirty="0" err="1"/>
              <a:t>presennol</a:t>
            </a:r>
            <a:endParaRPr lang="en-GB" sz="2000" dirty="0"/>
          </a:p>
          <a:p>
            <a:r>
              <a:rPr lang="en-GB" sz="2000" dirty="0"/>
              <a:t>(</a:t>
            </a:r>
            <a:r>
              <a:rPr lang="en-GB" sz="2000" dirty="0" err="1"/>
              <a:t>Llywodraeth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, 2019)</a:t>
            </a:r>
          </a:p>
        </p:txBody>
      </p:sp>
      <p:sp>
        <p:nvSpPr>
          <p:cNvPr id="5" name="Rectangle 4"/>
          <p:cNvSpPr/>
          <p:nvPr/>
        </p:nvSpPr>
        <p:spPr>
          <a:xfrm>
            <a:off x="5990705" y="1970176"/>
            <a:ext cx="558061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Perceived shortcomings in the current curriculum and assessment arrangements.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000" dirty="0">
              <a:solidFill>
                <a:srgbClr val="000000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Relatively low performance in PISA surveys.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A very prescriptive content and high levels of accountability has led to less </a:t>
            </a:r>
            <a:r>
              <a:rPr lang="en-US" altLang="en-US" sz="2000" dirty="0" err="1">
                <a:solidFill>
                  <a:srgbClr val="000000"/>
                </a:solidFill>
              </a:rPr>
              <a:t>creativivity</a:t>
            </a:r>
            <a:r>
              <a:rPr lang="en-US" altLang="en-US" sz="2000" dirty="0">
                <a:solidFill>
                  <a:srgbClr val="000000"/>
                </a:solidFill>
              </a:rPr>
              <a:t> within schools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Essential features of our curriculum devised in 1988 do not reflect our world of technology and </a:t>
            </a:r>
            <a:r>
              <a:rPr lang="en-GB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globalisation</a:t>
            </a:r>
            <a:r>
              <a:rPr lang="en-US" altLang="en-US" sz="2000" dirty="0">
                <a:solidFill>
                  <a:srgbClr val="000000"/>
                </a:solidFill>
                <a:ea typeface="American Typewriter"/>
                <a:cs typeface="American Typewriter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2000" dirty="0">
              <a:solidFill>
                <a:srgbClr val="000000"/>
              </a:solidFill>
              <a:ea typeface="American Typewriter"/>
              <a:cs typeface="American Typewrite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000000"/>
                </a:solidFill>
              </a:rPr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2398955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Beth sy’n newid?</a:t>
            </a:r>
            <a:br>
              <a:rPr lang="en-GB"/>
            </a:br>
            <a:r>
              <a:rPr lang="en-GB"/>
              <a:t>What’s changing?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792441" cy="4450800"/>
          </a:xfrm>
        </p:spPr>
        <p:txBody>
          <a:bodyPr/>
          <a:lstStyle/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ryddid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gryfderau’r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987745" y="2016502"/>
            <a:ext cx="4184034" cy="3880773"/>
          </a:xfrm>
        </p:spPr>
        <p:txBody>
          <a:bodyPr/>
          <a:lstStyle/>
          <a:p>
            <a:r>
              <a:rPr lang="en-GB" dirty="0"/>
              <a:t>More emphasis on skills and applying knowledge</a:t>
            </a:r>
          </a:p>
          <a:p>
            <a:r>
              <a:rPr lang="en-GB" dirty="0"/>
              <a:t>More emphasis on digital competence </a:t>
            </a:r>
          </a:p>
          <a:p>
            <a:r>
              <a:rPr lang="en-GB" dirty="0"/>
              <a:t>Teachers will have more freedom in the way they teach</a:t>
            </a:r>
          </a:p>
          <a:p>
            <a:r>
              <a:rPr lang="en-GB" dirty="0"/>
              <a:t>Curriculum for Wales 2022 has been developed to reflect the strengths that the Foundation Phase has brought to education in Wales in the way they teach</a:t>
            </a:r>
          </a:p>
        </p:txBody>
      </p:sp>
      <p:pic>
        <p:nvPicPr>
          <p:cNvPr id="10242" name="Picture 2" descr="C:\Users\Alison\AppData\Local\Microsoft\Windows\INetCache\IE\JR0YRAKC\Skills_fulllogo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188" y="297019"/>
            <a:ext cx="2971800" cy="89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Alison\AppData\Local\Microsoft\Windows\INetCache\IE\YS893FRH\critical-thinking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242" y="5280422"/>
            <a:ext cx="3210426" cy="142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084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55545" y="6488668"/>
            <a:ext cx="2541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(Donaldson, 2015)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46265" t="21597" r="25776" b="27811"/>
          <a:stretch/>
        </p:blipFill>
        <p:spPr bwMode="auto">
          <a:xfrm>
            <a:off x="6507891" y="1523999"/>
            <a:ext cx="5338119" cy="48273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94" t="37854" r="27435" b="15408"/>
          <a:stretch/>
        </p:blipFill>
        <p:spPr bwMode="auto">
          <a:xfrm>
            <a:off x="362464" y="1516511"/>
            <a:ext cx="5626443" cy="51733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9629" y="-262677"/>
            <a:ext cx="10972800" cy="164938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dirty="0"/>
              <a:t>Beth </a:t>
            </a:r>
            <a:r>
              <a:rPr lang="en-GB" sz="4400" dirty="0" err="1"/>
              <a:t>sy’n</a:t>
            </a:r>
            <a:r>
              <a:rPr lang="en-GB" sz="4400" dirty="0"/>
              <a:t> </a:t>
            </a:r>
            <a:r>
              <a:rPr lang="en-GB" sz="4400" dirty="0" err="1"/>
              <a:t>newid</a:t>
            </a:r>
            <a:r>
              <a:rPr lang="en-GB" sz="4400" dirty="0"/>
              <a:t>?</a:t>
            </a:r>
            <a:br>
              <a:rPr lang="en-GB" sz="4400" dirty="0"/>
            </a:br>
            <a:r>
              <a:rPr lang="en-GB" sz="4400" dirty="0"/>
              <a:t>What’s changing?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9" name="Explosion 1 8"/>
          <p:cNvSpPr/>
          <p:nvPr/>
        </p:nvSpPr>
        <p:spPr>
          <a:xfrm>
            <a:off x="4720281" y="271849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10" name="Explosion 1 9"/>
          <p:cNvSpPr/>
          <p:nvPr/>
        </p:nvSpPr>
        <p:spPr>
          <a:xfrm>
            <a:off x="4419599" y="4600833"/>
            <a:ext cx="3599935" cy="2356021"/>
          </a:xfrm>
          <a:prstGeom prst="irregularSeal1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Four purposes of the curriculum</a:t>
            </a:r>
          </a:p>
        </p:txBody>
      </p:sp>
    </p:spTree>
    <p:extLst>
      <p:ext uri="{BB962C8B-B14F-4D97-AF65-F5344CB8AC3E}">
        <p14:creationId xmlns:p14="http://schemas.microsoft.com/office/powerpoint/2010/main" val="512763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 txBox="1">
            <a:spLocks/>
          </p:cNvSpPr>
          <p:nvPr/>
        </p:nvSpPr>
        <p:spPr bwMode="auto">
          <a:xfrm>
            <a:off x="1249362" y="1352550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altLang="en-US" sz="3800" b="1">
                <a:solidFill>
                  <a:srgbClr val="706F6F"/>
                </a:solidFill>
                <a:latin typeface="Arial" panose="020B0604020202020204" pitchFamily="34" charset="0"/>
              </a:rPr>
              <a:t>Areas of learning and experience</a:t>
            </a:r>
          </a:p>
        </p:txBody>
      </p:sp>
      <p:sp>
        <p:nvSpPr>
          <p:cNvPr id="30723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07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sz="2000" dirty="0"/>
              <a:t>The new curriculum is organised along areas of learning and experience – how is this different from the current curriculum?</a:t>
            </a:r>
          </a:p>
        </p:txBody>
      </p:sp>
      <p:pic>
        <p:nvPicPr>
          <p:cNvPr id="30724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1546226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3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Expressive Arts</a:t>
            </a:r>
          </a:p>
        </p:txBody>
      </p:sp>
      <p:pic>
        <p:nvPicPr>
          <p:cNvPr id="30726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TextBox 11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Humanities</a:t>
            </a:r>
          </a:p>
        </p:txBody>
      </p:sp>
      <p:pic>
        <p:nvPicPr>
          <p:cNvPr id="30728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9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0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31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2" name="TextBox 16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Health and Well-being</a:t>
            </a:r>
          </a:p>
        </p:txBody>
      </p:sp>
      <p:sp>
        <p:nvSpPr>
          <p:cNvPr id="30733" name="TextBox 17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Science and Technology</a:t>
            </a:r>
          </a:p>
        </p:txBody>
      </p:sp>
      <p:sp>
        <p:nvSpPr>
          <p:cNvPr id="30734" name="TextBox 18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Mathematics and Numeracy</a:t>
            </a:r>
          </a:p>
        </p:txBody>
      </p:sp>
      <p:sp>
        <p:nvSpPr>
          <p:cNvPr id="30735" name="TextBox 19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Languages, Literacy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122857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 txBox="1">
            <a:spLocks/>
          </p:cNvSpPr>
          <p:nvPr/>
        </p:nvSpPr>
        <p:spPr bwMode="auto">
          <a:xfrm>
            <a:off x="1249362" y="1352550"/>
            <a:ext cx="9723438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defTabSz="684213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defTabSz="6842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cy-GB" altLang="en-US" sz="3800" b="1">
                <a:solidFill>
                  <a:srgbClr val="706F6F"/>
                </a:solidFill>
                <a:latin typeface="Arial" panose="020B0604020202020204" pitchFamily="34" charset="0"/>
              </a:rPr>
              <a:t>Meysydd Dysgu a Phrofiad</a:t>
            </a:r>
          </a:p>
        </p:txBody>
      </p:sp>
      <p:sp>
        <p:nvSpPr>
          <p:cNvPr id="27651" name="Rectangle 2"/>
          <p:cNvSpPr>
            <a:spLocks noChangeArrowheads="1"/>
          </p:cNvSpPr>
          <p:nvPr/>
        </p:nvSpPr>
        <p:spPr bwMode="auto">
          <a:xfrm>
            <a:off x="1773238" y="5473700"/>
            <a:ext cx="8782050" cy="750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2" tIns="45718" rIns="91432" bIns="45718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Mae’r cwricwlwm newydd wedi cael ei drefnu i feysydd dysgu a phrofiad – sut mae hyn yn wahanol i’r cwricwlwm presennol?</a:t>
            </a:r>
          </a:p>
        </p:txBody>
      </p:sp>
      <p:pic>
        <p:nvPicPr>
          <p:cNvPr id="27652" name="Picture 2" descr="C:\Users\harveyk\AppData\Local\Microsoft\Windows\Temporary Internet Files\Content.Outlook\5AZ2G4AR\35002_C-2022_EA_Prog-Step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1546226"/>
            <a:ext cx="8958263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3" descr="C:\Users\harveyk\AppData\Local\Microsoft\Windows\Temporary Internet Files\Content.Outlook\5AZ2G4AR\35002_C-2022_H_Prog-Step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143126"/>
            <a:ext cx="8958263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4" name="TextBox 4"/>
          <p:cNvSpPr txBox="1">
            <a:spLocks noChangeArrowheads="1"/>
          </p:cNvSpPr>
          <p:nvPr/>
        </p:nvSpPr>
        <p:spPr bwMode="auto">
          <a:xfrm>
            <a:off x="2568576" y="21574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Celfyddydau Mynegiannol</a:t>
            </a:r>
          </a:p>
        </p:txBody>
      </p:sp>
      <p:pic>
        <p:nvPicPr>
          <p:cNvPr id="27655" name="Picture 4" descr="C:\Users\harveyk\AppData\Local\Microsoft\Windows\Temporary Internet Files\Content.Outlook\5AZ2G4AR\35002_C-2022_HW_Prog-Step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2667000"/>
            <a:ext cx="8958263" cy="150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TextBox 6"/>
          <p:cNvSpPr txBox="1">
            <a:spLocks noChangeArrowheads="1"/>
          </p:cNvSpPr>
          <p:nvPr/>
        </p:nvSpPr>
        <p:spPr bwMode="auto">
          <a:xfrm>
            <a:off x="2609851" y="26828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Dyniaethau</a:t>
            </a:r>
          </a:p>
        </p:txBody>
      </p:sp>
      <p:pic>
        <p:nvPicPr>
          <p:cNvPr id="27657" name="Picture 5" descr="C:\Users\harveyk\AppData\Local\Microsoft\Windows\Temporary Internet Files\Content.Outlook\5AZ2G4AR\35002_C-2022_LLC_Prog-Step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4308476"/>
            <a:ext cx="8958263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8" name="Picture 6" descr="C:\Users\harveyk\AppData\Local\Microsoft\Windows\Temporary Internet Files\Content.Outlook\5AZ2G4AR\35002_C-2022_MT_Prog-Step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730626"/>
            <a:ext cx="8958263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9" name="Picture 7" descr="C:\Users\harveyk\AppData\Local\Microsoft\Windows\Temporary Internet Files\Content.Outlook\5AZ2G4AR\35002_C-2022_ST_Prog-Steps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6" y="3189289"/>
            <a:ext cx="8958263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60" name="TextBox 11"/>
          <p:cNvSpPr txBox="1">
            <a:spLocks noChangeArrowheads="1"/>
          </p:cNvSpPr>
          <p:nvPr/>
        </p:nvSpPr>
        <p:spPr bwMode="auto">
          <a:xfrm>
            <a:off x="2571751" y="3224214"/>
            <a:ext cx="3732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Iechyd a Lles</a:t>
            </a:r>
          </a:p>
        </p:txBody>
      </p:sp>
      <p:sp>
        <p:nvSpPr>
          <p:cNvPr id="27661" name="TextBox 12"/>
          <p:cNvSpPr txBox="1">
            <a:spLocks noChangeArrowheads="1"/>
          </p:cNvSpPr>
          <p:nvPr/>
        </p:nvSpPr>
        <p:spPr bwMode="auto">
          <a:xfrm>
            <a:off x="2613026" y="3749675"/>
            <a:ext cx="37322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Gwyddoniaeth a Thechnoleg</a:t>
            </a:r>
          </a:p>
        </p:txBody>
      </p:sp>
      <p:sp>
        <p:nvSpPr>
          <p:cNvPr id="27662" name="TextBox 13"/>
          <p:cNvSpPr txBox="1">
            <a:spLocks noChangeArrowheads="1"/>
          </p:cNvSpPr>
          <p:nvPr/>
        </p:nvSpPr>
        <p:spPr bwMode="auto">
          <a:xfrm>
            <a:off x="2552700" y="4343400"/>
            <a:ext cx="3733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chemeClr val="bg1"/>
                </a:solidFill>
                <a:latin typeface="Arial" panose="020B0604020202020204" pitchFamily="34" charset="0"/>
              </a:rPr>
              <a:t>Mathemateg a Rhifedd</a:t>
            </a:r>
          </a:p>
        </p:txBody>
      </p:sp>
      <p:sp>
        <p:nvSpPr>
          <p:cNvPr id="27663" name="TextBox 14"/>
          <p:cNvSpPr txBox="1">
            <a:spLocks noChangeArrowheads="1"/>
          </p:cNvSpPr>
          <p:nvPr/>
        </p:nvSpPr>
        <p:spPr bwMode="auto">
          <a:xfrm>
            <a:off x="2593975" y="4868864"/>
            <a:ext cx="49022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altLang="en-US" b="1">
                <a:solidFill>
                  <a:schemeClr val="bg1"/>
                </a:solidFill>
                <a:latin typeface="Arial" panose="020B0604020202020204" pitchFamily="34" charset="0"/>
              </a:rPr>
              <a:t>Ieithoedd, Llythrennedd a Chyfathrebu</a:t>
            </a:r>
          </a:p>
        </p:txBody>
      </p:sp>
    </p:spTree>
    <p:extLst>
      <p:ext uri="{BB962C8B-B14F-4D97-AF65-F5344CB8AC3E}">
        <p14:creationId xmlns:p14="http://schemas.microsoft.com/office/powerpoint/2010/main" val="408081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br>
              <a:rPr lang="en-GB" dirty="0"/>
            </a:br>
            <a:r>
              <a:rPr lang="en-GB" dirty="0"/>
              <a:t>Areas of learning and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gwricwlwm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.</a:t>
            </a:r>
          </a:p>
          <a:p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weithredu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o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.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gysylltiadau</a:t>
            </a:r>
            <a:r>
              <a:rPr lang="en-GB" dirty="0"/>
              <a:t>, </a:t>
            </a:r>
            <a:r>
              <a:rPr lang="en-GB" dirty="0" err="1"/>
              <a:t>dibyniaethau</a:t>
            </a:r>
            <a:r>
              <a:rPr lang="en-GB" dirty="0"/>
              <a:t> a </a:t>
            </a:r>
            <a:r>
              <a:rPr lang="en-GB" dirty="0" err="1"/>
              <a:t>rhyng</a:t>
            </a:r>
            <a:r>
              <a:rPr lang="en-GB" dirty="0"/>
              <a:t> </a:t>
            </a:r>
            <a:r>
              <a:rPr lang="en-GB" dirty="0" err="1"/>
              <a:t>ddibyniaethau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680255" cy="4400924"/>
          </a:xfrm>
        </p:spPr>
        <p:txBody>
          <a:bodyPr/>
          <a:lstStyle/>
          <a:p>
            <a:r>
              <a:rPr lang="en-GB" dirty="0"/>
              <a:t>The areas of learning and experience are designed to operate together as part of a holistic curriculum. </a:t>
            </a:r>
          </a:p>
          <a:p>
            <a:r>
              <a:rPr lang="en-GB" dirty="0"/>
              <a:t>Decisions as to how these should translate into day-to-day activities should take place in settings and schools. Learning should be coherent and planned across the different areas of learning and experience, building on inherent links, dependencies and interdependencies</a:t>
            </a:r>
          </a:p>
        </p:txBody>
      </p:sp>
    </p:spTree>
    <p:extLst>
      <p:ext uri="{BB962C8B-B14F-4D97-AF65-F5344CB8AC3E}">
        <p14:creationId xmlns:p14="http://schemas.microsoft.com/office/powerpoint/2010/main" val="2559794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br>
              <a:rPr lang="en-GB" dirty="0"/>
            </a:br>
            <a:r>
              <a:rPr lang="en-GB" dirty="0"/>
              <a:t>‘What matters’ statements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drefnu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</a:t>
            </a:r>
            <a:r>
              <a:rPr lang="en-GB" sz="2400" dirty="0" err="1"/>
              <a:t>datganiadau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y </a:t>
            </a:r>
            <a:r>
              <a:rPr lang="en-GB" sz="2400" dirty="0" err="1"/>
              <a:t>meysydd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endParaRPr lang="en-GB" sz="2400" dirty="0"/>
          </a:p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datganiadau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cwmpasu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ac </a:t>
            </a:r>
            <a:r>
              <a:rPr lang="en-GB" sz="2400" dirty="0" err="1"/>
              <a:t>addysgu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The new curriculum areas of learning and experience are organised along ‘what matters’ statements.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altLang="en-US" sz="2400" dirty="0"/>
              <a:t>These ‘what matters’ statements cover key ideas in this area of learning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1401017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Cynnydd</a:t>
            </a:r>
            <a:br>
              <a:rPr lang="en-GB" dirty="0"/>
            </a:br>
            <a:r>
              <a:rPr lang="en-GB" dirty="0"/>
              <a:t>Progression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continwwm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a </a:t>
            </a:r>
            <a:r>
              <a:rPr lang="en-GB" dirty="0" err="1"/>
              <a:t>hynny</a:t>
            </a:r>
            <a:r>
              <a:rPr lang="en-GB" dirty="0"/>
              <a:t> o 3 </a:t>
            </a:r>
            <a:r>
              <a:rPr lang="en-GB" dirty="0" err="1"/>
              <a:t>i</a:t>
            </a:r>
            <a:r>
              <a:rPr lang="en-GB" dirty="0"/>
              <a:t> 16 </a:t>
            </a:r>
            <a:r>
              <a:rPr lang="en-GB" dirty="0" err="1"/>
              <a:t>oed</a:t>
            </a:r>
            <a:r>
              <a:rPr lang="en-GB" dirty="0"/>
              <a:t>. </a:t>
            </a:r>
            <a:r>
              <a:rPr lang="en-GB" dirty="0" err="1"/>
              <a:t>Caiff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bum </a:t>
            </a:r>
            <a:r>
              <a:rPr lang="en-GB" dirty="0" err="1"/>
              <a:t>pwynt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continwwm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fras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5, 8, 11, 14 ac 16 </a:t>
            </a:r>
            <a:r>
              <a:rPr lang="en-GB" dirty="0" err="1"/>
              <a:t>oed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nghanllawiau’r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</a:t>
            </a:r>
            <a:r>
              <a:rPr lang="en-GB" dirty="0" err="1"/>
              <a:t>mynegir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gyfres</a:t>
            </a:r>
            <a:r>
              <a:rPr lang="en-GB" dirty="0"/>
              <a:t> o </a:t>
            </a:r>
            <a:r>
              <a:rPr lang="en-GB" dirty="0" err="1"/>
              <a:t>ddeilliannau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intention is that learners will progress along the same continuum of learning for each area of learning and experience from ages 3 to 16. Progression is signalled through progression steps at five points on the continuum of learning, relating broadly to expectations at ages 5, 8, 11, 14 and 16. </a:t>
            </a:r>
          </a:p>
          <a:p>
            <a:r>
              <a:rPr lang="en-GB" dirty="0"/>
              <a:t>In the area of learning and experience guidance, progression steps are articulated through a series of achievement outcomes for each what matters statement. </a:t>
            </a:r>
          </a:p>
        </p:txBody>
      </p:sp>
    </p:spTree>
    <p:extLst>
      <p:ext uri="{BB962C8B-B14F-4D97-AF65-F5344CB8AC3E}">
        <p14:creationId xmlns:p14="http://schemas.microsoft.com/office/powerpoint/2010/main" val="2962978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Planning for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endParaRPr lang="en-GB" dirty="0"/>
          </a:p>
          <a:p>
            <a:r>
              <a:rPr lang="en-GB" dirty="0" err="1"/>
              <a:t>Profiadau</a:t>
            </a:r>
            <a:r>
              <a:rPr lang="en-GB" dirty="0"/>
              <a:t>,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–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fan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dylunio</a:t>
            </a:r>
            <a:r>
              <a:rPr lang="en-GB" dirty="0"/>
              <a:t> a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Links within and with other areas of learning and experience</a:t>
            </a:r>
          </a:p>
          <a:p>
            <a:r>
              <a:rPr lang="en-GB" dirty="0"/>
              <a:t>Experiences, knowledge and skills – this section is a common starting point for curriculum design and development in schools.</a:t>
            </a:r>
          </a:p>
        </p:txBody>
      </p:sp>
    </p:spTree>
    <p:extLst>
      <p:ext uri="{BB962C8B-B14F-4D97-AF65-F5344CB8AC3E}">
        <p14:creationId xmlns:p14="http://schemas.microsoft.com/office/powerpoint/2010/main" val="412539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 rotWithShape="1">
          <a:blip r:embed="rId2"/>
          <a:srcRect l="27127" t="41717" r="26609" b="11538"/>
          <a:stretch/>
        </p:blipFill>
        <p:spPr bwMode="auto">
          <a:xfrm>
            <a:off x="6872438" y="2242686"/>
            <a:ext cx="5319562" cy="37297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357184" y="453081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traws</a:t>
            </a:r>
            <a:r>
              <a:rPr lang="en-GB" dirty="0"/>
              <a:t> –</a:t>
            </a:r>
            <a:r>
              <a:rPr lang="en-GB" dirty="0" err="1"/>
              <a:t>gwricwlaidd</a:t>
            </a:r>
            <a:br>
              <a:rPr lang="en-GB" dirty="0"/>
            </a:br>
            <a:r>
              <a:rPr lang="en-GB" dirty="0"/>
              <a:t>Cross –curricular responsibilities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/>
          <a:srcRect l="26681" t="30811" r="25566" b="19772"/>
          <a:stretch/>
        </p:blipFill>
        <p:spPr bwMode="auto">
          <a:xfrm>
            <a:off x="475114" y="2069432"/>
            <a:ext cx="5636928" cy="379235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55052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522681" cy="13208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/>
                </a:solidFill>
              </a:rPr>
              <a:t>Beth </a:t>
            </a:r>
            <a:r>
              <a:rPr lang="en-GB" dirty="0" err="1">
                <a:solidFill>
                  <a:schemeClr val="accent2"/>
                </a:solidFill>
              </a:rPr>
              <a:t>arall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sy’n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cael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ei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gynnwys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yn</a:t>
            </a:r>
            <a:r>
              <a:rPr lang="en-GB" dirty="0">
                <a:solidFill>
                  <a:schemeClr val="accent2"/>
                </a:solidFill>
              </a:rPr>
              <a:t> y </a:t>
            </a:r>
            <a:r>
              <a:rPr lang="en-GB" dirty="0" err="1">
                <a:solidFill>
                  <a:schemeClr val="accent2"/>
                </a:solidFill>
              </a:rPr>
              <a:t>cwricwlwm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newydd</a:t>
            </a:r>
            <a:r>
              <a:rPr lang="en-GB" dirty="0">
                <a:solidFill>
                  <a:schemeClr val="accent2"/>
                </a:solidFill>
              </a:rPr>
              <a:t>?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dirty="0"/>
              <a:t>What else is included in the new curriculum?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cydberthynas</a:t>
            </a:r>
            <a:r>
              <a:rPr lang="en-GB" dirty="0"/>
              <a:t> a </a:t>
            </a:r>
            <a:r>
              <a:rPr lang="en-GB" dirty="0" err="1"/>
              <a:t>rhywioldeb</a:t>
            </a:r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Gymraeg</a:t>
            </a:r>
            <a:r>
              <a:rPr lang="en-GB" dirty="0"/>
              <a:t> a </a:t>
            </a:r>
            <a:r>
              <a:rPr lang="en-GB" dirty="0" err="1"/>
              <a:t>Saesneg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dimensiwn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persbectif</a:t>
            </a:r>
            <a:r>
              <a:rPr lang="en-GB" dirty="0"/>
              <a:t> </a:t>
            </a:r>
            <a:r>
              <a:rPr lang="en-GB" dirty="0" err="1"/>
              <a:t>rhyngwladol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ehangach</a:t>
            </a:r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a </a:t>
            </a:r>
            <a:r>
              <a:rPr lang="en-GB" dirty="0" err="1"/>
              <a:t>Chonfensiwn</a:t>
            </a:r>
            <a:r>
              <a:rPr lang="en-GB" dirty="0"/>
              <a:t> y </a:t>
            </a:r>
            <a:r>
              <a:rPr lang="en-GB" dirty="0" err="1"/>
              <a:t>Cenhedloedd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Hawliau’r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Gyrfaoedd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gwaith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Relationships and sexuality education</a:t>
            </a:r>
          </a:p>
          <a:p>
            <a:r>
              <a:rPr lang="en-GB" dirty="0"/>
              <a:t>Religious education</a:t>
            </a:r>
          </a:p>
          <a:p>
            <a:r>
              <a:rPr lang="en-GB" dirty="0"/>
              <a:t>The Welsh and English languages</a:t>
            </a:r>
          </a:p>
          <a:p>
            <a:r>
              <a:rPr lang="en-GB" dirty="0"/>
              <a:t>Welsh dimension and international perspective</a:t>
            </a:r>
          </a:p>
          <a:p>
            <a:r>
              <a:rPr lang="en-GB" dirty="0"/>
              <a:t>Wider skills </a:t>
            </a:r>
          </a:p>
          <a:p>
            <a:r>
              <a:rPr lang="en-GB" dirty="0"/>
              <a:t>Human rights education and the United Nations Convention on the Rights of the Child</a:t>
            </a:r>
          </a:p>
          <a:p>
            <a:r>
              <a:rPr lang="en-GB" dirty="0"/>
              <a:t>Careers and work-related experiences</a:t>
            </a:r>
          </a:p>
        </p:txBody>
      </p:sp>
    </p:spTree>
    <p:extLst>
      <p:ext uri="{BB962C8B-B14F-4D97-AF65-F5344CB8AC3E}">
        <p14:creationId xmlns:p14="http://schemas.microsoft.com/office/powerpoint/2010/main" val="2986608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Dewisiwch</a:t>
            </a:r>
            <a:r>
              <a:rPr lang="en-GB" sz="2000" dirty="0"/>
              <a:t> un </a:t>
            </a:r>
            <a:r>
              <a:rPr lang="en-GB" sz="2000" dirty="0" err="1"/>
              <a:t>maes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:</a:t>
            </a:r>
          </a:p>
          <a:p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/>
              <a:t>cynlluniwch</a:t>
            </a:r>
            <a:r>
              <a:rPr lang="en-GB" sz="2000" dirty="0"/>
              <a:t> </a:t>
            </a:r>
            <a:r>
              <a:rPr lang="en-GB" sz="2000" dirty="0" err="1"/>
              <a:t>weithgaredd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cwrdd</a:t>
            </a:r>
            <a:r>
              <a:rPr lang="en-GB" sz="2000" dirty="0"/>
              <a:t> a </a:t>
            </a:r>
            <a:r>
              <a:rPr lang="en-GB" sz="2000" dirty="0" err="1"/>
              <a:t>gosodiadau</a:t>
            </a:r>
            <a:r>
              <a:rPr lang="en-GB" sz="2000" dirty="0"/>
              <a:t> ‘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bwysig</a:t>
            </a:r>
            <a:r>
              <a:rPr lang="en-GB" sz="2000" dirty="0"/>
              <a:t>’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maes</a:t>
            </a:r>
            <a:r>
              <a:rPr lang="en-GB" sz="2000" dirty="0"/>
              <a:t> </a:t>
            </a:r>
            <a:r>
              <a:rPr lang="en-GB" sz="2000" dirty="0" err="1"/>
              <a:t>hwn</a:t>
            </a:r>
            <a:endParaRPr lang="en-GB" sz="2000" dirty="0"/>
          </a:p>
          <a:p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gysylltiadau</a:t>
            </a:r>
            <a:r>
              <a:rPr lang="en-GB" sz="2000" dirty="0"/>
              <a:t> y </a:t>
            </a:r>
            <a:r>
              <a:rPr lang="en-GB" sz="2000" dirty="0" err="1"/>
              <a:t>gellir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feysydd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 </a:t>
            </a:r>
            <a:r>
              <a:rPr lang="en-GB" sz="2000" dirty="0" err="1"/>
              <a:t>arall</a:t>
            </a:r>
            <a:r>
              <a:rPr lang="en-GB" sz="2000" dirty="0"/>
              <a:t> </a:t>
            </a:r>
            <a:r>
              <a:rPr lang="en-GB" sz="2000" dirty="0" err="1"/>
              <a:t>er</a:t>
            </a:r>
            <a:r>
              <a:rPr lang="en-GB" sz="2000" dirty="0"/>
              <a:t> </a:t>
            </a:r>
            <a:r>
              <a:rPr lang="en-GB" sz="2000" dirty="0" err="1"/>
              <a:t>mwyn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traws-gwricwlaidd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951805" cy="3880773"/>
          </a:xfrm>
        </p:spPr>
        <p:txBody>
          <a:bodyPr>
            <a:noAutofit/>
          </a:bodyPr>
          <a:lstStyle/>
          <a:p>
            <a:r>
              <a:rPr lang="en-GB" sz="2000" dirty="0"/>
              <a:t>Choose one key area of learning and experience: </a:t>
            </a:r>
            <a:r>
              <a:rPr lang="en-GB" sz="2000" dirty="0">
                <a:hlinkClick r:id="rId2"/>
              </a:rPr>
              <a:t>https://hwb.gov.wales/draft-curriculum-for-wales-2022/?_ga=2.169876520.907018453.1560247440-1556767849.1548849473</a:t>
            </a:r>
            <a:endParaRPr lang="en-GB" sz="2000" dirty="0"/>
          </a:p>
          <a:p>
            <a:r>
              <a:rPr lang="en-GB" sz="2000" dirty="0"/>
              <a:t>In groups plan an activity which meets the ‘what matters’ statements for this area of learning and experience</a:t>
            </a:r>
          </a:p>
          <a:p>
            <a:r>
              <a:rPr lang="en-GB" sz="2000" dirty="0"/>
              <a:t>Consider how your activity could link with other areas of learning and experience to develop cross – curricular learning.</a:t>
            </a:r>
          </a:p>
        </p:txBody>
      </p:sp>
    </p:spTree>
    <p:extLst>
      <p:ext uri="{BB962C8B-B14F-4D97-AF65-F5344CB8AC3E}">
        <p14:creationId xmlns:p14="http://schemas.microsoft.com/office/powerpoint/2010/main" val="29666134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Arloesol</a:t>
            </a:r>
            <a:br>
              <a:rPr lang="en-GB" dirty="0"/>
            </a:br>
            <a:r>
              <a:rPr lang="en-GB" dirty="0"/>
              <a:t>Pioneer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Dilynwch</a:t>
            </a:r>
            <a:r>
              <a:rPr lang="en-GB" dirty="0"/>
              <a:t> y </a:t>
            </a:r>
            <a:r>
              <a:rPr lang="en-GB" dirty="0" err="1"/>
              <a:t>ddolen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: </a:t>
            </a:r>
            <a:r>
              <a:rPr lang="en-GB" sz="1300" dirty="0">
                <a:hlinkClick r:id="rId2"/>
              </a:rPr>
              <a:t>https://www.estyn.llyw.cymru/sites/www.estyn.gov.wales/files/documents/Curriculum%20innovation%20in%20primary%20schools%20-%20cy.pdf</a:t>
            </a:r>
            <a:endParaRPr lang="en-GB" sz="1300" dirty="0"/>
          </a:p>
          <a:p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astudiaeth</a:t>
            </a:r>
            <a:r>
              <a:rPr lang="en-GB" sz="2400" dirty="0"/>
              <a:t> </a:t>
            </a:r>
            <a:r>
              <a:rPr lang="en-GB" sz="2400" dirty="0" err="1"/>
              <a:t>achos</a:t>
            </a:r>
            <a:r>
              <a:rPr lang="en-GB" sz="2400" dirty="0"/>
              <a:t> ‘</a:t>
            </a:r>
            <a:r>
              <a:rPr lang="en-GB" sz="2400" dirty="0" err="1"/>
              <a:t>Ysgol</a:t>
            </a:r>
            <a:r>
              <a:rPr lang="en-GB" sz="2400" dirty="0"/>
              <a:t> </a:t>
            </a:r>
            <a:r>
              <a:rPr lang="en-GB" sz="2400" dirty="0" err="1"/>
              <a:t>Heulfan</a:t>
            </a:r>
            <a:r>
              <a:rPr lang="en-GB" sz="2400" dirty="0"/>
              <a:t>’</a:t>
            </a:r>
          </a:p>
          <a:p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 hon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cwrdd</a:t>
            </a:r>
            <a:r>
              <a:rPr lang="en-GB" sz="2400" dirty="0"/>
              <a:t> a </a:t>
            </a:r>
            <a:r>
              <a:rPr lang="en-GB" sz="2400" dirty="0" err="1"/>
              <a:t>gofynion</a:t>
            </a:r>
            <a:r>
              <a:rPr lang="en-GB" sz="2400" dirty="0"/>
              <a:t> y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ddulliau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r>
              <a:rPr lang="en-GB" sz="2400" dirty="0"/>
              <a:t> </a:t>
            </a:r>
            <a:r>
              <a:rPr lang="en-GB" sz="2400" dirty="0" err="1"/>
              <a:t>arloesol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1985" y="1942263"/>
            <a:ext cx="4288346" cy="457491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Follow the link to the above document.</a:t>
            </a:r>
            <a:r>
              <a:rPr lang="en-GB" dirty="0">
                <a:hlinkClick r:id="rId3"/>
              </a:rPr>
              <a:t> </a:t>
            </a:r>
            <a:r>
              <a:rPr lang="en-GB" sz="1050" dirty="0">
                <a:solidFill>
                  <a:srgbClr val="002060"/>
                </a:solidFill>
                <a:hlinkClick r:id="rId3"/>
              </a:rPr>
              <a:t>https://www.estyn.gov.wales/effective-practice/evolving-foundation-phase-practices-key-stage-2-generates-pioneering-curriculum</a:t>
            </a:r>
            <a:endParaRPr lang="en-GB" sz="1050" dirty="0">
              <a:solidFill>
                <a:srgbClr val="002060"/>
              </a:solidFill>
            </a:endParaRPr>
          </a:p>
          <a:p>
            <a:r>
              <a:rPr lang="en-GB" sz="2200" dirty="0"/>
              <a:t>Look at the case study ‘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Heulfan</a:t>
            </a:r>
            <a:r>
              <a:rPr lang="en-GB" sz="2200" dirty="0"/>
              <a:t>’</a:t>
            </a:r>
          </a:p>
          <a:p>
            <a:r>
              <a:rPr lang="en-GB" sz="2200" dirty="0"/>
              <a:t>How does this school meet the needs of the new curriculum?</a:t>
            </a:r>
          </a:p>
          <a:p>
            <a:r>
              <a:rPr lang="en-GB" sz="2200" dirty="0"/>
              <a:t>What innovative teaching and learning approaches are used here?</a:t>
            </a:r>
          </a:p>
          <a:p>
            <a:endParaRPr lang="en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4"/>
          <a:srcRect l="20028" t="13366" r="62099" b="22127"/>
          <a:stretch/>
        </p:blipFill>
        <p:spPr bwMode="auto">
          <a:xfrm>
            <a:off x="5081010" y="113087"/>
            <a:ext cx="1985645" cy="28079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131724" y="3097876"/>
            <a:ext cx="193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Estyn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2128104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609600"/>
            <a:ext cx="8596313" cy="1320800"/>
          </a:xfrm>
        </p:spPr>
        <p:txBody>
          <a:bodyPr/>
          <a:lstStyle/>
          <a:p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br>
              <a:rPr lang="en-GB" dirty="0"/>
            </a:br>
            <a:r>
              <a:rPr lang="en-GB" dirty="0"/>
              <a:t>Digital competence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6" t="13277" r="32757" b="8695"/>
          <a:stretch/>
        </p:blipFill>
        <p:spPr bwMode="auto">
          <a:xfrm>
            <a:off x="3729644" y="2011680"/>
            <a:ext cx="3192086" cy="4422371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ounded Rectangular Callout 5"/>
          <p:cNvSpPr/>
          <p:nvPr/>
        </p:nvSpPr>
        <p:spPr>
          <a:xfrm>
            <a:off x="7531331" y="1734589"/>
            <a:ext cx="2067098" cy="341930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new curriculum outlines the importance of Digital Competence introduced in schools through the Digital Competence Framework in 2017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493222" y="2322022"/>
            <a:ext cx="2804160" cy="325858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a </a:t>
            </a:r>
            <a:r>
              <a:rPr lang="en-GB" dirty="0" err="1"/>
              <a:t>gyflwynwyd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2017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0780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Digital Competency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Gwyliwch</a:t>
            </a:r>
            <a:r>
              <a:rPr lang="en-GB" sz="3200" dirty="0"/>
              <a:t> y </a:t>
            </a:r>
            <a:r>
              <a:rPr lang="en-GB" sz="3200" dirty="0">
                <a:hlinkClick r:id="rId2"/>
              </a:rPr>
              <a:t>clip</a:t>
            </a:r>
            <a:r>
              <a:rPr lang="en-GB" sz="3200" dirty="0"/>
              <a:t> </a:t>
            </a:r>
            <a:r>
              <a:rPr lang="en-GB" sz="3200" dirty="0" err="1"/>
              <a:t>canlynol</a:t>
            </a:r>
            <a:r>
              <a:rPr lang="en-GB" sz="3200" dirty="0"/>
              <a:t> a </a:t>
            </a:r>
            <a:r>
              <a:rPr lang="en-GB" sz="3200" dirty="0" err="1"/>
              <a:t>thrafodwch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</a:t>
            </a:r>
            <a:r>
              <a:rPr lang="en-GB" sz="3200" dirty="0" err="1"/>
              <a:t>phartner</a:t>
            </a:r>
            <a:r>
              <a:rPr lang="en-GB" sz="3200" dirty="0"/>
              <a:t>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yw</a:t>
            </a:r>
            <a:r>
              <a:rPr lang="en-GB" sz="3200" dirty="0"/>
              <a:t> nod y </a:t>
            </a:r>
            <a:r>
              <a:rPr lang="en-GB" sz="3200" dirty="0" err="1"/>
              <a:t>FfCD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Watch the following </a:t>
            </a:r>
            <a:r>
              <a:rPr lang="en-GB" sz="3200" dirty="0">
                <a:hlinkClick r:id="rId3"/>
              </a:rPr>
              <a:t>clip </a:t>
            </a:r>
            <a:r>
              <a:rPr lang="en-GB" sz="3200" dirty="0"/>
              <a:t>and discuss with your partner what the DCF aims to achieve</a:t>
            </a:r>
          </a:p>
        </p:txBody>
      </p:sp>
    </p:spTree>
    <p:extLst>
      <p:ext uri="{BB962C8B-B14F-4D97-AF65-F5344CB8AC3E}">
        <p14:creationId xmlns:p14="http://schemas.microsoft.com/office/powerpoint/2010/main" val="7559247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77084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br>
              <a:rPr lang="en-GB" dirty="0"/>
            </a:br>
            <a:r>
              <a:rPr lang="en-GB" dirty="0">
                <a:solidFill>
                  <a:schemeClr val="tx1"/>
                </a:solidFill>
              </a:rPr>
              <a:t>The Digital Competence Framework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44621"/>
            <a:ext cx="5384800" cy="443484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/>
              <a:t>“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set o </a:t>
            </a:r>
            <a:r>
              <a:rPr lang="en-GB" sz="2000" dirty="0" err="1"/>
              <a:t>wybodaeth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 ac </a:t>
            </a:r>
            <a:r>
              <a:rPr lang="en-GB" sz="2000" dirty="0" err="1"/>
              <a:t>agweddau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alluogi</a:t>
            </a:r>
            <a:r>
              <a:rPr lang="en-GB" sz="2000" dirty="0"/>
              <a:t> </a:t>
            </a:r>
            <a:r>
              <a:rPr lang="en-GB" sz="2000" dirty="0" err="1"/>
              <a:t>defnydd</a:t>
            </a:r>
            <a:r>
              <a:rPr lang="en-GB" sz="2000" dirty="0"/>
              <a:t>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creadigol</a:t>
            </a:r>
            <a:r>
              <a:rPr lang="en-GB" sz="2000" dirty="0"/>
              <a:t> a </a:t>
            </a:r>
            <a:r>
              <a:rPr lang="en-GB" sz="2000" dirty="0" err="1"/>
              <a:t>hollbwysig</a:t>
            </a:r>
            <a:r>
              <a:rPr lang="en-GB" sz="2000" dirty="0"/>
              <a:t> o </a:t>
            </a:r>
            <a:r>
              <a:rPr lang="en-GB" sz="2000" dirty="0" err="1"/>
              <a:t>dechnolegau</a:t>
            </a:r>
            <a:r>
              <a:rPr lang="en-GB" sz="2000" dirty="0"/>
              <a:t> a </a:t>
            </a:r>
            <a:r>
              <a:rPr lang="en-GB" sz="2000" dirty="0" err="1"/>
              <a:t>systemau</a:t>
            </a:r>
            <a:r>
              <a:rPr lang="en-GB" sz="2000" dirty="0"/>
              <a:t>. </a:t>
            </a:r>
            <a:r>
              <a:rPr lang="en-GB" sz="2000" dirty="0" err="1"/>
              <a:t>Mae’n</a:t>
            </a:r>
            <a:r>
              <a:rPr lang="en-GB" sz="2000" dirty="0"/>
              <a:t> </a:t>
            </a:r>
            <a:r>
              <a:rPr lang="en-GB" sz="2000" dirty="0" err="1"/>
              <a:t>galluogi</a:t>
            </a:r>
            <a:r>
              <a:rPr lang="en-GB" sz="2000" dirty="0"/>
              <a:t> person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ddinesydd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ryngweithio</a:t>
            </a:r>
            <a:r>
              <a:rPr lang="en-GB" sz="2000" dirty="0"/>
              <a:t> a </a:t>
            </a:r>
            <a:r>
              <a:rPr lang="en-GB" sz="2000" dirty="0" err="1"/>
              <a:t>chydweithio’n</a:t>
            </a:r>
            <a:r>
              <a:rPr lang="en-GB" sz="2000" dirty="0"/>
              <a:t> </a:t>
            </a:r>
            <a:r>
              <a:rPr lang="en-GB" sz="2000" dirty="0" err="1"/>
              <a:t>ddigidol</a:t>
            </a:r>
            <a:r>
              <a:rPr lang="en-GB" sz="2000" dirty="0"/>
              <a:t>,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gynhyrchu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ddigidol</a:t>
            </a:r>
            <a:r>
              <a:rPr lang="en-GB" sz="2000" dirty="0"/>
              <a:t> ac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fagu</a:t>
            </a:r>
            <a:r>
              <a:rPr lang="en-GB" sz="2000" dirty="0"/>
              <a:t> </a:t>
            </a:r>
            <a:r>
              <a:rPr lang="en-GB" sz="2000" dirty="0" err="1"/>
              <a:t>hyder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perthynas</a:t>
            </a:r>
            <a:r>
              <a:rPr lang="en-GB" sz="2000" dirty="0"/>
              <a:t> â </a:t>
            </a:r>
            <a:r>
              <a:rPr lang="en-GB" sz="2000" dirty="0" err="1"/>
              <a:t>thrin</a:t>
            </a:r>
            <a:r>
              <a:rPr lang="en-GB" sz="2000" dirty="0"/>
              <a:t> data a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cyfrifiadurol</a:t>
            </a:r>
            <a:r>
              <a:rPr lang="en-GB" sz="2000" dirty="0"/>
              <a:t> (</a:t>
            </a:r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/>
              <a:t>problemau</a:t>
            </a:r>
            <a:r>
              <a:rPr lang="en-GB" sz="2000" dirty="0"/>
              <a:t>).”</a:t>
            </a:r>
          </a:p>
          <a:p>
            <a:pPr marL="0" indent="0" algn="r">
              <a:buNone/>
            </a:pPr>
            <a:r>
              <a:rPr lang="en-GB" sz="2000" dirty="0" err="1"/>
              <a:t>LlC</a:t>
            </a:r>
            <a:r>
              <a:rPr lang="en-GB" sz="2000" dirty="0"/>
              <a:t>, 2016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044622"/>
            <a:ext cx="5384800" cy="44348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/>
              <a:t>“Digital competence is the set of knowledge, skills and attitudes to enable the confident, creative and critical use of technologies and systems. It is the skillset that enables a person to be a confident digital citizen, to interact and collaborate digitally, to produce work digitally and to be confident in handling data and computational thinking (problem solving).” </a:t>
            </a:r>
          </a:p>
          <a:p>
            <a:pPr marL="0" indent="0" algn="r">
              <a:buNone/>
            </a:pPr>
            <a:r>
              <a:rPr lang="en-GB" sz="2000" dirty="0"/>
              <a:t>WG, 2016</a:t>
            </a:r>
          </a:p>
        </p:txBody>
      </p:sp>
    </p:spTree>
    <p:extLst>
      <p:ext uri="{BB962C8B-B14F-4D97-AF65-F5344CB8AC3E}">
        <p14:creationId xmlns:p14="http://schemas.microsoft.com/office/powerpoint/2010/main" val="1630562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Strwythyr</a:t>
            </a:r>
            <a:br>
              <a:rPr lang="en-GB" dirty="0"/>
            </a:br>
            <a:r>
              <a:rPr lang="en-GB" dirty="0"/>
              <a:t>Structure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72316" t="30931" r="13926" b="51866"/>
          <a:stretch/>
        </p:blipFill>
        <p:spPr bwMode="auto">
          <a:xfrm>
            <a:off x="6051080" y="2922372"/>
            <a:ext cx="5839454" cy="369360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593748" y="1782660"/>
            <a:ext cx="3263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Four strands and elements within each strand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4492" y="1877501"/>
            <a:ext cx="3263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llinyn</a:t>
            </a:r>
            <a:r>
              <a:rPr lang="en-GB" dirty="0"/>
              <a:t> ac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bob </a:t>
            </a:r>
            <a:r>
              <a:rPr lang="en-GB" dirty="0" err="1"/>
              <a:t>llinyn</a:t>
            </a:r>
            <a:endParaRPr lang="en-GB" dirty="0"/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15043" t="39239" r="57207" b="27302"/>
          <a:stretch/>
        </p:blipFill>
        <p:spPr bwMode="auto">
          <a:xfrm>
            <a:off x="371302" y="2922373"/>
            <a:ext cx="5719155" cy="37943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155476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Dinasyddiaeth</a:t>
            </a:r>
            <a:br>
              <a:rPr lang="en-GB" dirty="0"/>
            </a:br>
            <a:r>
              <a:rPr lang="en-GB" dirty="0"/>
              <a:t>Citizenship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6" y="1739411"/>
            <a:ext cx="4520891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olygu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ddinesydd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r>
              <a:rPr lang="en-GB" sz="2400" dirty="0"/>
              <a:t> a </a:t>
            </a:r>
            <a:r>
              <a:rPr lang="en-GB" sz="2400" dirty="0" err="1"/>
              <a:t>gwneud</a:t>
            </a:r>
            <a:r>
              <a:rPr lang="en-GB" sz="2400" dirty="0"/>
              <a:t> </a:t>
            </a:r>
            <a:r>
              <a:rPr lang="en-GB" sz="2400" dirty="0" err="1"/>
              <a:t>cyfraniad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byd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r>
              <a:rPr lang="en-GB" sz="2400" dirty="0"/>
              <a:t> </a:t>
            </a:r>
            <a:r>
              <a:rPr lang="en-GB" sz="2400" dirty="0" err="1"/>
              <a:t>o’u</a:t>
            </a:r>
            <a:r>
              <a:rPr lang="en-GB" sz="2400" dirty="0"/>
              <a:t> </a:t>
            </a:r>
            <a:r>
              <a:rPr lang="en-GB" sz="2400" dirty="0" err="1"/>
              <a:t>cwmpas</a:t>
            </a:r>
            <a:endParaRPr lang="en-GB" sz="2400" dirty="0"/>
          </a:p>
          <a:p>
            <a:r>
              <a:rPr lang="en-GB" sz="2400" dirty="0"/>
              <a:t>I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barod</a:t>
            </a:r>
            <a:r>
              <a:rPr lang="en-GB" sz="2400" dirty="0"/>
              <a:t> am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a </a:t>
            </a:r>
            <a:r>
              <a:rPr lang="en-GB" sz="2400" dirty="0" err="1"/>
              <a:t>negyddol</a:t>
            </a:r>
            <a:r>
              <a:rPr lang="en-GB" sz="2400" dirty="0"/>
              <a:t>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ddinesydd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endParaRPr lang="en-GB" sz="2400" dirty="0"/>
          </a:p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cefnogi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gynhyrchwyr</a:t>
            </a:r>
            <a:r>
              <a:rPr lang="en-GB" sz="2400" dirty="0"/>
              <a:t> a </a:t>
            </a:r>
            <a:r>
              <a:rPr lang="en-GB" sz="2400" dirty="0" err="1"/>
              <a:t>defnyddwyr</a:t>
            </a:r>
            <a:r>
              <a:rPr lang="en-GB" sz="2400" dirty="0"/>
              <a:t> </a:t>
            </a:r>
            <a:r>
              <a:rPr lang="en-GB" sz="2400" dirty="0" err="1"/>
              <a:t>digidol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682944" y="1834905"/>
            <a:ext cx="4547251" cy="3880773"/>
          </a:xfrm>
        </p:spPr>
        <p:txBody>
          <a:bodyPr>
            <a:noAutofit/>
          </a:bodyPr>
          <a:lstStyle/>
          <a:p>
            <a:r>
              <a:rPr lang="en-GB" sz="2400" dirty="0"/>
              <a:t>Understand what it means to be a digital citizen making a positive contribution to the digital world around them</a:t>
            </a:r>
          </a:p>
          <a:p>
            <a:r>
              <a:rPr lang="en-GB" sz="2400" dirty="0"/>
              <a:t>To be prepared for the positive and negative aspects of being a digital citizen.</a:t>
            </a:r>
          </a:p>
          <a:p>
            <a:r>
              <a:rPr lang="en-GB" sz="2400" dirty="0"/>
              <a:t>Develop strategies to support them to become independent consumers and producers</a:t>
            </a:r>
          </a:p>
        </p:txBody>
      </p:sp>
    </p:spTree>
    <p:extLst>
      <p:ext uri="{BB962C8B-B14F-4D97-AF65-F5344CB8AC3E}">
        <p14:creationId xmlns:p14="http://schemas.microsoft.com/office/powerpoint/2010/main" val="555263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Rhyngweithio</a:t>
            </a:r>
            <a:r>
              <a:rPr lang="en-GB" dirty="0"/>
              <a:t> a </a:t>
            </a:r>
            <a:r>
              <a:rPr lang="en-GB" dirty="0" err="1"/>
              <a:t>chydweithio</a:t>
            </a:r>
            <a:br>
              <a:rPr lang="en-GB" dirty="0"/>
            </a:br>
            <a:r>
              <a:rPr lang="en-GB" dirty="0"/>
              <a:t>Interacting and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ddulliau</a:t>
            </a:r>
            <a:r>
              <a:rPr lang="en-GB" sz="2400" dirty="0"/>
              <a:t> </a:t>
            </a:r>
            <a:r>
              <a:rPr lang="en-GB" sz="2400" dirty="0" err="1"/>
              <a:t>cyfathrebu</a:t>
            </a:r>
            <a:r>
              <a:rPr lang="en-GB" sz="2400" dirty="0"/>
              <a:t> </a:t>
            </a:r>
            <a:r>
              <a:rPr lang="en-GB" sz="2400" dirty="0" err="1"/>
              <a:t>electronig</a:t>
            </a:r>
            <a:endParaRPr lang="en-GB" sz="2400" dirty="0"/>
          </a:p>
          <a:p>
            <a:r>
              <a:rPr lang="en-GB" sz="2400" dirty="0" err="1"/>
              <a:t>Storio</a:t>
            </a:r>
            <a:r>
              <a:rPr lang="en-GB" sz="2400" dirty="0"/>
              <a:t> data</a:t>
            </a:r>
          </a:p>
          <a:p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ffurfiol</a:t>
            </a:r>
            <a:r>
              <a:rPr lang="en-GB" sz="2400" dirty="0"/>
              <a:t> ac </a:t>
            </a:r>
            <a:r>
              <a:rPr lang="en-GB" sz="2400" dirty="0" err="1"/>
              <a:t>anffurfiol</a:t>
            </a:r>
            <a:r>
              <a:rPr lang="en-GB" sz="2400" dirty="0"/>
              <a:t> o </a:t>
            </a:r>
            <a:r>
              <a:rPr lang="en-GB" sz="2400" dirty="0" err="1"/>
              <a:t>gyfathrebu</a:t>
            </a:r>
            <a:endParaRPr lang="en-GB" sz="2400" dirty="0"/>
          </a:p>
          <a:p>
            <a:r>
              <a:rPr lang="en-GB" sz="2400" dirty="0" err="1"/>
              <a:t>Rhannu</a:t>
            </a:r>
            <a:r>
              <a:rPr lang="en-GB" sz="2400" dirty="0"/>
              <a:t> data</a:t>
            </a:r>
          </a:p>
          <a:p>
            <a:r>
              <a:rPr lang="en-GB" sz="2400" dirty="0" err="1"/>
              <a:t>Cydweithio</a:t>
            </a:r>
            <a:r>
              <a:rPr lang="en-GB" sz="2400" dirty="0"/>
              <a:t> </a:t>
            </a:r>
            <a:r>
              <a:rPr lang="en-GB" sz="2400" dirty="0" err="1"/>
              <a:t>electronig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explore methods of electronic communication </a:t>
            </a:r>
          </a:p>
          <a:p>
            <a:r>
              <a:rPr lang="en-GB" sz="2400" dirty="0"/>
              <a:t>store data </a:t>
            </a:r>
          </a:p>
          <a:p>
            <a:r>
              <a:rPr lang="en-GB" sz="2400" dirty="0"/>
              <a:t>formal and informal methods of communication</a:t>
            </a:r>
          </a:p>
          <a:p>
            <a:r>
              <a:rPr lang="en-GB" sz="2400" dirty="0"/>
              <a:t>Sharing data</a:t>
            </a:r>
          </a:p>
          <a:p>
            <a:r>
              <a:rPr lang="en-GB" sz="2400" dirty="0"/>
              <a:t>Electronic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6997190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Cynhyrchu</a:t>
            </a:r>
            <a:br>
              <a:rPr lang="en-GB" dirty="0"/>
            </a:br>
            <a:r>
              <a:rPr lang="en-GB" dirty="0"/>
              <a:t>Producing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err="1"/>
              <a:t>Cynllunio</a:t>
            </a:r>
            <a:r>
              <a:rPr lang="en-GB" sz="2800" dirty="0"/>
              <a:t> (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gynnwys</a:t>
            </a:r>
            <a:r>
              <a:rPr lang="en-GB" sz="2800" dirty="0"/>
              <a:t> </a:t>
            </a:r>
            <a:r>
              <a:rPr lang="en-GB" sz="2800" dirty="0" err="1"/>
              <a:t>chwilio</a:t>
            </a:r>
            <a:r>
              <a:rPr lang="en-GB" sz="2800" dirty="0"/>
              <a:t> am </a:t>
            </a:r>
            <a:r>
              <a:rPr lang="en-GB" sz="2800" dirty="0" err="1"/>
              <a:t>wybodaeth</a:t>
            </a:r>
            <a:r>
              <a:rPr lang="en-GB" sz="2800" dirty="0"/>
              <a:t>), </a:t>
            </a:r>
            <a:r>
              <a:rPr lang="en-GB" sz="2800" dirty="0" err="1"/>
              <a:t>creu</a:t>
            </a:r>
            <a:r>
              <a:rPr lang="en-GB" sz="2800" dirty="0"/>
              <a:t>, </a:t>
            </a:r>
            <a:r>
              <a:rPr lang="en-GB" sz="2800" dirty="0" err="1"/>
              <a:t>gwerthuso</a:t>
            </a:r>
            <a:r>
              <a:rPr lang="en-GB" sz="2800" dirty="0"/>
              <a:t> a </a:t>
            </a:r>
            <a:r>
              <a:rPr lang="en-GB" sz="2800" dirty="0" err="1"/>
              <a:t>gwella</a:t>
            </a:r>
            <a:r>
              <a:rPr lang="en-GB" sz="2800" dirty="0"/>
              <a:t> </a:t>
            </a:r>
            <a:r>
              <a:rPr lang="en-GB" sz="2800" dirty="0" err="1"/>
              <a:t>cynnwys</a:t>
            </a:r>
            <a:r>
              <a:rPr lang="en-GB" sz="2800" dirty="0"/>
              <a:t> </a:t>
            </a:r>
            <a:r>
              <a:rPr lang="en-GB" sz="2800" dirty="0" err="1"/>
              <a:t>digidol</a:t>
            </a:r>
            <a:endParaRPr lang="en-GB" sz="2800" dirty="0"/>
          </a:p>
          <a:p>
            <a:r>
              <a:rPr lang="en-GB" sz="2800" dirty="0" err="1"/>
              <a:t>Creu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amrediad</a:t>
            </a:r>
            <a:r>
              <a:rPr lang="en-GB" sz="2800" dirty="0"/>
              <a:t> </a:t>
            </a:r>
            <a:r>
              <a:rPr lang="en-GB" sz="2800" dirty="0" err="1"/>
              <a:t>eang</a:t>
            </a:r>
            <a:r>
              <a:rPr lang="en-GB" sz="2800" dirty="0"/>
              <a:t> o </a:t>
            </a:r>
            <a:r>
              <a:rPr lang="en-GB" sz="2800" dirty="0" err="1"/>
              <a:t>ddulliau</a:t>
            </a:r>
            <a:r>
              <a:rPr lang="en-GB" sz="2800" dirty="0"/>
              <a:t> </a:t>
            </a:r>
            <a:r>
              <a:rPr lang="en-GB" sz="2800" dirty="0" err="1"/>
              <a:t>amlgyfrwng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Planning (including searching for and sourcing information), creating, evaluating and improving digital content.</a:t>
            </a:r>
          </a:p>
          <a:p>
            <a:r>
              <a:rPr lang="en-GB" sz="2800" dirty="0"/>
              <a:t>create using a wide range of multimedia components </a:t>
            </a:r>
          </a:p>
        </p:txBody>
      </p:sp>
    </p:spTree>
    <p:extLst>
      <p:ext uri="{BB962C8B-B14F-4D97-AF65-F5344CB8AC3E}">
        <p14:creationId xmlns:p14="http://schemas.microsoft.com/office/powerpoint/2010/main" val="35473139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cyfrifiadurol</a:t>
            </a:r>
            <a:br>
              <a:rPr lang="en-GB" dirty="0"/>
            </a:br>
            <a:r>
              <a:rPr lang="en-GB" dirty="0"/>
              <a:t>Data and 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bwysigrwydd</a:t>
            </a:r>
            <a:r>
              <a:rPr lang="en-GB" sz="2400" dirty="0"/>
              <a:t> data a </a:t>
            </a:r>
            <a:r>
              <a:rPr lang="en-GB" sz="2400" dirty="0" err="1"/>
              <a:t>llythrennedd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agweddau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gasglu</a:t>
            </a:r>
            <a:r>
              <a:rPr lang="en-GB" sz="2400" dirty="0"/>
              <a:t>, </a:t>
            </a:r>
            <a:r>
              <a:rPr lang="en-GB" sz="2400" dirty="0" err="1"/>
              <a:t>cynrychioli</a:t>
            </a:r>
            <a:r>
              <a:rPr lang="en-GB" sz="2400" dirty="0"/>
              <a:t> a </a:t>
            </a:r>
            <a:r>
              <a:rPr lang="en-GB" sz="2400" dirty="0" err="1"/>
              <a:t>dadansoddi</a:t>
            </a:r>
            <a:r>
              <a:rPr lang="en-GB" sz="2400" dirty="0"/>
              <a:t> data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meddwl</a:t>
            </a:r>
            <a:r>
              <a:rPr lang="en-GB" sz="2400" dirty="0"/>
              <a:t> </a:t>
            </a:r>
            <a:r>
              <a:rPr lang="en-GB" sz="2400" dirty="0" err="1"/>
              <a:t>cyfrifiadurol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gyfuniad</a:t>
            </a:r>
            <a:r>
              <a:rPr lang="en-GB" sz="2400" dirty="0"/>
              <a:t> o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ymholi</a:t>
            </a:r>
            <a:r>
              <a:rPr lang="en-GB" sz="2400" dirty="0"/>
              <a:t> </a:t>
            </a:r>
            <a:r>
              <a:rPr lang="en-GB" sz="2400" dirty="0" err="1"/>
              <a:t>gwyddonol</a:t>
            </a:r>
            <a:r>
              <a:rPr lang="en-GB" sz="2400" dirty="0"/>
              <a:t>, </a:t>
            </a:r>
            <a:r>
              <a:rPr lang="en-GB" sz="2400" dirty="0" err="1"/>
              <a:t>datrys</a:t>
            </a:r>
            <a:r>
              <a:rPr lang="en-GB" sz="2400" dirty="0"/>
              <a:t> </a:t>
            </a:r>
            <a:r>
              <a:rPr lang="en-GB" sz="2400" dirty="0" err="1"/>
              <a:t>problemau</a:t>
            </a:r>
            <a:r>
              <a:rPr lang="en-GB" sz="2400" dirty="0"/>
              <a:t> a </a:t>
            </a:r>
            <a:r>
              <a:rPr lang="en-GB" sz="2400" dirty="0" err="1"/>
              <a:t>meddwl</a:t>
            </a:r>
            <a:r>
              <a:rPr lang="en-GB" sz="24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learners will gain an understanding of the importance of data and information literacy by exploring aspects of collection, representation and analysis. </a:t>
            </a:r>
          </a:p>
          <a:p>
            <a:r>
              <a:rPr lang="en-GB" sz="2400" dirty="0"/>
              <a:t>Computational thinking is a combination of scientific enquiry, problem solving and thinking skills</a:t>
            </a:r>
          </a:p>
        </p:txBody>
      </p:sp>
    </p:spTree>
    <p:extLst>
      <p:ext uri="{BB962C8B-B14F-4D97-AF65-F5344CB8AC3E}">
        <p14:creationId xmlns:p14="http://schemas.microsoft.com/office/powerpoint/2010/main" val="20632966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 </a:t>
            </a:r>
            <a:r>
              <a:rPr lang="en-GB" sz="2000" dirty="0" err="1"/>
              <a:t>edrychwch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(</a:t>
            </a:r>
            <a:r>
              <a:rPr lang="en-GB" sz="2000" dirty="0" err="1"/>
              <a:t>FfCD</a:t>
            </a:r>
            <a:r>
              <a:rPr lang="en-GB" sz="2000" dirty="0"/>
              <a:t>)</a:t>
            </a:r>
          </a:p>
          <a:p>
            <a:r>
              <a:rPr lang="en-GB" sz="2000" dirty="0" err="1"/>
              <a:t>Defnyddiwch</a:t>
            </a:r>
            <a:r>
              <a:rPr lang="en-GB" sz="2000" dirty="0"/>
              <a:t> y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weld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allwch</a:t>
            </a:r>
            <a:r>
              <a:rPr lang="en-GB" sz="2000" dirty="0"/>
              <a:t> chi </a:t>
            </a:r>
            <a:r>
              <a:rPr lang="en-GB" sz="2000" dirty="0" err="1"/>
              <a:t>gynnwys</a:t>
            </a:r>
            <a:r>
              <a:rPr lang="en-GB" sz="2000" dirty="0"/>
              <a:t> </a:t>
            </a:r>
            <a:r>
              <a:rPr lang="en-GB" sz="2000" dirty="0" err="1"/>
              <a:t>rhyw</a:t>
            </a:r>
            <a:r>
              <a:rPr lang="en-GB" sz="2000" dirty="0"/>
              <a:t> </a:t>
            </a:r>
            <a:r>
              <a:rPr lang="en-GB" sz="2000" dirty="0" err="1"/>
              <a:t>elfen</a:t>
            </a:r>
            <a:r>
              <a:rPr lang="en-GB" sz="2000" dirty="0"/>
              <a:t> o </a:t>
            </a:r>
            <a:r>
              <a:rPr lang="en-GB" sz="2000" dirty="0" err="1"/>
              <a:t>gymhwysedd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weithgaredd</a:t>
            </a:r>
            <a:r>
              <a:rPr lang="en-GB" sz="2000" dirty="0"/>
              <a:t> a </a:t>
            </a:r>
            <a:r>
              <a:rPr lang="en-GB" sz="2000" dirty="0" err="1"/>
              <a:t>gynlluniwyd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dasg</a:t>
            </a:r>
            <a:r>
              <a:rPr lang="en-GB" sz="2000" dirty="0"/>
              <a:t> </a:t>
            </a:r>
            <a:r>
              <a:rPr lang="en-GB" sz="2000" dirty="0" err="1"/>
              <a:t>cynt</a:t>
            </a:r>
            <a:r>
              <a:rPr lang="en-GB" sz="2000" dirty="0"/>
              <a:t> </a:t>
            </a:r>
            <a:r>
              <a:rPr lang="en-GB" sz="2000" b="1" dirty="0" err="1"/>
              <a:t>neu</a:t>
            </a:r>
            <a:endParaRPr lang="en-GB" sz="2000" b="1" dirty="0"/>
          </a:p>
          <a:p>
            <a:r>
              <a:rPr lang="en-GB" sz="2000" dirty="0" err="1"/>
              <a:t>Dyfeisiwch</a:t>
            </a:r>
            <a:r>
              <a:rPr lang="en-GB" sz="2000" dirty="0"/>
              <a:t> </a:t>
            </a:r>
            <a:r>
              <a:rPr lang="en-GB" sz="2000" dirty="0" err="1"/>
              <a:t>dasg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r>
              <a:rPr lang="en-GB" sz="2000" dirty="0"/>
              <a:t> o </a:t>
            </a:r>
            <a:r>
              <a:rPr lang="en-GB" sz="2000" dirty="0" err="1"/>
              <a:t>leiaf</a:t>
            </a:r>
            <a:r>
              <a:rPr lang="en-GB" sz="2000" dirty="0"/>
              <a:t> </a:t>
            </a:r>
            <a:r>
              <a:rPr lang="en-GB" sz="2000" dirty="0" err="1"/>
              <a:t>dau</a:t>
            </a:r>
            <a:r>
              <a:rPr lang="en-GB" sz="2000" dirty="0"/>
              <a:t> </a:t>
            </a:r>
            <a:r>
              <a:rPr lang="en-GB" sz="2000" dirty="0" err="1"/>
              <a:t>linyn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Cymhwysedd</a:t>
            </a:r>
            <a:r>
              <a:rPr lang="en-GB" sz="2000" dirty="0"/>
              <a:t> </a:t>
            </a:r>
            <a:r>
              <a:rPr lang="en-GB" sz="2000" dirty="0" err="1"/>
              <a:t>Digidol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In groups look at the Digital Competence Framework (DCF).</a:t>
            </a:r>
          </a:p>
          <a:p>
            <a:r>
              <a:rPr lang="en-GB" sz="2000" dirty="0"/>
              <a:t>Use the framework to see how you could include some aspect of digital competence into the activity you developed in the previous task </a:t>
            </a:r>
            <a:r>
              <a:rPr lang="en-GB" sz="2000" b="1" dirty="0"/>
              <a:t>or </a:t>
            </a:r>
          </a:p>
          <a:p>
            <a:r>
              <a:rPr lang="en-GB" sz="2000" dirty="0"/>
              <a:t>Devise a task covering at least two of the strands on the Digital Competence Framework</a:t>
            </a:r>
          </a:p>
        </p:txBody>
      </p:sp>
    </p:spTree>
    <p:extLst>
      <p:ext uri="{BB962C8B-B14F-4D97-AF65-F5344CB8AC3E}">
        <p14:creationId xmlns:p14="http://schemas.microsoft.com/office/powerpoint/2010/main" val="109006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77" y="0"/>
            <a:ext cx="11687694" cy="1320800"/>
          </a:xfrm>
        </p:spPr>
        <p:txBody>
          <a:bodyPr>
            <a:normAutofit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–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newydd</a:t>
            </a:r>
            <a:br>
              <a:rPr lang="en-GB" dirty="0"/>
            </a:br>
            <a:r>
              <a:rPr lang="en-GB" dirty="0"/>
              <a:t>Health and Wellbeing – a new area of learning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77334" y="1833622"/>
            <a:ext cx="3866957" cy="1347383"/>
          </a:xfrm>
        </p:spPr>
        <p:txBody>
          <a:bodyPr>
            <a:normAutofit/>
          </a:bodyPr>
          <a:lstStyle/>
          <a:p>
            <a:r>
              <a:rPr lang="en-GB" dirty="0" err="1"/>
              <a:t>Gwyliwch</a:t>
            </a:r>
            <a:r>
              <a:rPr lang="en-GB" dirty="0"/>
              <a:t> y clip ac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y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hwn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1778924"/>
            <a:ext cx="5190103" cy="1729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Watch the following clip and write a short description of what you think this area of learning and experience is about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https://www.youtube.com/watch?v=oSIWo5nxF2A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5962996" y="3275215"/>
            <a:ext cx="3884814" cy="29704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What could this include?</a:t>
            </a:r>
          </a:p>
        </p:txBody>
      </p:sp>
      <p:sp>
        <p:nvSpPr>
          <p:cNvPr id="7" name="Cloud Callout 6"/>
          <p:cNvSpPr/>
          <p:nvPr/>
        </p:nvSpPr>
        <p:spPr>
          <a:xfrm>
            <a:off x="728748" y="3325091"/>
            <a:ext cx="3884814" cy="297041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Beth </a:t>
            </a:r>
            <a:r>
              <a:rPr lang="en-GB" sz="2800" dirty="0" err="1"/>
              <a:t>allai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gynnwys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31089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1302" y="2160589"/>
            <a:ext cx="5109556" cy="3880772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a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da</a:t>
            </a:r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, </a:t>
            </a:r>
            <a:r>
              <a:rPr lang="en-GB" dirty="0" err="1"/>
              <a:t>emosiynol</a:t>
            </a:r>
            <a:r>
              <a:rPr lang="en-GB" dirty="0"/>
              <a:t>,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chorfforol</a:t>
            </a:r>
            <a:endParaRPr lang="en-GB" dirty="0"/>
          </a:p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perthnasau</a:t>
            </a:r>
            <a:r>
              <a:rPr lang="en-GB" dirty="0"/>
              <a:t> </a:t>
            </a:r>
            <a:r>
              <a:rPr lang="en-GB" dirty="0" err="1"/>
              <a:t>positif</a:t>
            </a:r>
            <a:endParaRPr lang="en-GB" dirty="0"/>
          </a:p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doeth </a:t>
            </a:r>
            <a:r>
              <a:rPr lang="en-GB" dirty="0" err="1"/>
              <a:t>ynglyn</a:t>
            </a:r>
            <a:r>
              <a:rPr lang="en-GB" dirty="0"/>
              <a:t> a </a:t>
            </a:r>
            <a:r>
              <a:rPr lang="en-GB" dirty="0" err="1"/>
              <a:t>iechyd</a:t>
            </a:r>
            <a:endParaRPr lang="en-GB" dirty="0"/>
          </a:p>
          <a:p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dylanwadau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arnynt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iechyd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2019)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57702" y="1778923"/>
            <a:ext cx="5131723" cy="4599709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Successful learning dependent on good health and well-being</a:t>
            </a:r>
          </a:p>
          <a:p>
            <a:r>
              <a:rPr lang="en-GB" dirty="0"/>
              <a:t>Support good mental, emotional, well-being and physical health</a:t>
            </a:r>
          </a:p>
          <a:p>
            <a:r>
              <a:rPr lang="en-GB" dirty="0"/>
              <a:t>Encourage positive relationships</a:t>
            </a:r>
          </a:p>
          <a:p>
            <a:r>
              <a:rPr lang="en-GB" dirty="0"/>
              <a:t>Encourage pupils to make good choices with regard health</a:t>
            </a:r>
          </a:p>
          <a:p>
            <a:r>
              <a:rPr lang="en-GB" dirty="0"/>
              <a:t>Pupils to consider how social influences may impact their values/behaviour</a:t>
            </a:r>
          </a:p>
          <a:p>
            <a:r>
              <a:rPr lang="en-GB" dirty="0"/>
              <a:t>Enable learners to develop the behaviours, habits and dispositions which will support their health and well-being in a rapidly changing world</a:t>
            </a:r>
          </a:p>
          <a:p>
            <a:endParaRPr lang="en-GB" dirty="0"/>
          </a:p>
          <a:p>
            <a:r>
              <a:rPr lang="en-GB" dirty="0"/>
              <a:t>(Welsh Government, 2019)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83865" y="9975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Health and Wellbeing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9265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865677" cy="1320800"/>
          </a:xfrm>
        </p:spPr>
        <p:txBody>
          <a:bodyPr>
            <a:normAutofit/>
          </a:bodyPr>
          <a:lstStyle/>
          <a:p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(2018) </a:t>
            </a:r>
            <a:r>
              <a:rPr lang="en-GB" i="1" dirty="0" err="1"/>
              <a:t>Cadernid</a:t>
            </a:r>
            <a:r>
              <a:rPr lang="en-GB" i="1" dirty="0"/>
              <a:t> </a:t>
            </a:r>
            <a:r>
              <a:rPr lang="en-GB" i="1" dirty="0" err="1"/>
              <a:t>Meddwl</a:t>
            </a:r>
            <a:endParaRPr lang="en-GB" i="1" dirty="0"/>
          </a:p>
          <a:p>
            <a:r>
              <a:rPr lang="en-GB" dirty="0"/>
              <a:t>‘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diwygiad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unwaith-mewn</a:t>
            </a:r>
            <a:r>
              <a:rPr lang="en-GB" dirty="0"/>
              <a:t> </a:t>
            </a:r>
            <a:r>
              <a:rPr lang="en-GB" dirty="0" err="1"/>
              <a:t>cenhedlaeth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brif-ffrydio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ac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. </a:t>
            </a:r>
            <a:r>
              <a:rPr lang="en-GB" dirty="0" err="1"/>
              <a:t>Ymhellach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a </a:t>
            </a:r>
            <a:r>
              <a:rPr lang="en-GB" dirty="0" err="1"/>
              <a:t>chefnogi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ddatblygu’r</a:t>
            </a:r>
            <a:r>
              <a:rPr lang="en-GB" dirty="0"/>
              <a:t> </a:t>
            </a:r>
            <a:r>
              <a:rPr lang="en-GB" dirty="0" err="1"/>
              <a:t>gwydnwch</a:t>
            </a:r>
            <a:r>
              <a:rPr lang="en-GB" dirty="0"/>
              <a:t> a </a:t>
            </a:r>
            <a:r>
              <a:rPr lang="en-GB" dirty="0" err="1"/>
              <a:t>meithrin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afael</a:t>
            </a:r>
            <a:r>
              <a:rPr lang="en-GB" dirty="0"/>
              <a:t> â </a:t>
            </a:r>
            <a:r>
              <a:rPr lang="en-GB" dirty="0" err="1"/>
              <a:t>straen</a:t>
            </a:r>
            <a:r>
              <a:rPr lang="en-GB" dirty="0"/>
              <a:t> a </a:t>
            </a:r>
            <a:r>
              <a:rPr lang="en-GB" dirty="0" err="1"/>
              <a:t>phryder</a:t>
            </a:r>
            <a:r>
              <a:rPr lang="en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Welsh Assembly (2018) Mind over </a:t>
            </a:r>
            <a:r>
              <a:rPr lang="en-GB" i="1" dirty="0"/>
              <a:t>Matter</a:t>
            </a:r>
          </a:p>
          <a:p>
            <a:r>
              <a:rPr lang="en-GB" i="1" dirty="0"/>
              <a:t>‘Reform</a:t>
            </a:r>
            <a:r>
              <a:rPr lang="en-GB" dirty="0"/>
              <a:t> of the curriculum in Wales offers a once-in-a-generation opportunity to embed well-being into our children’s lives. Furthermore, schools are ideally placed to make a significant contribution to building an emotionally resilient population of young people, reducing stigma and promoting good mental health.’ </a:t>
            </a:r>
          </a:p>
        </p:txBody>
      </p:sp>
    </p:spTree>
    <p:extLst>
      <p:ext uri="{BB962C8B-B14F-4D97-AF65-F5344CB8AC3E}">
        <p14:creationId xmlns:p14="http://schemas.microsoft.com/office/powerpoint/2010/main" val="13857252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599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/>
              <a:t>i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/>
              <a:t>Evidence to support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(2019)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lleihau’r</a:t>
            </a:r>
            <a:r>
              <a:rPr lang="en-GB" dirty="0"/>
              <a:t>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motor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Sylfaen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pa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bydden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gweld</a:t>
            </a:r>
            <a:endParaRPr lang="en-GB" dirty="0"/>
          </a:p>
          <a:p>
            <a:r>
              <a:rPr lang="en-GB" dirty="0"/>
              <a:t>O </a:t>
            </a:r>
            <a:r>
              <a:rPr lang="en-GB" dirty="0" err="1"/>
              <a:t>leiaf</a:t>
            </a:r>
            <a:r>
              <a:rPr lang="en-GB" dirty="0"/>
              <a:t> 120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safonol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Welsh Assembly (2019) Physical Activity of Children and Young People</a:t>
            </a:r>
          </a:p>
          <a:p>
            <a:r>
              <a:rPr lang="en-GB" dirty="0"/>
              <a:t>Recommendations included:</a:t>
            </a:r>
          </a:p>
          <a:p>
            <a:r>
              <a:rPr lang="en-GB" dirty="0"/>
              <a:t>Gaps in developing motor skills in the Foundation Phase to be addressed with the new curriculum</a:t>
            </a:r>
          </a:p>
          <a:p>
            <a:r>
              <a:rPr lang="en-GB" dirty="0"/>
              <a:t>Consult with pupils on what physical activities they would like</a:t>
            </a:r>
          </a:p>
          <a:p>
            <a:r>
              <a:rPr lang="en-GB" dirty="0"/>
              <a:t>At least 120 minutes a week on good quality physical education</a:t>
            </a:r>
          </a:p>
        </p:txBody>
      </p:sp>
    </p:spTree>
    <p:extLst>
      <p:ext uri="{BB962C8B-B14F-4D97-AF65-F5344CB8AC3E}">
        <p14:creationId xmlns:p14="http://schemas.microsoft.com/office/powerpoint/2010/main" val="37500193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11405062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Beirniadaeth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Criticism of the new Health and Well-being area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Mae </a:t>
            </a:r>
            <a:r>
              <a:rPr lang="en-GB" dirty="0" err="1"/>
              <a:t>barwnes</a:t>
            </a:r>
            <a:r>
              <a:rPr lang="en-GB" dirty="0"/>
              <a:t> Grey – Thompson a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ACau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anhapus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glustnodi’n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. </a:t>
            </a:r>
            <a:r>
              <a:rPr lang="en-GB" dirty="0" err="1"/>
              <a:t>Byddai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dymuno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o </a:t>
            </a:r>
            <a:r>
              <a:rPr lang="en-GB" dirty="0" err="1"/>
              <a:t>leiaf</a:t>
            </a:r>
            <a:r>
              <a:rPr lang="en-GB" dirty="0"/>
              <a:t> 2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endParaRPr lang="en-GB" dirty="0"/>
          </a:p>
          <a:p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pryderu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pwysig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¼ o </a:t>
            </a:r>
            <a:r>
              <a:rPr lang="en-GB" dirty="0" err="1"/>
              <a:t>blant</a:t>
            </a:r>
            <a:r>
              <a:rPr lang="en-GB" dirty="0"/>
              <a:t> 4 a 5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Cymru </a:t>
            </a:r>
            <a:r>
              <a:rPr lang="en-GB" dirty="0" err="1"/>
              <a:t>yn</a:t>
            </a:r>
            <a:r>
              <a:rPr lang="en-GB" dirty="0"/>
              <a:t> or-dew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Baroness Grey-Thompson and many AM are unhappy with the new curriculum because there is no stipulated time for PE– they would like to see at least 2 hours a week</a:t>
            </a:r>
          </a:p>
          <a:p>
            <a:r>
              <a:rPr lang="en-GB" dirty="0"/>
              <a:t>They fear this will lead to PE becoming marginalised in the new curriculum</a:t>
            </a:r>
          </a:p>
          <a:p>
            <a:r>
              <a:rPr lang="en-GB" dirty="0"/>
              <a:t>More than a ¼ of 4 and 5 year olds in Welsh schools are now obese.</a:t>
            </a:r>
          </a:p>
          <a:p>
            <a:r>
              <a:rPr lang="en-GB" sz="1400" dirty="0"/>
              <a:t>(Health, Social care and Sports committee cited in BBC news, 2019)</a:t>
            </a:r>
          </a:p>
        </p:txBody>
      </p:sp>
    </p:spTree>
    <p:extLst>
      <p:ext uri="{BB962C8B-B14F-4D97-AF65-F5344CB8AC3E}">
        <p14:creationId xmlns:p14="http://schemas.microsoft.com/office/powerpoint/2010/main" val="25870525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Carpenter, A. (2018) School’s Week: What role should schools play in teaching pupils to spot fake news? Available online: </a:t>
            </a:r>
            <a:r>
              <a:rPr lang="en-GB" dirty="0">
                <a:hlinkClick r:id="rId2"/>
              </a:rPr>
              <a:t>https://schoolsweek.co.uk/what-role-should-schools-play-in-teaching-pupils-to-spot-fake-news/</a:t>
            </a:r>
            <a:r>
              <a:rPr lang="en-GB" dirty="0"/>
              <a:t> (accessed 13/6/19)</a:t>
            </a:r>
          </a:p>
          <a:p>
            <a:r>
              <a:rPr lang="en-GB" dirty="0"/>
              <a:t>School Education Gateway (2017) Digital Competence. Available online: </a:t>
            </a:r>
            <a:r>
              <a:rPr lang="en-GB" dirty="0">
                <a:hlinkClick r:id="rId3"/>
              </a:rPr>
              <a:t>https://www.schooleducationgateway.eu/en/pub/resources/tutorials/digital-competence-the-vital-.htm</a:t>
            </a:r>
            <a:r>
              <a:rPr lang="en-GB" dirty="0"/>
              <a:t> (accessed 13/6/19)</a:t>
            </a:r>
          </a:p>
          <a:p>
            <a:r>
              <a:rPr lang="en-GB" dirty="0" err="1"/>
              <a:t>Estyn</a:t>
            </a:r>
            <a:r>
              <a:rPr lang="en-GB" dirty="0"/>
              <a:t> (2018) Preparing for the Digital competency Framework. Available online: </a:t>
            </a:r>
            <a:r>
              <a:rPr lang="en-GB" dirty="0">
                <a:hlinkClick r:id="rId4"/>
              </a:rPr>
              <a:t>https://www.estyn.gov.wales/sites/www.estyn.gov.wales/files/documents/Preparing%20for%20the%20DCF%20eng.pdf</a:t>
            </a:r>
            <a:r>
              <a:rPr lang="en-GB" dirty="0"/>
              <a:t> (accessed 13/6/19)</a:t>
            </a:r>
          </a:p>
          <a:p>
            <a:r>
              <a:rPr lang="en-GB" dirty="0"/>
              <a:t>European Commission (2018) Boosting children’s digital literacy - an urgent task for schools </a:t>
            </a:r>
            <a:r>
              <a:rPr lang="en-GB" dirty="0">
                <a:hlinkClick r:id="rId5"/>
              </a:rPr>
              <a:t>https://ec.europa.eu/jrc/en/news/boosting-children-s-digital-literacy-urgent-task-schools</a:t>
            </a:r>
            <a:endParaRPr lang="en-GB" dirty="0"/>
          </a:p>
          <a:p>
            <a:r>
              <a:rPr lang="en-GB" dirty="0"/>
              <a:t>National Literacy Trust (2018) Fake news and critical literacy. Available online: </a:t>
            </a:r>
            <a:r>
              <a:rPr lang="en-GB" dirty="0">
                <a:hlinkClick r:id="rId6" action="ppaction://hlinkfile"/>
              </a:rPr>
              <a:t>file:///C:/Users/A.Baggott/Downloads/Fake_news_and_critical_literacy_-_final_report.pdf</a:t>
            </a:r>
            <a:r>
              <a:rPr lang="en-GB" dirty="0"/>
              <a:t> (accessed 13/6/19)</a:t>
            </a:r>
          </a:p>
          <a:p>
            <a:r>
              <a:rPr lang="en-GB" dirty="0"/>
              <a:t>UNICEF (2017) Children in a Digital World. Available online: </a:t>
            </a:r>
            <a:r>
              <a:rPr lang="en-GB" dirty="0">
                <a:hlinkClick r:id="rId7"/>
              </a:rPr>
              <a:t>https://www.unicef.org/publications/files/SOWC_2017_ENG_WEB.pdf</a:t>
            </a:r>
            <a:r>
              <a:rPr lang="en-GB" dirty="0"/>
              <a:t> (accessed 19/6/19)</a:t>
            </a:r>
          </a:p>
          <a:p>
            <a:r>
              <a:rPr lang="en-GB" dirty="0"/>
              <a:t>Welsh Government (2015) Well-being of Future Generations Act. Available online: </a:t>
            </a:r>
            <a:r>
              <a:rPr lang="en-GB" dirty="0">
                <a:hlinkClick r:id="rId8"/>
              </a:rPr>
              <a:t>https://futuregenerations.wales/wp-content/uploads/2017/02/150623-guide-to-the-fg-act-en.pdf</a:t>
            </a:r>
            <a:r>
              <a:rPr lang="en-GB" dirty="0"/>
              <a:t> (accessed 19/6/19)</a:t>
            </a:r>
          </a:p>
          <a:p>
            <a:r>
              <a:rPr lang="en-GB" dirty="0"/>
              <a:t>Welsh Government (2017) Education in Wales: Our National Mission. Available online: </a:t>
            </a:r>
            <a:r>
              <a:rPr lang="en-GB" dirty="0">
                <a:hlinkClick r:id="rId9"/>
              </a:rPr>
              <a:t>https://gov.wales/sites/default/files/publications/2018-03/education-in-wales-our-national-mission.pdf</a:t>
            </a:r>
            <a:r>
              <a:rPr lang="en-GB" dirty="0"/>
              <a:t> </a:t>
            </a:r>
          </a:p>
          <a:p>
            <a:r>
              <a:rPr lang="en-GB" dirty="0"/>
              <a:t>Welsh Government (2017) Digital Competence Framework Guide. Available online: </a:t>
            </a:r>
            <a:r>
              <a:rPr lang="en-GB" dirty="0">
                <a:hlinkClick r:id="rId10"/>
              </a:rPr>
              <a:t>https://s3-eu-west-1.amazonaws.com/hwb-live-storage/6e/7f/33/19/c3494e069deaeab755d4c156/digital-competence-framework-guidance-2018.pdf</a:t>
            </a:r>
            <a:r>
              <a:rPr lang="en-GB" dirty="0"/>
              <a:t> (accessed 20/6/19)</a:t>
            </a:r>
          </a:p>
        </p:txBody>
      </p:sp>
    </p:spTree>
    <p:extLst>
      <p:ext uri="{BB962C8B-B14F-4D97-AF65-F5344CB8AC3E}">
        <p14:creationId xmlns:p14="http://schemas.microsoft.com/office/powerpoint/2010/main" val="27512460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Crowter</a:t>
            </a:r>
            <a:r>
              <a:rPr lang="en-GB" dirty="0"/>
              <a:t>, (2019) BBC news: Wales NHS bill will rise without PE lessons. Available online: </a:t>
            </a:r>
            <a:r>
              <a:rPr lang="en-GB" dirty="0">
                <a:hlinkClick r:id="rId2"/>
              </a:rPr>
              <a:t>https://www.bbc.co.uk/news/uk-wales-48597716</a:t>
            </a:r>
            <a:r>
              <a:rPr lang="en-GB" dirty="0"/>
              <a:t> (accessed 12/6/19)</a:t>
            </a:r>
          </a:p>
          <a:p>
            <a:r>
              <a:rPr lang="en-GB" dirty="0" err="1"/>
              <a:t>Estyn</a:t>
            </a:r>
            <a:r>
              <a:rPr lang="en-GB" dirty="0"/>
              <a:t> (2018) Curriculum Innovation in Primary Schools. Available online: </a:t>
            </a:r>
            <a:r>
              <a:rPr lang="en-GB" dirty="0">
                <a:hlinkClick r:id="rId3"/>
              </a:rPr>
              <a:t>https://www.estyn.gov.wales/thematic-reports/curriculum-innovation-primary-schools</a:t>
            </a:r>
            <a:r>
              <a:rPr lang="en-GB" dirty="0"/>
              <a:t> (accessed 12/6/19)</a:t>
            </a:r>
          </a:p>
          <a:p>
            <a:r>
              <a:rPr lang="en-GB" dirty="0" err="1"/>
              <a:t>Estyn</a:t>
            </a:r>
            <a:r>
              <a:rPr lang="en-GB" dirty="0"/>
              <a:t> (2019) Happy and healthy: School impact on pupils’ health and wellbeing. Available online: </a:t>
            </a:r>
            <a:r>
              <a:rPr lang="en-GB" dirty="0">
                <a:hlinkClick r:id="rId4"/>
              </a:rPr>
              <a:t>https://www.estyn.gov.wales/sites/www.estyn.gov.wales/files/documents/Healthy%20and%20Happy%20report%20En_0.pdf</a:t>
            </a:r>
            <a:r>
              <a:rPr lang="en-GB" dirty="0"/>
              <a:t> (accessed 12/6/19)</a:t>
            </a:r>
          </a:p>
          <a:p>
            <a:r>
              <a:rPr lang="en-GB" dirty="0"/>
              <a:t>Welsh Assembly (2018) Mind over matter: A report on the step change needed in emotional and mental health support for children and young people in Wales. Available online: </a:t>
            </a:r>
            <a:r>
              <a:rPr lang="en-GB" dirty="0">
                <a:hlinkClick r:id="rId5"/>
              </a:rPr>
              <a:t>https://www.assembly.wales/laid%20documents/cr-ld11522/cr-ld11522-e.pdf</a:t>
            </a:r>
            <a:r>
              <a:rPr lang="en-GB" dirty="0"/>
              <a:t> (accessed 12/6/19)</a:t>
            </a:r>
          </a:p>
          <a:p>
            <a:r>
              <a:rPr lang="en-GB" dirty="0"/>
              <a:t>Welsh Assembly (2019) Physical Activity of Children and Young People. Available online: </a:t>
            </a:r>
            <a:r>
              <a:rPr lang="en-GB" dirty="0">
                <a:hlinkClick r:id="rId6"/>
              </a:rPr>
              <a:t>http://www.assembly.wales/laid%20documents/cr-ld12369/cr-ld12369-e.pdf</a:t>
            </a:r>
            <a:r>
              <a:rPr lang="en-GB" dirty="0"/>
              <a:t> (accessed 12/6/19)</a:t>
            </a:r>
          </a:p>
          <a:p>
            <a:r>
              <a:rPr lang="en-GB" dirty="0"/>
              <a:t>Welsh Government (2019) Draft curriculum for Wales: Health and Wellbeing. Available online: </a:t>
            </a:r>
            <a:r>
              <a:rPr lang="en-GB" dirty="0">
                <a:hlinkClick r:id="rId7"/>
              </a:rPr>
              <a:t>https://s3-eu-west-1.amazonaws.com/hwb-live-storage/b3/3c/8c/5f/267e48f8bf37c66bd3d8bb5b/draft-statutory-guidance-health-and-well-being.pdf</a:t>
            </a:r>
            <a:r>
              <a:rPr lang="en-GB" dirty="0"/>
              <a:t> (accessed 12/6/19)</a:t>
            </a:r>
          </a:p>
          <a:p>
            <a:r>
              <a:rPr lang="en-GB" dirty="0"/>
              <a:t>Welsh Government (2019) A guide to curriculum for Wales 2022. Available online:</a:t>
            </a:r>
            <a:r>
              <a:rPr lang="en-GB" dirty="0">
                <a:hlinkClick r:id="rId8"/>
              </a:rPr>
              <a:t> https://s3-eu-west-1.amazonaws.com/hwb-live-storage/cd/b4/f8/7c/b7d34ffb968d9a09de4d460c/a-guide-to-curriculum-for-wales-2022.pdf</a:t>
            </a:r>
            <a:r>
              <a:rPr lang="en-GB" dirty="0"/>
              <a:t> (accessed 12/6/19)</a:t>
            </a:r>
          </a:p>
          <a:p>
            <a:r>
              <a:rPr lang="en-GB" dirty="0"/>
              <a:t>Whitehead, M. (2010) Physical literacy throughout the </a:t>
            </a:r>
            <a:r>
              <a:rPr lang="en-GB" dirty="0" err="1"/>
              <a:t>lifecourse</a:t>
            </a:r>
            <a:r>
              <a:rPr lang="en-GB" dirty="0"/>
              <a:t>. (New York: Routledge)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3540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2325</TotalTime>
  <Words>3128</Words>
  <Application>Microsoft Office PowerPoint</Application>
  <PresentationFormat>Widescreen</PresentationFormat>
  <Paragraphs>248</Paragraphs>
  <Slides>34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American Typewriter</vt:lpstr>
      <vt:lpstr>Arial</vt:lpstr>
      <vt:lpstr>Calibri</vt:lpstr>
      <vt:lpstr>Trebuchet MS</vt:lpstr>
      <vt:lpstr>Wingdings 3</vt:lpstr>
      <vt:lpstr>Facet</vt:lpstr>
      <vt:lpstr>Curriculum Design Cynllunio’r Cwricwlwm</vt:lpstr>
      <vt:lpstr>Deilliannau Dysgu Learning Outcomes </vt:lpstr>
      <vt:lpstr>Deilliannau Dysgu Learning Outcomes </vt:lpstr>
      <vt:lpstr>Deilliannau Dysgu Learning Outcomes </vt:lpstr>
      <vt:lpstr>Cwricwlwm i Gymru 2022 Curriculum for Wales 2022</vt:lpstr>
      <vt:lpstr>Pam bod angen newid y cwricwlwm? Why is there a need for curriculum change?</vt:lpstr>
      <vt:lpstr>Beth sy’n newid? What’s changing?</vt:lpstr>
      <vt:lpstr> Beth sy’n newid? What’s changing? </vt:lpstr>
      <vt:lpstr>PowerPoint Presentation</vt:lpstr>
      <vt:lpstr>PowerPoint Presentation</vt:lpstr>
      <vt:lpstr>Meysydd dysgu a phrofiad Areas of learning and experience</vt:lpstr>
      <vt:lpstr>Datganiadau o’r hyn sy’n bwysig ‘What matters’ statements </vt:lpstr>
      <vt:lpstr>Cynnydd Progression </vt:lpstr>
      <vt:lpstr>Cynllunio ar gyfer dysgu Planning for learning</vt:lpstr>
      <vt:lpstr>Cyfrifoldebau traws –gwricwlaidd Cross –curricular responsibilities</vt:lpstr>
      <vt:lpstr>Beth arall sy’n cael ei gynnwys yn y cwricwlwm newydd? What else is included in the new curriculum?</vt:lpstr>
      <vt:lpstr>Tasg: Task:</vt:lpstr>
      <vt:lpstr>Ysgolion Arloesol Pioneer Schools</vt:lpstr>
      <vt:lpstr>Cymhwysedd digidol Digital competence</vt:lpstr>
      <vt:lpstr>Y Fframwaith Cymhwysedd Digidol  The Digital Competency Framework </vt:lpstr>
      <vt:lpstr>Y Fframwaith Cymhwysedd Digidol The Digital Competence Framework </vt:lpstr>
      <vt:lpstr>Strwythyr Structure</vt:lpstr>
      <vt:lpstr>Dinasyddiaeth Citizenship</vt:lpstr>
      <vt:lpstr>Rhyngweithio a chydweithio Interacting and collaboration</vt:lpstr>
      <vt:lpstr>Cynhyrchu Producing</vt:lpstr>
      <vt:lpstr>Data a meddwl cyfrifiadurol Data and computational thinking</vt:lpstr>
      <vt:lpstr>Tasg Task</vt:lpstr>
      <vt:lpstr>Iechyd a Lles – maes dysgu newydd Health and Wellbeing – a new area of learning</vt:lpstr>
      <vt:lpstr>Iechyd a Lles Health and Wellbeing </vt:lpstr>
      <vt:lpstr>Tystiolaeth i gefnogi Iechyd a Lles Evidence to support Health and Wellbeing</vt:lpstr>
      <vt:lpstr>Tystiolaeth i gefnogi Iechyd a Lles Evidence to support Health and Wellbeing</vt:lpstr>
      <vt:lpstr>Beirniadaeth o’r maes dysgu Iechyd a lles Criticism of the new Health and Well-being area of learning</vt:lpstr>
      <vt:lpstr>Rhestr Gyfeirnodi Reference list</vt:lpstr>
      <vt:lpstr>Rhestr cyfeirnodi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60</cp:revision>
  <dcterms:created xsi:type="dcterms:W3CDTF">2019-06-06T13:25:36Z</dcterms:created>
  <dcterms:modified xsi:type="dcterms:W3CDTF">2019-10-21T15:47:44Z</dcterms:modified>
</cp:coreProperties>
</file>