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546"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843"/>
    <p:restoredTop sz="93286"/>
  </p:normalViewPr>
  <p:slideViewPr>
    <p:cSldViewPr snapToGrid="0">
      <p:cViewPr varScale="1">
        <p:scale>
          <a:sx n="90" d="100"/>
          <a:sy n="90" d="100"/>
        </p:scale>
        <p:origin x="232" y="5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CD0349-E192-4518-976B-2FB1EDB3CEC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FC2E041-A0F8-40A9-88D5-4C72353FB617}">
      <dgm:prSet/>
      <dgm:spPr/>
      <dgm:t>
        <a:bodyPr/>
        <a:lstStyle/>
        <a:p>
          <a:r>
            <a:rPr lang="en-US" dirty="0"/>
            <a:t>POLITICAL  =  INCREASED FOOD SAFETY CHECK, LOCKDOWN</a:t>
          </a:r>
        </a:p>
      </dgm:t>
    </dgm:pt>
    <dgm:pt modelId="{CEA25838-C689-4A23-941C-17708BA09F0E}" type="parTrans" cxnId="{8A8347F0-DC3C-4B67-A97C-EAA7D4F5D350}">
      <dgm:prSet/>
      <dgm:spPr/>
      <dgm:t>
        <a:bodyPr/>
        <a:lstStyle/>
        <a:p>
          <a:endParaRPr lang="en-US"/>
        </a:p>
      </dgm:t>
    </dgm:pt>
    <dgm:pt modelId="{2527E2B2-C667-4F52-93A9-A572791D7D8B}" type="sibTrans" cxnId="{8A8347F0-DC3C-4B67-A97C-EAA7D4F5D350}">
      <dgm:prSet/>
      <dgm:spPr/>
      <dgm:t>
        <a:bodyPr/>
        <a:lstStyle/>
        <a:p>
          <a:endParaRPr lang="en-US"/>
        </a:p>
      </dgm:t>
    </dgm:pt>
    <dgm:pt modelId="{98E4C13E-B219-44F7-A315-7FD1CA38C90B}">
      <dgm:prSet/>
      <dgm:spPr/>
      <dgm:t>
        <a:bodyPr/>
        <a:lstStyle/>
        <a:p>
          <a:r>
            <a:rPr lang="en-US" dirty="0"/>
            <a:t>ECONOMIC  = INCREASED COSTS OF RAW MATERIALS ,INCREASED UTILITY BILLS</a:t>
          </a:r>
        </a:p>
      </dgm:t>
    </dgm:pt>
    <dgm:pt modelId="{3E174AAF-F185-42FD-B2F7-E5FC7ABE2459}" type="parTrans" cxnId="{C72CB3EF-3CF1-498C-B391-7BC91E8083D4}">
      <dgm:prSet/>
      <dgm:spPr/>
      <dgm:t>
        <a:bodyPr/>
        <a:lstStyle/>
        <a:p>
          <a:endParaRPr lang="en-US"/>
        </a:p>
      </dgm:t>
    </dgm:pt>
    <dgm:pt modelId="{58EA463B-3E4D-4B96-8A1C-914A3687171E}" type="sibTrans" cxnId="{C72CB3EF-3CF1-498C-B391-7BC91E8083D4}">
      <dgm:prSet/>
      <dgm:spPr/>
      <dgm:t>
        <a:bodyPr/>
        <a:lstStyle/>
        <a:p>
          <a:endParaRPr lang="en-US"/>
        </a:p>
      </dgm:t>
    </dgm:pt>
    <dgm:pt modelId="{941129A7-8BE0-496A-9026-AE8FC688D8EE}">
      <dgm:prSet/>
      <dgm:spPr/>
      <dgm:t>
        <a:bodyPr/>
        <a:lstStyle/>
        <a:p>
          <a:r>
            <a:rPr lang="en-US" dirty="0"/>
            <a:t>SOCIAL = SLOW SERVICE,RISING NEGATIVE REVIEWS</a:t>
          </a:r>
        </a:p>
      </dgm:t>
    </dgm:pt>
    <dgm:pt modelId="{D8BD02D7-53E1-4146-9D55-9EC249514950}" type="parTrans" cxnId="{0B48E42D-5629-45BA-A779-51A46AFC6793}">
      <dgm:prSet/>
      <dgm:spPr/>
      <dgm:t>
        <a:bodyPr/>
        <a:lstStyle/>
        <a:p>
          <a:endParaRPr lang="en-US"/>
        </a:p>
      </dgm:t>
    </dgm:pt>
    <dgm:pt modelId="{E7539CAE-2CBF-4F8C-9F9D-27C024750307}" type="sibTrans" cxnId="{0B48E42D-5629-45BA-A779-51A46AFC6793}">
      <dgm:prSet/>
      <dgm:spPr/>
      <dgm:t>
        <a:bodyPr/>
        <a:lstStyle/>
        <a:p>
          <a:endParaRPr lang="en-US"/>
        </a:p>
      </dgm:t>
    </dgm:pt>
    <dgm:pt modelId="{197FA542-99CF-4EB4-85B3-BA5A4A47F822}">
      <dgm:prSet/>
      <dgm:spPr/>
      <dgm:t>
        <a:bodyPr/>
        <a:lstStyle/>
        <a:p>
          <a:r>
            <a:rPr lang="en-US" dirty="0"/>
            <a:t>TECHNOLOGICAL = POOR APPROACH  TO SOCIAL MEDIA,FAILURE KEEP UP WITH TECHNOLOGY </a:t>
          </a:r>
        </a:p>
      </dgm:t>
    </dgm:pt>
    <dgm:pt modelId="{E6549D1D-3F65-45DD-97DC-26FE02DB6AB0}" type="parTrans" cxnId="{83CB06AD-7551-4BF9-A8B4-B8BF2B959D7A}">
      <dgm:prSet/>
      <dgm:spPr/>
      <dgm:t>
        <a:bodyPr/>
        <a:lstStyle/>
        <a:p>
          <a:endParaRPr lang="en-US"/>
        </a:p>
      </dgm:t>
    </dgm:pt>
    <dgm:pt modelId="{ECD38256-60B4-41B9-BC8E-BDCC39112991}" type="sibTrans" cxnId="{83CB06AD-7551-4BF9-A8B4-B8BF2B959D7A}">
      <dgm:prSet/>
      <dgm:spPr/>
      <dgm:t>
        <a:bodyPr/>
        <a:lstStyle/>
        <a:p>
          <a:endParaRPr lang="en-US"/>
        </a:p>
      </dgm:t>
    </dgm:pt>
    <dgm:pt modelId="{F646864A-D3F2-45B0-AEF6-0C7E7B670B6F}">
      <dgm:prSet/>
      <dgm:spPr/>
      <dgm:t>
        <a:bodyPr/>
        <a:lstStyle/>
        <a:p>
          <a:r>
            <a:rPr lang="en-US" dirty="0"/>
            <a:t>LEGAL = BUSINESS SHUTDOWN DUE TO FOOD ALERT EMPLOYMENT CONTRACT  </a:t>
          </a:r>
        </a:p>
      </dgm:t>
    </dgm:pt>
    <dgm:pt modelId="{8AD67CE7-9071-43E0-A184-FA5BD045C18D}" type="parTrans" cxnId="{15667A96-0AEC-4E0E-AF53-0BEFF1B49CFA}">
      <dgm:prSet/>
      <dgm:spPr/>
      <dgm:t>
        <a:bodyPr/>
        <a:lstStyle/>
        <a:p>
          <a:endParaRPr lang="en-US"/>
        </a:p>
      </dgm:t>
    </dgm:pt>
    <dgm:pt modelId="{0E8872C5-8530-499D-982F-82D8B6009B00}" type="sibTrans" cxnId="{15667A96-0AEC-4E0E-AF53-0BEFF1B49CFA}">
      <dgm:prSet/>
      <dgm:spPr/>
      <dgm:t>
        <a:bodyPr/>
        <a:lstStyle/>
        <a:p>
          <a:endParaRPr lang="en-US"/>
        </a:p>
      </dgm:t>
    </dgm:pt>
    <dgm:pt modelId="{7314840C-CB4A-4FA1-BE0E-AA89C8C75646}">
      <dgm:prSet/>
      <dgm:spPr/>
      <dgm:t>
        <a:bodyPr/>
        <a:lstStyle/>
        <a:p>
          <a:r>
            <a:rPr lang="en-US" dirty="0"/>
            <a:t>ENVIRONMENTAL =POLLUTION, CLIMATE CHANGE </a:t>
          </a:r>
        </a:p>
      </dgm:t>
    </dgm:pt>
    <dgm:pt modelId="{B3DAF18A-AD45-4DE7-AF5B-CEC08561724F}" type="parTrans" cxnId="{1FE2DDEA-4CEC-4C02-8EA4-0089D7AC64FF}">
      <dgm:prSet/>
      <dgm:spPr/>
      <dgm:t>
        <a:bodyPr/>
        <a:lstStyle/>
        <a:p>
          <a:endParaRPr lang="en-US"/>
        </a:p>
      </dgm:t>
    </dgm:pt>
    <dgm:pt modelId="{3A5025F5-5EAE-4DCB-AB6F-B60CB3860937}" type="sibTrans" cxnId="{1FE2DDEA-4CEC-4C02-8EA4-0089D7AC64FF}">
      <dgm:prSet/>
      <dgm:spPr/>
      <dgm:t>
        <a:bodyPr/>
        <a:lstStyle/>
        <a:p>
          <a:endParaRPr lang="en-US"/>
        </a:p>
      </dgm:t>
    </dgm:pt>
    <dgm:pt modelId="{F6D38FE7-AE3E-4549-B02D-B807DCEB81D0}" type="pres">
      <dgm:prSet presAssocID="{46CD0349-E192-4518-976B-2FB1EDB3CEC8}" presName="root" presStyleCnt="0">
        <dgm:presLayoutVars>
          <dgm:dir/>
          <dgm:resizeHandles val="exact"/>
        </dgm:presLayoutVars>
      </dgm:prSet>
      <dgm:spPr/>
    </dgm:pt>
    <dgm:pt modelId="{2E0E7909-BD8A-4B49-9B0D-3949A9F42135}" type="pres">
      <dgm:prSet presAssocID="{2FC2E041-A0F8-40A9-88D5-4C72353FB617}" presName="compNode" presStyleCnt="0"/>
      <dgm:spPr/>
    </dgm:pt>
    <dgm:pt modelId="{A18BD026-6627-4C8F-9062-61667561A170}" type="pres">
      <dgm:prSet presAssocID="{2FC2E041-A0F8-40A9-88D5-4C72353FB617}" presName="bgRect" presStyleLbl="bgShp" presStyleIdx="0" presStyleCnt="6"/>
      <dgm:spPr/>
    </dgm:pt>
    <dgm:pt modelId="{ECC8BFF9-9CC3-4A32-9AD5-DE2B25477FE6}" type="pres">
      <dgm:prSet presAssocID="{2FC2E041-A0F8-40A9-88D5-4C72353FB61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FA95E04C-A3D1-4414-B35A-7709305018D6}" type="pres">
      <dgm:prSet presAssocID="{2FC2E041-A0F8-40A9-88D5-4C72353FB617}" presName="spaceRect" presStyleCnt="0"/>
      <dgm:spPr/>
    </dgm:pt>
    <dgm:pt modelId="{F1F3BCA9-7769-4AE4-909F-E5D4DF2136AB}" type="pres">
      <dgm:prSet presAssocID="{2FC2E041-A0F8-40A9-88D5-4C72353FB617}" presName="parTx" presStyleLbl="revTx" presStyleIdx="0" presStyleCnt="6">
        <dgm:presLayoutVars>
          <dgm:chMax val="0"/>
          <dgm:chPref val="0"/>
        </dgm:presLayoutVars>
      </dgm:prSet>
      <dgm:spPr/>
    </dgm:pt>
    <dgm:pt modelId="{27061B1F-B66D-41DD-8996-7B17F2A2A702}" type="pres">
      <dgm:prSet presAssocID="{2527E2B2-C667-4F52-93A9-A572791D7D8B}" presName="sibTrans" presStyleCnt="0"/>
      <dgm:spPr/>
    </dgm:pt>
    <dgm:pt modelId="{9C5388A2-130A-4464-989E-FE0999DB635E}" type="pres">
      <dgm:prSet presAssocID="{98E4C13E-B219-44F7-A315-7FD1CA38C90B}" presName="compNode" presStyleCnt="0"/>
      <dgm:spPr/>
    </dgm:pt>
    <dgm:pt modelId="{4DB993B7-5A25-4E4F-89E8-B41FD68E3E1A}" type="pres">
      <dgm:prSet presAssocID="{98E4C13E-B219-44F7-A315-7FD1CA38C90B}" presName="bgRect" presStyleLbl="bgShp" presStyleIdx="1" presStyleCnt="6" custLinFactY="14793" custLinFactNeighborX="7665" custLinFactNeighborY="100000"/>
      <dgm:spPr/>
    </dgm:pt>
    <dgm:pt modelId="{062ABF69-8A88-440C-BB6D-AE7085C7FE18}" type="pres">
      <dgm:prSet presAssocID="{98E4C13E-B219-44F7-A315-7FD1CA38C90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A6B996F4-1E6A-49D6-B08F-C6F56C6AA527}" type="pres">
      <dgm:prSet presAssocID="{98E4C13E-B219-44F7-A315-7FD1CA38C90B}" presName="spaceRect" presStyleCnt="0"/>
      <dgm:spPr/>
    </dgm:pt>
    <dgm:pt modelId="{8CA85583-32D6-4EEE-BDB5-D8CE9EEAD94C}" type="pres">
      <dgm:prSet presAssocID="{98E4C13E-B219-44F7-A315-7FD1CA38C90B}" presName="parTx" presStyleLbl="revTx" presStyleIdx="1" presStyleCnt="6" custLinFactNeighborX="-560" custLinFactNeighborY="19457">
        <dgm:presLayoutVars>
          <dgm:chMax val="0"/>
          <dgm:chPref val="0"/>
        </dgm:presLayoutVars>
      </dgm:prSet>
      <dgm:spPr/>
    </dgm:pt>
    <dgm:pt modelId="{D01897E0-2722-4FD1-BA64-8DE5D1D141E4}" type="pres">
      <dgm:prSet presAssocID="{58EA463B-3E4D-4B96-8A1C-914A3687171E}" presName="sibTrans" presStyleCnt="0"/>
      <dgm:spPr/>
    </dgm:pt>
    <dgm:pt modelId="{E62E7738-BA33-4039-B7D9-D3ADA6505DFC}" type="pres">
      <dgm:prSet presAssocID="{941129A7-8BE0-496A-9026-AE8FC688D8EE}" presName="compNode" presStyleCnt="0"/>
      <dgm:spPr/>
    </dgm:pt>
    <dgm:pt modelId="{AD8DD272-59E9-47DF-AA2F-B81B7421FF0D}" type="pres">
      <dgm:prSet presAssocID="{941129A7-8BE0-496A-9026-AE8FC688D8EE}" presName="bgRect" presStyleLbl="bgShp" presStyleIdx="2" presStyleCnt="6" custLinFactNeighborY="12096"/>
      <dgm:spPr/>
    </dgm:pt>
    <dgm:pt modelId="{A84A0477-4A8C-47B7-B1D1-38924D028F58}" type="pres">
      <dgm:prSet presAssocID="{941129A7-8BE0-496A-9026-AE8FC688D8E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5F01F7D5-9381-4B76-86ED-8A76F1C9787A}" type="pres">
      <dgm:prSet presAssocID="{941129A7-8BE0-496A-9026-AE8FC688D8EE}" presName="spaceRect" presStyleCnt="0"/>
      <dgm:spPr/>
    </dgm:pt>
    <dgm:pt modelId="{C28985F4-7445-425A-A208-0124B38579BD}" type="pres">
      <dgm:prSet presAssocID="{941129A7-8BE0-496A-9026-AE8FC688D8EE}" presName="parTx" presStyleLbl="revTx" presStyleIdx="2" presStyleCnt="6">
        <dgm:presLayoutVars>
          <dgm:chMax val="0"/>
          <dgm:chPref val="0"/>
        </dgm:presLayoutVars>
      </dgm:prSet>
      <dgm:spPr/>
    </dgm:pt>
    <dgm:pt modelId="{960FEABB-2290-4027-912F-B6925078E613}" type="pres">
      <dgm:prSet presAssocID="{E7539CAE-2CBF-4F8C-9F9D-27C024750307}" presName="sibTrans" presStyleCnt="0"/>
      <dgm:spPr/>
    </dgm:pt>
    <dgm:pt modelId="{C718885D-FD8B-4808-9CFC-3EDC89103DF9}" type="pres">
      <dgm:prSet presAssocID="{197FA542-99CF-4EB4-85B3-BA5A4A47F822}" presName="compNode" presStyleCnt="0"/>
      <dgm:spPr/>
    </dgm:pt>
    <dgm:pt modelId="{AD816E6C-DC46-44B8-8E74-54283357DC88}" type="pres">
      <dgm:prSet presAssocID="{197FA542-99CF-4EB4-85B3-BA5A4A47F822}" presName="bgRect" presStyleLbl="bgShp" presStyleIdx="3" presStyleCnt="6"/>
      <dgm:spPr/>
    </dgm:pt>
    <dgm:pt modelId="{8732F91E-BA56-4464-9B69-2F279FF7E31A}" type="pres">
      <dgm:prSet presAssocID="{197FA542-99CF-4EB4-85B3-BA5A4A47F82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B7D81DF8-3F43-4C8D-89F7-0299CF66E1DE}" type="pres">
      <dgm:prSet presAssocID="{197FA542-99CF-4EB4-85B3-BA5A4A47F822}" presName="spaceRect" presStyleCnt="0"/>
      <dgm:spPr/>
    </dgm:pt>
    <dgm:pt modelId="{6789FEDB-03B9-4742-B829-6AADBD70D0F6}" type="pres">
      <dgm:prSet presAssocID="{197FA542-99CF-4EB4-85B3-BA5A4A47F822}" presName="parTx" presStyleLbl="revTx" presStyleIdx="3" presStyleCnt="6">
        <dgm:presLayoutVars>
          <dgm:chMax val="0"/>
          <dgm:chPref val="0"/>
        </dgm:presLayoutVars>
      </dgm:prSet>
      <dgm:spPr/>
    </dgm:pt>
    <dgm:pt modelId="{33144A9C-B55F-4346-A6E7-8FD9BFF291A1}" type="pres">
      <dgm:prSet presAssocID="{ECD38256-60B4-41B9-BC8E-BDCC39112991}" presName="sibTrans" presStyleCnt="0"/>
      <dgm:spPr/>
    </dgm:pt>
    <dgm:pt modelId="{A798A7E7-2ECD-4E6D-B1E2-F5C5DB872B6E}" type="pres">
      <dgm:prSet presAssocID="{F646864A-D3F2-45B0-AEF6-0C7E7B670B6F}" presName="compNode" presStyleCnt="0"/>
      <dgm:spPr/>
    </dgm:pt>
    <dgm:pt modelId="{FA6518DE-44C3-4697-83C3-25E121864E2F}" type="pres">
      <dgm:prSet presAssocID="{F646864A-D3F2-45B0-AEF6-0C7E7B670B6F}" presName="bgRect" presStyleLbl="bgShp" presStyleIdx="4" presStyleCnt="6"/>
      <dgm:spPr/>
    </dgm:pt>
    <dgm:pt modelId="{7F9A84A0-5FE8-428B-8434-23D86F83A251}" type="pres">
      <dgm:prSet presAssocID="{F646864A-D3F2-45B0-AEF6-0C7E7B670B6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8DAE79B4-3594-4DFA-83CF-F8CC48D8F85F}" type="pres">
      <dgm:prSet presAssocID="{F646864A-D3F2-45B0-AEF6-0C7E7B670B6F}" presName="spaceRect" presStyleCnt="0"/>
      <dgm:spPr/>
    </dgm:pt>
    <dgm:pt modelId="{D3356056-9DB4-47AE-A86C-46AB7874B22D}" type="pres">
      <dgm:prSet presAssocID="{F646864A-D3F2-45B0-AEF6-0C7E7B670B6F}" presName="parTx" presStyleLbl="revTx" presStyleIdx="4" presStyleCnt="6">
        <dgm:presLayoutVars>
          <dgm:chMax val="0"/>
          <dgm:chPref val="0"/>
        </dgm:presLayoutVars>
      </dgm:prSet>
      <dgm:spPr/>
    </dgm:pt>
    <dgm:pt modelId="{4258B421-954D-4ECB-A7CD-D98679A75716}" type="pres">
      <dgm:prSet presAssocID="{0E8872C5-8530-499D-982F-82D8B6009B00}" presName="sibTrans" presStyleCnt="0"/>
      <dgm:spPr/>
    </dgm:pt>
    <dgm:pt modelId="{1C8CCAC6-04F1-4464-B763-20D5EDB41F1B}" type="pres">
      <dgm:prSet presAssocID="{7314840C-CB4A-4FA1-BE0E-AA89C8C75646}" presName="compNode" presStyleCnt="0"/>
      <dgm:spPr/>
    </dgm:pt>
    <dgm:pt modelId="{791629BE-3384-44FC-AA4C-0A994C7BE77A}" type="pres">
      <dgm:prSet presAssocID="{7314840C-CB4A-4FA1-BE0E-AA89C8C75646}" presName="bgRect" presStyleLbl="bgShp" presStyleIdx="5" presStyleCnt="6"/>
      <dgm:spPr/>
    </dgm:pt>
    <dgm:pt modelId="{1467D9D7-F4EB-42F1-AD3A-B7E64B955CAA}" type="pres">
      <dgm:prSet presAssocID="{7314840C-CB4A-4FA1-BE0E-AA89C8C7564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eciduous tree"/>
        </a:ext>
      </dgm:extLst>
    </dgm:pt>
    <dgm:pt modelId="{532ED838-406B-411E-AADA-91A9826C4159}" type="pres">
      <dgm:prSet presAssocID="{7314840C-CB4A-4FA1-BE0E-AA89C8C75646}" presName="spaceRect" presStyleCnt="0"/>
      <dgm:spPr/>
    </dgm:pt>
    <dgm:pt modelId="{4B6A7FA0-89AC-4A7A-9F93-AB53E7D5555A}" type="pres">
      <dgm:prSet presAssocID="{7314840C-CB4A-4FA1-BE0E-AA89C8C75646}" presName="parTx" presStyleLbl="revTx" presStyleIdx="5" presStyleCnt="6">
        <dgm:presLayoutVars>
          <dgm:chMax val="0"/>
          <dgm:chPref val="0"/>
        </dgm:presLayoutVars>
      </dgm:prSet>
      <dgm:spPr/>
    </dgm:pt>
  </dgm:ptLst>
  <dgm:cxnLst>
    <dgm:cxn modelId="{4F21621B-7B6B-4E60-987A-821FE7A9D3C9}" type="presOf" srcId="{98E4C13E-B219-44F7-A315-7FD1CA38C90B}" destId="{8CA85583-32D6-4EEE-BDB5-D8CE9EEAD94C}" srcOrd="0" destOrd="0" presId="urn:microsoft.com/office/officeart/2018/2/layout/IconVerticalSolidList"/>
    <dgm:cxn modelId="{A16B8127-D0FA-44F9-B1E1-B93C9B31DF79}" type="presOf" srcId="{F646864A-D3F2-45B0-AEF6-0C7E7B670B6F}" destId="{D3356056-9DB4-47AE-A86C-46AB7874B22D}" srcOrd="0" destOrd="0" presId="urn:microsoft.com/office/officeart/2018/2/layout/IconVerticalSolidList"/>
    <dgm:cxn modelId="{9C0ADF2C-33D2-4F07-A49D-BAD2CB8C8DD9}" type="presOf" srcId="{941129A7-8BE0-496A-9026-AE8FC688D8EE}" destId="{C28985F4-7445-425A-A208-0124B38579BD}" srcOrd="0" destOrd="0" presId="urn:microsoft.com/office/officeart/2018/2/layout/IconVerticalSolidList"/>
    <dgm:cxn modelId="{0B48E42D-5629-45BA-A779-51A46AFC6793}" srcId="{46CD0349-E192-4518-976B-2FB1EDB3CEC8}" destId="{941129A7-8BE0-496A-9026-AE8FC688D8EE}" srcOrd="2" destOrd="0" parTransId="{D8BD02D7-53E1-4146-9D55-9EC249514950}" sibTransId="{E7539CAE-2CBF-4F8C-9F9D-27C024750307}"/>
    <dgm:cxn modelId="{15667A96-0AEC-4E0E-AF53-0BEFF1B49CFA}" srcId="{46CD0349-E192-4518-976B-2FB1EDB3CEC8}" destId="{F646864A-D3F2-45B0-AEF6-0C7E7B670B6F}" srcOrd="4" destOrd="0" parTransId="{8AD67CE7-9071-43E0-A184-FA5BD045C18D}" sibTransId="{0E8872C5-8530-499D-982F-82D8B6009B00}"/>
    <dgm:cxn modelId="{83CB06AD-7551-4BF9-A8B4-B8BF2B959D7A}" srcId="{46CD0349-E192-4518-976B-2FB1EDB3CEC8}" destId="{197FA542-99CF-4EB4-85B3-BA5A4A47F822}" srcOrd="3" destOrd="0" parTransId="{E6549D1D-3F65-45DD-97DC-26FE02DB6AB0}" sibTransId="{ECD38256-60B4-41B9-BC8E-BDCC39112991}"/>
    <dgm:cxn modelId="{B0AD51B1-5825-4898-BD0D-EB3581CED96D}" type="presOf" srcId="{2FC2E041-A0F8-40A9-88D5-4C72353FB617}" destId="{F1F3BCA9-7769-4AE4-909F-E5D4DF2136AB}" srcOrd="0" destOrd="0" presId="urn:microsoft.com/office/officeart/2018/2/layout/IconVerticalSolidList"/>
    <dgm:cxn modelId="{2DEACAB1-41C0-4C90-931F-E73FFC736934}" type="presOf" srcId="{197FA542-99CF-4EB4-85B3-BA5A4A47F822}" destId="{6789FEDB-03B9-4742-B829-6AADBD70D0F6}" srcOrd="0" destOrd="0" presId="urn:microsoft.com/office/officeart/2018/2/layout/IconVerticalSolidList"/>
    <dgm:cxn modelId="{C3EFC8E1-F69A-4CCE-9F1B-8CEA22ED12E1}" type="presOf" srcId="{46CD0349-E192-4518-976B-2FB1EDB3CEC8}" destId="{F6D38FE7-AE3E-4549-B02D-B807DCEB81D0}" srcOrd="0" destOrd="0" presId="urn:microsoft.com/office/officeart/2018/2/layout/IconVerticalSolidList"/>
    <dgm:cxn modelId="{C6BBF3E3-6D63-45FE-8DB9-B74699164125}" type="presOf" srcId="{7314840C-CB4A-4FA1-BE0E-AA89C8C75646}" destId="{4B6A7FA0-89AC-4A7A-9F93-AB53E7D5555A}" srcOrd="0" destOrd="0" presId="urn:microsoft.com/office/officeart/2018/2/layout/IconVerticalSolidList"/>
    <dgm:cxn modelId="{1FE2DDEA-4CEC-4C02-8EA4-0089D7AC64FF}" srcId="{46CD0349-E192-4518-976B-2FB1EDB3CEC8}" destId="{7314840C-CB4A-4FA1-BE0E-AA89C8C75646}" srcOrd="5" destOrd="0" parTransId="{B3DAF18A-AD45-4DE7-AF5B-CEC08561724F}" sibTransId="{3A5025F5-5EAE-4DCB-AB6F-B60CB3860937}"/>
    <dgm:cxn modelId="{C72CB3EF-3CF1-498C-B391-7BC91E8083D4}" srcId="{46CD0349-E192-4518-976B-2FB1EDB3CEC8}" destId="{98E4C13E-B219-44F7-A315-7FD1CA38C90B}" srcOrd="1" destOrd="0" parTransId="{3E174AAF-F185-42FD-B2F7-E5FC7ABE2459}" sibTransId="{58EA463B-3E4D-4B96-8A1C-914A3687171E}"/>
    <dgm:cxn modelId="{8A8347F0-DC3C-4B67-A97C-EAA7D4F5D350}" srcId="{46CD0349-E192-4518-976B-2FB1EDB3CEC8}" destId="{2FC2E041-A0F8-40A9-88D5-4C72353FB617}" srcOrd="0" destOrd="0" parTransId="{CEA25838-C689-4A23-941C-17708BA09F0E}" sibTransId="{2527E2B2-C667-4F52-93A9-A572791D7D8B}"/>
    <dgm:cxn modelId="{6E473C70-517E-4E5F-B888-5A7907D9178D}" type="presParOf" srcId="{F6D38FE7-AE3E-4549-B02D-B807DCEB81D0}" destId="{2E0E7909-BD8A-4B49-9B0D-3949A9F42135}" srcOrd="0" destOrd="0" presId="urn:microsoft.com/office/officeart/2018/2/layout/IconVerticalSolidList"/>
    <dgm:cxn modelId="{5149386E-491F-4D37-B7EC-B57C1AEBAF34}" type="presParOf" srcId="{2E0E7909-BD8A-4B49-9B0D-3949A9F42135}" destId="{A18BD026-6627-4C8F-9062-61667561A170}" srcOrd="0" destOrd="0" presId="urn:microsoft.com/office/officeart/2018/2/layout/IconVerticalSolidList"/>
    <dgm:cxn modelId="{3607A7C1-23C2-4F52-8C59-E40B723D8E52}" type="presParOf" srcId="{2E0E7909-BD8A-4B49-9B0D-3949A9F42135}" destId="{ECC8BFF9-9CC3-4A32-9AD5-DE2B25477FE6}" srcOrd="1" destOrd="0" presId="urn:microsoft.com/office/officeart/2018/2/layout/IconVerticalSolidList"/>
    <dgm:cxn modelId="{CDC64048-7C82-4958-BCD3-A58CA785F674}" type="presParOf" srcId="{2E0E7909-BD8A-4B49-9B0D-3949A9F42135}" destId="{FA95E04C-A3D1-4414-B35A-7709305018D6}" srcOrd="2" destOrd="0" presId="urn:microsoft.com/office/officeart/2018/2/layout/IconVerticalSolidList"/>
    <dgm:cxn modelId="{01E63A1C-2DE5-4ACA-B1BA-1BA0C3B3C153}" type="presParOf" srcId="{2E0E7909-BD8A-4B49-9B0D-3949A9F42135}" destId="{F1F3BCA9-7769-4AE4-909F-E5D4DF2136AB}" srcOrd="3" destOrd="0" presId="urn:microsoft.com/office/officeart/2018/2/layout/IconVerticalSolidList"/>
    <dgm:cxn modelId="{7AA8F70F-0AC8-49ED-AECF-C39A1D981470}" type="presParOf" srcId="{F6D38FE7-AE3E-4549-B02D-B807DCEB81D0}" destId="{27061B1F-B66D-41DD-8996-7B17F2A2A702}" srcOrd="1" destOrd="0" presId="urn:microsoft.com/office/officeart/2018/2/layout/IconVerticalSolidList"/>
    <dgm:cxn modelId="{42115A4A-67AC-46DB-96EB-3B863417BF5B}" type="presParOf" srcId="{F6D38FE7-AE3E-4549-B02D-B807DCEB81D0}" destId="{9C5388A2-130A-4464-989E-FE0999DB635E}" srcOrd="2" destOrd="0" presId="urn:microsoft.com/office/officeart/2018/2/layout/IconVerticalSolidList"/>
    <dgm:cxn modelId="{55C5C984-9EC8-4056-8F73-0FDE1EF865FE}" type="presParOf" srcId="{9C5388A2-130A-4464-989E-FE0999DB635E}" destId="{4DB993B7-5A25-4E4F-89E8-B41FD68E3E1A}" srcOrd="0" destOrd="0" presId="urn:microsoft.com/office/officeart/2018/2/layout/IconVerticalSolidList"/>
    <dgm:cxn modelId="{E8149998-2C31-477E-9AEC-DD38CE7030A0}" type="presParOf" srcId="{9C5388A2-130A-4464-989E-FE0999DB635E}" destId="{062ABF69-8A88-440C-BB6D-AE7085C7FE18}" srcOrd="1" destOrd="0" presId="urn:microsoft.com/office/officeart/2018/2/layout/IconVerticalSolidList"/>
    <dgm:cxn modelId="{82F752ED-6489-4688-B1CD-AC76E1ACC42E}" type="presParOf" srcId="{9C5388A2-130A-4464-989E-FE0999DB635E}" destId="{A6B996F4-1E6A-49D6-B08F-C6F56C6AA527}" srcOrd="2" destOrd="0" presId="urn:microsoft.com/office/officeart/2018/2/layout/IconVerticalSolidList"/>
    <dgm:cxn modelId="{8619CCF9-025B-4E6F-ACCA-1F8FCC3CFA10}" type="presParOf" srcId="{9C5388A2-130A-4464-989E-FE0999DB635E}" destId="{8CA85583-32D6-4EEE-BDB5-D8CE9EEAD94C}" srcOrd="3" destOrd="0" presId="urn:microsoft.com/office/officeart/2018/2/layout/IconVerticalSolidList"/>
    <dgm:cxn modelId="{EAFB5039-2336-4C06-BBAA-893D4699927E}" type="presParOf" srcId="{F6D38FE7-AE3E-4549-B02D-B807DCEB81D0}" destId="{D01897E0-2722-4FD1-BA64-8DE5D1D141E4}" srcOrd="3" destOrd="0" presId="urn:microsoft.com/office/officeart/2018/2/layout/IconVerticalSolidList"/>
    <dgm:cxn modelId="{56333B8B-1591-4B2A-B98F-6E1F83B5D107}" type="presParOf" srcId="{F6D38FE7-AE3E-4549-B02D-B807DCEB81D0}" destId="{E62E7738-BA33-4039-B7D9-D3ADA6505DFC}" srcOrd="4" destOrd="0" presId="urn:microsoft.com/office/officeart/2018/2/layout/IconVerticalSolidList"/>
    <dgm:cxn modelId="{6F3ED25F-2517-4509-941C-BE90F7D0143A}" type="presParOf" srcId="{E62E7738-BA33-4039-B7D9-D3ADA6505DFC}" destId="{AD8DD272-59E9-47DF-AA2F-B81B7421FF0D}" srcOrd="0" destOrd="0" presId="urn:microsoft.com/office/officeart/2018/2/layout/IconVerticalSolidList"/>
    <dgm:cxn modelId="{1CC43BBA-780C-4213-8A21-D9DD1B8D1231}" type="presParOf" srcId="{E62E7738-BA33-4039-B7D9-D3ADA6505DFC}" destId="{A84A0477-4A8C-47B7-B1D1-38924D028F58}" srcOrd="1" destOrd="0" presId="urn:microsoft.com/office/officeart/2018/2/layout/IconVerticalSolidList"/>
    <dgm:cxn modelId="{BDA621E0-4247-47D6-965B-3DAFEDFA3589}" type="presParOf" srcId="{E62E7738-BA33-4039-B7D9-D3ADA6505DFC}" destId="{5F01F7D5-9381-4B76-86ED-8A76F1C9787A}" srcOrd="2" destOrd="0" presId="urn:microsoft.com/office/officeart/2018/2/layout/IconVerticalSolidList"/>
    <dgm:cxn modelId="{57F0C6FF-C900-4486-823B-FAD6C326CDCB}" type="presParOf" srcId="{E62E7738-BA33-4039-B7D9-D3ADA6505DFC}" destId="{C28985F4-7445-425A-A208-0124B38579BD}" srcOrd="3" destOrd="0" presId="urn:microsoft.com/office/officeart/2018/2/layout/IconVerticalSolidList"/>
    <dgm:cxn modelId="{8BA828B0-23E4-47CF-90C5-507A269CB2CC}" type="presParOf" srcId="{F6D38FE7-AE3E-4549-B02D-B807DCEB81D0}" destId="{960FEABB-2290-4027-912F-B6925078E613}" srcOrd="5" destOrd="0" presId="urn:microsoft.com/office/officeart/2018/2/layout/IconVerticalSolidList"/>
    <dgm:cxn modelId="{86475B1B-861F-4CD5-98B3-86B92CB6FBC2}" type="presParOf" srcId="{F6D38FE7-AE3E-4549-B02D-B807DCEB81D0}" destId="{C718885D-FD8B-4808-9CFC-3EDC89103DF9}" srcOrd="6" destOrd="0" presId="urn:microsoft.com/office/officeart/2018/2/layout/IconVerticalSolidList"/>
    <dgm:cxn modelId="{B6409FCD-EB0B-4BAB-BD90-051B2760EEAD}" type="presParOf" srcId="{C718885D-FD8B-4808-9CFC-3EDC89103DF9}" destId="{AD816E6C-DC46-44B8-8E74-54283357DC88}" srcOrd="0" destOrd="0" presId="urn:microsoft.com/office/officeart/2018/2/layout/IconVerticalSolidList"/>
    <dgm:cxn modelId="{A7C8F338-5DD0-471B-8213-5A98280003C0}" type="presParOf" srcId="{C718885D-FD8B-4808-9CFC-3EDC89103DF9}" destId="{8732F91E-BA56-4464-9B69-2F279FF7E31A}" srcOrd="1" destOrd="0" presId="urn:microsoft.com/office/officeart/2018/2/layout/IconVerticalSolidList"/>
    <dgm:cxn modelId="{8971FB87-BD12-40F3-AA7E-5F70E17B245C}" type="presParOf" srcId="{C718885D-FD8B-4808-9CFC-3EDC89103DF9}" destId="{B7D81DF8-3F43-4C8D-89F7-0299CF66E1DE}" srcOrd="2" destOrd="0" presId="urn:microsoft.com/office/officeart/2018/2/layout/IconVerticalSolidList"/>
    <dgm:cxn modelId="{637FB930-EE7B-4470-BA1C-0E4C2C7BD81A}" type="presParOf" srcId="{C718885D-FD8B-4808-9CFC-3EDC89103DF9}" destId="{6789FEDB-03B9-4742-B829-6AADBD70D0F6}" srcOrd="3" destOrd="0" presId="urn:microsoft.com/office/officeart/2018/2/layout/IconVerticalSolidList"/>
    <dgm:cxn modelId="{E0CFD47D-0C8D-483A-8E8B-AB2B2FEFF931}" type="presParOf" srcId="{F6D38FE7-AE3E-4549-B02D-B807DCEB81D0}" destId="{33144A9C-B55F-4346-A6E7-8FD9BFF291A1}" srcOrd="7" destOrd="0" presId="urn:microsoft.com/office/officeart/2018/2/layout/IconVerticalSolidList"/>
    <dgm:cxn modelId="{172350E9-2779-4967-A694-65DD4141B0F0}" type="presParOf" srcId="{F6D38FE7-AE3E-4549-B02D-B807DCEB81D0}" destId="{A798A7E7-2ECD-4E6D-B1E2-F5C5DB872B6E}" srcOrd="8" destOrd="0" presId="urn:microsoft.com/office/officeart/2018/2/layout/IconVerticalSolidList"/>
    <dgm:cxn modelId="{9B13F8AD-0DF5-492E-97E8-139BE21C7D35}" type="presParOf" srcId="{A798A7E7-2ECD-4E6D-B1E2-F5C5DB872B6E}" destId="{FA6518DE-44C3-4697-83C3-25E121864E2F}" srcOrd="0" destOrd="0" presId="urn:microsoft.com/office/officeart/2018/2/layout/IconVerticalSolidList"/>
    <dgm:cxn modelId="{4A5621F4-D4B1-41A7-971E-2010B0BF85E5}" type="presParOf" srcId="{A798A7E7-2ECD-4E6D-B1E2-F5C5DB872B6E}" destId="{7F9A84A0-5FE8-428B-8434-23D86F83A251}" srcOrd="1" destOrd="0" presId="urn:microsoft.com/office/officeart/2018/2/layout/IconVerticalSolidList"/>
    <dgm:cxn modelId="{D6EFED62-04D2-4AAF-9F40-7B2390851EB3}" type="presParOf" srcId="{A798A7E7-2ECD-4E6D-B1E2-F5C5DB872B6E}" destId="{8DAE79B4-3594-4DFA-83CF-F8CC48D8F85F}" srcOrd="2" destOrd="0" presId="urn:microsoft.com/office/officeart/2018/2/layout/IconVerticalSolidList"/>
    <dgm:cxn modelId="{825D4168-A31E-4F51-88D2-4330FA56348A}" type="presParOf" srcId="{A798A7E7-2ECD-4E6D-B1E2-F5C5DB872B6E}" destId="{D3356056-9DB4-47AE-A86C-46AB7874B22D}" srcOrd="3" destOrd="0" presId="urn:microsoft.com/office/officeart/2018/2/layout/IconVerticalSolidList"/>
    <dgm:cxn modelId="{BF575099-B682-4592-87A2-14111CC53A54}" type="presParOf" srcId="{F6D38FE7-AE3E-4549-B02D-B807DCEB81D0}" destId="{4258B421-954D-4ECB-A7CD-D98679A75716}" srcOrd="9" destOrd="0" presId="urn:microsoft.com/office/officeart/2018/2/layout/IconVerticalSolidList"/>
    <dgm:cxn modelId="{731EC753-AE25-4935-8319-501B9B53732B}" type="presParOf" srcId="{F6D38FE7-AE3E-4549-B02D-B807DCEB81D0}" destId="{1C8CCAC6-04F1-4464-B763-20D5EDB41F1B}" srcOrd="10" destOrd="0" presId="urn:microsoft.com/office/officeart/2018/2/layout/IconVerticalSolidList"/>
    <dgm:cxn modelId="{B01EB937-5D7F-4D90-9811-B7374CF44E82}" type="presParOf" srcId="{1C8CCAC6-04F1-4464-B763-20D5EDB41F1B}" destId="{791629BE-3384-44FC-AA4C-0A994C7BE77A}" srcOrd="0" destOrd="0" presId="urn:microsoft.com/office/officeart/2018/2/layout/IconVerticalSolidList"/>
    <dgm:cxn modelId="{6A48555C-80F8-40CD-92A6-CE72E32C4ECA}" type="presParOf" srcId="{1C8CCAC6-04F1-4464-B763-20D5EDB41F1B}" destId="{1467D9D7-F4EB-42F1-AD3A-B7E64B955CAA}" srcOrd="1" destOrd="0" presId="urn:microsoft.com/office/officeart/2018/2/layout/IconVerticalSolidList"/>
    <dgm:cxn modelId="{A4941F4C-DE40-4C54-A776-4B3144D89B30}" type="presParOf" srcId="{1C8CCAC6-04F1-4464-B763-20D5EDB41F1B}" destId="{532ED838-406B-411E-AADA-91A9826C4159}" srcOrd="2" destOrd="0" presId="urn:microsoft.com/office/officeart/2018/2/layout/IconVerticalSolidList"/>
    <dgm:cxn modelId="{5EF4AB2E-FBF0-49B2-B4D2-2C5749929A08}" type="presParOf" srcId="{1C8CCAC6-04F1-4464-B763-20D5EDB41F1B}" destId="{4B6A7FA0-89AC-4A7A-9F93-AB53E7D5555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8BD026-6627-4C8F-9062-61667561A170}">
      <dsp:nvSpPr>
        <dsp:cNvPr id="0" name=""/>
        <dsp:cNvSpPr/>
      </dsp:nvSpPr>
      <dsp:spPr>
        <a:xfrm>
          <a:off x="0" y="1808"/>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C8BFF9-9CC3-4A32-9AD5-DE2B25477FE6}">
      <dsp:nvSpPr>
        <dsp:cNvPr id="0" name=""/>
        <dsp:cNvSpPr/>
      </dsp:nvSpPr>
      <dsp:spPr>
        <a:xfrm>
          <a:off x="233059" y="175158"/>
          <a:ext cx="423745" cy="4237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F3BCA9-7769-4AE4-909F-E5D4DF2136AB}">
      <dsp:nvSpPr>
        <dsp:cNvPr id="0" name=""/>
        <dsp:cNvSpPr/>
      </dsp:nvSpPr>
      <dsp:spPr>
        <a:xfrm>
          <a:off x="889864" y="1808"/>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00100">
            <a:lnSpc>
              <a:spcPct val="90000"/>
            </a:lnSpc>
            <a:spcBef>
              <a:spcPct val="0"/>
            </a:spcBef>
            <a:spcAft>
              <a:spcPct val="35000"/>
            </a:spcAft>
            <a:buNone/>
          </a:pPr>
          <a:r>
            <a:rPr lang="en-US" sz="1800" kern="1200" dirty="0"/>
            <a:t>POLITICAL  =  INCREASED FOOD SAFETY CHECK, LOCKDOWN</a:t>
          </a:r>
        </a:p>
      </dsp:txBody>
      <dsp:txXfrm>
        <a:off x="889864" y="1808"/>
        <a:ext cx="5355400" cy="770445"/>
      </dsp:txXfrm>
    </dsp:sp>
    <dsp:sp modelId="{4DB993B7-5A25-4E4F-89E8-B41FD68E3E1A}">
      <dsp:nvSpPr>
        <dsp:cNvPr id="0" name=""/>
        <dsp:cNvSpPr/>
      </dsp:nvSpPr>
      <dsp:spPr>
        <a:xfrm>
          <a:off x="0" y="1849282"/>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2ABF69-8A88-440C-BB6D-AE7085C7FE18}">
      <dsp:nvSpPr>
        <dsp:cNvPr id="0" name=""/>
        <dsp:cNvSpPr/>
      </dsp:nvSpPr>
      <dsp:spPr>
        <a:xfrm>
          <a:off x="233059" y="1138215"/>
          <a:ext cx="423745" cy="4237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A85583-32D6-4EEE-BDB5-D8CE9EEAD94C}">
      <dsp:nvSpPr>
        <dsp:cNvPr id="0" name=""/>
        <dsp:cNvSpPr/>
      </dsp:nvSpPr>
      <dsp:spPr>
        <a:xfrm>
          <a:off x="859874" y="1114770"/>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00100">
            <a:lnSpc>
              <a:spcPct val="90000"/>
            </a:lnSpc>
            <a:spcBef>
              <a:spcPct val="0"/>
            </a:spcBef>
            <a:spcAft>
              <a:spcPct val="35000"/>
            </a:spcAft>
            <a:buNone/>
          </a:pPr>
          <a:r>
            <a:rPr lang="en-US" sz="1800" kern="1200" dirty="0"/>
            <a:t>ECONOMIC  = INCREASED COSTS OF RAW MATERIALS ,INCREASED UTILITY BILLS</a:t>
          </a:r>
        </a:p>
      </dsp:txBody>
      <dsp:txXfrm>
        <a:off x="859874" y="1114770"/>
        <a:ext cx="5355400" cy="770445"/>
      </dsp:txXfrm>
    </dsp:sp>
    <dsp:sp modelId="{AD8DD272-59E9-47DF-AA2F-B81B7421FF0D}">
      <dsp:nvSpPr>
        <dsp:cNvPr id="0" name=""/>
        <dsp:cNvSpPr/>
      </dsp:nvSpPr>
      <dsp:spPr>
        <a:xfrm>
          <a:off x="0" y="2021115"/>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4A0477-4A8C-47B7-B1D1-38924D028F58}">
      <dsp:nvSpPr>
        <dsp:cNvPr id="0" name=""/>
        <dsp:cNvSpPr/>
      </dsp:nvSpPr>
      <dsp:spPr>
        <a:xfrm>
          <a:off x="233059" y="2101272"/>
          <a:ext cx="423745" cy="4237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8985F4-7445-425A-A208-0124B38579BD}">
      <dsp:nvSpPr>
        <dsp:cNvPr id="0" name=""/>
        <dsp:cNvSpPr/>
      </dsp:nvSpPr>
      <dsp:spPr>
        <a:xfrm>
          <a:off x="889864" y="1927922"/>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00100">
            <a:lnSpc>
              <a:spcPct val="90000"/>
            </a:lnSpc>
            <a:spcBef>
              <a:spcPct val="0"/>
            </a:spcBef>
            <a:spcAft>
              <a:spcPct val="35000"/>
            </a:spcAft>
            <a:buNone/>
          </a:pPr>
          <a:r>
            <a:rPr lang="en-US" sz="1800" kern="1200" dirty="0"/>
            <a:t>SOCIAL = SLOW SERVICE,RISING NEGATIVE REVIEWS</a:t>
          </a:r>
        </a:p>
      </dsp:txBody>
      <dsp:txXfrm>
        <a:off x="889864" y="1927922"/>
        <a:ext cx="5355400" cy="770445"/>
      </dsp:txXfrm>
    </dsp:sp>
    <dsp:sp modelId="{AD816E6C-DC46-44B8-8E74-54283357DC88}">
      <dsp:nvSpPr>
        <dsp:cNvPr id="0" name=""/>
        <dsp:cNvSpPr/>
      </dsp:nvSpPr>
      <dsp:spPr>
        <a:xfrm>
          <a:off x="0" y="2890979"/>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32F91E-BA56-4464-9B69-2F279FF7E31A}">
      <dsp:nvSpPr>
        <dsp:cNvPr id="0" name=""/>
        <dsp:cNvSpPr/>
      </dsp:nvSpPr>
      <dsp:spPr>
        <a:xfrm>
          <a:off x="233059" y="3064329"/>
          <a:ext cx="423745" cy="4237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89FEDB-03B9-4742-B829-6AADBD70D0F6}">
      <dsp:nvSpPr>
        <dsp:cNvPr id="0" name=""/>
        <dsp:cNvSpPr/>
      </dsp:nvSpPr>
      <dsp:spPr>
        <a:xfrm>
          <a:off x="889864" y="2890979"/>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00100">
            <a:lnSpc>
              <a:spcPct val="90000"/>
            </a:lnSpc>
            <a:spcBef>
              <a:spcPct val="0"/>
            </a:spcBef>
            <a:spcAft>
              <a:spcPct val="35000"/>
            </a:spcAft>
            <a:buNone/>
          </a:pPr>
          <a:r>
            <a:rPr lang="en-US" sz="1800" kern="1200" dirty="0"/>
            <a:t>TECHNOLOGICAL = POOR APPROACH  TO SOCIAL MEDIA,FAILURE KEEP UP WITH TECHNOLOGY </a:t>
          </a:r>
        </a:p>
      </dsp:txBody>
      <dsp:txXfrm>
        <a:off x="889864" y="2890979"/>
        <a:ext cx="5355400" cy="770445"/>
      </dsp:txXfrm>
    </dsp:sp>
    <dsp:sp modelId="{FA6518DE-44C3-4697-83C3-25E121864E2F}">
      <dsp:nvSpPr>
        <dsp:cNvPr id="0" name=""/>
        <dsp:cNvSpPr/>
      </dsp:nvSpPr>
      <dsp:spPr>
        <a:xfrm>
          <a:off x="0" y="3854036"/>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9A84A0-5FE8-428B-8434-23D86F83A251}">
      <dsp:nvSpPr>
        <dsp:cNvPr id="0" name=""/>
        <dsp:cNvSpPr/>
      </dsp:nvSpPr>
      <dsp:spPr>
        <a:xfrm>
          <a:off x="233059" y="4027386"/>
          <a:ext cx="423745" cy="4237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356056-9DB4-47AE-A86C-46AB7874B22D}">
      <dsp:nvSpPr>
        <dsp:cNvPr id="0" name=""/>
        <dsp:cNvSpPr/>
      </dsp:nvSpPr>
      <dsp:spPr>
        <a:xfrm>
          <a:off x="889864" y="3854036"/>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00100">
            <a:lnSpc>
              <a:spcPct val="90000"/>
            </a:lnSpc>
            <a:spcBef>
              <a:spcPct val="0"/>
            </a:spcBef>
            <a:spcAft>
              <a:spcPct val="35000"/>
            </a:spcAft>
            <a:buNone/>
          </a:pPr>
          <a:r>
            <a:rPr lang="en-US" sz="1800" kern="1200" dirty="0"/>
            <a:t>LEGAL = BUSINESS SHUTDOWN DUE TO FOOD ALERT EMPLOYMENT CONTRACT  </a:t>
          </a:r>
        </a:p>
      </dsp:txBody>
      <dsp:txXfrm>
        <a:off x="889864" y="3854036"/>
        <a:ext cx="5355400" cy="770445"/>
      </dsp:txXfrm>
    </dsp:sp>
    <dsp:sp modelId="{791629BE-3384-44FC-AA4C-0A994C7BE77A}">
      <dsp:nvSpPr>
        <dsp:cNvPr id="0" name=""/>
        <dsp:cNvSpPr/>
      </dsp:nvSpPr>
      <dsp:spPr>
        <a:xfrm>
          <a:off x="0" y="4817093"/>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67D9D7-F4EB-42F1-AD3A-B7E64B955CAA}">
      <dsp:nvSpPr>
        <dsp:cNvPr id="0" name=""/>
        <dsp:cNvSpPr/>
      </dsp:nvSpPr>
      <dsp:spPr>
        <a:xfrm>
          <a:off x="233059" y="4990443"/>
          <a:ext cx="423745" cy="42374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6A7FA0-89AC-4A7A-9F93-AB53E7D5555A}">
      <dsp:nvSpPr>
        <dsp:cNvPr id="0" name=""/>
        <dsp:cNvSpPr/>
      </dsp:nvSpPr>
      <dsp:spPr>
        <a:xfrm>
          <a:off x="889864" y="4817093"/>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00100">
            <a:lnSpc>
              <a:spcPct val="90000"/>
            </a:lnSpc>
            <a:spcBef>
              <a:spcPct val="0"/>
            </a:spcBef>
            <a:spcAft>
              <a:spcPct val="35000"/>
            </a:spcAft>
            <a:buNone/>
          </a:pPr>
          <a:r>
            <a:rPr lang="en-US" sz="1800" kern="1200" dirty="0"/>
            <a:t>ENVIRONMENTAL =POLLUTION, CLIMATE CHANGE </a:t>
          </a:r>
        </a:p>
      </dsp:txBody>
      <dsp:txXfrm>
        <a:off x="889864" y="4817093"/>
        <a:ext cx="5355400" cy="7704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791D30-9BD0-3E47-9818-760E15F7008E}" type="datetimeFigureOut">
              <a:rPr lang="en-US" smtClean="0"/>
              <a:t>7/12/26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10D8B5-1424-234D-A5E8-B663406B7DAF}" type="slidenum">
              <a:rPr lang="en-US" smtClean="0"/>
              <a:t>‹#›</a:t>
            </a:fld>
            <a:endParaRPr lang="en-US"/>
          </a:p>
        </p:txBody>
      </p:sp>
    </p:spTree>
    <p:extLst>
      <p:ext uri="{BB962C8B-B14F-4D97-AF65-F5344CB8AC3E}">
        <p14:creationId xmlns:p14="http://schemas.microsoft.com/office/powerpoint/2010/main" val="1235308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10D8B5-1424-234D-A5E8-B663406B7DAF}" type="slidenum">
              <a:rPr lang="en-US" smtClean="0"/>
              <a:t>6</a:t>
            </a:fld>
            <a:endParaRPr lang="en-US"/>
          </a:p>
        </p:txBody>
      </p:sp>
    </p:spTree>
    <p:extLst>
      <p:ext uri="{BB962C8B-B14F-4D97-AF65-F5344CB8AC3E}">
        <p14:creationId xmlns:p14="http://schemas.microsoft.com/office/powerpoint/2010/main" val="1192271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10D8B5-1424-234D-A5E8-B663406B7DAF}" type="slidenum">
              <a:rPr lang="en-US" smtClean="0"/>
              <a:t>7</a:t>
            </a:fld>
            <a:endParaRPr lang="en-US"/>
          </a:p>
        </p:txBody>
      </p:sp>
    </p:spTree>
    <p:extLst>
      <p:ext uri="{BB962C8B-B14F-4D97-AF65-F5344CB8AC3E}">
        <p14:creationId xmlns:p14="http://schemas.microsoft.com/office/powerpoint/2010/main" val="13713192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5085D-701E-6932-BFD3-47959800AD0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145718F-76CC-EA30-9498-811DBF6BAB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2D88D32-5F3B-8A86-8758-A666C9103B3D}"/>
              </a:ext>
            </a:extLst>
          </p:cNvPr>
          <p:cNvSpPr>
            <a:spLocks noGrp="1"/>
          </p:cNvSpPr>
          <p:nvPr>
            <p:ph type="dt" sz="half" idx="10"/>
          </p:nvPr>
        </p:nvSpPr>
        <p:spPr/>
        <p:txBody>
          <a:bodyPr/>
          <a:lstStyle/>
          <a:p>
            <a:fld id="{D1D1EADE-8E88-4C7C-8AC5-FB148DE4940E}" type="datetime1">
              <a:rPr lang="en-US" smtClean="0"/>
              <a:t>7/12/26</a:t>
            </a:fld>
            <a:endParaRPr lang="en-US"/>
          </a:p>
        </p:txBody>
      </p:sp>
      <p:sp>
        <p:nvSpPr>
          <p:cNvPr id="5" name="Footer Placeholder 4">
            <a:extLst>
              <a:ext uri="{FF2B5EF4-FFF2-40B4-BE49-F238E27FC236}">
                <a16:creationId xmlns:a16="http://schemas.microsoft.com/office/drawing/2014/main" id="{CB41962F-A75F-E5EA-6C47-B4701ADE938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C227BFA-58F5-CD4D-0360-D2A3BCCF910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37017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8823D-1E51-5901-2310-B94F0A7A47A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3D69538-3D86-BDCC-E383-67F56B2F2E5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4A64764-40F3-3199-FB1C-C10D509DC3D7}"/>
              </a:ext>
            </a:extLst>
          </p:cNvPr>
          <p:cNvSpPr>
            <a:spLocks noGrp="1"/>
          </p:cNvSpPr>
          <p:nvPr>
            <p:ph type="dt" sz="half" idx="10"/>
          </p:nvPr>
        </p:nvSpPr>
        <p:spPr/>
        <p:txBody>
          <a:bodyPr/>
          <a:lstStyle/>
          <a:p>
            <a:fld id="{157B6794-849E-4626-908B-D15793550EFB}" type="datetime1">
              <a:rPr lang="en-US" smtClean="0"/>
              <a:t>7/12/26</a:t>
            </a:fld>
            <a:endParaRPr lang="en-US"/>
          </a:p>
        </p:txBody>
      </p:sp>
      <p:sp>
        <p:nvSpPr>
          <p:cNvPr id="5" name="Footer Placeholder 4">
            <a:extLst>
              <a:ext uri="{FF2B5EF4-FFF2-40B4-BE49-F238E27FC236}">
                <a16:creationId xmlns:a16="http://schemas.microsoft.com/office/drawing/2014/main" id="{C5966CFF-7B70-12D7-FEAF-96672BD8D3F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03EA10-0D5E-BC2C-C02B-3ACBB6DCD81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21686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21B08-87FB-0006-B2FB-210BD2DCE90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49F1D10-9F06-A052-EC23-6B1455A9021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0260CC3-6C19-633E-ADFF-79DA9E9ED01F}"/>
              </a:ext>
            </a:extLst>
          </p:cNvPr>
          <p:cNvSpPr>
            <a:spLocks noGrp="1"/>
          </p:cNvSpPr>
          <p:nvPr>
            <p:ph type="dt" sz="half" idx="10"/>
          </p:nvPr>
        </p:nvSpPr>
        <p:spPr/>
        <p:txBody>
          <a:bodyPr/>
          <a:lstStyle/>
          <a:p>
            <a:fld id="{63DB64E7-5594-42A3-ADBF-E95A7ACEAD64}" type="datetime1">
              <a:rPr lang="en-US" smtClean="0"/>
              <a:t>7/12/26</a:t>
            </a:fld>
            <a:endParaRPr lang="en-US"/>
          </a:p>
        </p:txBody>
      </p:sp>
      <p:sp>
        <p:nvSpPr>
          <p:cNvPr id="5" name="Footer Placeholder 4">
            <a:extLst>
              <a:ext uri="{FF2B5EF4-FFF2-40B4-BE49-F238E27FC236}">
                <a16:creationId xmlns:a16="http://schemas.microsoft.com/office/drawing/2014/main" id="{11258932-8881-2C09-80CD-E2F19992420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F4778F6-B9A4-3E9B-B5BB-3013987018C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25643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D17C5-2B77-7181-43A8-85706133DF7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27A5046-6107-C5D7-13AF-6BDE2B3DE51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47FA1BE-8B3E-9618-96B3-BF9CCDE6010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E4102E9-70E4-8313-7FA0-2CFE088AEE5E}"/>
              </a:ext>
            </a:extLst>
          </p:cNvPr>
          <p:cNvSpPr>
            <a:spLocks noGrp="1"/>
          </p:cNvSpPr>
          <p:nvPr>
            <p:ph type="dt" sz="half" idx="10"/>
          </p:nvPr>
        </p:nvSpPr>
        <p:spPr/>
        <p:txBody>
          <a:bodyPr/>
          <a:lstStyle/>
          <a:p>
            <a:fld id="{18462B0B-D248-4FFB-8695-AD7FA4B1284A}" type="datetime1">
              <a:rPr lang="en-US" smtClean="0"/>
              <a:t>7/12/26</a:t>
            </a:fld>
            <a:endParaRPr lang="en-US"/>
          </a:p>
        </p:txBody>
      </p:sp>
      <p:sp>
        <p:nvSpPr>
          <p:cNvPr id="6" name="Footer Placeholder 5">
            <a:extLst>
              <a:ext uri="{FF2B5EF4-FFF2-40B4-BE49-F238E27FC236}">
                <a16:creationId xmlns:a16="http://schemas.microsoft.com/office/drawing/2014/main" id="{1E0BC458-B325-7E47-83AF-D0F6AEAA8D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E0D715-9DCA-E156-7D04-494609438E3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88803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ECDF2-3A9D-4AB1-7F54-2BFB8EFB121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5FEDF49-21DD-FCA6-0009-00B9CCD356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542BA30-3433-FB95-17F0-F3D74D578D3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A43409B-AD80-8F5F-F185-045E6004AE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AF2BFDB-FDB6-CE7D-844E-0A26E7620BA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29B19A1-747C-FFBB-2A3C-44063422DF78}"/>
              </a:ext>
            </a:extLst>
          </p:cNvPr>
          <p:cNvSpPr>
            <a:spLocks noGrp="1"/>
          </p:cNvSpPr>
          <p:nvPr>
            <p:ph type="dt" sz="half" idx="10"/>
          </p:nvPr>
        </p:nvSpPr>
        <p:spPr/>
        <p:txBody>
          <a:bodyPr/>
          <a:lstStyle/>
          <a:p>
            <a:fld id="{E31BA835-12AC-4E8F-955A-EA3F4DE2791F}" type="datetime1">
              <a:rPr lang="en-US" smtClean="0"/>
              <a:t>7/12/26</a:t>
            </a:fld>
            <a:endParaRPr lang="en-US"/>
          </a:p>
        </p:txBody>
      </p:sp>
      <p:sp>
        <p:nvSpPr>
          <p:cNvPr id="8" name="Footer Placeholder 7">
            <a:extLst>
              <a:ext uri="{FF2B5EF4-FFF2-40B4-BE49-F238E27FC236}">
                <a16:creationId xmlns:a16="http://schemas.microsoft.com/office/drawing/2014/main" id="{25F60FE9-BFD7-7C70-24AB-5545774A2C7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8F0AB4D-6142-2257-4388-41450A2485C4}"/>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9441240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145A9-8968-00C8-2998-BBF4EC14CED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09A8640-07BC-FF35-458D-3F596D35D7C9}"/>
              </a:ext>
            </a:extLst>
          </p:cNvPr>
          <p:cNvSpPr>
            <a:spLocks noGrp="1"/>
          </p:cNvSpPr>
          <p:nvPr>
            <p:ph type="dt" sz="half" idx="10"/>
          </p:nvPr>
        </p:nvSpPr>
        <p:spPr/>
        <p:txBody>
          <a:bodyPr/>
          <a:lstStyle/>
          <a:p>
            <a:fld id="{89BC9412-2452-4BED-A324-9D8C115361AD}" type="datetime1">
              <a:rPr lang="en-US" smtClean="0"/>
              <a:t>7/12/26</a:t>
            </a:fld>
            <a:endParaRPr lang="en-US"/>
          </a:p>
        </p:txBody>
      </p:sp>
      <p:sp>
        <p:nvSpPr>
          <p:cNvPr id="4" name="Footer Placeholder 3">
            <a:extLst>
              <a:ext uri="{FF2B5EF4-FFF2-40B4-BE49-F238E27FC236}">
                <a16:creationId xmlns:a16="http://schemas.microsoft.com/office/drawing/2014/main" id="{DBB2769E-5F4D-46CE-33EC-CE3D8972B12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E83E670-99B0-0DFD-7E69-53DE710BBBD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91568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7A629F-F538-9CD0-1859-036C9C20CCD0}"/>
              </a:ext>
            </a:extLst>
          </p:cNvPr>
          <p:cNvSpPr>
            <a:spLocks noGrp="1"/>
          </p:cNvSpPr>
          <p:nvPr>
            <p:ph type="dt" sz="half" idx="10"/>
          </p:nvPr>
        </p:nvSpPr>
        <p:spPr/>
        <p:txBody>
          <a:bodyPr/>
          <a:lstStyle/>
          <a:p>
            <a:fld id="{F5318F62-D251-40E8-A23C-F4CFE9FEAB41}" type="datetime1">
              <a:rPr lang="en-US" smtClean="0"/>
              <a:t>7/12/26</a:t>
            </a:fld>
            <a:endParaRPr lang="en-US"/>
          </a:p>
        </p:txBody>
      </p:sp>
      <p:sp>
        <p:nvSpPr>
          <p:cNvPr id="3" name="Footer Placeholder 2">
            <a:extLst>
              <a:ext uri="{FF2B5EF4-FFF2-40B4-BE49-F238E27FC236}">
                <a16:creationId xmlns:a16="http://schemas.microsoft.com/office/drawing/2014/main" id="{F77FAA31-873E-AC31-71F3-2E66A345CC0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4DAF1128-912B-C91F-7557-61B7F2F733EA}"/>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33801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7F57C-D7AB-1C6D-84A7-108042D6BE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CDF3441-7E12-D130-E815-B556622E12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74736DB-FFEE-85B4-7267-895EB176F6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9539226-F7F4-1C6C-A311-24B5828DAB7A}"/>
              </a:ext>
            </a:extLst>
          </p:cNvPr>
          <p:cNvSpPr>
            <a:spLocks noGrp="1"/>
          </p:cNvSpPr>
          <p:nvPr>
            <p:ph type="dt" sz="half" idx="10"/>
          </p:nvPr>
        </p:nvSpPr>
        <p:spPr/>
        <p:txBody>
          <a:bodyPr/>
          <a:lstStyle/>
          <a:p>
            <a:fld id="{44F76144-149E-4874-93A5-554A0357CF82}" type="datetime1">
              <a:rPr lang="en-US" smtClean="0"/>
              <a:t>7/12/26</a:t>
            </a:fld>
            <a:endParaRPr lang="en-US"/>
          </a:p>
        </p:txBody>
      </p:sp>
      <p:sp>
        <p:nvSpPr>
          <p:cNvPr id="6" name="Footer Placeholder 5">
            <a:extLst>
              <a:ext uri="{FF2B5EF4-FFF2-40B4-BE49-F238E27FC236}">
                <a16:creationId xmlns:a16="http://schemas.microsoft.com/office/drawing/2014/main" id="{F443D907-1886-B14E-7324-8479B0A9960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EB4D10F-1216-3DCC-C01A-4004791A74C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21115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62BC7-30A5-E20A-B9A0-A76CD7477C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CF07381-9FC4-4EBD-AA8D-B0172B2EE4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69843CD-E2BF-9180-7902-674A5BD351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6B79B13-10B4-E076-8814-237A9D25926E}"/>
              </a:ext>
            </a:extLst>
          </p:cNvPr>
          <p:cNvSpPr>
            <a:spLocks noGrp="1"/>
          </p:cNvSpPr>
          <p:nvPr>
            <p:ph type="dt" sz="half" idx="10"/>
          </p:nvPr>
        </p:nvSpPr>
        <p:spPr/>
        <p:txBody>
          <a:bodyPr/>
          <a:lstStyle/>
          <a:p>
            <a:fld id="{50BA65D8-0540-4835-AE5C-25D29DBA01BE}" type="datetime1">
              <a:rPr lang="en-US" smtClean="0"/>
              <a:t>7/12/26</a:t>
            </a:fld>
            <a:endParaRPr lang="en-US"/>
          </a:p>
        </p:txBody>
      </p:sp>
      <p:sp>
        <p:nvSpPr>
          <p:cNvPr id="6" name="Footer Placeholder 5">
            <a:extLst>
              <a:ext uri="{FF2B5EF4-FFF2-40B4-BE49-F238E27FC236}">
                <a16:creationId xmlns:a16="http://schemas.microsoft.com/office/drawing/2014/main" id="{6D0F1BFE-45B8-8773-60F9-AD3F9A14340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032071-BAE1-6DAF-FD40-36B437522264}"/>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91579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28AC6-8EF7-6889-D5A6-CEE49610931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2627311-E1A9-5273-5618-A712956CFEE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955977D-1F6B-E457-87D2-2A297505B80A}"/>
              </a:ext>
            </a:extLst>
          </p:cNvPr>
          <p:cNvSpPr>
            <a:spLocks noGrp="1"/>
          </p:cNvSpPr>
          <p:nvPr>
            <p:ph type="dt" sz="half" idx="10"/>
          </p:nvPr>
        </p:nvSpPr>
        <p:spPr/>
        <p:txBody>
          <a:bodyPr/>
          <a:lstStyle/>
          <a:p>
            <a:fld id="{EC3C8B9C-477D-492A-96AD-1FC2CC997A73}" type="datetime1">
              <a:rPr lang="en-US" smtClean="0"/>
              <a:t>7/12/26</a:t>
            </a:fld>
            <a:endParaRPr lang="en-US"/>
          </a:p>
        </p:txBody>
      </p:sp>
      <p:sp>
        <p:nvSpPr>
          <p:cNvPr id="5" name="Footer Placeholder 4">
            <a:extLst>
              <a:ext uri="{FF2B5EF4-FFF2-40B4-BE49-F238E27FC236}">
                <a16:creationId xmlns:a16="http://schemas.microsoft.com/office/drawing/2014/main" id="{4CF26CDB-7EB0-659E-BF64-9C6A8AAB74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3B7B902-3382-16FF-0C45-2B5069D64AD0}"/>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90195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C4F0C4-9BA3-98FE-FC64-CE091F71C9D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8C92D3D-C07E-8A28-649E-0B43604F0F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CE91466-3B16-A5CF-C26A-29BEB6840DC6}"/>
              </a:ext>
            </a:extLst>
          </p:cNvPr>
          <p:cNvSpPr>
            <a:spLocks noGrp="1"/>
          </p:cNvSpPr>
          <p:nvPr>
            <p:ph type="dt" sz="half" idx="10"/>
          </p:nvPr>
        </p:nvSpPr>
        <p:spPr/>
        <p:txBody>
          <a:bodyPr/>
          <a:lstStyle/>
          <a:p>
            <a:fld id="{42D3AED5-E26D-4E29-B1B3-7847B6779594}" type="datetime1">
              <a:rPr lang="en-US" smtClean="0"/>
              <a:t>7/12/26</a:t>
            </a:fld>
            <a:endParaRPr lang="en-US"/>
          </a:p>
        </p:txBody>
      </p:sp>
      <p:sp>
        <p:nvSpPr>
          <p:cNvPr id="5" name="Footer Placeholder 4">
            <a:extLst>
              <a:ext uri="{FF2B5EF4-FFF2-40B4-BE49-F238E27FC236}">
                <a16:creationId xmlns:a16="http://schemas.microsoft.com/office/drawing/2014/main" id="{31482763-CC63-26AD-9482-CF2C748AF38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2EA07BA-6A70-D9BB-EA68-375EB51609BA}"/>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53796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DEF662-7804-6199-FB14-F1A7DAB780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3CDFDC5-241A-D3D9-A30C-6AE62BA694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146BBD-16CF-A0EB-0460-F262F88AF3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1BA835-12AC-4E8F-955A-EA3F4DE2791F}" type="datetime1">
              <a:rPr lang="en-US" smtClean="0"/>
              <a:t>7/12/26</a:t>
            </a:fld>
            <a:endParaRPr lang="en-US"/>
          </a:p>
        </p:txBody>
      </p:sp>
      <p:sp>
        <p:nvSpPr>
          <p:cNvPr id="5" name="Footer Placeholder 4">
            <a:extLst>
              <a:ext uri="{FF2B5EF4-FFF2-40B4-BE49-F238E27FC236}">
                <a16:creationId xmlns:a16="http://schemas.microsoft.com/office/drawing/2014/main" id="{3CCBE5E3-31D1-67A9-C992-27D709E1EB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4DF90E6A-4CD3-F524-E4C7-3CAC228F2F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583523329"/>
      </p:ext>
    </p:extLst>
  </p:cSld>
  <p:clrMap bg1="lt1" tx1="dk1" bg2="lt2" tx2="dk2" accent1="accent1" accent2="accent2" accent3="accent3" accent4="accent4" accent5="accent5" accent6="accent6" hlink="hlink" folHlink="folHlink"/>
  <p:sldLayoutIdLst>
    <p:sldLayoutId id="2147484547" r:id="rId1"/>
    <p:sldLayoutId id="2147484548" r:id="rId2"/>
    <p:sldLayoutId id="2147484549" r:id="rId3"/>
    <p:sldLayoutId id="2147484550" r:id="rId4"/>
    <p:sldLayoutId id="2147484551" r:id="rId5"/>
    <p:sldLayoutId id="2147484552" r:id="rId6"/>
    <p:sldLayoutId id="2147484553" r:id="rId7"/>
    <p:sldLayoutId id="2147484554" r:id="rId8"/>
    <p:sldLayoutId id="2147484555" r:id="rId9"/>
    <p:sldLayoutId id="2147484556" r:id="rId10"/>
    <p:sldLayoutId id="2147484557"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erson standing in front of a white cube&#10;&#10;AI-generated content may be incorrect.">
            <a:extLst>
              <a:ext uri="{FF2B5EF4-FFF2-40B4-BE49-F238E27FC236}">
                <a16:creationId xmlns:a16="http://schemas.microsoft.com/office/drawing/2014/main" id="{897B8EED-0E7F-BDAC-C782-E7F04AFB5CF4}"/>
              </a:ext>
            </a:extLst>
          </p:cNvPr>
          <p:cNvPicPr>
            <a:picLocks noChangeAspect="1"/>
          </p:cNvPicPr>
          <p:nvPr/>
        </p:nvPicPr>
        <p:blipFill>
          <a:blip r:embed="rId2"/>
          <a:srcRect l="4550" t="9091" r="51038" b="1"/>
          <a:stretch>
            <a:fillRect/>
          </a:stretch>
        </p:blipFill>
        <p:spPr>
          <a:xfrm rot="5400000" flipV="1">
            <a:off x="4428744" y="-905256"/>
            <a:ext cx="6858000" cy="8668512"/>
          </a:xfrm>
          <a:prstGeom prst="rect">
            <a:avLst/>
          </a:prstGeom>
        </p:spPr>
      </p:pic>
      <p:sp>
        <p:nvSpPr>
          <p:cNvPr id="2" name="Title 1">
            <a:extLst>
              <a:ext uri="{FF2B5EF4-FFF2-40B4-BE49-F238E27FC236}">
                <a16:creationId xmlns:a16="http://schemas.microsoft.com/office/drawing/2014/main" id="{DF841DF1-C363-5801-56CD-84F4207B4140}"/>
              </a:ext>
            </a:extLst>
          </p:cNvPr>
          <p:cNvSpPr>
            <a:spLocks noGrp="1"/>
          </p:cNvSpPr>
          <p:nvPr>
            <p:ph type="ctrTitle"/>
          </p:nvPr>
        </p:nvSpPr>
        <p:spPr>
          <a:xfrm>
            <a:off x="624457" y="363759"/>
            <a:ext cx="10408304" cy="4201449"/>
          </a:xfrm>
        </p:spPr>
        <p:txBody>
          <a:bodyPr anchor="b">
            <a:normAutofit/>
          </a:bodyPr>
          <a:lstStyle/>
          <a:p>
            <a:pPr algn="l"/>
            <a:r>
              <a:rPr lang="en-GB" sz="2800"/>
              <a:t>MODULE NAME: PROBLEM SOLVING AND DECISION MAKING</a:t>
            </a:r>
            <a:br>
              <a:rPr lang="en-GB" sz="2800"/>
            </a:br>
            <a:r>
              <a:rPr lang="en-GB" sz="2800"/>
              <a:t>MODULE CODE: LCLM4004  </a:t>
            </a:r>
            <a:br>
              <a:rPr lang="en-GB" sz="2800"/>
            </a:br>
            <a:r>
              <a:rPr lang="en-GB" sz="2800"/>
              <a:t>STUDENT NAME: CHRISTIAN ARMILLIS</a:t>
            </a:r>
            <a:br>
              <a:rPr lang="en-GB" sz="2800"/>
            </a:br>
            <a:r>
              <a:rPr lang="en-GB" sz="2800"/>
              <a:t>STUDENT ID: 2533000 </a:t>
            </a:r>
            <a:br>
              <a:rPr lang="en-GB" sz="2800"/>
            </a:br>
            <a:r>
              <a:rPr lang="en-GB" sz="2800"/>
              <a:t>LECTURER: </a:t>
            </a:r>
            <a:br>
              <a:rPr lang="en-GB" sz="2800"/>
            </a:br>
            <a:r>
              <a:rPr lang="en-GB" sz="2800"/>
              <a:t>ASSIGNMENT 1: PRESENTATION                                         </a:t>
            </a:r>
            <a:r>
              <a:rPr lang="en-GB" sz="2400"/>
              <a:t>                                      </a:t>
            </a:r>
            <a:endParaRPr lang="en-US" sz="2400" dirty="0"/>
          </a:p>
        </p:txBody>
      </p:sp>
    </p:spTree>
    <p:extLst>
      <p:ext uri="{BB962C8B-B14F-4D97-AF65-F5344CB8AC3E}">
        <p14:creationId xmlns:p14="http://schemas.microsoft.com/office/powerpoint/2010/main" val="35950769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hemical formulae are written on paper">
            <a:extLst>
              <a:ext uri="{FF2B5EF4-FFF2-40B4-BE49-F238E27FC236}">
                <a16:creationId xmlns:a16="http://schemas.microsoft.com/office/drawing/2014/main" id="{E16847D6-0EFF-6473-C7AA-17AC61A1DDC6}"/>
              </a:ext>
            </a:extLst>
          </p:cNvPr>
          <p:cNvPicPr>
            <a:picLocks noChangeAspect="1"/>
          </p:cNvPicPr>
          <p:nvPr/>
        </p:nvPicPr>
        <p:blipFill>
          <a:blip r:embed="rId2"/>
          <a:srcRect l="29859" r="30315"/>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1D89FBD1-6A95-1C7A-1E5D-2123D1BFD18B}"/>
              </a:ext>
            </a:extLst>
          </p:cNvPr>
          <p:cNvSpPr>
            <a:spLocks noGrp="1"/>
          </p:cNvSpPr>
          <p:nvPr>
            <p:ph type="title"/>
          </p:nvPr>
        </p:nvSpPr>
        <p:spPr>
          <a:xfrm>
            <a:off x="5827048" y="407987"/>
            <a:ext cx="5721484" cy="1325563"/>
          </a:xfrm>
        </p:spPr>
        <p:txBody>
          <a:bodyPr>
            <a:normAutofit/>
          </a:bodyPr>
          <a:lstStyle/>
          <a:p>
            <a:r>
              <a:rPr lang="en-US" dirty="0"/>
              <a:t>OVERVIEW</a:t>
            </a:r>
          </a:p>
        </p:txBody>
      </p:sp>
      <p:sp>
        <p:nvSpPr>
          <p:cNvPr id="3" name="Content Placeholder 2">
            <a:extLst>
              <a:ext uri="{FF2B5EF4-FFF2-40B4-BE49-F238E27FC236}">
                <a16:creationId xmlns:a16="http://schemas.microsoft.com/office/drawing/2014/main" id="{A74AC9ED-FD83-2AAD-012B-B45C4D165C51}"/>
              </a:ext>
            </a:extLst>
          </p:cNvPr>
          <p:cNvSpPr>
            <a:spLocks noGrp="1"/>
          </p:cNvSpPr>
          <p:nvPr>
            <p:ph idx="1"/>
          </p:nvPr>
        </p:nvSpPr>
        <p:spPr>
          <a:xfrm>
            <a:off x="5827048" y="1868487"/>
            <a:ext cx="5721484" cy="4351338"/>
          </a:xfrm>
        </p:spPr>
        <p:txBody>
          <a:bodyPr>
            <a:normAutofit lnSpcReduction="10000"/>
          </a:bodyPr>
          <a:lstStyle/>
          <a:p>
            <a:r>
              <a:rPr lang="en-US" dirty="0"/>
              <a:t>INTRODUCTION </a:t>
            </a:r>
          </a:p>
          <a:p>
            <a:r>
              <a:rPr lang="en-US" dirty="0"/>
              <a:t>COMPANY BACKGROUND</a:t>
            </a:r>
          </a:p>
          <a:p>
            <a:r>
              <a:rPr lang="en-US" dirty="0"/>
              <a:t>PROBLEM: NATURE AND SCOPE</a:t>
            </a:r>
          </a:p>
          <a:p>
            <a:r>
              <a:rPr lang="en-US" dirty="0"/>
              <a:t>PESTLE ANALYSIS: BASIL’S BAKERY</a:t>
            </a:r>
          </a:p>
          <a:p>
            <a:r>
              <a:rPr lang="en-US" dirty="0"/>
              <a:t>CAUSE AND EFFECT ANALYSIS:FISHBONE DIAGRAM</a:t>
            </a:r>
          </a:p>
          <a:p>
            <a:r>
              <a:rPr lang="en-US" dirty="0"/>
              <a:t>CONCLUSION</a:t>
            </a:r>
          </a:p>
          <a:p>
            <a:r>
              <a:rPr lang="en-US" dirty="0"/>
              <a:t>REFERENCES</a:t>
            </a:r>
            <a:br>
              <a:rPr lang="en-US" dirty="0"/>
            </a:br>
            <a:endParaRPr lang="en-US" dirty="0"/>
          </a:p>
        </p:txBody>
      </p:sp>
    </p:spTree>
    <p:extLst>
      <p:ext uri="{BB962C8B-B14F-4D97-AF65-F5344CB8AC3E}">
        <p14:creationId xmlns:p14="http://schemas.microsoft.com/office/powerpoint/2010/main" val="1828834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6E2F43-29E9-49D9-91FC-E5FEFAAA7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display of stack of bread">
            <a:extLst>
              <a:ext uri="{FF2B5EF4-FFF2-40B4-BE49-F238E27FC236}">
                <a16:creationId xmlns:a16="http://schemas.microsoft.com/office/drawing/2014/main" id="{24A41F59-26F8-6934-9C13-F9DE842C0212}"/>
              </a:ext>
            </a:extLst>
          </p:cNvPr>
          <p:cNvPicPr>
            <a:picLocks noChangeAspect="1"/>
          </p:cNvPicPr>
          <p:nvPr/>
        </p:nvPicPr>
        <p:blipFill>
          <a:blip r:embed="rId2"/>
          <a:stretch>
            <a:fillRect/>
          </a:stretch>
        </p:blipFill>
        <p:spPr>
          <a:xfrm>
            <a:off x="7069760" y="3438906"/>
            <a:ext cx="5122239" cy="3419094"/>
          </a:xfrm>
          <a:custGeom>
            <a:avLst/>
            <a:gdLst/>
            <a:ahLst/>
            <a:cxnLst/>
            <a:rect l="l" t="t" r="r" b="b"/>
            <a:pathLst>
              <a:path w="5580942" h="5519103">
                <a:moveTo>
                  <a:pt x="169765" y="0"/>
                </a:moveTo>
                <a:lnTo>
                  <a:pt x="5580942" y="0"/>
                </a:lnTo>
                <a:lnTo>
                  <a:pt x="5580942" y="5519103"/>
                </a:lnTo>
                <a:lnTo>
                  <a:pt x="9100" y="5519103"/>
                </a:lnTo>
                <a:lnTo>
                  <a:pt x="0" y="5474029"/>
                </a:lnTo>
                <a:lnTo>
                  <a:pt x="0" y="169765"/>
                </a:lnTo>
                <a:cubicBezTo>
                  <a:pt x="0" y="76006"/>
                  <a:pt x="76006" y="0"/>
                  <a:pt x="169765" y="0"/>
                </a:cubicBezTo>
                <a:close/>
              </a:path>
            </a:pathLst>
          </a:custGeom>
        </p:spPr>
      </p:pic>
      <p:sp>
        <p:nvSpPr>
          <p:cNvPr id="11" name="Arc 10">
            <a:extLst>
              <a:ext uri="{FF2B5EF4-FFF2-40B4-BE49-F238E27FC236}">
                <a16:creationId xmlns:a16="http://schemas.microsoft.com/office/drawing/2014/main" id="{3BA62E19-CD42-4C09-B825-844B4943D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7212"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6F8DEC2-D443-EFFF-E508-F6C06D6B7147}"/>
              </a:ext>
            </a:extLst>
          </p:cNvPr>
          <p:cNvSpPr>
            <a:spLocks noGrp="1"/>
          </p:cNvSpPr>
          <p:nvPr>
            <p:ph type="title"/>
          </p:nvPr>
        </p:nvSpPr>
        <p:spPr>
          <a:xfrm>
            <a:off x="838200" y="365125"/>
            <a:ext cx="10515599" cy="1325563"/>
          </a:xfrm>
        </p:spPr>
        <p:txBody>
          <a:bodyPr>
            <a:normAutofit/>
          </a:bodyPr>
          <a:lstStyle/>
          <a:p>
            <a:r>
              <a:rPr lang="en-US"/>
              <a:t>INTRODUCTION</a:t>
            </a:r>
          </a:p>
        </p:txBody>
      </p:sp>
      <p:sp>
        <p:nvSpPr>
          <p:cNvPr id="3" name="Content Placeholder 2">
            <a:extLst>
              <a:ext uri="{FF2B5EF4-FFF2-40B4-BE49-F238E27FC236}">
                <a16:creationId xmlns:a16="http://schemas.microsoft.com/office/drawing/2014/main" id="{28AFF40F-841F-9ED3-10CB-D8B0AB648DC8}"/>
              </a:ext>
            </a:extLst>
          </p:cNvPr>
          <p:cNvSpPr>
            <a:spLocks noGrp="1"/>
          </p:cNvSpPr>
          <p:nvPr>
            <p:ph idx="1"/>
          </p:nvPr>
        </p:nvSpPr>
        <p:spPr>
          <a:xfrm>
            <a:off x="838200" y="1825625"/>
            <a:ext cx="5393361" cy="4351338"/>
          </a:xfrm>
        </p:spPr>
        <p:txBody>
          <a:bodyPr>
            <a:normAutofit/>
          </a:bodyPr>
          <a:lstStyle/>
          <a:p>
            <a:pPr marL="0" indent="0">
              <a:buNone/>
            </a:pPr>
            <a:r>
              <a:rPr lang="en-US"/>
              <a:t>This presentation identifies the issues affecting sales at Basil's Bakery; by applying the 5W2H, PESTLE, and Fishbone methods, the best decision for resolving these problems can be determined.</a:t>
            </a:r>
            <a:endParaRPr lang="en-US" dirty="0"/>
          </a:p>
        </p:txBody>
      </p:sp>
      <p:sp>
        <p:nvSpPr>
          <p:cNvPr id="13" name="Oval 12">
            <a:extLst>
              <a:ext uri="{FF2B5EF4-FFF2-40B4-BE49-F238E27FC236}">
                <a16:creationId xmlns:a16="http://schemas.microsoft.com/office/drawing/2014/main" id="{8E63CC27-1C86-4653-8866-79C24C5C5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5924" y="1656147"/>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1312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Breads on display">
            <a:extLst>
              <a:ext uri="{FF2B5EF4-FFF2-40B4-BE49-F238E27FC236}">
                <a16:creationId xmlns:a16="http://schemas.microsoft.com/office/drawing/2014/main" id="{B5A9245A-2D52-351A-EDD9-0F6F995EEA20}"/>
              </a:ext>
            </a:extLst>
          </p:cNvPr>
          <p:cNvPicPr>
            <a:picLocks noChangeAspect="1"/>
          </p:cNvPicPr>
          <p:nvPr/>
        </p:nvPicPr>
        <p:blipFill>
          <a:blip r:embed="rId2"/>
          <a:srcRect l="22495" r="30244" b="-1"/>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0DA20FDB-0EF8-9870-9736-BB050440E603}"/>
              </a:ext>
            </a:extLst>
          </p:cNvPr>
          <p:cNvSpPr>
            <a:spLocks noGrp="1"/>
          </p:cNvSpPr>
          <p:nvPr>
            <p:ph type="title"/>
          </p:nvPr>
        </p:nvSpPr>
        <p:spPr>
          <a:xfrm>
            <a:off x="5827048" y="407987"/>
            <a:ext cx="5721484" cy="1325563"/>
          </a:xfrm>
        </p:spPr>
        <p:txBody>
          <a:bodyPr>
            <a:normAutofit/>
          </a:bodyPr>
          <a:lstStyle/>
          <a:p>
            <a:r>
              <a:rPr lang="en-US"/>
              <a:t>COMPANY BACKGROUND</a:t>
            </a:r>
            <a:endParaRPr lang="en-US" dirty="0"/>
          </a:p>
        </p:txBody>
      </p:sp>
      <p:sp>
        <p:nvSpPr>
          <p:cNvPr id="3" name="Content Placeholder 2">
            <a:extLst>
              <a:ext uri="{FF2B5EF4-FFF2-40B4-BE49-F238E27FC236}">
                <a16:creationId xmlns:a16="http://schemas.microsoft.com/office/drawing/2014/main" id="{E7266C52-B137-8CE4-27DB-F369D4D47535}"/>
              </a:ext>
            </a:extLst>
          </p:cNvPr>
          <p:cNvSpPr>
            <a:spLocks noGrp="1"/>
          </p:cNvSpPr>
          <p:nvPr>
            <p:ph idx="1"/>
          </p:nvPr>
        </p:nvSpPr>
        <p:spPr>
          <a:xfrm>
            <a:off x="5827048" y="1868487"/>
            <a:ext cx="5721484" cy="4351338"/>
          </a:xfrm>
        </p:spPr>
        <p:txBody>
          <a:bodyPr>
            <a:normAutofit/>
          </a:bodyPr>
          <a:lstStyle/>
          <a:p>
            <a:pPr marL="0" indent="0">
              <a:buNone/>
            </a:pPr>
            <a:r>
              <a:rPr lang="en-US"/>
              <a:t>Basil's Bakery is a small independent business located in Coventry, UK. Basil, the owner and an artisan baker, takes great pride in his work, producing cakes, pastries, and bread using top-quality ingredients. While customers highly appreciate his products, the business faced a setback when the COVID-19 lockdown began.</a:t>
            </a:r>
            <a:endParaRPr lang="en-US" dirty="0"/>
          </a:p>
        </p:txBody>
      </p:sp>
    </p:spTree>
    <p:extLst>
      <p:ext uri="{BB962C8B-B14F-4D97-AF65-F5344CB8AC3E}">
        <p14:creationId xmlns:p14="http://schemas.microsoft.com/office/powerpoint/2010/main" val="3108983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2DC87-66C3-6D87-AF18-B67B535F7737}"/>
              </a:ext>
            </a:extLst>
          </p:cNvPr>
          <p:cNvSpPr>
            <a:spLocks noGrp="1"/>
          </p:cNvSpPr>
          <p:nvPr>
            <p:ph type="title"/>
          </p:nvPr>
        </p:nvSpPr>
        <p:spPr>
          <a:xfrm>
            <a:off x="439837" y="-178608"/>
            <a:ext cx="10515600" cy="1325563"/>
          </a:xfrm>
        </p:spPr>
        <p:txBody>
          <a:bodyPr/>
          <a:lstStyle/>
          <a:p>
            <a:r>
              <a:rPr lang="en-US" dirty="0"/>
              <a:t>PROBLEM: NATURE AND SCOPE</a:t>
            </a:r>
          </a:p>
        </p:txBody>
      </p:sp>
      <p:sp>
        <p:nvSpPr>
          <p:cNvPr id="3" name="Content Placeholder 2">
            <a:extLst>
              <a:ext uri="{FF2B5EF4-FFF2-40B4-BE49-F238E27FC236}">
                <a16:creationId xmlns:a16="http://schemas.microsoft.com/office/drawing/2014/main" id="{E39DFFC5-7D74-664D-920B-3505B66CD26E}"/>
              </a:ext>
            </a:extLst>
          </p:cNvPr>
          <p:cNvSpPr>
            <a:spLocks noGrp="1"/>
          </p:cNvSpPr>
          <p:nvPr>
            <p:ph idx="1"/>
          </p:nvPr>
        </p:nvSpPr>
        <p:spPr>
          <a:xfrm>
            <a:off x="2615877" y="1003583"/>
            <a:ext cx="11897810" cy="4552286"/>
          </a:xfrm>
        </p:spPr>
        <p:txBody>
          <a:bodyPr>
            <a:normAutofit/>
          </a:bodyPr>
          <a:lstStyle/>
          <a:p>
            <a:pPr marL="0" indent="0">
              <a:buNone/>
            </a:pPr>
            <a:r>
              <a:rPr lang="en-US" sz="3600" dirty="0"/>
              <a:t>5W2H</a:t>
            </a:r>
          </a:p>
        </p:txBody>
      </p:sp>
      <p:sp>
        <p:nvSpPr>
          <p:cNvPr id="4" name="TextBox 3">
            <a:extLst>
              <a:ext uri="{FF2B5EF4-FFF2-40B4-BE49-F238E27FC236}">
                <a16:creationId xmlns:a16="http://schemas.microsoft.com/office/drawing/2014/main" id="{F983CB21-F43B-1607-EB40-80C0F487DFC2}"/>
              </a:ext>
            </a:extLst>
          </p:cNvPr>
          <p:cNvSpPr txBox="1"/>
          <p:nvPr/>
        </p:nvSpPr>
        <p:spPr>
          <a:xfrm>
            <a:off x="439837" y="1575673"/>
            <a:ext cx="6366078" cy="523220"/>
          </a:xfrm>
          <a:prstGeom prst="rect">
            <a:avLst/>
          </a:prstGeom>
          <a:noFill/>
        </p:spPr>
        <p:txBody>
          <a:bodyPr wrap="square" rtlCol="0">
            <a:spAutoFit/>
          </a:bodyPr>
          <a:lstStyle/>
          <a:p>
            <a:pPr marL="457200" indent="-457200">
              <a:buFont typeface="Arial" panose="020B0604020202020204" pitchFamily="34" charset="0"/>
              <a:buChar char="•"/>
            </a:pPr>
            <a:r>
              <a:rPr lang="en-US" sz="2800" dirty="0"/>
              <a:t>WHAT? – WHAT IS THE PROBLEM</a:t>
            </a:r>
          </a:p>
        </p:txBody>
      </p:sp>
      <p:sp>
        <p:nvSpPr>
          <p:cNvPr id="5" name="TextBox 4">
            <a:extLst>
              <a:ext uri="{FF2B5EF4-FFF2-40B4-BE49-F238E27FC236}">
                <a16:creationId xmlns:a16="http://schemas.microsoft.com/office/drawing/2014/main" id="{F225D29A-F98B-6925-CC52-2A03B6168B27}"/>
              </a:ext>
            </a:extLst>
          </p:cNvPr>
          <p:cNvSpPr txBox="1"/>
          <p:nvPr/>
        </p:nvSpPr>
        <p:spPr>
          <a:xfrm>
            <a:off x="439837" y="2232119"/>
            <a:ext cx="5312780" cy="523220"/>
          </a:xfrm>
          <a:prstGeom prst="rect">
            <a:avLst/>
          </a:prstGeom>
          <a:noFill/>
        </p:spPr>
        <p:txBody>
          <a:bodyPr wrap="square" rtlCol="0">
            <a:spAutoFit/>
          </a:bodyPr>
          <a:lstStyle/>
          <a:p>
            <a:pPr marL="285750" indent="-285750">
              <a:buFont typeface="Arial" panose="020B0604020202020204" pitchFamily="34" charset="0"/>
              <a:buChar char="•"/>
            </a:pPr>
            <a:r>
              <a:rPr lang="en-US" sz="2800" dirty="0"/>
              <a:t>WHY? – WHY IT HAPPENED?</a:t>
            </a:r>
          </a:p>
        </p:txBody>
      </p:sp>
      <p:sp>
        <p:nvSpPr>
          <p:cNvPr id="6" name="TextBox 5">
            <a:extLst>
              <a:ext uri="{FF2B5EF4-FFF2-40B4-BE49-F238E27FC236}">
                <a16:creationId xmlns:a16="http://schemas.microsoft.com/office/drawing/2014/main" id="{AF01C279-C266-876C-B8E7-FDCF296FA081}"/>
              </a:ext>
            </a:extLst>
          </p:cNvPr>
          <p:cNvSpPr txBox="1"/>
          <p:nvPr/>
        </p:nvSpPr>
        <p:spPr>
          <a:xfrm>
            <a:off x="439836" y="2888565"/>
            <a:ext cx="5486401" cy="523220"/>
          </a:xfrm>
          <a:prstGeom prst="rect">
            <a:avLst/>
          </a:prstGeom>
          <a:noFill/>
        </p:spPr>
        <p:txBody>
          <a:bodyPr wrap="square" rtlCol="0">
            <a:spAutoFit/>
          </a:bodyPr>
          <a:lstStyle/>
          <a:p>
            <a:pPr marL="457200" indent="-457200">
              <a:buFont typeface="Arial" panose="020B0604020202020204" pitchFamily="34" charset="0"/>
              <a:buChar char="•"/>
            </a:pPr>
            <a:r>
              <a:rPr lang="en-US" sz="2800" dirty="0"/>
              <a:t>WHO?—WHO IS INVOLVED?</a:t>
            </a:r>
          </a:p>
        </p:txBody>
      </p:sp>
      <p:sp>
        <p:nvSpPr>
          <p:cNvPr id="8" name="TextBox 7">
            <a:extLst>
              <a:ext uri="{FF2B5EF4-FFF2-40B4-BE49-F238E27FC236}">
                <a16:creationId xmlns:a16="http://schemas.microsoft.com/office/drawing/2014/main" id="{95004CF3-D44D-BE6B-5149-847250F5B269}"/>
              </a:ext>
            </a:extLst>
          </p:cNvPr>
          <p:cNvSpPr txBox="1"/>
          <p:nvPr/>
        </p:nvSpPr>
        <p:spPr>
          <a:xfrm>
            <a:off x="439837" y="3446216"/>
            <a:ext cx="5826052" cy="2246769"/>
          </a:xfrm>
          <a:prstGeom prst="rect">
            <a:avLst/>
          </a:prstGeom>
          <a:noFill/>
        </p:spPr>
        <p:txBody>
          <a:bodyPr wrap="square" rtlCol="0">
            <a:spAutoFit/>
          </a:bodyPr>
          <a:lstStyle/>
          <a:p>
            <a:pPr marL="457200" indent="-457200">
              <a:buFont typeface="Arial" panose="020B0604020202020204" pitchFamily="34" charset="0"/>
              <a:buChar char="•"/>
            </a:pPr>
            <a:r>
              <a:rPr lang="en-US" sz="2800" dirty="0"/>
              <a:t>WHERE?- WHERE IS HAPPENED?</a:t>
            </a:r>
          </a:p>
          <a:p>
            <a:pPr marL="457200" indent="-457200">
              <a:buFont typeface="Arial" panose="020B0604020202020204" pitchFamily="34" charset="0"/>
              <a:buChar char="•"/>
            </a:pPr>
            <a:r>
              <a:rPr lang="en-US" sz="2800" dirty="0"/>
              <a:t>WHEN? –WHEN IS HAPPENED?</a:t>
            </a:r>
          </a:p>
          <a:p>
            <a:pPr marL="457200" indent="-457200">
              <a:buFont typeface="Arial" panose="020B0604020202020204" pitchFamily="34" charset="0"/>
              <a:buChar char="•"/>
            </a:pPr>
            <a:r>
              <a:rPr lang="en-US" sz="2800" dirty="0"/>
              <a:t>HOW? – HOW WILL IT BE DONE</a:t>
            </a:r>
          </a:p>
          <a:p>
            <a:pPr marL="457200" indent="-457200">
              <a:buFont typeface="Arial" panose="020B0604020202020204" pitchFamily="34" charset="0"/>
              <a:buChar char="•"/>
            </a:pPr>
            <a:r>
              <a:rPr lang="en-US" sz="2800" dirty="0"/>
              <a:t>HOW MUCH? – HOW MUCH WILL IT COST?</a:t>
            </a:r>
          </a:p>
        </p:txBody>
      </p:sp>
    </p:spTree>
    <p:extLst>
      <p:ext uri="{BB962C8B-B14F-4D97-AF65-F5344CB8AC3E}">
        <p14:creationId xmlns:p14="http://schemas.microsoft.com/office/powerpoint/2010/main" val="1083049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87A20-D606-4211-5F63-EE16D2EEB6ED}"/>
              </a:ext>
            </a:extLst>
          </p:cNvPr>
          <p:cNvSpPr>
            <a:spLocks noGrp="1"/>
          </p:cNvSpPr>
          <p:nvPr>
            <p:ph type="title"/>
          </p:nvPr>
        </p:nvSpPr>
        <p:spPr>
          <a:xfrm>
            <a:off x="479394" y="1070800"/>
            <a:ext cx="3939688" cy="5583126"/>
          </a:xfrm>
        </p:spPr>
        <p:txBody>
          <a:bodyPr>
            <a:normAutofit fontScale="90000"/>
          </a:bodyPr>
          <a:lstStyle/>
          <a:p>
            <a:pPr algn="r"/>
            <a:r>
              <a:rPr lang="en-US" sz="7400" dirty="0"/>
              <a:t>PESTLE ANALYSIS: BASIL’S BAKERY</a:t>
            </a:r>
            <a:br>
              <a:rPr lang="en-US" sz="7400" dirty="0"/>
            </a:br>
            <a:endParaRPr lang="en-US" sz="7400" dirty="0"/>
          </a:p>
        </p:txBody>
      </p:sp>
      <p:graphicFrame>
        <p:nvGraphicFramePr>
          <p:cNvPr id="5" name="Content Placeholder 2">
            <a:extLst>
              <a:ext uri="{FF2B5EF4-FFF2-40B4-BE49-F238E27FC236}">
                <a16:creationId xmlns:a16="http://schemas.microsoft.com/office/drawing/2014/main" id="{1DD454AA-744F-D555-A42B-096825A65436}"/>
              </a:ext>
            </a:extLst>
          </p:cNvPr>
          <p:cNvGraphicFramePr>
            <a:graphicFrameLocks noGrp="1"/>
          </p:cNvGraphicFramePr>
          <p:nvPr>
            <p:ph idx="1"/>
            <p:extLst>
              <p:ext uri="{D42A27DB-BD31-4B8C-83A1-F6EECF244321}">
                <p14:modId xmlns:p14="http://schemas.microsoft.com/office/powerpoint/2010/main" val="3506824959"/>
              </p:ext>
            </p:extLst>
          </p:nvPr>
        </p:nvGraphicFramePr>
        <p:xfrm>
          <a:off x="4988613"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325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02749-6EE4-AB89-920E-DC1B97DD7313}"/>
              </a:ext>
            </a:extLst>
          </p:cNvPr>
          <p:cNvSpPr>
            <a:spLocks noGrp="1"/>
          </p:cNvSpPr>
          <p:nvPr>
            <p:ph type="title"/>
          </p:nvPr>
        </p:nvSpPr>
        <p:spPr>
          <a:xfrm>
            <a:off x="596068" y="245015"/>
            <a:ext cx="11949089" cy="882432"/>
          </a:xfrm>
        </p:spPr>
        <p:txBody>
          <a:bodyPr/>
          <a:lstStyle/>
          <a:p>
            <a:r>
              <a:rPr lang="en-US" dirty="0"/>
              <a:t>CAUSE AND EFFECT ANALYSIS : BASIL’S BAKERY</a:t>
            </a:r>
          </a:p>
        </p:txBody>
      </p:sp>
      <p:sp>
        <p:nvSpPr>
          <p:cNvPr id="3" name="Content Placeholder 2">
            <a:extLst>
              <a:ext uri="{FF2B5EF4-FFF2-40B4-BE49-F238E27FC236}">
                <a16:creationId xmlns:a16="http://schemas.microsoft.com/office/drawing/2014/main" id="{C7D9A9FB-F1E3-2E57-D6C5-A2C3091C9AD7}"/>
              </a:ext>
            </a:extLst>
          </p:cNvPr>
          <p:cNvSpPr>
            <a:spLocks noGrp="1"/>
          </p:cNvSpPr>
          <p:nvPr>
            <p:ph idx="1"/>
          </p:nvPr>
        </p:nvSpPr>
        <p:spPr>
          <a:xfrm>
            <a:off x="6405408" y="5593244"/>
            <a:ext cx="9222353" cy="4505460"/>
          </a:xfrm>
        </p:spPr>
        <p:txBody>
          <a:bodyPr>
            <a:normAutofit/>
          </a:bodyPr>
          <a:lstStyle/>
          <a:p>
            <a:pPr marL="0" indent="0">
              <a:buNone/>
            </a:pPr>
            <a:r>
              <a:rPr lang="en-US" sz="2000" dirty="0"/>
              <a:t>POPULATION DENSITY</a:t>
            </a:r>
          </a:p>
        </p:txBody>
      </p:sp>
      <p:sp>
        <p:nvSpPr>
          <p:cNvPr id="26" name="Rectangle 25">
            <a:extLst>
              <a:ext uri="{FF2B5EF4-FFF2-40B4-BE49-F238E27FC236}">
                <a16:creationId xmlns:a16="http://schemas.microsoft.com/office/drawing/2014/main" id="{6BD7EE9A-97DD-EAFA-9D22-0EB0BE008E25}"/>
              </a:ext>
            </a:extLst>
          </p:cNvPr>
          <p:cNvSpPr>
            <a:spLocks noChangeAspect="1" noEditPoints="1" noChangeArrowheads="1" noChangeShapeType="1" noTextEdit="1"/>
          </p:cNvSpPr>
          <p:nvPr/>
        </p:nvSpPr>
        <p:spPr bwMode="auto">
          <a:xfrm>
            <a:off x="240154" y="1244369"/>
            <a:ext cx="1881356" cy="565923"/>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a:buNone/>
            </a:pPr>
            <a:r>
              <a:rPr lang="en-US" sz="1200" b="1">
                <a:effectLst/>
                <a:latin typeface="Times New Roman" panose="02020603050405020304" pitchFamily="18"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p:txBody>
      </p:sp>
      <p:sp>
        <p:nvSpPr>
          <p:cNvPr id="27" name="Rectangle 26">
            <a:extLst>
              <a:ext uri="{FF2B5EF4-FFF2-40B4-BE49-F238E27FC236}">
                <a16:creationId xmlns:a16="http://schemas.microsoft.com/office/drawing/2014/main" id="{4C4735B0-F8EF-3A85-1671-96508B7C3F60}"/>
              </a:ext>
            </a:extLst>
          </p:cNvPr>
          <p:cNvSpPr>
            <a:spLocks noChangeAspect="1" noEditPoints="1" noChangeArrowheads="1" noChangeShapeType="1" noTextEdit="1"/>
          </p:cNvSpPr>
          <p:nvPr/>
        </p:nvSpPr>
        <p:spPr bwMode="auto">
          <a:xfrm>
            <a:off x="2829302" y="1244369"/>
            <a:ext cx="1788292" cy="540922"/>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a:buNone/>
            </a:pPr>
            <a:r>
              <a:rPr lang="en-US" sz="1200" b="1">
                <a:effectLst/>
                <a:latin typeface="Times New Roman" panose="02020603050405020304" pitchFamily="18"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p:txBody>
      </p:sp>
      <p:sp>
        <p:nvSpPr>
          <p:cNvPr id="28" name="Rectangle 27">
            <a:extLst>
              <a:ext uri="{FF2B5EF4-FFF2-40B4-BE49-F238E27FC236}">
                <a16:creationId xmlns:a16="http://schemas.microsoft.com/office/drawing/2014/main" id="{51884A2D-9B4E-AB85-77D2-10E702A54BD4}"/>
              </a:ext>
            </a:extLst>
          </p:cNvPr>
          <p:cNvSpPr>
            <a:spLocks noChangeAspect="1" noEditPoints="1" noChangeArrowheads="1" noChangeShapeType="1" noTextEdit="1"/>
          </p:cNvSpPr>
          <p:nvPr/>
        </p:nvSpPr>
        <p:spPr bwMode="auto">
          <a:xfrm>
            <a:off x="5949601" y="1240416"/>
            <a:ext cx="2541419" cy="513890"/>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a:buNone/>
            </a:pPr>
            <a:r>
              <a:rPr lang="en-US" sz="1200" b="1">
                <a:effectLst/>
                <a:latin typeface="Times New Roman" panose="02020603050405020304" pitchFamily="18"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p:txBody>
      </p:sp>
      <p:cxnSp>
        <p:nvCxnSpPr>
          <p:cNvPr id="29" name="Line 157">
            <a:extLst>
              <a:ext uri="{FF2B5EF4-FFF2-40B4-BE49-F238E27FC236}">
                <a16:creationId xmlns:a16="http://schemas.microsoft.com/office/drawing/2014/main" id="{C6F721F2-9BB5-D44F-5DFC-25C62AB5FF60}"/>
              </a:ext>
            </a:extLst>
          </p:cNvPr>
          <p:cNvCxnSpPr>
            <a:cxnSpLocks noChangeAspect="1" noEditPoints="1" noChangeArrowheads="1" noChangeShapeType="1"/>
          </p:cNvCxnSpPr>
          <p:nvPr/>
        </p:nvCxnSpPr>
        <p:spPr bwMode="auto">
          <a:xfrm>
            <a:off x="4697997" y="1829846"/>
            <a:ext cx="1898228" cy="1824939"/>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31" name="Line 157">
            <a:extLst>
              <a:ext uri="{FF2B5EF4-FFF2-40B4-BE49-F238E27FC236}">
                <a16:creationId xmlns:a16="http://schemas.microsoft.com/office/drawing/2014/main" id="{5E3C1CBF-3A03-69E8-93F0-79EDD8593E23}"/>
              </a:ext>
            </a:extLst>
          </p:cNvPr>
          <p:cNvCxnSpPr>
            <a:cxnSpLocks noChangeAspect="1" noEditPoints="1" noChangeArrowheads="1" noChangeShapeType="1"/>
          </p:cNvCxnSpPr>
          <p:nvPr/>
        </p:nvCxnSpPr>
        <p:spPr bwMode="auto">
          <a:xfrm>
            <a:off x="1580788" y="2194241"/>
            <a:ext cx="1470975" cy="150066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32" name="Line 157">
            <a:extLst>
              <a:ext uri="{FF2B5EF4-FFF2-40B4-BE49-F238E27FC236}">
                <a16:creationId xmlns:a16="http://schemas.microsoft.com/office/drawing/2014/main" id="{41C64665-6C31-72C2-CC1C-0704A9A112CA}"/>
              </a:ext>
            </a:extLst>
          </p:cNvPr>
          <p:cNvCxnSpPr>
            <a:cxnSpLocks noChangeAspect="1" noEditPoints="1" noChangeArrowheads="1" noChangeShapeType="1"/>
          </p:cNvCxnSpPr>
          <p:nvPr/>
        </p:nvCxnSpPr>
        <p:spPr bwMode="auto">
          <a:xfrm>
            <a:off x="8493948" y="1753955"/>
            <a:ext cx="1902550" cy="1940946"/>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sp>
        <p:nvSpPr>
          <p:cNvPr id="51" name="Chevron 50">
            <a:extLst>
              <a:ext uri="{FF2B5EF4-FFF2-40B4-BE49-F238E27FC236}">
                <a16:creationId xmlns:a16="http://schemas.microsoft.com/office/drawing/2014/main" id="{E421B9E2-42C2-4931-C0E3-7F93915A20F1}"/>
              </a:ext>
            </a:extLst>
          </p:cNvPr>
          <p:cNvSpPr/>
          <p:nvPr/>
        </p:nvSpPr>
        <p:spPr>
          <a:xfrm>
            <a:off x="46981" y="3710604"/>
            <a:ext cx="10910830" cy="294176"/>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2" name="Text Box 168">
            <a:extLst>
              <a:ext uri="{FF2B5EF4-FFF2-40B4-BE49-F238E27FC236}">
                <a16:creationId xmlns:a16="http://schemas.microsoft.com/office/drawing/2014/main" id="{3F786011-2B9E-900B-3D7A-A318159EE7E4}"/>
              </a:ext>
            </a:extLst>
          </p:cNvPr>
          <p:cNvSpPr txBox="1">
            <a:spLocks noChangeAspect="1" noEditPoints="1" noChangeArrowheads="1" noChangeShapeType="1" noTextEdit="1"/>
          </p:cNvSpPr>
          <p:nvPr/>
        </p:nvSpPr>
        <p:spPr bwMode="auto">
          <a:xfrm flipV="1">
            <a:off x="10435458" y="3293267"/>
            <a:ext cx="1442428" cy="1182762"/>
          </a:xfrm>
          <a:prstGeom prst="rect">
            <a:avLst/>
          </a:prstGeom>
          <a:solidFill>
            <a:srgbClr val="FFFF99"/>
          </a:solidFill>
          <a:ln w="9525" cap="rnd">
            <a:solidFill>
              <a:srgbClr val="000000"/>
            </a:solidFill>
            <a:prstDash val="sysDot"/>
            <a:miter lim="800000"/>
            <a:headEnd/>
            <a:tailEnd/>
          </a:ln>
        </p:spPr>
        <p:txBody>
          <a:bodyPr rot="0" vert="horz" wrap="square" lIns="91440" tIns="45720" rIns="91440" bIns="45720" anchor="t" anchorCtr="0" upright="1">
            <a:noAutofit/>
          </a:bodyPr>
          <a:lstStyle/>
          <a:p>
            <a:pPr algn="ctr">
              <a:buNone/>
            </a:pPr>
            <a:r>
              <a:rPr lang="en-GB" sz="1200" b="1">
                <a:effectLst/>
                <a:latin typeface="Arial" panose="020B0604020202020204" pitchFamily="34"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p:txBody>
      </p:sp>
      <p:cxnSp>
        <p:nvCxnSpPr>
          <p:cNvPr id="53" name="Line 162">
            <a:extLst>
              <a:ext uri="{FF2B5EF4-FFF2-40B4-BE49-F238E27FC236}">
                <a16:creationId xmlns:a16="http://schemas.microsoft.com/office/drawing/2014/main" id="{340BAD9C-C1B5-3D4A-18A4-4CC1B9E0A411}"/>
              </a:ext>
            </a:extLst>
          </p:cNvPr>
          <p:cNvCxnSpPr>
            <a:cxnSpLocks noChangeAspect="1" noEditPoints="1" noChangeArrowheads="1" noChangeShapeType="1"/>
          </p:cNvCxnSpPr>
          <p:nvPr/>
        </p:nvCxnSpPr>
        <p:spPr bwMode="auto">
          <a:xfrm flipV="1">
            <a:off x="2517927" y="3963765"/>
            <a:ext cx="712704" cy="2083464"/>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sp>
        <p:nvSpPr>
          <p:cNvPr id="56" name="Rectangle 55">
            <a:extLst>
              <a:ext uri="{FF2B5EF4-FFF2-40B4-BE49-F238E27FC236}">
                <a16:creationId xmlns:a16="http://schemas.microsoft.com/office/drawing/2014/main" id="{B3A5C86A-2BDF-B9FD-B841-03B6560B37A1}"/>
              </a:ext>
            </a:extLst>
          </p:cNvPr>
          <p:cNvSpPr>
            <a:spLocks noChangeAspect="1" noEditPoints="1" noChangeArrowheads="1" noChangeShapeType="1" noTextEdit="1"/>
          </p:cNvSpPr>
          <p:nvPr/>
        </p:nvSpPr>
        <p:spPr bwMode="auto">
          <a:xfrm>
            <a:off x="3450753" y="6085746"/>
            <a:ext cx="1984295" cy="625765"/>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a:buNone/>
            </a:pPr>
            <a:r>
              <a:rPr lang="en-US" sz="1200" b="1">
                <a:effectLst/>
                <a:latin typeface="Times New Roman" panose="02020603050405020304" pitchFamily="18"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p:txBody>
      </p:sp>
      <p:sp>
        <p:nvSpPr>
          <p:cNvPr id="57" name="Rectangle 56">
            <a:extLst>
              <a:ext uri="{FF2B5EF4-FFF2-40B4-BE49-F238E27FC236}">
                <a16:creationId xmlns:a16="http://schemas.microsoft.com/office/drawing/2014/main" id="{00BAD128-A328-5390-B161-46317010A5A3}"/>
              </a:ext>
            </a:extLst>
          </p:cNvPr>
          <p:cNvSpPr>
            <a:spLocks noChangeAspect="1" noEditPoints="1" noChangeArrowheads="1" noChangeShapeType="1" noTextEdit="1"/>
          </p:cNvSpPr>
          <p:nvPr/>
        </p:nvSpPr>
        <p:spPr bwMode="auto">
          <a:xfrm flipH="1">
            <a:off x="6596225" y="5983872"/>
            <a:ext cx="1738206" cy="659665"/>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a:buNone/>
            </a:pPr>
            <a:r>
              <a:rPr lang="en-US" sz="1200" b="1">
                <a:effectLst/>
                <a:latin typeface="Times New Roman" panose="02020603050405020304" pitchFamily="18"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p:txBody>
      </p:sp>
      <p:cxnSp>
        <p:nvCxnSpPr>
          <p:cNvPr id="58" name="Line 162">
            <a:extLst>
              <a:ext uri="{FF2B5EF4-FFF2-40B4-BE49-F238E27FC236}">
                <a16:creationId xmlns:a16="http://schemas.microsoft.com/office/drawing/2014/main" id="{FE67FC04-D3BC-C3D1-EB8F-5DA38107457E}"/>
              </a:ext>
            </a:extLst>
          </p:cNvPr>
          <p:cNvCxnSpPr>
            <a:cxnSpLocks noChangeAspect="1" noEditPoints="1" noChangeArrowheads="1" noChangeShapeType="1"/>
          </p:cNvCxnSpPr>
          <p:nvPr/>
        </p:nvCxnSpPr>
        <p:spPr bwMode="auto">
          <a:xfrm>
            <a:off x="9564419" y="5506536"/>
            <a:ext cx="0" cy="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69" name="Line 85">
            <a:extLst>
              <a:ext uri="{FF2B5EF4-FFF2-40B4-BE49-F238E27FC236}">
                <a16:creationId xmlns:a16="http://schemas.microsoft.com/office/drawing/2014/main" id="{8FF1D379-FA58-2634-5B85-408FA3D16F6E}"/>
              </a:ext>
            </a:extLst>
          </p:cNvPr>
          <p:cNvCxnSpPr>
            <a:cxnSpLocks noChangeAspect="1" noEditPoints="1" noChangeArrowheads="1" noChangeShapeType="1"/>
          </p:cNvCxnSpPr>
          <p:nvPr/>
        </p:nvCxnSpPr>
        <p:spPr bwMode="auto">
          <a:xfrm>
            <a:off x="224852" y="2433667"/>
            <a:ext cx="1577196"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86" name="Line 89">
            <a:extLst>
              <a:ext uri="{FF2B5EF4-FFF2-40B4-BE49-F238E27FC236}">
                <a16:creationId xmlns:a16="http://schemas.microsoft.com/office/drawing/2014/main" id="{F9339902-A167-697C-3766-A475364536E0}"/>
              </a:ext>
            </a:extLst>
          </p:cNvPr>
          <p:cNvCxnSpPr>
            <a:cxnSpLocks noChangeAspect="1" noEditPoints="1" noChangeArrowheads="1" noChangeShapeType="1"/>
          </p:cNvCxnSpPr>
          <p:nvPr/>
        </p:nvCxnSpPr>
        <p:spPr bwMode="auto">
          <a:xfrm>
            <a:off x="2855969" y="3532651"/>
            <a:ext cx="3566426"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88" name="Line 89">
            <a:extLst>
              <a:ext uri="{FF2B5EF4-FFF2-40B4-BE49-F238E27FC236}">
                <a16:creationId xmlns:a16="http://schemas.microsoft.com/office/drawing/2014/main" id="{907E439C-5861-CBC3-F679-2409B4AFE1B3}"/>
              </a:ext>
            </a:extLst>
          </p:cNvPr>
          <p:cNvCxnSpPr>
            <a:cxnSpLocks noChangeAspect="1" noEditPoints="1" noChangeArrowheads="1" noChangeShapeType="1"/>
          </p:cNvCxnSpPr>
          <p:nvPr/>
        </p:nvCxnSpPr>
        <p:spPr bwMode="auto">
          <a:xfrm>
            <a:off x="2488657" y="2943833"/>
            <a:ext cx="322100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90" name="Line 89">
            <a:extLst>
              <a:ext uri="{FF2B5EF4-FFF2-40B4-BE49-F238E27FC236}">
                <a16:creationId xmlns:a16="http://schemas.microsoft.com/office/drawing/2014/main" id="{6BC7CA8B-3F06-B46A-4E83-6331AB23A5EA}"/>
              </a:ext>
            </a:extLst>
          </p:cNvPr>
          <p:cNvCxnSpPr>
            <a:cxnSpLocks noChangeAspect="1" noEditPoints="1" noChangeArrowheads="1" noChangeShapeType="1"/>
          </p:cNvCxnSpPr>
          <p:nvPr/>
        </p:nvCxnSpPr>
        <p:spPr bwMode="auto">
          <a:xfrm>
            <a:off x="1835316" y="2405758"/>
            <a:ext cx="3410556"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103" name="Line 89">
            <a:extLst>
              <a:ext uri="{FF2B5EF4-FFF2-40B4-BE49-F238E27FC236}">
                <a16:creationId xmlns:a16="http://schemas.microsoft.com/office/drawing/2014/main" id="{A3A00272-BEA1-2A1D-301B-27C35DA05F0D}"/>
              </a:ext>
            </a:extLst>
          </p:cNvPr>
          <p:cNvCxnSpPr>
            <a:cxnSpLocks noChangeAspect="1" noEditPoints="1" noChangeArrowheads="1" noChangeShapeType="1"/>
          </p:cNvCxnSpPr>
          <p:nvPr/>
        </p:nvCxnSpPr>
        <p:spPr bwMode="auto">
          <a:xfrm>
            <a:off x="103479" y="5169267"/>
            <a:ext cx="5992521"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104" name="Line 89">
            <a:extLst>
              <a:ext uri="{FF2B5EF4-FFF2-40B4-BE49-F238E27FC236}">
                <a16:creationId xmlns:a16="http://schemas.microsoft.com/office/drawing/2014/main" id="{49C12CE1-9456-C1DF-424C-E5480D54EE45}"/>
              </a:ext>
            </a:extLst>
          </p:cNvPr>
          <p:cNvCxnSpPr>
            <a:cxnSpLocks noChangeAspect="1" noEditPoints="1" noChangeArrowheads="1" noChangeShapeType="1"/>
          </p:cNvCxnSpPr>
          <p:nvPr/>
        </p:nvCxnSpPr>
        <p:spPr bwMode="auto">
          <a:xfrm>
            <a:off x="1514373" y="5928889"/>
            <a:ext cx="4435228"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106" name="Line 89">
            <a:extLst>
              <a:ext uri="{FF2B5EF4-FFF2-40B4-BE49-F238E27FC236}">
                <a16:creationId xmlns:a16="http://schemas.microsoft.com/office/drawing/2014/main" id="{758324DD-E576-5E1D-C9B9-1818FAA70F00}"/>
              </a:ext>
            </a:extLst>
          </p:cNvPr>
          <p:cNvCxnSpPr>
            <a:cxnSpLocks noChangeAspect="1" noEditPoints="1" noChangeArrowheads="1" noChangeShapeType="1"/>
          </p:cNvCxnSpPr>
          <p:nvPr/>
        </p:nvCxnSpPr>
        <p:spPr bwMode="auto">
          <a:xfrm>
            <a:off x="5259738" y="2433667"/>
            <a:ext cx="3889641"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107" name="Line 89">
            <a:extLst>
              <a:ext uri="{FF2B5EF4-FFF2-40B4-BE49-F238E27FC236}">
                <a16:creationId xmlns:a16="http://schemas.microsoft.com/office/drawing/2014/main" id="{0F2FB13E-7004-70F0-1D56-193484D3862F}"/>
              </a:ext>
            </a:extLst>
          </p:cNvPr>
          <p:cNvCxnSpPr>
            <a:cxnSpLocks noChangeAspect="1" noEditPoints="1" noChangeArrowheads="1" noChangeShapeType="1"/>
          </p:cNvCxnSpPr>
          <p:nvPr/>
        </p:nvCxnSpPr>
        <p:spPr bwMode="auto">
          <a:xfrm>
            <a:off x="5731847" y="2915526"/>
            <a:ext cx="3789378"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109" name="Line 89">
            <a:extLst>
              <a:ext uri="{FF2B5EF4-FFF2-40B4-BE49-F238E27FC236}">
                <a16:creationId xmlns:a16="http://schemas.microsoft.com/office/drawing/2014/main" id="{FB6E5610-E6CA-CFB1-D345-C6F4D8BC33C6}"/>
              </a:ext>
            </a:extLst>
          </p:cNvPr>
          <p:cNvCxnSpPr>
            <a:cxnSpLocks noChangeAspect="1" noEditPoints="1" noChangeArrowheads="1" noChangeShapeType="1"/>
          </p:cNvCxnSpPr>
          <p:nvPr/>
        </p:nvCxnSpPr>
        <p:spPr bwMode="auto">
          <a:xfrm>
            <a:off x="6576355" y="3501531"/>
            <a:ext cx="351615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110" name="Line 89">
            <a:extLst>
              <a:ext uri="{FF2B5EF4-FFF2-40B4-BE49-F238E27FC236}">
                <a16:creationId xmlns:a16="http://schemas.microsoft.com/office/drawing/2014/main" id="{7C1AEA82-4E29-E641-9007-2053BA08C3FB}"/>
              </a:ext>
            </a:extLst>
          </p:cNvPr>
          <p:cNvCxnSpPr>
            <a:cxnSpLocks noChangeAspect="1" noEditPoints="1" noChangeArrowheads="1" noChangeShapeType="1"/>
          </p:cNvCxnSpPr>
          <p:nvPr/>
        </p:nvCxnSpPr>
        <p:spPr bwMode="auto">
          <a:xfrm>
            <a:off x="2979580" y="4611076"/>
            <a:ext cx="725324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111" name="Line 89">
            <a:extLst>
              <a:ext uri="{FF2B5EF4-FFF2-40B4-BE49-F238E27FC236}">
                <a16:creationId xmlns:a16="http://schemas.microsoft.com/office/drawing/2014/main" id="{3F504FDF-F4AA-8D2E-25AE-4AE511EAEF03}"/>
              </a:ext>
            </a:extLst>
          </p:cNvPr>
          <p:cNvCxnSpPr>
            <a:cxnSpLocks noChangeAspect="1" noEditPoints="1" noChangeArrowheads="1" noChangeShapeType="1"/>
          </p:cNvCxnSpPr>
          <p:nvPr/>
        </p:nvCxnSpPr>
        <p:spPr bwMode="auto">
          <a:xfrm>
            <a:off x="4682108" y="5169267"/>
            <a:ext cx="536043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112" name="Line 89">
            <a:extLst>
              <a:ext uri="{FF2B5EF4-FFF2-40B4-BE49-F238E27FC236}">
                <a16:creationId xmlns:a16="http://schemas.microsoft.com/office/drawing/2014/main" id="{9E025B10-7837-5A02-D4A2-941189945E0B}"/>
              </a:ext>
            </a:extLst>
          </p:cNvPr>
          <p:cNvCxnSpPr>
            <a:cxnSpLocks noChangeAspect="1" noEditPoints="1" noChangeArrowheads="1" noChangeShapeType="1"/>
          </p:cNvCxnSpPr>
          <p:nvPr/>
        </p:nvCxnSpPr>
        <p:spPr bwMode="auto">
          <a:xfrm>
            <a:off x="4444787" y="5928889"/>
            <a:ext cx="53850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115" name="Line 89">
            <a:extLst>
              <a:ext uri="{FF2B5EF4-FFF2-40B4-BE49-F238E27FC236}">
                <a16:creationId xmlns:a16="http://schemas.microsoft.com/office/drawing/2014/main" id="{7813367E-E551-DD51-F382-063DF43490DC}"/>
              </a:ext>
            </a:extLst>
          </p:cNvPr>
          <p:cNvCxnSpPr>
            <a:cxnSpLocks noChangeAspect="1" noEditPoints="1" noChangeArrowheads="1" noChangeShapeType="1"/>
          </p:cNvCxnSpPr>
          <p:nvPr/>
        </p:nvCxnSpPr>
        <p:spPr bwMode="auto">
          <a:xfrm>
            <a:off x="103479" y="2943833"/>
            <a:ext cx="2266216"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118" name="Line 89">
            <a:extLst>
              <a:ext uri="{FF2B5EF4-FFF2-40B4-BE49-F238E27FC236}">
                <a16:creationId xmlns:a16="http://schemas.microsoft.com/office/drawing/2014/main" id="{18B6C11E-1201-20CA-45FB-CC49EBF93144}"/>
              </a:ext>
            </a:extLst>
          </p:cNvPr>
          <p:cNvCxnSpPr>
            <a:cxnSpLocks noChangeAspect="1" noEditPoints="1" noChangeArrowheads="1" noChangeShapeType="1"/>
          </p:cNvCxnSpPr>
          <p:nvPr/>
        </p:nvCxnSpPr>
        <p:spPr bwMode="auto">
          <a:xfrm>
            <a:off x="227090" y="3532651"/>
            <a:ext cx="275249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22" name="TextBox 121">
            <a:extLst>
              <a:ext uri="{FF2B5EF4-FFF2-40B4-BE49-F238E27FC236}">
                <a16:creationId xmlns:a16="http://schemas.microsoft.com/office/drawing/2014/main" id="{8F8A736E-E1A1-8027-FEC0-689059BDD2BF}"/>
              </a:ext>
            </a:extLst>
          </p:cNvPr>
          <p:cNvSpPr txBox="1"/>
          <p:nvPr/>
        </p:nvSpPr>
        <p:spPr>
          <a:xfrm>
            <a:off x="10500346" y="3694901"/>
            <a:ext cx="2031485" cy="369332"/>
          </a:xfrm>
          <a:prstGeom prst="rect">
            <a:avLst/>
          </a:prstGeom>
          <a:noFill/>
        </p:spPr>
        <p:txBody>
          <a:bodyPr wrap="square" rtlCol="0">
            <a:spAutoFit/>
          </a:bodyPr>
          <a:lstStyle/>
          <a:p>
            <a:r>
              <a:rPr lang="en-US" dirty="0"/>
              <a:t>LOW SALES</a:t>
            </a:r>
          </a:p>
        </p:txBody>
      </p:sp>
      <p:sp>
        <p:nvSpPr>
          <p:cNvPr id="123" name="TextBox 122">
            <a:extLst>
              <a:ext uri="{FF2B5EF4-FFF2-40B4-BE49-F238E27FC236}">
                <a16:creationId xmlns:a16="http://schemas.microsoft.com/office/drawing/2014/main" id="{4E954F83-7D65-9B7D-3E58-ABCBE295F710}"/>
              </a:ext>
            </a:extLst>
          </p:cNvPr>
          <p:cNvSpPr txBox="1"/>
          <p:nvPr/>
        </p:nvSpPr>
        <p:spPr>
          <a:xfrm flipH="1">
            <a:off x="541021" y="1346934"/>
            <a:ext cx="1881357" cy="369448"/>
          </a:xfrm>
          <a:prstGeom prst="rect">
            <a:avLst/>
          </a:prstGeom>
          <a:noFill/>
        </p:spPr>
        <p:txBody>
          <a:bodyPr wrap="square" rtlCol="0">
            <a:spAutoFit/>
          </a:bodyPr>
          <a:lstStyle/>
          <a:p>
            <a:r>
              <a:rPr lang="en-US" dirty="0"/>
              <a:t>PEOPLE</a:t>
            </a:r>
          </a:p>
        </p:txBody>
      </p:sp>
      <p:sp>
        <p:nvSpPr>
          <p:cNvPr id="125" name="TextBox 124">
            <a:extLst>
              <a:ext uri="{FF2B5EF4-FFF2-40B4-BE49-F238E27FC236}">
                <a16:creationId xmlns:a16="http://schemas.microsoft.com/office/drawing/2014/main" id="{71AC7D0C-79EE-83BA-4D6E-D04E828FD44C}"/>
              </a:ext>
            </a:extLst>
          </p:cNvPr>
          <p:cNvSpPr txBox="1"/>
          <p:nvPr/>
        </p:nvSpPr>
        <p:spPr>
          <a:xfrm flipH="1">
            <a:off x="2975388" y="1366757"/>
            <a:ext cx="5922556" cy="369332"/>
          </a:xfrm>
          <a:prstGeom prst="rect">
            <a:avLst/>
          </a:prstGeom>
          <a:noFill/>
        </p:spPr>
        <p:txBody>
          <a:bodyPr wrap="square" rtlCol="0">
            <a:spAutoFit/>
          </a:bodyPr>
          <a:lstStyle/>
          <a:p>
            <a:r>
              <a:rPr lang="en-US" dirty="0"/>
              <a:t>TECHNOLOGY</a:t>
            </a:r>
          </a:p>
        </p:txBody>
      </p:sp>
      <p:sp>
        <p:nvSpPr>
          <p:cNvPr id="126" name="TextBox 125">
            <a:extLst>
              <a:ext uri="{FF2B5EF4-FFF2-40B4-BE49-F238E27FC236}">
                <a16:creationId xmlns:a16="http://schemas.microsoft.com/office/drawing/2014/main" id="{70939484-51FE-22B0-082E-A5E3775D01CB}"/>
              </a:ext>
            </a:extLst>
          </p:cNvPr>
          <p:cNvSpPr txBox="1"/>
          <p:nvPr/>
        </p:nvSpPr>
        <p:spPr>
          <a:xfrm>
            <a:off x="6551746" y="1357776"/>
            <a:ext cx="4810839" cy="382189"/>
          </a:xfrm>
          <a:prstGeom prst="rect">
            <a:avLst/>
          </a:prstGeom>
          <a:noFill/>
        </p:spPr>
        <p:txBody>
          <a:bodyPr wrap="square" rtlCol="0">
            <a:spAutoFit/>
          </a:bodyPr>
          <a:lstStyle/>
          <a:p>
            <a:r>
              <a:rPr lang="en-US" dirty="0"/>
              <a:t>COVID-19</a:t>
            </a:r>
          </a:p>
        </p:txBody>
      </p:sp>
      <p:sp>
        <p:nvSpPr>
          <p:cNvPr id="127" name="Rectangle 126">
            <a:extLst>
              <a:ext uri="{FF2B5EF4-FFF2-40B4-BE49-F238E27FC236}">
                <a16:creationId xmlns:a16="http://schemas.microsoft.com/office/drawing/2014/main" id="{E4D08FFD-89D5-AB3F-F82C-770A9D3B0898}"/>
              </a:ext>
            </a:extLst>
          </p:cNvPr>
          <p:cNvSpPr>
            <a:spLocks noChangeAspect="1" noEditPoints="1" noChangeArrowheads="1" noChangeShapeType="1" noTextEdit="1"/>
          </p:cNvSpPr>
          <p:nvPr/>
        </p:nvSpPr>
        <p:spPr bwMode="auto">
          <a:xfrm>
            <a:off x="646268" y="6069254"/>
            <a:ext cx="1614003" cy="592758"/>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a:buNone/>
            </a:pPr>
            <a:r>
              <a:rPr lang="en-US" sz="1200" b="1">
                <a:effectLst/>
                <a:latin typeface="Times New Roman" panose="02020603050405020304" pitchFamily="18"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p:txBody>
      </p:sp>
      <p:cxnSp>
        <p:nvCxnSpPr>
          <p:cNvPr id="138" name="Line 89">
            <a:extLst>
              <a:ext uri="{FF2B5EF4-FFF2-40B4-BE49-F238E27FC236}">
                <a16:creationId xmlns:a16="http://schemas.microsoft.com/office/drawing/2014/main" id="{006FBBB2-B7AC-2FBA-DAC1-735B9683FE49}"/>
              </a:ext>
            </a:extLst>
          </p:cNvPr>
          <p:cNvCxnSpPr>
            <a:cxnSpLocks noChangeAspect="1" noEditPoints="1" noChangeArrowheads="1" noChangeShapeType="1"/>
          </p:cNvCxnSpPr>
          <p:nvPr/>
        </p:nvCxnSpPr>
        <p:spPr bwMode="auto">
          <a:xfrm>
            <a:off x="46981" y="4583789"/>
            <a:ext cx="293259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141" name="Line 89">
            <a:extLst>
              <a:ext uri="{FF2B5EF4-FFF2-40B4-BE49-F238E27FC236}">
                <a16:creationId xmlns:a16="http://schemas.microsoft.com/office/drawing/2014/main" id="{8132F7C9-FA24-BC6F-9A55-4C80BC6DF5C6}"/>
              </a:ext>
            </a:extLst>
          </p:cNvPr>
          <p:cNvCxnSpPr>
            <a:cxnSpLocks noChangeAspect="1" noEditPoints="1" noChangeArrowheads="1" noChangeShapeType="1"/>
          </p:cNvCxnSpPr>
          <p:nvPr/>
        </p:nvCxnSpPr>
        <p:spPr bwMode="auto">
          <a:xfrm>
            <a:off x="83709" y="5932762"/>
            <a:ext cx="2434218"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144" name="Line 162">
            <a:extLst>
              <a:ext uri="{FF2B5EF4-FFF2-40B4-BE49-F238E27FC236}">
                <a16:creationId xmlns:a16="http://schemas.microsoft.com/office/drawing/2014/main" id="{79A22CB1-C9FC-1C35-A4C6-9F0C6BA2C2A4}"/>
              </a:ext>
            </a:extLst>
          </p:cNvPr>
          <p:cNvCxnSpPr>
            <a:cxnSpLocks noChangeAspect="1" noEditPoints="1" noChangeArrowheads="1" noChangeShapeType="1"/>
          </p:cNvCxnSpPr>
          <p:nvPr/>
        </p:nvCxnSpPr>
        <p:spPr bwMode="auto">
          <a:xfrm flipV="1">
            <a:off x="5949601" y="4002709"/>
            <a:ext cx="642694" cy="1878802"/>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sp>
        <p:nvSpPr>
          <p:cNvPr id="152" name="TextBox 151">
            <a:extLst>
              <a:ext uri="{FF2B5EF4-FFF2-40B4-BE49-F238E27FC236}">
                <a16:creationId xmlns:a16="http://schemas.microsoft.com/office/drawing/2014/main" id="{9C2934DD-479B-EF14-009F-E0A5B8249DF5}"/>
              </a:ext>
            </a:extLst>
          </p:cNvPr>
          <p:cNvSpPr txBox="1"/>
          <p:nvPr/>
        </p:nvSpPr>
        <p:spPr>
          <a:xfrm>
            <a:off x="83709" y="2084201"/>
            <a:ext cx="1609148" cy="369332"/>
          </a:xfrm>
          <a:prstGeom prst="rect">
            <a:avLst/>
          </a:prstGeom>
          <a:noFill/>
        </p:spPr>
        <p:txBody>
          <a:bodyPr wrap="square" rtlCol="0">
            <a:spAutoFit/>
          </a:bodyPr>
          <a:lstStyle/>
          <a:p>
            <a:r>
              <a:rPr lang="en-US" dirty="0"/>
              <a:t>Staff  shortage</a:t>
            </a:r>
          </a:p>
        </p:txBody>
      </p:sp>
      <p:sp>
        <p:nvSpPr>
          <p:cNvPr id="156" name="TextBox 155">
            <a:extLst>
              <a:ext uri="{FF2B5EF4-FFF2-40B4-BE49-F238E27FC236}">
                <a16:creationId xmlns:a16="http://schemas.microsoft.com/office/drawing/2014/main" id="{2E07C841-4690-F89B-AFF0-9E1FFDD0FCE8}"/>
              </a:ext>
            </a:extLst>
          </p:cNvPr>
          <p:cNvSpPr txBox="1"/>
          <p:nvPr/>
        </p:nvSpPr>
        <p:spPr>
          <a:xfrm>
            <a:off x="381265" y="2621904"/>
            <a:ext cx="2266216" cy="369332"/>
          </a:xfrm>
          <a:prstGeom prst="rect">
            <a:avLst/>
          </a:prstGeom>
          <a:noFill/>
        </p:spPr>
        <p:txBody>
          <a:bodyPr wrap="square" rtlCol="0">
            <a:spAutoFit/>
          </a:bodyPr>
          <a:lstStyle/>
          <a:p>
            <a:r>
              <a:rPr lang="en-US" dirty="0"/>
              <a:t>SLOW SERVICE</a:t>
            </a:r>
          </a:p>
        </p:txBody>
      </p:sp>
      <p:sp>
        <p:nvSpPr>
          <p:cNvPr id="161" name="TextBox 160">
            <a:extLst>
              <a:ext uri="{FF2B5EF4-FFF2-40B4-BE49-F238E27FC236}">
                <a16:creationId xmlns:a16="http://schemas.microsoft.com/office/drawing/2014/main" id="{0F11B405-282E-7D6F-501F-39DA8BE27AD2}"/>
              </a:ext>
            </a:extLst>
          </p:cNvPr>
          <p:cNvSpPr txBox="1"/>
          <p:nvPr/>
        </p:nvSpPr>
        <p:spPr>
          <a:xfrm>
            <a:off x="2260271" y="1829846"/>
            <a:ext cx="2259567" cy="646331"/>
          </a:xfrm>
          <a:prstGeom prst="rect">
            <a:avLst/>
          </a:prstGeom>
          <a:noFill/>
        </p:spPr>
        <p:txBody>
          <a:bodyPr wrap="square" rtlCol="0">
            <a:spAutoFit/>
          </a:bodyPr>
          <a:lstStyle/>
          <a:p>
            <a:r>
              <a:rPr lang="en-US" dirty="0"/>
              <a:t>POOR APPROACH SOCIAL MEDIA</a:t>
            </a:r>
          </a:p>
        </p:txBody>
      </p:sp>
      <p:sp>
        <p:nvSpPr>
          <p:cNvPr id="169" name="TextBox 168">
            <a:extLst>
              <a:ext uri="{FF2B5EF4-FFF2-40B4-BE49-F238E27FC236}">
                <a16:creationId xmlns:a16="http://schemas.microsoft.com/office/drawing/2014/main" id="{28AFF786-1362-EA63-43AC-D3E14CEE127B}"/>
              </a:ext>
            </a:extLst>
          </p:cNvPr>
          <p:cNvSpPr txBox="1"/>
          <p:nvPr/>
        </p:nvSpPr>
        <p:spPr>
          <a:xfrm flipH="1">
            <a:off x="6570541" y="2087317"/>
            <a:ext cx="1549821" cy="369332"/>
          </a:xfrm>
          <a:prstGeom prst="rect">
            <a:avLst/>
          </a:prstGeom>
          <a:noFill/>
        </p:spPr>
        <p:txBody>
          <a:bodyPr wrap="square" rtlCol="0">
            <a:spAutoFit/>
          </a:bodyPr>
          <a:lstStyle/>
          <a:p>
            <a:r>
              <a:rPr lang="en-US" dirty="0"/>
              <a:t>LOCKDOWN</a:t>
            </a:r>
          </a:p>
        </p:txBody>
      </p:sp>
      <p:sp>
        <p:nvSpPr>
          <p:cNvPr id="170" name="TextBox 169">
            <a:extLst>
              <a:ext uri="{FF2B5EF4-FFF2-40B4-BE49-F238E27FC236}">
                <a16:creationId xmlns:a16="http://schemas.microsoft.com/office/drawing/2014/main" id="{2D45173E-845F-91A3-496F-5F2D9955EA37}"/>
              </a:ext>
            </a:extLst>
          </p:cNvPr>
          <p:cNvSpPr txBox="1"/>
          <p:nvPr/>
        </p:nvSpPr>
        <p:spPr>
          <a:xfrm>
            <a:off x="6415790" y="2578543"/>
            <a:ext cx="2058489" cy="369332"/>
          </a:xfrm>
          <a:prstGeom prst="rect">
            <a:avLst/>
          </a:prstGeom>
          <a:noFill/>
        </p:spPr>
        <p:txBody>
          <a:bodyPr wrap="square" rtlCol="0">
            <a:spAutoFit/>
          </a:bodyPr>
          <a:lstStyle/>
          <a:p>
            <a:r>
              <a:rPr lang="en-US" dirty="0"/>
              <a:t>SALES DECLINES</a:t>
            </a:r>
          </a:p>
        </p:txBody>
      </p:sp>
      <p:sp>
        <p:nvSpPr>
          <p:cNvPr id="172" name="TextBox 171">
            <a:extLst>
              <a:ext uri="{FF2B5EF4-FFF2-40B4-BE49-F238E27FC236}">
                <a16:creationId xmlns:a16="http://schemas.microsoft.com/office/drawing/2014/main" id="{4605A31C-C293-54DE-62B6-442396B2C4F5}"/>
              </a:ext>
            </a:extLst>
          </p:cNvPr>
          <p:cNvSpPr txBox="1"/>
          <p:nvPr/>
        </p:nvSpPr>
        <p:spPr>
          <a:xfrm>
            <a:off x="6415790" y="3018444"/>
            <a:ext cx="3983636" cy="369332"/>
          </a:xfrm>
          <a:prstGeom prst="rect">
            <a:avLst/>
          </a:prstGeom>
          <a:noFill/>
        </p:spPr>
        <p:txBody>
          <a:bodyPr wrap="square">
            <a:spAutoFit/>
          </a:bodyPr>
          <a:lstStyle/>
          <a:p>
            <a:r>
              <a:rPr lang="en-US" dirty="0"/>
              <a:t>Difficulty finding workers</a:t>
            </a:r>
          </a:p>
        </p:txBody>
      </p:sp>
      <p:sp>
        <p:nvSpPr>
          <p:cNvPr id="9" name="TextBox 8">
            <a:extLst>
              <a:ext uri="{FF2B5EF4-FFF2-40B4-BE49-F238E27FC236}">
                <a16:creationId xmlns:a16="http://schemas.microsoft.com/office/drawing/2014/main" id="{C2FC0B78-50BE-2504-0764-12DDCA11CCE1}"/>
              </a:ext>
            </a:extLst>
          </p:cNvPr>
          <p:cNvSpPr txBox="1"/>
          <p:nvPr/>
        </p:nvSpPr>
        <p:spPr>
          <a:xfrm>
            <a:off x="353796" y="3148681"/>
            <a:ext cx="10146550" cy="369332"/>
          </a:xfrm>
          <a:prstGeom prst="rect">
            <a:avLst/>
          </a:prstGeom>
          <a:noFill/>
        </p:spPr>
        <p:txBody>
          <a:bodyPr wrap="square">
            <a:spAutoFit/>
          </a:bodyPr>
          <a:lstStyle/>
          <a:p>
            <a:r>
              <a:rPr lang="en-US" dirty="0"/>
              <a:t>Ineffective teamwork</a:t>
            </a:r>
          </a:p>
        </p:txBody>
      </p:sp>
      <p:sp>
        <p:nvSpPr>
          <p:cNvPr id="11" name="TextBox 10">
            <a:extLst>
              <a:ext uri="{FF2B5EF4-FFF2-40B4-BE49-F238E27FC236}">
                <a16:creationId xmlns:a16="http://schemas.microsoft.com/office/drawing/2014/main" id="{86C61286-3190-E853-4D9D-1B6AC84DC684}"/>
              </a:ext>
            </a:extLst>
          </p:cNvPr>
          <p:cNvSpPr txBox="1"/>
          <p:nvPr/>
        </p:nvSpPr>
        <p:spPr>
          <a:xfrm>
            <a:off x="2159668" y="2577842"/>
            <a:ext cx="8208164" cy="369332"/>
          </a:xfrm>
          <a:prstGeom prst="rect">
            <a:avLst/>
          </a:prstGeom>
          <a:noFill/>
        </p:spPr>
        <p:txBody>
          <a:bodyPr wrap="square">
            <a:spAutoFit/>
          </a:bodyPr>
          <a:lstStyle/>
          <a:p>
            <a:r>
              <a:rPr lang="en-US" dirty="0"/>
              <a:t>Failing to keep up with technology</a:t>
            </a:r>
          </a:p>
        </p:txBody>
      </p:sp>
      <p:sp>
        <p:nvSpPr>
          <p:cNvPr id="18" name="TextBox 17">
            <a:extLst>
              <a:ext uri="{FF2B5EF4-FFF2-40B4-BE49-F238E27FC236}">
                <a16:creationId xmlns:a16="http://schemas.microsoft.com/office/drawing/2014/main" id="{0CE06C0D-1C7F-47B5-F963-9F70BC1630A9}"/>
              </a:ext>
            </a:extLst>
          </p:cNvPr>
          <p:cNvSpPr txBox="1"/>
          <p:nvPr/>
        </p:nvSpPr>
        <p:spPr>
          <a:xfrm flipH="1">
            <a:off x="3842840" y="6180783"/>
            <a:ext cx="5794298" cy="369332"/>
          </a:xfrm>
          <a:prstGeom prst="rect">
            <a:avLst/>
          </a:prstGeom>
          <a:noFill/>
        </p:spPr>
        <p:txBody>
          <a:bodyPr wrap="square" rtlCol="0">
            <a:spAutoFit/>
          </a:bodyPr>
          <a:lstStyle/>
          <a:p>
            <a:r>
              <a:rPr lang="en-US" dirty="0"/>
              <a:t>CUSTOMERS</a:t>
            </a:r>
          </a:p>
        </p:txBody>
      </p:sp>
      <p:sp>
        <p:nvSpPr>
          <p:cNvPr id="19" name="TextBox 18">
            <a:extLst>
              <a:ext uri="{FF2B5EF4-FFF2-40B4-BE49-F238E27FC236}">
                <a16:creationId xmlns:a16="http://schemas.microsoft.com/office/drawing/2014/main" id="{7A326A60-E00E-A6E2-77BF-0ABA67C60AAC}"/>
              </a:ext>
            </a:extLst>
          </p:cNvPr>
          <p:cNvSpPr txBox="1"/>
          <p:nvPr/>
        </p:nvSpPr>
        <p:spPr>
          <a:xfrm>
            <a:off x="3726926" y="5482640"/>
            <a:ext cx="1941615" cy="369332"/>
          </a:xfrm>
          <a:prstGeom prst="rect">
            <a:avLst/>
          </a:prstGeom>
          <a:noFill/>
        </p:spPr>
        <p:txBody>
          <a:bodyPr wrap="square" rtlCol="0">
            <a:spAutoFit/>
          </a:bodyPr>
          <a:lstStyle/>
          <a:p>
            <a:r>
              <a:rPr lang="en-US" dirty="0"/>
              <a:t>POOR REVIEW</a:t>
            </a:r>
          </a:p>
        </p:txBody>
      </p:sp>
      <p:sp>
        <p:nvSpPr>
          <p:cNvPr id="40" name="TextBox 39">
            <a:extLst>
              <a:ext uri="{FF2B5EF4-FFF2-40B4-BE49-F238E27FC236}">
                <a16:creationId xmlns:a16="http://schemas.microsoft.com/office/drawing/2014/main" id="{F3A785B6-898E-98DB-8E9C-F68E3D1AD385}"/>
              </a:ext>
            </a:extLst>
          </p:cNvPr>
          <p:cNvSpPr txBox="1"/>
          <p:nvPr/>
        </p:nvSpPr>
        <p:spPr>
          <a:xfrm flipH="1">
            <a:off x="888283" y="6187617"/>
            <a:ext cx="4718203" cy="369332"/>
          </a:xfrm>
          <a:prstGeom prst="rect">
            <a:avLst/>
          </a:prstGeom>
          <a:noFill/>
        </p:spPr>
        <p:txBody>
          <a:bodyPr wrap="square" rtlCol="0">
            <a:spAutoFit/>
          </a:bodyPr>
          <a:lstStyle/>
          <a:p>
            <a:r>
              <a:rPr lang="en-US" dirty="0"/>
              <a:t>PRODUCT</a:t>
            </a:r>
          </a:p>
        </p:txBody>
      </p:sp>
      <p:sp>
        <p:nvSpPr>
          <p:cNvPr id="48" name="TextBox 47">
            <a:extLst>
              <a:ext uri="{FF2B5EF4-FFF2-40B4-BE49-F238E27FC236}">
                <a16:creationId xmlns:a16="http://schemas.microsoft.com/office/drawing/2014/main" id="{DCA810E0-944C-E438-B654-F7F314A7C9C5}"/>
              </a:ext>
            </a:extLst>
          </p:cNvPr>
          <p:cNvSpPr txBox="1"/>
          <p:nvPr/>
        </p:nvSpPr>
        <p:spPr>
          <a:xfrm>
            <a:off x="6666927" y="6125801"/>
            <a:ext cx="2316233" cy="369332"/>
          </a:xfrm>
          <a:prstGeom prst="rect">
            <a:avLst/>
          </a:prstGeom>
          <a:noFill/>
        </p:spPr>
        <p:txBody>
          <a:bodyPr wrap="square" rtlCol="0">
            <a:spAutoFit/>
          </a:bodyPr>
          <a:lstStyle/>
          <a:p>
            <a:r>
              <a:rPr lang="en-US" dirty="0"/>
              <a:t>ENVIRONMENT </a:t>
            </a:r>
          </a:p>
        </p:txBody>
      </p:sp>
      <p:sp>
        <p:nvSpPr>
          <p:cNvPr id="62" name="TextBox 61">
            <a:extLst>
              <a:ext uri="{FF2B5EF4-FFF2-40B4-BE49-F238E27FC236}">
                <a16:creationId xmlns:a16="http://schemas.microsoft.com/office/drawing/2014/main" id="{7605B404-948C-875D-1D9C-DB71207D3D29}"/>
              </a:ext>
            </a:extLst>
          </p:cNvPr>
          <p:cNvSpPr txBox="1"/>
          <p:nvPr/>
        </p:nvSpPr>
        <p:spPr>
          <a:xfrm>
            <a:off x="57" y="5396196"/>
            <a:ext cx="8334374" cy="369332"/>
          </a:xfrm>
          <a:prstGeom prst="rect">
            <a:avLst/>
          </a:prstGeom>
          <a:noFill/>
        </p:spPr>
        <p:txBody>
          <a:bodyPr wrap="square">
            <a:spAutoFit/>
          </a:bodyPr>
          <a:lstStyle/>
          <a:p>
            <a:r>
              <a:rPr lang="en-US" dirty="0"/>
              <a:t>limited product selection</a:t>
            </a:r>
          </a:p>
        </p:txBody>
      </p:sp>
      <p:sp>
        <p:nvSpPr>
          <p:cNvPr id="64" name="TextBox 63">
            <a:extLst>
              <a:ext uri="{FF2B5EF4-FFF2-40B4-BE49-F238E27FC236}">
                <a16:creationId xmlns:a16="http://schemas.microsoft.com/office/drawing/2014/main" id="{C65EDAD7-2145-747C-588B-AEC8863DBECD}"/>
              </a:ext>
            </a:extLst>
          </p:cNvPr>
          <p:cNvSpPr txBox="1"/>
          <p:nvPr/>
        </p:nvSpPr>
        <p:spPr>
          <a:xfrm>
            <a:off x="6504951" y="4758681"/>
            <a:ext cx="11248010" cy="369332"/>
          </a:xfrm>
          <a:prstGeom prst="rect">
            <a:avLst/>
          </a:prstGeom>
          <a:noFill/>
        </p:spPr>
        <p:txBody>
          <a:bodyPr wrap="square">
            <a:spAutoFit/>
          </a:bodyPr>
          <a:lstStyle/>
          <a:p>
            <a:r>
              <a:rPr lang="en-US" dirty="0"/>
              <a:t>distant geographical area</a:t>
            </a:r>
          </a:p>
        </p:txBody>
      </p:sp>
      <p:sp>
        <p:nvSpPr>
          <p:cNvPr id="66" name="TextBox 65">
            <a:extLst>
              <a:ext uri="{FF2B5EF4-FFF2-40B4-BE49-F238E27FC236}">
                <a16:creationId xmlns:a16="http://schemas.microsoft.com/office/drawing/2014/main" id="{15F0D33E-1179-A8A0-CAC2-271089E2FAC3}"/>
              </a:ext>
            </a:extLst>
          </p:cNvPr>
          <p:cNvSpPr txBox="1"/>
          <p:nvPr/>
        </p:nvSpPr>
        <p:spPr>
          <a:xfrm>
            <a:off x="325596" y="4079205"/>
            <a:ext cx="11248010" cy="369332"/>
          </a:xfrm>
          <a:prstGeom prst="rect">
            <a:avLst/>
          </a:prstGeom>
          <a:noFill/>
        </p:spPr>
        <p:txBody>
          <a:bodyPr wrap="square">
            <a:spAutoFit/>
          </a:bodyPr>
          <a:lstStyle/>
          <a:p>
            <a:r>
              <a:rPr lang="en-US" dirty="0"/>
              <a:t>high cost of the product</a:t>
            </a:r>
          </a:p>
        </p:txBody>
      </p:sp>
      <p:cxnSp>
        <p:nvCxnSpPr>
          <p:cNvPr id="93" name="Line 162">
            <a:extLst>
              <a:ext uri="{FF2B5EF4-FFF2-40B4-BE49-F238E27FC236}">
                <a16:creationId xmlns:a16="http://schemas.microsoft.com/office/drawing/2014/main" id="{759379BB-49F1-AC3F-3FD1-D78B2CF8B637}"/>
              </a:ext>
            </a:extLst>
          </p:cNvPr>
          <p:cNvCxnSpPr>
            <a:cxnSpLocks noChangeAspect="1" noEditPoints="1" noChangeArrowheads="1" noChangeShapeType="1"/>
          </p:cNvCxnSpPr>
          <p:nvPr/>
        </p:nvCxnSpPr>
        <p:spPr bwMode="auto">
          <a:xfrm flipV="1">
            <a:off x="9792695" y="4060599"/>
            <a:ext cx="636446" cy="1860538"/>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sp>
        <p:nvSpPr>
          <p:cNvPr id="117" name="TextBox 116">
            <a:extLst>
              <a:ext uri="{FF2B5EF4-FFF2-40B4-BE49-F238E27FC236}">
                <a16:creationId xmlns:a16="http://schemas.microsoft.com/office/drawing/2014/main" id="{68D21D68-2B05-DF0B-2A5A-0A9239F5AA8B}"/>
              </a:ext>
            </a:extLst>
          </p:cNvPr>
          <p:cNvSpPr txBox="1"/>
          <p:nvPr/>
        </p:nvSpPr>
        <p:spPr>
          <a:xfrm>
            <a:off x="10690734" y="3381087"/>
            <a:ext cx="1090194" cy="369332"/>
          </a:xfrm>
          <a:prstGeom prst="rect">
            <a:avLst/>
          </a:prstGeom>
          <a:noFill/>
        </p:spPr>
        <p:txBody>
          <a:bodyPr wrap="square" rtlCol="0">
            <a:spAutoFit/>
          </a:bodyPr>
          <a:lstStyle/>
          <a:p>
            <a:r>
              <a:rPr lang="en-US" dirty="0"/>
              <a:t>EFFECT</a:t>
            </a:r>
          </a:p>
        </p:txBody>
      </p:sp>
      <p:sp>
        <p:nvSpPr>
          <p:cNvPr id="4" name="TextBox 3">
            <a:extLst>
              <a:ext uri="{FF2B5EF4-FFF2-40B4-BE49-F238E27FC236}">
                <a16:creationId xmlns:a16="http://schemas.microsoft.com/office/drawing/2014/main" id="{B12BBC99-2710-F1DB-C461-21B5A8427A0A}"/>
              </a:ext>
            </a:extLst>
          </p:cNvPr>
          <p:cNvSpPr txBox="1"/>
          <p:nvPr/>
        </p:nvSpPr>
        <p:spPr>
          <a:xfrm>
            <a:off x="2932397" y="3056364"/>
            <a:ext cx="2569999" cy="369332"/>
          </a:xfrm>
          <a:prstGeom prst="rect">
            <a:avLst/>
          </a:prstGeom>
          <a:noFill/>
        </p:spPr>
        <p:txBody>
          <a:bodyPr wrap="square" rtlCol="0">
            <a:spAutoFit/>
          </a:bodyPr>
          <a:lstStyle/>
          <a:p>
            <a:r>
              <a:rPr lang="en-US" dirty="0"/>
              <a:t>NO DELIVERY SERVICE</a:t>
            </a:r>
          </a:p>
        </p:txBody>
      </p:sp>
      <p:sp>
        <p:nvSpPr>
          <p:cNvPr id="6" name="TextBox 5">
            <a:extLst>
              <a:ext uri="{FF2B5EF4-FFF2-40B4-BE49-F238E27FC236}">
                <a16:creationId xmlns:a16="http://schemas.microsoft.com/office/drawing/2014/main" id="{4914D9AD-DE7B-6B69-ABD8-FAC7778FBCB1}"/>
              </a:ext>
            </a:extLst>
          </p:cNvPr>
          <p:cNvSpPr txBox="1"/>
          <p:nvPr/>
        </p:nvSpPr>
        <p:spPr>
          <a:xfrm>
            <a:off x="3558008" y="4161636"/>
            <a:ext cx="2203645" cy="369332"/>
          </a:xfrm>
          <a:prstGeom prst="rect">
            <a:avLst/>
          </a:prstGeom>
          <a:noFill/>
        </p:spPr>
        <p:txBody>
          <a:bodyPr wrap="square" rtlCol="0">
            <a:spAutoFit/>
          </a:bodyPr>
          <a:lstStyle/>
          <a:p>
            <a:r>
              <a:rPr lang="en-US" dirty="0"/>
              <a:t>ALLERGEN</a:t>
            </a:r>
          </a:p>
        </p:txBody>
      </p:sp>
      <p:sp>
        <p:nvSpPr>
          <p:cNvPr id="7" name="TextBox 6">
            <a:extLst>
              <a:ext uri="{FF2B5EF4-FFF2-40B4-BE49-F238E27FC236}">
                <a16:creationId xmlns:a16="http://schemas.microsoft.com/office/drawing/2014/main" id="{EB6E1A63-4D94-F980-21A7-83FE8E8FC4D3}"/>
              </a:ext>
            </a:extLst>
          </p:cNvPr>
          <p:cNvSpPr txBox="1"/>
          <p:nvPr/>
        </p:nvSpPr>
        <p:spPr>
          <a:xfrm>
            <a:off x="3662071" y="4725656"/>
            <a:ext cx="2099582" cy="369332"/>
          </a:xfrm>
          <a:prstGeom prst="rect">
            <a:avLst/>
          </a:prstGeom>
          <a:noFill/>
        </p:spPr>
        <p:txBody>
          <a:bodyPr wrap="square" rtlCol="0">
            <a:spAutoFit/>
          </a:bodyPr>
          <a:lstStyle/>
          <a:p>
            <a:r>
              <a:rPr lang="en-US" dirty="0"/>
              <a:t>FOOT TRAFFIC</a:t>
            </a:r>
          </a:p>
        </p:txBody>
      </p:sp>
      <p:sp>
        <p:nvSpPr>
          <p:cNvPr id="8" name="TextBox 7">
            <a:extLst>
              <a:ext uri="{FF2B5EF4-FFF2-40B4-BE49-F238E27FC236}">
                <a16:creationId xmlns:a16="http://schemas.microsoft.com/office/drawing/2014/main" id="{2F62AEC0-DE2C-A09A-66C9-763DAF639FD5}"/>
              </a:ext>
            </a:extLst>
          </p:cNvPr>
          <p:cNvSpPr txBox="1"/>
          <p:nvPr/>
        </p:nvSpPr>
        <p:spPr>
          <a:xfrm>
            <a:off x="6918379" y="4120759"/>
            <a:ext cx="1545180" cy="369332"/>
          </a:xfrm>
          <a:prstGeom prst="rect">
            <a:avLst/>
          </a:prstGeom>
          <a:noFill/>
        </p:spPr>
        <p:txBody>
          <a:bodyPr wrap="square" rtlCol="0">
            <a:spAutoFit/>
          </a:bodyPr>
          <a:lstStyle/>
          <a:p>
            <a:r>
              <a:rPr lang="en-US" dirty="0"/>
              <a:t>LOCATIONS </a:t>
            </a:r>
          </a:p>
        </p:txBody>
      </p:sp>
      <p:sp>
        <p:nvSpPr>
          <p:cNvPr id="10" name="TextBox 9">
            <a:extLst>
              <a:ext uri="{FF2B5EF4-FFF2-40B4-BE49-F238E27FC236}">
                <a16:creationId xmlns:a16="http://schemas.microsoft.com/office/drawing/2014/main" id="{94E173CB-FCAF-2A71-E902-0403FA2B14A0}"/>
              </a:ext>
            </a:extLst>
          </p:cNvPr>
          <p:cNvSpPr txBox="1"/>
          <p:nvPr/>
        </p:nvSpPr>
        <p:spPr>
          <a:xfrm>
            <a:off x="304939" y="4728734"/>
            <a:ext cx="2075407" cy="369332"/>
          </a:xfrm>
          <a:prstGeom prst="rect">
            <a:avLst/>
          </a:prstGeom>
          <a:noFill/>
        </p:spPr>
        <p:txBody>
          <a:bodyPr wrap="square" rtlCol="0">
            <a:spAutoFit/>
          </a:bodyPr>
          <a:lstStyle/>
          <a:p>
            <a:r>
              <a:rPr lang="en-US" dirty="0"/>
              <a:t>QUAILTY ISSUE</a:t>
            </a:r>
          </a:p>
        </p:txBody>
      </p:sp>
    </p:spTree>
    <p:extLst>
      <p:ext uri="{BB962C8B-B14F-4D97-AF65-F5344CB8AC3E}">
        <p14:creationId xmlns:p14="http://schemas.microsoft.com/office/powerpoint/2010/main" val="1041456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22E62D-BB16-DE83-0139-F812C6C648D0}"/>
              </a:ext>
            </a:extLst>
          </p:cNvPr>
          <p:cNvSpPr>
            <a:spLocks noGrp="1"/>
          </p:cNvSpPr>
          <p:nvPr>
            <p:ph type="title"/>
          </p:nvPr>
        </p:nvSpPr>
        <p:spPr>
          <a:xfrm>
            <a:off x="1171074" y="1396686"/>
            <a:ext cx="3240506" cy="4064628"/>
          </a:xfrm>
        </p:spPr>
        <p:txBody>
          <a:bodyPr>
            <a:normAutofit/>
          </a:bodyPr>
          <a:lstStyle/>
          <a:p>
            <a:r>
              <a:rPr lang="en-US" sz="3700">
                <a:solidFill>
                  <a:srgbClr val="FFFFFF"/>
                </a:solidFill>
              </a:rPr>
              <a:t>CONCLUSIONS</a:t>
            </a:r>
          </a:p>
        </p:txBody>
      </p:sp>
      <p:sp>
        <p:nvSpPr>
          <p:cNvPr id="13" name="Arc 1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AD06F4C-2269-E36C-36D8-111719ADD804}"/>
              </a:ext>
            </a:extLst>
          </p:cNvPr>
          <p:cNvSpPr>
            <a:spLocks noGrp="1"/>
          </p:cNvSpPr>
          <p:nvPr>
            <p:ph idx="1"/>
          </p:nvPr>
        </p:nvSpPr>
        <p:spPr>
          <a:xfrm>
            <a:off x="5370153" y="1526033"/>
            <a:ext cx="5536397" cy="3935281"/>
          </a:xfrm>
        </p:spPr>
        <p:txBody>
          <a:bodyPr>
            <a:normAutofit/>
          </a:bodyPr>
          <a:lstStyle/>
          <a:p>
            <a:pPr marL="0" indent="0">
              <a:buNone/>
            </a:pPr>
            <a:r>
              <a:rPr lang="en-US" sz="2400"/>
              <a:t>By identifying issues using the 5W2H and PESTLE methods, it was possible to analyze each specific problem via the fishbone diagram. Consequently, the conclusion was reached that to resolve the sales issues at Basil's Bakery, the company must first build a team and provide effective training, reduce costs and portion sizes to control inventory, improve delivery service efficiency, and launch a strategic marketing campaign.</a:t>
            </a:r>
          </a:p>
        </p:txBody>
      </p:sp>
    </p:spTree>
    <p:extLst>
      <p:ext uri="{BB962C8B-B14F-4D97-AF65-F5344CB8AC3E}">
        <p14:creationId xmlns:p14="http://schemas.microsoft.com/office/powerpoint/2010/main" val="1719100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61FCB4-9440-D95D-F36F-AC1C5C708F1C}"/>
              </a:ext>
            </a:extLst>
          </p:cNvPr>
          <p:cNvSpPr>
            <a:spLocks noGrp="1"/>
          </p:cNvSpPr>
          <p:nvPr>
            <p:ph type="title"/>
          </p:nvPr>
        </p:nvSpPr>
        <p:spPr>
          <a:xfrm>
            <a:off x="1171074" y="1396686"/>
            <a:ext cx="3240506" cy="4064628"/>
          </a:xfrm>
        </p:spPr>
        <p:txBody>
          <a:bodyPr>
            <a:normAutofit/>
          </a:bodyPr>
          <a:lstStyle/>
          <a:p>
            <a:r>
              <a:rPr lang="en-US" sz="4100">
                <a:solidFill>
                  <a:srgbClr val="FFFFFF"/>
                </a:solidFill>
              </a:rPr>
              <a:t>REFERENCES</a:t>
            </a:r>
          </a:p>
        </p:txBody>
      </p:sp>
      <p:sp>
        <p:nvSpPr>
          <p:cNvPr id="50" name="Arc 4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1" name="Oval 50">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2" name="Content Placeholder 2">
            <a:extLst>
              <a:ext uri="{FF2B5EF4-FFF2-40B4-BE49-F238E27FC236}">
                <a16:creationId xmlns:a16="http://schemas.microsoft.com/office/drawing/2014/main" id="{09CA4570-47CD-5B8F-1CED-E1833C7E6F45}"/>
              </a:ext>
            </a:extLst>
          </p:cNvPr>
          <p:cNvSpPr>
            <a:spLocks noGrp="1"/>
          </p:cNvSpPr>
          <p:nvPr>
            <p:ph idx="1"/>
          </p:nvPr>
        </p:nvSpPr>
        <p:spPr>
          <a:xfrm>
            <a:off x="5370153" y="1526033"/>
            <a:ext cx="5536397" cy="3935281"/>
          </a:xfrm>
        </p:spPr>
        <p:txBody>
          <a:bodyPr>
            <a:normAutofit/>
          </a:bodyPr>
          <a:lstStyle/>
          <a:p>
            <a:r>
              <a:rPr lang="en-US" sz="1500"/>
              <a:t>BLEASE,M.(2021)DOUGH-BASED DELIGHTS: BASIL’S BAKERY.THE BATH MAGAZINE,8 DECEMBER. AVAILAIBLE AT: https//THE BATHMAGAZINE.CO.UK/dough-based-delights-basils-bakery( ACCESSED: 12 JULY 2026).</a:t>
            </a:r>
          </a:p>
          <a:p>
            <a:r>
              <a:rPr lang="en-US" sz="1500"/>
              <a:t>DIMUZIO,D.T.( 2009) BREAD BAKING : AN ARTISAN’S PERESPECTIVE.HOBOKEN, NJ: WILEY.</a:t>
            </a:r>
          </a:p>
          <a:p>
            <a:r>
              <a:rPr lang="en-US" sz="1500"/>
              <a:t>MONDAL, A. AND DATTA,A.K.(2008) ’BREAD BAKING – A REVIEW’,JOURNAL OF FOOD ENGINEERING,86(4),pp.465-474.https://DOI.ORG/10.1016/j.jfoodeng.2007.11.014</a:t>
            </a:r>
          </a:p>
          <a:p>
            <a:r>
              <a:rPr lang="en-US" sz="1500"/>
              <a:t>BASIL’S BAKERY (N.D) BASIL’s BAKERY . AVAILIABLE AT https ://WWW.BASIL’S BAKERY.CO.UK/( ACCESSED:12 JULY 2026).</a:t>
            </a:r>
          </a:p>
          <a:p>
            <a:r>
              <a:rPr lang="en-US" sz="1500"/>
              <a:t>BASIL’S BAKERY(N.D) ABOUT BASIL’S BAKERY.AVAILABLE AT : https://WWW.BASILSBAKERY.CO.UK/ABOUT(ACCESSED 12JULY 2026).</a:t>
            </a:r>
          </a:p>
          <a:p>
            <a:endParaRPr lang="en-US" sz="1500"/>
          </a:p>
          <a:p>
            <a:endParaRPr lang="en-US" sz="1500"/>
          </a:p>
        </p:txBody>
      </p:sp>
    </p:spTree>
    <p:extLst>
      <p:ext uri="{BB962C8B-B14F-4D97-AF65-F5344CB8AC3E}">
        <p14:creationId xmlns:p14="http://schemas.microsoft.com/office/powerpoint/2010/main" val="40333758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658</TotalTime>
  <Words>576</Words>
  <Application>Microsoft Macintosh PowerPoint</Application>
  <PresentationFormat>Widescreen</PresentationFormat>
  <Paragraphs>73</Paragraphs>
  <Slides>9</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Arial</vt:lpstr>
      <vt:lpstr>Calibri</vt:lpstr>
      <vt:lpstr>Times New Roman</vt:lpstr>
      <vt:lpstr>Office Theme</vt:lpstr>
      <vt:lpstr>MODULE NAME: PROBLEM SOLVING AND DECISION MAKING MODULE CODE: LCLM4004   STUDENT NAME: CHRISTIAN ARMILLIS STUDENT ID: 2533000  LECTURER:  ASSIGNMENT 1: PRESENTATION                                                                               </vt:lpstr>
      <vt:lpstr>OVERVIEW</vt:lpstr>
      <vt:lpstr>INTRODUCTION</vt:lpstr>
      <vt:lpstr>COMPANY BACKGROUND</vt:lpstr>
      <vt:lpstr>PROBLEM: NATURE AND SCOPE</vt:lpstr>
      <vt:lpstr>PESTLE ANALYSIS: BASIL’S BAKERY </vt:lpstr>
      <vt:lpstr>CAUSE AND EFFECT ANALYSIS : BASIL’S BAKERY</vt:lpstr>
      <vt:lpstr>CONCLUSIONS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Armillis (2533000)</dc:creator>
  <cp:lastModifiedBy>Christian Armillis (2533000)</cp:lastModifiedBy>
  <cp:revision>2</cp:revision>
  <dcterms:created xsi:type="dcterms:W3CDTF">2026-07-11T20:30:32Z</dcterms:created>
  <dcterms:modified xsi:type="dcterms:W3CDTF">2026-07-12T18:33:28Z</dcterms:modified>
</cp:coreProperties>
</file>