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5"/>
  </p:notesMasterIdLst>
  <p:sldIdLst>
    <p:sldId id="292" r:id="rId9"/>
    <p:sldId id="294" r:id="rId10"/>
    <p:sldId id="295" r:id="rId11"/>
    <p:sldId id="417" r:id="rId12"/>
    <p:sldId id="461" r:id="rId13"/>
    <p:sldId id="418" r:id="rId14"/>
    <p:sldId id="484" r:id="rId15"/>
    <p:sldId id="400" r:id="rId16"/>
    <p:sldId id="485" r:id="rId17"/>
    <p:sldId id="462" r:id="rId18"/>
    <p:sldId id="488" r:id="rId19"/>
    <p:sldId id="486" r:id="rId20"/>
    <p:sldId id="487" r:id="rId21"/>
    <p:sldId id="489" r:id="rId22"/>
    <p:sldId id="490" r:id="rId23"/>
    <p:sldId id="491" r:id="rId24"/>
    <p:sldId id="492" r:id="rId25"/>
    <p:sldId id="493" r:id="rId26"/>
    <p:sldId id="494" r:id="rId27"/>
    <p:sldId id="495" r:id="rId28"/>
    <p:sldId id="498" r:id="rId29"/>
    <p:sldId id="497" r:id="rId30"/>
    <p:sldId id="496" r:id="rId31"/>
    <p:sldId id="499" r:id="rId32"/>
    <p:sldId id="460" r:id="rId33"/>
    <p:sldId id="48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5" d="100"/>
          <a:sy n="95" d="100"/>
        </p:scale>
        <p:origin x="9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ableStyles" Target="tableStyles.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notesMaster" Target="notesMasters/notesMaster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70DF0178-30FB-43C9-985B-77747F67A1FD}"/>
    <pc:docChg chg="modSld">
      <pc:chgData name="Nitheesh Kaliyamurthy" userId="2821ebda-f4ac-4963-9a4e-a836dfc45829" providerId="ADAL" clId="{70DF0178-30FB-43C9-985B-77747F67A1FD}" dt="2021-10-18T03:44:30.719" v="0" actId="5793"/>
      <pc:docMkLst>
        <pc:docMk/>
      </pc:docMkLst>
      <pc:sldChg chg="modSp mod">
        <pc:chgData name="Nitheesh Kaliyamurthy" userId="2821ebda-f4ac-4963-9a4e-a836dfc45829" providerId="ADAL" clId="{70DF0178-30FB-43C9-985B-77747F67A1FD}" dt="2021-10-18T03:44:30.719" v="0" actId="5793"/>
        <pc:sldMkLst>
          <pc:docMk/>
          <pc:sldMk cId="3810869327" sldId="486"/>
        </pc:sldMkLst>
        <pc:spChg chg="mod">
          <ac:chgData name="Nitheesh Kaliyamurthy" userId="2821ebda-f4ac-4963-9a4e-a836dfc45829" providerId="ADAL" clId="{70DF0178-30FB-43C9-985B-77747F67A1FD}" dt="2021-10-18T03:44:30.719" v="0" actId="5793"/>
          <ac:spMkLst>
            <pc:docMk/>
            <pc:sldMk cId="3810869327" sldId="486"/>
            <ac:spMk id="5" creationId="{70EF733A-51C9-4841-81B5-FF55AEB4CF5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18/10/2021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283676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340900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898457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1128828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8553762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2478511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25048560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0012522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3971070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5695004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3695105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2621391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rgbClr val="002060"/>
                </a:solidFill>
              </a:rPr>
              <a:t>Easier prototyping</a:t>
            </a:r>
            <a:r>
              <a:rPr lang="en-US" dirty="0">
                <a:solidFill>
                  <a:srgbClr val="002060"/>
                </a:solidFill>
              </a:rPr>
              <a:t> - Self-contained labs, operating on isolated networks, can be rapidly created.</a:t>
            </a:r>
          </a:p>
          <a:p>
            <a:r>
              <a:rPr lang="en-US" b="1" dirty="0">
                <a:solidFill>
                  <a:srgbClr val="002060"/>
                </a:solidFill>
              </a:rPr>
              <a:t>Faster server provisioning </a:t>
            </a:r>
            <a:r>
              <a:rPr lang="en-US" dirty="0">
                <a:solidFill>
                  <a:srgbClr val="002060"/>
                </a:solidFill>
              </a:rPr>
              <a:t>- Creating a virtual server is far faster than provisioning a physical server.</a:t>
            </a:r>
          </a:p>
          <a:p>
            <a:r>
              <a:rPr lang="en-US" b="1" dirty="0">
                <a:solidFill>
                  <a:srgbClr val="002060"/>
                </a:solidFill>
              </a:rPr>
              <a:t>Increased server uptime</a:t>
            </a:r>
            <a:r>
              <a:rPr lang="en-US" dirty="0">
                <a:solidFill>
                  <a:srgbClr val="002060"/>
                </a:solidFill>
              </a:rPr>
              <a:t> - Most server virtualization platforms offer advanced redundant fault tolerance features.</a:t>
            </a:r>
          </a:p>
          <a:p>
            <a:pPr marL="0" indent="0" algn="just">
              <a:buFont typeface="Wingdings" panose="05000000000000000000" pitchFamily="2" charset="2"/>
              <a:buNone/>
            </a:pPr>
            <a:r>
              <a:rPr lang="en-US" b="1" dirty="0">
                <a:solidFill>
                  <a:srgbClr val="002060"/>
                </a:solidFill>
              </a:rPr>
              <a:t>Improved disaster recovery </a:t>
            </a:r>
            <a:r>
              <a:rPr lang="en-US" dirty="0">
                <a:solidFill>
                  <a:srgbClr val="002060"/>
                </a:solidFill>
              </a:rPr>
              <a:t>- Most enterprise server virtualization platforms have software that can help test and automate failover before a disaster happens.</a:t>
            </a:r>
          </a:p>
          <a:p>
            <a:pPr marL="342900" indent="-342900" algn="just">
              <a:buFont typeface="Wingdings" panose="05000000000000000000" pitchFamily="2" charset="2"/>
              <a:buChar char="ü"/>
            </a:pPr>
            <a:endParaRPr lang="en-US" dirty="0">
              <a:solidFill>
                <a:srgbClr val="002060"/>
              </a:solidFill>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6988411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7435599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7666639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28136736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10/18/2021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netacad.com/courses/packet-tracer/introduction-packet-tracer"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notesSlide" Target="../notesSlides/notesSlide1.xml"/><Relationship Id="rId7" Type="http://schemas.openxmlformats.org/officeDocument/2006/relationships/image" Target="../media/image10.pn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24.png"/><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 Id="rId5" Type="http://schemas.openxmlformats.org/officeDocument/2006/relationships/image" Target="../media/image26.PNG"/><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 Id="rId5" Type="http://schemas.openxmlformats.org/officeDocument/2006/relationships/image" Target="../media/image30.PNG"/><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 Id="rId5" Type="http://schemas.openxmlformats.org/officeDocument/2006/relationships/image" Target="../media/image32.PNG"/><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5" Type="http://schemas.openxmlformats.org/officeDocument/2006/relationships/image" Target="../media/image34.PNG"/><Relationship Id="rId4" Type="http://schemas.openxmlformats.org/officeDocument/2006/relationships/image" Target="../media/image33.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 Id="rId4" Type="http://schemas.openxmlformats.org/officeDocument/2006/relationships/image" Target="../media/image3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i="1" dirty="0">
                <a:effectLst>
                  <a:outerShdw blurRad="38100" dist="38100" dir="2700000" algn="tl">
                    <a:srgbClr val="000000">
                      <a:alpha val="43137"/>
                    </a:srgbClr>
                  </a:outerShdw>
                </a:effectLst>
              </a:rPr>
              <a:t>Building and Securing </a:t>
            </a:r>
          </a:p>
          <a:p>
            <a:r>
              <a:rPr lang="en-GB" sz="4000" b="1" i="1" dirty="0">
                <a:effectLst>
                  <a:outerShdw blurRad="38100" dist="38100" dir="2700000" algn="tl">
                    <a:srgbClr val="000000">
                      <a:alpha val="43137"/>
                    </a:srgbClr>
                  </a:outerShdw>
                </a:effectLst>
              </a:rPr>
              <a:t>Infrastructure</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862322"/>
          </a:xfrm>
          <a:prstGeom prst="rect">
            <a:avLst/>
          </a:prstGeom>
        </p:spPr>
        <p:txBody>
          <a:bodyPr wrap="square">
            <a:spAutoFit/>
          </a:bodyPr>
          <a:lstStyle/>
          <a:p>
            <a:pPr algn="just"/>
            <a:r>
              <a:rPr lang="en-GB" i="1" dirty="0"/>
              <a:t>During our previous lectures, we discussed the concept of network, its entities (data, devices), metrics (bandwidth, throughput), roles (server, client/host) and components.  </a:t>
            </a:r>
            <a:endParaRPr lang="en-GB" dirty="0"/>
          </a:p>
          <a:p>
            <a:pPr algn="just"/>
            <a:endParaRPr lang="en-GB" i="1" dirty="0"/>
          </a:p>
          <a:p>
            <a:pPr algn="just"/>
            <a:r>
              <a:rPr lang="en-GB" i="1" dirty="0"/>
              <a:t>Finally, the importance of documenting the network was elaborated.</a:t>
            </a:r>
            <a:endParaRPr lang="en-GB" dirty="0"/>
          </a:p>
          <a:p>
            <a:pPr algn="just"/>
            <a:endParaRPr lang="en-GB" i="1" dirty="0"/>
          </a:p>
          <a:p>
            <a:pPr algn="just"/>
            <a:r>
              <a:rPr lang="en-GB" i="1" dirty="0"/>
              <a:t>We also discussed the Coursework. The coursework is available on your Moodle course page.</a:t>
            </a:r>
            <a:endParaRPr lang="en-GB" dirty="0">
              <a:effectLst/>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2585323"/>
          </a:xfrm>
          <a:prstGeom prst="rect">
            <a:avLst/>
          </a:prstGeom>
        </p:spPr>
        <p:txBody>
          <a:bodyPr wrap="square">
            <a:spAutoFit/>
          </a:bodyPr>
          <a:lstStyle/>
          <a:p>
            <a:pPr fontAlgn="t"/>
            <a:r>
              <a:rPr lang="en-US" b="1" dirty="0">
                <a:solidFill>
                  <a:schemeClr val="bg1"/>
                </a:solidFill>
              </a:rPr>
              <a:t>Previous Class</a:t>
            </a:r>
          </a:p>
          <a:p>
            <a:pPr marL="285750" indent="-285750" fontAlgn="t">
              <a:buFont typeface="Wingdings" panose="05000000000000000000" pitchFamily="2" charset="2"/>
              <a:buChar char="ü"/>
            </a:pPr>
            <a:r>
              <a:rPr lang="en-US" dirty="0">
                <a:solidFill>
                  <a:schemeClr val="bg1"/>
                </a:solidFill>
              </a:rPr>
              <a:t>Network Types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Data Transmission</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Bandwidth and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Components</a:t>
            </a:r>
          </a:p>
          <a:p>
            <a:pPr marL="285750" indent="-285750" fontAlgn="t">
              <a:buFont typeface="Wingdings" panose="05000000000000000000" pitchFamily="2" charset="2"/>
              <a:buChar char="ü"/>
            </a:pPr>
            <a:r>
              <a:rPr lang="en-US" dirty="0">
                <a:solidFill>
                  <a:schemeClr val="bg1"/>
                </a:solidFill>
              </a:rPr>
              <a:t>Wireless Networks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Local Network Connections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a:t>
            </a: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3693319"/>
          </a:xfrm>
          <a:prstGeom prst="rect">
            <a:avLst/>
          </a:prstGeom>
        </p:spPr>
        <p:txBody>
          <a:bodyPr wrap="square">
            <a:spAutoFit/>
          </a:bodyPr>
          <a:lstStyle/>
          <a:p>
            <a:pPr algn="just">
              <a:spcBef>
                <a:spcPts val="0"/>
              </a:spcBef>
            </a:pPr>
            <a:r>
              <a:rPr lang="en-US" i="1" dirty="0">
                <a:solidFill>
                  <a:schemeClr val="tx1">
                    <a:lumMod val="50000"/>
                  </a:schemeClr>
                </a:solidFill>
              </a:rPr>
              <a:t>In this lecture, you will understand the different types of network cables used in a home network. Network cables are very vital component which helps in establishing a successful network.</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You will also understand the need of standard protocols in a network and discuss in detail about the communication principles used with in the network.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After having a better understanding on the connecting components and the rules in establishing the communication, you will deep dive and look into the Ethernet frame and the purpose of routing.</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1477328"/>
          </a:xfrm>
          <a:prstGeom prst="rect">
            <a:avLst/>
          </a:prstGeom>
        </p:spPr>
        <p:txBody>
          <a:bodyPr wrap="square">
            <a:spAutoFit/>
          </a:bodyPr>
          <a:lstStyle/>
          <a:p>
            <a:pPr fontAlgn="t"/>
            <a:r>
              <a:rPr lang="en-US" b="1" dirty="0">
                <a:solidFill>
                  <a:schemeClr val="bg1"/>
                </a:solidFill>
              </a:rPr>
              <a:t>Previous Class</a:t>
            </a:r>
          </a:p>
          <a:p>
            <a:pPr marL="285750" indent="-285750" fontAlgn="t">
              <a:buFont typeface="Wingdings" panose="05000000000000000000" pitchFamily="2" charset="2"/>
              <a:buChar char="ü"/>
            </a:pPr>
            <a:r>
              <a:rPr lang="en-GB" b="1" dirty="0">
                <a:solidFill>
                  <a:schemeClr val="bg1"/>
                </a:solidFill>
              </a:rPr>
              <a:t>Cables</a:t>
            </a:r>
          </a:p>
          <a:p>
            <a:pPr marL="285750" indent="-285750" fontAlgn="t">
              <a:buFont typeface="Wingdings" panose="05000000000000000000" pitchFamily="2" charset="2"/>
              <a:buChar char="ü"/>
            </a:pPr>
            <a:r>
              <a:rPr lang="en-GB" b="1" dirty="0">
                <a:solidFill>
                  <a:schemeClr val="bg1"/>
                </a:solidFill>
              </a:rPr>
              <a:t>Communication Principles</a:t>
            </a:r>
          </a:p>
          <a:p>
            <a:pPr marL="285750" indent="-285750" fontAlgn="t">
              <a:buFont typeface="Wingdings" panose="05000000000000000000" pitchFamily="2" charset="2"/>
              <a:buChar char="ü"/>
            </a:pPr>
            <a:r>
              <a:rPr lang="en-GB" b="1" dirty="0">
                <a:solidFill>
                  <a:schemeClr val="bg1"/>
                </a:solidFill>
              </a:rPr>
              <a:t>Ethernet</a:t>
            </a:r>
          </a:p>
          <a:p>
            <a:pPr marL="285750" indent="-285750" fontAlgn="t">
              <a:buFont typeface="Wingdings" panose="05000000000000000000" pitchFamily="2" charset="2"/>
              <a:buChar char="ü"/>
            </a:pPr>
            <a:r>
              <a:rPr lang="en-GB" b="1" dirty="0">
                <a:solidFill>
                  <a:schemeClr val="bg1"/>
                </a:solidFill>
              </a:rPr>
              <a:t>Routing</a:t>
            </a:r>
          </a:p>
        </p:txBody>
      </p:sp>
    </p:spTree>
    <p:extLst>
      <p:ext uri="{BB962C8B-B14F-4D97-AF65-F5344CB8AC3E}">
        <p14:creationId xmlns:p14="http://schemas.microsoft.com/office/powerpoint/2010/main" val="2405525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4524315"/>
          </a:xfrm>
          <a:prstGeom prst="rect">
            <a:avLst/>
          </a:prstGeom>
        </p:spPr>
        <p:txBody>
          <a:bodyPr wrap="square">
            <a:spAutoFit/>
          </a:bodyPr>
          <a:lstStyle/>
          <a:p>
            <a:pPr algn="just">
              <a:spcBef>
                <a:spcPts val="0"/>
              </a:spcBef>
            </a:pPr>
            <a:r>
              <a:rPr lang="en-US" i="1" dirty="0">
                <a:solidFill>
                  <a:schemeClr val="tx1">
                    <a:lumMod val="50000"/>
                  </a:schemeClr>
                </a:solidFill>
              </a:rPr>
              <a:t>In this lecture, you will understand the purpose of logical addressing (IP Address). How IP address are classified/ derived, how they are organized, how they are used etc. In addition to that, you will also learn about the different methods of assigning IP addresses (static and dynamic). When talking about IP addressing, it is also very important to look at the concept of NAT. Finally, the features of IPv6 will be discussed.</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This session will prepare you to deep dive into advanced network configurations in your future modules.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this session, we shall also discuss TCP, UDP functions, Domain Name System and other services.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3139321"/>
          </a:xfrm>
          <a:prstGeom prst="rect">
            <a:avLst/>
          </a:prstGeom>
        </p:spPr>
        <p:txBody>
          <a:bodyPr wrap="square">
            <a:spAutoFit/>
          </a:bodyPr>
          <a:lstStyle/>
          <a:p>
            <a:pPr fontAlgn="t"/>
            <a:r>
              <a:rPr lang="en-US" b="1" dirty="0">
                <a:solidFill>
                  <a:schemeClr val="bg1"/>
                </a:solidFill>
              </a:rPr>
              <a:t>Previous Class</a:t>
            </a:r>
          </a:p>
          <a:p>
            <a:pPr marL="285750" indent="-285750" fontAlgn="t">
              <a:buFont typeface="Wingdings" panose="05000000000000000000" pitchFamily="2" charset="2"/>
              <a:buChar char="ü"/>
            </a:pPr>
            <a:r>
              <a:rPr lang="en-GB" b="1" dirty="0">
                <a:solidFill>
                  <a:schemeClr val="bg1"/>
                </a:solidFill>
              </a:rPr>
              <a:t>IP ADDRESSING </a:t>
            </a:r>
          </a:p>
          <a:p>
            <a:pPr marL="742950" lvl="1" indent="-285750" fontAlgn="t">
              <a:buFont typeface="Wingdings" panose="05000000000000000000" pitchFamily="2" charset="2"/>
              <a:buChar char="ü"/>
            </a:pPr>
            <a:r>
              <a:rPr lang="en-GB" b="1" dirty="0">
                <a:solidFill>
                  <a:schemeClr val="bg1"/>
                </a:solidFill>
              </a:rPr>
              <a:t>IPv4: Purpose, Conversion, Operation, Subnet Mask, Classes, Range </a:t>
            </a:r>
          </a:p>
          <a:p>
            <a:pPr marL="742950" lvl="1" indent="-285750" fontAlgn="t">
              <a:buFont typeface="Wingdings" panose="05000000000000000000" pitchFamily="2" charset="2"/>
              <a:buChar char="ü"/>
            </a:pPr>
            <a:r>
              <a:rPr lang="en-GB" b="1" dirty="0">
                <a:solidFill>
                  <a:schemeClr val="bg1"/>
                </a:solidFill>
              </a:rPr>
              <a:t>Static and Dynamic Addressing</a:t>
            </a:r>
          </a:p>
          <a:p>
            <a:pPr marL="742950" lvl="1" indent="-285750" fontAlgn="t">
              <a:buFont typeface="Wingdings" panose="05000000000000000000" pitchFamily="2" charset="2"/>
              <a:buChar char="ü"/>
            </a:pPr>
            <a:r>
              <a:rPr lang="en-GB" b="1" dirty="0">
                <a:solidFill>
                  <a:schemeClr val="bg1"/>
                </a:solidFill>
              </a:rPr>
              <a:t>DHCPv4</a:t>
            </a:r>
          </a:p>
          <a:p>
            <a:pPr marL="742950" lvl="1" indent="-285750" fontAlgn="t">
              <a:buFont typeface="Wingdings" panose="05000000000000000000" pitchFamily="2" charset="2"/>
              <a:buChar char="ü"/>
            </a:pPr>
            <a:r>
              <a:rPr lang="en-GB" b="1" dirty="0">
                <a:solidFill>
                  <a:schemeClr val="bg1"/>
                </a:solidFill>
              </a:rPr>
              <a:t>Network Address Translation</a:t>
            </a:r>
          </a:p>
          <a:p>
            <a:pPr marL="742950" lvl="1" indent="-285750" fontAlgn="t">
              <a:buFont typeface="Wingdings" panose="05000000000000000000" pitchFamily="2" charset="2"/>
              <a:buChar char="ü"/>
            </a:pPr>
            <a:r>
              <a:rPr lang="en-GB" b="1" dirty="0">
                <a:solidFill>
                  <a:schemeClr val="bg1"/>
                </a:solidFill>
              </a:rPr>
              <a:t>IPv6</a:t>
            </a:r>
          </a:p>
          <a:p>
            <a:pPr marL="285750" indent="-285750" fontAlgn="t">
              <a:buFont typeface="Wingdings" panose="05000000000000000000" pitchFamily="2" charset="2"/>
              <a:buChar char="ü"/>
            </a:pPr>
            <a:r>
              <a:rPr lang="en-GB" b="1" dirty="0">
                <a:solidFill>
                  <a:schemeClr val="bg1"/>
                </a:solidFill>
              </a:rPr>
              <a:t>TCP, UDP Functions</a:t>
            </a:r>
          </a:p>
          <a:p>
            <a:pPr marL="285750" indent="-285750" fontAlgn="t">
              <a:buFont typeface="Wingdings" panose="05000000000000000000" pitchFamily="2" charset="2"/>
              <a:buChar char="ü"/>
            </a:pPr>
            <a:r>
              <a:rPr lang="en-GB" b="1" dirty="0">
                <a:solidFill>
                  <a:schemeClr val="bg1"/>
                </a:solidFill>
              </a:rPr>
              <a:t>Domain Name System</a:t>
            </a:r>
          </a:p>
          <a:p>
            <a:pPr marL="285750" indent="-285750" fontAlgn="t">
              <a:buFont typeface="Wingdings" panose="05000000000000000000" pitchFamily="2" charset="2"/>
              <a:buChar char="ü"/>
            </a:pPr>
            <a:r>
              <a:rPr lang="en-GB" b="1" dirty="0">
                <a:solidFill>
                  <a:schemeClr val="bg1"/>
                </a:solidFill>
              </a:rPr>
              <a:t>Other Services</a:t>
            </a:r>
          </a:p>
        </p:txBody>
      </p:sp>
    </p:spTree>
    <p:extLst>
      <p:ext uri="{BB962C8B-B14F-4D97-AF65-F5344CB8AC3E}">
        <p14:creationId xmlns:p14="http://schemas.microsoft.com/office/powerpoint/2010/main" val="3013047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308324"/>
          </a:xfrm>
          <a:prstGeom prst="rect">
            <a:avLst/>
          </a:prstGeom>
        </p:spPr>
        <p:txBody>
          <a:bodyPr wrap="square">
            <a:spAutoFit/>
          </a:bodyPr>
          <a:lstStyle/>
          <a:p>
            <a:pPr algn="just">
              <a:spcBef>
                <a:spcPts val="0"/>
              </a:spcBef>
            </a:pPr>
            <a:r>
              <a:rPr lang="en-US" i="1" dirty="0">
                <a:solidFill>
                  <a:srgbClr val="FF0000"/>
                </a:solidFill>
              </a:rPr>
              <a:t>So far Tutorial session: Sign up to Introduction to Packet Tracer Course, Download the latest packet tracer file, Install and complete a simple activity. Simultaneously, complete the 10 hours independent learning and get your certificate/ digital badge.</a:t>
            </a:r>
          </a:p>
          <a:p>
            <a:pPr algn="just">
              <a:spcBef>
                <a:spcPts val="0"/>
              </a:spcBef>
            </a:pPr>
            <a:endParaRPr lang="en-US" i="1" dirty="0">
              <a:solidFill>
                <a:srgbClr val="FF0000"/>
              </a:solidFill>
            </a:endParaRPr>
          </a:p>
          <a:p>
            <a:pPr algn="just">
              <a:spcBef>
                <a:spcPts val="0"/>
              </a:spcBef>
            </a:pPr>
            <a:r>
              <a:rPr lang="en-US" i="1" dirty="0">
                <a:solidFill>
                  <a:srgbClr val="FF0000"/>
                </a:solidFill>
                <a:hlinkClick r:id="rId2"/>
              </a:rPr>
              <a:t>https://www.netacad.com/courses/packet-tracer/introduction-packet-tracer</a:t>
            </a:r>
            <a:endParaRPr lang="en-US" i="1" dirty="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136750" y="1176288"/>
            <a:ext cx="5670997" cy="4801314"/>
          </a:xfrm>
          <a:prstGeom prst="rect">
            <a:avLst/>
          </a:prstGeom>
        </p:spPr>
        <p:txBody>
          <a:bodyPr wrap="square">
            <a:spAutoFit/>
          </a:bodyPr>
          <a:lstStyle/>
          <a:p>
            <a:pPr fontAlgn="t"/>
            <a:r>
              <a:rPr lang="en-US" b="1" dirty="0">
                <a:solidFill>
                  <a:schemeClr val="bg1"/>
                </a:solidFill>
              </a:rPr>
              <a:t>Labs Checkpoint</a:t>
            </a:r>
          </a:p>
          <a:p>
            <a:pPr marL="285750" indent="-285750" fontAlgn="t">
              <a:buFont typeface="Wingdings" panose="05000000000000000000" pitchFamily="2" charset="2"/>
              <a:buChar char="ü"/>
            </a:pPr>
            <a:r>
              <a:rPr lang="en-GB" dirty="0">
                <a:solidFill>
                  <a:schemeClr val="bg1"/>
                </a:solidFill>
              </a:rPr>
              <a:t>Install Packet Tracer 8.0</a:t>
            </a:r>
          </a:p>
          <a:p>
            <a:pPr marL="285750" indent="-285750" fontAlgn="t">
              <a:buFont typeface="Wingdings" panose="05000000000000000000" pitchFamily="2" charset="2"/>
              <a:buChar char="ü"/>
            </a:pPr>
            <a:r>
              <a:rPr lang="en-US" dirty="0">
                <a:solidFill>
                  <a:schemeClr val="bg1"/>
                </a:solidFill>
              </a:rPr>
              <a:t>Complete the Introduction to Packet Tracer Course via Cisco Networking Academy</a:t>
            </a:r>
          </a:p>
          <a:p>
            <a:pPr marL="285750" indent="-285750" fontAlgn="t">
              <a:buFont typeface="Wingdings" panose="05000000000000000000" pitchFamily="2" charset="2"/>
              <a:buChar char="ü"/>
            </a:pPr>
            <a:endParaRPr lang="en-US" dirty="0">
              <a:solidFill>
                <a:schemeClr val="bg1"/>
              </a:solidFill>
            </a:endParaRPr>
          </a:p>
          <a:p>
            <a:pPr marL="285750" indent="-285750" fontAlgn="t">
              <a:buFont typeface="Wingdings" panose="05000000000000000000" pitchFamily="2" charset="2"/>
              <a:buChar char="ü"/>
            </a:pPr>
            <a:r>
              <a:rPr lang="en-GB" dirty="0">
                <a:solidFill>
                  <a:schemeClr val="bg1"/>
                </a:solidFill>
              </a:rPr>
              <a:t>Design and Connect a Simple Network and determine IP Address </a:t>
            </a:r>
          </a:p>
          <a:p>
            <a:pPr marL="285750" indent="-285750" fontAlgn="t">
              <a:buFont typeface="Wingdings" panose="05000000000000000000" pitchFamily="2" charset="2"/>
              <a:buChar char="ü"/>
            </a:pPr>
            <a:r>
              <a:rPr lang="en-US" dirty="0">
                <a:solidFill>
                  <a:schemeClr val="bg1"/>
                </a:solidFill>
              </a:rPr>
              <a:t>Analyze MAC Address</a:t>
            </a:r>
          </a:p>
          <a:p>
            <a:pPr marL="285750" indent="-285750" fontAlgn="t">
              <a:buFont typeface="Wingdings" panose="05000000000000000000" pitchFamily="2" charset="2"/>
              <a:buChar char="ü"/>
            </a:pPr>
            <a:r>
              <a:rPr lang="en-US" dirty="0">
                <a:solidFill>
                  <a:schemeClr val="bg1"/>
                </a:solidFill>
              </a:rPr>
              <a:t>Analyze Wired and Wireless Network Connection and Analyze Network Connectivity. (Address resolution protocol (ARP), PING (ICMP), TRACERT).</a:t>
            </a:r>
          </a:p>
          <a:p>
            <a:pPr algn="just">
              <a:spcBef>
                <a:spcPts val="0"/>
              </a:spcBef>
            </a:pPr>
            <a:endParaRPr lang="en-US" b="1" dirty="0">
              <a:solidFill>
                <a:schemeClr val="bg1"/>
              </a:solidFill>
            </a:endParaRPr>
          </a:p>
          <a:p>
            <a:pPr marL="285750" indent="-285750" algn="just">
              <a:spcBef>
                <a:spcPts val="0"/>
              </a:spcBef>
              <a:buFont typeface="Wingdings" panose="05000000000000000000" pitchFamily="2" charset="2"/>
              <a:buChar char="ü"/>
            </a:pPr>
            <a:r>
              <a:rPr lang="en-US" dirty="0">
                <a:solidFill>
                  <a:schemeClr val="bg1"/>
                </a:solidFill>
              </a:rPr>
              <a:t>Understand, calculate and apply IPv4 address in a hybrid network (Wired and Wireless)</a:t>
            </a:r>
          </a:p>
          <a:p>
            <a:pPr marL="285750" indent="-285750" algn="just">
              <a:spcBef>
                <a:spcPts val="0"/>
              </a:spcBef>
              <a:buFont typeface="Wingdings" panose="05000000000000000000" pitchFamily="2" charset="2"/>
              <a:buChar char="ü"/>
            </a:pPr>
            <a:r>
              <a:rPr lang="en-US" dirty="0">
                <a:solidFill>
                  <a:schemeClr val="bg1"/>
                </a:solidFill>
              </a:rPr>
              <a:t>Observe URL to IP Address conversion </a:t>
            </a:r>
          </a:p>
          <a:p>
            <a:pPr marL="285750" indent="-285750" fontAlgn="t">
              <a:buFont typeface="Wingdings" panose="05000000000000000000" pitchFamily="2" charset="2"/>
              <a:buChar char="ü"/>
            </a:pPr>
            <a:endParaRPr lang="en-US"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spTree>
    <p:extLst>
      <p:ext uri="{BB962C8B-B14F-4D97-AF65-F5344CB8AC3E}">
        <p14:creationId xmlns:p14="http://schemas.microsoft.com/office/powerpoint/2010/main" val="3772958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4524315"/>
          </a:xfrm>
          <a:prstGeom prst="rect">
            <a:avLst/>
          </a:prstGeom>
        </p:spPr>
        <p:txBody>
          <a:bodyPr wrap="square">
            <a:spAutoFit/>
          </a:bodyPr>
          <a:lstStyle/>
          <a:p>
            <a:pPr algn="just">
              <a:spcBef>
                <a:spcPts val="0"/>
              </a:spcBef>
            </a:pPr>
            <a:r>
              <a:rPr lang="en-US" i="1" dirty="0">
                <a:solidFill>
                  <a:schemeClr val="tx1">
                    <a:lumMod val="50000"/>
                  </a:schemeClr>
                </a:solidFill>
              </a:rPr>
              <a:t>In this lecture, you will understand the requirements to build a home network. To understand, we will focus on the components and technologies that describes a home network.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“Where does the home network connects to?” should be the next question for you. To answer that, we will move further to describe the basic ISP connectivity options.</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will also discuss the purpose and characteristics of network virtualization.</a:t>
            </a:r>
          </a:p>
          <a:p>
            <a:pPr algn="just">
              <a:spcBef>
                <a:spcPts val="0"/>
              </a:spcBef>
            </a:pPr>
            <a:endParaRPr lang="en-US" i="1" dirty="0">
              <a:solidFill>
                <a:schemeClr val="tx1">
                  <a:lumMod val="50000"/>
                </a:schemeClr>
              </a:solidFill>
            </a:endParaRPr>
          </a:p>
          <a:p>
            <a:pPr algn="just">
              <a:spcBef>
                <a:spcPts val="0"/>
              </a:spcBef>
            </a:pPr>
            <a:r>
              <a:rPr lang="en-US" i="1" dirty="0">
                <a:solidFill>
                  <a:srgbClr val="FF0000"/>
                </a:solidFill>
              </a:rPr>
              <a:t>During our tutorial session, we will discuss about Cisco switches and routers enabling you to navigate and configure those devices.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585323"/>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Basics of home network</a:t>
            </a:r>
          </a:p>
          <a:p>
            <a:pPr marL="285750" indent="-285750" fontAlgn="t">
              <a:buFont typeface="Wingdings" panose="05000000000000000000" pitchFamily="2" charset="2"/>
              <a:buChar char="ü"/>
            </a:pPr>
            <a:r>
              <a:rPr lang="en-GB" b="1" dirty="0">
                <a:solidFill>
                  <a:schemeClr val="bg1"/>
                </a:solidFill>
              </a:rPr>
              <a:t>Home network technologies</a:t>
            </a:r>
          </a:p>
          <a:p>
            <a:pPr marL="285750" indent="-285750" fontAlgn="t">
              <a:buFont typeface="Wingdings" panose="05000000000000000000" pitchFamily="2" charset="2"/>
              <a:buChar char="ü"/>
            </a:pPr>
            <a:r>
              <a:rPr lang="en-GB" b="1" dirty="0">
                <a:solidFill>
                  <a:schemeClr val="bg1"/>
                </a:solidFill>
              </a:rPr>
              <a:t>Wireless Networks and its importance</a:t>
            </a:r>
          </a:p>
          <a:p>
            <a:pPr marL="285750" indent="-285750" fontAlgn="t">
              <a:buFont typeface="Wingdings" panose="05000000000000000000" pitchFamily="2" charset="2"/>
              <a:buChar char="ü"/>
            </a:pPr>
            <a:r>
              <a:rPr lang="en-GB" b="1" dirty="0">
                <a:solidFill>
                  <a:schemeClr val="bg1"/>
                </a:solidFill>
              </a:rPr>
              <a:t>Setting up home network</a:t>
            </a:r>
          </a:p>
          <a:p>
            <a:pPr marL="285750" indent="-285750" fontAlgn="t">
              <a:buFont typeface="Wingdings" panose="05000000000000000000" pitchFamily="2" charset="2"/>
              <a:buChar char="ü"/>
            </a:pPr>
            <a:r>
              <a:rPr lang="en-GB" b="1" dirty="0">
                <a:solidFill>
                  <a:schemeClr val="bg1"/>
                </a:solidFill>
              </a:rPr>
              <a:t>Beyond Home Networks</a:t>
            </a:r>
          </a:p>
          <a:p>
            <a:pPr marL="742950" lvl="1" indent="-285750" fontAlgn="t">
              <a:buFont typeface="Wingdings" panose="05000000000000000000" pitchFamily="2" charset="2"/>
              <a:buChar char="ü"/>
            </a:pPr>
            <a:r>
              <a:rPr lang="en-GB" b="1" dirty="0">
                <a:solidFill>
                  <a:schemeClr val="bg1"/>
                </a:solidFill>
              </a:rPr>
              <a:t>ISP </a:t>
            </a:r>
          </a:p>
          <a:p>
            <a:pPr marL="742950" lvl="1" indent="-285750" fontAlgn="t">
              <a:buFont typeface="Wingdings" panose="05000000000000000000" pitchFamily="2" charset="2"/>
              <a:buChar char="ü"/>
            </a:pPr>
            <a:r>
              <a:rPr lang="en-GB" b="1" dirty="0">
                <a:solidFill>
                  <a:schemeClr val="bg1"/>
                </a:solidFill>
              </a:rPr>
              <a:t>Virtualization</a:t>
            </a:r>
          </a:p>
          <a:p>
            <a:pPr lvl="1" fontAlgn="t"/>
            <a:endParaRPr lang="en-GB" b="1" dirty="0">
              <a:solidFill>
                <a:schemeClr val="bg1"/>
              </a:solidFill>
            </a:endParaRPr>
          </a:p>
        </p:txBody>
      </p:sp>
      <p:sp>
        <p:nvSpPr>
          <p:cNvPr id="2" name="Rectangle 1"/>
          <p:cNvSpPr/>
          <p:nvPr/>
        </p:nvSpPr>
        <p:spPr>
          <a:xfrm>
            <a:off x="192429" y="3797920"/>
            <a:ext cx="5288431" cy="1200329"/>
          </a:xfrm>
          <a:prstGeom prst="rect">
            <a:avLst/>
          </a:prstGeom>
        </p:spPr>
        <p:txBody>
          <a:bodyPr wrap="square">
            <a:spAutoFit/>
          </a:bodyPr>
          <a:lstStyle/>
          <a:p>
            <a:pPr algn="just">
              <a:spcBef>
                <a:spcPts val="0"/>
              </a:spcBef>
            </a:pPr>
            <a:r>
              <a:rPr lang="en-US" b="1" dirty="0">
                <a:solidFill>
                  <a:schemeClr val="bg1"/>
                </a:solidFill>
              </a:rPr>
              <a:t>Tutorial session: </a:t>
            </a:r>
          </a:p>
          <a:p>
            <a:pPr marL="285750" indent="-285750" algn="just">
              <a:spcBef>
                <a:spcPts val="0"/>
              </a:spcBef>
              <a:buFont typeface="Wingdings" panose="05000000000000000000" pitchFamily="2" charset="2"/>
              <a:buChar char="ü"/>
            </a:pPr>
            <a:r>
              <a:rPr lang="en-US" b="1"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b="1" dirty="0">
                <a:solidFill>
                  <a:schemeClr val="bg1"/>
                </a:solidFill>
              </a:rPr>
              <a:t>Working with Cisco Switches and Routers</a:t>
            </a:r>
          </a:p>
        </p:txBody>
      </p:sp>
    </p:spTree>
    <p:extLst>
      <p:ext uri="{BB962C8B-B14F-4D97-AF65-F5344CB8AC3E}">
        <p14:creationId xmlns:p14="http://schemas.microsoft.com/office/powerpoint/2010/main" val="1828989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9" name="Rectangle 8"/>
          <p:cNvSpPr/>
          <p:nvPr/>
        </p:nvSpPr>
        <p:spPr>
          <a:xfrm>
            <a:off x="236069" y="2879545"/>
            <a:ext cx="4387476" cy="307777"/>
          </a:xfrm>
          <a:prstGeom prst="rect">
            <a:avLst/>
          </a:prstGeom>
        </p:spPr>
        <p:txBody>
          <a:bodyPr wrap="square">
            <a:spAutoFit/>
          </a:bodyPr>
          <a:lstStyle/>
          <a:p>
            <a:pPr marL="0" lvl="1" algn="just"/>
            <a:r>
              <a:rPr lang="en-US" sz="1400" i="1" dirty="0"/>
              <a:t>2 PC’s in a home network – Somewhere in early 2000’s</a:t>
            </a:r>
          </a:p>
        </p:txBody>
      </p:sp>
      <p:pic>
        <p:nvPicPr>
          <p:cNvPr id="4" name="Picture 3"/>
          <p:cNvPicPr>
            <a:picLocks noChangeAspect="1"/>
          </p:cNvPicPr>
          <p:nvPr/>
        </p:nvPicPr>
        <p:blipFill>
          <a:blip r:embed="rId4"/>
          <a:stretch>
            <a:fillRect/>
          </a:stretch>
        </p:blipFill>
        <p:spPr>
          <a:xfrm>
            <a:off x="366712" y="853936"/>
            <a:ext cx="2655433" cy="1989467"/>
          </a:xfrm>
          <a:prstGeom prst="rect">
            <a:avLst/>
          </a:prstGeom>
        </p:spPr>
      </p:pic>
      <p:pic>
        <p:nvPicPr>
          <p:cNvPr id="8" name="Picture 7"/>
          <p:cNvPicPr>
            <a:picLocks noChangeAspect="1"/>
          </p:cNvPicPr>
          <p:nvPr/>
        </p:nvPicPr>
        <p:blipFill>
          <a:blip r:embed="rId5"/>
          <a:stretch>
            <a:fillRect/>
          </a:stretch>
        </p:blipFill>
        <p:spPr>
          <a:xfrm>
            <a:off x="366712" y="3223464"/>
            <a:ext cx="2655433" cy="1991575"/>
          </a:xfrm>
          <a:prstGeom prst="rect">
            <a:avLst/>
          </a:prstGeom>
        </p:spPr>
      </p:pic>
      <p:sp>
        <p:nvSpPr>
          <p:cNvPr id="12" name="Rectangle 11"/>
          <p:cNvSpPr/>
          <p:nvPr/>
        </p:nvSpPr>
        <p:spPr>
          <a:xfrm>
            <a:off x="236069" y="5220749"/>
            <a:ext cx="4387476" cy="523220"/>
          </a:xfrm>
          <a:prstGeom prst="rect">
            <a:avLst/>
          </a:prstGeom>
        </p:spPr>
        <p:txBody>
          <a:bodyPr wrap="square">
            <a:spAutoFit/>
          </a:bodyPr>
          <a:lstStyle/>
          <a:p>
            <a:pPr marL="0" lvl="1" algn="just"/>
            <a:r>
              <a:rPr lang="en-US" sz="1400" i="1" dirty="0"/>
              <a:t>A group of users in a home network – Somewhere in late 2000’s</a:t>
            </a:r>
          </a:p>
        </p:txBody>
      </p:sp>
      <p:pic>
        <p:nvPicPr>
          <p:cNvPr id="10" name="Picture 9" descr="Free vector graphic: Boy, Computer, Home Office, Male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594511" y="643679"/>
            <a:ext cx="1594122" cy="1488674"/>
          </a:xfrm>
          <a:prstGeom prst="rect">
            <a:avLst/>
          </a:prstGeom>
        </p:spPr>
      </p:pic>
      <p:pic>
        <p:nvPicPr>
          <p:cNvPr id="11" name="Picture 10" descr="File:Cartoon Guy Watching A Video On His Phone.svg ..."/>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732069" y="2608048"/>
            <a:ext cx="4396620" cy="3092289"/>
          </a:xfrm>
          <a:prstGeom prst="rect">
            <a:avLst/>
          </a:prstGeom>
        </p:spPr>
      </p:pic>
      <p:pic>
        <p:nvPicPr>
          <p:cNvPr id="13" name="Picture 12" descr="File:Sleepy Cartoon Woman Working From Home.svg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500912" y="3397124"/>
            <a:ext cx="2215246" cy="2411152"/>
          </a:xfrm>
          <a:prstGeom prst="rect">
            <a:avLst/>
          </a:prstGeom>
        </p:spPr>
      </p:pic>
      <p:pic>
        <p:nvPicPr>
          <p:cNvPr id="14" name="Picture 13" descr="Download Smartphone Transparent HQ PNG Image | FreePNGImg"/>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431982" y="2938460"/>
            <a:ext cx="1952927" cy="2774843"/>
          </a:xfrm>
          <a:prstGeom prst="rect">
            <a:avLst/>
          </a:prstGeom>
        </p:spPr>
      </p:pic>
      <p:pic>
        <p:nvPicPr>
          <p:cNvPr id="15" name="Picture 14" descr="File:Icons8 flat tablet android.svg - Wikimedia Commons"/>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3111566">
            <a:off x="7171241" y="2316154"/>
            <a:ext cx="1742334" cy="1742334"/>
          </a:xfrm>
          <a:prstGeom prst="rect">
            <a:avLst/>
          </a:prstGeom>
        </p:spPr>
      </p:pic>
      <p:sp>
        <p:nvSpPr>
          <p:cNvPr id="19" name="Rectangle 18"/>
          <p:cNvSpPr/>
          <p:nvPr/>
        </p:nvSpPr>
        <p:spPr>
          <a:xfrm>
            <a:off x="6913704" y="2906182"/>
            <a:ext cx="2411681" cy="523220"/>
          </a:xfrm>
          <a:prstGeom prst="rect">
            <a:avLst/>
          </a:prstGeom>
        </p:spPr>
        <p:txBody>
          <a:bodyPr wrap="square">
            <a:spAutoFit/>
          </a:bodyPr>
          <a:lstStyle/>
          <a:p>
            <a:pPr marL="0" lvl="1" algn="ctr"/>
            <a:r>
              <a:rPr lang="en-US" sz="1400" i="1" dirty="0"/>
              <a:t>Scenario Today </a:t>
            </a:r>
          </a:p>
          <a:p>
            <a:pPr marL="0" lvl="1" algn="ctr"/>
            <a:r>
              <a:rPr lang="en-US" sz="1400" i="1" dirty="0"/>
              <a:t>early 2021</a:t>
            </a:r>
          </a:p>
        </p:txBody>
      </p:sp>
      <p:sp>
        <p:nvSpPr>
          <p:cNvPr id="17" name="Rectangle 16"/>
          <p:cNvSpPr/>
          <p:nvPr/>
        </p:nvSpPr>
        <p:spPr>
          <a:xfrm>
            <a:off x="5387725" y="253146"/>
            <a:ext cx="6534262" cy="2031325"/>
          </a:xfrm>
          <a:prstGeom prst="rect">
            <a:avLst/>
          </a:prstGeom>
        </p:spPr>
        <p:txBody>
          <a:bodyPr wrap="square">
            <a:spAutoFit/>
          </a:bodyPr>
          <a:lstStyle/>
          <a:p>
            <a:pPr marL="342900" indent="-342900" algn="just">
              <a:buFont typeface="Wingdings" panose="05000000000000000000" pitchFamily="2" charset="2"/>
              <a:buChar char="ü"/>
            </a:pPr>
            <a:r>
              <a:rPr lang="en-US" dirty="0">
                <a:solidFill>
                  <a:srgbClr val="002060"/>
                </a:solidFill>
              </a:rPr>
              <a:t>Today’s home network rely on </a:t>
            </a:r>
            <a:r>
              <a:rPr lang="en-US" b="1" dirty="0">
                <a:solidFill>
                  <a:srgbClr val="002060"/>
                </a:solidFill>
              </a:rPr>
              <a:t>Wireless technology. </a:t>
            </a:r>
            <a:r>
              <a:rPr lang="en-US" dirty="0">
                <a:solidFill>
                  <a:srgbClr val="002060"/>
                </a:solidFill>
              </a:rPr>
              <a:t>It enables networks to be easily expanded, without the limitations of cabled connections. </a:t>
            </a:r>
          </a:p>
          <a:p>
            <a:pPr marL="342900" indent="-342900" algn="just">
              <a:buFont typeface="Wingdings" panose="05000000000000000000" pitchFamily="2" charset="2"/>
              <a:buChar char="ü"/>
            </a:pPr>
            <a:r>
              <a:rPr lang="en-US" dirty="0">
                <a:solidFill>
                  <a:srgbClr val="002060"/>
                </a:solidFill>
              </a:rPr>
              <a:t>One of the main advantages of wireless is the ability to provide anytime, anywhere connectivity.</a:t>
            </a:r>
          </a:p>
          <a:p>
            <a:pPr marL="342900" indent="-342900" algn="just">
              <a:buFont typeface="Wingdings" panose="05000000000000000000" pitchFamily="2" charset="2"/>
              <a:buChar char="ü"/>
            </a:pPr>
            <a:r>
              <a:rPr lang="en-US" dirty="0">
                <a:solidFill>
                  <a:srgbClr val="002060"/>
                </a:solidFill>
              </a:rPr>
              <a:t>Wireless technology is fairly easy and inexpensive to install. New and visiting users can join the network quickly and easily.</a:t>
            </a:r>
          </a:p>
        </p:txBody>
      </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9D0CCD4-62DB-419C-9346-3C60FD31CA49}"/>
              </a:ext>
            </a:extLst>
          </p:cNvPr>
          <p:cNvPicPr>
            <a:picLocks noChangeAspect="1"/>
          </p:cNvPicPr>
          <p:nvPr/>
        </p:nvPicPr>
        <p:blipFill>
          <a:blip r:embed="rId4"/>
          <a:stretch>
            <a:fillRect/>
          </a:stretch>
        </p:blipFill>
        <p:spPr>
          <a:xfrm>
            <a:off x="3579404" y="1040389"/>
            <a:ext cx="8501607" cy="4657024"/>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29738" y="732277"/>
            <a:ext cx="11468009" cy="4455952"/>
          </a:xfrm>
        </p:spPr>
        <p:txBody>
          <a:bodyPr/>
          <a:lstStyle/>
          <a:p>
            <a:pPr marL="0" indent="0" algn="just"/>
            <a:r>
              <a:rPr lang="en-US" dirty="0">
                <a:solidFill>
                  <a:srgbClr val="002060"/>
                </a:solidFill>
              </a:rPr>
              <a:t>In addition to an integrated router, there are many different types of devices that might be connecting to a home network. Examples include:</a:t>
            </a:r>
          </a:p>
          <a:p>
            <a:pPr marL="342900" indent="-342900" algn="just">
              <a:buFont typeface="Wingdings" panose="05000000000000000000" pitchFamily="2" charset="2"/>
              <a:buChar char="ü"/>
            </a:pPr>
            <a:r>
              <a:rPr lang="en-US" dirty="0">
                <a:solidFill>
                  <a:srgbClr val="002060"/>
                </a:solidFill>
              </a:rPr>
              <a:t>Desktop computers</a:t>
            </a:r>
          </a:p>
          <a:p>
            <a:pPr marL="342900" indent="-342900" algn="just">
              <a:buFont typeface="Wingdings" panose="05000000000000000000" pitchFamily="2" charset="2"/>
              <a:buChar char="ü"/>
            </a:pPr>
            <a:r>
              <a:rPr lang="en-US" dirty="0">
                <a:solidFill>
                  <a:srgbClr val="002060"/>
                </a:solidFill>
              </a:rPr>
              <a:t>Gaming systems</a:t>
            </a:r>
          </a:p>
          <a:p>
            <a:pPr marL="342900" indent="-342900" algn="just">
              <a:buFont typeface="Wingdings" panose="05000000000000000000" pitchFamily="2" charset="2"/>
              <a:buChar char="ü"/>
            </a:pPr>
            <a:r>
              <a:rPr lang="en-US" dirty="0">
                <a:solidFill>
                  <a:srgbClr val="002060"/>
                </a:solidFill>
              </a:rPr>
              <a:t>Smart TV systems</a:t>
            </a:r>
          </a:p>
          <a:p>
            <a:pPr marL="342900" indent="-342900" algn="just">
              <a:buFont typeface="Wingdings" panose="05000000000000000000" pitchFamily="2" charset="2"/>
              <a:buChar char="ü"/>
            </a:pPr>
            <a:r>
              <a:rPr lang="en-US" dirty="0">
                <a:solidFill>
                  <a:srgbClr val="002060"/>
                </a:solidFill>
              </a:rPr>
              <a:t>Printers</a:t>
            </a:r>
          </a:p>
          <a:p>
            <a:pPr marL="342900" indent="-342900" algn="just">
              <a:buFont typeface="Wingdings" panose="05000000000000000000" pitchFamily="2" charset="2"/>
              <a:buChar char="ü"/>
            </a:pPr>
            <a:r>
              <a:rPr lang="en-US" dirty="0">
                <a:solidFill>
                  <a:srgbClr val="002060"/>
                </a:solidFill>
              </a:rPr>
              <a:t>Scanners</a:t>
            </a:r>
          </a:p>
          <a:p>
            <a:pPr marL="342900" indent="-342900" algn="just">
              <a:buFont typeface="Wingdings" panose="05000000000000000000" pitchFamily="2" charset="2"/>
              <a:buChar char="ü"/>
            </a:pPr>
            <a:r>
              <a:rPr lang="en-US" dirty="0">
                <a:solidFill>
                  <a:srgbClr val="002060"/>
                </a:solidFill>
              </a:rPr>
              <a:t>Security cameras</a:t>
            </a:r>
          </a:p>
          <a:p>
            <a:pPr marL="342900" indent="-342900" algn="just">
              <a:buFont typeface="Wingdings" panose="05000000000000000000" pitchFamily="2" charset="2"/>
              <a:buChar char="ü"/>
            </a:pPr>
            <a:r>
              <a:rPr lang="en-US" dirty="0">
                <a:solidFill>
                  <a:srgbClr val="002060"/>
                </a:solidFill>
              </a:rPr>
              <a:t>Telephones</a:t>
            </a:r>
          </a:p>
          <a:p>
            <a:pPr marL="342900" indent="-342900" algn="just">
              <a:buFont typeface="Wingdings" panose="05000000000000000000" pitchFamily="2" charset="2"/>
              <a:buChar char="ü"/>
            </a:pPr>
            <a:r>
              <a:rPr lang="en-US" dirty="0">
                <a:solidFill>
                  <a:srgbClr val="002060"/>
                </a:solidFill>
              </a:rPr>
              <a:t>Climate control devices</a:t>
            </a:r>
          </a:p>
        </p:txBody>
      </p:sp>
    </p:spTree>
    <p:custDataLst>
      <p:tags r:id="rId1"/>
    </p:custDataLst>
    <p:extLst>
      <p:ext uri="{BB962C8B-B14F-4D97-AF65-F5344CB8AC3E}">
        <p14:creationId xmlns:p14="http://schemas.microsoft.com/office/powerpoint/2010/main" val="582425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5744769" cy="4455952"/>
          </a:xfrm>
        </p:spPr>
        <p:txBody>
          <a:bodyPr/>
          <a:lstStyle/>
          <a:p>
            <a:pPr marL="342900" indent="-342900" algn="just">
              <a:buFont typeface="Wingdings" panose="05000000000000000000" pitchFamily="2" charset="2"/>
              <a:buChar char="ü"/>
            </a:pPr>
            <a:r>
              <a:rPr lang="en-US" dirty="0">
                <a:solidFill>
                  <a:srgbClr val="002060"/>
                </a:solidFill>
              </a:rPr>
              <a:t>Small business and home routers typically have two primary types of ports:</a:t>
            </a:r>
          </a:p>
          <a:p>
            <a:pPr marL="342900" indent="-342900" algn="just">
              <a:buFont typeface="Wingdings" panose="05000000000000000000" pitchFamily="2" charset="2"/>
              <a:buChar char="ü"/>
            </a:pPr>
            <a:r>
              <a:rPr lang="en-US" b="1" dirty="0">
                <a:solidFill>
                  <a:srgbClr val="002060"/>
                </a:solidFill>
              </a:rPr>
              <a:t>Ethernet Ports </a:t>
            </a:r>
            <a:r>
              <a:rPr lang="en-US" dirty="0">
                <a:solidFill>
                  <a:srgbClr val="002060"/>
                </a:solidFill>
              </a:rPr>
              <a:t>- Usually labeled “Ethernet” or “LAN”, these ports connect to the internal switch portion of the router.  </a:t>
            </a:r>
          </a:p>
          <a:p>
            <a:pPr marL="342900" indent="-342900" algn="just">
              <a:buFont typeface="Wingdings" panose="05000000000000000000" pitchFamily="2" charset="2"/>
              <a:buChar char="ü"/>
            </a:pPr>
            <a:r>
              <a:rPr lang="en-US" b="1" dirty="0">
                <a:solidFill>
                  <a:srgbClr val="002060"/>
                </a:solidFill>
              </a:rPr>
              <a:t>Internet Port</a:t>
            </a:r>
            <a:r>
              <a:rPr lang="en-US" dirty="0">
                <a:solidFill>
                  <a:srgbClr val="002060"/>
                </a:solidFill>
              </a:rPr>
              <a:t> - Used to connect the device to another network such as the internet through a cable or DSL modem.</a:t>
            </a:r>
          </a:p>
          <a:p>
            <a:pPr marL="342900" indent="-342900" algn="just">
              <a:buFont typeface="Wingdings" panose="05000000000000000000" pitchFamily="2" charset="2"/>
              <a:buChar char="ü"/>
            </a:pPr>
            <a:r>
              <a:rPr lang="en-US" dirty="0">
                <a:solidFill>
                  <a:srgbClr val="002060"/>
                </a:solidFill>
              </a:rPr>
              <a:t>Many home routers include a radio antenna and a built-in wireless access point.</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6" name="Picture 5">
            <a:extLst>
              <a:ext uri="{FF2B5EF4-FFF2-40B4-BE49-F238E27FC236}">
                <a16:creationId xmlns:a16="http://schemas.microsoft.com/office/drawing/2014/main" id="{470CBBAA-3CF2-4E43-A390-89BF32F61F30}"/>
              </a:ext>
            </a:extLst>
          </p:cNvPr>
          <p:cNvPicPr>
            <a:picLocks noChangeAspect="1"/>
          </p:cNvPicPr>
          <p:nvPr/>
        </p:nvPicPr>
        <p:blipFill>
          <a:blip r:embed="rId4"/>
          <a:stretch>
            <a:fillRect/>
          </a:stretch>
        </p:blipFill>
        <p:spPr>
          <a:xfrm>
            <a:off x="7138858" y="351690"/>
            <a:ext cx="4708824" cy="3680460"/>
          </a:xfrm>
          <a:prstGeom prst="rect">
            <a:avLst/>
          </a:prstGeom>
        </p:spPr>
      </p:pic>
    </p:spTree>
    <p:custDataLst>
      <p:tags r:id="rId1"/>
    </p:custDataLst>
    <p:extLst>
      <p:ext uri="{BB962C8B-B14F-4D97-AF65-F5344CB8AC3E}">
        <p14:creationId xmlns:p14="http://schemas.microsoft.com/office/powerpoint/2010/main" val="1874368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5574103" cy="4455952"/>
          </a:xfrm>
        </p:spPr>
        <p:txBody>
          <a:bodyPr/>
          <a:lstStyle/>
          <a:p>
            <a:pPr marL="342900" indent="-342900" algn="just">
              <a:buFont typeface="Wingdings" panose="05000000000000000000" pitchFamily="2" charset="2"/>
              <a:buChar char="ü"/>
            </a:pPr>
            <a:r>
              <a:rPr lang="en-US" dirty="0">
                <a:solidFill>
                  <a:srgbClr val="002060"/>
                </a:solidFill>
              </a:rPr>
              <a:t>Category 5e Ethernet cable is the most common wiring used in a LAN. The cable is made up of 4 pairs of wires that are twisted to reduce electrical interference.</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dirty="0">
                <a:solidFill>
                  <a:srgbClr val="002060"/>
                </a:solidFill>
              </a:rPr>
              <a:t>Coaxial cable has an inner wire surrounded by a tubular insulating layer, that is then surrounded by a tubular conducting shield. Most coax cables also have an external insulating sheath or jacket.</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dirty="0">
                <a:solidFill>
                  <a:srgbClr val="002060"/>
                </a:solidFill>
              </a:rPr>
              <a:t>With Ethernet of </a:t>
            </a:r>
            <a:r>
              <a:rPr lang="en-US" dirty="0" err="1">
                <a:solidFill>
                  <a:srgbClr val="002060"/>
                </a:solidFill>
              </a:rPr>
              <a:t>Powerline</a:t>
            </a:r>
            <a:r>
              <a:rPr lang="en-US" dirty="0">
                <a:solidFill>
                  <a:srgbClr val="002060"/>
                </a:solidFill>
              </a:rPr>
              <a:t> existing power lines in a house can be used to connect devices to an Ethernet LAN.</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a:extLst>
              <a:ext uri="{FF2B5EF4-FFF2-40B4-BE49-F238E27FC236}">
                <a16:creationId xmlns:a16="http://schemas.microsoft.com/office/drawing/2014/main" id="{E1BD2A27-CA28-4399-8584-02BD2FC980DD}"/>
              </a:ext>
            </a:extLst>
          </p:cNvPr>
          <p:cNvPicPr>
            <a:picLocks noChangeAspect="1"/>
          </p:cNvPicPr>
          <p:nvPr/>
        </p:nvPicPr>
        <p:blipFill>
          <a:blip r:embed="rId4"/>
          <a:stretch>
            <a:fillRect/>
          </a:stretch>
        </p:blipFill>
        <p:spPr>
          <a:xfrm>
            <a:off x="6281048" y="975784"/>
            <a:ext cx="3185730" cy="1610843"/>
          </a:xfrm>
          <a:prstGeom prst="rect">
            <a:avLst/>
          </a:prstGeom>
        </p:spPr>
      </p:pic>
      <p:pic>
        <p:nvPicPr>
          <p:cNvPr id="8" name="Picture 7">
            <a:extLst>
              <a:ext uri="{FF2B5EF4-FFF2-40B4-BE49-F238E27FC236}">
                <a16:creationId xmlns:a16="http://schemas.microsoft.com/office/drawing/2014/main" id="{3B81E443-8577-4186-A594-0A643A61183B}"/>
              </a:ext>
            </a:extLst>
          </p:cNvPr>
          <p:cNvPicPr>
            <a:picLocks noChangeAspect="1"/>
          </p:cNvPicPr>
          <p:nvPr/>
        </p:nvPicPr>
        <p:blipFill>
          <a:blip r:embed="rId5"/>
          <a:stretch>
            <a:fillRect/>
          </a:stretch>
        </p:blipFill>
        <p:spPr>
          <a:xfrm>
            <a:off x="6281048" y="2586627"/>
            <a:ext cx="1802528" cy="1279695"/>
          </a:xfrm>
          <a:prstGeom prst="rect">
            <a:avLst/>
          </a:prstGeom>
        </p:spPr>
      </p:pic>
      <p:pic>
        <p:nvPicPr>
          <p:cNvPr id="9" name="Picture 8">
            <a:extLst>
              <a:ext uri="{FF2B5EF4-FFF2-40B4-BE49-F238E27FC236}">
                <a16:creationId xmlns:a16="http://schemas.microsoft.com/office/drawing/2014/main" id="{7C84CA7A-8B1F-4E10-8DC1-07AA41AC09EF}"/>
              </a:ext>
            </a:extLst>
          </p:cNvPr>
          <p:cNvPicPr>
            <a:picLocks noChangeAspect="1"/>
          </p:cNvPicPr>
          <p:nvPr/>
        </p:nvPicPr>
        <p:blipFill>
          <a:blip r:embed="rId6"/>
          <a:stretch>
            <a:fillRect/>
          </a:stretch>
        </p:blipFill>
        <p:spPr>
          <a:xfrm>
            <a:off x="6281048" y="4112239"/>
            <a:ext cx="2855362" cy="1364926"/>
          </a:xfrm>
          <a:prstGeom prst="rect">
            <a:avLst/>
          </a:prstGeom>
        </p:spPr>
      </p:pic>
    </p:spTree>
    <p:custDataLst>
      <p:tags r:id="rId1"/>
    </p:custDataLst>
    <p:extLst>
      <p:ext uri="{BB962C8B-B14F-4D97-AF65-F5344CB8AC3E}">
        <p14:creationId xmlns:p14="http://schemas.microsoft.com/office/powerpoint/2010/main" val="2160416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975784"/>
            <a:ext cx="6812399" cy="4455952"/>
          </a:xfrm>
        </p:spPr>
        <p:txBody>
          <a:bodyPr/>
          <a:lstStyle/>
          <a:p>
            <a:pPr marL="342900" indent="-342900" algn="just">
              <a:buFont typeface="Wingdings" panose="05000000000000000000" pitchFamily="2" charset="2"/>
              <a:buChar char="ü"/>
            </a:pPr>
            <a:r>
              <a:rPr lang="en-US" dirty="0">
                <a:solidFill>
                  <a:srgbClr val="002060"/>
                </a:solidFill>
              </a:rPr>
              <a:t>During your previous lab, you might have configured wireless network. Actually, how does the wireless network work? </a:t>
            </a:r>
          </a:p>
          <a:p>
            <a:pPr marL="0" indent="0" algn="just"/>
            <a:r>
              <a:rPr lang="en-US" dirty="0">
                <a:solidFill>
                  <a:srgbClr val="002060"/>
                </a:solidFill>
              </a:rPr>
              <a:t>Let’s discuss that </a:t>
            </a:r>
          </a:p>
          <a:p>
            <a:pPr marL="342900" indent="-342900" algn="just">
              <a:buFont typeface="Wingdings" panose="05000000000000000000" pitchFamily="2" charset="2"/>
              <a:buChar char="ü"/>
            </a:pPr>
            <a:r>
              <a:rPr lang="en-US" dirty="0">
                <a:solidFill>
                  <a:srgbClr val="002060"/>
                </a:solidFill>
              </a:rPr>
              <a:t>Wireless technologies use </a:t>
            </a:r>
            <a:r>
              <a:rPr lang="en-US" b="1" dirty="0">
                <a:solidFill>
                  <a:srgbClr val="002060"/>
                </a:solidFill>
              </a:rPr>
              <a:t>electromagnetic waves </a:t>
            </a:r>
            <a:r>
              <a:rPr lang="en-US" dirty="0">
                <a:solidFill>
                  <a:srgbClr val="002060"/>
                </a:solidFill>
              </a:rPr>
              <a:t>to carry information between devices. </a:t>
            </a:r>
          </a:p>
          <a:p>
            <a:pPr marL="342900" indent="-342900" algn="just">
              <a:buFont typeface="Wingdings" panose="05000000000000000000" pitchFamily="2" charset="2"/>
              <a:buChar char="ü"/>
            </a:pPr>
            <a:r>
              <a:rPr lang="en-US" dirty="0">
                <a:solidFill>
                  <a:srgbClr val="002060"/>
                </a:solidFill>
              </a:rPr>
              <a:t>The </a:t>
            </a:r>
            <a:r>
              <a:rPr lang="en-US" b="1" dirty="0">
                <a:solidFill>
                  <a:srgbClr val="002060"/>
                </a:solidFill>
              </a:rPr>
              <a:t>electromagnetic spectrum </a:t>
            </a:r>
            <a:r>
              <a:rPr lang="en-US" dirty="0">
                <a:solidFill>
                  <a:srgbClr val="002060"/>
                </a:solidFill>
              </a:rPr>
              <a:t>includes such things as radio and television broadcast bands, visible light, x-rays and gamma-rays.</a:t>
            </a:r>
          </a:p>
          <a:p>
            <a:pPr marL="342900" indent="-342900" algn="just">
              <a:buFont typeface="Wingdings" panose="05000000000000000000" pitchFamily="2" charset="2"/>
              <a:buChar char="ü"/>
            </a:pPr>
            <a:r>
              <a:rPr lang="en-US" dirty="0">
                <a:solidFill>
                  <a:srgbClr val="002060"/>
                </a:solidFill>
              </a:rPr>
              <a:t>Each of these has a specific range of wavelengths and associated energies. </a:t>
            </a:r>
          </a:p>
          <a:p>
            <a:pPr marL="342900" indent="-342900" algn="just">
              <a:buFont typeface="Wingdings" panose="05000000000000000000" pitchFamily="2" charset="2"/>
              <a:buChar char="ü"/>
            </a:pPr>
            <a:r>
              <a:rPr lang="en-US" dirty="0">
                <a:solidFill>
                  <a:srgbClr val="002060"/>
                </a:solidFill>
              </a:rPr>
              <a:t>Some frequencies are set aside for public use. These unlicensed sections of the spectrum are incorporated into consumer products, including the Wi-Fi routers found in most homes.</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a:extLst>
              <a:ext uri="{FF2B5EF4-FFF2-40B4-BE49-F238E27FC236}">
                <a16:creationId xmlns:a16="http://schemas.microsoft.com/office/drawing/2014/main" id="{339FEDDE-1ED1-4C50-B474-F7169B3971A4}"/>
              </a:ext>
            </a:extLst>
          </p:cNvPr>
          <p:cNvPicPr>
            <a:picLocks noChangeAspect="1"/>
          </p:cNvPicPr>
          <p:nvPr/>
        </p:nvPicPr>
        <p:blipFill>
          <a:blip r:embed="rId4"/>
          <a:stretch>
            <a:fillRect/>
          </a:stretch>
        </p:blipFill>
        <p:spPr>
          <a:xfrm>
            <a:off x="7061753" y="1743337"/>
            <a:ext cx="4984446" cy="2699454"/>
          </a:xfrm>
          <a:prstGeom prst="rect">
            <a:avLst/>
          </a:prstGeom>
        </p:spPr>
      </p:pic>
    </p:spTree>
    <p:custDataLst>
      <p:tags r:id="rId1"/>
    </p:custDataLst>
    <p:extLst>
      <p:ext uri="{BB962C8B-B14F-4D97-AF65-F5344CB8AC3E}">
        <p14:creationId xmlns:p14="http://schemas.microsoft.com/office/powerpoint/2010/main" val="381086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7305261" y="856514"/>
            <a:ext cx="4701209" cy="4455952"/>
          </a:xfrm>
        </p:spPr>
        <p:txBody>
          <a:bodyPr/>
          <a:lstStyle/>
          <a:p>
            <a:pPr marL="342900" indent="-342900" algn="just">
              <a:buFont typeface="Wingdings" panose="05000000000000000000" pitchFamily="2" charset="2"/>
              <a:buChar char="ü"/>
            </a:pPr>
            <a:r>
              <a:rPr lang="en-US" dirty="0">
                <a:solidFill>
                  <a:srgbClr val="002060"/>
                </a:solidFill>
              </a:rPr>
              <a:t>The wireless technologies most frequently used in home networks are in the </a:t>
            </a:r>
            <a:r>
              <a:rPr lang="en-US" b="1" dirty="0">
                <a:solidFill>
                  <a:srgbClr val="002060"/>
                </a:solidFill>
              </a:rPr>
              <a:t>unlicensed 2.4 GHz and 5 GHz frequency </a:t>
            </a:r>
            <a:r>
              <a:rPr lang="en-US" dirty="0">
                <a:solidFill>
                  <a:srgbClr val="002060"/>
                </a:solidFill>
              </a:rPr>
              <a:t>ranges.</a:t>
            </a:r>
          </a:p>
          <a:p>
            <a:pPr marL="342900" indent="-342900" algn="just">
              <a:buFont typeface="Wingdings" panose="05000000000000000000" pitchFamily="2" charset="2"/>
              <a:buChar char="ü"/>
            </a:pPr>
            <a:r>
              <a:rPr lang="en-US" dirty="0">
                <a:solidFill>
                  <a:srgbClr val="002060"/>
                </a:solidFill>
              </a:rPr>
              <a:t>Blue tooth for example uses the 2.4GHz band.</a:t>
            </a:r>
          </a:p>
          <a:p>
            <a:pPr marL="342900" indent="-342900" algn="just">
              <a:buFont typeface="Wingdings" panose="05000000000000000000" pitchFamily="2" charset="2"/>
              <a:buChar char="ü"/>
            </a:pPr>
            <a:r>
              <a:rPr lang="en-US" dirty="0">
                <a:solidFill>
                  <a:srgbClr val="002060"/>
                </a:solidFill>
              </a:rPr>
              <a:t>Other technologies that use the 2.4 GHz and 5 GHz bands are the modern wireless LAN technologies that conform to the various IEEE 802.11 standards.</a:t>
            </a:r>
          </a:p>
          <a:p>
            <a:pPr marL="342900" indent="-342900" algn="just">
              <a:buFont typeface="Wingdings" panose="05000000000000000000" pitchFamily="2" charset="2"/>
              <a:buChar char="ü"/>
            </a:pPr>
            <a:endParaRPr lang="en-US" dirty="0">
              <a:solidFill>
                <a:srgbClr val="002060"/>
              </a:solidFill>
            </a:endParaRPr>
          </a:p>
        </p:txBody>
      </p:sp>
      <p:pic>
        <p:nvPicPr>
          <p:cNvPr id="6" name="Picture 5">
            <a:extLst>
              <a:ext uri="{FF2B5EF4-FFF2-40B4-BE49-F238E27FC236}">
                <a16:creationId xmlns:a16="http://schemas.microsoft.com/office/drawing/2014/main" id="{9ACA374B-702E-4E7D-B780-B03EFCEFD40F}"/>
              </a:ext>
            </a:extLst>
          </p:cNvPr>
          <p:cNvPicPr>
            <a:picLocks noChangeAspect="1"/>
          </p:cNvPicPr>
          <p:nvPr/>
        </p:nvPicPr>
        <p:blipFill>
          <a:blip r:embed="rId4"/>
          <a:stretch>
            <a:fillRect/>
          </a:stretch>
        </p:blipFill>
        <p:spPr>
          <a:xfrm>
            <a:off x="228179" y="975784"/>
            <a:ext cx="7127037" cy="4391346"/>
          </a:xfrm>
          <a:prstGeom prst="rect">
            <a:avLst/>
          </a:prstGeom>
        </p:spPr>
      </p:pic>
    </p:spTree>
    <p:custDataLst>
      <p:tags r:id="rId1"/>
    </p:custDataLst>
    <p:extLst>
      <p:ext uri="{BB962C8B-B14F-4D97-AF65-F5344CB8AC3E}">
        <p14:creationId xmlns:p14="http://schemas.microsoft.com/office/powerpoint/2010/main" val="4162439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906" y="801849"/>
            <a:ext cx="6530007" cy="4455952"/>
          </a:xfrm>
        </p:spPr>
        <p:txBody>
          <a:bodyPr/>
          <a:lstStyle/>
          <a:p>
            <a:pPr marL="342900" indent="-342900" algn="just">
              <a:buFont typeface="Wingdings" panose="05000000000000000000" pitchFamily="2" charset="2"/>
              <a:buChar char="ü"/>
            </a:pPr>
            <a:r>
              <a:rPr lang="en-US" dirty="0">
                <a:solidFill>
                  <a:srgbClr val="002060"/>
                </a:solidFill>
              </a:rPr>
              <a:t>The main organization responsible for the creation of wireless technical standards is the IEEE. </a:t>
            </a:r>
          </a:p>
          <a:p>
            <a:pPr marL="342900" indent="-342900" algn="just">
              <a:buFont typeface="Wingdings" panose="05000000000000000000" pitchFamily="2" charset="2"/>
              <a:buChar char="ü"/>
            </a:pPr>
            <a:r>
              <a:rPr lang="en-US" dirty="0">
                <a:solidFill>
                  <a:srgbClr val="002060"/>
                </a:solidFill>
              </a:rPr>
              <a:t>The IEEE 802.11 standard governs the WLAN environment. </a:t>
            </a:r>
          </a:p>
          <a:p>
            <a:pPr marL="342900" indent="-342900" algn="just">
              <a:buFont typeface="Wingdings" panose="05000000000000000000" pitchFamily="2" charset="2"/>
              <a:buChar char="ü"/>
            </a:pPr>
            <a:r>
              <a:rPr lang="en-US" dirty="0">
                <a:solidFill>
                  <a:srgbClr val="002060"/>
                </a:solidFill>
              </a:rPr>
              <a:t>Wireless standards for LANs use the 2.4 GHz and 5 GHz frequency bands. Collectively these technologies are referred to as Wi-Fi.</a:t>
            </a:r>
          </a:p>
          <a:p>
            <a:pPr marL="342900" indent="-342900" algn="just">
              <a:buFont typeface="Wingdings" panose="05000000000000000000" pitchFamily="2" charset="2"/>
              <a:buChar char="ü"/>
            </a:pPr>
            <a:r>
              <a:rPr lang="en-US" dirty="0">
                <a:solidFill>
                  <a:srgbClr val="002060"/>
                </a:solidFill>
              </a:rPr>
              <a:t>Another organization, known as the Wi-Fi Alliance, is responsible for testing wireless LAN devices from different manufacturers. </a:t>
            </a:r>
          </a:p>
          <a:p>
            <a:pPr marL="342900" indent="-342900" algn="just">
              <a:buFont typeface="Wingdings" panose="05000000000000000000" pitchFamily="2" charset="2"/>
              <a:buChar char="ü"/>
            </a:pPr>
            <a:r>
              <a:rPr lang="en-US" dirty="0">
                <a:solidFill>
                  <a:srgbClr val="002060"/>
                </a:solidFill>
              </a:rPr>
              <a:t>Wireless standards are constantly improving the connectivity and speed of Wi-Fi networks.</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p:cNvPicPr>
            <a:picLocks noChangeAspect="1"/>
          </p:cNvPicPr>
          <p:nvPr/>
        </p:nvPicPr>
        <p:blipFill>
          <a:blip r:embed="rId4"/>
          <a:stretch>
            <a:fillRect/>
          </a:stretch>
        </p:blipFill>
        <p:spPr>
          <a:xfrm>
            <a:off x="6708913" y="975784"/>
            <a:ext cx="5370070" cy="3307246"/>
          </a:xfrm>
          <a:prstGeom prst="rect">
            <a:avLst/>
          </a:prstGeom>
        </p:spPr>
      </p:pic>
    </p:spTree>
    <p:custDataLst>
      <p:tags r:id="rId1"/>
    </p:custDataLst>
    <p:extLst>
      <p:ext uri="{BB962C8B-B14F-4D97-AF65-F5344CB8AC3E}">
        <p14:creationId xmlns:p14="http://schemas.microsoft.com/office/powerpoint/2010/main" val="1263462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906" y="820899"/>
            <a:ext cx="6530007" cy="4455952"/>
          </a:xfrm>
        </p:spPr>
        <p:txBody>
          <a:bodyPr/>
          <a:lstStyle/>
          <a:p>
            <a:pPr marL="342900" indent="-342900" algn="just">
              <a:buFont typeface="Wingdings" panose="05000000000000000000" pitchFamily="2" charset="2"/>
              <a:buChar char="ü"/>
            </a:pPr>
            <a:r>
              <a:rPr lang="en-US" b="1" dirty="0">
                <a:solidFill>
                  <a:srgbClr val="002060"/>
                </a:solidFill>
              </a:rPr>
              <a:t>Network mode </a:t>
            </a:r>
            <a:r>
              <a:rPr lang="en-US" dirty="0">
                <a:solidFill>
                  <a:srgbClr val="002060"/>
                </a:solidFill>
              </a:rPr>
              <a:t>- Determines the type of technology that must be supported. For example, 802.11b, 802.11g, 802.11n or Mixed Mode.</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b="1" dirty="0">
                <a:solidFill>
                  <a:srgbClr val="FF0000"/>
                </a:solidFill>
              </a:rPr>
              <a:t>Network Name (SSID)</a:t>
            </a:r>
            <a:r>
              <a:rPr lang="en-US" dirty="0">
                <a:solidFill>
                  <a:srgbClr val="FF0000"/>
                </a:solidFill>
              </a:rPr>
              <a:t> </a:t>
            </a:r>
            <a:r>
              <a:rPr lang="en-US" dirty="0">
                <a:solidFill>
                  <a:srgbClr val="002060"/>
                </a:solidFill>
              </a:rPr>
              <a:t>- Used to identify the WLAN. All devices that wish to participate in the WLAN must have the same SSID.</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b="1" dirty="0">
                <a:solidFill>
                  <a:srgbClr val="002060"/>
                </a:solidFill>
              </a:rPr>
              <a:t>Standard Channel </a:t>
            </a:r>
            <a:r>
              <a:rPr lang="en-US" dirty="0">
                <a:solidFill>
                  <a:srgbClr val="002060"/>
                </a:solidFill>
              </a:rPr>
              <a:t>- Specifies the channel over which communication will occur. By default, this is set to Auto to allow the AP to determine the optimum channel to use.</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b="1" dirty="0">
                <a:solidFill>
                  <a:srgbClr val="FF0000"/>
                </a:solidFill>
              </a:rPr>
              <a:t>SSID Broadcast </a:t>
            </a:r>
            <a:r>
              <a:rPr lang="en-US" dirty="0">
                <a:solidFill>
                  <a:srgbClr val="002060"/>
                </a:solidFill>
              </a:rPr>
              <a:t>- Determines if the SSID will be broadcast to all devices within range. By default, set to Enabled.</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6" name="Picture 5"/>
          <p:cNvPicPr/>
          <p:nvPr/>
        </p:nvPicPr>
        <p:blipFill rotWithShape="1">
          <a:blip r:embed="rId4"/>
          <a:srcRect r="52921" b="45528"/>
          <a:stretch/>
        </p:blipFill>
        <p:spPr bwMode="auto">
          <a:xfrm>
            <a:off x="6887819" y="801849"/>
            <a:ext cx="5079903" cy="3917826"/>
          </a:xfrm>
          <a:prstGeom prst="rect">
            <a:avLst/>
          </a:prstGeom>
          <a:ln>
            <a:noFill/>
          </a:ln>
          <a:extLst>
            <a:ext uri="{53640926-AAD7-44D8-BBD7-CCE9431645EC}">
              <a14:shadowObscured xmlns:a14="http://schemas.microsoft.com/office/drawing/2010/main"/>
            </a:ext>
          </a:extLst>
        </p:spPr>
      </p:pic>
    </p:spTree>
    <p:custDataLst>
      <p:tags r:id="rId1"/>
    </p:custDataLst>
    <p:extLst>
      <p:ext uri="{BB962C8B-B14F-4D97-AF65-F5344CB8AC3E}">
        <p14:creationId xmlns:p14="http://schemas.microsoft.com/office/powerpoint/2010/main" val="1518077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906" y="801849"/>
            <a:ext cx="6872907" cy="4455952"/>
          </a:xfrm>
        </p:spPr>
        <p:txBody>
          <a:bodyPr/>
          <a:lstStyle/>
          <a:p>
            <a:pPr marL="342900" indent="-342900" algn="just">
              <a:buFont typeface="Wingdings" panose="05000000000000000000" pitchFamily="2" charset="2"/>
              <a:buChar char="ü"/>
            </a:pPr>
            <a:r>
              <a:rPr lang="en-US" dirty="0">
                <a:solidFill>
                  <a:srgbClr val="002060"/>
                </a:solidFill>
              </a:rPr>
              <a:t>Wireless Channels are created by dividing up the available RF spectrum. Each channel is capable of carrying a different conversation.</a:t>
            </a:r>
          </a:p>
          <a:p>
            <a:pPr marL="342900" indent="-342900" algn="just">
              <a:buFont typeface="Wingdings" panose="05000000000000000000" pitchFamily="2" charset="2"/>
              <a:buChar char="ü"/>
            </a:pPr>
            <a:r>
              <a:rPr lang="en-US" dirty="0">
                <a:solidFill>
                  <a:srgbClr val="002060"/>
                </a:solidFill>
              </a:rPr>
              <a:t>Multiple APs can function in close proximity as long as they use different channels for communication.</a:t>
            </a:r>
          </a:p>
          <a:p>
            <a:pPr marL="342900" indent="-342900" algn="just">
              <a:buFont typeface="Wingdings" panose="05000000000000000000" pitchFamily="2" charset="2"/>
              <a:buChar char="ü"/>
            </a:pPr>
            <a:r>
              <a:rPr lang="en-US" dirty="0">
                <a:solidFill>
                  <a:srgbClr val="002060"/>
                </a:solidFill>
              </a:rPr>
              <a:t>Some 5 GHz wireless technologies combine multiple channels to create a single wide channel, which provides more bandwidth and increases the data rate.</a:t>
            </a:r>
          </a:p>
          <a:p>
            <a:pPr marL="342900" indent="-342900" algn="just">
              <a:buFont typeface="Wingdings" panose="05000000000000000000" pitchFamily="2" charset="2"/>
              <a:buChar char="ü"/>
            </a:pPr>
            <a:r>
              <a:rPr lang="en-US" dirty="0">
                <a:solidFill>
                  <a:srgbClr val="002060"/>
                </a:solidFill>
              </a:rPr>
              <a:t>Collisions occur on shared media when two or more devices attempt to communicate at the same time.</a:t>
            </a:r>
          </a:p>
          <a:p>
            <a:pPr marL="342900" indent="-342900" algn="just">
              <a:buFont typeface="Wingdings" panose="05000000000000000000" pitchFamily="2" charset="2"/>
              <a:buChar char="ü"/>
            </a:pPr>
            <a:r>
              <a:rPr lang="en-US" dirty="0">
                <a:solidFill>
                  <a:srgbClr val="002060"/>
                </a:solidFill>
              </a:rPr>
              <a:t>Ethernet protocols detect the collisions using, </a:t>
            </a:r>
            <a:r>
              <a:rPr lang="en-US" b="1" i="1" dirty="0">
                <a:solidFill>
                  <a:srgbClr val="002060"/>
                </a:solidFill>
              </a:rPr>
              <a:t>Carrier Sense Multiple Access with Collision Avoidance </a:t>
            </a:r>
            <a:r>
              <a:rPr lang="en-US" dirty="0">
                <a:solidFill>
                  <a:srgbClr val="002060"/>
                </a:solidFill>
              </a:rPr>
              <a:t>(CSMA/CA).	</a:t>
            </a:r>
          </a:p>
          <a:p>
            <a:pPr marL="342900" indent="-342900" algn="just">
              <a:buFont typeface="Wingdings" panose="05000000000000000000" pitchFamily="2" charset="2"/>
              <a:buChar char="ü"/>
            </a:pPr>
            <a:r>
              <a:rPr lang="en-US" dirty="0">
                <a:solidFill>
                  <a:srgbClr val="002060"/>
                </a:solidFill>
              </a:rPr>
              <a:t>CSMA/CA creates a reservation on the channel for a specific conversation between devices. </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sp>
        <p:nvSpPr>
          <p:cNvPr id="2" name="Rectangle 1"/>
          <p:cNvSpPr/>
          <p:nvPr/>
        </p:nvSpPr>
        <p:spPr>
          <a:xfrm>
            <a:off x="6941400" y="3556599"/>
            <a:ext cx="5007665" cy="2160591"/>
          </a:xfrm>
          <a:prstGeom prst="rect">
            <a:avLst/>
          </a:prstGeom>
        </p:spPr>
        <p:txBody>
          <a:bodyPr wrap="square">
            <a:spAutoFit/>
          </a:bodyPr>
          <a:lstStyle/>
          <a:p>
            <a:pPr marL="342900" lvl="1" indent="-342900" algn="just" defTabSz="457105">
              <a:lnSpc>
                <a:spcPct val="100000"/>
              </a:lnSpc>
              <a:spcBef>
                <a:spcPct val="20000"/>
              </a:spcBef>
              <a:buFont typeface="Wingdings" panose="05000000000000000000" pitchFamily="2" charset="2"/>
              <a:buChar char="ü"/>
            </a:pPr>
            <a:r>
              <a:rPr lang="en-US" sz="1600" dirty="0">
                <a:solidFill>
                  <a:srgbClr val="002060"/>
                </a:solidFill>
                <a:cs typeface="CiscoSans ExtraLight"/>
              </a:rPr>
              <a:t>First, a device asks permission from the AP with a Request to Send (RTS) message.</a:t>
            </a:r>
          </a:p>
          <a:p>
            <a:pPr marL="342900" lvl="1" indent="-342900" algn="just" defTabSz="457105">
              <a:lnSpc>
                <a:spcPct val="100000"/>
              </a:lnSpc>
              <a:spcBef>
                <a:spcPct val="20000"/>
              </a:spcBef>
              <a:buFont typeface="Wingdings" panose="05000000000000000000" pitchFamily="2" charset="2"/>
              <a:buChar char="ü"/>
            </a:pPr>
            <a:r>
              <a:rPr lang="en-US" sz="1600" dirty="0">
                <a:solidFill>
                  <a:srgbClr val="002060"/>
                </a:solidFill>
                <a:cs typeface="CiscoSans ExtraLight"/>
              </a:rPr>
              <a:t>If the channel is available, the AP responds with a CTS message which is broadcast to all devices within the network. </a:t>
            </a:r>
          </a:p>
          <a:p>
            <a:pPr marL="342900" lvl="1" indent="-342900" algn="just" defTabSz="457105">
              <a:lnSpc>
                <a:spcPct val="100000"/>
              </a:lnSpc>
              <a:spcBef>
                <a:spcPct val="20000"/>
              </a:spcBef>
              <a:buFont typeface="Wingdings" panose="05000000000000000000" pitchFamily="2" charset="2"/>
              <a:buChar char="ü"/>
            </a:pPr>
            <a:r>
              <a:rPr lang="en-US" sz="1600" dirty="0">
                <a:solidFill>
                  <a:srgbClr val="002060"/>
                </a:solidFill>
                <a:cs typeface="CiscoSans ExtraLight"/>
              </a:rPr>
              <a:t>When the conversation is complete, the device that requested the channel sends a broadcast ACK message indicating the channel can be released.</a:t>
            </a:r>
          </a:p>
        </p:txBody>
      </p:sp>
      <p:pic>
        <p:nvPicPr>
          <p:cNvPr id="8" name="Picture 7"/>
          <p:cNvPicPr>
            <a:picLocks noChangeAspect="1"/>
          </p:cNvPicPr>
          <p:nvPr/>
        </p:nvPicPr>
        <p:blipFill>
          <a:blip r:embed="rId4"/>
          <a:stretch>
            <a:fillRect/>
          </a:stretch>
        </p:blipFill>
        <p:spPr>
          <a:xfrm>
            <a:off x="7949143" y="1080706"/>
            <a:ext cx="3594247" cy="2475893"/>
          </a:xfrm>
          <a:prstGeom prst="rect">
            <a:avLst/>
          </a:prstGeom>
        </p:spPr>
      </p:pic>
      <p:pic>
        <p:nvPicPr>
          <p:cNvPr id="7" name="Picture 6">
            <a:extLst>
              <a:ext uri="{FF2B5EF4-FFF2-40B4-BE49-F238E27FC236}">
                <a16:creationId xmlns:a16="http://schemas.microsoft.com/office/drawing/2014/main" id="{EA75DEE8-63BC-47E3-9B27-8377FC601D2D}"/>
              </a:ext>
            </a:extLst>
          </p:cNvPr>
          <p:cNvPicPr>
            <a:picLocks noChangeAspect="1"/>
          </p:cNvPicPr>
          <p:nvPr/>
        </p:nvPicPr>
        <p:blipFill>
          <a:blip r:embed="rId5"/>
          <a:stretch>
            <a:fillRect/>
          </a:stretch>
        </p:blipFill>
        <p:spPr>
          <a:xfrm>
            <a:off x="7051812" y="52392"/>
            <a:ext cx="2201985" cy="1190000"/>
          </a:xfrm>
          <a:prstGeom prst="rect">
            <a:avLst/>
          </a:prstGeom>
        </p:spPr>
      </p:pic>
    </p:spTree>
    <p:custDataLst>
      <p:tags r:id="rId1"/>
    </p:custDataLst>
    <p:extLst>
      <p:ext uri="{BB962C8B-B14F-4D97-AF65-F5344CB8AC3E}">
        <p14:creationId xmlns:p14="http://schemas.microsoft.com/office/powerpoint/2010/main" val="3486661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ISP Services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14302" y="816758"/>
            <a:ext cx="8567528" cy="4455952"/>
          </a:xfrm>
        </p:spPr>
        <p:txBody>
          <a:bodyPr/>
          <a:lstStyle/>
          <a:p>
            <a:pPr marL="342900" indent="-342900" algn="just">
              <a:buFont typeface="Wingdings" panose="05000000000000000000" pitchFamily="2" charset="2"/>
              <a:buChar char="ü"/>
            </a:pPr>
            <a:r>
              <a:rPr lang="en-US" sz="1800" dirty="0">
                <a:solidFill>
                  <a:srgbClr val="002060"/>
                </a:solidFill>
              </a:rPr>
              <a:t>An Internet Service Provider (ISP) provides the link between the home network and the internet.</a:t>
            </a:r>
          </a:p>
          <a:p>
            <a:pPr marL="342900" indent="-342900" algn="just">
              <a:buFont typeface="Wingdings" panose="05000000000000000000" pitchFamily="2" charset="2"/>
              <a:buChar char="ü"/>
            </a:pPr>
            <a:r>
              <a:rPr lang="en-US" sz="1800" dirty="0">
                <a:solidFill>
                  <a:srgbClr val="002060"/>
                </a:solidFill>
              </a:rPr>
              <a:t>An ISP can be the local cable provider, a landline telephone service provider, the cellular network, or an independent provider who leases bandwidth on the physical network infrastructure of another company.</a:t>
            </a:r>
          </a:p>
          <a:p>
            <a:pPr marL="342900" indent="-342900" algn="just">
              <a:buFont typeface="Wingdings" panose="05000000000000000000" pitchFamily="2" charset="2"/>
              <a:buChar char="ü"/>
            </a:pPr>
            <a:r>
              <a:rPr lang="en-US" sz="1800" dirty="0">
                <a:solidFill>
                  <a:srgbClr val="002060"/>
                </a:solidFill>
              </a:rPr>
              <a:t>An ISP may offer additional services to their customers, such as email accounts, network storage, website hosting, and automated backup or security services.</a:t>
            </a:r>
          </a:p>
          <a:p>
            <a:pPr marL="342900" indent="-342900" algn="just">
              <a:buFont typeface="Wingdings" panose="05000000000000000000" pitchFamily="2" charset="2"/>
              <a:buChar char="ü"/>
            </a:pPr>
            <a:r>
              <a:rPr lang="en-US" sz="1800" dirty="0">
                <a:solidFill>
                  <a:srgbClr val="002060"/>
                </a:solidFill>
              </a:rPr>
              <a:t>ISPs are critical to communications across the global internet. Each </a:t>
            </a:r>
            <a:r>
              <a:rPr lang="en-US" sz="1800" b="1" dirty="0">
                <a:solidFill>
                  <a:srgbClr val="002060"/>
                </a:solidFill>
              </a:rPr>
              <a:t>ISP connects to other ISPs to form a network of links that interconnect users all over the world</a:t>
            </a:r>
            <a:r>
              <a:rPr lang="en-US" sz="1800" dirty="0">
                <a:solidFill>
                  <a:srgbClr val="002060"/>
                </a:solidFill>
              </a:rPr>
              <a:t>. </a:t>
            </a:r>
          </a:p>
          <a:p>
            <a:pPr marL="342900" indent="-342900" algn="just">
              <a:buFont typeface="Wingdings" panose="05000000000000000000" pitchFamily="2" charset="2"/>
              <a:buChar char="ü"/>
            </a:pPr>
            <a:r>
              <a:rPr lang="en-US" sz="1800" dirty="0">
                <a:solidFill>
                  <a:srgbClr val="002060"/>
                </a:solidFill>
              </a:rPr>
              <a:t>The interconnection of ISPs that </a:t>
            </a:r>
            <a:r>
              <a:rPr lang="en-US" sz="1800" b="1" dirty="0">
                <a:solidFill>
                  <a:srgbClr val="002060"/>
                </a:solidFill>
              </a:rPr>
              <a:t>forms the backbone of the internet is a complex web of fiber-optic cables with expensive networking switches and routers </a:t>
            </a:r>
            <a:r>
              <a:rPr lang="en-US" sz="1800" dirty="0">
                <a:solidFill>
                  <a:srgbClr val="002060"/>
                </a:solidFill>
              </a:rPr>
              <a:t>that direct the flow of information between source and destination hosts. </a:t>
            </a:r>
          </a:p>
          <a:p>
            <a:pPr marL="342900" indent="-342900" algn="just">
              <a:buFont typeface="Wingdings" panose="05000000000000000000" pitchFamily="2" charset="2"/>
              <a:buChar char="ü"/>
            </a:pPr>
            <a:r>
              <a:rPr lang="en-US" sz="1800" dirty="0">
                <a:solidFill>
                  <a:srgbClr val="002060"/>
                </a:solidFill>
              </a:rPr>
              <a:t>However, the connection to an ISP from a house or SOHO can be just a connection through a modem or use a router in between to provide additional security configurations.</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9" name="Picture 8" descr="Diagram&#10;&#10;Description automatically generated">
            <a:extLst>
              <a:ext uri="{FF2B5EF4-FFF2-40B4-BE49-F238E27FC236}">
                <a16:creationId xmlns:a16="http://schemas.microsoft.com/office/drawing/2014/main" id="{6D9D2B55-A25E-4F28-9578-E900E3FF9C0F}"/>
              </a:ext>
            </a:extLst>
          </p:cNvPr>
          <p:cNvPicPr>
            <a:picLocks noChangeAspect="1"/>
          </p:cNvPicPr>
          <p:nvPr/>
        </p:nvPicPr>
        <p:blipFill>
          <a:blip r:embed="rId4"/>
          <a:stretch>
            <a:fillRect/>
          </a:stretch>
        </p:blipFill>
        <p:spPr>
          <a:xfrm>
            <a:off x="8796132" y="252243"/>
            <a:ext cx="3209296" cy="2958096"/>
          </a:xfrm>
          <a:prstGeom prst="rect">
            <a:avLst/>
          </a:prstGeom>
          <a:ln>
            <a:solidFill>
              <a:schemeClr val="accent1"/>
            </a:solidFill>
          </a:ln>
        </p:spPr>
      </p:pic>
      <p:pic>
        <p:nvPicPr>
          <p:cNvPr id="10" name="Picture 9" descr="Diagram&#10;&#10;Description automatically generated">
            <a:extLst>
              <a:ext uri="{FF2B5EF4-FFF2-40B4-BE49-F238E27FC236}">
                <a16:creationId xmlns:a16="http://schemas.microsoft.com/office/drawing/2014/main" id="{1704A615-6D01-4E92-B841-866FDF0F86B5}"/>
              </a:ext>
            </a:extLst>
          </p:cNvPr>
          <p:cNvPicPr>
            <a:picLocks noChangeAspect="1"/>
          </p:cNvPicPr>
          <p:nvPr/>
        </p:nvPicPr>
        <p:blipFill>
          <a:blip r:embed="rId5"/>
          <a:stretch>
            <a:fillRect/>
          </a:stretch>
        </p:blipFill>
        <p:spPr>
          <a:xfrm>
            <a:off x="8796132" y="3332493"/>
            <a:ext cx="3292662" cy="2326847"/>
          </a:xfrm>
          <a:prstGeom prst="rect">
            <a:avLst/>
          </a:prstGeom>
          <a:ln>
            <a:noFill/>
          </a:ln>
        </p:spPr>
      </p:pic>
    </p:spTree>
    <p:custDataLst>
      <p:tags r:id="rId1"/>
    </p:custDataLst>
    <p:extLst>
      <p:ext uri="{BB962C8B-B14F-4D97-AF65-F5344CB8AC3E}">
        <p14:creationId xmlns:p14="http://schemas.microsoft.com/office/powerpoint/2010/main" val="1601702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ISP Services</a:t>
            </a:r>
            <a:endParaRPr lang="en-US" sz="3200" dirty="0"/>
          </a:p>
        </p:txBody>
      </p:sp>
      <p:pic>
        <p:nvPicPr>
          <p:cNvPr id="6" name="Picture 5" descr="Diagram&#10;&#10;Description automatically generated">
            <a:extLst>
              <a:ext uri="{FF2B5EF4-FFF2-40B4-BE49-F238E27FC236}">
                <a16:creationId xmlns:a16="http://schemas.microsoft.com/office/drawing/2014/main" id="{EE105354-EC6E-498D-81E7-5E21EAE29CA8}"/>
              </a:ext>
            </a:extLst>
          </p:cNvPr>
          <p:cNvPicPr>
            <a:picLocks noChangeAspect="1"/>
          </p:cNvPicPr>
          <p:nvPr/>
        </p:nvPicPr>
        <p:blipFill>
          <a:blip r:embed="rId4"/>
          <a:stretch>
            <a:fillRect/>
          </a:stretch>
        </p:blipFill>
        <p:spPr>
          <a:xfrm>
            <a:off x="194630" y="1187544"/>
            <a:ext cx="5500026" cy="3212453"/>
          </a:xfrm>
          <a:prstGeom prst="rect">
            <a:avLst/>
          </a:prstGeom>
        </p:spPr>
      </p:pic>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507395" y="155806"/>
            <a:ext cx="7513983" cy="4455952"/>
          </a:xfrm>
        </p:spPr>
        <p:txBody>
          <a:bodyPr/>
          <a:lstStyle/>
          <a:p>
            <a:pPr marL="342900" indent="-342900" algn="just">
              <a:buFont typeface="Wingdings" panose="05000000000000000000" pitchFamily="2" charset="2"/>
              <a:buChar char="ü"/>
            </a:pPr>
            <a:r>
              <a:rPr lang="en-US" sz="1800" b="1" dirty="0">
                <a:solidFill>
                  <a:srgbClr val="002060"/>
                </a:solidFill>
              </a:rPr>
              <a:t>Cable - </a:t>
            </a:r>
            <a:r>
              <a:rPr lang="en-US" sz="1800" dirty="0">
                <a:solidFill>
                  <a:srgbClr val="002060"/>
                </a:solidFill>
              </a:rPr>
              <a:t>Typically offered by cable television service providers, the internet data signal is carried on the same coaxial cable that delivers cable television. A special cable modem separates the internet data signal from the other signals carried on the cable</a:t>
            </a:r>
          </a:p>
          <a:p>
            <a:pPr marL="342900" indent="-342900" algn="just">
              <a:buFont typeface="Wingdings" panose="05000000000000000000" pitchFamily="2" charset="2"/>
              <a:buChar char="ü"/>
            </a:pPr>
            <a:r>
              <a:rPr lang="en-US" sz="1800" b="1" dirty="0">
                <a:solidFill>
                  <a:srgbClr val="002060"/>
                </a:solidFill>
              </a:rPr>
              <a:t>DSL - </a:t>
            </a:r>
            <a:r>
              <a:rPr lang="en-US" sz="1800" dirty="0">
                <a:solidFill>
                  <a:srgbClr val="002060"/>
                </a:solidFill>
              </a:rPr>
              <a:t>like cable, Digital Subscriber Line provides a high bandwidth, always on, connection to the internet. DSL runs over a telephone line, with the line split into three channels. One channel is for voice and the other two channels are for data downloading and uploading.</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Cellular - </a:t>
            </a:r>
            <a:r>
              <a:rPr lang="en-US" sz="1800" dirty="0">
                <a:solidFill>
                  <a:srgbClr val="002060"/>
                </a:solidFill>
              </a:rPr>
              <a:t>Cellular internet access uses a cell phone network to connect. Performance will be limited by the capabilities of the phone and the cell tower to which it is connected.</a:t>
            </a:r>
          </a:p>
          <a:p>
            <a:pPr marL="342900" indent="-342900" algn="just">
              <a:buFont typeface="Wingdings" panose="05000000000000000000" pitchFamily="2" charset="2"/>
              <a:buChar char="ü"/>
            </a:pPr>
            <a:r>
              <a:rPr lang="en-US" sz="1800" b="1" dirty="0">
                <a:solidFill>
                  <a:srgbClr val="002060"/>
                </a:solidFill>
              </a:rPr>
              <a:t>Satellite - </a:t>
            </a:r>
            <a:r>
              <a:rPr lang="en-US" sz="1800" dirty="0">
                <a:solidFill>
                  <a:srgbClr val="002060"/>
                </a:solidFill>
              </a:rPr>
              <a:t>Satellite service is a good option for homes or offices that do not have access to DSL or cable. Satellite dishes (see figure) require a clear line of sight to the satellite and so might be difficult in heavily wooded areas or places with other overhead obstructions.</a:t>
            </a:r>
          </a:p>
          <a:p>
            <a:pPr marL="342900" indent="-342900" algn="just">
              <a:buFont typeface="Wingdings" panose="05000000000000000000" pitchFamily="2" charset="2"/>
              <a:buChar char="ü"/>
            </a:pPr>
            <a:r>
              <a:rPr lang="en-US" sz="1800" b="1" dirty="0">
                <a:solidFill>
                  <a:srgbClr val="002060"/>
                </a:solidFill>
              </a:rPr>
              <a:t>Dial-up Telephone </a:t>
            </a:r>
            <a:r>
              <a:rPr lang="en-US" sz="1800" dirty="0">
                <a:solidFill>
                  <a:srgbClr val="002060"/>
                </a:solidFill>
              </a:rPr>
              <a:t>- An inexpensive option that uses any phone line and a modem. To connect to the ISP, a user calls the ISP access phone number.</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134148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4727" y="1517467"/>
            <a:ext cx="11762959" cy="4142868"/>
          </a:xfrm>
        </p:spPr>
        <p:txBody>
          <a:bodyPr/>
          <a:lstStyle/>
          <a:p>
            <a:pPr marL="342900" indent="-342900" algn="just">
              <a:buFont typeface="Wingdings" panose="05000000000000000000" pitchFamily="2" charset="2"/>
              <a:buChar char="ü"/>
            </a:pPr>
            <a:r>
              <a:rPr lang="en-US" sz="1800" dirty="0">
                <a:solidFill>
                  <a:srgbClr val="002060"/>
                </a:solidFill>
              </a:rPr>
              <a:t>Cloud computing is one of the ways that we access and store data. </a:t>
            </a:r>
          </a:p>
          <a:p>
            <a:pPr marL="342900" indent="-342900" algn="just">
              <a:buFont typeface="Wingdings" panose="05000000000000000000" pitchFamily="2" charset="2"/>
              <a:buChar char="ü"/>
            </a:pPr>
            <a:r>
              <a:rPr lang="en-US" sz="1800" dirty="0">
                <a:solidFill>
                  <a:srgbClr val="002060"/>
                </a:solidFill>
              </a:rPr>
              <a:t>Cloud computing allows us to store personal files, even backup an entire drive on servers over the internet. </a:t>
            </a:r>
          </a:p>
          <a:p>
            <a:pPr marL="342900" indent="-342900" algn="just">
              <a:buFont typeface="Wingdings" panose="05000000000000000000" pitchFamily="2" charset="2"/>
              <a:buChar char="ü"/>
            </a:pPr>
            <a:r>
              <a:rPr lang="en-US" sz="1800" dirty="0">
                <a:solidFill>
                  <a:srgbClr val="002060"/>
                </a:solidFill>
              </a:rPr>
              <a:t>Applications such as word processing and photo editing can be accessed using the cloud. Cloud computing is possible because of data centers. </a:t>
            </a:r>
          </a:p>
          <a:p>
            <a:pPr marL="342900" indent="-342900" algn="just">
              <a:buFont typeface="Wingdings" panose="05000000000000000000" pitchFamily="2" charset="2"/>
              <a:buChar char="ü"/>
            </a:pPr>
            <a:r>
              <a:rPr lang="en-US" sz="1800" dirty="0">
                <a:solidFill>
                  <a:srgbClr val="002060"/>
                </a:solidFill>
              </a:rPr>
              <a:t>Data centers house servers, storage devices, and other network infrastructure equipment.</a:t>
            </a:r>
          </a:p>
          <a:p>
            <a:pPr marL="342900" indent="-342900" algn="just">
              <a:buFont typeface="Wingdings" panose="05000000000000000000" pitchFamily="2" charset="2"/>
              <a:buChar char="ü"/>
            </a:pPr>
            <a:r>
              <a:rPr lang="en-US" sz="1800" b="1" dirty="0">
                <a:solidFill>
                  <a:srgbClr val="002060"/>
                </a:solidFill>
              </a:rPr>
              <a:t>Public clouds </a:t>
            </a:r>
            <a:r>
              <a:rPr lang="en-US" sz="1800" dirty="0">
                <a:solidFill>
                  <a:srgbClr val="002060"/>
                </a:solidFill>
              </a:rPr>
              <a:t>- Applications and services offered in a public cloud are available to the general population. Services may be free or are offered on a pay-per-use model.</a:t>
            </a:r>
          </a:p>
          <a:p>
            <a:pPr marL="342900" indent="-342900" algn="just">
              <a:buFont typeface="Wingdings" panose="05000000000000000000" pitchFamily="2" charset="2"/>
              <a:buChar char="ü"/>
            </a:pPr>
            <a:r>
              <a:rPr lang="en-US" sz="1800" b="1" dirty="0">
                <a:solidFill>
                  <a:srgbClr val="002060"/>
                </a:solidFill>
              </a:rPr>
              <a:t>Private clouds </a:t>
            </a:r>
            <a:r>
              <a:rPr lang="en-US" sz="1800" dirty="0">
                <a:solidFill>
                  <a:srgbClr val="002060"/>
                </a:solidFill>
              </a:rPr>
              <a:t>- Applications and services offered in a private cloud are intended for a specific organization or entity, such as the government.</a:t>
            </a:r>
          </a:p>
          <a:p>
            <a:pPr marL="342900" indent="-342900" algn="just">
              <a:buFont typeface="Wingdings" panose="05000000000000000000" pitchFamily="2" charset="2"/>
              <a:buChar char="ü"/>
            </a:pPr>
            <a:r>
              <a:rPr lang="en-US" sz="1800" b="1" dirty="0">
                <a:solidFill>
                  <a:srgbClr val="002060"/>
                </a:solidFill>
              </a:rPr>
              <a:t>Hybrid clouds </a:t>
            </a:r>
            <a:r>
              <a:rPr lang="en-US" sz="1800" dirty="0">
                <a:solidFill>
                  <a:srgbClr val="002060"/>
                </a:solidFill>
              </a:rPr>
              <a:t>- A hybrid cloud is made up of two or more clouds (example: part private, part public), where each part remains a separate object, but both are connected using a single architecture.</a:t>
            </a:r>
          </a:p>
          <a:p>
            <a:pPr marL="342900" indent="-342900" algn="just">
              <a:buFont typeface="Wingdings" panose="05000000000000000000" pitchFamily="2" charset="2"/>
              <a:buChar char="ü"/>
            </a:pPr>
            <a:r>
              <a:rPr lang="en-US" sz="1800" b="1" dirty="0">
                <a:solidFill>
                  <a:srgbClr val="002060"/>
                </a:solidFill>
              </a:rPr>
              <a:t>Community clouds </a:t>
            </a:r>
            <a:r>
              <a:rPr lang="en-US" sz="1800" dirty="0">
                <a:solidFill>
                  <a:srgbClr val="002060"/>
                </a:solidFill>
              </a:rPr>
              <a:t>- A community cloud is created for exclusive use by a specific community. The functional needs have been customized for the community. For example, healthcare organizations.</a:t>
            </a:r>
          </a:p>
        </p:txBody>
      </p:sp>
      <p:pic>
        <p:nvPicPr>
          <p:cNvPr id="6" name="Picture 5" descr="Diagram&#10;&#10;Description automatically generated">
            <a:extLst>
              <a:ext uri="{FF2B5EF4-FFF2-40B4-BE49-F238E27FC236}">
                <a16:creationId xmlns:a16="http://schemas.microsoft.com/office/drawing/2014/main" id="{F2F6E576-AE8E-465A-9276-01FB03F96B2E}"/>
              </a:ext>
            </a:extLst>
          </p:cNvPr>
          <p:cNvPicPr>
            <a:picLocks noChangeAspect="1"/>
          </p:cNvPicPr>
          <p:nvPr/>
        </p:nvPicPr>
        <p:blipFill>
          <a:blip r:embed="rId4"/>
          <a:stretch>
            <a:fillRect/>
          </a:stretch>
        </p:blipFill>
        <p:spPr>
          <a:xfrm>
            <a:off x="9844709" y="74544"/>
            <a:ext cx="2066204" cy="1602664"/>
          </a:xfrm>
          <a:prstGeom prst="rect">
            <a:avLst/>
          </a:prstGeom>
        </p:spPr>
      </p:pic>
    </p:spTree>
    <p:custDataLst>
      <p:tags r:id="rId1"/>
    </p:custDataLst>
    <p:extLst>
      <p:ext uri="{BB962C8B-B14F-4D97-AF65-F5344CB8AC3E}">
        <p14:creationId xmlns:p14="http://schemas.microsoft.com/office/powerpoint/2010/main" val="4176393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Services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9830" y="729191"/>
            <a:ext cx="11762959" cy="4142868"/>
          </a:xfrm>
        </p:spPr>
        <p:txBody>
          <a:bodyPr/>
          <a:lstStyle/>
          <a:p>
            <a:pPr marL="0" indent="0" algn="just"/>
            <a:r>
              <a:rPr lang="en-US" sz="1800" dirty="0">
                <a:solidFill>
                  <a:srgbClr val="002060"/>
                </a:solidFill>
              </a:rPr>
              <a:t>The three main cloud computing services defined by the National Institute of Standards and Technology (NIST) in their Special Publication 800-145 are:</a:t>
            </a:r>
          </a:p>
          <a:p>
            <a:pPr marL="342900" indent="-342900" algn="just">
              <a:buFont typeface="Wingdings" panose="05000000000000000000" pitchFamily="2" charset="2"/>
              <a:buChar char="ü"/>
            </a:pPr>
            <a:r>
              <a:rPr lang="en-US" sz="1800" b="1" dirty="0">
                <a:solidFill>
                  <a:srgbClr val="002060"/>
                </a:solidFill>
              </a:rPr>
              <a:t>Software as a Service (SaaS) - </a:t>
            </a:r>
            <a:r>
              <a:rPr lang="en-US" sz="1800" dirty="0">
                <a:solidFill>
                  <a:srgbClr val="002060"/>
                </a:solidFill>
              </a:rPr>
              <a:t>The cloud provider is responsible for access to applications and services, such as email, communication, and </a:t>
            </a:r>
            <a:r>
              <a:rPr lang="en-US" sz="1800" b="1" dirty="0">
                <a:solidFill>
                  <a:srgbClr val="002060"/>
                </a:solidFill>
              </a:rPr>
              <a:t>Microsoft 365</a:t>
            </a:r>
            <a:r>
              <a:rPr lang="en-US" sz="1800" dirty="0">
                <a:solidFill>
                  <a:srgbClr val="002060"/>
                </a:solidFill>
              </a:rPr>
              <a:t>, that are delivered over the internet.</a:t>
            </a:r>
          </a:p>
          <a:p>
            <a:pPr marL="342900" indent="-342900" algn="just">
              <a:buFont typeface="Wingdings" panose="05000000000000000000" pitchFamily="2" charset="2"/>
              <a:buChar char="ü"/>
            </a:pPr>
            <a:r>
              <a:rPr lang="en-US" sz="1800" b="1" dirty="0">
                <a:solidFill>
                  <a:srgbClr val="002060"/>
                </a:solidFill>
              </a:rPr>
              <a:t>Platform as a Service (PaaS) - </a:t>
            </a:r>
            <a:r>
              <a:rPr lang="en-US" sz="1800" dirty="0">
                <a:solidFill>
                  <a:srgbClr val="002060"/>
                </a:solidFill>
              </a:rPr>
              <a:t>The cloud provider is responsible for providing users access to the </a:t>
            </a:r>
            <a:r>
              <a:rPr lang="en-US" sz="1800" b="1" dirty="0">
                <a:solidFill>
                  <a:srgbClr val="002060"/>
                </a:solidFill>
              </a:rPr>
              <a:t>development tools </a:t>
            </a:r>
            <a:r>
              <a:rPr lang="en-US" sz="1800" dirty="0">
                <a:solidFill>
                  <a:srgbClr val="002060"/>
                </a:solidFill>
              </a:rPr>
              <a:t>and services used to deliver the applications.</a:t>
            </a:r>
          </a:p>
          <a:p>
            <a:pPr marL="342900" indent="-342900" algn="just">
              <a:buFont typeface="Wingdings" panose="05000000000000000000" pitchFamily="2" charset="2"/>
              <a:buChar char="ü"/>
            </a:pPr>
            <a:r>
              <a:rPr lang="en-US" sz="1800" b="1" dirty="0">
                <a:solidFill>
                  <a:srgbClr val="002060"/>
                </a:solidFill>
              </a:rPr>
              <a:t>Infrastructure as a Service (IaaS) </a:t>
            </a:r>
            <a:r>
              <a:rPr lang="en-US" sz="1800" dirty="0">
                <a:solidFill>
                  <a:srgbClr val="002060"/>
                </a:solidFill>
              </a:rPr>
              <a:t>- The cloud provider is responsible for giving IT managers access to the network equipment, </a:t>
            </a:r>
            <a:r>
              <a:rPr lang="en-US" sz="1800" b="1" dirty="0">
                <a:solidFill>
                  <a:srgbClr val="002060"/>
                </a:solidFill>
              </a:rPr>
              <a:t>virtualized network services</a:t>
            </a:r>
            <a:r>
              <a:rPr lang="en-US" sz="1800" dirty="0">
                <a:solidFill>
                  <a:srgbClr val="002060"/>
                </a:solidFill>
              </a:rPr>
              <a:t>, and supporting network infrastructure.</a:t>
            </a:r>
          </a:p>
          <a:p>
            <a:pPr marL="342900" indent="-342900" algn="just">
              <a:buFont typeface="Wingdings" panose="05000000000000000000" pitchFamily="2" charset="2"/>
              <a:buChar char="ü"/>
            </a:pPr>
            <a:r>
              <a:rPr lang="en-US" sz="1800" dirty="0">
                <a:solidFill>
                  <a:srgbClr val="002060"/>
                </a:solidFill>
              </a:rPr>
              <a:t>Cloud service providers have extended this model to also provide IT support for each of the cloud computing services (</a:t>
            </a:r>
            <a:r>
              <a:rPr lang="en-US" sz="1800" dirty="0" err="1">
                <a:solidFill>
                  <a:srgbClr val="002060"/>
                </a:solidFill>
              </a:rPr>
              <a:t>ITaaS</a:t>
            </a:r>
            <a:r>
              <a:rPr lang="en-US" sz="1800" dirty="0">
                <a:solidFill>
                  <a:srgbClr val="002060"/>
                </a:solidFill>
              </a:rPr>
              <a:t>).</a:t>
            </a:r>
          </a:p>
          <a:p>
            <a:pPr marL="0" indent="0" algn="just"/>
            <a:r>
              <a:rPr lang="en-US" sz="1800" b="1" dirty="0">
                <a:solidFill>
                  <a:srgbClr val="002060"/>
                </a:solidFill>
              </a:rPr>
              <a:t>Difference between “cloud computing” and “virtualization”:</a:t>
            </a:r>
          </a:p>
          <a:p>
            <a:pPr marL="342900" lvl="1"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Cloud computing is one of the ways that we access and store data whereas Virtualization is using technology to create virtualized version of computing resources.</a:t>
            </a:r>
          </a:p>
          <a:p>
            <a:pPr marL="342900" indent="-342900" algn="just">
              <a:buFont typeface="Wingdings" panose="05000000000000000000" pitchFamily="2" charset="2"/>
              <a:buChar char="ü"/>
            </a:pPr>
            <a:r>
              <a:rPr lang="en-US" sz="1800" dirty="0">
                <a:solidFill>
                  <a:srgbClr val="002060"/>
                </a:solidFill>
              </a:rPr>
              <a:t>Virtualizing technology enables a host OS to support one or more client OSs.</a:t>
            </a:r>
          </a:p>
          <a:p>
            <a:pPr marL="342900" indent="-342900" algn="just">
              <a:buFont typeface="Wingdings" panose="05000000000000000000" pitchFamily="2" charset="2"/>
              <a:buChar char="ü"/>
            </a:pPr>
            <a:r>
              <a:rPr lang="en-US" sz="1800" dirty="0">
                <a:solidFill>
                  <a:srgbClr val="002060"/>
                </a:solidFill>
              </a:rPr>
              <a:t>The transformation of dedicated servers to virtualized servers is being rapidly implemented in data center and enterprise networks.</a:t>
            </a:r>
            <a:endParaRPr lang="en-US" sz="1800" b="1" dirty="0">
              <a:solidFill>
                <a:srgbClr val="002060"/>
              </a:solidFill>
            </a:endParaRPr>
          </a:p>
        </p:txBody>
      </p:sp>
    </p:spTree>
    <p:custDataLst>
      <p:tags r:id="rId1"/>
    </p:custDataLst>
    <p:extLst>
      <p:ext uri="{BB962C8B-B14F-4D97-AF65-F5344CB8AC3E}">
        <p14:creationId xmlns:p14="http://schemas.microsoft.com/office/powerpoint/2010/main" val="341473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Benefits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9830" y="729191"/>
            <a:ext cx="7259891" cy="2560547"/>
          </a:xfrm>
        </p:spPr>
        <p:txBody>
          <a:bodyPr/>
          <a:lstStyle/>
          <a:p>
            <a:pPr marL="285750" indent="-285750" algn="just">
              <a:lnSpc>
                <a:spcPts val="2000"/>
              </a:lnSpc>
              <a:buFont typeface="Wingdings" panose="05000000000000000000" pitchFamily="2" charset="2"/>
              <a:buChar char="ü"/>
            </a:pPr>
            <a:r>
              <a:rPr lang="en-US" sz="1800" dirty="0">
                <a:solidFill>
                  <a:srgbClr val="002060"/>
                </a:solidFill>
              </a:rPr>
              <a:t>Virtualization separates the operating system (OS) from the hardware. </a:t>
            </a:r>
          </a:p>
          <a:p>
            <a:pPr marL="285750" indent="-285750" algn="just">
              <a:lnSpc>
                <a:spcPts val="2000"/>
              </a:lnSpc>
              <a:buFont typeface="Wingdings" panose="05000000000000000000" pitchFamily="2" charset="2"/>
              <a:buChar char="ü"/>
            </a:pPr>
            <a:r>
              <a:rPr lang="en-US" sz="1800" dirty="0">
                <a:solidFill>
                  <a:srgbClr val="002060"/>
                </a:solidFill>
              </a:rPr>
              <a:t>Server virtualization takes advantage of idle resources and consolidates the number of required servers. </a:t>
            </a:r>
          </a:p>
          <a:p>
            <a:pPr marL="285750" indent="-285750" algn="just">
              <a:lnSpc>
                <a:spcPts val="2000"/>
              </a:lnSpc>
              <a:buFont typeface="Wingdings" panose="05000000000000000000" pitchFamily="2" charset="2"/>
              <a:buChar char="ü"/>
            </a:pPr>
            <a:r>
              <a:rPr lang="en-US" sz="1800" dirty="0">
                <a:solidFill>
                  <a:srgbClr val="002060"/>
                </a:solidFill>
              </a:rPr>
              <a:t>It allows for multiple operating systems to exist on a single hardware platform.</a:t>
            </a:r>
          </a:p>
          <a:p>
            <a:pPr marL="285750" indent="-285750" algn="just">
              <a:lnSpc>
                <a:spcPts val="2000"/>
              </a:lnSpc>
              <a:buFont typeface="Wingdings" panose="05000000000000000000" pitchFamily="2" charset="2"/>
              <a:buChar char="ü"/>
            </a:pPr>
            <a:r>
              <a:rPr lang="en-US" sz="1800" dirty="0">
                <a:solidFill>
                  <a:srgbClr val="002060"/>
                </a:solidFill>
              </a:rPr>
              <a:t>Network virtualization combines traditional networking hardware and software network resources into a software-based entity, a virtual network.</a:t>
            </a:r>
          </a:p>
        </p:txBody>
      </p:sp>
      <p:sp>
        <p:nvSpPr>
          <p:cNvPr id="2" name="Rectangle 1"/>
          <p:cNvSpPr/>
          <p:nvPr/>
        </p:nvSpPr>
        <p:spPr>
          <a:xfrm>
            <a:off x="139320" y="3205658"/>
            <a:ext cx="11926556" cy="2585323"/>
          </a:xfrm>
          <a:prstGeom prst="rect">
            <a:avLst/>
          </a:prstGeom>
        </p:spPr>
        <p:txBody>
          <a:bodyPr wrap="square">
            <a:spAutoFit/>
          </a:bodyPr>
          <a:lstStyle/>
          <a:p>
            <a:pPr marL="342900" indent="-342900" algn="just">
              <a:buFont typeface="Wingdings" panose="05000000000000000000" pitchFamily="2" charset="2"/>
              <a:buChar char="ü"/>
            </a:pPr>
            <a:r>
              <a:rPr lang="en-US" dirty="0">
                <a:solidFill>
                  <a:srgbClr val="002060"/>
                </a:solidFill>
              </a:rPr>
              <a:t>A major problem of using dedicated servers is that they are underused because they </a:t>
            </a:r>
            <a:r>
              <a:rPr lang="en-US" b="1" dirty="0">
                <a:solidFill>
                  <a:srgbClr val="002060"/>
                </a:solidFill>
              </a:rPr>
              <a:t>often sit idle for long periods of time</a:t>
            </a:r>
            <a:r>
              <a:rPr lang="en-US" dirty="0">
                <a:solidFill>
                  <a:srgbClr val="002060"/>
                </a:solidFill>
              </a:rPr>
              <a:t>. Virtualization addresses this issue.</a:t>
            </a:r>
          </a:p>
          <a:p>
            <a:pPr marL="342900" indent="-342900" algn="just">
              <a:buFont typeface="Wingdings" panose="05000000000000000000" pitchFamily="2" charset="2"/>
              <a:buChar char="ü"/>
            </a:pPr>
            <a:r>
              <a:rPr lang="en-US" dirty="0">
                <a:solidFill>
                  <a:srgbClr val="002060"/>
                </a:solidFill>
              </a:rPr>
              <a:t>One major advantage of virtualization is </a:t>
            </a:r>
            <a:r>
              <a:rPr lang="en-US" b="1" dirty="0">
                <a:solidFill>
                  <a:srgbClr val="002060"/>
                </a:solidFill>
              </a:rPr>
              <a:t>overall reduced cost</a:t>
            </a:r>
            <a:r>
              <a:rPr lang="en-US" dirty="0">
                <a:solidFill>
                  <a:srgbClr val="002060"/>
                </a:solidFill>
              </a:rPr>
              <a:t>:</a:t>
            </a:r>
          </a:p>
          <a:p>
            <a:pPr marL="743010" lvl="1" indent="-342900" algn="just">
              <a:buFont typeface="Wingdings" panose="05000000000000000000" pitchFamily="2" charset="2"/>
              <a:buChar char="ü"/>
            </a:pPr>
            <a:r>
              <a:rPr lang="en-US" b="1" dirty="0">
                <a:solidFill>
                  <a:srgbClr val="002060"/>
                </a:solidFill>
              </a:rPr>
              <a:t>Less equipment is required </a:t>
            </a:r>
            <a:r>
              <a:rPr lang="en-US" dirty="0">
                <a:solidFill>
                  <a:srgbClr val="002060"/>
                </a:solidFill>
              </a:rPr>
              <a:t>- Virtualization enables server consolidation, which requires fewer physical devices and lowers maintenance costs.</a:t>
            </a:r>
          </a:p>
          <a:p>
            <a:pPr marL="743010" lvl="1" indent="-342900" algn="just">
              <a:buFont typeface="Wingdings" panose="05000000000000000000" pitchFamily="2" charset="2"/>
              <a:buChar char="ü"/>
            </a:pPr>
            <a:r>
              <a:rPr lang="en-US" b="1" dirty="0">
                <a:solidFill>
                  <a:srgbClr val="002060"/>
                </a:solidFill>
              </a:rPr>
              <a:t>Less energy is consumed </a:t>
            </a:r>
            <a:r>
              <a:rPr lang="en-US" dirty="0">
                <a:solidFill>
                  <a:srgbClr val="002060"/>
                </a:solidFill>
              </a:rPr>
              <a:t>- Consolidating servers lowers the monthly power and cooling costs.</a:t>
            </a:r>
          </a:p>
          <a:p>
            <a:pPr marL="743010" lvl="1" indent="-342900" algn="just">
              <a:buFont typeface="Wingdings" panose="05000000000000000000" pitchFamily="2" charset="2"/>
              <a:buChar char="ü"/>
            </a:pPr>
            <a:r>
              <a:rPr lang="en-US" b="1" dirty="0">
                <a:solidFill>
                  <a:srgbClr val="002060"/>
                </a:solidFill>
              </a:rPr>
              <a:t>Less space is required </a:t>
            </a:r>
            <a:r>
              <a:rPr lang="en-US" dirty="0">
                <a:solidFill>
                  <a:srgbClr val="002060"/>
                </a:solidFill>
              </a:rPr>
              <a:t>- Server consolidation reduces the amount of required floor space.</a:t>
            </a:r>
          </a:p>
          <a:p>
            <a:pPr marL="342900" indent="-342900" algn="just">
              <a:buFont typeface="Wingdings" panose="05000000000000000000" pitchFamily="2" charset="2"/>
              <a:buChar char="ü"/>
            </a:pPr>
            <a:r>
              <a:rPr lang="en-US" dirty="0">
                <a:solidFill>
                  <a:srgbClr val="002060"/>
                </a:solidFill>
              </a:rPr>
              <a:t>Other advantages include, </a:t>
            </a:r>
            <a:r>
              <a:rPr lang="en-US" b="1" dirty="0">
                <a:solidFill>
                  <a:srgbClr val="002060"/>
                </a:solidFill>
              </a:rPr>
              <a:t>Easier prototyping, Faster server provisioning, Increased server uptime, Improved disaster recovery.</a:t>
            </a:r>
            <a:endParaRPr lang="en-US" dirty="0">
              <a:solidFill>
                <a:srgbClr val="002060"/>
              </a:solidFill>
            </a:endParaRPr>
          </a:p>
        </p:txBody>
      </p:sp>
      <p:grpSp>
        <p:nvGrpSpPr>
          <p:cNvPr id="10" name="Group 9"/>
          <p:cNvGrpSpPr/>
          <p:nvPr/>
        </p:nvGrpSpPr>
        <p:grpSpPr>
          <a:xfrm>
            <a:off x="7706094" y="89640"/>
            <a:ext cx="4278302" cy="3116018"/>
            <a:chOff x="7198994" y="79127"/>
            <a:chExt cx="4278302" cy="3116018"/>
          </a:xfrm>
        </p:grpSpPr>
        <p:pic>
          <p:nvPicPr>
            <p:cNvPr id="4" name="Picture 3" descr="Diagram, timeline&#10;&#10;Description automatically generated">
              <a:extLst>
                <a:ext uri="{FF2B5EF4-FFF2-40B4-BE49-F238E27FC236}">
                  <a16:creationId xmlns:a16="http://schemas.microsoft.com/office/drawing/2014/main" id="{A5DD939B-BB25-4D0D-8DFF-3A20468E663C}"/>
                </a:ext>
              </a:extLst>
            </p:cNvPr>
            <p:cNvPicPr>
              <a:picLocks noChangeAspect="1"/>
            </p:cNvPicPr>
            <p:nvPr/>
          </p:nvPicPr>
          <p:blipFill rotWithShape="1">
            <a:blip r:embed="rId4"/>
            <a:srcRect t="3306" b="594"/>
            <a:stretch/>
          </p:blipFill>
          <p:spPr>
            <a:xfrm>
              <a:off x="7198994" y="1492468"/>
              <a:ext cx="4278302" cy="1702677"/>
            </a:xfrm>
            <a:prstGeom prst="rect">
              <a:avLst/>
            </a:prstGeom>
          </p:spPr>
        </p:pic>
        <p:pic>
          <p:nvPicPr>
            <p:cNvPr id="6" name="Picture 5"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4023" t="24727" r="75288"/>
            <a:stretch/>
          </p:blipFill>
          <p:spPr>
            <a:xfrm>
              <a:off x="7323357" y="182646"/>
              <a:ext cx="958708" cy="1203778"/>
            </a:xfrm>
            <a:prstGeom prst="rect">
              <a:avLst/>
            </a:prstGeom>
          </p:spPr>
        </p:pic>
        <p:pic>
          <p:nvPicPr>
            <p:cNvPr id="7" name="Picture 6"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28492" t="25307" r="51081"/>
            <a:stretch/>
          </p:blipFill>
          <p:spPr>
            <a:xfrm>
              <a:off x="8437806" y="199844"/>
              <a:ext cx="943019" cy="1190022"/>
            </a:xfrm>
            <a:prstGeom prst="rect">
              <a:avLst/>
            </a:prstGeom>
          </p:spPr>
        </p:pic>
        <p:pic>
          <p:nvPicPr>
            <p:cNvPr id="8" name="Picture 7"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74844" t="23931" r="4729"/>
            <a:stretch/>
          </p:blipFill>
          <p:spPr>
            <a:xfrm>
              <a:off x="10323844" y="79127"/>
              <a:ext cx="1097763" cy="1410817"/>
            </a:xfrm>
            <a:prstGeom prst="rect">
              <a:avLst/>
            </a:prstGeom>
          </p:spPr>
        </p:pic>
        <p:pic>
          <p:nvPicPr>
            <p:cNvPr id="9" name="Picture 8"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51867" t="23834" r="28492"/>
            <a:stretch/>
          </p:blipFill>
          <p:spPr>
            <a:xfrm>
              <a:off x="9380825" y="163839"/>
              <a:ext cx="943019" cy="1262033"/>
            </a:xfrm>
            <a:prstGeom prst="rect">
              <a:avLst/>
            </a:prstGeom>
          </p:spPr>
        </p:pic>
      </p:grpSp>
    </p:spTree>
    <p:custDataLst>
      <p:tags r:id="rId1"/>
    </p:custDataLst>
    <p:extLst>
      <p:ext uri="{BB962C8B-B14F-4D97-AF65-F5344CB8AC3E}">
        <p14:creationId xmlns:p14="http://schemas.microsoft.com/office/powerpoint/2010/main" val="2609452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Types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44866" y="1114888"/>
            <a:ext cx="8730967" cy="4142868"/>
          </a:xfrm>
        </p:spPr>
        <p:txBody>
          <a:bodyPr/>
          <a:lstStyle/>
          <a:p>
            <a:pPr marL="0" indent="0" algn="just"/>
            <a:r>
              <a:rPr lang="en-US" sz="1800" dirty="0">
                <a:solidFill>
                  <a:srgbClr val="002060"/>
                </a:solidFill>
              </a:rPr>
              <a:t>The hypervisor is a program, firmware, or hardware that adds an abstraction layer on top of the physical hardware. </a:t>
            </a:r>
          </a:p>
          <a:p>
            <a:pPr marL="342900" indent="-342900" algn="just">
              <a:buFont typeface="Wingdings" panose="05000000000000000000" pitchFamily="2" charset="2"/>
              <a:buChar char="ü"/>
            </a:pPr>
            <a:r>
              <a:rPr lang="en-US" sz="1800" dirty="0">
                <a:solidFill>
                  <a:srgbClr val="002060"/>
                </a:solidFill>
              </a:rPr>
              <a:t>The abstraction layer is used to create virtual machines which have access to all the hardware of the physical machine such as CPUs, memory, disk controllers, and NICs. </a:t>
            </a:r>
          </a:p>
          <a:p>
            <a:pPr marL="342900" indent="-342900" algn="just">
              <a:buFont typeface="Wingdings" panose="05000000000000000000" pitchFamily="2" charset="2"/>
              <a:buChar char="ü"/>
            </a:pPr>
            <a:r>
              <a:rPr lang="en-US" sz="1800" dirty="0">
                <a:solidFill>
                  <a:srgbClr val="002060"/>
                </a:solidFill>
              </a:rPr>
              <a:t>Type 1 Hypervisor - “Bare Metal” Approach</a:t>
            </a:r>
          </a:p>
          <a:p>
            <a:pPr marL="743010" lvl="1" indent="-342900" algn="just">
              <a:buFont typeface="Wingdings" panose="05000000000000000000" pitchFamily="2" charset="2"/>
              <a:buChar char="ü"/>
            </a:pPr>
            <a:r>
              <a:rPr lang="en-US" sz="1800" dirty="0">
                <a:solidFill>
                  <a:srgbClr val="002060"/>
                </a:solidFill>
              </a:rPr>
              <a:t>Type 1 hypervisors is installed directly on the server or networking hardware.</a:t>
            </a:r>
          </a:p>
          <a:p>
            <a:pPr marL="743010" lvl="1" indent="-342900" algn="just">
              <a:buFont typeface="Wingdings" panose="05000000000000000000" pitchFamily="2" charset="2"/>
              <a:buChar char="ü"/>
            </a:pPr>
            <a:r>
              <a:rPr lang="en-US" sz="1800" dirty="0">
                <a:solidFill>
                  <a:srgbClr val="002060"/>
                </a:solidFill>
              </a:rPr>
              <a:t>Type 1 hypervisors have direct access to the hardware resources. They are more efficient than hosted architectures.</a:t>
            </a:r>
          </a:p>
          <a:p>
            <a:pPr marL="743010" lvl="1" indent="-342900" algn="just">
              <a:buFont typeface="Wingdings" panose="05000000000000000000" pitchFamily="2" charset="2"/>
              <a:buChar char="ü"/>
            </a:pPr>
            <a:r>
              <a:rPr lang="en-US" sz="1800" dirty="0">
                <a:solidFill>
                  <a:srgbClr val="002060"/>
                </a:solidFill>
              </a:rPr>
              <a:t>Instances of an OS are installed on the hypervisor.</a:t>
            </a:r>
          </a:p>
          <a:p>
            <a:pPr marL="342900" indent="-342900" algn="just">
              <a:buFont typeface="Wingdings" panose="05000000000000000000" pitchFamily="2" charset="2"/>
              <a:buChar char="ü"/>
            </a:pPr>
            <a:r>
              <a:rPr lang="en-US" sz="1800" dirty="0">
                <a:solidFill>
                  <a:srgbClr val="002060"/>
                </a:solidFill>
              </a:rPr>
              <a:t>Type 2 Hypervisor - “Hosted” Approach</a:t>
            </a:r>
          </a:p>
          <a:p>
            <a:pPr marL="743010" lvl="1" indent="-342900" algn="just">
              <a:buFont typeface="Wingdings" panose="05000000000000000000" pitchFamily="2" charset="2"/>
              <a:buChar char="ü"/>
            </a:pPr>
            <a:r>
              <a:rPr lang="en-US" sz="1800" dirty="0">
                <a:solidFill>
                  <a:srgbClr val="002060"/>
                </a:solidFill>
              </a:rPr>
              <a:t>A Type 2 hypervisor is software that creates and runs VM instances on a host computer.</a:t>
            </a:r>
          </a:p>
          <a:p>
            <a:pPr marL="743010" lvl="1" indent="-342900" algn="just">
              <a:buFont typeface="Wingdings" panose="05000000000000000000" pitchFamily="2" charset="2"/>
              <a:buChar char="ü"/>
            </a:pPr>
            <a:r>
              <a:rPr lang="en-US" sz="1800" dirty="0">
                <a:solidFill>
                  <a:srgbClr val="002060"/>
                </a:solidFill>
              </a:rPr>
              <a:t>A Type 2 hypervisor is installed on top of the existing OS on the host.</a:t>
            </a:r>
          </a:p>
          <a:p>
            <a:pPr marL="743010" lvl="1" indent="-342900" algn="just">
              <a:buFont typeface="Wingdings" panose="05000000000000000000" pitchFamily="2" charset="2"/>
              <a:buChar char="ü"/>
            </a:pPr>
            <a:r>
              <a:rPr lang="en-US" sz="1800" dirty="0">
                <a:solidFill>
                  <a:srgbClr val="002060"/>
                </a:solidFill>
              </a:rPr>
              <a:t>One or more additional OS instances are installed on top of the hypervisor.</a:t>
            </a:r>
            <a:endParaRPr lang="en-US" sz="22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9" name="Picture 8" descr="Graphical user interface, application&#10;&#10;Description automatically generated">
            <a:extLst>
              <a:ext uri="{FF2B5EF4-FFF2-40B4-BE49-F238E27FC236}">
                <a16:creationId xmlns:a16="http://schemas.microsoft.com/office/drawing/2014/main" id="{E39DB9A8-BB4D-42E2-BC3C-C77F9ECDA1F3}"/>
              </a:ext>
            </a:extLst>
          </p:cNvPr>
          <p:cNvPicPr>
            <a:picLocks noChangeAspect="1"/>
          </p:cNvPicPr>
          <p:nvPr/>
        </p:nvPicPr>
        <p:blipFill>
          <a:blip r:embed="rId4"/>
          <a:stretch>
            <a:fillRect/>
          </a:stretch>
        </p:blipFill>
        <p:spPr>
          <a:xfrm>
            <a:off x="8920026" y="164610"/>
            <a:ext cx="3186586" cy="2188868"/>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0720FBF8-6550-489E-81F5-0DB587234E18}"/>
              </a:ext>
            </a:extLst>
          </p:cNvPr>
          <p:cNvPicPr>
            <a:picLocks noChangeAspect="1"/>
          </p:cNvPicPr>
          <p:nvPr/>
        </p:nvPicPr>
        <p:blipFill>
          <a:blip r:embed="rId5"/>
          <a:stretch>
            <a:fillRect/>
          </a:stretch>
        </p:blipFill>
        <p:spPr>
          <a:xfrm>
            <a:off x="8920026" y="3752193"/>
            <a:ext cx="3186586" cy="1788217"/>
          </a:xfrm>
          <a:prstGeom prst="rect">
            <a:avLst/>
          </a:prstGeom>
        </p:spPr>
      </p:pic>
    </p:spTree>
    <p:custDataLst>
      <p:tags r:id="rId1"/>
    </p:custDataLst>
    <p:extLst>
      <p:ext uri="{BB962C8B-B14F-4D97-AF65-F5344CB8AC3E}">
        <p14:creationId xmlns:p14="http://schemas.microsoft.com/office/powerpoint/2010/main" val="2403656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Device Operation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21118" y="894171"/>
            <a:ext cx="8236982" cy="4142868"/>
          </a:xfrm>
        </p:spPr>
        <p:txBody>
          <a:bodyPr/>
          <a:lstStyle/>
          <a:p>
            <a:pPr marL="342900" indent="-342900" algn="just">
              <a:buFont typeface="Wingdings" panose="05000000000000000000" pitchFamily="2" charset="2"/>
              <a:buChar char="ü"/>
            </a:pPr>
            <a:r>
              <a:rPr lang="en-US" sz="1800" dirty="0">
                <a:solidFill>
                  <a:srgbClr val="002060"/>
                </a:solidFill>
              </a:rPr>
              <a:t>In general, a network device contains two planes, </a:t>
            </a:r>
            <a:r>
              <a:rPr lang="en-US" sz="1800" i="1" dirty="0">
                <a:solidFill>
                  <a:srgbClr val="002060"/>
                </a:solidFill>
              </a:rPr>
              <a:t>(traditional router or switch)</a:t>
            </a:r>
            <a:r>
              <a:rPr lang="en-US" sz="1800" dirty="0">
                <a:solidFill>
                  <a:srgbClr val="002060"/>
                </a:solidFill>
              </a:rPr>
              <a:t>, the control plane and data plane functions occur in the same device.</a:t>
            </a:r>
          </a:p>
          <a:p>
            <a:pPr marL="342900" indent="-342900" algn="just">
              <a:buFont typeface="Wingdings" panose="05000000000000000000" pitchFamily="2" charset="2"/>
              <a:buChar char="ü"/>
            </a:pPr>
            <a:r>
              <a:rPr lang="en-US" sz="1800" b="1" dirty="0">
                <a:solidFill>
                  <a:srgbClr val="002060"/>
                </a:solidFill>
              </a:rPr>
              <a:t>Control plane </a:t>
            </a:r>
            <a:r>
              <a:rPr lang="en-US" sz="1800" dirty="0">
                <a:solidFill>
                  <a:srgbClr val="002060"/>
                </a:solidFill>
              </a:rPr>
              <a:t>- It is used to make data forwarding decisions. The control plane contains Layer 2 and Layer 3 route forwarding mechanisms, such as the IPv4 and IPv6 routing tables, and the ARP table. Information sent to the control plane is processed by the CPU.</a:t>
            </a:r>
          </a:p>
          <a:p>
            <a:pPr marL="342900" indent="-342900" algn="just">
              <a:buFont typeface="Wingdings" panose="05000000000000000000" pitchFamily="2" charset="2"/>
              <a:buChar char="ü"/>
            </a:pPr>
            <a:r>
              <a:rPr lang="en-US" sz="1800" b="1" dirty="0">
                <a:solidFill>
                  <a:srgbClr val="002060"/>
                </a:solidFill>
              </a:rPr>
              <a:t>Data plane </a:t>
            </a:r>
            <a:r>
              <a:rPr lang="en-US" sz="1800" dirty="0">
                <a:solidFill>
                  <a:srgbClr val="002060"/>
                </a:solidFill>
              </a:rPr>
              <a:t>- Also called the forwarding plane, this plane is typically the switch fabric connecting the various network ports on a device. The data plane of each device is used to forward traffic flows. Routers and switches use information from the control plane to forward incoming traffic out the appropriate egress (outgoing) interface. Information in the data plane is typically processed by a special data plane processor without the CPU getting involved.</a:t>
            </a:r>
          </a:p>
          <a:p>
            <a:pPr marL="342900" indent="-342900" algn="just">
              <a:buFont typeface="Wingdings" panose="05000000000000000000" pitchFamily="2" charset="2"/>
              <a:buChar char="ü"/>
            </a:pPr>
            <a:r>
              <a:rPr lang="en-US" sz="1800" b="1" dirty="0">
                <a:solidFill>
                  <a:srgbClr val="002060"/>
                </a:solidFill>
              </a:rPr>
              <a:t>In SDN</a:t>
            </a:r>
            <a:r>
              <a:rPr lang="en-US" sz="1800" dirty="0">
                <a:solidFill>
                  <a:srgbClr val="002060"/>
                </a:solidFill>
              </a:rPr>
              <a:t>, management of the control plane is moved to a centralized SDN controller.</a:t>
            </a:r>
          </a:p>
          <a:p>
            <a:pPr marL="342900" indent="-342900" algn="just">
              <a:buFont typeface="Wingdings" panose="05000000000000000000" pitchFamily="2" charset="2"/>
              <a:buChar char="ü"/>
            </a:pPr>
            <a:r>
              <a:rPr lang="en-US" sz="1800" dirty="0">
                <a:solidFill>
                  <a:srgbClr val="002060"/>
                </a:solidFill>
              </a:rPr>
              <a:t>The SDN controller is a logical entity that enables network administrators to manage and dictate how the data plane of switches and routers should handle network traffic.</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9" name="Picture 8" descr="A picture containing table&#10;&#10;Description automatically generated">
            <a:extLst>
              <a:ext uri="{FF2B5EF4-FFF2-40B4-BE49-F238E27FC236}">
                <a16:creationId xmlns:a16="http://schemas.microsoft.com/office/drawing/2014/main" id="{0349A596-E405-4E92-8A61-FE68E3BCDEE9}"/>
              </a:ext>
            </a:extLst>
          </p:cNvPr>
          <p:cNvPicPr>
            <a:picLocks noChangeAspect="1"/>
          </p:cNvPicPr>
          <p:nvPr/>
        </p:nvPicPr>
        <p:blipFill>
          <a:blip r:embed="rId4"/>
          <a:stretch>
            <a:fillRect/>
          </a:stretch>
        </p:blipFill>
        <p:spPr>
          <a:xfrm>
            <a:off x="8495457" y="77989"/>
            <a:ext cx="3696543" cy="2281349"/>
          </a:xfrm>
          <a:prstGeom prst="rect">
            <a:avLst/>
          </a:prstGeom>
        </p:spPr>
      </p:pic>
      <p:pic>
        <p:nvPicPr>
          <p:cNvPr id="10" name="Picture 9" descr="Diagram&#10;&#10;Description automatically generated">
            <a:extLst>
              <a:ext uri="{FF2B5EF4-FFF2-40B4-BE49-F238E27FC236}">
                <a16:creationId xmlns:a16="http://schemas.microsoft.com/office/drawing/2014/main" id="{A750BDF4-8023-40C8-95DE-3DEEADC23318}"/>
              </a:ext>
            </a:extLst>
          </p:cNvPr>
          <p:cNvPicPr>
            <a:picLocks noChangeAspect="1"/>
          </p:cNvPicPr>
          <p:nvPr/>
        </p:nvPicPr>
        <p:blipFill rotWithShape="1">
          <a:blip r:embed="rId5"/>
          <a:srcRect t="36261" r="50180" b="20258"/>
          <a:stretch/>
        </p:blipFill>
        <p:spPr>
          <a:xfrm>
            <a:off x="9006691" y="2497167"/>
            <a:ext cx="3037559" cy="1378310"/>
          </a:xfrm>
          <a:prstGeom prst="rect">
            <a:avLst/>
          </a:prstGeom>
        </p:spPr>
      </p:pic>
      <p:pic>
        <p:nvPicPr>
          <p:cNvPr id="11" name="Picture 10" descr="Diagram&#10;&#10;Description automatically generated">
            <a:extLst>
              <a:ext uri="{FF2B5EF4-FFF2-40B4-BE49-F238E27FC236}">
                <a16:creationId xmlns:a16="http://schemas.microsoft.com/office/drawing/2014/main" id="{A750BDF4-8023-40C8-95DE-3DEEADC23318}"/>
              </a:ext>
            </a:extLst>
          </p:cNvPr>
          <p:cNvPicPr>
            <a:picLocks noChangeAspect="1"/>
          </p:cNvPicPr>
          <p:nvPr/>
        </p:nvPicPr>
        <p:blipFill rotWithShape="1">
          <a:blip r:embed="rId5"/>
          <a:srcRect l="50306" t="8149" b="19376"/>
          <a:stretch/>
        </p:blipFill>
        <p:spPr>
          <a:xfrm>
            <a:off x="8978752" y="4013306"/>
            <a:ext cx="3065497" cy="1629104"/>
          </a:xfrm>
          <a:prstGeom prst="rect">
            <a:avLst/>
          </a:prstGeom>
        </p:spPr>
      </p:pic>
    </p:spTree>
    <p:custDataLst>
      <p:tags r:id="rId1"/>
    </p:custDataLst>
    <p:extLst>
      <p:ext uri="{BB962C8B-B14F-4D97-AF65-F5344CB8AC3E}">
        <p14:creationId xmlns:p14="http://schemas.microsoft.com/office/powerpoint/2010/main" val="503712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Chart&#10;&#10;Description automatically generated">
            <a:extLst>
              <a:ext uri="{FF2B5EF4-FFF2-40B4-BE49-F238E27FC236}">
                <a16:creationId xmlns:a16="http://schemas.microsoft.com/office/drawing/2014/main" id="{6EC678BE-2EB0-4D55-BACD-37EB8F765997}"/>
              </a:ext>
            </a:extLst>
          </p:cNvPr>
          <p:cNvPicPr>
            <a:picLocks noChangeAspect="1"/>
          </p:cNvPicPr>
          <p:nvPr/>
        </p:nvPicPr>
        <p:blipFill>
          <a:blip r:embed="rId4"/>
          <a:stretch>
            <a:fillRect/>
          </a:stretch>
        </p:blipFill>
        <p:spPr>
          <a:xfrm>
            <a:off x="7819697" y="1204486"/>
            <a:ext cx="4273374" cy="3631316"/>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Device Operation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44867" y="1114888"/>
            <a:ext cx="8236982" cy="4142868"/>
          </a:xfrm>
        </p:spPr>
        <p:txBody>
          <a:bodyPr/>
          <a:lstStyle/>
          <a:p>
            <a:pPr marL="342900" indent="-342900" algn="just">
              <a:buFont typeface="Wingdings" panose="05000000000000000000" pitchFamily="2" charset="2"/>
              <a:buChar char="ü"/>
            </a:pPr>
            <a:r>
              <a:rPr lang="en-US" sz="1800" dirty="0">
                <a:solidFill>
                  <a:srgbClr val="002060"/>
                </a:solidFill>
              </a:rPr>
              <a:t>Network virtualization combines networking hardware and software network resources into a </a:t>
            </a:r>
            <a:r>
              <a:rPr lang="en-US" sz="1800" b="1" dirty="0">
                <a:solidFill>
                  <a:srgbClr val="002060"/>
                </a:solidFill>
              </a:rPr>
              <a:t>software-based entity </a:t>
            </a:r>
            <a:r>
              <a:rPr lang="en-US" sz="1800" dirty="0">
                <a:solidFill>
                  <a:srgbClr val="002060"/>
                </a:solidFill>
              </a:rPr>
              <a:t>which is a virtual network.</a:t>
            </a:r>
          </a:p>
          <a:p>
            <a:pPr marL="342900" indent="-342900" algn="just">
              <a:buFont typeface="Wingdings" panose="05000000000000000000" pitchFamily="2" charset="2"/>
              <a:buChar char="ü"/>
            </a:pPr>
            <a:r>
              <a:rPr lang="en-US" sz="1800" b="1" dirty="0">
                <a:solidFill>
                  <a:srgbClr val="002060"/>
                </a:solidFill>
              </a:rPr>
              <a:t>Software-Defined Networking </a:t>
            </a:r>
            <a:r>
              <a:rPr lang="en-US" sz="1800" dirty="0">
                <a:solidFill>
                  <a:srgbClr val="002060"/>
                </a:solidFill>
              </a:rPr>
              <a:t>(SDN) is a network architecture that virtualizes the network.</a:t>
            </a:r>
          </a:p>
          <a:p>
            <a:pPr marL="342900" indent="-342900" algn="just">
              <a:buFont typeface="Wingdings" panose="05000000000000000000" pitchFamily="2" charset="2"/>
              <a:buChar char="ü"/>
            </a:pPr>
            <a:r>
              <a:rPr lang="en-US" sz="1800" b="1" dirty="0">
                <a:solidFill>
                  <a:srgbClr val="002060"/>
                </a:solidFill>
              </a:rPr>
              <a:t>SDN is the separation of the control plane and data plane</a:t>
            </a:r>
            <a:r>
              <a:rPr lang="en-US" sz="1800" dirty="0">
                <a:solidFill>
                  <a:srgbClr val="002060"/>
                </a:solidFill>
              </a:rPr>
              <a:t>. The control plane function is removed from each device and is performed by a centralized controller.</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The centralized controller communicates control plane functions to each device.</a:t>
            </a:r>
          </a:p>
          <a:p>
            <a:pPr marL="342900" indent="-342900" algn="just">
              <a:buFont typeface="Wingdings" panose="05000000000000000000" pitchFamily="2" charset="2"/>
              <a:buChar char="ü"/>
            </a:pPr>
            <a:r>
              <a:rPr lang="en-US" sz="1800" dirty="0">
                <a:solidFill>
                  <a:srgbClr val="002060"/>
                </a:solidFill>
              </a:rPr>
              <a:t>Each device can focus on forwarding data while the centralized controller manages data flow.</a:t>
            </a: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3972305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430887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One of the main advantages of wireless is the ability to provide anytime, anywhere connectivity.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Wireless technology is fairly easy and inexpensive to install. The cost of home and business wireless devices continues to decrease.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Wireless technology is fairly easy and inexpensive to install. The cost of home and business wireless devices continues to decrease.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Small business and home routers typically have two primary types of ports: Ethernet ports and internet ports.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Wireless technologies use electromagnetic waves to carry information between devices.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wireless technologies most frequently used in home networks are in the unlicensed 2.4 GHz and 5 GHz frequency ranges.</a:t>
            </a:r>
          </a:p>
        </p:txBody>
      </p:sp>
      <p:sp>
        <p:nvSpPr>
          <p:cNvPr id="6" name="Rectangle 5"/>
          <p:cNvSpPr/>
          <p:nvPr/>
        </p:nvSpPr>
        <p:spPr>
          <a:xfrm>
            <a:off x="6483168" y="97175"/>
            <a:ext cx="5615608" cy="6760825"/>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most commonly implemented wired protocol is the Ethernet protocol. Ethernet uses a suite of protocols that allow network devices to communicate over a wired LAN connection.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IEEE 802.11 standard governs the WLAN environment. There are amendments to the IEEE 802.11 standard that describe characteristics for different standards of wireless</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Wireless devices that transmit over the same frequency range create interference in a Wi-Fi network.</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Channels are created by dividing up the available RF spectrum. Each channel is capable of carrying a different conversation.</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Multiple APs can function in close proximity to one another as long as they use different channels for communication. Normally each wireless conversation makes use of a separate channel.</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In a shared media Ethernet wired network, collisions occur when two or more devices attempt to send messages on the network at the same time.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Wireless technology uses an access method called Carrier Sense Multiple Access with Collision Avoidance (CSMA/CA).</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Many routers support MAC address filtering which enables you to specifically identify which devices are allow to access the wireless network.</a:t>
            </a:r>
          </a:p>
        </p:txBody>
      </p:sp>
    </p:spTree>
    <p:extLst>
      <p:ext uri="{BB962C8B-B14F-4D97-AF65-F5344CB8AC3E}">
        <p14:creationId xmlns:p14="http://schemas.microsoft.com/office/powerpoint/2010/main" val="39244588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428" y="883469"/>
            <a:ext cx="5637772" cy="456535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Many services are provided by Internet Service Providers (ISP).</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There are a few methods to connect to ISP.</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terms cloud computing and virtualization mean different things.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Virtualization is implemented through hypervisors. There are two types of hypervisors.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Network virtualization combines traditional networking hardware and software network resources into a software-based entity, a virtual network.</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Software-Defined Networking (SDN) is the separation of the control plane and data plane.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SDN orchestrates, mediates, and facilitates communication between applications and network elements.</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268834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9902240c-f584-4322-946e-7b0be23bca91"/>
    <ds:schemaRef ds:uri="http://www.w3.org/XML/1998/namespace"/>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1374</TotalTime>
  <Words>3423</Words>
  <Application>Microsoft Office PowerPoint</Application>
  <PresentationFormat>Widescreen</PresentationFormat>
  <Paragraphs>282</Paragraphs>
  <Slides>26</Slides>
  <Notes>17</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26</vt:i4>
      </vt:variant>
    </vt:vector>
  </HeadingPairs>
  <TitlesOfParts>
    <vt:vector size="35"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Home Network</vt:lpstr>
      <vt:lpstr>Home Network</vt:lpstr>
      <vt:lpstr>Home Network</vt:lpstr>
      <vt:lpstr>Home Network</vt:lpstr>
      <vt:lpstr>Home Network – Wireless Technology</vt:lpstr>
      <vt:lpstr>Home Network – Wireless Technology</vt:lpstr>
      <vt:lpstr>Home Network – Wireless Technology</vt:lpstr>
      <vt:lpstr>Home Network – Wireless Technology</vt:lpstr>
      <vt:lpstr>Home Network – Wireless Technology</vt:lpstr>
      <vt:lpstr>ISP Services</vt:lpstr>
      <vt:lpstr>ISP Services</vt:lpstr>
      <vt:lpstr>Network Virtualization</vt:lpstr>
      <vt:lpstr>Network Virtualization – Services </vt:lpstr>
      <vt:lpstr>Network Virtualization - Benefits</vt:lpstr>
      <vt:lpstr>Network Virtualization – Types</vt:lpstr>
      <vt:lpstr>Network Virtualization – Device Operation</vt:lpstr>
      <vt:lpstr>Network Virtualization – Device Operation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127</cp:revision>
  <dcterms:created xsi:type="dcterms:W3CDTF">2021-03-05T06:07:01Z</dcterms:created>
  <dcterms:modified xsi:type="dcterms:W3CDTF">2021-10-18T03:44:39Z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