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67" r:id="rId4"/>
    <p:sldId id="258" r:id="rId5"/>
    <p:sldId id="259" r:id="rId6"/>
    <p:sldId id="260" r:id="rId7"/>
    <p:sldId id="261" r:id="rId8"/>
    <p:sldId id="265" r:id="rId9"/>
    <p:sldId id="262" r:id="rId10"/>
    <p:sldId id="263" r:id="rId11"/>
    <p:sldId id="268" r:id="rId12"/>
    <p:sldId id="266" r:id="rId13"/>
    <p:sldId id="26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69281" autoAdjust="0"/>
  </p:normalViewPr>
  <p:slideViewPr>
    <p:cSldViewPr snapToGrid="0">
      <p:cViewPr varScale="1">
        <p:scale>
          <a:sx n="57" d="100"/>
          <a:sy n="57" d="100"/>
        </p:scale>
        <p:origin x="183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143497-B50A-4D70-9432-02FA2D16F301}"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67B000A9-CDF8-4287-A7FA-F6D1C751FD2B}">
      <dgm:prSet/>
      <dgm:spPr/>
      <dgm:t>
        <a:bodyPr/>
        <a:lstStyle/>
        <a:p>
          <a:r>
            <a:rPr lang="en-GB"/>
            <a:t>Aims:</a:t>
          </a:r>
          <a:endParaRPr lang="en-US"/>
        </a:p>
      </dgm:t>
    </dgm:pt>
    <dgm:pt modelId="{3DA006AD-2A5F-4629-9A35-858CBD890250}" type="parTrans" cxnId="{781E10EB-C7F0-4D38-A6E6-D15733CD0540}">
      <dgm:prSet/>
      <dgm:spPr/>
      <dgm:t>
        <a:bodyPr/>
        <a:lstStyle/>
        <a:p>
          <a:endParaRPr lang="en-US"/>
        </a:p>
      </dgm:t>
    </dgm:pt>
    <dgm:pt modelId="{58A6A26E-A5B3-4AA8-902C-BE7F5DA96BC2}" type="sibTrans" cxnId="{781E10EB-C7F0-4D38-A6E6-D15733CD0540}">
      <dgm:prSet/>
      <dgm:spPr/>
      <dgm:t>
        <a:bodyPr/>
        <a:lstStyle/>
        <a:p>
          <a:endParaRPr lang="en-US"/>
        </a:p>
      </dgm:t>
    </dgm:pt>
    <dgm:pt modelId="{BA671770-011E-4EFA-8445-969C1CA17A29}">
      <dgm:prSet/>
      <dgm:spPr/>
      <dgm:t>
        <a:bodyPr/>
        <a:lstStyle/>
        <a:p>
          <a:r>
            <a:rPr lang="en-GB"/>
            <a:t>To highlight the efficiency of cognitive behavioural therapy (CBT) when administered to patients with Generalised anxiety disorder (GAD)</a:t>
          </a:r>
          <a:endParaRPr lang="en-US"/>
        </a:p>
      </dgm:t>
    </dgm:pt>
    <dgm:pt modelId="{25FE75B0-7BCF-4BA9-A415-0A3F53CB0D70}" type="parTrans" cxnId="{3D320D33-B7B6-4DB6-9143-37A0D5D0E31E}">
      <dgm:prSet/>
      <dgm:spPr/>
      <dgm:t>
        <a:bodyPr/>
        <a:lstStyle/>
        <a:p>
          <a:endParaRPr lang="en-US"/>
        </a:p>
      </dgm:t>
    </dgm:pt>
    <dgm:pt modelId="{CE20634B-E1C3-4C0B-B773-F85CD268BC38}" type="sibTrans" cxnId="{3D320D33-B7B6-4DB6-9143-37A0D5D0E31E}">
      <dgm:prSet/>
      <dgm:spPr/>
      <dgm:t>
        <a:bodyPr/>
        <a:lstStyle/>
        <a:p>
          <a:endParaRPr lang="en-US"/>
        </a:p>
      </dgm:t>
    </dgm:pt>
    <dgm:pt modelId="{F24065E4-0D93-46D0-8FC4-5AB5E8B0C9DD}">
      <dgm:prSet/>
      <dgm:spPr/>
      <dgm:t>
        <a:bodyPr/>
        <a:lstStyle/>
        <a:p>
          <a:r>
            <a:rPr lang="en-GB"/>
            <a:t>Objectives:</a:t>
          </a:r>
          <a:endParaRPr lang="en-US"/>
        </a:p>
      </dgm:t>
    </dgm:pt>
    <dgm:pt modelId="{AACB6100-332F-4F61-8888-AE518B3ACA13}" type="parTrans" cxnId="{457623D4-1EA5-4234-AF1C-FB496D6F527F}">
      <dgm:prSet/>
      <dgm:spPr/>
      <dgm:t>
        <a:bodyPr/>
        <a:lstStyle/>
        <a:p>
          <a:endParaRPr lang="en-US"/>
        </a:p>
      </dgm:t>
    </dgm:pt>
    <dgm:pt modelId="{3660D4E1-66DE-4EC0-9C33-21955BDB1E51}" type="sibTrans" cxnId="{457623D4-1EA5-4234-AF1C-FB496D6F527F}">
      <dgm:prSet/>
      <dgm:spPr/>
      <dgm:t>
        <a:bodyPr/>
        <a:lstStyle/>
        <a:p>
          <a:endParaRPr lang="en-US"/>
        </a:p>
      </dgm:t>
    </dgm:pt>
    <dgm:pt modelId="{25E5C715-CE98-4314-B449-A9EC15D4DDDA}">
      <dgm:prSet/>
      <dgm:spPr/>
      <dgm:t>
        <a:bodyPr/>
        <a:lstStyle/>
        <a:p>
          <a:r>
            <a:rPr lang="en-GB" dirty="0"/>
            <a:t>To administer CBT treatment on a 12-session basis with a 12-month follow-up</a:t>
          </a:r>
          <a:endParaRPr lang="en-US" dirty="0"/>
        </a:p>
      </dgm:t>
    </dgm:pt>
    <dgm:pt modelId="{4B6673A1-9475-4038-A7BF-5BBEE3385BA1}" type="parTrans" cxnId="{F995EC88-0107-4B81-A4C0-4242A52CBBE1}">
      <dgm:prSet/>
      <dgm:spPr/>
      <dgm:t>
        <a:bodyPr/>
        <a:lstStyle/>
        <a:p>
          <a:endParaRPr lang="en-US"/>
        </a:p>
      </dgm:t>
    </dgm:pt>
    <dgm:pt modelId="{5EADDA12-76D6-4A03-9128-B098C0F0F554}" type="sibTrans" cxnId="{F995EC88-0107-4B81-A4C0-4242A52CBBE1}">
      <dgm:prSet/>
      <dgm:spPr/>
      <dgm:t>
        <a:bodyPr/>
        <a:lstStyle/>
        <a:p>
          <a:endParaRPr lang="en-US"/>
        </a:p>
      </dgm:t>
    </dgm:pt>
    <dgm:pt modelId="{015B2B36-4E74-4B9E-8359-C35365B97607}" type="pres">
      <dgm:prSet presAssocID="{CD143497-B50A-4D70-9432-02FA2D16F301}" presName="Name0" presStyleCnt="0">
        <dgm:presLayoutVars>
          <dgm:dir/>
          <dgm:animLvl val="lvl"/>
          <dgm:resizeHandles val="exact"/>
        </dgm:presLayoutVars>
      </dgm:prSet>
      <dgm:spPr/>
    </dgm:pt>
    <dgm:pt modelId="{8D295F88-2908-45B6-9129-32802DA876D6}" type="pres">
      <dgm:prSet presAssocID="{67B000A9-CDF8-4287-A7FA-F6D1C751FD2B}" presName="linNode" presStyleCnt="0"/>
      <dgm:spPr/>
    </dgm:pt>
    <dgm:pt modelId="{495B352A-EFE5-4103-B63C-20B02653A51D}" type="pres">
      <dgm:prSet presAssocID="{67B000A9-CDF8-4287-A7FA-F6D1C751FD2B}" presName="parentText" presStyleLbl="node1" presStyleIdx="0" presStyleCnt="2">
        <dgm:presLayoutVars>
          <dgm:chMax val="1"/>
          <dgm:bulletEnabled val="1"/>
        </dgm:presLayoutVars>
      </dgm:prSet>
      <dgm:spPr/>
    </dgm:pt>
    <dgm:pt modelId="{A46EFFAC-745E-4C89-A2B7-9B42D02C0353}" type="pres">
      <dgm:prSet presAssocID="{67B000A9-CDF8-4287-A7FA-F6D1C751FD2B}" presName="descendantText" presStyleLbl="alignAccFollowNode1" presStyleIdx="0" presStyleCnt="2">
        <dgm:presLayoutVars>
          <dgm:bulletEnabled val="1"/>
        </dgm:presLayoutVars>
      </dgm:prSet>
      <dgm:spPr/>
    </dgm:pt>
    <dgm:pt modelId="{C59D4918-07CD-4CBB-B945-3FF176CC8DD8}" type="pres">
      <dgm:prSet presAssocID="{58A6A26E-A5B3-4AA8-902C-BE7F5DA96BC2}" presName="sp" presStyleCnt="0"/>
      <dgm:spPr/>
    </dgm:pt>
    <dgm:pt modelId="{7305A156-28F1-4E90-9A5A-8075A1430339}" type="pres">
      <dgm:prSet presAssocID="{F24065E4-0D93-46D0-8FC4-5AB5E8B0C9DD}" presName="linNode" presStyleCnt="0"/>
      <dgm:spPr/>
    </dgm:pt>
    <dgm:pt modelId="{ACC021CC-3F07-4ADA-88FB-3955C2E7D91E}" type="pres">
      <dgm:prSet presAssocID="{F24065E4-0D93-46D0-8FC4-5AB5E8B0C9DD}" presName="parentText" presStyleLbl="node1" presStyleIdx="1" presStyleCnt="2">
        <dgm:presLayoutVars>
          <dgm:chMax val="1"/>
          <dgm:bulletEnabled val="1"/>
        </dgm:presLayoutVars>
      </dgm:prSet>
      <dgm:spPr/>
    </dgm:pt>
    <dgm:pt modelId="{E5169762-61D9-4A25-868B-F1908F9A7B29}" type="pres">
      <dgm:prSet presAssocID="{F24065E4-0D93-46D0-8FC4-5AB5E8B0C9DD}" presName="descendantText" presStyleLbl="alignAccFollowNode1" presStyleIdx="1" presStyleCnt="2">
        <dgm:presLayoutVars>
          <dgm:bulletEnabled val="1"/>
        </dgm:presLayoutVars>
      </dgm:prSet>
      <dgm:spPr/>
    </dgm:pt>
  </dgm:ptLst>
  <dgm:cxnLst>
    <dgm:cxn modelId="{4A45B024-BED1-4BCE-837D-1ABB38F3D88F}" type="presOf" srcId="{CD143497-B50A-4D70-9432-02FA2D16F301}" destId="{015B2B36-4E74-4B9E-8359-C35365B97607}" srcOrd="0" destOrd="0" presId="urn:microsoft.com/office/officeart/2005/8/layout/vList5"/>
    <dgm:cxn modelId="{3D320D33-B7B6-4DB6-9143-37A0D5D0E31E}" srcId="{67B000A9-CDF8-4287-A7FA-F6D1C751FD2B}" destId="{BA671770-011E-4EFA-8445-969C1CA17A29}" srcOrd="0" destOrd="0" parTransId="{25FE75B0-7BCF-4BA9-A415-0A3F53CB0D70}" sibTransId="{CE20634B-E1C3-4C0B-B773-F85CD268BC38}"/>
    <dgm:cxn modelId="{D45CE14A-F3E3-4491-9AB4-0707F4160472}" type="presOf" srcId="{F24065E4-0D93-46D0-8FC4-5AB5E8B0C9DD}" destId="{ACC021CC-3F07-4ADA-88FB-3955C2E7D91E}" srcOrd="0" destOrd="0" presId="urn:microsoft.com/office/officeart/2005/8/layout/vList5"/>
    <dgm:cxn modelId="{DB2FBB80-A252-41B0-A8C5-122ECC24CF94}" type="presOf" srcId="{BA671770-011E-4EFA-8445-969C1CA17A29}" destId="{A46EFFAC-745E-4C89-A2B7-9B42D02C0353}" srcOrd="0" destOrd="0" presId="urn:microsoft.com/office/officeart/2005/8/layout/vList5"/>
    <dgm:cxn modelId="{F995EC88-0107-4B81-A4C0-4242A52CBBE1}" srcId="{F24065E4-0D93-46D0-8FC4-5AB5E8B0C9DD}" destId="{25E5C715-CE98-4314-B449-A9EC15D4DDDA}" srcOrd="0" destOrd="0" parTransId="{4B6673A1-9475-4038-A7BF-5BBEE3385BA1}" sibTransId="{5EADDA12-76D6-4A03-9128-B098C0F0F554}"/>
    <dgm:cxn modelId="{DDFA0BBC-A7AD-4CA4-8D39-AA6CE3B22323}" type="presOf" srcId="{67B000A9-CDF8-4287-A7FA-F6D1C751FD2B}" destId="{495B352A-EFE5-4103-B63C-20B02653A51D}" srcOrd="0" destOrd="0" presId="urn:microsoft.com/office/officeart/2005/8/layout/vList5"/>
    <dgm:cxn modelId="{457623D4-1EA5-4234-AF1C-FB496D6F527F}" srcId="{CD143497-B50A-4D70-9432-02FA2D16F301}" destId="{F24065E4-0D93-46D0-8FC4-5AB5E8B0C9DD}" srcOrd="1" destOrd="0" parTransId="{AACB6100-332F-4F61-8888-AE518B3ACA13}" sibTransId="{3660D4E1-66DE-4EC0-9C33-21955BDB1E51}"/>
    <dgm:cxn modelId="{781E10EB-C7F0-4D38-A6E6-D15733CD0540}" srcId="{CD143497-B50A-4D70-9432-02FA2D16F301}" destId="{67B000A9-CDF8-4287-A7FA-F6D1C751FD2B}" srcOrd="0" destOrd="0" parTransId="{3DA006AD-2A5F-4629-9A35-858CBD890250}" sibTransId="{58A6A26E-A5B3-4AA8-902C-BE7F5DA96BC2}"/>
    <dgm:cxn modelId="{59689AF8-4943-49FD-A648-00EDE2D80050}" type="presOf" srcId="{25E5C715-CE98-4314-B449-A9EC15D4DDDA}" destId="{E5169762-61D9-4A25-868B-F1908F9A7B29}" srcOrd="0" destOrd="0" presId="urn:microsoft.com/office/officeart/2005/8/layout/vList5"/>
    <dgm:cxn modelId="{893426F0-BA6B-40AC-AA18-581AB2681315}" type="presParOf" srcId="{015B2B36-4E74-4B9E-8359-C35365B97607}" destId="{8D295F88-2908-45B6-9129-32802DA876D6}" srcOrd="0" destOrd="0" presId="urn:microsoft.com/office/officeart/2005/8/layout/vList5"/>
    <dgm:cxn modelId="{82645E99-3428-45A4-A2E6-5C9A8F8D94D8}" type="presParOf" srcId="{8D295F88-2908-45B6-9129-32802DA876D6}" destId="{495B352A-EFE5-4103-B63C-20B02653A51D}" srcOrd="0" destOrd="0" presId="urn:microsoft.com/office/officeart/2005/8/layout/vList5"/>
    <dgm:cxn modelId="{6EEA8E14-A6C6-4BDF-B2AA-C0311F2F989E}" type="presParOf" srcId="{8D295F88-2908-45B6-9129-32802DA876D6}" destId="{A46EFFAC-745E-4C89-A2B7-9B42D02C0353}" srcOrd="1" destOrd="0" presId="urn:microsoft.com/office/officeart/2005/8/layout/vList5"/>
    <dgm:cxn modelId="{5E591E84-CC79-41E1-8F8A-1A0D504DF80A}" type="presParOf" srcId="{015B2B36-4E74-4B9E-8359-C35365B97607}" destId="{C59D4918-07CD-4CBB-B945-3FF176CC8DD8}" srcOrd="1" destOrd="0" presId="urn:microsoft.com/office/officeart/2005/8/layout/vList5"/>
    <dgm:cxn modelId="{97377E7C-9C9F-42BB-A3B6-7EDCBB2C4762}" type="presParOf" srcId="{015B2B36-4E74-4B9E-8359-C35365B97607}" destId="{7305A156-28F1-4E90-9A5A-8075A1430339}" srcOrd="2" destOrd="0" presId="urn:microsoft.com/office/officeart/2005/8/layout/vList5"/>
    <dgm:cxn modelId="{E8EC4D9F-117C-4DD9-97A7-DB53B931C5C7}" type="presParOf" srcId="{7305A156-28F1-4E90-9A5A-8075A1430339}" destId="{ACC021CC-3F07-4ADA-88FB-3955C2E7D91E}" srcOrd="0" destOrd="0" presId="urn:microsoft.com/office/officeart/2005/8/layout/vList5"/>
    <dgm:cxn modelId="{B20A57BD-4F90-4EC0-B5B9-AC395A35222C}" type="presParOf" srcId="{7305A156-28F1-4E90-9A5A-8075A1430339}" destId="{E5169762-61D9-4A25-868B-F1908F9A7B29}"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8DE253-E753-42C2-BD8B-CA7FAB90A00D}"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C4B633DD-042C-4F60-BDF0-E7B5A9CB7308}">
      <dgm:prSet/>
      <dgm:spPr/>
      <dgm:t>
        <a:bodyPr/>
        <a:lstStyle/>
        <a:p>
          <a:r>
            <a:rPr lang="en-GB"/>
            <a:t>Excessive worry/anxiety regarding everyday life events for no particular reason (Casarella, 2021)</a:t>
          </a:r>
          <a:endParaRPr lang="en-US"/>
        </a:p>
      </dgm:t>
    </dgm:pt>
    <dgm:pt modelId="{3EA1FAE3-A9DB-4468-B7E3-871FDCAB0B6F}" type="parTrans" cxnId="{4A9E3366-FB89-44B5-918A-5500DB3488A6}">
      <dgm:prSet/>
      <dgm:spPr/>
      <dgm:t>
        <a:bodyPr/>
        <a:lstStyle/>
        <a:p>
          <a:endParaRPr lang="en-US"/>
        </a:p>
      </dgm:t>
    </dgm:pt>
    <dgm:pt modelId="{E380DC57-C5A3-43ED-AFE7-E4334E805804}" type="sibTrans" cxnId="{4A9E3366-FB89-44B5-918A-5500DB3488A6}">
      <dgm:prSet/>
      <dgm:spPr/>
      <dgm:t>
        <a:bodyPr/>
        <a:lstStyle/>
        <a:p>
          <a:endParaRPr lang="en-US"/>
        </a:p>
      </dgm:t>
    </dgm:pt>
    <dgm:pt modelId="{F8E7120D-9524-4178-B766-2FD097114DED}">
      <dgm:prSet/>
      <dgm:spPr/>
      <dgm:t>
        <a:bodyPr/>
        <a:lstStyle/>
        <a:p>
          <a:r>
            <a:rPr lang="en-GB"/>
            <a:t>People tend to expect bad things to happen regarding things such as family, money, health etc</a:t>
          </a:r>
          <a:endParaRPr lang="en-US"/>
        </a:p>
      </dgm:t>
    </dgm:pt>
    <dgm:pt modelId="{934AC84C-22D6-430A-BF05-9A9FA28F64EB}" type="parTrans" cxnId="{2DBAE45D-65A7-4E59-B31E-82D0518AFFD7}">
      <dgm:prSet/>
      <dgm:spPr/>
      <dgm:t>
        <a:bodyPr/>
        <a:lstStyle/>
        <a:p>
          <a:endParaRPr lang="en-US"/>
        </a:p>
      </dgm:t>
    </dgm:pt>
    <dgm:pt modelId="{2D009136-C438-42E5-B5FA-B900A1A67FD6}" type="sibTrans" cxnId="{2DBAE45D-65A7-4E59-B31E-82D0518AFFD7}">
      <dgm:prSet/>
      <dgm:spPr/>
      <dgm:t>
        <a:bodyPr/>
        <a:lstStyle/>
        <a:p>
          <a:endParaRPr lang="en-US"/>
        </a:p>
      </dgm:t>
    </dgm:pt>
    <dgm:pt modelId="{6C6FB967-6D7B-4867-8811-C08C31E93BF4}">
      <dgm:prSet/>
      <dgm:spPr/>
      <dgm:t>
        <a:bodyPr/>
        <a:lstStyle/>
        <a:p>
          <a:r>
            <a:rPr lang="en-GB"/>
            <a:t>GAD can eventually lead to effects on a person’s daily routine e.g. going to work/school</a:t>
          </a:r>
          <a:endParaRPr lang="en-US"/>
        </a:p>
      </dgm:t>
    </dgm:pt>
    <dgm:pt modelId="{847F36DD-05DC-4C35-ABB1-CC22DDCDBE8F}" type="parTrans" cxnId="{6D4ACCF1-758D-4EEC-9FEF-1B38C3D3F20F}">
      <dgm:prSet/>
      <dgm:spPr/>
      <dgm:t>
        <a:bodyPr/>
        <a:lstStyle/>
        <a:p>
          <a:endParaRPr lang="en-US"/>
        </a:p>
      </dgm:t>
    </dgm:pt>
    <dgm:pt modelId="{AF6081EF-3775-4F06-8F23-A26FB731259C}" type="sibTrans" cxnId="{6D4ACCF1-758D-4EEC-9FEF-1B38C3D3F20F}">
      <dgm:prSet/>
      <dgm:spPr/>
      <dgm:t>
        <a:bodyPr/>
        <a:lstStyle/>
        <a:p>
          <a:endParaRPr lang="en-US"/>
        </a:p>
      </dgm:t>
    </dgm:pt>
    <dgm:pt modelId="{4B2BE065-E20B-4941-BD5D-2E5F05757081}">
      <dgm:prSet/>
      <dgm:spPr/>
      <dgm:t>
        <a:bodyPr/>
        <a:lstStyle/>
        <a:p>
          <a:r>
            <a:rPr lang="en-GB" dirty="0"/>
            <a:t>Prevalence increases with age and is more common in females (Mohammadi et al., 2020)</a:t>
          </a:r>
          <a:endParaRPr lang="en-US" dirty="0"/>
        </a:p>
      </dgm:t>
    </dgm:pt>
    <dgm:pt modelId="{1935BAEE-6E02-46BC-BB20-6082EB2E9FE4}" type="parTrans" cxnId="{9FF4AAAE-A76D-4F90-AD1A-D5639537FCA7}">
      <dgm:prSet/>
      <dgm:spPr/>
      <dgm:t>
        <a:bodyPr/>
        <a:lstStyle/>
        <a:p>
          <a:endParaRPr lang="en-US"/>
        </a:p>
      </dgm:t>
    </dgm:pt>
    <dgm:pt modelId="{496BF172-D1DA-4924-8854-3F4537B793A6}" type="sibTrans" cxnId="{9FF4AAAE-A76D-4F90-AD1A-D5639537FCA7}">
      <dgm:prSet/>
      <dgm:spPr/>
      <dgm:t>
        <a:bodyPr/>
        <a:lstStyle/>
        <a:p>
          <a:endParaRPr lang="en-US"/>
        </a:p>
      </dgm:t>
    </dgm:pt>
    <dgm:pt modelId="{FC5DDCEB-3AA1-4128-91A4-48B903AEE0FF}">
      <dgm:prSet/>
      <dgm:spPr/>
      <dgm:t>
        <a:bodyPr/>
        <a:lstStyle/>
        <a:p>
          <a:r>
            <a:rPr lang="en-GB"/>
            <a:t>8 million people in the UK have an anxiety disorder (including GAD). Less than 50% receive treatment (Pindar, 2022).</a:t>
          </a:r>
          <a:endParaRPr lang="en-US"/>
        </a:p>
      </dgm:t>
    </dgm:pt>
    <dgm:pt modelId="{6A742F57-87D7-4444-A6CD-F29A7E832238}" type="parTrans" cxnId="{8EF0A20F-636E-45C1-807A-28AA7E279807}">
      <dgm:prSet/>
      <dgm:spPr/>
      <dgm:t>
        <a:bodyPr/>
        <a:lstStyle/>
        <a:p>
          <a:endParaRPr lang="en-US"/>
        </a:p>
      </dgm:t>
    </dgm:pt>
    <dgm:pt modelId="{9B48A8DE-01E4-4293-ACD1-F95C9BA621AB}" type="sibTrans" cxnId="{8EF0A20F-636E-45C1-807A-28AA7E279807}">
      <dgm:prSet/>
      <dgm:spPr/>
      <dgm:t>
        <a:bodyPr/>
        <a:lstStyle/>
        <a:p>
          <a:endParaRPr lang="en-US"/>
        </a:p>
      </dgm:t>
    </dgm:pt>
    <dgm:pt modelId="{2C2101B0-770F-42B1-AE95-240273535F91}" type="pres">
      <dgm:prSet presAssocID="{9C8DE253-E753-42C2-BD8B-CA7FAB90A00D}" presName="diagram" presStyleCnt="0">
        <dgm:presLayoutVars>
          <dgm:dir/>
          <dgm:resizeHandles val="exact"/>
        </dgm:presLayoutVars>
      </dgm:prSet>
      <dgm:spPr/>
    </dgm:pt>
    <dgm:pt modelId="{05CD0E17-B859-424F-B9D5-8956A53A8CD6}" type="pres">
      <dgm:prSet presAssocID="{C4B633DD-042C-4F60-BDF0-E7B5A9CB7308}" presName="node" presStyleLbl="node1" presStyleIdx="0" presStyleCnt="5">
        <dgm:presLayoutVars>
          <dgm:bulletEnabled val="1"/>
        </dgm:presLayoutVars>
      </dgm:prSet>
      <dgm:spPr/>
    </dgm:pt>
    <dgm:pt modelId="{1652AC09-C415-4B96-918D-2F6DDACB56EF}" type="pres">
      <dgm:prSet presAssocID="{E380DC57-C5A3-43ED-AFE7-E4334E805804}" presName="sibTrans" presStyleCnt="0"/>
      <dgm:spPr/>
    </dgm:pt>
    <dgm:pt modelId="{51F42B49-077B-44F7-BE0B-B4CC4FD2AACC}" type="pres">
      <dgm:prSet presAssocID="{F8E7120D-9524-4178-B766-2FD097114DED}" presName="node" presStyleLbl="node1" presStyleIdx="1" presStyleCnt="5">
        <dgm:presLayoutVars>
          <dgm:bulletEnabled val="1"/>
        </dgm:presLayoutVars>
      </dgm:prSet>
      <dgm:spPr/>
    </dgm:pt>
    <dgm:pt modelId="{6E95879D-12D7-4314-9CB8-B308B229C413}" type="pres">
      <dgm:prSet presAssocID="{2D009136-C438-42E5-B5FA-B900A1A67FD6}" presName="sibTrans" presStyleCnt="0"/>
      <dgm:spPr/>
    </dgm:pt>
    <dgm:pt modelId="{23F2940B-CBD8-46F8-BC24-63FA19CF57DB}" type="pres">
      <dgm:prSet presAssocID="{6C6FB967-6D7B-4867-8811-C08C31E93BF4}" presName="node" presStyleLbl="node1" presStyleIdx="2" presStyleCnt="5">
        <dgm:presLayoutVars>
          <dgm:bulletEnabled val="1"/>
        </dgm:presLayoutVars>
      </dgm:prSet>
      <dgm:spPr/>
    </dgm:pt>
    <dgm:pt modelId="{0F78C0B5-E008-4C14-B31F-28313D401AE5}" type="pres">
      <dgm:prSet presAssocID="{AF6081EF-3775-4F06-8F23-A26FB731259C}" presName="sibTrans" presStyleCnt="0"/>
      <dgm:spPr/>
    </dgm:pt>
    <dgm:pt modelId="{CC81AA40-A081-4775-B3D2-A62CE43B4715}" type="pres">
      <dgm:prSet presAssocID="{4B2BE065-E20B-4941-BD5D-2E5F05757081}" presName="node" presStyleLbl="node1" presStyleIdx="3" presStyleCnt="5">
        <dgm:presLayoutVars>
          <dgm:bulletEnabled val="1"/>
        </dgm:presLayoutVars>
      </dgm:prSet>
      <dgm:spPr/>
    </dgm:pt>
    <dgm:pt modelId="{1A85DFFD-9DFC-4BD0-BB71-8896F5CBFC09}" type="pres">
      <dgm:prSet presAssocID="{496BF172-D1DA-4924-8854-3F4537B793A6}" presName="sibTrans" presStyleCnt="0"/>
      <dgm:spPr/>
    </dgm:pt>
    <dgm:pt modelId="{0D5EAC5F-09DB-41D2-939E-DACD92B0BEAE}" type="pres">
      <dgm:prSet presAssocID="{FC5DDCEB-3AA1-4128-91A4-48B903AEE0FF}" presName="node" presStyleLbl="node1" presStyleIdx="4" presStyleCnt="5">
        <dgm:presLayoutVars>
          <dgm:bulletEnabled val="1"/>
        </dgm:presLayoutVars>
      </dgm:prSet>
      <dgm:spPr/>
    </dgm:pt>
  </dgm:ptLst>
  <dgm:cxnLst>
    <dgm:cxn modelId="{8EF0A20F-636E-45C1-807A-28AA7E279807}" srcId="{9C8DE253-E753-42C2-BD8B-CA7FAB90A00D}" destId="{FC5DDCEB-3AA1-4128-91A4-48B903AEE0FF}" srcOrd="4" destOrd="0" parTransId="{6A742F57-87D7-4444-A6CD-F29A7E832238}" sibTransId="{9B48A8DE-01E4-4293-ACD1-F95C9BA621AB}"/>
    <dgm:cxn modelId="{2DBAE45D-65A7-4E59-B31E-82D0518AFFD7}" srcId="{9C8DE253-E753-42C2-BD8B-CA7FAB90A00D}" destId="{F8E7120D-9524-4178-B766-2FD097114DED}" srcOrd="1" destOrd="0" parTransId="{934AC84C-22D6-430A-BF05-9A9FA28F64EB}" sibTransId="{2D009136-C438-42E5-B5FA-B900A1A67FD6}"/>
    <dgm:cxn modelId="{52159B5E-86A1-48FE-8DB5-30CA05E78269}" type="presOf" srcId="{6C6FB967-6D7B-4867-8811-C08C31E93BF4}" destId="{23F2940B-CBD8-46F8-BC24-63FA19CF57DB}" srcOrd="0" destOrd="0" presId="urn:microsoft.com/office/officeart/2005/8/layout/default"/>
    <dgm:cxn modelId="{C13ADE44-6A2A-445B-9A69-A825FE7F848D}" type="presOf" srcId="{9C8DE253-E753-42C2-BD8B-CA7FAB90A00D}" destId="{2C2101B0-770F-42B1-AE95-240273535F91}" srcOrd="0" destOrd="0" presId="urn:microsoft.com/office/officeart/2005/8/layout/default"/>
    <dgm:cxn modelId="{4A9E3366-FB89-44B5-918A-5500DB3488A6}" srcId="{9C8DE253-E753-42C2-BD8B-CA7FAB90A00D}" destId="{C4B633DD-042C-4F60-BDF0-E7B5A9CB7308}" srcOrd="0" destOrd="0" parTransId="{3EA1FAE3-A9DB-4468-B7E3-871FDCAB0B6F}" sibTransId="{E380DC57-C5A3-43ED-AFE7-E4334E805804}"/>
    <dgm:cxn modelId="{A47B266F-59FB-4A48-B365-4C4730E5711E}" type="presOf" srcId="{C4B633DD-042C-4F60-BDF0-E7B5A9CB7308}" destId="{05CD0E17-B859-424F-B9D5-8956A53A8CD6}" srcOrd="0" destOrd="0" presId="urn:microsoft.com/office/officeart/2005/8/layout/default"/>
    <dgm:cxn modelId="{70A7F36F-C4D7-452D-9AD4-DE056997835A}" type="presOf" srcId="{F8E7120D-9524-4178-B766-2FD097114DED}" destId="{51F42B49-077B-44F7-BE0B-B4CC4FD2AACC}" srcOrd="0" destOrd="0" presId="urn:microsoft.com/office/officeart/2005/8/layout/default"/>
    <dgm:cxn modelId="{C4B27D74-1F0E-40B4-9E1B-2ED85BC26B2D}" type="presOf" srcId="{4B2BE065-E20B-4941-BD5D-2E5F05757081}" destId="{CC81AA40-A081-4775-B3D2-A62CE43B4715}" srcOrd="0" destOrd="0" presId="urn:microsoft.com/office/officeart/2005/8/layout/default"/>
    <dgm:cxn modelId="{9FF4AAAE-A76D-4F90-AD1A-D5639537FCA7}" srcId="{9C8DE253-E753-42C2-BD8B-CA7FAB90A00D}" destId="{4B2BE065-E20B-4941-BD5D-2E5F05757081}" srcOrd="3" destOrd="0" parTransId="{1935BAEE-6E02-46BC-BB20-6082EB2E9FE4}" sibTransId="{496BF172-D1DA-4924-8854-3F4537B793A6}"/>
    <dgm:cxn modelId="{B662E9B0-DF3A-406F-8F98-2E9899C2C60B}" type="presOf" srcId="{FC5DDCEB-3AA1-4128-91A4-48B903AEE0FF}" destId="{0D5EAC5F-09DB-41D2-939E-DACD92B0BEAE}" srcOrd="0" destOrd="0" presId="urn:microsoft.com/office/officeart/2005/8/layout/default"/>
    <dgm:cxn modelId="{6D4ACCF1-758D-4EEC-9FEF-1B38C3D3F20F}" srcId="{9C8DE253-E753-42C2-BD8B-CA7FAB90A00D}" destId="{6C6FB967-6D7B-4867-8811-C08C31E93BF4}" srcOrd="2" destOrd="0" parTransId="{847F36DD-05DC-4C35-ABB1-CC22DDCDBE8F}" sibTransId="{AF6081EF-3775-4F06-8F23-A26FB731259C}"/>
    <dgm:cxn modelId="{99B8DAD2-988B-4EF0-ADF9-39FDB9C39773}" type="presParOf" srcId="{2C2101B0-770F-42B1-AE95-240273535F91}" destId="{05CD0E17-B859-424F-B9D5-8956A53A8CD6}" srcOrd="0" destOrd="0" presId="urn:microsoft.com/office/officeart/2005/8/layout/default"/>
    <dgm:cxn modelId="{DD7C0D42-519C-4959-BA06-9B4BAB3A3359}" type="presParOf" srcId="{2C2101B0-770F-42B1-AE95-240273535F91}" destId="{1652AC09-C415-4B96-918D-2F6DDACB56EF}" srcOrd="1" destOrd="0" presId="urn:microsoft.com/office/officeart/2005/8/layout/default"/>
    <dgm:cxn modelId="{9172F393-D30B-45A1-A1C8-578CAE58DB02}" type="presParOf" srcId="{2C2101B0-770F-42B1-AE95-240273535F91}" destId="{51F42B49-077B-44F7-BE0B-B4CC4FD2AACC}" srcOrd="2" destOrd="0" presId="urn:microsoft.com/office/officeart/2005/8/layout/default"/>
    <dgm:cxn modelId="{598B3112-FDF8-40B6-9845-0856E46EC37F}" type="presParOf" srcId="{2C2101B0-770F-42B1-AE95-240273535F91}" destId="{6E95879D-12D7-4314-9CB8-B308B229C413}" srcOrd="3" destOrd="0" presId="urn:microsoft.com/office/officeart/2005/8/layout/default"/>
    <dgm:cxn modelId="{E71D57E5-BB7B-48C8-8B54-C0BC427F7B0F}" type="presParOf" srcId="{2C2101B0-770F-42B1-AE95-240273535F91}" destId="{23F2940B-CBD8-46F8-BC24-63FA19CF57DB}" srcOrd="4" destOrd="0" presId="urn:microsoft.com/office/officeart/2005/8/layout/default"/>
    <dgm:cxn modelId="{D9345AAC-C34E-4BCF-B37B-44121280EA72}" type="presParOf" srcId="{2C2101B0-770F-42B1-AE95-240273535F91}" destId="{0F78C0B5-E008-4C14-B31F-28313D401AE5}" srcOrd="5" destOrd="0" presId="urn:microsoft.com/office/officeart/2005/8/layout/default"/>
    <dgm:cxn modelId="{497D3755-200A-4138-8ECC-08FF26C242B0}" type="presParOf" srcId="{2C2101B0-770F-42B1-AE95-240273535F91}" destId="{CC81AA40-A081-4775-B3D2-A62CE43B4715}" srcOrd="6" destOrd="0" presId="urn:microsoft.com/office/officeart/2005/8/layout/default"/>
    <dgm:cxn modelId="{87FC1899-C485-4667-8A6C-723461726214}" type="presParOf" srcId="{2C2101B0-770F-42B1-AE95-240273535F91}" destId="{1A85DFFD-9DFC-4BD0-BB71-8896F5CBFC09}" srcOrd="7" destOrd="0" presId="urn:microsoft.com/office/officeart/2005/8/layout/default"/>
    <dgm:cxn modelId="{9778428A-B708-4667-B4C2-43894BF7A82C}" type="presParOf" srcId="{2C2101B0-770F-42B1-AE95-240273535F91}" destId="{0D5EAC5F-09DB-41D2-939E-DACD92B0BEAE}"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964467-65DA-40C3-8C45-8CE8A994E703}" type="doc">
      <dgm:prSet loTypeId="urn:microsoft.com/office/officeart/2009/3/layout/HorizontalOrganizationChart" loCatId="hierarchy" qsTypeId="urn:microsoft.com/office/officeart/2005/8/quickstyle/simple1" qsCatId="simple" csTypeId="urn:microsoft.com/office/officeart/2005/8/colors/colorful1" csCatId="colorful" phldr="1"/>
      <dgm:spPr/>
      <dgm:t>
        <a:bodyPr/>
        <a:lstStyle/>
        <a:p>
          <a:endParaRPr lang="en-US"/>
        </a:p>
      </dgm:t>
    </dgm:pt>
    <dgm:pt modelId="{9D58DBF4-95A5-4EA9-8887-AD11FAD0AAE4}">
      <dgm:prSet/>
      <dgm:spPr/>
      <dgm:t>
        <a:bodyPr/>
        <a:lstStyle/>
        <a:p>
          <a:r>
            <a:rPr lang="en-GB"/>
            <a:t>Patient Referral from GP </a:t>
          </a:r>
          <a:endParaRPr lang="en-US"/>
        </a:p>
      </dgm:t>
    </dgm:pt>
    <dgm:pt modelId="{5614198C-ED17-43C9-AAB2-5AFF952CECCA}" type="parTrans" cxnId="{D3EEF970-3E25-4287-B365-CE7B1DC32D47}">
      <dgm:prSet/>
      <dgm:spPr/>
      <dgm:t>
        <a:bodyPr/>
        <a:lstStyle/>
        <a:p>
          <a:endParaRPr lang="en-US"/>
        </a:p>
      </dgm:t>
    </dgm:pt>
    <dgm:pt modelId="{437C8E22-0AD8-4F34-8E0E-A8D167653E55}" type="sibTrans" cxnId="{D3EEF970-3E25-4287-B365-CE7B1DC32D47}">
      <dgm:prSet/>
      <dgm:spPr/>
      <dgm:t>
        <a:bodyPr/>
        <a:lstStyle/>
        <a:p>
          <a:endParaRPr lang="en-US"/>
        </a:p>
      </dgm:t>
    </dgm:pt>
    <dgm:pt modelId="{24892E88-4C76-496D-A27C-429511DEA049}">
      <dgm:prSet/>
      <dgm:spPr/>
      <dgm:t>
        <a:bodyPr/>
        <a:lstStyle/>
        <a:p>
          <a:r>
            <a:rPr lang="en-GB"/>
            <a:t>1</a:t>
          </a:r>
          <a:r>
            <a:rPr lang="en-GB" baseline="30000"/>
            <a:t>st</a:t>
          </a:r>
          <a:r>
            <a:rPr lang="en-GB"/>
            <a:t> CBT session, patients will be given the BAI (1988) survey </a:t>
          </a:r>
          <a:endParaRPr lang="en-US"/>
        </a:p>
      </dgm:t>
    </dgm:pt>
    <dgm:pt modelId="{01CDAA50-95FF-4C00-9B8C-655D2164F758}" type="parTrans" cxnId="{495CA593-8C52-4A46-95F2-8B8EE7E0EFBD}">
      <dgm:prSet/>
      <dgm:spPr/>
      <dgm:t>
        <a:bodyPr/>
        <a:lstStyle/>
        <a:p>
          <a:endParaRPr lang="en-US"/>
        </a:p>
      </dgm:t>
    </dgm:pt>
    <dgm:pt modelId="{6BE0FED3-5410-42FF-9294-A9A2470F5D16}" type="sibTrans" cxnId="{495CA593-8C52-4A46-95F2-8B8EE7E0EFBD}">
      <dgm:prSet/>
      <dgm:spPr/>
      <dgm:t>
        <a:bodyPr/>
        <a:lstStyle/>
        <a:p>
          <a:endParaRPr lang="en-US"/>
        </a:p>
      </dgm:t>
    </dgm:pt>
    <dgm:pt modelId="{BC6DB33F-D2AE-407F-B3F5-8FDF320D8DE2}">
      <dgm:prSet/>
      <dgm:spPr/>
      <dgm:t>
        <a:bodyPr/>
        <a:lstStyle/>
        <a:p>
          <a:r>
            <a:rPr lang="en-GB"/>
            <a:t>Patients will complete 12 CBT sessions while also being given external work to complete</a:t>
          </a:r>
          <a:endParaRPr lang="en-US"/>
        </a:p>
      </dgm:t>
    </dgm:pt>
    <dgm:pt modelId="{695F60DC-EBAE-45CB-AD41-B4565068C385}" type="parTrans" cxnId="{4A34AD5B-6D75-402E-A6C0-01D48C1F9526}">
      <dgm:prSet/>
      <dgm:spPr/>
      <dgm:t>
        <a:bodyPr/>
        <a:lstStyle/>
        <a:p>
          <a:endParaRPr lang="en-US"/>
        </a:p>
      </dgm:t>
    </dgm:pt>
    <dgm:pt modelId="{A1C33736-D370-42AD-AC7C-9BE2F60A8335}" type="sibTrans" cxnId="{4A34AD5B-6D75-402E-A6C0-01D48C1F9526}">
      <dgm:prSet/>
      <dgm:spPr/>
      <dgm:t>
        <a:bodyPr/>
        <a:lstStyle/>
        <a:p>
          <a:endParaRPr lang="en-US"/>
        </a:p>
      </dgm:t>
    </dgm:pt>
    <dgm:pt modelId="{A4566AF8-881F-4733-9D72-C08E0E6E7C40}">
      <dgm:prSet/>
      <dgm:spPr/>
      <dgm:t>
        <a:bodyPr/>
        <a:lstStyle/>
        <a:p>
          <a:r>
            <a:rPr lang="en-GB"/>
            <a:t>Patients will complete the same survey again at the end of the course. </a:t>
          </a:r>
          <a:endParaRPr lang="en-US"/>
        </a:p>
      </dgm:t>
    </dgm:pt>
    <dgm:pt modelId="{70157866-5452-46A2-B445-7DE3FC218ADE}" type="parTrans" cxnId="{BE8B8486-6FFD-41F5-B880-571AAC71A09C}">
      <dgm:prSet/>
      <dgm:spPr/>
      <dgm:t>
        <a:bodyPr/>
        <a:lstStyle/>
        <a:p>
          <a:endParaRPr lang="en-US"/>
        </a:p>
      </dgm:t>
    </dgm:pt>
    <dgm:pt modelId="{F1E54570-398F-4A29-AD0D-1D267B941AE7}" type="sibTrans" cxnId="{BE8B8486-6FFD-41F5-B880-571AAC71A09C}">
      <dgm:prSet/>
      <dgm:spPr/>
      <dgm:t>
        <a:bodyPr/>
        <a:lstStyle/>
        <a:p>
          <a:endParaRPr lang="en-US"/>
        </a:p>
      </dgm:t>
    </dgm:pt>
    <dgm:pt modelId="{5DAC6391-8743-4EA3-8F08-0A94B1A3E780}">
      <dgm:prSet/>
      <dgm:spPr/>
      <dgm:t>
        <a:bodyPr/>
        <a:lstStyle/>
        <a:p>
          <a:r>
            <a:rPr lang="en-GB"/>
            <a:t>A follow-up of all patients will be conducted after 12 months</a:t>
          </a:r>
          <a:endParaRPr lang="en-US"/>
        </a:p>
      </dgm:t>
    </dgm:pt>
    <dgm:pt modelId="{49E66735-BE19-4448-8B62-BD4187859CC5}" type="parTrans" cxnId="{E0F6A970-8538-423A-A1ED-6F7909ED4521}">
      <dgm:prSet/>
      <dgm:spPr/>
      <dgm:t>
        <a:bodyPr/>
        <a:lstStyle/>
        <a:p>
          <a:endParaRPr lang="en-US"/>
        </a:p>
      </dgm:t>
    </dgm:pt>
    <dgm:pt modelId="{05DD8486-378E-4242-BCEE-8B06E7ADCC7F}" type="sibTrans" cxnId="{E0F6A970-8538-423A-A1ED-6F7909ED4521}">
      <dgm:prSet/>
      <dgm:spPr/>
      <dgm:t>
        <a:bodyPr/>
        <a:lstStyle/>
        <a:p>
          <a:endParaRPr lang="en-US"/>
        </a:p>
      </dgm:t>
    </dgm:pt>
    <dgm:pt modelId="{79A6593E-5984-4F04-863F-C2EF81B32C76}" type="pres">
      <dgm:prSet presAssocID="{84964467-65DA-40C3-8C45-8CE8A994E703}" presName="hierChild1" presStyleCnt="0">
        <dgm:presLayoutVars>
          <dgm:orgChart val="1"/>
          <dgm:chPref val="1"/>
          <dgm:dir/>
          <dgm:animOne val="branch"/>
          <dgm:animLvl val="lvl"/>
          <dgm:resizeHandles/>
        </dgm:presLayoutVars>
      </dgm:prSet>
      <dgm:spPr/>
    </dgm:pt>
    <dgm:pt modelId="{00D9A1FC-0F4D-46B1-B610-0175D79CF2D5}" type="pres">
      <dgm:prSet presAssocID="{9D58DBF4-95A5-4EA9-8887-AD11FAD0AAE4}" presName="hierRoot1" presStyleCnt="0">
        <dgm:presLayoutVars>
          <dgm:hierBranch val="init"/>
        </dgm:presLayoutVars>
      </dgm:prSet>
      <dgm:spPr/>
    </dgm:pt>
    <dgm:pt modelId="{3044B013-C23D-4002-A24A-4694E4B9C152}" type="pres">
      <dgm:prSet presAssocID="{9D58DBF4-95A5-4EA9-8887-AD11FAD0AAE4}" presName="rootComposite1" presStyleCnt="0"/>
      <dgm:spPr/>
    </dgm:pt>
    <dgm:pt modelId="{F793AF27-A4D3-44E1-A76B-C9B224476E1C}" type="pres">
      <dgm:prSet presAssocID="{9D58DBF4-95A5-4EA9-8887-AD11FAD0AAE4}" presName="rootText1" presStyleLbl="node0" presStyleIdx="0" presStyleCnt="5">
        <dgm:presLayoutVars>
          <dgm:chPref val="3"/>
        </dgm:presLayoutVars>
      </dgm:prSet>
      <dgm:spPr/>
    </dgm:pt>
    <dgm:pt modelId="{93365ED0-E791-4AFE-8400-DDFE5D7362AC}" type="pres">
      <dgm:prSet presAssocID="{9D58DBF4-95A5-4EA9-8887-AD11FAD0AAE4}" presName="rootConnector1" presStyleLbl="node1" presStyleIdx="0" presStyleCnt="0"/>
      <dgm:spPr/>
    </dgm:pt>
    <dgm:pt modelId="{9D84755E-57A3-41F2-995D-007CFAB422A0}" type="pres">
      <dgm:prSet presAssocID="{9D58DBF4-95A5-4EA9-8887-AD11FAD0AAE4}" presName="hierChild2" presStyleCnt="0"/>
      <dgm:spPr/>
    </dgm:pt>
    <dgm:pt modelId="{8F8B075B-B0F4-4319-98B5-05B3E751BF7F}" type="pres">
      <dgm:prSet presAssocID="{9D58DBF4-95A5-4EA9-8887-AD11FAD0AAE4}" presName="hierChild3" presStyleCnt="0"/>
      <dgm:spPr/>
    </dgm:pt>
    <dgm:pt modelId="{073C870F-39DF-4919-AE3D-43EA80FB20B7}" type="pres">
      <dgm:prSet presAssocID="{24892E88-4C76-496D-A27C-429511DEA049}" presName="hierRoot1" presStyleCnt="0">
        <dgm:presLayoutVars>
          <dgm:hierBranch val="init"/>
        </dgm:presLayoutVars>
      </dgm:prSet>
      <dgm:spPr/>
    </dgm:pt>
    <dgm:pt modelId="{8C8477FD-2642-4F84-9BC9-041C2D9C9771}" type="pres">
      <dgm:prSet presAssocID="{24892E88-4C76-496D-A27C-429511DEA049}" presName="rootComposite1" presStyleCnt="0"/>
      <dgm:spPr/>
    </dgm:pt>
    <dgm:pt modelId="{A93FC807-7916-478B-BADC-AD04DFC59468}" type="pres">
      <dgm:prSet presAssocID="{24892E88-4C76-496D-A27C-429511DEA049}" presName="rootText1" presStyleLbl="node0" presStyleIdx="1" presStyleCnt="5">
        <dgm:presLayoutVars>
          <dgm:chPref val="3"/>
        </dgm:presLayoutVars>
      </dgm:prSet>
      <dgm:spPr/>
    </dgm:pt>
    <dgm:pt modelId="{BF3F3DC6-3ABB-4398-8379-B890E6111789}" type="pres">
      <dgm:prSet presAssocID="{24892E88-4C76-496D-A27C-429511DEA049}" presName="rootConnector1" presStyleLbl="node1" presStyleIdx="0" presStyleCnt="0"/>
      <dgm:spPr/>
    </dgm:pt>
    <dgm:pt modelId="{F2107EDE-D74F-4E64-8545-18622B0BF196}" type="pres">
      <dgm:prSet presAssocID="{24892E88-4C76-496D-A27C-429511DEA049}" presName="hierChild2" presStyleCnt="0"/>
      <dgm:spPr/>
    </dgm:pt>
    <dgm:pt modelId="{B6DA3674-F0DA-42FB-B3F4-06865B42D657}" type="pres">
      <dgm:prSet presAssocID="{24892E88-4C76-496D-A27C-429511DEA049}" presName="hierChild3" presStyleCnt="0"/>
      <dgm:spPr/>
    </dgm:pt>
    <dgm:pt modelId="{D67B2F69-D22A-4DEA-B20C-60D0DA406C46}" type="pres">
      <dgm:prSet presAssocID="{BC6DB33F-D2AE-407F-B3F5-8FDF320D8DE2}" presName="hierRoot1" presStyleCnt="0">
        <dgm:presLayoutVars>
          <dgm:hierBranch val="init"/>
        </dgm:presLayoutVars>
      </dgm:prSet>
      <dgm:spPr/>
    </dgm:pt>
    <dgm:pt modelId="{2083BE49-042A-4C3B-952B-3E9ABEEBB964}" type="pres">
      <dgm:prSet presAssocID="{BC6DB33F-D2AE-407F-B3F5-8FDF320D8DE2}" presName="rootComposite1" presStyleCnt="0"/>
      <dgm:spPr/>
    </dgm:pt>
    <dgm:pt modelId="{AF40590C-0BCE-45E9-B0F0-58298BBDD2F8}" type="pres">
      <dgm:prSet presAssocID="{BC6DB33F-D2AE-407F-B3F5-8FDF320D8DE2}" presName="rootText1" presStyleLbl="node0" presStyleIdx="2" presStyleCnt="5">
        <dgm:presLayoutVars>
          <dgm:chPref val="3"/>
        </dgm:presLayoutVars>
      </dgm:prSet>
      <dgm:spPr/>
    </dgm:pt>
    <dgm:pt modelId="{37104D2B-78B3-4541-9DAE-4E353602B308}" type="pres">
      <dgm:prSet presAssocID="{BC6DB33F-D2AE-407F-B3F5-8FDF320D8DE2}" presName="rootConnector1" presStyleLbl="node1" presStyleIdx="0" presStyleCnt="0"/>
      <dgm:spPr/>
    </dgm:pt>
    <dgm:pt modelId="{48BA96A7-36A8-4687-BA0A-567D9314A211}" type="pres">
      <dgm:prSet presAssocID="{BC6DB33F-D2AE-407F-B3F5-8FDF320D8DE2}" presName="hierChild2" presStyleCnt="0"/>
      <dgm:spPr/>
    </dgm:pt>
    <dgm:pt modelId="{34A76D5C-8E75-4CDF-93F6-9A56F6B2AD45}" type="pres">
      <dgm:prSet presAssocID="{BC6DB33F-D2AE-407F-B3F5-8FDF320D8DE2}" presName="hierChild3" presStyleCnt="0"/>
      <dgm:spPr/>
    </dgm:pt>
    <dgm:pt modelId="{89F3B825-7742-430C-9C0A-BA0DCF98760E}" type="pres">
      <dgm:prSet presAssocID="{A4566AF8-881F-4733-9D72-C08E0E6E7C40}" presName="hierRoot1" presStyleCnt="0">
        <dgm:presLayoutVars>
          <dgm:hierBranch val="init"/>
        </dgm:presLayoutVars>
      </dgm:prSet>
      <dgm:spPr/>
    </dgm:pt>
    <dgm:pt modelId="{06B69EFD-500B-4CF8-BB6A-92891FCD737F}" type="pres">
      <dgm:prSet presAssocID="{A4566AF8-881F-4733-9D72-C08E0E6E7C40}" presName="rootComposite1" presStyleCnt="0"/>
      <dgm:spPr/>
    </dgm:pt>
    <dgm:pt modelId="{C92E7D57-96C9-4A83-9520-288FD36D2385}" type="pres">
      <dgm:prSet presAssocID="{A4566AF8-881F-4733-9D72-C08E0E6E7C40}" presName="rootText1" presStyleLbl="node0" presStyleIdx="3" presStyleCnt="5">
        <dgm:presLayoutVars>
          <dgm:chPref val="3"/>
        </dgm:presLayoutVars>
      </dgm:prSet>
      <dgm:spPr/>
    </dgm:pt>
    <dgm:pt modelId="{65BA98D3-63A5-46CF-88EA-5BF4FA438D38}" type="pres">
      <dgm:prSet presAssocID="{A4566AF8-881F-4733-9D72-C08E0E6E7C40}" presName="rootConnector1" presStyleLbl="node1" presStyleIdx="0" presStyleCnt="0"/>
      <dgm:spPr/>
    </dgm:pt>
    <dgm:pt modelId="{15ABB2C2-B663-480F-92CB-349ECE04729C}" type="pres">
      <dgm:prSet presAssocID="{A4566AF8-881F-4733-9D72-C08E0E6E7C40}" presName="hierChild2" presStyleCnt="0"/>
      <dgm:spPr/>
    </dgm:pt>
    <dgm:pt modelId="{5EA1AF06-B1FF-4851-A6AB-C59EA09DF381}" type="pres">
      <dgm:prSet presAssocID="{A4566AF8-881F-4733-9D72-C08E0E6E7C40}" presName="hierChild3" presStyleCnt="0"/>
      <dgm:spPr/>
    </dgm:pt>
    <dgm:pt modelId="{AFF5BC4E-E9A9-4226-ACDB-70C6B9FD9F88}" type="pres">
      <dgm:prSet presAssocID="{5DAC6391-8743-4EA3-8F08-0A94B1A3E780}" presName="hierRoot1" presStyleCnt="0">
        <dgm:presLayoutVars>
          <dgm:hierBranch val="init"/>
        </dgm:presLayoutVars>
      </dgm:prSet>
      <dgm:spPr/>
    </dgm:pt>
    <dgm:pt modelId="{C422643B-ECD0-4670-849E-75E9248316E9}" type="pres">
      <dgm:prSet presAssocID="{5DAC6391-8743-4EA3-8F08-0A94B1A3E780}" presName="rootComposite1" presStyleCnt="0"/>
      <dgm:spPr/>
    </dgm:pt>
    <dgm:pt modelId="{C6B1C82A-B79E-4889-BA2D-F9E8FB0B9C25}" type="pres">
      <dgm:prSet presAssocID="{5DAC6391-8743-4EA3-8F08-0A94B1A3E780}" presName="rootText1" presStyleLbl="node0" presStyleIdx="4" presStyleCnt="5">
        <dgm:presLayoutVars>
          <dgm:chPref val="3"/>
        </dgm:presLayoutVars>
      </dgm:prSet>
      <dgm:spPr/>
    </dgm:pt>
    <dgm:pt modelId="{7DD79B0D-5A09-412C-8B46-FD2576B88C44}" type="pres">
      <dgm:prSet presAssocID="{5DAC6391-8743-4EA3-8F08-0A94B1A3E780}" presName="rootConnector1" presStyleLbl="node1" presStyleIdx="0" presStyleCnt="0"/>
      <dgm:spPr/>
    </dgm:pt>
    <dgm:pt modelId="{6D28FC04-F48A-4AE8-8030-D193CC17F565}" type="pres">
      <dgm:prSet presAssocID="{5DAC6391-8743-4EA3-8F08-0A94B1A3E780}" presName="hierChild2" presStyleCnt="0"/>
      <dgm:spPr/>
    </dgm:pt>
    <dgm:pt modelId="{0F06B27C-610D-4A8D-8C55-C44E41D45565}" type="pres">
      <dgm:prSet presAssocID="{5DAC6391-8743-4EA3-8F08-0A94B1A3E780}" presName="hierChild3" presStyleCnt="0"/>
      <dgm:spPr/>
    </dgm:pt>
  </dgm:ptLst>
  <dgm:cxnLst>
    <dgm:cxn modelId="{661BA50E-F2F6-4A18-96E3-9B854049FF1B}" type="presOf" srcId="{5DAC6391-8743-4EA3-8F08-0A94B1A3E780}" destId="{C6B1C82A-B79E-4889-BA2D-F9E8FB0B9C25}" srcOrd="0" destOrd="0" presId="urn:microsoft.com/office/officeart/2009/3/layout/HorizontalOrganizationChart"/>
    <dgm:cxn modelId="{A3D47716-C233-4674-81AF-C9E63C821C37}" type="presOf" srcId="{BC6DB33F-D2AE-407F-B3F5-8FDF320D8DE2}" destId="{AF40590C-0BCE-45E9-B0F0-58298BBDD2F8}" srcOrd="0" destOrd="0" presId="urn:microsoft.com/office/officeart/2009/3/layout/HorizontalOrganizationChart"/>
    <dgm:cxn modelId="{6A8DA325-01F8-48B7-A584-D0C58A63F6C9}" type="presOf" srcId="{9D58DBF4-95A5-4EA9-8887-AD11FAD0AAE4}" destId="{93365ED0-E791-4AFE-8400-DDFE5D7362AC}" srcOrd="1" destOrd="0" presId="urn:microsoft.com/office/officeart/2009/3/layout/HorizontalOrganizationChart"/>
    <dgm:cxn modelId="{619ED728-7E74-4645-A1E2-843826E7F5AD}" type="presOf" srcId="{84964467-65DA-40C3-8C45-8CE8A994E703}" destId="{79A6593E-5984-4F04-863F-C2EF81B32C76}" srcOrd="0" destOrd="0" presId="urn:microsoft.com/office/officeart/2009/3/layout/HorizontalOrganizationChart"/>
    <dgm:cxn modelId="{4A34AD5B-6D75-402E-A6C0-01D48C1F9526}" srcId="{84964467-65DA-40C3-8C45-8CE8A994E703}" destId="{BC6DB33F-D2AE-407F-B3F5-8FDF320D8DE2}" srcOrd="2" destOrd="0" parTransId="{695F60DC-EBAE-45CB-AD41-B4565068C385}" sibTransId="{A1C33736-D370-42AD-AC7C-9BE2F60A8335}"/>
    <dgm:cxn modelId="{52EA345C-E227-4344-8205-70D0A7CDE334}" type="presOf" srcId="{24892E88-4C76-496D-A27C-429511DEA049}" destId="{BF3F3DC6-3ABB-4398-8379-B890E6111789}" srcOrd="1" destOrd="0" presId="urn:microsoft.com/office/officeart/2009/3/layout/HorizontalOrganizationChart"/>
    <dgm:cxn modelId="{E0F6A970-8538-423A-A1ED-6F7909ED4521}" srcId="{84964467-65DA-40C3-8C45-8CE8A994E703}" destId="{5DAC6391-8743-4EA3-8F08-0A94B1A3E780}" srcOrd="4" destOrd="0" parTransId="{49E66735-BE19-4448-8B62-BD4187859CC5}" sibTransId="{05DD8486-378E-4242-BCEE-8B06E7ADCC7F}"/>
    <dgm:cxn modelId="{D3EEF970-3E25-4287-B365-CE7B1DC32D47}" srcId="{84964467-65DA-40C3-8C45-8CE8A994E703}" destId="{9D58DBF4-95A5-4EA9-8887-AD11FAD0AAE4}" srcOrd="0" destOrd="0" parTransId="{5614198C-ED17-43C9-AAB2-5AFF952CECCA}" sibTransId="{437C8E22-0AD8-4F34-8E0E-A8D167653E55}"/>
    <dgm:cxn modelId="{BC148A51-DBAA-4D84-8790-B1030326D587}" type="presOf" srcId="{A4566AF8-881F-4733-9D72-C08E0E6E7C40}" destId="{C92E7D57-96C9-4A83-9520-288FD36D2385}" srcOrd="0" destOrd="0" presId="urn:microsoft.com/office/officeart/2009/3/layout/HorizontalOrganizationChart"/>
    <dgm:cxn modelId="{D98C4153-38D5-494E-B7A1-C21C3EB42BC4}" type="presOf" srcId="{BC6DB33F-D2AE-407F-B3F5-8FDF320D8DE2}" destId="{37104D2B-78B3-4541-9DAE-4E353602B308}" srcOrd="1" destOrd="0" presId="urn:microsoft.com/office/officeart/2009/3/layout/HorizontalOrganizationChart"/>
    <dgm:cxn modelId="{BE8B8486-6FFD-41F5-B880-571AAC71A09C}" srcId="{84964467-65DA-40C3-8C45-8CE8A994E703}" destId="{A4566AF8-881F-4733-9D72-C08E0E6E7C40}" srcOrd="3" destOrd="0" parTransId="{70157866-5452-46A2-B445-7DE3FC218ADE}" sibTransId="{F1E54570-398F-4A29-AD0D-1D267B941AE7}"/>
    <dgm:cxn modelId="{FCC4CE8D-CF05-4FF9-8A1F-A43716A76391}" type="presOf" srcId="{A4566AF8-881F-4733-9D72-C08E0E6E7C40}" destId="{65BA98D3-63A5-46CF-88EA-5BF4FA438D38}" srcOrd="1" destOrd="0" presId="urn:microsoft.com/office/officeart/2009/3/layout/HorizontalOrganizationChart"/>
    <dgm:cxn modelId="{495CA593-8C52-4A46-95F2-8B8EE7E0EFBD}" srcId="{84964467-65DA-40C3-8C45-8CE8A994E703}" destId="{24892E88-4C76-496D-A27C-429511DEA049}" srcOrd="1" destOrd="0" parTransId="{01CDAA50-95FF-4C00-9B8C-655D2164F758}" sibTransId="{6BE0FED3-5410-42FF-9294-A9A2470F5D16}"/>
    <dgm:cxn modelId="{1FFDD39F-E81C-4241-90FD-5A347A079F69}" type="presOf" srcId="{24892E88-4C76-496D-A27C-429511DEA049}" destId="{A93FC807-7916-478B-BADC-AD04DFC59468}" srcOrd="0" destOrd="0" presId="urn:microsoft.com/office/officeart/2009/3/layout/HorizontalOrganizationChart"/>
    <dgm:cxn modelId="{38A395B5-1C6C-4967-B482-BC44D43A8DE1}" type="presOf" srcId="{9D58DBF4-95A5-4EA9-8887-AD11FAD0AAE4}" destId="{F793AF27-A4D3-44E1-A76B-C9B224476E1C}" srcOrd="0" destOrd="0" presId="urn:microsoft.com/office/officeart/2009/3/layout/HorizontalOrganizationChart"/>
    <dgm:cxn modelId="{E7C1CBC2-ABA3-4428-8972-5B8E263B4D70}" type="presOf" srcId="{5DAC6391-8743-4EA3-8F08-0A94B1A3E780}" destId="{7DD79B0D-5A09-412C-8B46-FD2576B88C44}" srcOrd="1" destOrd="0" presId="urn:microsoft.com/office/officeart/2009/3/layout/HorizontalOrganizationChart"/>
    <dgm:cxn modelId="{148F0A9F-42F6-4412-B14A-7AA5D386E090}" type="presParOf" srcId="{79A6593E-5984-4F04-863F-C2EF81B32C76}" destId="{00D9A1FC-0F4D-46B1-B610-0175D79CF2D5}" srcOrd="0" destOrd="0" presId="urn:microsoft.com/office/officeart/2009/3/layout/HorizontalOrganizationChart"/>
    <dgm:cxn modelId="{4BC24310-D64A-413B-9397-55E486652C16}" type="presParOf" srcId="{00D9A1FC-0F4D-46B1-B610-0175D79CF2D5}" destId="{3044B013-C23D-4002-A24A-4694E4B9C152}" srcOrd="0" destOrd="0" presId="urn:microsoft.com/office/officeart/2009/3/layout/HorizontalOrganizationChart"/>
    <dgm:cxn modelId="{6825C4D9-3CAD-468A-9ADE-A2C69A633BD0}" type="presParOf" srcId="{3044B013-C23D-4002-A24A-4694E4B9C152}" destId="{F793AF27-A4D3-44E1-A76B-C9B224476E1C}" srcOrd="0" destOrd="0" presId="urn:microsoft.com/office/officeart/2009/3/layout/HorizontalOrganizationChart"/>
    <dgm:cxn modelId="{A940BECE-73DB-4171-9E2D-79C6D169935C}" type="presParOf" srcId="{3044B013-C23D-4002-A24A-4694E4B9C152}" destId="{93365ED0-E791-4AFE-8400-DDFE5D7362AC}" srcOrd="1" destOrd="0" presId="urn:microsoft.com/office/officeart/2009/3/layout/HorizontalOrganizationChart"/>
    <dgm:cxn modelId="{C774BAED-37D4-44E7-A52E-E823BA7D1074}" type="presParOf" srcId="{00D9A1FC-0F4D-46B1-B610-0175D79CF2D5}" destId="{9D84755E-57A3-41F2-995D-007CFAB422A0}" srcOrd="1" destOrd="0" presId="urn:microsoft.com/office/officeart/2009/3/layout/HorizontalOrganizationChart"/>
    <dgm:cxn modelId="{7EB37EEB-26CE-411A-A445-1B9B4BE8D72A}" type="presParOf" srcId="{00D9A1FC-0F4D-46B1-B610-0175D79CF2D5}" destId="{8F8B075B-B0F4-4319-98B5-05B3E751BF7F}" srcOrd="2" destOrd="0" presId="urn:microsoft.com/office/officeart/2009/3/layout/HorizontalOrganizationChart"/>
    <dgm:cxn modelId="{8455CE8B-1288-4FB5-BF6C-75B1D69B2494}" type="presParOf" srcId="{79A6593E-5984-4F04-863F-C2EF81B32C76}" destId="{073C870F-39DF-4919-AE3D-43EA80FB20B7}" srcOrd="1" destOrd="0" presId="urn:microsoft.com/office/officeart/2009/3/layout/HorizontalOrganizationChart"/>
    <dgm:cxn modelId="{35EBF079-82ED-42BA-B093-3D825C6E1BB4}" type="presParOf" srcId="{073C870F-39DF-4919-AE3D-43EA80FB20B7}" destId="{8C8477FD-2642-4F84-9BC9-041C2D9C9771}" srcOrd="0" destOrd="0" presId="urn:microsoft.com/office/officeart/2009/3/layout/HorizontalOrganizationChart"/>
    <dgm:cxn modelId="{915EBA6B-4A95-43BB-B03A-D92B68D8053E}" type="presParOf" srcId="{8C8477FD-2642-4F84-9BC9-041C2D9C9771}" destId="{A93FC807-7916-478B-BADC-AD04DFC59468}" srcOrd="0" destOrd="0" presId="urn:microsoft.com/office/officeart/2009/3/layout/HorizontalOrganizationChart"/>
    <dgm:cxn modelId="{C48E5A35-8703-4243-A068-702FC2A37196}" type="presParOf" srcId="{8C8477FD-2642-4F84-9BC9-041C2D9C9771}" destId="{BF3F3DC6-3ABB-4398-8379-B890E6111789}" srcOrd="1" destOrd="0" presId="urn:microsoft.com/office/officeart/2009/3/layout/HorizontalOrganizationChart"/>
    <dgm:cxn modelId="{B329DD04-CD25-48FD-B23B-4FB254E37632}" type="presParOf" srcId="{073C870F-39DF-4919-AE3D-43EA80FB20B7}" destId="{F2107EDE-D74F-4E64-8545-18622B0BF196}" srcOrd="1" destOrd="0" presId="urn:microsoft.com/office/officeart/2009/3/layout/HorizontalOrganizationChart"/>
    <dgm:cxn modelId="{E545DA3E-DFF3-4652-9054-FAEE6C423E61}" type="presParOf" srcId="{073C870F-39DF-4919-AE3D-43EA80FB20B7}" destId="{B6DA3674-F0DA-42FB-B3F4-06865B42D657}" srcOrd="2" destOrd="0" presId="urn:microsoft.com/office/officeart/2009/3/layout/HorizontalOrganizationChart"/>
    <dgm:cxn modelId="{21C537E9-5A0E-4358-80A7-5EE8B510E432}" type="presParOf" srcId="{79A6593E-5984-4F04-863F-C2EF81B32C76}" destId="{D67B2F69-D22A-4DEA-B20C-60D0DA406C46}" srcOrd="2" destOrd="0" presId="urn:microsoft.com/office/officeart/2009/3/layout/HorizontalOrganizationChart"/>
    <dgm:cxn modelId="{F4637E4A-A424-48F2-9B4D-C58B6005A02A}" type="presParOf" srcId="{D67B2F69-D22A-4DEA-B20C-60D0DA406C46}" destId="{2083BE49-042A-4C3B-952B-3E9ABEEBB964}" srcOrd="0" destOrd="0" presId="urn:microsoft.com/office/officeart/2009/3/layout/HorizontalOrganizationChart"/>
    <dgm:cxn modelId="{80D14743-7720-4634-B8F9-0AA9FB206F59}" type="presParOf" srcId="{2083BE49-042A-4C3B-952B-3E9ABEEBB964}" destId="{AF40590C-0BCE-45E9-B0F0-58298BBDD2F8}" srcOrd="0" destOrd="0" presId="urn:microsoft.com/office/officeart/2009/3/layout/HorizontalOrganizationChart"/>
    <dgm:cxn modelId="{CFA61504-3DAA-42A9-95F4-73C49DB23697}" type="presParOf" srcId="{2083BE49-042A-4C3B-952B-3E9ABEEBB964}" destId="{37104D2B-78B3-4541-9DAE-4E353602B308}" srcOrd="1" destOrd="0" presId="urn:microsoft.com/office/officeart/2009/3/layout/HorizontalOrganizationChart"/>
    <dgm:cxn modelId="{2FDE36F3-40C0-45F1-8190-411E8907295A}" type="presParOf" srcId="{D67B2F69-D22A-4DEA-B20C-60D0DA406C46}" destId="{48BA96A7-36A8-4687-BA0A-567D9314A211}" srcOrd="1" destOrd="0" presId="urn:microsoft.com/office/officeart/2009/3/layout/HorizontalOrganizationChart"/>
    <dgm:cxn modelId="{C18AF879-37F0-4CE2-A300-CE30C6F9CBCA}" type="presParOf" srcId="{D67B2F69-D22A-4DEA-B20C-60D0DA406C46}" destId="{34A76D5C-8E75-4CDF-93F6-9A56F6B2AD45}" srcOrd="2" destOrd="0" presId="urn:microsoft.com/office/officeart/2009/3/layout/HorizontalOrganizationChart"/>
    <dgm:cxn modelId="{835C09DC-D055-4067-8D87-BC78D92210EB}" type="presParOf" srcId="{79A6593E-5984-4F04-863F-C2EF81B32C76}" destId="{89F3B825-7742-430C-9C0A-BA0DCF98760E}" srcOrd="3" destOrd="0" presId="urn:microsoft.com/office/officeart/2009/3/layout/HorizontalOrganizationChart"/>
    <dgm:cxn modelId="{BE5D2826-C2B4-43A9-B0BB-1066B78D42BD}" type="presParOf" srcId="{89F3B825-7742-430C-9C0A-BA0DCF98760E}" destId="{06B69EFD-500B-4CF8-BB6A-92891FCD737F}" srcOrd="0" destOrd="0" presId="urn:microsoft.com/office/officeart/2009/3/layout/HorizontalOrganizationChart"/>
    <dgm:cxn modelId="{011B1F9B-5120-4146-8799-E1704495A44A}" type="presParOf" srcId="{06B69EFD-500B-4CF8-BB6A-92891FCD737F}" destId="{C92E7D57-96C9-4A83-9520-288FD36D2385}" srcOrd="0" destOrd="0" presId="urn:microsoft.com/office/officeart/2009/3/layout/HorizontalOrganizationChart"/>
    <dgm:cxn modelId="{7CA31BE6-A442-42E3-ABFC-3BE938707B53}" type="presParOf" srcId="{06B69EFD-500B-4CF8-BB6A-92891FCD737F}" destId="{65BA98D3-63A5-46CF-88EA-5BF4FA438D38}" srcOrd="1" destOrd="0" presId="urn:microsoft.com/office/officeart/2009/3/layout/HorizontalOrganizationChart"/>
    <dgm:cxn modelId="{76093D9E-252E-440D-B847-6A1147B9E778}" type="presParOf" srcId="{89F3B825-7742-430C-9C0A-BA0DCF98760E}" destId="{15ABB2C2-B663-480F-92CB-349ECE04729C}" srcOrd="1" destOrd="0" presId="urn:microsoft.com/office/officeart/2009/3/layout/HorizontalOrganizationChart"/>
    <dgm:cxn modelId="{D44C76BA-AAEE-4DDD-8547-73FBC095DCF0}" type="presParOf" srcId="{89F3B825-7742-430C-9C0A-BA0DCF98760E}" destId="{5EA1AF06-B1FF-4851-A6AB-C59EA09DF381}" srcOrd="2" destOrd="0" presId="urn:microsoft.com/office/officeart/2009/3/layout/HorizontalOrganizationChart"/>
    <dgm:cxn modelId="{E4C4D290-1297-458E-A7B9-EC06C721036B}" type="presParOf" srcId="{79A6593E-5984-4F04-863F-C2EF81B32C76}" destId="{AFF5BC4E-E9A9-4226-ACDB-70C6B9FD9F88}" srcOrd="4" destOrd="0" presId="urn:microsoft.com/office/officeart/2009/3/layout/HorizontalOrganizationChart"/>
    <dgm:cxn modelId="{E8E20C52-2C86-4C4A-B7A2-2CFABF970446}" type="presParOf" srcId="{AFF5BC4E-E9A9-4226-ACDB-70C6B9FD9F88}" destId="{C422643B-ECD0-4670-849E-75E9248316E9}" srcOrd="0" destOrd="0" presId="urn:microsoft.com/office/officeart/2009/3/layout/HorizontalOrganizationChart"/>
    <dgm:cxn modelId="{10BB8B57-4510-4905-9CA2-2E3D11171670}" type="presParOf" srcId="{C422643B-ECD0-4670-849E-75E9248316E9}" destId="{C6B1C82A-B79E-4889-BA2D-F9E8FB0B9C25}" srcOrd="0" destOrd="0" presId="urn:microsoft.com/office/officeart/2009/3/layout/HorizontalOrganizationChart"/>
    <dgm:cxn modelId="{832C6936-5F9E-4E83-B258-81FC22806D8B}" type="presParOf" srcId="{C422643B-ECD0-4670-849E-75E9248316E9}" destId="{7DD79B0D-5A09-412C-8B46-FD2576B88C44}" srcOrd="1" destOrd="0" presId="urn:microsoft.com/office/officeart/2009/3/layout/HorizontalOrganizationChart"/>
    <dgm:cxn modelId="{3C8AF2FF-4507-492B-93DB-360E2679E7D0}" type="presParOf" srcId="{AFF5BC4E-E9A9-4226-ACDB-70C6B9FD9F88}" destId="{6D28FC04-F48A-4AE8-8030-D193CC17F565}" srcOrd="1" destOrd="0" presId="urn:microsoft.com/office/officeart/2009/3/layout/HorizontalOrganizationChart"/>
    <dgm:cxn modelId="{652615A7-41E1-4C7F-AA63-70E792916B46}" type="presParOf" srcId="{AFF5BC4E-E9A9-4226-ACDB-70C6B9FD9F88}" destId="{0F06B27C-610D-4A8D-8C55-C44E41D45565}" srcOrd="2" destOrd="0" presId="urn:microsoft.com/office/officeart/2009/3/layout/HorizontalOrganizationChar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6EFFAC-745E-4C89-A2B7-9B42D02C0353}">
      <dsp:nvSpPr>
        <dsp:cNvPr id="0" name=""/>
        <dsp:cNvSpPr/>
      </dsp:nvSpPr>
      <dsp:spPr>
        <a:xfrm rot="5400000">
          <a:off x="6436018" y="-2471709"/>
          <a:ext cx="1429179" cy="6729984"/>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a:t>To highlight the efficiency of cognitive behavioural therapy (CBT) when administered to patients with Generalised anxiety disorder (GAD)</a:t>
          </a:r>
          <a:endParaRPr lang="en-US" sz="2200" kern="1200"/>
        </a:p>
      </dsp:txBody>
      <dsp:txXfrm rot="-5400000">
        <a:off x="3785616" y="248460"/>
        <a:ext cx="6660217" cy="1289645"/>
      </dsp:txXfrm>
    </dsp:sp>
    <dsp:sp modelId="{495B352A-EFE5-4103-B63C-20B02653A51D}">
      <dsp:nvSpPr>
        <dsp:cNvPr id="0" name=""/>
        <dsp:cNvSpPr/>
      </dsp:nvSpPr>
      <dsp:spPr>
        <a:xfrm>
          <a:off x="0" y="44"/>
          <a:ext cx="3785616" cy="17864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a:t>Aims:</a:t>
          </a:r>
          <a:endParaRPr lang="en-US" sz="4600" kern="1200"/>
        </a:p>
      </dsp:txBody>
      <dsp:txXfrm>
        <a:off x="87208" y="87252"/>
        <a:ext cx="3611200" cy="1612058"/>
      </dsp:txXfrm>
    </dsp:sp>
    <dsp:sp modelId="{E5169762-61D9-4A25-868B-F1908F9A7B29}">
      <dsp:nvSpPr>
        <dsp:cNvPr id="0" name=""/>
        <dsp:cNvSpPr/>
      </dsp:nvSpPr>
      <dsp:spPr>
        <a:xfrm rot="5400000">
          <a:off x="6436018" y="-595911"/>
          <a:ext cx="1429179" cy="6729984"/>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dirty="0"/>
            <a:t>To administer CBT treatment on a 12-session basis with a 12-month follow-up</a:t>
          </a:r>
          <a:endParaRPr lang="en-US" sz="2200" kern="1200" dirty="0"/>
        </a:p>
      </dsp:txBody>
      <dsp:txXfrm rot="-5400000">
        <a:off x="3785616" y="2124258"/>
        <a:ext cx="6660217" cy="1289645"/>
      </dsp:txXfrm>
    </dsp:sp>
    <dsp:sp modelId="{ACC021CC-3F07-4ADA-88FB-3955C2E7D91E}">
      <dsp:nvSpPr>
        <dsp:cNvPr id="0" name=""/>
        <dsp:cNvSpPr/>
      </dsp:nvSpPr>
      <dsp:spPr>
        <a:xfrm>
          <a:off x="0" y="1875843"/>
          <a:ext cx="3785616" cy="178647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a:lnSpc>
              <a:spcPct val="90000"/>
            </a:lnSpc>
            <a:spcBef>
              <a:spcPct val="0"/>
            </a:spcBef>
            <a:spcAft>
              <a:spcPct val="35000"/>
            </a:spcAft>
            <a:buNone/>
          </a:pPr>
          <a:r>
            <a:rPr lang="en-GB" sz="4600" kern="1200"/>
            <a:t>Objectives:</a:t>
          </a:r>
          <a:endParaRPr lang="en-US" sz="4600" kern="1200"/>
        </a:p>
      </dsp:txBody>
      <dsp:txXfrm>
        <a:off x="87208" y="1963051"/>
        <a:ext cx="3611200" cy="16120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CD0E17-B859-424F-B9D5-8956A53A8CD6}">
      <dsp:nvSpPr>
        <dsp:cNvPr id="0" name=""/>
        <dsp:cNvSpPr/>
      </dsp:nvSpPr>
      <dsp:spPr>
        <a:xfrm>
          <a:off x="0" y="103794"/>
          <a:ext cx="3173915" cy="19043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Excessive worry/anxiety regarding everyday life events for no particular reason (Casarella, 2021)</a:t>
          </a:r>
          <a:endParaRPr lang="en-US" sz="2000" kern="1200"/>
        </a:p>
      </dsp:txBody>
      <dsp:txXfrm>
        <a:off x="0" y="103794"/>
        <a:ext cx="3173915" cy="1904349"/>
      </dsp:txXfrm>
    </dsp:sp>
    <dsp:sp modelId="{51F42B49-077B-44F7-BE0B-B4CC4FD2AACC}">
      <dsp:nvSpPr>
        <dsp:cNvPr id="0" name=""/>
        <dsp:cNvSpPr/>
      </dsp:nvSpPr>
      <dsp:spPr>
        <a:xfrm>
          <a:off x="3491307" y="103794"/>
          <a:ext cx="3173915" cy="1904349"/>
        </a:xfrm>
        <a:prstGeom prst="rect">
          <a:avLst/>
        </a:prstGeom>
        <a:solidFill>
          <a:schemeClr val="accent5">
            <a:hueOff val="-373754"/>
            <a:satOff val="0"/>
            <a:lumOff val="-166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People tend to expect bad things to happen regarding things such as family, money, health etc</a:t>
          </a:r>
          <a:endParaRPr lang="en-US" sz="2000" kern="1200"/>
        </a:p>
      </dsp:txBody>
      <dsp:txXfrm>
        <a:off x="3491307" y="103794"/>
        <a:ext cx="3173915" cy="1904349"/>
      </dsp:txXfrm>
    </dsp:sp>
    <dsp:sp modelId="{23F2940B-CBD8-46F8-BC24-63FA19CF57DB}">
      <dsp:nvSpPr>
        <dsp:cNvPr id="0" name=""/>
        <dsp:cNvSpPr/>
      </dsp:nvSpPr>
      <dsp:spPr>
        <a:xfrm>
          <a:off x="6982615" y="103794"/>
          <a:ext cx="3173915" cy="1904349"/>
        </a:xfrm>
        <a:prstGeom prst="rect">
          <a:avLst/>
        </a:prstGeom>
        <a:solidFill>
          <a:schemeClr val="accent5">
            <a:hueOff val="-747507"/>
            <a:satOff val="-1"/>
            <a:lumOff val="-33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GAD can eventually lead to effects on a person’s daily routine e.g. going to work/school</a:t>
          </a:r>
          <a:endParaRPr lang="en-US" sz="2000" kern="1200"/>
        </a:p>
      </dsp:txBody>
      <dsp:txXfrm>
        <a:off x="6982615" y="103794"/>
        <a:ext cx="3173915" cy="1904349"/>
      </dsp:txXfrm>
    </dsp:sp>
    <dsp:sp modelId="{CC81AA40-A081-4775-B3D2-A62CE43B4715}">
      <dsp:nvSpPr>
        <dsp:cNvPr id="0" name=""/>
        <dsp:cNvSpPr/>
      </dsp:nvSpPr>
      <dsp:spPr>
        <a:xfrm>
          <a:off x="1745653" y="2325535"/>
          <a:ext cx="3173915" cy="1904349"/>
        </a:xfrm>
        <a:prstGeom prst="rect">
          <a:avLst/>
        </a:prstGeom>
        <a:solidFill>
          <a:schemeClr val="accent5">
            <a:hueOff val="-1121261"/>
            <a:satOff val="-1"/>
            <a:lumOff val="-50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Prevalence increases with age and is more common in females (Mohammadi et al., 2020)</a:t>
          </a:r>
          <a:endParaRPr lang="en-US" sz="2000" kern="1200" dirty="0"/>
        </a:p>
      </dsp:txBody>
      <dsp:txXfrm>
        <a:off x="1745653" y="2325535"/>
        <a:ext cx="3173915" cy="1904349"/>
      </dsp:txXfrm>
    </dsp:sp>
    <dsp:sp modelId="{0D5EAC5F-09DB-41D2-939E-DACD92B0BEAE}">
      <dsp:nvSpPr>
        <dsp:cNvPr id="0" name=""/>
        <dsp:cNvSpPr/>
      </dsp:nvSpPr>
      <dsp:spPr>
        <a:xfrm>
          <a:off x="5236961" y="2325535"/>
          <a:ext cx="3173915" cy="1904349"/>
        </a:xfrm>
        <a:prstGeom prst="rect">
          <a:avLst/>
        </a:prstGeom>
        <a:solidFill>
          <a:schemeClr val="accent5">
            <a:hueOff val="-1495014"/>
            <a:satOff val="-2"/>
            <a:lumOff val="-66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8 million people in the UK have an anxiety disorder (including GAD). Less than 50% receive treatment (Pindar, 2022).</a:t>
          </a:r>
          <a:endParaRPr lang="en-US" sz="2000" kern="1200"/>
        </a:p>
      </dsp:txBody>
      <dsp:txXfrm>
        <a:off x="5236961" y="2325535"/>
        <a:ext cx="3173915" cy="19043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93AF27-A4D3-44E1-A76B-C9B224476E1C}">
      <dsp:nvSpPr>
        <dsp:cNvPr id="0" name=""/>
        <dsp:cNvSpPr/>
      </dsp:nvSpPr>
      <dsp:spPr>
        <a:xfrm>
          <a:off x="1386373" y="3362"/>
          <a:ext cx="2853794" cy="8704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Patient Referral from GP </a:t>
          </a:r>
          <a:endParaRPr lang="en-US" sz="1500" kern="1200"/>
        </a:p>
      </dsp:txBody>
      <dsp:txXfrm>
        <a:off x="1386373" y="3362"/>
        <a:ext cx="2853794" cy="870407"/>
      </dsp:txXfrm>
    </dsp:sp>
    <dsp:sp modelId="{A93FC807-7916-478B-BADC-AD04DFC59468}">
      <dsp:nvSpPr>
        <dsp:cNvPr id="0" name=""/>
        <dsp:cNvSpPr/>
      </dsp:nvSpPr>
      <dsp:spPr>
        <a:xfrm>
          <a:off x="1386373" y="1230493"/>
          <a:ext cx="2853794" cy="8704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1</a:t>
          </a:r>
          <a:r>
            <a:rPr lang="en-GB" sz="1500" kern="1200" baseline="30000"/>
            <a:t>st</a:t>
          </a:r>
          <a:r>
            <a:rPr lang="en-GB" sz="1500" kern="1200"/>
            <a:t> CBT session, patients will be given the BAI (1988) survey </a:t>
          </a:r>
          <a:endParaRPr lang="en-US" sz="1500" kern="1200"/>
        </a:p>
      </dsp:txBody>
      <dsp:txXfrm>
        <a:off x="1386373" y="1230493"/>
        <a:ext cx="2853794" cy="870407"/>
      </dsp:txXfrm>
    </dsp:sp>
    <dsp:sp modelId="{AF40590C-0BCE-45E9-B0F0-58298BBDD2F8}">
      <dsp:nvSpPr>
        <dsp:cNvPr id="0" name=""/>
        <dsp:cNvSpPr/>
      </dsp:nvSpPr>
      <dsp:spPr>
        <a:xfrm>
          <a:off x="1386373" y="2457625"/>
          <a:ext cx="2853794" cy="8704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Patients will complete 12 CBT sessions while also being given external work to complete</a:t>
          </a:r>
          <a:endParaRPr lang="en-US" sz="1500" kern="1200"/>
        </a:p>
      </dsp:txBody>
      <dsp:txXfrm>
        <a:off x="1386373" y="2457625"/>
        <a:ext cx="2853794" cy="870407"/>
      </dsp:txXfrm>
    </dsp:sp>
    <dsp:sp modelId="{C92E7D57-96C9-4A83-9520-288FD36D2385}">
      <dsp:nvSpPr>
        <dsp:cNvPr id="0" name=""/>
        <dsp:cNvSpPr/>
      </dsp:nvSpPr>
      <dsp:spPr>
        <a:xfrm>
          <a:off x="1386373" y="3684756"/>
          <a:ext cx="2853794" cy="8704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Patients will complete the same survey again at the end of the course. </a:t>
          </a:r>
          <a:endParaRPr lang="en-US" sz="1500" kern="1200"/>
        </a:p>
      </dsp:txBody>
      <dsp:txXfrm>
        <a:off x="1386373" y="3684756"/>
        <a:ext cx="2853794" cy="870407"/>
      </dsp:txXfrm>
    </dsp:sp>
    <dsp:sp modelId="{C6B1C82A-B79E-4889-BA2D-F9E8FB0B9C25}">
      <dsp:nvSpPr>
        <dsp:cNvPr id="0" name=""/>
        <dsp:cNvSpPr/>
      </dsp:nvSpPr>
      <dsp:spPr>
        <a:xfrm>
          <a:off x="1386373" y="4911888"/>
          <a:ext cx="2853794" cy="8704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A follow-up of all patients will be conducted after 12 months</a:t>
          </a:r>
          <a:endParaRPr lang="en-US" sz="1500" kern="1200"/>
        </a:p>
      </dsp:txBody>
      <dsp:txXfrm>
        <a:off x="1386373" y="4911888"/>
        <a:ext cx="2853794" cy="870407"/>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CE19A8-0A5C-4F32-9679-2DA4C7DEA875}" type="datetimeFigureOut">
              <a:rPr lang="en-GB" smtClean="0"/>
              <a:t>02/05/2023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0D640D-5B7E-45D1-9584-2CD8A1EEF561}" type="slidenum">
              <a:rPr lang="en-GB" smtClean="0"/>
              <a:t>‹#›</a:t>
            </a:fld>
            <a:endParaRPr lang="en-GB"/>
          </a:p>
        </p:txBody>
      </p:sp>
    </p:spTree>
    <p:extLst>
      <p:ext uri="{BB962C8B-B14F-4D97-AF65-F5344CB8AC3E}">
        <p14:creationId xmlns:p14="http://schemas.microsoft.com/office/powerpoint/2010/main" val="651901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Alice Williams and I will be discussing the rehabilitative proposal on generalised anxiety disorder</a:t>
            </a:r>
          </a:p>
        </p:txBody>
      </p:sp>
      <p:sp>
        <p:nvSpPr>
          <p:cNvPr id="4" name="Slide Number Placeholder 3"/>
          <p:cNvSpPr>
            <a:spLocks noGrp="1"/>
          </p:cNvSpPr>
          <p:nvPr>
            <p:ph type="sldNum" sz="quarter" idx="5"/>
          </p:nvPr>
        </p:nvSpPr>
        <p:spPr/>
        <p:txBody>
          <a:bodyPr/>
          <a:lstStyle/>
          <a:p>
            <a:fld id="{570D640D-5B7E-45D1-9584-2CD8A1EEF561}" type="slidenum">
              <a:rPr lang="en-GB" smtClean="0"/>
              <a:t>1</a:t>
            </a:fld>
            <a:endParaRPr lang="en-GB"/>
          </a:p>
        </p:txBody>
      </p:sp>
    </p:spTree>
    <p:extLst>
      <p:ext uri="{BB962C8B-B14F-4D97-AF65-F5344CB8AC3E}">
        <p14:creationId xmlns:p14="http://schemas.microsoft.com/office/powerpoint/2010/main" val="540208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proposal will discuss the severe effects GAD can cause and highlight and suggest a treatment plan that will allow those who suffer from GAD to manage their symptoms. This proposal primarily focuses on cognitive behavioural therapy and its efficiency when administered to patients with GAD. Levels of GAD will be monitored through CBT sessions, the Beck Anxiety Inventory (Beck et al., 1988) and 12-month follow-ups. As studies have recognised, CBT is one of the most effective treatments for GAD </a:t>
            </a:r>
            <a:r>
              <a:rPr lang="en-GB" sz="1200" dirty="0">
                <a:solidFill>
                  <a:schemeClr val="tx2"/>
                </a:solidFill>
              </a:rPr>
              <a:t>(</a:t>
            </a:r>
            <a:r>
              <a:rPr lang="en-GB" sz="1200" dirty="0" err="1">
                <a:solidFill>
                  <a:schemeClr val="tx2"/>
                </a:solidFill>
              </a:rPr>
              <a:t>Cuijpers</a:t>
            </a:r>
            <a:r>
              <a:rPr lang="en-GB" sz="1200" dirty="0">
                <a:solidFill>
                  <a:schemeClr val="tx2"/>
                </a:solidFill>
              </a:rPr>
              <a:t> et al., 2016), however, in the event it is not effective, other alternatives are considered and treatment is always made specifically for each individual.</a:t>
            </a:r>
          </a:p>
          <a:p>
            <a:r>
              <a:rPr lang="en-GB" dirty="0"/>
              <a:t> </a:t>
            </a:r>
          </a:p>
        </p:txBody>
      </p:sp>
      <p:sp>
        <p:nvSpPr>
          <p:cNvPr id="4" name="Slide Number Placeholder 3"/>
          <p:cNvSpPr>
            <a:spLocks noGrp="1"/>
          </p:cNvSpPr>
          <p:nvPr>
            <p:ph type="sldNum" sz="quarter" idx="5"/>
          </p:nvPr>
        </p:nvSpPr>
        <p:spPr/>
        <p:txBody>
          <a:bodyPr/>
          <a:lstStyle/>
          <a:p>
            <a:fld id="{570D640D-5B7E-45D1-9584-2CD8A1EEF561}" type="slidenum">
              <a:rPr lang="en-GB" smtClean="0"/>
              <a:t>2</a:t>
            </a:fld>
            <a:endParaRPr lang="en-GB"/>
          </a:p>
        </p:txBody>
      </p:sp>
    </p:spTree>
    <p:extLst>
      <p:ext uri="{BB962C8B-B14F-4D97-AF65-F5344CB8AC3E}">
        <p14:creationId xmlns:p14="http://schemas.microsoft.com/office/powerpoint/2010/main" val="2468618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generalised anxiety disorder?</a:t>
            </a:r>
          </a:p>
          <a:p>
            <a:r>
              <a:rPr lang="en-GB" dirty="0"/>
              <a:t>Generalised anxiety disorder is the excessive worry or anxiety regarding everyday life and significant events for no particular reason (</a:t>
            </a:r>
            <a:r>
              <a:rPr lang="en-GB" dirty="0" err="1"/>
              <a:t>Casarella</a:t>
            </a:r>
            <a:r>
              <a:rPr lang="en-GB" dirty="0"/>
              <a:t>, 2021), thinking negatively about family, money, health and so on are also issues that can cause one to feel overly anxious or worried (</a:t>
            </a:r>
            <a:r>
              <a:rPr lang="en-GB" dirty="0" err="1"/>
              <a:t>Casarella</a:t>
            </a:r>
            <a:r>
              <a:rPr lang="en-GB" dirty="0"/>
              <a:t>, 2021). These feelings of anxiety can severely impact a person’s life to the point where they are unable to perform simple daily routines such as going to work or school (</a:t>
            </a:r>
            <a:r>
              <a:rPr lang="en-GB" dirty="0" err="1"/>
              <a:t>Casarella</a:t>
            </a:r>
            <a:r>
              <a:rPr lang="en-GB" dirty="0"/>
              <a:t>, 2021). This mental health illness has no specific cause unlike other disorders, however, there are certain links that may influence the onset of generalised anxiety disorder. For example, genetics are thought to influence many people with GAD with a heritability of 30%, this can also be influenced by a person’s social environment and the trauma they experience (Gottschalk &amp; </a:t>
            </a:r>
            <a:r>
              <a:rPr lang="en-GB" dirty="0" err="1"/>
              <a:t>Domschke</a:t>
            </a:r>
            <a:r>
              <a:rPr lang="en-GB" dirty="0"/>
              <a:t>, 2017).  Brain chemistry may also be a factor that may establish certain responses and behaviours that occur with GAD, it is believed that GAD is caused by an imbalance of brain chemicals including serotonin, dopamine and </a:t>
            </a:r>
            <a:r>
              <a:rPr lang="en-GB" b="0" i="0" dirty="0" err="1">
                <a:solidFill>
                  <a:srgbClr val="333333"/>
                </a:solidFill>
                <a:effectLst/>
                <a:latin typeface="Open Sans" panose="020B0606030504020204" pitchFamily="34" charset="0"/>
              </a:rPr>
              <a:t>norepinephrinem</a:t>
            </a:r>
            <a:r>
              <a:rPr lang="en-GB" b="0" i="0" dirty="0">
                <a:solidFill>
                  <a:srgbClr val="333333"/>
                </a:solidFill>
                <a:effectLst/>
                <a:latin typeface="Open Sans" panose="020B0606030504020204" pitchFamily="34" charset="0"/>
              </a:rPr>
              <a:t> (Zimmermann, 2018). These factors increase the likelihood of causing GAD in an individual, however, there is also prevalence increased with age and gender, specifically in females (Mohammadi et al., 2020). Though this disorder is perceived as severe, those who suffer from it are not as likely to receive treatment, for example, 8 million people in the UK have an anxiety disorder, including GAD, though only 50% actually receive treatment (Pindar, 2022). Reasons for this aren’t certain, however, previous studies have suggested that those with GAD fear they may be judged, that there’s a lack of resources or that people are simply uneducated on where to turn when faced with the disorder (</a:t>
            </a:r>
            <a:r>
              <a:rPr lang="en-GB" b="0" i="0" dirty="0" err="1">
                <a:solidFill>
                  <a:srgbClr val="333333"/>
                </a:solidFill>
                <a:effectLst/>
                <a:latin typeface="Open Sans" panose="020B0606030504020204" pitchFamily="34" charset="0"/>
              </a:rPr>
              <a:t>Neighborhood</a:t>
            </a:r>
            <a:r>
              <a:rPr lang="en-GB" b="0" i="0" dirty="0">
                <a:solidFill>
                  <a:srgbClr val="333333"/>
                </a:solidFill>
                <a:effectLst/>
                <a:latin typeface="Open Sans" panose="020B0606030504020204" pitchFamily="34" charset="0"/>
              </a:rPr>
              <a:t> Psychiatry &amp; Wellness, 2018).</a:t>
            </a:r>
            <a:endParaRPr lang="en-GB" dirty="0"/>
          </a:p>
        </p:txBody>
      </p:sp>
      <p:sp>
        <p:nvSpPr>
          <p:cNvPr id="4" name="Slide Number Placeholder 3"/>
          <p:cNvSpPr>
            <a:spLocks noGrp="1"/>
          </p:cNvSpPr>
          <p:nvPr>
            <p:ph type="sldNum" sz="quarter" idx="5"/>
          </p:nvPr>
        </p:nvSpPr>
        <p:spPr/>
        <p:txBody>
          <a:bodyPr/>
          <a:lstStyle/>
          <a:p>
            <a:fld id="{570D640D-5B7E-45D1-9584-2CD8A1EEF561}" type="slidenum">
              <a:rPr lang="en-GB" smtClean="0"/>
              <a:t>3</a:t>
            </a:fld>
            <a:endParaRPr lang="en-GB"/>
          </a:p>
        </p:txBody>
      </p:sp>
    </p:spTree>
    <p:extLst>
      <p:ext uri="{BB962C8B-B14F-4D97-AF65-F5344CB8AC3E}">
        <p14:creationId xmlns:p14="http://schemas.microsoft.com/office/powerpoint/2010/main" val="2534677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symptoms that are included in this disorder. Mayo Clinic (2017) highlights some of the many behavioural and physical symptoms that occur with GAD. Behavioural symptoms include persistent worrying that is out of proportion to the impact of the event, overthinking, indecisiveness, inability to relax and difficulty concentrating. Physical symptoms include muscle tension, sweating, nausea, fatigue, trembling and irritability. These symptoms can range from minor to severe. The more severe the symptoms are, the more likely a person’s anxiety becomes a disorder.</a:t>
            </a:r>
          </a:p>
        </p:txBody>
      </p:sp>
      <p:sp>
        <p:nvSpPr>
          <p:cNvPr id="4" name="Slide Number Placeholder 3"/>
          <p:cNvSpPr>
            <a:spLocks noGrp="1"/>
          </p:cNvSpPr>
          <p:nvPr>
            <p:ph type="sldNum" sz="quarter" idx="5"/>
          </p:nvPr>
        </p:nvSpPr>
        <p:spPr/>
        <p:txBody>
          <a:bodyPr/>
          <a:lstStyle/>
          <a:p>
            <a:fld id="{570D640D-5B7E-45D1-9584-2CD8A1EEF561}" type="slidenum">
              <a:rPr lang="en-GB" smtClean="0"/>
              <a:t>4</a:t>
            </a:fld>
            <a:endParaRPr lang="en-GB"/>
          </a:p>
        </p:txBody>
      </p:sp>
    </p:spTree>
    <p:extLst>
      <p:ext uri="{BB962C8B-B14F-4D97-AF65-F5344CB8AC3E}">
        <p14:creationId xmlns:p14="http://schemas.microsoft.com/office/powerpoint/2010/main" val="810155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Along with symptoms, GAD can lead to or be caused by comorbidities, some comorbidities that are associated with GAD are substance use disorder (American Psychiatric Association, 2013, pp. 222–226), other anxiety disorders, particularly panic disorder (American Psychiatric Association, 2013, pp. 222–226), bipolar disorder </a:t>
            </a:r>
            <a:r>
              <a:rPr lang="en-GB" sz="1200" dirty="0">
                <a:solidFill>
                  <a:schemeClr val="tx2"/>
                </a:solidFill>
              </a:rPr>
              <a:t>(</a:t>
            </a:r>
            <a:r>
              <a:rPr lang="en-GB" sz="1200" dirty="0" err="1">
                <a:solidFill>
                  <a:schemeClr val="tx2"/>
                </a:solidFill>
              </a:rPr>
              <a:t>Preti</a:t>
            </a:r>
            <a:r>
              <a:rPr lang="en-GB" sz="1200" dirty="0">
                <a:solidFill>
                  <a:schemeClr val="tx2"/>
                </a:solidFill>
              </a:rPr>
              <a:t> et al., 2016)</a:t>
            </a:r>
            <a:r>
              <a:rPr lang="en-GB" dirty="0"/>
              <a:t>, and the most common comorbidity, major depressive disorder </a:t>
            </a:r>
            <a:r>
              <a:rPr lang="en-GB" sz="1200" dirty="0">
                <a:solidFill>
                  <a:schemeClr val="tx2"/>
                </a:solidFill>
              </a:rPr>
              <a:t>(Kalin, 2020).</a:t>
            </a:r>
          </a:p>
          <a:p>
            <a:endParaRPr lang="en-GB" dirty="0"/>
          </a:p>
        </p:txBody>
      </p:sp>
      <p:sp>
        <p:nvSpPr>
          <p:cNvPr id="4" name="Slide Number Placeholder 3"/>
          <p:cNvSpPr>
            <a:spLocks noGrp="1"/>
          </p:cNvSpPr>
          <p:nvPr>
            <p:ph type="sldNum" sz="quarter" idx="5"/>
          </p:nvPr>
        </p:nvSpPr>
        <p:spPr/>
        <p:txBody>
          <a:bodyPr/>
          <a:lstStyle/>
          <a:p>
            <a:fld id="{570D640D-5B7E-45D1-9584-2CD8A1EEF561}" type="slidenum">
              <a:rPr lang="en-GB" smtClean="0"/>
              <a:t>5</a:t>
            </a:fld>
            <a:endParaRPr lang="en-GB"/>
          </a:p>
        </p:txBody>
      </p:sp>
    </p:spTree>
    <p:extLst>
      <p:ext uri="{BB962C8B-B14F-4D97-AF65-F5344CB8AC3E}">
        <p14:creationId xmlns:p14="http://schemas.microsoft.com/office/powerpoint/2010/main" val="22208536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Treatment for GAD can differ depending on an individual’s circumstances, many people who suffer from GAD take medications such as serotonin reuptake inhibitors (SSRI), </a:t>
            </a:r>
            <a:r>
              <a:rPr lang="en-GB" b="0" i="0" dirty="0">
                <a:solidFill>
                  <a:srgbClr val="212121"/>
                </a:solidFill>
                <a:effectLst/>
                <a:latin typeface="Cambria" panose="02040503050406030204" pitchFamily="18" charset="0"/>
              </a:rPr>
              <a:t>noradrenaline reuptake inhibitors (SNRI) and Benzodiazepines (</a:t>
            </a:r>
            <a:r>
              <a:rPr lang="en-GB" b="0" i="0" dirty="0" err="1">
                <a:solidFill>
                  <a:srgbClr val="212121"/>
                </a:solidFill>
                <a:effectLst/>
                <a:latin typeface="Cambria" panose="02040503050406030204" pitchFamily="18" charset="0"/>
              </a:rPr>
              <a:t>Ströhle</a:t>
            </a:r>
            <a:r>
              <a:rPr lang="en-GB" b="0" i="0" dirty="0">
                <a:solidFill>
                  <a:srgbClr val="212121"/>
                </a:solidFill>
                <a:effectLst/>
                <a:latin typeface="Cambria" panose="02040503050406030204" pitchFamily="18" charset="0"/>
              </a:rPr>
              <a:t> et al., 2018). Another form of treatment is cognitive behavioural therapy (CBT), this treatment is the most effective and most recommended treatment for people with GAD as well as other disorders such as MDD and PAD </a:t>
            </a:r>
            <a:r>
              <a:rPr lang="en-GB" sz="1200" dirty="0">
                <a:solidFill>
                  <a:schemeClr val="tx2"/>
                </a:solidFill>
              </a:rPr>
              <a:t>(</a:t>
            </a:r>
            <a:r>
              <a:rPr lang="en-GB" sz="1200" dirty="0" err="1">
                <a:solidFill>
                  <a:schemeClr val="tx2"/>
                </a:solidFill>
              </a:rPr>
              <a:t>Cuijpers</a:t>
            </a:r>
            <a:r>
              <a:rPr lang="en-GB" sz="1200" dirty="0">
                <a:solidFill>
                  <a:schemeClr val="tx2"/>
                </a:solidFill>
              </a:rPr>
              <a:t> et al., 2016), and is usually the most effective for adult anxiety disorders (</a:t>
            </a:r>
            <a:r>
              <a:rPr lang="en-GB" sz="1200" dirty="0" err="1">
                <a:solidFill>
                  <a:schemeClr val="tx2"/>
                </a:solidFill>
              </a:rPr>
              <a:t>Otte</a:t>
            </a:r>
            <a:r>
              <a:rPr lang="en-GB" sz="1200" dirty="0">
                <a:solidFill>
                  <a:schemeClr val="tx2"/>
                </a:solidFill>
              </a:rPr>
              <a:t>, 2022). This form of treatment was developed by Aaron Beck in the 1960s (Chand et al., 2022) and was initially aimed to treat patients with depressive disorders by giving explanations for their verbalised feelings (Chand et al., 2022). Through the years Beck’s treatment plan has been adapted to what psychologists use today. According to the American Psychological Association (2017), modern CBT can involve changing the patients thinking patterns, allowing patients to gain an understanding of the behaviours and beliefs of others, teaching patients to develop confidence in the things they fear or are worried about the most, teaching patients methods in calming the mind and many other techniques specific to the patients needs. In order for the treatment to be effective, psychologists provide patients with “homework” or exercises outside of the CBT sessions in order to upkeep the mindset that was established in the sessions (American Psychological Association, 2017). Though this treatment is one of the most effective treatments for GAD, it may not be suited to everyone. Alternative treatments can include medication and other cognitive therapies such as psychodynamic therapy, behavioural therapy and humanistic therapy (</a:t>
            </a:r>
            <a:r>
              <a:rPr lang="en-GB" sz="1200" dirty="0" err="1">
                <a:solidFill>
                  <a:schemeClr val="tx2"/>
                </a:solidFill>
              </a:rPr>
              <a:t>Raypole</a:t>
            </a:r>
            <a:r>
              <a:rPr lang="en-GB" sz="1200" dirty="0">
                <a:solidFill>
                  <a:schemeClr val="tx2"/>
                </a:solidFill>
              </a:rPr>
              <a:t> &amp; Marcin, 2022).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2"/>
              </a:solidFill>
            </a:endParaRPr>
          </a:p>
          <a:p>
            <a:endParaRPr lang="en-GB" dirty="0"/>
          </a:p>
        </p:txBody>
      </p:sp>
      <p:sp>
        <p:nvSpPr>
          <p:cNvPr id="4" name="Slide Number Placeholder 3"/>
          <p:cNvSpPr>
            <a:spLocks noGrp="1"/>
          </p:cNvSpPr>
          <p:nvPr>
            <p:ph type="sldNum" sz="quarter" idx="5"/>
          </p:nvPr>
        </p:nvSpPr>
        <p:spPr/>
        <p:txBody>
          <a:bodyPr/>
          <a:lstStyle/>
          <a:p>
            <a:fld id="{570D640D-5B7E-45D1-9584-2CD8A1EEF561}" type="slidenum">
              <a:rPr lang="en-GB" smtClean="0"/>
              <a:t>6</a:t>
            </a:fld>
            <a:endParaRPr lang="en-GB"/>
          </a:p>
        </p:txBody>
      </p:sp>
    </p:spTree>
    <p:extLst>
      <p:ext uri="{BB962C8B-B14F-4D97-AF65-F5344CB8AC3E}">
        <p14:creationId xmlns:p14="http://schemas.microsoft.com/office/powerpoint/2010/main" val="38487738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Considering all available treatments, cognitive behavioural therapy is deemed the most effective and provides the best outcomes. In order to determine this, this rehabilitative proposal is structured to highlight CBT’s benefits in relation to GAD. The design will be a mixed methods application with the use of the Beck Anxiety Inventory (Beck et al., 1988) which consists of a 21-item, 4-point Likert scale survey, highlighting a quantitative approach and CBT sessions which use semi-structured interviews, this highlights a qualitative approach.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target population for this treatment plan will be patients who are seeking therapeutic treatment for medically diagnosed GAD from a GP/</a:t>
            </a:r>
            <a:r>
              <a:rPr lang="en-GB" dirty="0" err="1"/>
              <a:t>Dr.</a:t>
            </a:r>
            <a:r>
              <a:rPr lang="en-GB" dirty="0"/>
              <a:t> As research has highlighted, the younger generation, usually between the ages of 21 and 33 years (</a:t>
            </a:r>
            <a:r>
              <a:rPr lang="en-GB" dirty="0" err="1"/>
              <a:t>Lijster</a:t>
            </a:r>
            <a:r>
              <a:rPr lang="en-GB" dirty="0"/>
              <a:t> et al., 2016), are the most likely to develop onset GAD. However, as previously mentioned, the severity of this disorder worsens with age (Mohammadi et al., 2020), therefore, age ranges of 18 and upwards will be offered this treatment plan. The exclusion criteria for this treatment plan highlight that patients must not have any comorbidity due to the effect it might have on the treatment administered (Walczak et al., 2018). The inclusion criteria suggested is that patients receiving CBT must have a referral from a GP/</a:t>
            </a:r>
            <a:r>
              <a:rPr lang="en-GB" dirty="0" err="1"/>
              <a:t>Dr.</a:t>
            </a:r>
            <a:r>
              <a:rPr lang="en-GB" dirty="0"/>
              <a:t> A systematic sample will be conducted with 30 patients from CBT waiting lists, with every 4</a:t>
            </a:r>
            <a:r>
              <a:rPr lang="en-GB" baseline="30000" dirty="0"/>
              <a:t>th</a:t>
            </a:r>
            <a:r>
              <a:rPr lang="en-GB" dirty="0"/>
              <a:t> patient chosen from this list.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this treatment plan, it is suggested that patients participate in 12 weekly CBT sessions, CBT sessions usually consist of 12 to 16 weekly sessions (NICE, 2020), However, depending on the severity, more can be administered. These sessions will be conducted by a qualified psychologist, counsellor or therapist. The Beck Anxiety Inventory (Beck et al., 1988) will be used to measure the level of anxiety the patients may feel. This inventory has a Cronbach’s alpha of 0.92 therefore it is greatly acknowledged as a very reliable inventory (Beck et al., 1988). This survey will be taken by the patient and not filled in by the psychologist. A 12-month follow-up with the same inventory will also take place to measure the progress of the patients. A study by </a:t>
            </a:r>
            <a:r>
              <a:rPr lang="en-GB" sz="1200" dirty="0">
                <a:solidFill>
                  <a:schemeClr val="tx2"/>
                </a:solidFill>
              </a:rPr>
              <a:t>Hanrahan et al (2013) highlighted that 57% of participants in their study recovered from GAD after 12 months, therefore, it is suggested that a 12-month follow-up is an appropriate amount of 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570D640D-5B7E-45D1-9584-2CD8A1EEF561}" type="slidenum">
              <a:rPr lang="en-GB" smtClean="0"/>
              <a:t>7</a:t>
            </a:fld>
            <a:endParaRPr lang="en-GB"/>
          </a:p>
        </p:txBody>
      </p:sp>
    </p:spTree>
    <p:extLst>
      <p:ext uri="{BB962C8B-B14F-4D97-AF65-F5344CB8AC3E}">
        <p14:creationId xmlns:p14="http://schemas.microsoft.com/office/powerpoint/2010/main" val="15380535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begin, every 4</a:t>
            </a:r>
            <a:r>
              <a:rPr lang="en-GB" baseline="30000" dirty="0"/>
              <a:t>th</a:t>
            </a:r>
            <a:r>
              <a:rPr lang="en-GB" dirty="0"/>
              <a:t> patient will be selected from a therapy waiting list after being referred by a GP/Dr, once picked, patients will commence 12 weekly CBT sessions. At the beginning of the first session, patients will be asked to fill in the Beck anxiety inventory (Beck et al., 1988) which should only take about 10 to 15 minutes. The session will then commence and patients will spend 60 minutes in each session. Throughout the 12 weeks, patients will be given external exercises to maintain their progression. During the last CBT session, patients will then fill in the same Beck anxiety inventory as they completed at the beginning of the treatment. This will allow the psychologist to note whether the sessions, along with the external exercises have positively affected the patient’s anxiety levels. If patients demonstrate the same level of anxiety or a greater decline compared to their anxiety levels at the beginning of the treatment, more CBT sessions will be offered as well as other forms of treatment. If symptoms of GAD have improved with the CBT sessions, patients will then have a 12-month follow-up in order to determine whether they have maintained low levels of GAD or whether they have declined. If patients have declined in that 12-month period, more treatment will be offered in the form of long-term CBT or other long-term treatment. </a:t>
            </a:r>
          </a:p>
        </p:txBody>
      </p:sp>
      <p:sp>
        <p:nvSpPr>
          <p:cNvPr id="4" name="Slide Number Placeholder 3"/>
          <p:cNvSpPr>
            <a:spLocks noGrp="1"/>
          </p:cNvSpPr>
          <p:nvPr>
            <p:ph type="sldNum" sz="quarter" idx="5"/>
          </p:nvPr>
        </p:nvSpPr>
        <p:spPr/>
        <p:txBody>
          <a:bodyPr/>
          <a:lstStyle/>
          <a:p>
            <a:fld id="{570D640D-5B7E-45D1-9584-2CD8A1EEF561}" type="slidenum">
              <a:rPr lang="en-GB" smtClean="0"/>
              <a:t>8</a:t>
            </a:fld>
            <a:endParaRPr lang="en-GB"/>
          </a:p>
        </p:txBody>
      </p:sp>
    </p:spTree>
    <p:extLst>
      <p:ext uri="{BB962C8B-B14F-4D97-AF65-F5344CB8AC3E}">
        <p14:creationId xmlns:p14="http://schemas.microsoft.com/office/powerpoint/2010/main" val="15521755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outcome measures for this treatment are highlighted positively and negatively. Firstly, the positive outcome would hypothesise that patients are able to manage their GAD symptoms using techniques developed through their CBT treatment, this in turn will reduce the patient’s GAD symptoms. As stated before, </a:t>
            </a:r>
            <a:r>
              <a:rPr lang="en-GB" sz="1200" dirty="0">
                <a:solidFill>
                  <a:schemeClr val="tx2"/>
                </a:solidFill>
              </a:rPr>
              <a:t>Hanrahan et al (2013) highlighted that just over half of their GAD participants recovered within 12 months of completing their CBT sessions, indicating that this will be the likely outcome of this treatment. However, there are also negative outcomes, for example, the CBT sessions may be unsuccessful for some patients, Gersh et al. (2017) state that one in six patients with GAD drop out of CBT treatment indicating that some patients that enrol on this treatment may not complete the full course. If patients do finish the full treatment, there is still the chance of relapse. Levy et al. (2021) highlighted that 10.5% of their participants relapsed after receiving CBT treatment for GAD. Another negative outcome may be that the worsening of patient GAD could cause other comorbidities such as MDD (Kalin, 2020) as mentioned previously. If patients experiences any negative outcomes, alternative treatment will always be offered.</a:t>
            </a:r>
          </a:p>
          <a:p>
            <a:endParaRPr lang="en-GB" dirty="0"/>
          </a:p>
        </p:txBody>
      </p:sp>
      <p:sp>
        <p:nvSpPr>
          <p:cNvPr id="4" name="Slide Number Placeholder 3"/>
          <p:cNvSpPr>
            <a:spLocks noGrp="1"/>
          </p:cNvSpPr>
          <p:nvPr>
            <p:ph type="sldNum" sz="quarter" idx="5"/>
          </p:nvPr>
        </p:nvSpPr>
        <p:spPr/>
        <p:txBody>
          <a:bodyPr/>
          <a:lstStyle/>
          <a:p>
            <a:fld id="{570D640D-5B7E-45D1-9584-2CD8A1EEF561}" type="slidenum">
              <a:rPr lang="en-GB" smtClean="0"/>
              <a:t>9</a:t>
            </a:fld>
            <a:endParaRPr lang="en-GB"/>
          </a:p>
        </p:txBody>
      </p:sp>
    </p:spTree>
    <p:extLst>
      <p:ext uri="{BB962C8B-B14F-4D97-AF65-F5344CB8AC3E}">
        <p14:creationId xmlns:p14="http://schemas.microsoft.com/office/powerpoint/2010/main" val="1105369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Patients will be completely informed about the CBT treatment offered to them prior to the CBT sessions through their GP, this may be in the form of pamphlets, books, websites and the GPs knowledge. Information regarding the treatment will also be conveyed by the psychologist prior to the CBT sessions for a more informed debrief. Due to the nature of the treatment, patients may be at risk of further stress and anxiety, therefore, if they feel uncomfortable, they have the right to withdraw from the treatment course. Patient information would be completely confidential and patients will be informed that their treatment stays strictly between the GP and psychologist.</a:t>
            </a:r>
          </a:p>
          <a:p>
            <a:endParaRPr lang="en-GB" dirty="0"/>
          </a:p>
        </p:txBody>
      </p:sp>
      <p:sp>
        <p:nvSpPr>
          <p:cNvPr id="4" name="Slide Number Placeholder 3"/>
          <p:cNvSpPr>
            <a:spLocks noGrp="1"/>
          </p:cNvSpPr>
          <p:nvPr>
            <p:ph type="sldNum" sz="quarter" idx="5"/>
          </p:nvPr>
        </p:nvSpPr>
        <p:spPr/>
        <p:txBody>
          <a:bodyPr/>
          <a:lstStyle/>
          <a:p>
            <a:fld id="{570D640D-5B7E-45D1-9584-2CD8A1EEF561}" type="slidenum">
              <a:rPr lang="en-GB" smtClean="0"/>
              <a:t>10</a:t>
            </a:fld>
            <a:endParaRPr lang="en-GB"/>
          </a:p>
        </p:txBody>
      </p:sp>
    </p:spTree>
    <p:extLst>
      <p:ext uri="{BB962C8B-B14F-4D97-AF65-F5344CB8AC3E}">
        <p14:creationId xmlns:p14="http://schemas.microsoft.com/office/powerpoint/2010/main" val="2373211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studies highlight significant findings in support of CBT treatment that use similar approaches. Firstly, Carl et al. (2019) found that psychotherapy had a significant effect on patients with GAD compared to patients who took medications such as </a:t>
            </a:r>
            <a:r>
              <a:rPr lang="en-GB" b="0" i="0" dirty="0">
                <a:solidFill>
                  <a:srgbClr val="333333"/>
                </a:solidFill>
                <a:effectLst/>
                <a:latin typeface="Open Sans" panose="020B0606030504020204" pitchFamily="34" charset="0"/>
              </a:rPr>
              <a:t>SSRIs, benzodiazepines, and other anxiolytics. Similarly, DiMauro et al. (2013) highlighted that participants post-CBT treatment maintained low levels of GAD 1 year after finishing their CBT sessions. Similarly, DiMauro et al. (2013) used a mixed methods design with interviews and a Likert scale. On the other hand, </a:t>
            </a:r>
            <a:r>
              <a:rPr lang="en-GB" b="0" i="0" dirty="0" err="1">
                <a:solidFill>
                  <a:srgbClr val="333333"/>
                </a:solidFill>
                <a:effectLst/>
                <a:latin typeface="Open Sans" panose="020B0606030504020204" pitchFamily="34" charset="0"/>
              </a:rPr>
              <a:t>Nordahl</a:t>
            </a:r>
            <a:r>
              <a:rPr lang="en-GB" b="0" i="0" dirty="0">
                <a:solidFill>
                  <a:srgbClr val="333333"/>
                </a:solidFill>
                <a:effectLst/>
                <a:latin typeface="Open Sans" panose="020B0606030504020204" pitchFamily="34" charset="0"/>
              </a:rPr>
              <a:t> et al. (2018) highlighted that though CBT is an extremely effective treatment method, metacognitive therapy, which involves seeking the cause of a mental health illness, has a higher recovery rate. Therefore, it is evident that CBT is an extremely useful and beneficial tool to use for those who suffer from GAD as well as other </a:t>
            </a:r>
            <a:r>
              <a:rPr lang="en-GB" b="0" i="0">
                <a:solidFill>
                  <a:srgbClr val="333333"/>
                </a:solidFill>
                <a:effectLst/>
                <a:latin typeface="Open Sans" panose="020B0606030504020204" pitchFamily="34" charset="0"/>
              </a:rPr>
              <a:t>psychiatric disorders.</a:t>
            </a:r>
            <a:endParaRPr lang="en-GB"/>
          </a:p>
        </p:txBody>
      </p:sp>
      <p:sp>
        <p:nvSpPr>
          <p:cNvPr id="4" name="Slide Number Placeholder 3"/>
          <p:cNvSpPr>
            <a:spLocks noGrp="1"/>
          </p:cNvSpPr>
          <p:nvPr>
            <p:ph type="sldNum" sz="quarter" idx="5"/>
          </p:nvPr>
        </p:nvSpPr>
        <p:spPr/>
        <p:txBody>
          <a:bodyPr/>
          <a:lstStyle/>
          <a:p>
            <a:fld id="{570D640D-5B7E-45D1-9584-2CD8A1EEF561}" type="slidenum">
              <a:rPr lang="en-GB" smtClean="0"/>
              <a:t>11</a:t>
            </a:fld>
            <a:endParaRPr lang="en-GB"/>
          </a:p>
        </p:txBody>
      </p:sp>
    </p:spTree>
    <p:extLst>
      <p:ext uri="{BB962C8B-B14F-4D97-AF65-F5344CB8AC3E}">
        <p14:creationId xmlns:p14="http://schemas.microsoft.com/office/powerpoint/2010/main" val="41515050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0D640D-5B7E-45D1-9584-2CD8A1EEF561}" type="slidenum">
              <a:rPr lang="en-GB" smtClean="0"/>
              <a:t>17</a:t>
            </a:fld>
            <a:endParaRPr lang="en-GB"/>
          </a:p>
        </p:txBody>
      </p:sp>
    </p:spTree>
    <p:extLst>
      <p:ext uri="{BB962C8B-B14F-4D97-AF65-F5344CB8AC3E}">
        <p14:creationId xmlns:p14="http://schemas.microsoft.com/office/powerpoint/2010/main" val="23746113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5/2/2023</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599891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5/2/2023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66490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5/2/2023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34962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5/2/2023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16540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5/2/2023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48178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5/2/2023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97546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5/2/2023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49246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5/2/2023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50595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5/2/2023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3778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5/2/2023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93563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5/2/2023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22108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5/2/2023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6548646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5.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6.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pn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sycnet.apa.org/doiLanding?doi=10.1037%2Ft02025-000" TargetMode="External"/><Relationship Id="rId2" Type="http://schemas.openxmlformats.org/officeDocument/2006/relationships/hyperlink" Target="https://www.apa.org/ptsd-guideline/patients-and-families/cognitive-behavioral" TargetMode="External"/><Relationship Id="rId1" Type="http://schemas.openxmlformats.org/officeDocument/2006/relationships/slideLayout" Target="../slideLayouts/slideLayout7.xml"/><Relationship Id="rId4" Type="http://schemas.openxmlformats.org/officeDocument/2006/relationships/hyperlink" Target="https://doi.org/10.1080/16506073.2018.1560358"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ncbi.nlm.nih.gov/books/NBK470241/#:~:text=In%20the%201960s%2C%20Aaron%20Beck" TargetMode="External"/><Relationship Id="rId2" Type="http://schemas.openxmlformats.org/officeDocument/2006/relationships/hyperlink" Target="https://www.webmd.com/anxiety-panic/guide/generalized-anxiety-disorder" TargetMode="External"/><Relationship Id="rId1" Type="http://schemas.openxmlformats.org/officeDocument/2006/relationships/slideLayout" Target="../slideLayouts/slideLayout7.xml"/><Relationship Id="rId5" Type="http://schemas.openxmlformats.org/officeDocument/2006/relationships/hyperlink" Target="https://doi.org/10.1016/j.brat.2012.10.003" TargetMode="External"/><Relationship Id="rId4" Type="http://schemas.openxmlformats.org/officeDocument/2006/relationships/hyperlink" Target="https://doi.org/10.1002/wps.20346"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31887/dcns.2017.19.2/kdomschke" TargetMode="External"/><Relationship Id="rId2" Type="http://schemas.openxmlformats.org/officeDocument/2006/relationships/hyperlink" Target="https://doi.org/10.1016/j.janxdis.2017.10.001" TargetMode="External"/><Relationship Id="rId1" Type="http://schemas.openxmlformats.org/officeDocument/2006/relationships/slideLayout" Target="../slideLayouts/slideLayout2.xml"/><Relationship Id="rId5" Type="http://schemas.openxmlformats.org/officeDocument/2006/relationships/hyperlink" Target="https://doi.org/10.1176/appi.ajp.2020.20030305" TargetMode="External"/><Relationship Id="rId4" Type="http://schemas.openxmlformats.org/officeDocument/2006/relationships/hyperlink" Target="https://doi.org/10.1016/j.cpr.2012.10.008"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77/0706743716640757" TargetMode="External"/><Relationship Id="rId2" Type="http://schemas.openxmlformats.org/officeDocument/2006/relationships/hyperlink" Target="https://doi.org/10.1111/jcpp.13486" TargetMode="External"/><Relationship Id="rId1" Type="http://schemas.openxmlformats.org/officeDocument/2006/relationships/slideLayout" Target="../slideLayouts/slideLayout2.xml"/><Relationship Id="rId5" Type="http://schemas.openxmlformats.org/officeDocument/2006/relationships/hyperlink" Target="https://doi.org/10.1016/j.janxdis.2020.102234" TargetMode="External"/><Relationship Id="rId4" Type="http://schemas.openxmlformats.org/officeDocument/2006/relationships/hyperlink" Target="https://www.mayoclinic.org/diseases-conditions/generalized-anxiety-disorder/symptoms-causes/syc-20360803"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nice.org.uk/guidance/cg113/chapter/Recommendations" TargetMode="External"/><Relationship Id="rId2" Type="http://schemas.openxmlformats.org/officeDocument/2006/relationships/hyperlink" Target="https://www.psychologytoday.com/us/blog/psychiatry-the-people/201808/why-75-percent-anxiety-sufferers-fail-get-proper-care#:~:text=While%20prior%20research%20suggests%20that" TargetMode="External"/><Relationship Id="rId1" Type="http://schemas.openxmlformats.org/officeDocument/2006/relationships/slideLayout" Target="../slideLayouts/slideLayout2.xml"/><Relationship Id="rId6" Type="http://schemas.openxmlformats.org/officeDocument/2006/relationships/hyperlink" Target="https://championhealth.co.uk/insights/anxiety-statistics/#:~:text=In%20any%20given%20week%20in" TargetMode="External"/><Relationship Id="rId5" Type="http://schemas.openxmlformats.org/officeDocument/2006/relationships/hyperlink" Target="https://doi.org/10.31887/dcns.2011.13.4/cotte" TargetMode="External"/><Relationship Id="rId4" Type="http://schemas.openxmlformats.org/officeDocument/2006/relationships/hyperlink" Target="https://doi.org/10.1192/bjo.2018.54"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136/eb-2016-102412" TargetMode="External"/><Relationship Id="rId7" Type="http://schemas.openxmlformats.org/officeDocument/2006/relationships/hyperlink" Target="https://www.livescience.com/45781-generalized-anxiety-disorder.html"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doi.org/10.1016/j.cpr.2017.12.005" TargetMode="External"/><Relationship Id="rId5" Type="http://schemas.openxmlformats.org/officeDocument/2006/relationships/hyperlink" Target="https://doi.org/10.3238/arztebl.2018.0611" TargetMode="External"/><Relationship Id="rId4" Type="http://schemas.openxmlformats.org/officeDocument/2006/relationships/hyperlink" Target="https://www.healthline.com/health/cognitive-behavioral-therapy#cbt-vs-other-therap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4056FD6-9767-4B1A-ACC2-9883F6A5B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79928" cy="6858000"/>
          </a:xfrm>
          <a:prstGeom prst="rect">
            <a:avLst/>
          </a:prstGeom>
          <a:blipFill dpi="0" rotWithShape="1">
            <a:blip r:embed="rId3">
              <a:alphaModFix amt="20000"/>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Two people holding each other's hands">
            <a:extLst>
              <a:ext uri="{FF2B5EF4-FFF2-40B4-BE49-F238E27FC236}">
                <a16:creationId xmlns:a16="http://schemas.microsoft.com/office/drawing/2014/main" id="{B26E9A1B-0834-816C-FFB3-5805334A99E2}"/>
              </a:ext>
            </a:extLst>
          </p:cNvPr>
          <p:cNvPicPr>
            <a:picLocks noChangeAspect="1"/>
          </p:cNvPicPr>
          <p:nvPr/>
        </p:nvPicPr>
        <p:blipFill rotWithShape="1">
          <a:blip r:embed="rId4">
            <a:alphaModFix amt="70000"/>
          </a:blip>
          <a:srcRect t="7662" r="-1" b="8063"/>
          <a:stretch/>
        </p:blipFill>
        <p:spPr>
          <a:xfrm>
            <a:off x="20" y="10"/>
            <a:ext cx="12188932" cy="6856614"/>
          </a:xfrm>
          <a:prstGeom prst="rect">
            <a:avLst/>
          </a:prstGeom>
        </p:spPr>
      </p:pic>
      <p:sp>
        <p:nvSpPr>
          <p:cNvPr id="2" name="Title 1">
            <a:extLst>
              <a:ext uri="{FF2B5EF4-FFF2-40B4-BE49-F238E27FC236}">
                <a16:creationId xmlns:a16="http://schemas.microsoft.com/office/drawing/2014/main" id="{57EB8853-7AED-986E-9C69-9A721AFB98E9}"/>
              </a:ext>
            </a:extLst>
          </p:cNvPr>
          <p:cNvSpPr>
            <a:spLocks noGrp="1"/>
          </p:cNvSpPr>
          <p:nvPr>
            <p:ph type="ctrTitle"/>
          </p:nvPr>
        </p:nvSpPr>
        <p:spPr>
          <a:xfrm>
            <a:off x="996275" y="744909"/>
            <a:ext cx="10190071" cy="3145855"/>
          </a:xfrm>
        </p:spPr>
        <p:txBody>
          <a:bodyPr anchor="b">
            <a:normAutofit/>
          </a:bodyPr>
          <a:lstStyle/>
          <a:p>
            <a:r>
              <a:rPr lang="en-GB" sz="5200" dirty="0">
                <a:solidFill>
                  <a:srgbClr val="FFFFFF"/>
                </a:solidFill>
              </a:rPr>
              <a:t>Rehabilitative Proposal: Generalised Anxiety Disorder</a:t>
            </a:r>
          </a:p>
        </p:txBody>
      </p:sp>
    </p:spTree>
    <p:extLst>
      <p:ext uri="{BB962C8B-B14F-4D97-AF65-F5344CB8AC3E}">
        <p14:creationId xmlns:p14="http://schemas.microsoft.com/office/powerpoint/2010/main" val="1613236659"/>
      </p:ext>
    </p:extLst>
  </p:cSld>
  <p:clrMapOvr>
    <a:masterClrMapping/>
  </p:clrMapOvr>
  <mc:AlternateContent xmlns:mc="http://schemas.openxmlformats.org/markup-compatibility/2006" xmlns:p14="http://schemas.microsoft.com/office/powerpoint/2010/main">
    <mc:Choice Requires="p14">
      <p:transition spd="slow" p14:dur="2000" advTm="6906"/>
    </mc:Choice>
    <mc:Fallback xmlns="">
      <p:transition spd="slow" advTm="690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955A96-FAA7-5096-D5AA-CA567DDADF81}"/>
              </a:ext>
            </a:extLst>
          </p:cNvPr>
          <p:cNvSpPr>
            <a:spLocks noGrp="1"/>
          </p:cNvSpPr>
          <p:nvPr>
            <p:ph type="title"/>
          </p:nvPr>
        </p:nvSpPr>
        <p:spPr>
          <a:xfrm>
            <a:off x="1198182" y="381000"/>
            <a:ext cx="10003218" cy="1600124"/>
          </a:xfrm>
        </p:spPr>
        <p:txBody>
          <a:bodyPr>
            <a:normAutofit/>
          </a:bodyPr>
          <a:lstStyle/>
          <a:p>
            <a:r>
              <a:rPr lang="en-GB" dirty="0"/>
              <a:t>Lay Summary</a:t>
            </a:r>
          </a:p>
        </p:txBody>
      </p:sp>
      <p:graphicFrame>
        <p:nvGraphicFramePr>
          <p:cNvPr id="16" name="Content Placeholder 2">
            <a:extLst>
              <a:ext uri="{FF2B5EF4-FFF2-40B4-BE49-F238E27FC236}">
                <a16:creationId xmlns:a16="http://schemas.microsoft.com/office/drawing/2014/main" id="{272D8E16-40A3-3154-3FF1-31306959F2C1}"/>
              </a:ext>
            </a:extLst>
          </p:cNvPr>
          <p:cNvGraphicFramePr>
            <a:graphicFrameLocks noGrp="1"/>
          </p:cNvGraphicFramePr>
          <p:nvPr>
            <p:ph idx="1"/>
            <p:extLst>
              <p:ext uri="{D42A27DB-BD31-4B8C-83A1-F6EECF244321}">
                <p14:modId xmlns:p14="http://schemas.microsoft.com/office/powerpoint/2010/main" val="3005595846"/>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26584047"/>
      </p:ext>
    </p:extLst>
  </p:cSld>
  <p:clrMapOvr>
    <a:masterClrMapping/>
  </p:clrMapOvr>
  <mc:AlternateContent xmlns:mc="http://schemas.openxmlformats.org/markup-compatibility/2006" xmlns:p14="http://schemas.microsoft.com/office/powerpoint/2010/main">
    <mc:Choice Requires="p14">
      <p:transition spd="slow" p14:dur="2000" advTm="48088"/>
    </mc:Choice>
    <mc:Fallback xmlns="">
      <p:transition spd="slow" advTm="4808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1ACA016F-6659-9DCF-8025-18087E6354C2}"/>
              </a:ext>
            </a:extLst>
          </p:cNvPr>
          <p:cNvSpPr>
            <a:spLocks noGrp="1"/>
          </p:cNvSpPr>
          <p:nvPr>
            <p:ph type="title"/>
          </p:nvPr>
        </p:nvSpPr>
        <p:spPr>
          <a:xfrm>
            <a:off x="2755403" y="1115473"/>
            <a:ext cx="7147424" cy="727811"/>
          </a:xfrm>
        </p:spPr>
        <p:txBody>
          <a:bodyPr anchor="t">
            <a:normAutofit fontScale="90000"/>
          </a:bodyPr>
          <a:lstStyle/>
          <a:p>
            <a:pPr>
              <a:lnSpc>
                <a:spcPct val="90000"/>
              </a:lnSpc>
            </a:pPr>
            <a:r>
              <a:rPr lang="en-GB" sz="2700" dirty="0">
                <a:solidFill>
                  <a:schemeClr val="tx2"/>
                </a:solidFill>
              </a:rPr>
              <a:t>What is generalised anxiety disorder (GAD)? </a:t>
            </a:r>
            <a:br>
              <a:rPr lang="en-GB" sz="3700" dirty="0">
                <a:solidFill>
                  <a:schemeClr val="tx2"/>
                </a:solidFill>
              </a:rPr>
            </a:br>
            <a:endParaRPr lang="en-GB" sz="3700" dirty="0">
              <a:solidFill>
                <a:schemeClr val="tx2"/>
              </a:solidFill>
            </a:endParaRPr>
          </a:p>
        </p:txBody>
      </p:sp>
      <p:pic>
        <p:nvPicPr>
          <p:cNvPr id="15" name="Picture 14">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67342"/>
          <a:stretch/>
        </p:blipFill>
        <p:spPr>
          <a:xfrm rot="10800000">
            <a:off x="-1" y="2719661"/>
            <a:ext cx="830249" cy="2548349"/>
          </a:xfrm>
          <a:prstGeom prst="rect">
            <a:avLst/>
          </a:prstGeom>
        </p:spPr>
      </p:pic>
      <p:graphicFrame>
        <p:nvGraphicFramePr>
          <p:cNvPr id="5" name="Content Placeholder 2">
            <a:extLst>
              <a:ext uri="{FF2B5EF4-FFF2-40B4-BE49-F238E27FC236}">
                <a16:creationId xmlns:a16="http://schemas.microsoft.com/office/drawing/2014/main" id="{13C04BC6-EEDF-B803-B556-6931362D9A09}"/>
              </a:ext>
            </a:extLst>
          </p:cNvPr>
          <p:cNvGraphicFramePr>
            <a:graphicFrameLocks noGrp="1"/>
          </p:cNvGraphicFramePr>
          <p:nvPr>
            <p:ph idx="1"/>
            <p:extLst>
              <p:ext uri="{D42A27DB-BD31-4B8C-83A1-F6EECF244321}">
                <p14:modId xmlns:p14="http://schemas.microsoft.com/office/powerpoint/2010/main" val="3705975914"/>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9D1DE16E-46BB-ADAE-B464-966D2BF66C5F}"/>
              </a:ext>
            </a:extLst>
          </p:cNvPr>
          <p:cNvSpPr txBox="1"/>
          <p:nvPr/>
        </p:nvSpPr>
        <p:spPr>
          <a:xfrm>
            <a:off x="625151" y="251927"/>
            <a:ext cx="7707086" cy="646331"/>
          </a:xfrm>
          <a:prstGeom prst="rect">
            <a:avLst/>
          </a:prstGeom>
          <a:noFill/>
        </p:spPr>
        <p:txBody>
          <a:bodyPr wrap="square" rtlCol="0">
            <a:spAutoFit/>
          </a:bodyPr>
          <a:lstStyle/>
          <a:p>
            <a:r>
              <a:rPr lang="en-GB" sz="3600" b="1" dirty="0">
                <a:latin typeface="+mj-lt"/>
              </a:rPr>
              <a:t>Background Literature</a:t>
            </a:r>
          </a:p>
        </p:txBody>
      </p:sp>
    </p:spTree>
    <p:extLst>
      <p:ext uri="{BB962C8B-B14F-4D97-AF65-F5344CB8AC3E}">
        <p14:creationId xmlns:p14="http://schemas.microsoft.com/office/powerpoint/2010/main" val="3452998456"/>
      </p:ext>
    </p:extLst>
  </p:cSld>
  <p:clrMapOvr>
    <a:masterClrMapping/>
  </p:clrMapOvr>
  <mc:AlternateContent xmlns:mc="http://schemas.openxmlformats.org/markup-compatibility/2006" xmlns:p14="http://schemas.microsoft.com/office/powerpoint/2010/main">
    <mc:Choice Requires="p14">
      <p:transition spd="slow" p14:dur="2000" advTm="125718"/>
    </mc:Choice>
    <mc:Fallback xmlns="">
      <p:transition spd="slow" advTm="12571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B7F13-7E74-8E82-9131-1677AEAFFA9A}"/>
              </a:ext>
            </a:extLst>
          </p:cNvPr>
          <p:cNvSpPr>
            <a:spLocks noGrp="1"/>
          </p:cNvSpPr>
          <p:nvPr>
            <p:ph type="title"/>
          </p:nvPr>
        </p:nvSpPr>
        <p:spPr/>
        <p:txBody>
          <a:bodyPr/>
          <a:lstStyle/>
          <a:p>
            <a:r>
              <a:rPr lang="en-GB" dirty="0"/>
              <a:t>Symptoms </a:t>
            </a:r>
          </a:p>
        </p:txBody>
      </p:sp>
      <p:sp>
        <p:nvSpPr>
          <p:cNvPr id="3" name="Content Placeholder 2">
            <a:extLst>
              <a:ext uri="{FF2B5EF4-FFF2-40B4-BE49-F238E27FC236}">
                <a16:creationId xmlns:a16="http://schemas.microsoft.com/office/drawing/2014/main" id="{D1918FA5-7028-4E0A-6862-7BDF48D9FD3B}"/>
              </a:ext>
            </a:extLst>
          </p:cNvPr>
          <p:cNvSpPr>
            <a:spLocks noGrp="1"/>
          </p:cNvSpPr>
          <p:nvPr>
            <p:ph sz="half" idx="1"/>
          </p:nvPr>
        </p:nvSpPr>
        <p:spPr/>
        <p:txBody>
          <a:bodyPr>
            <a:normAutofit/>
          </a:bodyPr>
          <a:lstStyle/>
          <a:p>
            <a:pPr marL="0" indent="0">
              <a:buNone/>
            </a:pPr>
            <a:r>
              <a:rPr lang="en-GB" sz="2000" dirty="0"/>
              <a:t>Behavioural symptoms:</a:t>
            </a:r>
          </a:p>
          <a:p>
            <a:r>
              <a:rPr lang="en-GB" sz="2000" dirty="0"/>
              <a:t>Persistent worrying that is out of proportion to the impact of the event</a:t>
            </a:r>
          </a:p>
          <a:p>
            <a:r>
              <a:rPr lang="en-GB" sz="2000" dirty="0"/>
              <a:t>Overthinking</a:t>
            </a:r>
          </a:p>
          <a:p>
            <a:r>
              <a:rPr lang="en-GB" sz="2000" dirty="0"/>
              <a:t>Indecisiveness</a:t>
            </a:r>
          </a:p>
          <a:p>
            <a:r>
              <a:rPr lang="en-GB" sz="2000" dirty="0"/>
              <a:t>Inability to relax</a:t>
            </a:r>
          </a:p>
          <a:p>
            <a:r>
              <a:rPr lang="en-GB" sz="2000" dirty="0"/>
              <a:t>Difficulty concentrating</a:t>
            </a:r>
          </a:p>
        </p:txBody>
      </p:sp>
      <p:sp>
        <p:nvSpPr>
          <p:cNvPr id="5" name="Content Placeholder 4">
            <a:extLst>
              <a:ext uri="{FF2B5EF4-FFF2-40B4-BE49-F238E27FC236}">
                <a16:creationId xmlns:a16="http://schemas.microsoft.com/office/drawing/2014/main" id="{D9499933-635E-66FB-C9F2-61609A56014F}"/>
              </a:ext>
            </a:extLst>
          </p:cNvPr>
          <p:cNvSpPr>
            <a:spLocks noGrp="1"/>
          </p:cNvSpPr>
          <p:nvPr>
            <p:ph sz="half" idx="2"/>
          </p:nvPr>
        </p:nvSpPr>
        <p:spPr>
          <a:xfrm>
            <a:off x="7329196" y="1825625"/>
            <a:ext cx="5181600" cy="4351338"/>
          </a:xfrm>
        </p:spPr>
        <p:txBody>
          <a:bodyPr/>
          <a:lstStyle/>
          <a:p>
            <a:pPr marL="0" indent="0">
              <a:buNone/>
            </a:pPr>
            <a:r>
              <a:rPr lang="en-GB" sz="2000" dirty="0"/>
              <a:t>Physical symptoms:</a:t>
            </a:r>
          </a:p>
          <a:p>
            <a:r>
              <a:rPr lang="en-GB" sz="2000" dirty="0"/>
              <a:t>Muscle tension</a:t>
            </a:r>
          </a:p>
          <a:p>
            <a:r>
              <a:rPr lang="en-GB" sz="2000" dirty="0"/>
              <a:t>Sweating </a:t>
            </a:r>
          </a:p>
          <a:p>
            <a:r>
              <a:rPr lang="en-GB" sz="2000" dirty="0"/>
              <a:t>Nausea</a:t>
            </a:r>
          </a:p>
          <a:p>
            <a:r>
              <a:rPr lang="en-GB" sz="2000" dirty="0"/>
              <a:t>Fatigue</a:t>
            </a:r>
          </a:p>
          <a:p>
            <a:r>
              <a:rPr lang="en-GB" sz="2000" dirty="0"/>
              <a:t>Trembling</a:t>
            </a:r>
          </a:p>
          <a:p>
            <a:r>
              <a:rPr lang="en-GB" sz="2000" dirty="0"/>
              <a:t>Irritability </a:t>
            </a:r>
          </a:p>
          <a:p>
            <a:endParaRPr lang="en-GB" dirty="0"/>
          </a:p>
        </p:txBody>
      </p:sp>
      <p:sp>
        <p:nvSpPr>
          <p:cNvPr id="6" name="TextBox 5">
            <a:extLst>
              <a:ext uri="{FF2B5EF4-FFF2-40B4-BE49-F238E27FC236}">
                <a16:creationId xmlns:a16="http://schemas.microsoft.com/office/drawing/2014/main" id="{6F1F0775-8BB3-76B8-68F7-24E321259EE2}"/>
              </a:ext>
            </a:extLst>
          </p:cNvPr>
          <p:cNvSpPr txBox="1"/>
          <p:nvPr/>
        </p:nvSpPr>
        <p:spPr>
          <a:xfrm>
            <a:off x="335902" y="6410131"/>
            <a:ext cx="2640563" cy="369332"/>
          </a:xfrm>
          <a:prstGeom prst="rect">
            <a:avLst/>
          </a:prstGeom>
          <a:noFill/>
        </p:spPr>
        <p:txBody>
          <a:bodyPr wrap="square" rtlCol="0">
            <a:spAutoFit/>
          </a:bodyPr>
          <a:lstStyle/>
          <a:p>
            <a:r>
              <a:rPr lang="en-GB" dirty="0">
                <a:solidFill>
                  <a:schemeClr val="bg1"/>
                </a:solidFill>
              </a:rPr>
              <a:t>(Mayo Clinic, 2017)</a:t>
            </a:r>
          </a:p>
        </p:txBody>
      </p:sp>
    </p:spTree>
    <p:extLst>
      <p:ext uri="{BB962C8B-B14F-4D97-AF65-F5344CB8AC3E}">
        <p14:creationId xmlns:p14="http://schemas.microsoft.com/office/powerpoint/2010/main" val="2249138540"/>
      </p:ext>
    </p:extLst>
  </p:cSld>
  <p:clrMapOvr>
    <a:masterClrMapping/>
  </p:clrMapOvr>
  <mc:AlternateContent xmlns:mc="http://schemas.openxmlformats.org/markup-compatibility/2006" xmlns:p14="http://schemas.microsoft.com/office/powerpoint/2010/main">
    <mc:Choice Requires="p14">
      <p:transition spd="slow" p14:dur="2000" advTm="45219"/>
    </mc:Choice>
    <mc:Fallback xmlns="">
      <p:transition spd="slow" advTm="45219"/>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6" name="Rectangle 2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8" name="Picture 27">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7" name="Title 6">
            <a:extLst>
              <a:ext uri="{FF2B5EF4-FFF2-40B4-BE49-F238E27FC236}">
                <a16:creationId xmlns:a16="http://schemas.microsoft.com/office/drawing/2014/main" id="{74C5795A-4627-C487-E296-B00EA40DB40D}"/>
              </a:ext>
            </a:extLst>
          </p:cNvPr>
          <p:cNvSpPr>
            <a:spLocks noGrp="1"/>
          </p:cNvSpPr>
          <p:nvPr>
            <p:ph type="title"/>
          </p:nvPr>
        </p:nvSpPr>
        <p:spPr>
          <a:xfrm>
            <a:off x="4090824" y="2840960"/>
            <a:ext cx="4007303" cy="956599"/>
          </a:xfrm>
        </p:spPr>
        <p:txBody>
          <a:bodyPr anchor="t">
            <a:normAutofit fontScale="90000"/>
          </a:bodyPr>
          <a:lstStyle/>
          <a:p>
            <a:r>
              <a:rPr lang="en-GB" dirty="0">
                <a:solidFill>
                  <a:schemeClr val="tx2"/>
                </a:solidFill>
              </a:rPr>
              <a:t>Comorbidities </a:t>
            </a:r>
          </a:p>
        </p:txBody>
      </p:sp>
      <p:pic>
        <p:nvPicPr>
          <p:cNvPr id="30" name="Picture 29">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rot="10800000">
            <a:off x="0" y="2719662"/>
            <a:ext cx="1371600" cy="2548349"/>
          </a:xfrm>
          <a:prstGeom prst="rect">
            <a:avLst/>
          </a:prstGeom>
        </p:spPr>
      </p:pic>
      <p:cxnSp>
        <p:nvCxnSpPr>
          <p:cNvPr id="16" name="Straight Arrow Connector 15">
            <a:extLst>
              <a:ext uri="{FF2B5EF4-FFF2-40B4-BE49-F238E27FC236}">
                <a16:creationId xmlns:a16="http://schemas.microsoft.com/office/drawing/2014/main" id="{0B87AD51-6ED6-2455-D778-FE1A7FAD25A1}"/>
              </a:ext>
            </a:extLst>
          </p:cNvPr>
          <p:cNvCxnSpPr/>
          <p:nvPr/>
        </p:nvCxnSpPr>
        <p:spPr>
          <a:xfrm flipV="1">
            <a:off x="6638731" y="2017427"/>
            <a:ext cx="1026368" cy="72778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1ED13AE8-775A-D4E6-21A2-E8D6CF491E48}"/>
              </a:ext>
            </a:extLst>
          </p:cNvPr>
          <p:cNvSpPr txBox="1"/>
          <p:nvPr/>
        </p:nvSpPr>
        <p:spPr>
          <a:xfrm>
            <a:off x="7977673" y="1062485"/>
            <a:ext cx="3862873" cy="1477328"/>
          </a:xfrm>
          <a:prstGeom prst="rect">
            <a:avLst/>
          </a:prstGeom>
          <a:noFill/>
          <a:ln>
            <a:noFill/>
          </a:ln>
        </p:spPr>
        <p:txBody>
          <a:bodyPr wrap="square" rtlCol="0">
            <a:spAutoFit/>
          </a:bodyPr>
          <a:lstStyle/>
          <a:p>
            <a:r>
              <a:rPr lang="en-GB" sz="1800" dirty="0">
                <a:solidFill>
                  <a:schemeClr val="tx2"/>
                </a:solidFill>
              </a:rPr>
              <a:t>Other anxiety disorders, particularly panic disorder (American Psychiatric Association, 2013, pp. 222–226)</a:t>
            </a:r>
          </a:p>
          <a:p>
            <a:endParaRPr lang="en-GB" dirty="0"/>
          </a:p>
        </p:txBody>
      </p:sp>
      <p:sp>
        <p:nvSpPr>
          <p:cNvPr id="20" name="Oval 19">
            <a:extLst>
              <a:ext uri="{FF2B5EF4-FFF2-40B4-BE49-F238E27FC236}">
                <a16:creationId xmlns:a16="http://schemas.microsoft.com/office/drawing/2014/main" id="{90BC68CD-EF2D-DE31-AF32-829991DF9F62}"/>
              </a:ext>
            </a:extLst>
          </p:cNvPr>
          <p:cNvSpPr/>
          <p:nvPr/>
        </p:nvSpPr>
        <p:spPr>
          <a:xfrm>
            <a:off x="7665099" y="602294"/>
            <a:ext cx="4007303" cy="223866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2" name="Straight Arrow Connector 21">
            <a:extLst>
              <a:ext uri="{FF2B5EF4-FFF2-40B4-BE49-F238E27FC236}">
                <a16:creationId xmlns:a16="http://schemas.microsoft.com/office/drawing/2014/main" id="{98EE535F-930E-71CC-F798-5377136CCC8D}"/>
              </a:ext>
            </a:extLst>
          </p:cNvPr>
          <p:cNvCxnSpPr/>
          <p:nvPr/>
        </p:nvCxnSpPr>
        <p:spPr>
          <a:xfrm flipH="1">
            <a:off x="3629608" y="3797559"/>
            <a:ext cx="755780" cy="96105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126A72C7-A7FE-EACF-A8CB-5D878A5C4171}"/>
              </a:ext>
            </a:extLst>
          </p:cNvPr>
          <p:cNvSpPr txBox="1"/>
          <p:nvPr/>
        </p:nvSpPr>
        <p:spPr>
          <a:xfrm>
            <a:off x="1651518" y="5085184"/>
            <a:ext cx="3116425" cy="923330"/>
          </a:xfrm>
          <a:prstGeom prst="rect">
            <a:avLst/>
          </a:prstGeom>
          <a:noFill/>
        </p:spPr>
        <p:txBody>
          <a:bodyPr wrap="square" rtlCol="0">
            <a:spAutoFit/>
          </a:bodyPr>
          <a:lstStyle/>
          <a:p>
            <a:r>
              <a:rPr lang="en-GB" sz="1800" dirty="0">
                <a:solidFill>
                  <a:schemeClr val="tx2"/>
                </a:solidFill>
              </a:rPr>
              <a:t>Major depression (Kalin, 2020)</a:t>
            </a:r>
          </a:p>
          <a:p>
            <a:endParaRPr lang="en-GB" dirty="0"/>
          </a:p>
        </p:txBody>
      </p:sp>
      <p:sp>
        <p:nvSpPr>
          <p:cNvPr id="25" name="Oval 24">
            <a:extLst>
              <a:ext uri="{FF2B5EF4-FFF2-40B4-BE49-F238E27FC236}">
                <a16:creationId xmlns:a16="http://schemas.microsoft.com/office/drawing/2014/main" id="{7C2F21D6-73D4-D089-9BBC-E781619263D8}"/>
              </a:ext>
            </a:extLst>
          </p:cNvPr>
          <p:cNvSpPr/>
          <p:nvPr/>
        </p:nvSpPr>
        <p:spPr>
          <a:xfrm>
            <a:off x="1371601" y="4754159"/>
            <a:ext cx="3088432" cy="12543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Straight Arrow Connector 28">
            <a:extLst>
              <a:ext uri="{FF2B5EF4-FFF2-40B4-BE49-F238E27FC236}">
                <a16:creationId xmlns:a16="http://schemas.microsoft.com/office/drawing/2014/main" id="{6CBD5E8D-2703-D02E-93D4-E176C2AF3AAD}"/>
              </a:ext>
            </a:extLst>
          </p:cNvPr>
          <p:cNvCxnSpPr/>
          <p:nvPr/>
        </p:nvCxnSpPr>
        <p:spPr>
          <a:xfrm>
            <a:off x="7256530" y="3757798"/>
            <a:ext cx="950878" cy="109168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E474D26F-2A8E-61B4-5CDC-066B76D818AD}"/>
              </a:ext>
            </a:extLst>
          </p:cNvPr>
          <p:cNvSpPr txBox="1"/>
          <p:nvPr/>
        </p:nvSpPr>
        <p:spPr>
          <a:xfrm>
            <a:off x="8179836" y="5100060"/>
            <a:ext cx="2640563" cy="923330"/>
          </a:xfrm>
          <a:prstGeom prst="rect">
            <a:avLst/>
          </a:prstGeom>
          <a:noFill/>
        </p:spPr>
        <p:txBody>
          <a:bodyPr wrap="square" rtlCol="0">
            <a:spAutoFit/>
          </a:bodyPr>
          <a:lstStyle/>
          <a:p>
            <a:r>
              <a:rPr lang="en-GB" sz="1800" dirty="0">
                <a:solidFill>
                  <a:schemeClr val="tx2"/>
                </a:solidFill>
              </a:rPr>
              <a:t>Bipolar disorder (</a:t>
            </a:r>
            <a:r>
              <a:rPr lang="en-GB" sz="1800" dirty="0" err="1">
                <a:solidFill>
                  <a:schemeClr val="tx2"/>
                </a:solidFill>
              </a:rPr>
              <a:t>Preti</a:t>
            </a:r>
            <a:r>
              <a:rPr lang="en-GB" sz="1800" dirty="0">
                <a:solidFill>
                  <a:schemeClr val="tx2"/>
                </a:solidFill>
              </a:rPr>
              <a:t> et al., 2016)</a:t>
            </a:r>
          </a:p>
          <a:p>
            <a:endParaRPr lang="en-GB" dirty="0"/>
          </a:p>
        </p:txBody>
      </p:sp>
      <p:sp>
        <p:nvSpPr>
          <p:cNvPr id="33" name="Oval 32">
            <a:extLst>
              <a:ext uri="{FF2B5EF4-FFF2-40B4-BE49-F238E27FC236}">
                <a16:creationId xmlns:a16="http://schemas.microsoft.com/office/drawing/2014/main" id="{CF511C0A-D645-36DD-BAB3-30E527AE25C2}"/>
              </a:ext>
            </a:extLst>
          </p:cNvPr>
          <p:cNvSpPr/>
          <p:nvPr/>
        </p:nvSpPr>
        <p:spPr>
          <a:xfrm>
            <a:off x="7933649" y="4714397"/>
            <a:ext cx="2967136" cy="1412977"/>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5" name="Straight Arrow Connector 34">
            <a:extLst>
              <a:ext uri="{FF2B5EF4-FFF2-40B4-BE49-F238E27FC236}">
                <a16:creationId xmlns:a16="http://schemas.microsoft.com/office/drawing/2014/main" id="{0EA0CC0A-8039-8D74-3D9F-60003085C76F}"/>
              </a:ext>
            </a:extLst>
          </p:cNvPr>
          <p:cNvCxnSpPr/>
          <p:nvPr/>
        </p:nvCxnSpPr>
        <p:spPr>
          <a:xfrm flipH="1" flipV="1">
            <a:off x="3574274" y="2093080"/>
            <a:ext cx="1551510" cy="84895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8FC8B43E-AA4C-A9E7-C1A6-CF1CA61D7A8F}"/>
              </a:ext>
            </a:extLst>
          </p:cNvPr>
          <p:cNvSpPr txBox="1"/>
          <p:nvPr/>
        </p:nvSpPr>
        <p:spPr>
          <a:xfrm>
            <a:off x="713858" y="875520"/>
            <a:ext cx="2708794" cy="1200329"/>
          </a:xfrm>
          <a:prstGeom prst="rect">
            <a:avLst/>
          </a:prstGeom>
          <a:noFill/>
        </p:spPr>
        <p:txBody>
          <a:bodyPr wrap="square" rtlCol="0">
            <a:spAutoFit/>
          </a:bodyPr>
          <a:lstStyle/>
          <a:p>
            <a:r>
              <a:rPr lang="en-GB" dirty="0"/>
              <a:t>Substance use disorder (American Psychiatric Association, 2013, pp. 222–226)</a:t>
            </a:r>
          </a:p>
        </p:txBody>
      </p:sp>
      <p:sp>
        <p:nvSpPr>
          <p:cNvPr id="37" name="Oval 36">
            <a:extLst>
              <a:ext uri="{FF2B5EF4-FFF2-40B4-BE49-F238E27FC236}">
                <a16:creationId xmlns:a16="http://schemas.microsoft.com/office/drawing/2014/main" id="{49A7C33F-3F3C-6E27-1113-D2FF633DA348}"/>
              </a:ext>
            </a:extLst>
          </p:cNvPr>
          <p:cNvSpPr/>
          <p:nvPr/>
        </p:nvSpPr>
        <p:spPr>
          <a:xfrm>
            <a:off x="351454" y="602294"/>
            <a:ext cx="3380791" cy="172102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21720959"/>
      </p:ext>
    </p:extLst>
  </p:cSld>
  <p:clrMapOvr>
    <a:masterClrMapping/>
  </p:clrMapOvr>
  <mc:AlternateContent xmlns:mc="http://schemas.openxmlformats.org/markup-compatibility/2006" xmlns:p14="http://schemas.microsoft.com/office/powerpoint/2010/main">
    <mc:Choice Requires="p14">
      <p:transition spd="slow" p14:dur="2000" advTm="25275"/>
    </mc:Choice>
    <mc:Fallback xmlns="">
      <p:transition spd="slow" advTm="2527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43D870-78CE-DA2B-7E16-B0BB511F3711}"/>
              </a:ext>
            </a:extLst>
          </p:cNvPr>
          <p:cNvSpPr>
            <a:spLocks noGrp="1"/>
          </p:cNvSpPr>
          <p:nvPr>
            <p:ph type="title"/>
          </p:nvPr>
        </p:nvSpPr>
        <p:spPr>
          <a:xfrm>
            <a:off x="838201" y="559813"/>
            <a:ext cx="4876800" cy="5577934"/>
          </a:xfrm>
        </p:spPr>
        <p:txBody>
          <a:bodyPr>
            <a:normAutofit/>
          </a:bodyPr>
          <a:lstStyle/>
          <a:p>
            <a:r>
              <a:rPr lang="en-GB" dirty="0"/>
              <a:t>Cognitive Behavioural Therapy (CBT)</a:t>
            </a:r>
          </a:p>
        </p:txBody>
      </p:sp>
      <p:sp>
        <p:nvSpPr>
          <p:cNvPr id="3" name="Content Placeholder 2">
            <a:extLst>
              <a:ext uri="{FF2B5EF4-FFF2-40B4-BE49-F238E27FC236}">
                <a16:creationId xmlns:a16="http://schemas.microsoft.com/office/drawing/2014/main" id="{43F15B59-5E34-326E-CDF9-24D91336AC51}"/>
              </a:ext>
            </a:extLst>
          </p:cNvPr>
          <p:cNvSpPr>
            <a:spLocks noGrp="1"/>
          </p:cNvSpPr>
          <p:nvPr>
            <p:ph idx="1"/>
          </p:nvPr>
        </p:nvSpPr>
        <p:spPr>
          <a:xfrm>
            <a:off x="6705600" y="270588"/>
            <a:ext cx="5097624" cy="6475445"/>
          </a:xfrm>
        </p:spPr>
        <p:txBody>
          <a:bodyPr>
            <a:normAutofit/>
          </a:bodyPr>
          <a:lstStyle/>
          <a:p>
            <a:r>
              <a:rPr lang="en-GB" sz="1600" dirty="0">
                <a:solidFill>
                  <a:schemeClr val="tx2"/>
                </a:solidFill>
              </a:rPr>
              <a:t>CBT is seen to be the most effective treatment for GAD as well as other disorders e.g. MDD, PAD (</a:t>
            </a:r>
            <a:r>
              <a:rPr lang="en-GB" sz="1600" dirty="0" err="1">
                <a:solidFill>
                  <a:schemeClr val="tx2"/>
                </a:solidFill>
              </a:rPr>
              <a:t>Cuijpers</a:t>
            </a:r>
            <a:r>
              <a:rPr lang="en-GB" sz="1600" dirty="0">
                <a:solidFill>
                  <a:schemeClr val="tx2"/>
                </a:solidFill>
              </a:rPr>
              <a:t> et al., 2016)</a:t>
            </a:r>
          </a:p>
          <a:p>
            <a:r>
              <a:rPr lang="en-GB" sz="1600" dirty="0">
                <a:solidFill>
                  <a:schemeClr val="tx2"/>
                </a:solidFill>
              </a:rPr>
              <a:t>It is most effective for adult anxiety disorders only (</a:t>
            </a:r>
            <a:r>
              <a:rPr lang="en-GB" sz="1600" dirty="0" err="1">
                <a:solidFill>
                  <a:schemeClr val="tx2"/>
                </a:solidFill>
              </a:rPr>
              <a:t>Otte</a:t>
            </a:r>
            <a:r>
              <a:rPr lang="en-GB" sz="1600" dirty="0">
                <a:solidFill>
                  <a:schemeClr val="tx2"/>
                </a:solidFill>
              </a:rPr>
              <a:t>, 2022)</a:t>
            </a:r>
          </a:p>
          <a:p>
            <a:r>
              <a:rPr lang="en-GB" sz="1600" dirty="0">
                <a:solidFill>
                  <a:schemeClr val="tx2"/>
                </a:solidFill>
              </a:rPr>
              <a:t>Founded by Aaron Beck in the 1960s (Chand et al., 2022)</a:t>
            </a:r>
          </a:p>
          <a:p>
            <a:pPr marL="0" indent="0">
              <a:buNone/>
            </a:pPr>
            <a:r>
              <a:rPr lang="en-GB" sz="1600" dirty="0">
                <a:solidFill>
                  <a:schemeClr val="tx2"/>
                </a:solidFill>
              </a:rPr>
              <a:t>CBT involves (American Psychological Association, 2017):</a:t>
            </a:r>
          </a:p>
          <a:p>
            <a:r>
              <a:rPr lang="en-GB" sz="1600" dirty="0">
                <a:solidFill>
                  <a:schemeClr val="tx2"/>
                </a:solidFill>
              </a:rPr>
              <a:t>Changing thinking patterns</a:t>
            </a:r>
          </a:p>
          <a:p>
            <a:r>
              <a:rPr lang="en-GB" sz="1600" dirty="0">
                <a:solidFill>
                  <a:schemeClr val="tx2"/>
                </a:solidFill>
              </a:rPr>
              <a:t>Gaining an understanding of the behaviours of others</a:t>
            </a:r>
          </a:p>
          <a:p>
            <a:r>
              <a:rPr lang="en-GB" sz="1600" dirty="0">
                <a:solidFill>
                  <a:schemeClr val="tx2"/>
                </a:solidFill>
              </a:rPr>
              <a:t>Gaining confidence</a:t>
            </a:r>
          </a:p>
          <a:p>
            <a:r>
              <a:rPr lang="en-GB" sz="1600" dirty="0">
                <a:solidFill>
                  <a:schemeClr val="tx2"/>
                </a:solidFill>
              </a:rPr>
              <a:t>Facing fears</a:t>
            </a:r>
          </a:p>
          <a:p>
            <a:r>
              <a:rPr lang="en-GB" sz="1600" dirty="0">
                <a:solidFill>
                  <a:schemeClr val="tx2"/>
                </a:solidFill>
              </a:rPr>
              <a:t>Learning to calm the mind</a:t>
            </a:r>
          </a:p>
          <a:p>
            <a:pPr marL="0" indent="0">
              <a:buNone/>
            </a:pPr>
            <a:r>
              <a:rPr lang="en-GB" sz="1600" dirty="0">
                <a:solidFill>
                  <a:schemeClr val="tx2"/>
                </a:solidFill>
              </a:rPr>
              <a:t>Learning outside of CBT sessions (American Psychological Association, 2017)</a:t>
            </a:r>
          </a:p>
        </p:txBody>
      </p:sp>
    </p:spTree>
    <p:extLst>
      <p:ext uri="{BB962C8B-B14F-4D97-AF65-F5344CB8AC3E}">
        <p14:creationId xmlns:p14="http://schemas.microsoft.com/office/powerpoint/2010/main" val="468317226"/>
      </p:ext>
    </p:extLst>
  </p:cSld>
  <p:clrMapOvr>
    <a:masterClrMapping/>
  </p:clrMapOvr>
  <mc:AlternateContent xmlns:mc="http://schemas.openxmlformats.org/markup-compatibility/2006" xmlns:p14="http://schemas.microsoft.com/office/powerpoint/2010/main">
    <mc:Choice Requires="p14">
      <p:transition spd="slow" p14:dur="2000" advTm="125709"/>
    </mc:Choice>
    <mc:Fallback xmlns="">
      <p:transition spd="slow" advTm="12570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8B518354-1B03-90C2-59E3-56284948A9AA}"/>
              </a:ext>
            </a:extLst>
          </p:cNvPr>
          <p:cNvSpPr>
            <a:spLocks noGrp="1"/>
          </p:cNvSpPr>
          <p:nvPr>
            <p:ph type="title"/>
          </p:nvPr>
        </p:nvSpPr>
        <p:spPr>
          <a:xfrm>
            <a:off x="464977" y="114772"/>
            <a:ext cx="8763000" cy="1359466"/>
          </a:xfrm>
        </p:spPr>
        <p:txBody>
          <a:bodyPr>
            <a:normAutofit/>
          </a:bodyPr>
          <a:lstStyle/>
          <a:p>
            <a:r>
              <a:rPr lang="en-GB" dirty="0">
                <a:solidFill>
                  <a:schemeClr val="tx2"/>
                </a:solidFill>
              </a:rPr>
              <a:t>Proposed Methodology</a:t>
            </a:r>
          </a:p>
        </p:txBody>
      </p:sp>
      <p:sp>
        <p:nvSpPr>
          <p:cNvPr id="3" name="Content Placeholder 2">
            <a:extLst>
              <a:ext uri="{FF2B5EF4-FFF2-40B4-BE49-F238E27FC236}">
                <a16:creationId xmlns:a16="http://schemas.microsoft.com/office/drawing/2014/main" id="{6C1BEA3A-CFF0-C64B-FE9A-F6D20A08FAF1}"/>
              </a:ext>
            </a:extLst>
          </p:cNvPr>
          <p:cNvSpPr>
            <a:spLocks noGrp="1"/>
          </p:cNvSpPr>
          <p:nvPr>
            <p:ph idx="1"/>
          </p:nvPr>
        </p:nvSpPr>
        <p:spPr>
          <a:xfrm>
            <a:off x="825797" y="1474238"/>
            <a:ext cx="8762436" cy="4638849"/>
          </a:xfrm>
        </p:spPr>
        <p:txBody>
          <a:bodyPr>
            <a:normAutofit fontScale="85000" lnSpcReduction="20000"/>
          </a:bodyPr>
          <a:lstStyle/>
          <a:p>
            <a:pPr marL="0" indent="0">
              <a:buNone/>
            </a:pPr>
            <a:r>
              <a:rPr lang="en-GB" sz="1500" b="1" u="sng" dirty="0">
                <a:solidFill>
                  <a:schemeClr val="tx2"/>
                </a:solidFill>
              </a:rPr>
              <a:t>Design:</a:t>
            </a:r>
          </a:p>
          <a:p>
            <a:r>
              <a:rPr lang="en-GB" sz="1500" dirty="0">
                <a:solidFill>
                  <a:schemeClr val="tx2"/>
                </a:solidFill>
              </a:rPr>
              <a:t>Quantitative (4-point-Likert scale)</a:t>
            </a:r>
          </a:p>
          <a:p>
            <a:r>
              <a:rPr lang="en-GB" sz="1500" dirty="0">
                <a:solidFill>
                  <a:schemeClr val="tx2"/>
                </a:solidFill>
              </a:rPr>
              <a:t>Qualitative (CBT sessions)</a:t>
            </a:r>
          </a:p>
          <a:p>
            <a:pPr marL="0" indent="0">
              <a:buNone/>
            </a:pPr>
            <a:endParaRPr lang="en-GB" sz="1500" dirty="0">
              <a:solidFill>
                <a:schemeClr val="tx2"/>
              </a:solidFill>
            </a:endParaRPr>
          </a:p>
          <a:p>
            <a:pPr marL="0" indent="0">
              <a:buNone/>
            </a:pPr>
            <a:r>
              <a:rPr lang="en-GB" sz="1500" b="1" u="sng" dirty="0">
                <a:solidFill>
                  <a:schemeClr val="tx2"/>
                </a:solidFill>
              </a:rPr>
              <a:t>Target population:</a:t>
            </a:r>
          </a:p>
          <a:p>
            <a:r>
              <a:rPr lang="en-GB" sz="1500" dirty="0">
                <a:solidFill>
                  <a:schemeClr val="tx2"/>
                </a:solidFill>
              </a:rPr>
              <a:t>Those seeking treatment for medically diagnosed GAD between ages 18 upwards</a:t>
            </a:r>
          </a:p>
          <a:p>
            <a:r>
              <a:rPr lang="en-GB" sz="1500" dirty="0">
                <a:solidFill>
                  <a:schemeClr val="tx2"/>
                </a:solidFill>
              </a:rPr>
              <a:t>Exclusion criteria: Must not have comorbidities.</a:t>
            </a:r>
          </a:p>
          <a:p>
            <a:r>
              <a:rPr lang="en-GB" sz="1500" dirty="0">
                <a:solidFill>
                  <a:schemeClr val="tx2"/>
                </a:solidFill>
              </a:rPr>
              <a:t>Inclusion criteria: Must have a referral from the GP</a:t>
            </a:r>
          </a:p>
          <a:p>
            <a:r>
              <a:rPr lang="en-GB" sz="1500" dirty="0">
                <a:solidFill>
                  <a:schemeClr val="tx2"/>
                </a:solidFill>
              </a:rPr>
              <a:t>Systematic sample: 30 patients (every 4</a:t>
            </a:r>
            <a:r>
              <a:rPr lang="en-GB" sz="1500" baseline="30000" dirty="0">
                <a:solidFill>
                  <a:schemeClr val="tx2"/>
                </a:solidFill>
              </a:rPr>
              <a:t>th</a:t>
            </a:r>
            <a:r>
              <a:rPr lang="en-GB" sz="1500" dirty="0">
                <a:solidFill>
                  <a:schemeClr val="tx2"/>
                </a:solidFill>
              </a:rPr>
              <a:t> person selected from therapy waiting lists)</a:t>
            </a:r>
          </a:p>
          <a:p>
            <a:pPr marL="0" indent="0">
              <a:buNone/>
            </a:pPr>
            <a:endParaRPr lang="en-GB" sz="1500" dirty="0">
              <a:solidFill>
                <a:schemeClr val="tx2"/>
              </a:solidFill>
            </a:endParaRPr>
          </a:p>
          <a:p>
            <a:pPr marL="0" indent="0">
              <a:buNone/>
            </a:pPr>
            <a:r>
              <a:rPr lang="en-GB" sz="1500" b="1" u="sng" dirty="0">
                <a:solidFill>
                  <a:schemeClr val="tx2"/>
                </a:solidFill>
              </a:rPr>
              <a:t>Materials:</a:t>
            </a:r>
          </a:p>
          <a:p>
            <a:r>
              <a:rPr lang="en-GB" sz="1500" dirty="0">
                <a:solidFill>
                  <a:schemeClr val="tx2"/>
                </a:solidFill>
              </a:rPr>
              <a:t>CBT intervention (12 weekly sessions)</a:t>
            </a:r>
          </a:p>
          <a:p>
            <a:r>
              <a:rPr lang="en-GB" sz="1500" dirty="0">
                <a:solidFill>
                  <a:schemeClr val="tx2"/>
                </a:solidFill>
              </a:rPr>
              <a:t>Beck Anxiety Inventory (BAI) (Beck et al., 1988)</a:t>
            </a:r>
          </a:p>
          <a:p>
            <a:r>
              <a:rPr lang="en-GB" sz="1500" dirty="0">
                <a:solidFill>
                  <a:schemeClr val="tx2"/>
                </a:solidFill>
              </a:rPr>
              <a:t>Conducted by a qualified psychologist</a:t>
            </a:r>
          </a:p>
          <a:p>
            <a:r>
              <a:rPr lang="en-GB" sz="1500" dirty="0">
                <a:solidFill>
                  <a:schemeClr val="tx2"/>
                </a:solidFill>
              </a:rPr>
              <a:t>12-month follow-up (Hanrahan et al., 2013)</a:t>
            </a:r>
          </a:p>
          <a:p>
            <a:pPr marL="0" indent="0">
              <a:buNone/>
            </a:pPr>
            <a:endParaRPr lang="en-GB" sz="1800" dirty="0">
              <a:solidFill>
                <a:schemeClr val="tx2"/>
              </a:solidFill>
            </a:endParaRPr>
          </a:p>
        </p:txBody>
      </p:sp>
      <p:sp>
        <p:nvSpPr>
          <p:cNvPr id="12" name="Rectangle 11">
            <a:extLst>
              <a:ext uri="{FF2B5EF4-FFF2-40B4-BE49-F238E27FC236}">
                <a16:creationId xmlns:a16="http://schemas.microsoft.com/office/drawing/2014/main" id="{9729F241-2B1B-40E9-A72C-63955DFFF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B4B9D7-F359-44A2-87B4-EAFA68AA9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blipFill dpi="0" rotWithShape="1">
            <a:blip r:embed="rId3">
              <a:alphaModFix amt="40000"/>
              <a:duotone>
                <a:schemeClr val="accent1">
                  <a:shade val="45000"/>
                  <a:satMod val="135000"/>
                </a:schemeClr>
                <a:prstClr val="white"/>
              </a:duotone>
            </a:blip>
            <a:srcRect/>
            <a:tile tx="889000" ty="0" sx="100000" sy="100000" flip="xy" algn="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70935387"/>
      </p:ext>
    </p:extLst>
  </p:cSld>
  <p:clrMapOvr>
    <a:masterClrMapping/>
  </p:clrMapOvr>
  <mc:AlternateContent xmlns:mc="http://schemas.openxmlformats.org/markup-compatibility/2006" xmlns:p14="http://schemas.microsoft.com/office/powerpoint/2010/main">
    <mc:Choice Requires="p14">
      <p:transition spd="slow" p14:dur="2000" advTm="167169"/>
    </mc:Choice>
    <mc:Fallback xmlns="">
      <p:transition spd="slow" advTm="167169"/>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1" name="Content Placeholder 2">
            <a:extLst>
              <a:ext uri="{FF2B5EF4-FFF2-40B4-BE49-F238E27FC236}">
                <a16:creationId xmlns:a16="http://schemas.microsoft.com/office/drawing/2014/main" id="{46F0FB8E-C9EF-48E9-6474-EE380B2B1942}"/>
              </a:ext>
            </a:extLst>
          </p:cNvPr>
          <p:cNvGraphicFramePr>
            <a:graphicFrameLocks noGrp="1"/>
          </p:cNvGraphicFramePr>
          <p:nvPr>
            <p:ph idx="1"/>
            <p:extLst>
              <p:ext uri="{D42A27DB-BD31-4B8C-83A1-F6EECF244321}">
                <p14:modId xmlns:p14="http://schemas.microsoft.com/office/powerpoint/2010/main" val="1871451459"/>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B9B8A727-A2D1-2C3A-2E3A-8DBACBC095F3}"/>
              </a:ext>
            </a:extLst>
          </p:cNvPr>
          <p:cNvSpPr txBox="1"/>
          <p:nvPr/>
        </p:nvSpPr>
        <p:spPr>
          <a:xfrm>
            <a:off x="1856792" y="2911151"/>
            <a:ext cx="3853543" cy="584775"/>
          </a:xfrm>
          <a:prstGeom prst="rect">
            <a:avLst/>
          </a:prstGeom>
          <a:noFill/>
        </p:spPr>
        <p:txBody>
          <a:bodyPr wrap="square" rtlCol="0">
            <a:spAutoFit/>
          </a:bodyPr>
          <a:lstStyle/>
          <a:p>
            <a:r>
              <a:rPr lang="en-GB" sz="3200" dirty="0">
                <a:solidFill>
                  <a:schemeClr val="bg1"/>
                </a:solidFill>
              </a:rPr>
              <a:t>Procedure:</a:t>
            </a:r>
            <a:endParaRPr lang="en-GB" dirty="0">
              <a:solidFill>
                <a:schemeClr val="bg1"/>
              </a:solidFill>
            </a:endParaRPr>
          </a:p>
        </p:txBody>
      </p:sp>
    </p:spTree>
    <p:extLst>
      <p:ext uri="{BB962C8B-B14F-4D97-AF65-F5344CB8AC3E}">
        <p14:creationId xmlns:p14="http://schemas.microsoft.com/office/powerpoint/2010/main" val="1866194269"/>
      </p:ext>
    </p:extLst>
  </p:cSld>
  <p:clrMapOvr>
    <a:masterClrMapping/>
  </p:clrMapOvr>
  <mc:AlternateContent xmlns:mc="http://schemas.openxmlformats.org/markup-compatibility/2006" xmlns:p14="http://schemas.microsoft.com/office/powerpoint/2010/main">
    <mc:Choice Requires="p14">
      <p:transition spd="slow" p14:dur="2000" advTm="89870"/>
    </mc:Choice>
    <mc:Fallback xmlns="">
      <p:transition spd="slow" advTm="8987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BADC9-58FD-95E3-B129-E6F2A5F0DA35}"/>
              </a:ext>
            </a:extLst>
          </p:cNvPr>
          <p:cNvSpPr>
            <a:spLocks noGrp="1"/>
          </p:cNvSpPr>
          <p:nvPr>
            <p:ph type="title"/>
          </p:nvPr>
        </p:nvSpPr>
        <p:spPr/>
        <p:txBody>
          <a:bodyPr/>
          <a:lstStyle/>
          <a:p>
            <a:r>
              <a:rPr lang="en-GB" dirty="0"/>
              <a:t>Outcome Measures</a:t>
            </a:r>
          </a:p>
        </p:txBody>
      </p:sp>
      <p:sp>
        <p:nvSpPr>
          <p:cNvPr id="3" name="Content Placeholder 2">
            <a:extLst>
              <a:ext uri="{FF2B5EF4-FFF2-40B4-BE49-F238E27FC236}">
                <a16:creationId xmlns:a16="http://schemas.microsoft.com/office/drawing/2014/main" id="{3E4A5A47-9FE5-36F9-3E8E-BF4B69F9C678}"/>
              </a:ext>
            </a:extLst>
          </p:cNvPr>
          <p:cNvSpPr>
            <a:spLocks noGrp="1"/>
          </p:cNvSpPr>
          <p:nvPr>
            <p:ph idx="1"/>
          </p:nvPr>
        </p:nvSpPr>
        <p:spPr/>
        <p:txBody>
          <a:bodyPr/>
          <a:lstStyle/>
          <a:p>
            <a:r>
              <a:rPr lang="en-GB" dirty="0"/>
              <a:t>Positive outcome – patients manage GAD through CBT techniques – reduction in their GAD symptoms </a:t>
            </a:r>
          </a:p>
          <a:p>
            <a:r>
              <a:rPr lang="en-GB" dirty="0"/>
              <a:t>Negative outcome – CBT sessions unsuccessful (chance of relapse - Levy et al. (2021))</a:t>
            </a:r>
          </a:p>
          <a:p>
            <a:r>
              <a:rPr lang="en-GB" dirty="0"/>
              <a:t>Could cause comorbidities</a:t>
            </a:r>
          </a:p>
          <a:p>
            <a:r>
              <a:rPr lang="en-GB" dirty="0"/>
              <a:t>Future measure – alternative treatment.</a:t>
            </a:r>
          </a:p>
        </p:txBody>
      </p:sp>
    </p:spTree>
    <p:extLst>
      <p:ext uri="{BB962C8B-B14F-4D97-AF65-F5344CB8AC3E}">
        <p14:creationId xmlns:p14="http://schemas.microsoft.com/office/powerpoint/2010/main" val="2785118934"/>
      </p:ext>
    </p:extLst>
  </p:cSld>
  <p:clrMapOvr>
    <a:masterClrMapping/>
  </p:clrMapOvr>
  <mc:AlternateContent xmlns:mc="http://schemas.openxmlformats.org/markup-compatibility/2006" xmlns:p14="http://schemas.microsoft.com/office/powerpoint/2010/main">
    <mc:Choice Requires="p14">
      <p:transition spd="slow" p14:dur="2000" advTm="99197"/>
    </mc:Choice>
    <mc:Fallback xmlns="">
      <p:transition spd="slow" advTm="9919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A3B2631D-6EA4-0FB4-FD62-36209A591210}"/>
              </a:ext>
            </a:extLst>
          </p:cNvPr>
          <p:cNvSpPr>
            <a:spLocks noGrp="1"/>
          </p:cNvSpPr>
          <p:nvPr>
            <p:ph type="title"/>
          </p:nvPr>
        </p:nvSpPr>
        <p:spPr>
          <a:xfrm>
            <a:off x="838201" y="559813"/>
            <a:ext cx="10348146" cy="1675009"/>
          </a:xfrm>
        </p:spPr>
        <p:txBody>
          <a:bodyPr anchor="t">
            <a:normAutofit/>
          </a:bodyPr>
          <a:lstStyle/>
          <a:p>
            <a:r>
              <a:rPr lang="en-GB" dirty="0">
                <a:solidFill>
                  <a:schemeClr val="tx2"/>
                </a:solidFill>
              </a:rPr>
              <a:t>Ethical Considerations</a:t>
            </a:r>
          </a:p>
        </p:txBody>
      </p:sp>
      <p:pic>
        <p:nvPicPr>
          <p:cNvPr id="14" name="Picture 13">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rot="10800000">
            <a:off x="0" y="2719662"/>
            <a:ext cx="1371600" cy="2548349"/>
          </a:xfrm>
          <a:prstGeom prst="rect">
            <a:avLst/>
          </a:prstGeom>
        </p:spPr>
      </p:pic>
      <p:sp>
        <p:nvSpPr>
          <p:cNvPr id="3" name="Content Placeholder 2">
            <a:extLst>
              <a:ext uri="{FF2B5EF4-FFF2-40B4-BE49-F238E27FC236}">
                <a16:creationId xmlns:a16="http://schemas.microsoft.com/office/drawing/2014/main" id="{24E68DA0-343C-7840-814F-0EFBECB16699}"/>
              </a:ext>
            </a:extLst>
          </p:cNvPr>
          <p:cNvSpPr>
            <a:spLocks noGrp="1"/>
          </p:cNvSpPr>
          <p:nvPr>
            <p:ph idx="1"/>
          </p:nvPr>
        </p:nvSpPr>
        <p:spPr>
          <a:xfrm>
            <a:off x="1558213" y="1660849"/>
            <a:ext cx="9615066" cy="4452238"/>
          </a:xfrm>
        </p:spPr>
        <p:txBody>
          <a:bodyPr anchor="ctr">
            <a:normAutofit/>
          </a:bodyPr>
          <a:lstStyle/>
          <a:p>
            <a:r>
              <a:rPr lang="en-GB" sz="1800" dirty="0">
                <a:solidFill>
                  <a:schemeClr val="tx2"/>
                </a:solidFill>
              </a:rPr>
              <a:t>Informed consent </a:t>
            </a:r>
          </a:p>
          <a:p>
            <a:r>
              <a:rPr lang="en-GB" sz="1800" dirty="0">
                <a:solidFill>
                  <a:schemeClr val="tx2"/>
                </a:solidFill>
              </a:rPr>
              <a:t>Risk of stress and anxiety – patients have the right to withdraw from the CBT sessions </a:t>
            </a:r>
          </a:p>
          <a:p>
            <a:r>
              <a:rPr lang="en-GB" sz="1800" dirty="0">
                <a:solidFill>
                  <a:schemeClr val="tx2"/>
                </a:solidFill>
              </a:rPr>
              <a:t>Confidentiality </a:t>
            </a:r>
          </a:p>
          <a:p>
            <a:endParaRPr lang="en-GB" sz="1800" dirty="0">
              <a:solidFill>
                <a:schemeClr val="tx2"/>
              </a:solidFill>
            </a:endParaRPr>
          </a:p>
          <a:p>
            <a:endParaRPr lang="en-GB" sz="1800" dirty="0">
              <a:solidFill>
                <a:schemeClr val="tx2"/>
              </a:solidFill>
            </a:endParaRPr>
          </a:p>
          <a:p>
            <a:endParaRPr lang="en-GB" sz="1800" dirty="0">
              <a:solidFill>
                <a:schemeClr val="tx2"/>
              </a:solidFill>
            </a:endParaRPr>
          </a:p>
        </p:txBody>
      </p:sp>
    </p:spTree>
    <p:extLst>
      <p:ext uri="{BB962C8B-B14F-4D97-AF65-F5344CB8AC3E}">
        <p14:creationId xmlns:p14="http://schemas.microsoft.com/office/powerpoint/2010/main" val="2529247815"/>
      </p:ext>
    </p:extLst>
  </p:cSld>
  <p:clrMapOvr>
    <a:masterClrMapping/>
  </p:clrMapOvr>
  <mc:AlternateContent xmlns:mc="http://schemas.openxmlformats.org/markup-compatibility/2006" xmlns:p14="http://schemas.microsoft.com/office/powerpoint/2010/main">
    <mc:Choice Requires="p14">
      <p:transition spd="slow" p14:dur="2000" advTm="47081"/>
    </mc:Choice>
    <mc:Fallback xmlns="">
      <p:transition spd="slow" advTm="4708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EE07CC-63CE-BEB7-3075-CD7E21DA0F9C}"/>
              </a:ext>
            </a:extLst>
          </p:cNvPr>
          <p:cNvSpPr>
            <a:spLocks noGrp="1"/>
          </p:cNvSpPr>
          <p:nvPr>
            <p:ph type="title"/>
          </p:nvPr>
        </p:nvSpPr>
        <p:spPr>
          <a:xfrm>
            <a:off x="1198182" y="381000"/>
            <a:ext cx="10003218" cy="1600124"/>
          </a:xfrm>
        </p:spPr>
        <p:txBody>
          <a:bodyPr>
            <a:normAutofit/>
          </a:bodyPr>
          <a:lstStyle/>
          <a:p>
            <a:r>
              <a:rPr lang="en-GB" dirty="0"/>
              <a:t>Other Studies</a:t>
            </a:r>
          </a:p>
        </p:txBody>
      </p:sp>
      <p:sp>
        <p:nvSpPr>
          <p:cNvPr id="3" name="Content Placeholder 2">
            <a:extLst>
              <a:ext uri="{FF2B5EF4-FFF2-40B4-BE49-F238E27FC236}">
                <a16:creationId xmlns:a16="http://schemas.microsoft.com/office/drawing/2014/main" id="{8D59FC54-08E4-191D-BC0D-59570897C77E}"/>
              </a:ext>
            </a:extLst>
          </p:cNvPr>
          <p:cNvSpPr>
            <a:spLocks noGrp="1"/>
          </p:cNvSpPr>
          <p:nvPr>
            <p:ph idx="1"/>
          </p:nvPr>
        </p:nvSpPr>
        <p:spPr>
          <a:xfrm>
            <a:off x="1185756" y="2362200"/>
            <a:ext cx="8796444" cy="3935986"/>
          </a:xfrm>
        </p:spPr>
        <p:txBody>
          <a:bodyPr anchor="ctr">
            <a:normAutofit/>
          </a:bodyPr>
          <a:lstStyle/>
          <a:p>
            <a:r>
              <a:rPr lang="en-GB" sz="1800" dirty="0">
                <a:solidFill>
                  <a:schemeClr val="tx1">
                    <a:alpha val="80000"/>
                  </a:schemeClr>
                </a:solidFill>
              </a:rPr>
              <a:t>Carl et al. (2019) – found that psychotherapy had a larger effect on patients with GAD compared to medication</a:t>
            </a:r>
          </a:p>
          <a:p>
            <a:r>
              <a:rPr lang="en-GB" sz="1800" dirty="0">
                <a:solidFill>
                  <a:schemeClr val="tx1">
                    <a:alpha val="80000"/>
                  </a:schemeClr>
                </a:solidFill>
              </a:rPr>
              <a:t>DiMauro et al. (2013) – participants post-CBT treatment maintained low levels of GAD </a:t>
            </a:r>
          </a:p>
          <a:p>
            <a:r>
              <a:rPr lang="en-GB" sz="1800" dirty="0" err="1">
                <a:solidFill>
                  <a:schemeClr val="tx1">
                    <a:alpha val="80000"/>
                  </a:schemeClr>
                </a:solidFill>
              </a:rPr>
              <a:t>Nordahl</a:t>
            </a:r>
            <a:r>
              <a:rPr lang="en-GB" sz="1800" dirty="0">
                <a:solidFill>
                  <a:schemeClr val="tx1">
                    <a:alpha val="80000"/>
                  </a:schemeClr>
                </a:solidFill>
              </a:rPr>
              <a:t> et al. (2018) – highlighted CBT was an effective treatment, however, MCT had higher recovery rates</a:t>
            </a:r>
          </a:p>
          <a:p>
            <a:endParaRPr lang="en-GB" sz="1800" dirty="0">
              <a:solidFill>
                <a:schemeClr val="tx1">
                  <a:alpha val="80000"/>
                </a:schemeClr>
              </a:solidFill>
            </a:endParaRPr>
          </a:p>
        </p:txBody>
      </p:sp>
    </p:spTree>
    <p:extLst>
      <p:ext uri="{BB962C8B-B14F-4D97-AF65-F5344CB8AC3E}">
        <p14:creationId xmlns:p14="http://schemas.microsoft.com/office/powerpoint/2010/main" val="2681509657"/>
      </p:ext>
    </p:extLst>
  </p:cSld>
  <p:clrMapOvr>
    <a:masterClrMapping/>
  </p:clrMapOvr>
  <mc:AlternateContent xmlns:mc="http://schemas.openxmlformats.org/markup-compatibility/2006" xmlns:p14="http://schemas.microsoft.com/office/powerpoint/2010/main">
    <mc:Choice Requires="p14">
      <p:transition spd="slow" p14:dur="2000" advTm="78889"/>
    </mc:Choice>
    <mc:Fallback xmlns="">
      <p:transition spd="slow" advTm="78889"/>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8AE83E-3426-CE97-C67B-4BCF04D7D1D1}"/>
              </a:ext>
            </a:extLst>
          </p:cNvPr>
          <p:cNvSpPr txBox="1"/>
          <p:nvPr/>
        </p:nvSpPr>
        <p:spPr>
          <a:xfrm>
            <a:off x="508747" y="0"/>
            <a:ext cx="11174506" cy="6124754"/>
          </a:xfrm>
          <a:prstGeom prst="rect">
            <a:avLst/>
          </a:prstGeom>
          <a:noFill/>
        </p:spPr>
        <p:txBody>
          <a:bodyPr wrap="square" rtlCol="0">
            <a:spAutoFit/>
          </a:bodyPr>
          <a:lstStyle/>
          <a:p>
            <a:pPr algn="ctr">
              <a:lnSpc>
                <a:spcPct val="200000"/>
              </a:lnSpc>
            </a:pPr>
            <a:r>
              <a:rPr lang="en-GB" sz="1700" b="0" dirty="0">
                <a:effectLst/>
                <a:latin typeface="Times New Roman" panose="02020603050405020304" pitchFamily="18" charset="0"/>
              </a:rPr>
              <a:t>References</a:t>
            </a:r>
          </a:p>
          <a:p>
            <a:pPr marL="457200" indent="-457200">
              <a:lnSpc>
                <a:spcPct val="200000"/>
              </a:lnSpc>
            </a:pPr>
            <a:r>
              <a:rPr lang="en-GB" sz="1700" dirty="0">
                <a:effectLst/>
                <a:latin typeface="Times New Roman" panose="02020603050405020304" pitchFamily="18" charset="0"/>
              </a:rPr>
              <a:t>American Psychiatric Association. (2013). </a:t>
            </a:r>
            <a:r>
              <a:rPr lang="en-GB" sz="1700" i="1" dirty="0">
                <a:effectLst/>
                <a:latin typeface="Times New Roman" panose="02020603050405020304" pitchFamily="18" charset="0"/>
              </a:rPr>
              <a:t>Diagnostic and Statistical Manual of Mental Disorders</a:t>
            </a:r>
            <a:r>
              <a:rPr lang="en-GB" sz="1700" dirty="0">
                <a:effectLst/>
                <a:latin typeface="Times New Roman" panose="02020603050405020304" pitchFamily="18" charset="0"/>
              </a:rPr>
              <a:t> (5th ed., pp. 222–226). American Psychiatric Association.</a:t>
            </a:r>
          </a:p>
          <a:p>
            <a:pPr marL="457200" indent="-457200">
              <a:lnSpc>
                <a:spcPct val="200000"/>
              </a:lnSpc>
            </a:pPr>
            <a:r>
              <a:rPr lang="en-GB" sz="1700" dirty="0">
                <a:effectLst/>
                <a:latin typeface="Times New Roman" panose="02020603050405020304" pitchFamily="18" charset="0"/>
              </a:rPr>
              <a:t>American Psychological Association. (2017, July). What Is Cognitive </a:t>
            </a:r>
            <a:r>
              <a:rPr lang="en-GB" sz="1700" dirty="0" err="1">
                <a:effectLst/>
                <a:latin typeface="Times New Roman" panose="02020603050405020304" pitchFamily="18" charset="0"/>
              </a:rPr>
              <a:t>Behavioral</a:t>
            </a:r>
            <a:r>
              <a:rPr lang="en-GB" sz="1700" dirty="0">
                <a:effectLst/>
                <a:latin typeface="Times New Roman" panose="02020603050405020304" pitchFamily="18" charset="0"/>
              </a:rPr>
              <a:t> Therapy? </a:t>
            </a:r>
            <a:r>
              <a:rPr lang="en-GB" sz="1700" i="1" dirty="0">
                <a:effectLst/>
                <a:latin typeface="Times New Roman" panose="02020603050405020304" pitchFamily="18" charset="0"/>
              </a:rPr>
              <a:t>American Psychological Association</a:t>
            </a:r>
            <a:r>
              <a:rPr lang="en-GB" sz="1700" dirty="0">
                <a:effectLst/>
                <a:latin typeface="Times New Roman" panose="02020603050405020304" pitchFamily="18" charset="0"/>
              </a:rPr>
              <a:t>. </a:t>
            </a:r>
            <a:r>
              <a:rPr lang="en-GB" sz="1700" dirty="0">
                <a:effectLst/>
                <a:latin typeface="Times New Roman" panose="02020603050405020304" pitchFamily="18" charset="0"/>
                <a:hlinkClick r:id="rId2"/>
              </a:rPr>
              <a:t>https://www.apa.org/ptsd-guideline/patients-and-families/cognitive-behavioral</a:t>
            </a:r>
            <a:r>
              <a:rPr lang="en-GB" sz="1700" dirty="0">
                <a:effectLst/>
                <a:latin typeface="Times New Roman" panose="02020603050405020304" pitchFamily="18" charset="0"/>
              </a:rPr>
              <a:t> </a:t>
            </a:r>
          </a:p>
          <a:p>
            <a:pPr marL="457200" indent="-457200">
              <a:lnSpc>
                <a:spcPct val="200000"/>
              </a:lnSpc>
            </a:pPr>
            <a:r>
              <a:rPr lang="en-GB" sz="1700" dirty="0">
                <a:effectLst/>
                <a:latin typeface="Times New Roman" panose="02020603050405020304" pitchFamily="18" charset="0"/>
              </a:rPr>
              <a:t>Beck, A., Epstein, N., Brown, G., &amp; Steer, R. (1988). </a:t>
            </a:r>
            <a:r>
              <a:rPr lang="en-GB" sz="1700" i="1" dirty="0">
                <a:effectLst/>
                <a:latin typeface="Times New Roman" panose="02020603050405020304" pitchFamily="18" charset="0"/>
              </a:rPr>
              <a:t>APA </a:t>
            </a:r>
            <a:r>
              <a:rPr lang="en-GB" sz="1700" i="1" dirty="0" err="1">
                <a:effectLst/>
                <a:latin typeface="Times New Roman" panose="02020603050405020304" pitchFamily="18" charset="0"/>
              </a:rPr>
              <a:t>PsycNet</a:t>
            </a:r>
            <a:r>
              <a:rPr lang="en-GB" sz="1700" dirty="0">
                <a:effectLst/>
                <a:latin typeface="Times New Roman" panose="02020603050405020304" pitchFamily="18" charset="0"/>
              </a:rPr>
              <a:t>. Psycnet.apa.org. </a:t>
            </a:r>
            <a:r>
              <a:rPr lang="en-GB" sz="1700" dirty="0">
                <a:effectLst/>
                <a:latin typeface="Times New Roman" panose="02020603050405020304" pitchFamily="18" charset="0"/>
                <a:hlinkClick r:id="rId3"/>
              </a:rPr>
              <a:t>https://psycnet.apa.org/doiLanding?doi=10.1037%2Ft02025-000</a:t>
            </a:r>
            <a:r>
              <a:rPr lang="en-GB" sz="1700" dirty="0">
                <a:effectLst/>
                <a:latin typeface="Times New Roman" panose="02020603050405020304" pitchFamily="18" charset="0"/>
              </a:rPr>
              <a:t> </a:t>
            </a:r>
          </a:p>
          <a:p>
            <a:pPr marL="457200" indent="-457200">
              <a:lnSpc>
                <a:spcPct val="200000"/>
              </a:lnSpc>
            </a:pPr>
            <a:r>
              <a:rPr lang="en-GB" sz="1700" dirty="0">
                <a:effectLst/>
                <a:latin typeface="Times New Roman" panose="02020603050405020304" pitchFamily="18" charset="0"/>
              </a:rPr>
              <a:t>Carl, E., Witcraft, S. M., Kauffman, B. Y., Gillespie, E. M., Becker, E. S., </a:t>
            </a:r>
            <a:r>
              <a:rPr lang="en-GB" sz="1700" dirty="0" err="1">
                <a:effectLst/>
                <a:latin typeface="Times New Roman" panose="02020603050405020304" pitchFamily="18" charset="0"/>
              </a:rPr>
              <a:t>Cuijpers</a:t>
            </a:r>
            <a:r>
              <a:rPr lang="en-GB" sz="1700" dirty="0">
                <a:effectLst/>
                <a:latin typeface="Times New Roman" panose="02020603050405020304" pitchFamily="18" charset="0"/>
              </a:rPr>
              <a:t>, P., Van </a:t>
            </a:r>
            <a:r>
              <a:rPr lang="en-GB" sz="1700" dirty="0" err="1">
                <a:effectLst/>
                <a:latin typeface="Times New Roman" panose="02020603050405020304" pitchFamily="18" charset="0"/>
              </a:rPr>
              <a:t>Ameringen</a:t>
            </a:r>
            <a:r>
              <a:rPr lang="en-GB" sz="1700" dirty="0">
                <a:effectLst/>
                <a:latin typeface="Times New Roman" panose="02020603050405020304" pitchFamily="18" charset="0"/>
              </a:rPr>
              <a:t>, M., Smits, J. A. J., &amp; Powers, M. B. (2019). Psychological and pharmacological treatments for generalized anxiety disorder (GAD): a meta-analysis of randomized controlled trials. </a:t>
            </a:r>
            <a:r>
              <a:rPr lang="en-GB" sz="1700" i="1" dirty="0">
                <a:effectLst/>
                <a:latin typeface="Times New Roman" panose="02020603050405020304" pitchFamily="18" charset="0"/>
              </a:rPr>
              <a:t>Cognitive Behaviour Therapy</a:t>
            </a:r>
            <a:r>
              <a:rPr lang="en-GB" sz="1700" dirty="0">
                <a:effectLst/>
                <a:latin typeface="Times New Roman" panose="02020603050405020304" pitchFamily="18" charset="0"/>
              </a:rPr>
              <a:t>, </a:t>
            </a:r>
            <a:r>
              <a:rPr lang="en-GB" sz="1700" i="1" dirty="0">
                <a:effectLst/>
                <a:latin typeface="Times New Roman" panose="02020603050405020304" pitchFamily="18" charset="0"/>
              </a:rPr>
              <a:t>49</a:t>
            </a:r>
            <a:r>
              <a:rPr lang="en-GB" sz="1700" dirty="0">
                <a:effectLst/>
                <a:latin typeface="Times New Roman" panose="02020603050405020304" pitchFamily="18" charset="0"/>
              </a:rPr>
              <a:t>(1), 1–21. </a:t>
            </a:r>
            <a:r>
              <a:rPr lang="en-GB" sz="1700" dirty="0">
                <a:effectLst/>
                <a:latin typeface="Times New Roman" panose="02020603050405020304" pitchFamily="18" charset="0"/>
                <a:hlinkClick r:id="rId4"/>
              </a:rPr>
              <a:t>https://doi.org/10.1080/16506073.2018.1560358</a:t>
            </a:r>
            <a:r>
              <a:rPr lang="en-GB" sz="1700" dirty="0">
                <a:effectLst/>
                <a:latin typeface="Times New Roman" panose="02020603050405020304" pitchFamily="18" charset="0"/>
              </a:rPr>
              <a:t> </a:t>
            </a:r>
          </a:p>
          <a:p>
            <a:endParaRPr lang="en-GB" dirty="0"/>
          </a:p>
        </p:txBody>
      </p:sp>
    </p:spTree>
    <p:extLst>
      <p:ext uri="{BB962C8B-B14F-4D97-AF65-F5344CB8AC3E}">
        <p14:creationId xmlns:p14="http://schemas.microsoft.com/office/powerpoint/2010/main" val="2951811697"/>
      </p:ext>
    </p:extLst>
  </p:cSld>
  <p:clrMapOvr>
    <a:masterClrMapping/>
  </p:clrMapOvr>
  <mc:AlternateContent xmlns:mc="http://schemas.openxmlformats.org/markup-compatibility/2006" xmlns:p14="http://schemas.microsoft.com/office/powerpoint/2010/main">
    <mc:Choice Requires="p14">
      <p:transition spd="slow" p14:dur="2000" advTm="781"/>
    </mc:Choice>
    <mc:Fallback xmlns="">
      <p:transition spd="slow" advTm="781"/>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CBABF1-D5AC-75D0-7C5F-84465357298F}"/>
              </a:ext>
            </a:extLst>
          </p:cNvPr>
          <p:cNvSpPr txBox="1"/>
          <p:nvPr/>
        </p:nvSpPr>
        <p:spPr>
          <a:xfrm>
            <a:off x="497541" y="255494"/>
            <a:ext cx="11187953" cy="6155531"/>
          </a:xfrm>
          <a:prstGeom prst="rect">
            <a:avLst/>
          </a:prstGeom>
          <a:noFill/>
        </p:spPr>
        <p:txBody>
          <a:bodyPr wrap="square" rtlCol="0">
            <a:spAutoFit/>
          </a:bodyPr>
          <a:lstStyle/>
          <a:p>
            <a:pPr marL="457200" indent="-457200">
              <a:lnSpc>
                <a:spcPct val="200000"/>
              </a:lnSpc>
            </a:pPr>
            <a:endParaRPr lang="en-GB" sz="1800" dirty="0">
              <a:effectLst/>
              <a:latin typeface="Times New Roman" panose="02020603050405020304" pitchFamily="18" charset="0"/>
            </a:endParaRPr>
          </a:p>
          <a:p>
            <a:pPr marL="457200" indent="-457200">
              <a:lnSpc>
                <a:spcPct val="200000"/>
              </a:lnSpc>
            </a:pPr>
            <a:r>
              <a:rPr lang="en-GB" sz="1700" dirty="0" err="1">
                <a:effectLst/>
                <a:latin typeface="Times New Roman" panose="02020603050405020304" pitchFamily="18" charset="0"/>
              </a:rPr>
              <a:t>Casarella</a:t>
            </a:r>
            <a:r>
              <a:rPr lang="en-GB" sz="1700" dirty="0">
                <a:effectLst/>
                <a:latin typeface="Times New Roman" panose="02020603050405020304" pitchFamily="18" charset="0"/>
              </a:rPr>
              <a:t>, J. (2021, September 14). </a:t>
            </a:r>
            <a:r>
              <a:rPr lang="en-GB" sz="1700" i="1" dirty="0">
                <a:effectLst/>
                <a:latin typeface="Times New Roman" panose="02020603050405020304" pitchFamily="18" charset="0"/>
              </a:rPr>
              <a:t>Generalized Anxiety Disorder</a:t>
            </a:r>
            <a:r>
              <a:rPr lang="en-GB" sz="1700" dirty="0">
                <a:effectLst/>
                <a:latin typeface="Times New Roman" panose="02020603050405020304" pitchFamily="18" charset="0"/>
              </a:rPr>
              <a:t>. WebMD; WebMD. </a:t>
            </a:r>
            <a:r>
              <a:rPr lang="en-GB" sz="1700" dirty="0">
                <a:effectLst/>
                <a:latin typeface="Times New Roman" panose="02020603050405020304" pitchFamily="18" charset="0"/>
                <a:hlinkClick r:id="rId2"/>
              </a:rPr>
              <a:t>https://www.webmd.com/anxiety-panic/guide/generalized-anxiety-disorder</a:t>
            </a:r>
            <a:r>
              <a:rPr lang="en-GB" sz="1700" dirty="0">
                <a:effectLst/>
                <a:latin typeface="Times New Roman" panose="02020603050405020304" pitchFamily="18" charset="0"/>
              </a:rPr>
              <a:t> </a:t>
            </a:r>
          </a:p>
          <a:p>
            <a:pPr marL="457200" indent="-457200">
              <a:lnSpc>
                <a:spcPct val="200000"/>
              </a:lnSpc>
            </a:pPr>
            <a:r>
              <a:rPr lang="en-GB" sz="1700" dirty="0">
                <a:effectLst/>
                <a:latin typeface="Times New Roman" panose="02020603050405020304" pitchFamily="18" charset="0"/>
              </a:rPr>
              <a:t>Chand, S. P., </a:t>
            </a:r>
            <a:r>
              <a:rPr lang="en-GB" sz="1700" dirty="0" err="1">
                <a:effectLst/>
                <a:latin typeface="Times New Roman" panose="02020603050405020304" pitchFamily="18" charset="0"/>
              </a:rPr>
              <a:t>Kuckel</a:t>
            </a:r>
            <a:r>
              <a:rPr lang="en-GB" sz="1700" dirty="0">
                <a:effectLst/>
                <a:latin typeface="Times New Roman" panose="02020603050405020304" pitchFamily="18" charset="0"/>
              </a:rPr>
              <a:t>, D. P., &amp; </a:t>
            </a:r>
            <a:r>
              <a:rPr lang="en-GB" sz="1700" dirty="0" err="1">
                <a:effectLst/>
                <a:latin typeface="Times New Roman" panose="02020603050405020304" pitchFamily="18" charset="0"/>
              </a:rPr>
              <a:t>Huecker</a:t>
            </a:r>
            <a:r>
              <a:rPr lang="en-GB" sz="1700" dirty="0">
                <a:effectLst/>
                <a:latin typeface="Times New Roman" panose="02020603050405020304" pitchFamily="18" charset="0"/>
              </a:rPr>
              <a:t>, M. R. (2022, September 9). </a:t>
            </a:r>
            <a:r>
              <a:rPr lang="en-GB" sz="1700" i="1" dirty="0">
                <a:effectLst/>
                <a:latin typeface="Times New Roman" panose="02020603050405020304" pitchFamily="18" charset="0"/>
              </a:rPr>
              <a:t>Cognitive </a:t>
            </a:r>
            <a:r>
              <a:rPr lang="en-GB" sz="1700" i="1" dirty="0" err="1">
                <a:effectLst/>
                <a:latin typeface="Times New Roman" panose="02020603050405020304" pitchFamily="18" charset="0"/>
              </a:rPr>
              <a:t>Behavior</a:t>
            </a:r>
            <a:r>
              <a:rPr lang="en-GB" sz="1700" i="1" dirty="0">
                <a:effectLst/>
                <a:latin typeface="Times New Roman" panose="02020603050405020304" pitchFamily="18" charset="0"/>
              </a:rPr>
              <a:t> Therapy</a:t>
            </a:r>
            <a:r>
              <a:rPr lang="en-GB" sz="1700" dirty="0">
                <a:effectLst/>
                <a:latin typeface="Times New Roman" panose="02020603050405020304" pitchFamily="18" charset="0"/>
              </a:rPr>
              <a:t>. PubMed; </a:t>
            </a:r>
            <a:r>
              <a:rPr lang="en-GB" sz="1700" dirty="0" err="1">
                <a:effectLst/>
                <a:latin typeface="Times New Roman" panose="02020603050405020304" pitchFamily="18" charset="0"/>
              </a:rPr>
              <a:t>StatPearls</a:t>
            </a:r>
            <a:r>
              <a:rPr lang="en-GB" sz="1700" dirty="0">
                <a:effectLst/>
                <a:latin typeface="Times New Roman" panose="02020603050405020304" pitchFamily="18" charset="0"/>
              </a:rPr>
              <a:t> Publishing. </a:t>
            </a:r>
            <a:r>
              <a:rPr lang="en-GB" sz="1700" dirty="0">
                <a:effectLst/>
                <a:latin typeface="Times New Roman" panose="02020603050405020304" pitchFamily="18" charset="0"/>
                <a:hlinkClick r:id="rId3"/>
              </a:rPr>
              <a:t>https://www.ncbi.nlm.nih.gov/books/NBK470241/#:~:text=In%20the%201960s%2C%20Aaron%20Beck</a:t>
            </a:r>
            <a:r>
              <a:rPr lang="en-GB" sz="1700" dirty="0">
                <a:effectLst/>
                <a:latin typeface="Times New Roman" panose="02020603050405020304" pitchFamily="18" charset="0"/>
              </a:rPr>
              <a:t> </a:t>
            </a:r>
          </a:p>
          <a:p>
            <a:pPr marL="457200" indent="-457200">
              <a:lnSpc>
                <a:spcPct val="200000"/>
              </a:lnSpc>
            </a:pPr>
            <a:r>
              <a:rPr lang="en-GB" sz="1700" dirty="0" err="1">
                <a:effectLst/>
                <a:latin typeface="Times New Roman" panose="02020603050405020304" pitchFamily="18" charset="0"/>
              </a:rPr>
              <a:t>Cuijpers</a:t>
            </a:r>
            <a:r>
              <a:rPr lang="en-GB" sz="1700" dirty="0">
                <a:effectLst/>
                <a:latin typeface="Times New Roman" panose="02020603050405020304" pitchFamily="18" charset="0"/>
              </a:rPr>
              <a:t>, P., Cristea, I. A., </a:t>
            </a:r>
            <a:r>
              <a:rPr lang="en-GB" sz="1700" dirty="0" err="1">
                <a:effectLst/>
                <a:latin typeface="Times New Roman" panose="02020603050405020304" pitchFamily="18" charset="0"/>
              </a:rPr>
              <a:t>Karyotaki</a:t>
            </a:r>
            <a:r>
              <a:rPr lang="en-GB" sz="1700" dirty="0">
                <a:effectLst/>
                <a:latin typeface="Times New Roman" panose="02020603050405020304" pitchFamily="18" charset="0"/>
              </a:rPr>
              <a:t>, E., Reijnders, M., &amp; Huibers, M. J. H. (2016). How effective are cognitive </a:t>
            </a:r>
            <a:r>
              <a:rPr lang="en-GB" sz="1700" dirty="0" err="1">
                <a:effectLst/>
                <a:latin typeface="Times New Roman" panose="02020603050405020304" pitchFamily="18" charset="0"/>
              </a:rPr>
              <a:t>behavior</a:t>
            </a:r>
            <a:r>
              <a:rPr lang="en-GB" sz="1700" dirty="0">
                <a:effectLst/>
                <a:latin typeface="Times New Roman" panose="02020603050405020304" pitchFamily="18" charset="0"/>
              </a:rPr>
              <a:t> therapies for major depression and anxiety disorders? A meta-analytic update of the evidence. </a:t>
            </a:r>
            <a:r>
              <a:rPr lang="en-GB" sz="1700" i="1" dirty="0">
                <a:effectLst/>
                <a:latin typeface="Times New Roman" panose="02020603050405020304" pitchFamily="18" charset="0"/>
              </a:rPr>
              <a:t>World Psychiatry</a:t>
            </a:r>
            <a:r>
              <a:rPr lang="en-GB" sz="1700" dirty="0">
                <a:effectLst/>
                <a:latin typeface="Times New Roman" panose="02020603050405020304" pitchFamily="18" charset="0"/>
              </a:rPr>
              <a:t>, </a:t>
            </a:r>
            <a:r>
              <a:rPr lang="en-GB" sz="1700" i="1" dirty="0">
                <a:effectLst/>
                <a:latin typeface="Times New Roman" panose="02020603050405020304" pitchFamily="18" charset="0"/>
              </a:rPr>
              <a:t>15</a:t>
            </a:r>
            <a:r>
              <a:rPr lang="en-GB" sz="1700" dirty="0">
                <a:effectLst/>
                <a:latin typeface="Times New Roman" panose="02020603050405020304" pitchFamily="18" charset="0"/>
              </a:rPr>
              <a:t>(3), 245–258. </a:t>
            </a:r>
            <a:r>
              <a:rPr lang="en-GB" sz="1700" dirty="0">
                <a:effectLst/>
                <a:latin typeface="Times New Roman" panose="02020603050405020304" pitchFamily="18" charset="0"/>
                <a:hlinkClick r:id="rId4"/>
              </a:rPr>
              <a:t>https://doi.org/10.1002/wps.20346</a:t>
            </a:r>
            <a:r>
              <a:rPr lang="en-GB" sz="1700" dirty="0">
                <a:effectLst/>
                <a:latin typeface="Times New Roman" panose="02020603050405020304" pitchFamily="18" charset="0"/>
              </a:rPr>
              <a:t> </a:t>
            </a:r>
          </a:p>
          <a:p>
            <a:pPr marL="457200" indent="-457200">
              <a:lnSpc>
                <a:spcPct val="200000"/>
              </a:lnSpc>
            </a:pPr>
            <a:r>
              <a:rPr lang="en-GB" sz="1700" dirty="0">
                <a:effectLst/>
                <a:latin typeface="Times New Roman" panose="02020603050405020304" pitchFamily="18" charset="0"/>
              </a:rPr>
              <a:t>DiMauro, J., </a:t>
            </a:r>
            <a:r>
              <a:rPr lang="en-GB" sz="1700" dirty="0" err="1">
                <a:effectLst/>
                <a:latin typeface="Times New Roman" panose="02020603050405020304" pitchFamily="18" charset="0"/>
              </a:rPr>
              <a:t>Domingues</a:t>
            </a:r>
            <a:r>
              <a:rPr lang="en-GB" sz="1700" dirty="0">
                <a:effectLst/>
                <a:latin typeface="Times New Roman" panose="02020603050405020304" pitchFamily="18" charset="0"/>
              </a:rPr>
              <a:t>, J., Fernandez, G., &amp; </a:t>
            </a:r>
            <a:r>
              <a:rPr lang="en-GB" sz="1700" dirty="0" err="1">
                <a:effectLst/>
                <a:latin typeface="Times New Roman" panose="02020603050405020304" pitchFamily="18" charset="0"/>
              </a:rPr>
              <a:t>Tolin</a:t>
            </a:r>
            <a:r>
              <a:rPr lang="en-GB" sz="1700" dirty="0">
                <a:effectLst/>
                <a:latin typeface="Times New Roman" panose="02020603050405020304" pitchFamily="18" charset="0"/>
              </a:rPr>
              <a:t>, D. F. (2013). Long-term effectiveness of CBT for anxiety disorders in an adult outpatient clinic sample: A follow-up study. </a:t>
            </a:r>
            <a:r>
              <a:rPr lang="en-GB" sz="1700" i="1" dirty="0">
                <a:effectLst/>
                <a:latin typeface="Times New Roman" panose="02020603050405020304" pitchFamily="18" charset="0"/>
              </a:rPr>
              <a:t>Behaviour Research and Therapy</a:t>
            </a:r>
            <a:r>
              <a:rPr lang="en-GB" sz="1700" dirty="0">
                <a:effectLst/>
                <a:latin typeface="Times New Roman" panose="02020603050405020304" pitchFamily="18" charset="0"/>
              </a:rPr>
              <a:t>, </a:t>
            </a:r>
            <a:r>
              <a:rPr lang="en-GB" sz="1700" i="1" dirty="0">
                <a:effectLst/>
                <a:latin typeface="Times New Roman" panose="02020603050405020304" pitchFamily="18" charset="0"/>
              </a:rPr>
              <a:t>51</a:t>
            </a:r>
            <a:r>
              <a:rPr lang="en-GB" sz="1700" dirty="0">
                <a:effectLst/>
                <a:latin typeface="Times New Roman" panose="02020603050405020304" pitchFamily="18" charset="0"/>
              </a:rPr>
              <a:t>(2), 82–86. </a:t>
            </a:r>
            <a:r>
              <a:rPr lang="en-GB" sz="1700" dirty="0">
                <a:effectLst/>
                <a:latin typeface="Times New Roman" panose="02020603050405020304" pitchFamily="18" charset="0"/>
                <a:hlinkClick r:id="rId5"/>
              </a:rPr>
              <a:t>https://doi.org/10.1016/j.brat.2012.10.003</a:t>
            </a:r>
            <a:r>
              <a:rPr lang="en-GB" sz="1700" dirty="0">
                <a:effectLst/>
                <a:latin typeface="Times New Roman" panose="02020603050405020304" pitchFamily="18" charset="0"/>
              </a:rPr>
              <a:t> </a:t>
            </a:r>
          </a:p>
          <a:p>
            <a:endParaRPr lang="en-GB" dirty="0"/>
          </a:p>
        </p:txBody>
      </p:sp>
    </p:spTree>
    <p:extLst>
      <p:ext uri="{BB962C8B-B14F-4D97-AF65-F5344CB8AC3E}">
        <p14:creationId xmlns:p14="http://schemas.microsoft.com/office/powerpoint/2010/main" val="806930655"/>
      </p:ext>
    </p:extLst>
  </p:cSld>
  <p:clrMapOvr>
    <a:masterClrMapping/>
  </p:clrMapOvr>
  <mc:AlternateContent xmlns:mc="http://schemas.openxmlformats.org/markup-compatibility/2006" xmlns:p14="http://schemas.microsoft.com/office/powerpoint/2010/main">
    <mc:Choice Requires="p14">
      <p:transition spd="slow" p14:dur="2000" advTm="768"/>
    </mc:Choice>
    <mc:Fallback xmlns="">
      <p:transition spd="slow" advTm="768"/>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6359E4-BC1B-F38C-920B-C73C033D503E}"/>
              </a:ext>
            </a:extLst>
          </p:cNvPr>
          <p:cNvSpPr>
            <a:spLocks noGrp="1"/>
          </p:cNvSpPr>
          <p:nvPr>
            <p:ph idx="1"/>
          </p:nvPr>
        </p:nvSpPr>
        <p:spPr>
          <a:xfrm>
            <a:off x="838200" y="322730"/>
            <a:ext cx="10515600" cy="6427694"/>
          </a:xfrm>
        </p:spPr>
        <p:txBody>
          <a:bodyPr>
            <a:normAutofit fontScale="25000" lnSpcReduction="20000"/>
          </a:bodyPr>
          <a:lstStyle/>
          <a:p>
            <a:pPr marL="0" indent="0">
              <a:buNone/>
            </a:pPr>
            <a:endParaRPr lang="en-GB" dirty="0"/>
          </a:p>
          <a:p>
            <a:pPr marL="0" indent="0">
              <a:lnSpc>
                <a:spcPct val="200000"/>
              </a:lnSpc>
              <a:buNone/>
            </a:pPr>
            <a:r>
              <a:rPr lang="en-GB" sz="6800" dirty="0">
                <a:solidFill>
                  <a:schemeClr val="tx1"/>
                </a:solidFill>
                <a:effectLst/>
                <a:latin typeface="Times New Roman" panose="02020603050405020304" pitchFamily="18" charset="0"/>
              </a:rPr>
              <a:t>Gersh, E., </a:t>
            </a:r>
            <a:r>
              <a:rPr lang="en-GB" sz="6800" dirty="0" err="1">
                <a:solidFill>
                  <a:schemeClr val="tx1"/>
                </a:solidFill>
                <a:effectLst/>
                <a:latin typeface="Times New Roman" panose="02020603050405020304" pitchFamily="18" charset="0"/>
              </a:rPr>
              <a:t>Hallford</a:t>
            </a:r>
            <a:r>
              <a:rPr lang="en-GB" sz="6800" dirty="0">
                <a:solidFill>
                  <a:schemeClr val="tx1"/>
                </a:solidFill>
                <a:effectLst/>
                <a:latin typeface="Times New Roman" panose="02020603050405020304" pitchFamily="18" charset="0"/>
              </a:rPr>
              <a:t>, D. J., Rice, S. M., </a:t>
            </a:r>
            <a:r>
              <a:rPr lang="en-GB" sz="6800" dirty="0" err="1">
                <a:solidFill>
                  <a:schemeClr val="tx1"/>
                </a:solidFill>
                <a:effectLst/>
                <a:latin typeface="Times New Roman" panose="02020603050405020304" pitchFamily="18" charset="0"/>
              </a:rPr>
              <a:t>Kazantzis</a:t>
            </a:r>
            <a:r>
              <a:rPr lang="en-GB" sz="6800" dirty="0">
                <a:solidFill>
                  <a:schemeClr val="tx1"/>
                </a:solidFill>
                <a:effectLst/>
                <a:latin typeface="Times New Roman" panose="02020603050405020304" pitchFamily="18" charset="0"/>
              </a:rPr>
              <a:t>, N., Gersh, H., Gersh, B., &amp; McCarty, C. A. (2017). Systematic review and meta-analysis of dropout rates in individual psychotherapy for generalized anxiety disorder. </a:t>
            </a:r>
            <a:r>
              <a:rPr lang="en-GB" sz="6800" i="1" dirty="0">
                <a:solidFill>
                  <a:schemeClr val="tx1"/>
                </a:solidFill>
                <a:effectLst/>
                <a:latin typeface="Times New Roman" panose="02020603050405020304" pitchFamily="18" charset="0"/>
              </a:rPr>
              <a:t>Journal of Anxiety Disorders</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52</a:t>
            </a:r>
            <a:r>
              <a:rPr lang="en-GB" sz="6800" dirty="0">
                <a:solidFill>
                  <a:schemeClr val="tx1"/>
                </a:solidFill>
                <a:effectLst/>
                <a:latin typeface="Times New Roman" panose="02020603050405020304" pitchFamily="18" charset="0"/>
              </a:rPr>
              <a:t>, 25–33. </a:t>
            </a:r>
            <a:r>
              <a:rPr lang="en-GB" sz="6800" dirty="0">
                <a:solidFill>
                  <a:schemeClr val="tx1"/>
                </a:solidFill>
                <a:effectLst/>
                <a:latin typeface="Times New Roman" panose="02020603050405020304" pitchFamily="18" charset="0"/>
                <a:hlinkClick r:id="rId2"/>
              </a:rPr>
              <a:t>https://doi.org/10.1016/j.janxdis.2017.10.001</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Gottschalk, M. G., &amp; </a:t>
            </a:r>
            <a:r>
              <a:rPr lang="en-GB" sz="6800" dirty="0" err="1">
                <a:solidFill>
                  <a:schemeClr val="tx1"/>
                </a:solidFill>
                <a:effectLst/>
                <a:latin typeface="Times New Roman" panose="02020603050405020304" pitchFamily="18" charset="0"/>
              </a:rPr>
              <a:t>Domschke</a:t>
            </a:r>
            <a:r>
              <a:rPr lang="en-GB" sz="6800" dirty="0">
                <a:solidFill>
                  <a:schemeClr val="tx1"/>
                </a:solidFill>
                <a:effectLst/>
                <a:latin typeface="Times New Roman" panose="02020603050405020304" pitchFamily="18" charset="0"/>
              </a:rPr>
              <a:t>, K. (2017). Genetics of generalized anxiety disorder and related traits. </a:t>
            </a:r>
            <a:r>
              <a:rPr lang="en-GB" sz="6800" i="1" dirty="0">
                <a:solidFill>
                  <a:schemeClr val="tx1"/>
                </a:solidFill>
                <a:effectLst/>
                <a:latin typeface="Times New Roman" panose="02020603050405020304" pitchFamily="18" charset="0"/>
              </a:rPr>
              <a:t>Generalized Anxiety Disorders</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19</a:t>
            </a:r>
            <a:r>
              <a:rPr lang="en-GB" sz="6800" dirty="0">
                <a:solidFill>
                  <a:schemeClr val="tx1"/>
                </a:solidFill>
                <a:effectLst/>
                <a:latin typeface="Times New Roman" panose="02020603050405020304" pitchFamily="18" charset="0"/>
              </a:rPr>
              <a:t>(2), 159–168. </a:t>
            </a:r>
            <a:r>
              <a:rPr lang="en-GB" sz="6800" dirty="0">
                <a:solidFill>
                  <a:schemeClr val="tx1"/>
                </a:solidFill>
                <a:effectLst/>
                <a:latin typeface="Times New Roman" panose="02020603050405020304" pitchFamily="18" charset="0"/>
                <a:hlinkClick r:id="rId3"/>
              </a:rPr>
              <a:t>https://doi.org/10.31887/dcns.2017.19.2/kdomschke</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Hanrahan, F., Field, A. P., Jones, F. W., &amp; Davey, G. C. L. (2013). A meta-analysis of cognitive therapy for worry in generalized anxiety disorder. </a:t>
            </a:r>
            <a:r>
              <a:rPr lang="en-GB" sz="6800" i="1" dirty="0">
                <a:solidFill>
                  <a:schemeClr val="tx1"/>
                </a:solidFill>
                <a:effectLst/>
                <a:latin typeface="Times New Roman" panose="02020603050405020304" pitchFamily="18" charset="0"/>
              </a:rPr>
              <a:t>Clinical Psychology Review</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33</a:t>
            </a:r>
            <a:r>
              <a:rPr lang="en-GB" sz="6800" dirty="0">
                <a:solidFill>
                  <a:schemeClr val="tx1"/>
                </a:solidFill>
                <a:effectLst/>
                <a:latin typeface="Times New Roman" panose="02020603050405020304" pitchFamily="18" charset="0"/>
              </a:rPr>
              <a:t>(1), 120–132. </a:t>
            </a:r>
            <a:r>
              <a:rPr lang="en-GB" sz="6800" dirty="0">
                <a:solidFill>
                  <a:schemeClr val="tx1"/>
                </a:solidFill>
                <a:effectLst/>
                <a:latin typeface="Times New Roman" panose="02020603050405020304" pitchFamily="18" charset="0"/>
                <a:hlinkClick r:id="rId4"/>
              </a:rPr>
              <a:t>https://doi.org/10.1016/j.cpr.2012.10.008</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Kalin, N. H. (2020). The Critical Relationship Between Anxiety and Depression. </a:t>
            </a:r>
            <a:r>
              <a:rPr lang="en-GB" sz="6800" i="1" dirty="0">
                <a:solidFill>
                  <a:schemeClr val="tx1"/>
                </a:solidFill>
                <a:effectLst/>
                <a:latin typeface="Times New Roman" panose="02020603050405020304" pitchFamily="18" charset="0"/>
              </a:rPr>
              <a:t>American Journal of Psychiatry</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177</a:t>
            </a:r>
            <a:r>
              <a:rPr lang="en-GB" sz="6800" dirty="0">
                <a:solidFill>
                  <a:schemeClr val="tx1"/>
                </a:solidFill>
                <a:effectLst/>
                <a:latin typeface="Times New Roman" panose="02020603050405020304" pitchFamily="18" charset="0"/>
              </a:rPr>
              <a:t>(5), 365–367. </a:t>
            </a:r>
            <a:r>
              <a:rPr lang="en-GB" sz="6800" dirty="0">
                <a:solidFill>
                  <a:schemeClr val="tx1"/>
                </a:solidFill>
                <a:effectLst/>
                <a:latin typeface="Times New Roman" panose="02020603050405020304" pitchFamily="18" charset="0"/>
                <a:hlinkClick r:id="rId5"/>
              </a:rPr>
              <a:t>https://doi.org/10.1176/appi.ajp.2020.20030305</a:t>
            </a:r>
            <a:r>
              <a:rPr lang="en-GB" sz="6800" dirty="0">
                <a:solidFill>
                  <a:schemeClr val="tx1"/>
                </a:solidFill>
                <a:effectLst/>
                <a:latin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781750103"/>
      </p:ext>
    </p:extLst>
  </p:cSld>
  <p:clrMapOvr>
    <a:masterClrMapping/>
  </p:clrMapOvr>
  <mc:AlternateContent xmlns:mc="http://schemas.openxmlformats.org/markup-compatibility/2006" xmlns:p14="http://schemas.microsoft.com/office/powerpoint/2010/main">
    <mc:Choice Requires="p14">
      <p:transition spd="slow" p14:dur="2000" advTm="660"/>
    </mc:Choice>
    <mc:Fallback xmlns="">
      <p:transition spd="slow" advTm="660"/>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7DD0FC-6687-B2AB-EF7A-F25FD0552DFF}"/>
              </a:ext>
            </a:extLst>
          </p:cNvPr>
          <p:cNvSpPr>
            <a:spLocks noGrp="1"/>
          </p:cNvSpPr>
          <p:nvPr>
            <p:ph idx="1"/>
          </p:nvPr>
        </p:nvSpPr>
        <p:spPr>
          <a:xfrm>
            <a:off x="838200" y="228600"/>
            <a:ext cx="10515600" cy="6387353"/>
          </a:xfrm>
        </p:spPr>
        <p:txBody>
          <a:bodyPr>
            <a:normAutofit fontScale="25000" lnSpcReduction="20000"/>
          </a:bodyPr>
          <a:lstStyle/>
          <a:p>
            <a:pPr marL="0" indent="0">
              <a:lnSpc>
                <a:spcPct val="200000"/>
              </a:lnSpc>
              <a:buNone/>
            </a:pPr>
            <a:r>
              <a:rPr lang="en-GB" sz="6800" dirty="0">
                <a:solidFill>
                  <a:schemeClr val="tx1"/>
                </a:solidFill>
                <a:effectLst/>
                <a:latin typeface="Times New Roman" panose="02020603050405020304" pitchFamily="18" charset="0"/>
              </a:rPr>
              <a:t>Levy, H. C., Stevens, K. T., &amp; </a:t>
            </a:r>
            <a:r>
              <a:rPr lang="en-GB" sz="6800" dirty="0" err="1">
                <a:solidFill>
                  <a:schemeClr val="tx1"/>
                </a:solidFill>
                <a:effectLst/>
                <a:latin typeface="Times New Roman" panose="02020603050405020304" pitchFamily="18" charset="0"/>
              </a:rPr>
              <a:t>Tolin</a:t>
            </a:r>
            <a:r>
              <a:rPr lang="en-GB" sz="6800" dirty="0">
                <a:solidFill>
                  <a:schemeClr val="tx1"/>
                </a:solidFill>
                <a:effectLst/>
                <a:latin typeface="Times New Roman" panose="02020603050405020304" pitchFamily="18" charset="0"/>
              </a:rPr>
              <a:t>, D. F. (2021). Research Review: A meta‐analysis of relapse rates in cognitive </a:t>
            </a:r>
            <a:r>
              <a:rPr lang="en-GB" sz="6800" dirty="0" err="1">
                <a:solidFill>
                  <a:schemeClr val="tx1"/>
                </a:solidFill>
                <a:effectLst/>
                <a:latin typeface="Times New Roman" panose="02020603050405020304" pitchFamily="18" charset="0"/>
              </a:rPr>
              <a:t>behavioral</a:t>
            </a:r>
            <a:r>
              <a:rPr lang="en-GB" sz="6800" dirty="0">
                <a:solidFill>
                  <a:schemeClr val="tx1"/>
                </a:solidFill>
                <a:effectLst/>
                <a:latin typeface="Times New Roman" panose="02020603050405020304" pitchFamily="18" charset="0"/>
              </a:rPr>
              <a:t> therapy for anxiety and related disorders in youth. </a:t>
            </a:r>
            <a:r>
              <a:rPr lang="en-GB" sz="6800" i="1" dirty="0">
                <a:solidFill>
                  <a:schemeClr val="tx1"/>
                </a:solidFill>
                <a:effectLst/>
                <a:latin typeface="Times New Roman" panose="02020603050405020304" pitchFamily="18" charset="0"/>
              </a:rPr>
              <a:t>Journal of Child Psychology and Psychiatry</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63</a:t>
            </a:r>
            <a:r>
              <a:rPr lang="en-GB" sz="6800" dirty="0">
                <a:solidFill>
                  <a:schemeClr val="tx1"/>
                </a:solidFill>
                <a:effectLst/>
                <a:latin typeface="Times New Roman" panose="02020603050405020304" pitchFamily="18" charset="0"/>
              </a:rPr>
              <a:t>(3). </a:t>
            </a:r>
            <a:r>
              <a:rPr lang="en-GB" sz="6800" dirty="0">
                <a:solidFill>
                  <a:schemeClr val="tx1"/>
                </a:solidFill>
                <a:effectLst/>
                <a:latin typeface="Times New Roman" panose="02020603050405020304" pitchFamily="18" charset="0"/>
                <a:hlinkClick r:id="rId2"/>
              </a:rPr>
              <a:t>https://doi.org/10.1111/jcpp.13486</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err="1">
                <a:solidFill>
                  <a:schemeClr val="tx1"/>
                </a:solidFill>
                <a:effectLst/>
                <a:latin typeface="Times New Roman" panose="02020603050405020304" pitchFamily="18" charset="0"/>
              </a:rPr>
              <a:t>Lijster</a:t>
            </a:r>
            <a:r>
              <a:rPr lang="en-GB" sz="6800" dirty="0">
                <a:solidFill>
                  <a:schemeClr val="tx1"/>
                </a:solidFill>
                <a:effectLst/>
                <a:latin typeface="Times New Roman" panose="02020603050405020304" pitchFamily="18" charset="0"/>
              </a:rPr>
              <a:t>, J. M. de, </a:t>
            </a:r>
            <a:r>
              <a:rPr lang="en-GB" sz="6800" dirty="0" err="1">
                <a:solidFill>
                  <a:schemeClr val="tx1"/>
                </a:solidFill>
                <a:effectLst/>
                <a:latin typeface="Times New Roman" panose="02020603050405020304" pitchFamily="18" charset="0"/>
              </a:rPr>
              <a:t>Dierckx</a:t>
            </a:r>
            <a:r>
              <a:rPr lang="en-GB" sz="6800" dirty="0">
                <a:solidFill>
                  <a:schemeClr val="tx1"/>
                </a:solidFill>
                <a:effectLst/>
                <a:latin typeface="Times New Roman" panose="02020603050405020304" pitchFamily="18" charset="0"/>
              </a:rPr>
              <a:t>, B., </a:t>
            </a:r>
            <a:r>
              <a:rPr lang="en-GB" sz="6800" dirty="0" err="1">
                <a:solidFill>
                  <a:schemeClr val="tx1"/>
                </a:solidFill>
                <a:effectLst/>
                <a:latin typeface="Times New Roman" panose="02020603050405020304" pitchFamily="18" charset="0"/>
              </a:rPr>
              <a:t>Utens</a:t>
            </a:r>
            <a:r>
              <a:rPr lang="en-GB" sz="6800" dirty="0">
                <a:solidFill>
                  <a:schemeClr val="tx1"/>
                </a:solidFill>
                <a:effectLst/>
                <a:latin typeface="Times New Roman" panose="02020603050405020304" pitchFamily="18" charset="0"/>
              </a:rPr>
              <a:t>, E. M. W. J., Verhulst, F. C., </a:t>
            </a:r>
            <a:r>
              <a:rPr lang="en-GB" sz="6800" dirty="0" err="1">
                <a:solidFill>
                  <a:schemeClr val="tx1"/>
                </a:solidFill>
                <a:effectLst/>
                <a:latin typeface="Times New Roman" panose="02020603050405020304" pitchFamily="18" charset="0"/>
              </a:rPr>
              <a:t>Zieldorff</a:t>
            </a:r>
            <a:r>
              <a:rPr lang="en-GB" sz="6800" dirty="0">
                <a:solidFill>
                  <a:schemeClr val="tx1"/>
                </a:solidFill>
                <a:effectLst/>
                <a:latin typeface="Times New Roman" panose="02020603050405020304" pitchFamily="18" charset="0"/>
              </a:rPr>
              <a:t>, C., Dieleman, G. C., &amp; </a:t>
            </a:r>
            <a:r>
              <a:rPr lang="en-GB" sz="6800" dirty="0" err="1">
                <a:solidFill>
                  <a:schemeClr val="tx1"/>
                </a:solidFill>
                <a:effectLst/>
                <a:latin typeface="Times New Roman" panose="02020603050405020304" pitchFamily="18" charset="0"/>
              </a:rPr>
              <a:t>Legerstee</a:t>
            </a:r>
            <a:r>
              <a:rPr lang="en-GB" sz="6800" dirty="0">
                <a:solidFill>
                  <a:schemeClr val="tx1"/>
                </a:solidFill>
                <a:effectLst/>
                <a:latin typeface="Times New Roman" panose="02020603050405020304" pitchFamily="18" charset="0"/>
              </a:rPr>
              <a:t>, J. S. (2016). The Age of Onset of Anxiety Disorders. </a:t>
            </a:r>
            <a:r>
              <a:rPr lang="en-GB" sz="6800" i="1" dirty="0">
                <a:solidFill>
                  <a:schemeClr val="tx1"/>
                </a:solidFill>
                <a:effectLst/>
                <a:latin typeface="Times New Roman" panose="02020603050405020304" pitchFamily="18" charset="0"/>
              </a:rPr>
              <a:t>The Canadian Journal of Psychiatry</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62</a:t>
            </a:r>
            <a:r>
              <a:rPr lang="en-GB" sz="6800" dirty="0">
                <a:solidFill>
                  <a:schemeClr val="tx1"/>
                </a:solidFill>
                <a:effectLst/>
                <a:latin typeface="Times New Roman" panose="02020603050405020304" pitchFamily="18" charset="0"/>
              </a:rPr>
              <a:t>(4), 237–246. </a:t>
            </a:r>
            <a:r>
              <a:rPr lang="en-GB" sz="6800" dirty="0">
                <a:solidFill>
                  <a:schemeClr val="tx1"/>
                </a:solidFill>
                <a:effectLst/>
                <a:latin typeface="Times New Roman" panose="02020603050405020304" pitchFamily="18" charset="0"/>
                <a:hlinkClick r:id="rId3"/>
              </a:rPr>
              <a:t>https://doi.org/10.1177/0706743716640757</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Mayo Clinic. (2017, October 13). </a:t>
            </a:r>
            <a:r>
              <a:rPr lang="en-GB" sz="6800" i="1" dirty="0">
                <a:solidFill>
                  <a:schemeClr val="tx1"/>
                </a:solidFill>
                <a:effectLst/>
                <a:latin typeface="Times New Roman" panose="02020603050405020304" pitchFamily="18" charset="0"/>
              </a:rPr>
              <a:t>Generalized anxiety disorder - symptoms and causes</a:t>
            </a:r>
            <a:r>
              <a:rPr lang="en-GB" sz="6800" dirty="0">
                <a:solidFill>
                  <a:schemeClr val="tx1"/>
                </a:solidFill>
                <a:effectLst/>
                <a:latin typeface="Times New Roman" panose="02020603050405020304" pitchFamily="18" charset="0"/>
              </a:rPr>
              <a:t>. Mayo Clinic; Mayo Clinic. </a:t>
            </a:r>
            <a:r>
              <a:rPr lang="en-GB" sz="6800" dirty="0">
                <a:solidFill>
                  <a:schemeClr val="tx1"/>
                </a:solidFill>
                <a:effectLst/>
                <a:latin typeface="Times New Roman" panose="02020603050405020304" pitchFamily="18" charset="0"/>
                <a:hlinkClick r:id="rId4"/>
              </a:rPr>
              <a:t>https://www.mayoclinic.org/diseases-conditions/generalized-anxiety-disorder/symptoms-causes/syc-20360803</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Mohammadi, M. R., </a:t>
            </a:r>
            <a:r>
              <a:rPr lang="en-GB" sz="6800" dirty="0" err="1">
                <a:solidFill>
                  <a:schemeClr val="tx1"/>
                </a:solidFill>
                <a:effectLst/>
                <a:latin typeface="Times New Roman" panose="02020603050405020304" pitchFamily="18" charset="0"/>
              </a:rPr>
              <a:t>Pourdehghan</a:t>
            </a:r>
            <a:r>
              <a:rPr lang="en-GB" sz="6800" dirty="0">
                <a:solidFill>
                  <a:schemeClr val="tx1"/>
                </a:solidFill>
                <a:effectLst/>
                <a:latin typeface="Times New Roman" panose="02020603050405020304" pitchFamily="18" charset="0"/>
              </a:rPr>
              <a:t>, P., </a:t>
            </a:r>
            <a:r>
              <a:rPr lang="en-GB" sz="6800" dirty="0" err="1">
                <a:solidFill>
                  <a:schemeClr val="tx1"/>
                </a:solidFill>
                <a:effectLst/>
                <a:latin typeface="Times New Roman" panose="02020603050405020304" pitchFamily="18" charset="0"/>
              </a:rPr>
              <a:t>Mostafavi</a:t>
            </a:r>
            <a:r>
              <a:rPr lang="en-GB" sz="6800" dirty="0">
                <a:solidFill>
                  <a:schemeClr val="tx1"/>
                </a:solidFill>
                <a:effectLst/>
                <a:latin typeface="Times New Roman" panose="02020603050405020304" pitchFamily="18" charset="0"/>
              </a:rPr>
              <a:t>, S.-A., </a:t>
            </a:r>
            <a:r>
              <a:rPr lang="en-GB" sz="6800" dirty="0" err="1">
                <a:solidFill>
                  <a:schemeClr val="tx1"/>
                </a:solidFill>
                <a:effectLst/>
                <a:latin typeface="Times New Roman" panose="02020603050405020304" pitchFamily="18" charset="0"/>
              </a:rPr>
              <a:t>Hooshyari</a:t>
            </a:r>
            <a:r>
              <a:rPr lang="en-GB" sz="6800" dirty="0">
                <a:solidFill>
                  <a:schemeClr val="tx1"/>
                </a:solidFill>
                <a:effectLst/>
                <a:latin typeface="Times New Roman" panose="02020603050405020304" pitchFamily="18" charset="0"/>
              </a:rPr>
              <a:t>, Z., Ahmadi, N., &amp; Khaleghi, A. (2020). Generalized Anxiety Disorder: Prevalence, Predictors, and Comorbidity in Children and Adolescents. </a:t>
            </a:r>
            <a:r>
              <a:rPr lang="en-GB" sz="6800" i="1" dirty="0">
                <a:solidFill>
                  <a:schemeClr val="tx1"/>
                </a:solidFill>
                <a:effectLst/>
                <a:latin typeface="Times New Roman" panose="02020603050405020304" pitchFamily="18" charset="0"/>
              </a:rPr>
              <a:t>Journal of Anxiety Disorders</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73</a:t>
            </a:r>
            <a:r>
              <a:rPr lang="en-GB" sz="6800" dirty="0">
                <a:solidFill>
                  <a:schemeClr val="tx1"/>
                </a:solidFill>
                <a:effectLst/>
                <a:latin typeface="Times New Roman" panose="02020603050405020304" pitchFamily="18" charset="0"/>
              </a:rPr>
              <a:t>, 102234. </a:t>
            </a:r>
            <a:r>
              <a:rPr lang="en-GB" sz="6800" dirty="0">
                <a:solidFill>
                  <a:schemeClr val="tx1"/>
                </a:solidFill>
                <a:effectLst/>
                <a:latin typeface="Times New Roman" panose="02020603050405020304" pitchFamily="18" charset="0"/>
                <a:hlinkClick r:id="rId5"/>
              </a:rPr>
              <a:t>https://doi.org/10.1016/j.janxdis.2020.102234</a:t>
            </a:r>
            <a:r>
              <a:rPr lang="en-GB" sz="6800" dirty="0">
                <a:solidFill>
                  <a:schemeClr val="tx1"/>
                </a:solidFill>
                <a:effectLst/>
                <a:latin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700763430"/>
      </p:ext>
    </p:extLst>
  </p:cSld>
  <p:clrMapOvr>
    <a:masterClrMapping/>
  </p:clrMapOvr>
  <mc:AlternateContent xmlns:mc="http://schemas.openxmlformats.org/markup-compatibility/2006" xmlns:p14="http://schemas.microsoft.com/office/powerpoint/2010/main">
    <mc:Choice Requires="p14">
      <p:transition spd="slow" p14:dur="2000" advTm="706"/>
    </mc:Choice>
    <mc:Fallback xmlns="">
      <p:transition spd="slow" advTm="706"/>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AA565C-9A06-5919-6BC3-F0A28ABA6720}"/>
              </a:ext>
            </a:extLst>
          </p:cNvPr>
          <p:cNvSpPr>
            <a:spLocks noGrp="1"/>
          </p:cNvSpPr>
          <p:nvPr>
            <p:ph idx="1"/>
          </p:nvPr>
        </p:nvSpPr>
        <p:spPr>
          <a:xfrm>
            <a:off x="838200" y="-1"/>
            <a:ext cx="10515600" cy="6723529"/>
          </a:xfrm>
        </p:spPr>
        <p:txBody>
          <a:bodyPr>
            <a:normAutofit fontScale="25000" lnSpcReduction="20000"/>
          </a:bodyPr>
          <a:lstStyle/>
          <a:p>
            <a:pPr marL="0" indent="0">
              <a:lnSpc>
                <a:spcPct val="200000"/>
              </a:lnSpc>
              <a:buNone/>
            </a:pPr>
            <a:r>
              <a:rPr lang="en-GB" sz="6800" dirty="0" err="1">
                <a:solidFill>
                  <a:schemeClr val="tx1"/>
                </a:solidFill>
                <a:effectLst/>
                <a:latin typeface="Times New Roman" panose="02020603050405020304" pitchFamily="18" charset="0"/>
              </a:rPr>
              <a:t>Neighborhood</a:t>
            </a:r>
            <a:r>
              <a:rPr lang="en-GB" sz="6800" dirty="0">
                <a:solidFill>
                  <a:schemeClr val="tx1"/>
                </a:solidFill>
                <a:effectLst/>
                <a:latin typeface="Times New Roman" panose="02020603050405020304" pitchFamily="18" charset="0"/>
              </a:rPr>
              <a:t> Psychiatry &amp; Wellness. (2018). </a:t>
            </a:r>
            <a:r>
              <a:rPr lang="en-GB" sz="6800" i="1" dirty="0">
                <a:solidFill>
                  <a:schemeClr val="tx1"/>
                </a:solidFill>
                <a:effectLst/>
                <a:latin typeface="Times New Roman" panose="02020603050405020304" pitchFamily="18" charset="0"/>
              </a:rPr>
              <a:t>Why 75 Percent of Anxiety Sufferers Fail to Get Proper Care | Psychology Today</a:t>
            </a:r>
            <a:r>
              <a:rPr lang="en-GB" sz="6800" dirty="0">
                <a:solidFill>
                  <a:schemeClr val="tx1"/>
                </a:solidFill>
                <a:effectLst/>
                <a:latin typeface="Times New Roman" panose="02020603050405020304" pitchFamily="18" charset="0"/>
              </a:rPr>
              <a:t>. Www.psychologytoday.com. </a:t>
            </a:r>
            <a:r>
              <a:rPr lang="en-GB" sz="6800" dirty="0">
                <a:solidFill>
                  <a:schemeClr val="tx1"/>
                </a:solidFill>
                <a:effectLst/>
                <a:latin typeface="Times New Roman" panose="02020603050405020304" pitchFamily="18" charset="0"/>
                <a:hlinkClick r:id="rId2"/>
              </a:rPr>
              <a:t>https://www.psychologytoday.com/us/blog/psychiatry-the-people/201808/why-75-percent-anxiety-sufferers-fail-get-proper-care#:~:text=While%20prior%20research%20suggests%20that</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NICE. (2020, June 15). </a:t>
            </a:r>
            <a:r>
              <a:rPr lang="en-GB" sz="6800" i="1" dirty="0">
                <a:solidFill>
                  <a:schemeClr val="tx1"/>
                </a:solidFill>
                <a:effectLst/>
                <a:latin typeface="Times New Roman" panose="02020603050405020304" pitchFamily="18" charset="0"/>
              </a:rPr>
              <a:t>Recommendations | Generalised anxiety disorder and panic disorder in adults: management | Guidance | NICE</a:t>
            </a:r>
            <a:r>
              <a:rPr lang="en-GB" sz="6800" dirty="0">
                <a:solidFill>
                  <a:schemeClr val="tx1"/>
                </a:solidFill>
                <a:effectLst/>
                <a:latin typeface="Times New Roman" panose="02020603050405020304" pitchFamily="18" charset="0"/>
              </a:rPr>
              <a:t>. Www.nice.org.uk. </a:t>
            </a:r>
            <a:r>
              <a:rPr lang="en-GB" sz="6800" dirty="0">
                <a:solidFill>
                  <a:schemeClr val="tx1"/>
                </a:solidFill>
                <a:effectLst/>
                <a:latin typeface="Times New Roman" panose="02020603050405020304" pitchFamily="18" charset="0"/>
                <a:hlinkClick r:id="rId3"/>
              </a:rPr>
              <a:t>https://www.nice.org.uk/guidance/cg113/chapter/Recommendations</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err="1">
                <a:solidFill>
                  <a:schemeClr val="tx1"/>
                </a:solidFill>
                <a:effectLst/>
                <a:latin typeface="Times New Roman" panose="02020603050405020304" pitchFamily="18" charset="0"/>
              </a:rPr>
              <a:t>Nordahl</a:t>
            </a:r>
            <a:r>
              <a:rPr lang="en-GB" sz="6800" dirty="0">
                <a:solidFill>
                  <a:schemeClr val="tx1"/>
                </a:solidFill>
                <a:effectLst/>
                <a:latin typeface="Times New Roman" panose="02020603050405020304" pitchFamily="18" charset="0"/>
              </a:rPr>
              <a:t>, H. M., </a:t>
            </a:r>
            <a:r>
              <a:rPr lang="en-GB" sz="6800" dirty="0" err="1">
                <a:solidFill>
                  <a:schemeClr val="tx1"/>
                </a:solidFill>
                <a:effectLst/>
                <a:latin typeface="Times New Roman" panose="02020603050405020304" pitchFamily="18" charset="0"/>
              </a:rPr>
              <a:t>Borkovec</a:t>
            </a:r>
            <a:r>
              <a:rPr lang="en-GB" sz="6800" dirty="0">
                <a:solidFill>
                  <a:schemeClr val="tx1"/>
                </a:solidFill>
                <a:effectLst/>
                <a:latin typeface="Times New Roman" panose="02020603050405020304" pitchFamily="18" charset="0"/>
              </a:rPr>
              <a:t>, T. D., Hagen, R., </a:t>
            </a:r>
            <a:r>
              <a:rPr lang="en-GB" sz="6800" dirty="0" err="1">
                <a:solidFill>
                  <a:schemeClr val="tx1"/>
                </a:solidFill>
                <a:effectLst/>
                <a:latin typeface="Times New Roman" panose="02020603050405020304" pitchFamily="18" charset="0"/>
              </a:rPr>
              <a:t>Kennair</a:t>
            </a:r>
            <a:r>
              <a:rPr lang="en-GB" sz="6800" dirty="0">
                <a:solidFill>
                  <a:schemeClr val="tx1"/>
                </a:solidFill>
                <a:effectLst/>
                <a:latin typeface="Times New Roman" panose="02020603050405020304" pitchFamily="18" charset="0"/>
              </a:rPr>
              <a:t>, L. E. O., </a:t>
            </a:r>
            <a:r>
              <a:rPr lang="en-GB" sz="6800" dirty="0" err="1">
                <a:solidFill>
                  <a:schemeClr val="tx1"/>
                </a:solidFill>
                <a:effectLst/>
                <a:latin typeface="Times New Roman" panose="02020603050405020304" pitchFamily="18" charset="0"/>
              </a:rPr>
              <a:t>Hjemdal</a:t>
            </a:r>
            <a:r>
              <a:rPr lang="en-GB" sz="6800" dirty="0">
                <a:solidFill>
                  <a:schemeClr val="tx1"/>
                </a:solidFill>
                <a:effectLst/>
                <a:latin typeface="Times New Roman" panose="02020603050405020304" pitchFamily="18" charset="0"/>
              </a:rPr>
              <a:t>, O., </a:t>
            </a:r>
            <a:r>
              <a:rPr lang="en-GB" sz="6800" dirty="0" err="1">
                <a:solidFill>
                  <a:schemeClr val="tx1"/>
                </a:solidFill>
                <a:effectLst/>
                <a:latin typeface="Times New Roman" panose="02020603050405020304" pitchFamily="18" charset="0"/>
              </a:rPr>
              <a:t>Solem</a:t>
            </a:r>
            <a:r>
              <a:rPr lang="en-GB" sz="6800" dirty="0">
                <a:solidFill>
                  <a:schemeClr val="tx1"/>
                </a:solidFill>
                <a:effectLst/>
                <a:latin typeface="Times New Roman" panose="02020603050405020304" pitchFamily="18" charset="0"/>
              </a:rPr>
              <a:t>, S., Hansen, B., </a:t>
            </a:r>
            <a:r>
              <a:rPr lang="en-GB" sz="6800" dirty="0" err="1">
                <a:solidFill>
                  <a:schemeClr val="tx1"/>
                </a:solidFill>
                <a:effectLst/>
                <a:latin typeface="Times New Roman" panose="02020603050405020304" pitchFamily="18" charset="0"/>
              </a:rPr>
              <a:t>Haseth</a:t>
            </a:r>
            <a:r>
              <a:rPr lang="en-GB" sz="6800" dirty="0">
                <a:solidFill>
                  <a:schemeClr val="tx1"/>
                </a:solidFill>
                <a:effectLst/>
                <a:latin typeface="Times New Roman" panose="02020603050405020304" pitchFamily="18" charset="0"/>
              </a:rPr>
              <a:t>, S., &amp; Wells, A. (2018). Metacognitive therapy versus cognitive–behavioural therapy in adults with generalised anxiety disorder. </a:t>
            </a:r>
            <a:r>
              <a:rPr lang="en-GB" sz="6800" i="1" dirty="0" err="1">
                <a:solidFill>
                  <a:schemeClr val="tx1"/>
                </a:solidFill>
                <a:effectLst/>
                <a:latin typeface="Times New Roman" panose="02020603050405020304" pitchFamily="18" charset="0"/>
              </a:rPr>
              <a:t>BJPsych</a:t>
            </a:r>
            <a:r>
              <a:rPr lang="en-GB" sz="6800" i="1" dirty="0">
                <a:solidFill>
                  <a:schemeClr val="tx1"/>
                </a:solidFill>
                <a:effectLst/>
                <a:latin typeface="Times New Roman" panose="02020603050405020304" pitchFamily="18" charset="0"/>
              </a:rPr>
              <a:t> Open</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4</a:t>
            </a:r>
            <a:r>
              <a:rPr lang="en-GB" sz="6800" dirty="0">
                <a:solidFill>
                  <a:schemeClr val="tx1"/>
                </a:solidFill>
                <a:effectLst/>
                <a:latin typeface="Times New Roman" panose="02020603050405020304" pitchFamily="18" charset="0"/>
              </a:rPr>
              <a:t>(5), 393–400. </a:t>
            </a:r>
            <a:r>
              <a:rPr lang="en-GB" sz="6800" dirty="0">
                <a:solidFill>
                  <a:schemeClr val="tx1"/>
                </a:solidFill>
                <a:effectLst/>
                <a:latin typeface="Times New Roman" panose="02020603050405020304" pitchFamily="18" charset="0"/>
                <a:hlinkClick r:id="rId4"/>
              </a:rPr>
              <a:t>https://doi.org/10.1192/bjo.2018.54</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err="1">
                <a:solidFill>
                  <a:schemeClr val="tx1"/>
                </a:solidFill>
                <a:effectLst/>
                <a:latin typeface="Times New Roman" panose="02020603050405020304" pitchFamily="18" charset="0"/>
              </a:rPr>
              <a:t>Otte</a:t>
            </a:r>
            <a:r>
              <a:rPr lang="en-GB" sz="6800" dirty="0">
                <a:solidFill>
                  <a:schemeClr val="tx1"/>
                </a:solidFill>
                <a:effectLst/>
                <a:latin typeface="Times New Roman" panose="02020603050405020304" pitchFamily="18" charset="0"/>
              </a:rPr>
              <a:t>, C. (2022). Cognitive </a:t>
            </a:r>
            <a:r>
              <a:rPr lang="en-GB" sz="6800" dirty="0" err="1">
                <a:solidFill>
                  <a:schemeClr val="tx1"/>
                </a:solidFill>
                <a:effectLst/>
                <a:latin typeface="Times New Roman" panose="02020603050405020304" pitchFamily="18" charset="0"/>
              </a:rPr>
              <a:t>behavioral</a:t>
            </a:r>
            <a:r>
              <a:rPr lang="en-GB" sz="6800" dirty="0">
                <a:solidFill>
                  <a:schemeClr val="tx1"/>
                </a:solidFill>
                <a:effectLst/>
                <a:latin typeface="Times New Roman" panose="02020603050405020304" pitchFamily="18" charset="0"/>
              </a:rPr>
              <a:t> therapy in anxiety disorders: current state of the evidence. </a:t>
            </a:r>
            <a:r>
              <a:rPr lang="en-GB" sz="6800" i="1" dirty="0">
                <a:solidFill>
                  <a:schemeClr val="tx1"/>
                </a:solidFill>
                <a:effectLst/>
                <a:latin typeface="Times New Roman" panose="02020603050405020304" pitchFamily="18" charset="0"/>
              </a:rPr>
              <a:t>Anxiety</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13</a:t>
            </a:r>
            <a:r>
              <a:rPr lang="en-GB" sz="6800" dirty="0">
                <a:solidFill>
                  <a:schemeClr val="tx1"/>
                </a:solidFill>
                <a:effectLst/>
                <a:latin typeface="Times New Roman" panose="02020603050405020304" pitchFamily="18" charset="0"/>
              </a:rPr>
              <a:t>(4), 413–421. </a:t>
            </a:r>
            <a:r>
              <a:rPr lang="en-GB" sz="6800" dirty="0">
                <a:solidFill>
                  <a:schemeClr val="tx1"/>
                </a:solidFill>
                <a:effectLst/>
                <a:latin typeface="Times New Roman" panose="02020603050405020304" pitchFamily="18" charset="0"/>
                <a:hlinkClick r:id="rId5"/>
              </a:rPr>
              <a:t>https://doi.org/10.31887/dcns.2011.13.4/cotte</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Pindar, J. (2022, June 15). </a:t>
            </a:r>
            <a:r>
              <a:rPr lang="en-GB" sz="6800" i="1" dirty="0">
                <a:solidFill>
                  <a:schemeClr val="tx1"/>
                </a:solidFill>
                <a:effectLst/>
                <a:latin typeface="Times New Roman" panose="02020603050405020304" pitchFamily="18" charset="0"/>
              </a:rPr>
              <a:t>Anxiety Statistics UK | 2022 Data</a:t>
            </a:r>
            <a:r>
              <a:rPr lang="en-GB" sz="6800" dirty="0">
                <a:solidFill>
                  <a:schemeClr val="tx1"/>
                </a:solidFill>
                <a:effectLst/>
                <a:latin typeface="Times New Roman" panose="02020603050405020304" pitchFamily="18" charset="0"/>
              </a:rPr>
              <a:t>. Champion Health. </a:t>
            </a:r>
            <a:r>
              <a:rPr lang="en-GB" sz="6800" dirty="0">
                <a:solidFill>
                  <a:schemeClr val="tx1"/>
                </a:solidFill>
                <a:effectLst/>
                <a:latin typeface="Times New Roman" panose="02020603050405020304" pitchFamily="18" charset="0"/>
                <a:hlinkClick r:id="rId6"/>
              </a:rPr>
              <a:t>https://championhealth.co.uk/insights/anxiety-statistics/#:~:text=In%20any%20given%20week%20in</a:t>
            </a:r>
            <a:r>
              <a:rPr lang="en-GB" sz="6800" dirty="0">
                <a:solidFill>
                  <a:schemeClr val="tx1"/>
                </a:solidFill>
                <a:effectLst/>
                <a:latin typeface="Times New Roman" panose="02020603050405020304" pitchFamily="18" charset="0"/>
              </a:rPr>
              <a:t> </a:t>
            </a:r>
          </a:p>
          <a:p>
            <a:pPr marL="0" indent="0">
              <a:lnSpc>
                <a:spcPct val="200000"/>
              </a:lnSpc>
              <a:buNone/>
            </a:pPr>
            <a:endParaRPr lang="en-GB" sz="6800" dirty="0">
              <a:solidFill>
                <a:schemeClr val="tx1"/>
              </a:solidFill>
              <a:effectLst/>
              <a:latin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62708178"/>
      </p:ext>
    </p:extLst>
  </p:cSld>
  <p:clrMapOvr>
    <a:masterClrMapping/>
  </p:clrMapOvr>
  <mc:AlternateContent xmlns:mc="http://schemas.openxmlformats.org/markup-compatibility/2006" xmlns:p14="http://schemas.microsoft.com/office/powerpoint/2010/main">
    <mc:Choice Requires="p14">
      <p:transition spd="slow" p14:dur="2000" advTm="1728"/>
    </mc:Choice>
    <mc:Fallback xmlns="">
      <p:transition spd="slow" advTm="1728"/>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027DCA-71D5-42A7-79B8-11B98B144964}"/>
              </a:ext>
            </a:extLst>
          </p:cNvPr>
          <p:cNvSpPr>
            <a:spLocks noGrp="1"/>
          </p:cNvSpPr>
          <p:nvPr>
            <p:ph idx="1"/>
          </p:nvPr>
        </p:nvSpPr>
        <p:spPr>
          <a:xfrm>
            <a:off x="838200" y="121024"/>
            <a:ext cx="10515600" cy="6468035"/>
          </a:xfrm>
        </p:spPr>
        <p:txBody>
          <a:bodyPr>
            <a:normAutofit fontScale="25000" lnSpcReduction="20000"/>
          </a:bodyPr>
          <a:lstStyle/>
          <a:p>
            <a:pPr marL="0" indent="0">
              <a:lnSpc>
                <a:spcPct val="200000"/>
              </a:lnSpc>
              <a:buNone/>
            </a:pPr>
            <a:r>
              <a:rPr lang="en-GB" sz="6800" dirty="0" err="1">
                <a:solidFill>
                  <a:schemeClr val="tx1"/>
                </a:solidFill>
                <a:effectLst/>
                <a:latin typeface="Times New Roman" panose="02020603050405020304" pitchFamily="18" charset="0"/>
              </a:rPr>
              <a:t>Preti</a:t>
            </a:r>
            <a:r>
              <a:rPr lang="en-GB" sz="6800" dirty="0">
                <a:solidFill>
                  <a:schemeClr val="tx1"/>
                </a:solidFill>
                <a:effectLst/>
                <a:latin typeface="Times New Roman" panose="02020603050405020304" pitchFamily="18" charset="0"/>
              </a:rPr>
              <a:t>, A., </a:t>
            </a:r>
            <a:r>
              <a:rPr lang="en-GB" sz="6800" dirty="0" err="1">
                <a:solidFill>
                  <a:schemeClr val="tx1"/>
                </a:solidFill>
                <a:effectLst/>
                <a:latin typeface="Times New Roman" panose="02020603050405020304" pitchFamily="18" charset="0"/>
              </a:rPr>
              <a:t>Vrublevska</a:t>
            </a:r>
            <a:r>
              <a:rPr lang="en-GB" sz="6800" dirty="0">
                <a:solidFill>
                  <a:schemeClr val="tx1"/>
                </a:solidFill>
                <a:effectLst/>
                <a:latin typeface="Times New Roman" panose="02020603050405020304" pitchFamily="18" charset="0"/>
              </a:rPr>
              <a:t>, J., </a:t>
            </a:r>
            <a:r>
              <a:rPr lang="en-GB" sz="6800" dirty="0" err="1">
                <a:solidFill>
                  <a:schemeClr val="tx1"/>
                </a:solidFill>
                <a:effectLst/>
                <a:latin typeface="Times New Roman" panose="02020603050405020304" pitchFamily="18" charset="0"/>
              </a:rPr>
              <a:t>Veroniki</a:t>
            </a:r>
            <a:r>
              <a:rPr lang="en-GB" sz="6800" dirty="0">
                <a:solidFill>
                  <a:schemeClr val="tx1"/>
                </a:solidFill>
                <a:effectLst/>
                <a:latin typeface="Times New Roman" panose="02020603050405020304" pitchFamily="18" charset="0"/>
              </a:rPr>
              <a:t>, A. A., </a:t>
            </a:r>
            <a:r>
              <a:rPr lang="en-GB" sz="6800" dirty="0" err="1">
                <a:solidFill>
                  <a:schemeClr val="tx1"/>
                </a:solidFill>
                <a:effectLst/>
                <a:latin typeface="Times New Roman" panose="02020603050405020304" pitchFamily="18" charset="0"/>
              </a:rPr>
              <a:t>Huedo</a:t>
            </a:r>
            <a:r>
              <a:rPr lang="en-GB" sz="6800" dirty="0">
                <a:solidFill>
                  <a:schemeClr val="tx1"/>
                </a:solidFill>
                <a:effectLst/>
                <a:latin typeface="Times New Roman" panose="02020603050405020304" pitchFamily="18" charset="0"/>
              </a:rPr>
              <a:t>-Medina, T. B., &amp; </a:t>
            </a:r>
            <a:r>
              <a:rPr lang="en-GB" sz="6800" dirty="0" err="1">
                <a:solidFill>
                  <a:schemeClr val="tx1"/>
                </a:solidFill>
                <a:effectLst/>
                <a:latin typeface="Times New Roman" panose="02020603050405020304" pitchFamily="18" charset="0"/>
              </a:rPr>
              <a:t>Fountoulakis</a:t>
            </a:r>
            <a:r>
              <a:rPr lang="en-GB" sz="6800" dirty="0">
                <a:solidFill>
                  <a:schemeClr val="tx1"/>
                </a:solidFill>
                <a:effectLst/>
                <a:latin typeface="Times New Roman" panose="02020603050405020304" pitchFamily="18" charset="0"/>
              </a:rPr>
              <a:t>, K. N. (2016). Prevalence, impact and treatment of generalised anxiety disorder in bipolar disorder: a systematic review and meta-analysis. </a:t>
            </a:r>
            <a:r>
              <a:rPr lang="en-GB" sz="6800" i="1" dirty="0">
                <a:solidFill>
                  <a:schemeClr val="tx1"/>
                </a:solidFill>
                <a:effectLst/>
                <a:latin typeface="Times New Roman" panose="02020603050405020304" pitchFamily="18" charset="0"/>
              </a:rPr>
              <a:t>Evidence Based Mental Health</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19</a:t>
            </a:r>
            <a:r>
              <a:rPr lang="en-GB" sz="6800" dirty="0">
                <a:solidFill>
                  <a:schemeClr val="tx1"/>
                </a:solidFill>
                <a:effectLst/>
                <a:latin typeface="Times New Roman" panose="02020603050405020304" pitchFamily="18" charset="0"/>
              </a:rPr>
              <a:t>(3), 73–81. </a:t>
            </a:r>
            <a:r>
              <a:rPr lang="en-GB" sz="6800" dirty="0">
                <a:solidFill>
                  <a:schemeClr val="tx1"/>
                </a:solidFill>
                <a:effectLst/>
                <a:latin typeface="Times New Roman" panose="02020603050405020304" pitchFamily="18" charset="0"/>
                <a:hlinkClick r:id="rId3"/>
              </a:rPr>
              <a:t>https://doi.org/10.1136/eb-2016-102412</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err="1">
                <a:solidFill>
                  <a:schemeClr val="tx1"/>
                </a:solidFill>
                <a:effectLst/>
                <a:latin typeface="Times New Roman" panose="02020603050405020304" pitchFamily="18" charset="0"/>
              </a:rPr>
              <a:t>Raypole</a:t>
            </a:r>
            <a:r>
              <a:rPr lang="en-GB" sz="6800" dirty="0">
                <a:solidFill>
                  <a:schemeClr val="tx1"/>
                </a:solidFill>
                <a:effectLst/>
                <a:latin typeface="Times New Roman" panose="02020603050405020304" pitchFamily="18" charset="0"/>
              </a:rPr>
              <a:t>, C., &amp; Marcin, A. (2022, March 25). </a:t>
            </a:r>
            <a:r>
              <a:rPr lang="en-GB" sz="6800" i="1" dirty="0">
                <a:solidFill>
                  <a:schemeClr val="tx1"/>
                </a:solidFill>
                <a:effectLst/>
                <a:latin typeface="Times New Roman" panose="02020603050405020304" pitchFamily="18" charset="0"/>
              </a:rPr>
              <a:t>What Is Cognitive </a:t>
            </a:r>
            <a:r>
              <a:rPr lang="en-GB" sz="6800" i="1" dirty="0" err="1">
                <a:solidFill>
                  <a:schemeClr val="tx1"/>
                </a:solidFill>
                <a:effectLst/>
                <a:latin typeface="Times New Roman" panose="02020603050405020304" pitchFamily="18" charset="0"/>
              </a:rPr>
              <a:t>Behavioral</a:t>
            </a:r>
            <a:r>
              <a:rPr lang="en-GB" sz="6800" i="1" dirty="0">
                <a:solidFill>
                  <a:schemeClr val="tx1"/>
                </a:solidFill>
                <a:effectLst/>
                <a:latin typeface="Times New Roman" panose="02020603050405020304" pitchFamily="18" charset="0"/>
              </a:rPr>
              <a:t> Therapy?</a:t>
            </a:r>
            <a:r>
              <a:rPr lang="en-GB" sz="6800" dirty="0">
                <a:solidFill>
                  <a:schemeClr val="tx1"/>
                </a:solidFill>
                <a:effectLst/>
                <a:latin typeface="Times New Roman" panose="02020603050405020304" pitchFamily="18" charset="0"/>
              </a:rPr>
              <a:t> Healthline. </a:t>
            </a:r>
            <a:r>
              <a:rPr lang="en-GB" sz="6800" dirty="0">
                <a:solidFill>
                  <a:schemeClr val="tx1"/>
                </a:solidFill>
                <a:effectLst/>
                <a:latin typeface="Times New Roman" panose="02020603050405020304" pitchFamily="18" charset="0"/>
                <a:hlinkClick r:id="rId4"/>
              </a:rPr>
              <a:t>https://www.healthline.com/health/cognitive-behavioral-therapy#cbt-vs-other-therapies</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err="1">
                <a:solidFill>
                  <a:schemeClr val="tx1"/>
                </a:solidFill>
                <a:effectLst/>
                <a:latin typeface="Times New Roman" panose="02020603050405020304" pitchFamily="18" charset="0"/>
              </a:rPr>
              <a:t>Ströhle</a:t>
            </a:r>
            <a:r>
              <a:rPr lang="en-GB" sz="6800" dirty="0">
                <a:solidFill>
                  <a:schemeClr val="tx1"/>
                </a:solidFill>
                <a:effectLst/>
                <a:latin typeface="Times New Roman" panose="02020603050405020304" pitchFamily="18" charset="0"/>
              </a:rPr>
              <a:t>, A., </a:t>
            </a:r>
            <a:r>
              <a:rPr lang="en-GB" sz="6800" dirty="0" err="1">
                <a:solidFill>
                  <a:schemeClr val="tx1"/>
                </a:solidFill>
                <a:effectLst/>
                <a:latin typeface="Times New Roman" panose="02020603050405020304" pitchFamily="18" charset="0"/>
              </a:rPr>
              <a:t>Gensichen</a:t>
            </a:r>
            <a:r>
              <a:rPr lang="en-GB" sz="6800" dirty="0">
                <a:solidFill>
                  <a:schemeClr val="tx1"/>
                </a:solidFill>
                <a:effectLst/>
                <a:latin typeface="Times New Roman" panose="02020603050405020304" pitchFamily="18" charset="0"/>
              </a:rPr>
              <a:t>, J., &amp; </a:t>
            </a:r>
            <a:r>
              <a:rPr lang="en-GB" sz="6800" dirty="0" err="1">
                <a:solidFill>
                  <a:schemeClr val="tx1"/>
                </a:solidFill>
                <a:effectLst/>
                <a:latin typeface="Times New Roman" panose="02020603050405020304" pitchFamily="18" charset="0"/>
              </a:rPr>
              <a:t>Domschke</a:t>
            </a:r>
            <a:r>
              <a:rPr lang="en-GB" sz="6800" dirty="0">
                <a:solidFill>
                  <a:schemeClr val="tx1"/>
                </a:solidFill>
                <a:effectLst/>
                <a:latin typeface="Times New Roman" panose="02020603050405020304" pitchFamily="18" charset="0"/>
              </a:rPr>
              <a:t>, K. (2018). The Diagnosis and Treatment of Anxiety Disorders. </a:t>
            </a:r>
            <a:r>
              <a:rPr lang="en-GB" sz="6800" i="1" dirty="0" err="1">
                <a:solidFill>
                  <a:schemeClr val="tx1"/>
                </a:solidFill>
                <a:effectLst/>
                <a:latin typeface="Times New Roman" panose="02020603050405020304" pitchFamily="18" charset="0"/>
              </a:rPr>
              <a:t>Deutsches</a:t>
            </a:r>
            <a:r>
              <a:rPr lang="en-GB" sz="6800" i="1" dirty="0">
                <a:solidFill>
                  <a:schemeClr val="tx1"/>
                </a:solidFill>
                <a:effectLst/>
                <a:latin typeface="Times New Roman" panose="02020603050405020304" pitchFamily="18" charset="0"/>
              </a:rPr>
              <a:t> </a:t>
            </a:r>
            <a:r>
              <a:rPr lang="en-GB" sz="6800" i="1" dirty="0" err="1">
                <a:solidFill>
                  <a:schemeClr val="tx1"/>
                </a:solidFill>
                <a:effectLst/>
                <a:latin typeface="Times New Roman" panose="02020603050405020304" pitchFamily="18" charset="0"/>
              </a:rPr>
              <a:t>Aerzteblatt</a:t>
            </a:r>
            <a:r>
              <a:rPr lang="en-GB" sz="6800" i="1" dirty="0">
                <a:solidFill>
                  <a:schemeClr val="tx1"/>
                </a:solidFill>
                <a:effectLst/>
                <a:latin typeface="Times New Roman" panose="02020603050405020304" pitchFamily="18" charset="0"/>
              </a:rPr>
              <a:t> Online</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115</a:t>
            </a:r>
            <a:r>
              <a:rPr lang="en-GB" sz="6800" dirty="0">
                <a:solidFill>
                  <a:schemeClr val="tx1"/>
                </a:solidFill>
                <a:effectLst/>
                <a:latin typeface="Times New Roman" panose="02020603050405020304" pitchFamily="18" charset="0"/>
              </a:rPr>
              <a:t>(37). </a:t>
            </a:r>
            <a:r>
              <a:rPr lang="en-GB" sz="6800" dirty="0">
                <a:solidFill>
                  <a:schemeClr val="tx1"/>
                </a:solidFill>
                <a:effectLst/>
                <a:latin typeface="Times New Roman" panose="02020603050405020304" pitchFamily="18" charset="0"/>
                <a:hlinkClick r:id="rId5"/>
              </a:rPr>
              <a:t>https://doi.org/10.3238/arztebl.2018.0611</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Walczak, M., </a:t>
            </a:r>
            <a:r>
              <a:rPr lang="en-GB" sz="6800" dirty="0" err="1">
                <a:solidFill>
                  <a:schemeClr val="tx1"/>
                </a:solidFill>
                <a:effectLst/>
                <a:latin typeface="Times New Roman" panose="02020603050405020304" pitchFamily="18" charset="0"/>
              </a:rPr>
              <a:t>Ollendick</a:t>
            </a:r>
            <a:r>
              <a:rPr lang="en-GB" sz="6800" dirty="0">
                <a:solidFill>
                  <a:schemeClr val="tx1"/>
                </a:solidFill>
                <a:effectLst/>
                <a:latin typeface="Times New Roman" panose="02020603050405020304" pitchFamily="18" charset="0"/>
              </a:rPr>
              <a:t>, T., Ryan, S., &amp; </a:t>
            </a:r>
            <a:r>
              <a:rPr lang="en-GB" sz="6800" dirty="0" err="1">
                <a:solidFill>
                  <a:schemeClr val="tx1"/>
                </a:solidFill>
                <a:effectLst/>
                <a:latin typeface="Times New Roman" panose="02020603050405020304" pitchFamily="18" charset="0"/>
              </a:rPr>
              <a:t>Esbjørn</a:t>
            </a:r>
            <a:r>
              <a:rPr lang="en-GB" sz="6800" dirty="0">
                <a:solidFill>
                  <a:schemeClr val="tx1"/>
                </a:solidFill>
                <a:effectLst/>
                <a:latin typeface="Times New Roman" panose="02020603050405020304" pitchFamily="18" charset="0"/>
              </a:rPr>
              <a:t>, B. H. (2018). Does comorbidity predict poorer treatment outcome in </a:t>
            </a:r>
            <a:r>
              <a:rPr lang="en-GB" sz="6800" dirty="0" err="1">
                <a:solidFill>
                  <a:schemeClr val="tx1"/>
                </a:solidFill>
                <a:effectLst/>
                <a:latin typeface="Times New Roman" panose="02020603050405020304" pitchFamily="18" charset="0"/>
              </a:rPr>
              <a:t>pediatric</a:t>
            </a:r>
            <a:r>
              <a:rPr lang="en-GB" sz="6800" dirty="0">
                <a:solidFill>
                  <a:schemeClr val="tx1"/>
                </a:solidFill>
                <a:effectLst/>
                <a:latin typeface="Times New Roman" panose="02020603050405020304" pitchFamily="18" charset="0"/>
              </a:rPr>
              <a:t> anxiety disorders? An updated 10-year review. </a:t>
            </a:r>
            <a:r>
              <a:rPr lang="en-GB" sz="6800" i="1" dirty="0">
                <a:solidFill>
                  <a:schemeClr val="tx1"/>
                </a:solidFill>
                <a:effectLst/>
                <a:latin typeface="Times New Roman" panose="02020603050405020304" pitchFamily="18" charset="0"/>
              </a:rPr>
              <a:t>Clinical Psychology Review</a:t>
            </a:r>
            <a:r>
              <a:rPr lang="en-GB" sz="6800" dirty="0">
                <a:solidFill>
                  <a:schemeClr val="tx1"/>
                </a:solidFill>
                <a:effectLst/>
                <a:latin typeface="Times New Roman" panose="02020603050405020304" pitchFamily="18" charset="0"/>
              </a:rPr>
              <a:t>, </a:t>
            </a:r>
            <a:r>
              <a:rPr lang="en-GB" sz="6800" i="1" dirty="0">
                <a:solidFill>
                  <a:schemeClr val="tx1"/>
                </a:solidFill>
                <a:effectLst/>
                <a:latin typeface="Times New Roman" panose="02020603050405020304" pitchFamily="18" charset="0"/>
              </a:rPr>
              <a:t>60</a:t>
            </a:r>
            <a:r>
              <a:rPr lang="en-GB" sz="6800" dirty="0">
                <a:solidFill>
                  <a:schemeClr val="tx1"/>
                </a:solidFill>
                <a:effectLst/>
                <a:latin typeface="Times New Roman" panose="02020603050405020304" pitchFamily="18" charset="0"/>
              </a:rPr>
              <a:t>, 45–61. </a:t>
            </a:r>
            <a:r>
              <a:rPr lang="en-GB" sz="6800" dirty="0">
                <a:solidFill>
                  <a:schemeClr val="tx1"/>
                </a:solidFill>
                <a:effectLst/>
                <a:latin typeface="Times New Roman" panose="02020603050405020304" pitchFamily="18" charset="0"/>
                <a:hlinkClick r:id="rId6"/>
              </a:rPr>
              <a:t>https://doi.org/10.1016/j.cpr.2017.12.005</a:t>
            </a:r>
            <a:r>
              <a:rPr lang="en-GB" sz="6800" dirty="0">
                <a:solidFill>
                  <a:schemeClr val="tx1"/>
                </a:solidFill>
                <a:effectLst/>
                <a:latin typeface="Times New Roman" panose="02020603050405020304" pitchFamily="18" charset="0"/>
              </a:rPr>
              <a:t> </a:t>
            </a:r>
          </a:p>
          <a:p>
            <a:pPr marL="0" indent="0">
              <a:lnSpc>
                <a:spcPct val="200000"/>
              </a:lnSpc>
              <a:buNone/>
            </a:pPr>
            <a:r>
              <a:rPr lang="en-GB" sz="6800" dirty="0">
                <a:solidFill>
                  <a:schemeClr val="tx1"/>
                </a:solidFill>
                <a:effectLst/>
                <a:latin typeface="Times New Roman" panose="02020603050405020304" pitchFamily="18" charset="0"/>
              </a:rPr>
              <a:t>Zimmermann, K. A. (2018, November 6). </a:t>
            </a:r>
            <a:r>
              <a:rPr lang="en-GB" sz="6800" i="1" dirty="0">
                <a:solidFill>
                  <a:schemeClr val="tx1"/>
                </a:solidFill>
                <a:effectLst/>
                <a:latin typeface="Times New Roman" panose="02020603050405020304" pitchFamily="18" charset="0"/>
              </a:rPr>
              <a:t>Generalized Anxiety Disorder: Causes, Symptoms &amp; Treatment</a:t>
            </a:r>
            <a:r>
              <a:rPr lang="en-GB" sz="6800" dirty="0">
                <a:solidFill>
                  <a:schemeClr val="tx1"/>
                </a:solidFill>
                <a:effectLst/>
                <a:latin typeface="Times New Roman" panose="02020603050405020304" pitchFamily="18" charset="0"/>
              </a:rPr>
              <a:t>. Livescience.com; Live Science. </a:t>
            </a:r>
            <a:r>
              <a:rPr lang="en-GB" sz="6800" dirty="0">
                <a:solidFill>
                  <a:schemeClr val="tx1"/>
                </a:solidFill>
                <a:effectLst/>
                <a:latin typeface="Times New Roman" panose="02020603050405020304" pitchFamily="18" charset="0"/>
                <a:hlinkClick r:id="rId7"/>
              </a:rPr>
              <a:t>https://www.livescience.com/45781-generalized-anxiety-disorder.html</a:t>
            </a:r>
            <a:r>
              <a:rPr lang="en-GB" sz="6800" dirty="0">
                <a:solidFill>
                  <a:schemeClr val="tx1"/>
                </a:solidFill>
                <a:effectLst/>
                <a:latin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1552591616"/>
      </p:ext>
    </p:extLst>
  </p:cSld>
  <p:clrMapOvr>
    <a:masterClrMapping/>
  </p:clrMapOvr>
  <mc:AlternateContent xmlns:mc="http://schemas.openxmlformats.org/markup-compatibility/2006" xmlns:p14="http://schemas.microsoft.com/office/powerpoint/2010/main">
    <mc:Choice Requires="p14">
      <p:transition spd="slow" p14:dur="2000" advTm="1770"/>
    </mc:Choice>
    <mc:Fallback xmlns="">
      <p:transition spd="slow" advTm="1770"/>
    </mc:Fallback>
  </mc:AlternateContent>
</p:sld>
</file>

<file path=ppt/theme/theme1.xml><?xml version="1.0" encoding="utf-8"?>
<a:theme xmlns:a="http://schemas.openxmlformats.org/drawingml/2006/main" name="BlockprintVTI">
  <a:themeElements>
    <a:clrScheme name="AnalogousFromRegularSeedLeftStep">
      <a:dk1>
        <a:srgbClr val="000000"/>
      </a:dk1>
      <a:lt1>
        <a:srgbClr val="FFFFFF"/>
      </a:lt1>
      <a:dk2>
        <a:srgbClr val="1B2F2F"/>
      </a:dk2>
      <a:lt2>
        <a:srgbClr val="F0F2F3"/>
      </a:lt2>
      <a:accent1>
        <a:srgbClr val="C3904D"/>
      </a:accent1>
      <a:accent2>
        <a:srgbClr val="B14D3B"/>
      </a:accent2>
      <a:accent3>
        <a:srgbClr val="C34D6C"/>
      </a:accent3>
      <a:accent4>
        <a:srgbClr val="B13B8C"/>
      </a:accent4>
      <a:accent5>
        <a:srgbClr val="B84DC3"/>
      </a:accent5>
      <a:accent6>
        <a:srgbClr val="763CB2"/>
      </a:accent6>
      <a:hlink>
        <a:srgbClr val="3F76BF"/>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6623</TotalTime>
  <Words>4207</Words>
  <Application>Microsoft Office PowerPoint</Application>
  <PresentationFormat>Widescreen</PresentationFormat>
  <Paragraphs>137</Paragraphs>
  <Slides>17</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Avenir Next LT Pro</vt:lpstr>
      <vt:lpstr>AvenirNext LT Pro Medium</vt:lpstr>
      <vt:lpstr>Calibri</vt:lpstr>
      <vt:lpstr>Cambria</vt:lpstr>
      <vt:lpstr>Open Sans</vt:lpstr>
      <vt:lpstr>Times New Roman</vt:lpstr>
      <vt:lpstr>BlockprintVTI</vt:lpstr>
      <vt:lpstr>Rehabilitative Proposal: Generalised Anxiety Disorder</vt:lpstr>
      <vt:lpstr>Lay Summary</vt:lpstr>
      <vt:lpstr>What is generalised anxiety disorder (GAD)?  </vt:lpstr>
      <vt:lpstr>Symptoms </vt:lpstr>
      <vt:lpstr>Comorbidities </vt:lpstr>
      <vt:lpstr>Cognitive Behavioural Therapy (CBT)</vt:lpstr>
      <vt:lpstr>Proposed Methodology</vt:lpstr>
      <vt:lpstr>PowerPoint Presentation</vt:lpstr>
      <vt:lpstr>Outcome Measures</vt:lpstr>
      <vt:lpstr>Ethical Considerations</vt:lpstr>
      <vt:lpstr>Other Studies</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Rehabilitative Proposal: Generalised Anxiety Disorder</dc:title>
  <dc:creator>Alice Williams</dc:creator>
  <cp:lastModifiedBy>Alice Williams</cp:lastModifiedBy>
  <cp:revision>3</cp:revision>
  <dcterms:created xsi:type="dcterms:W3CDTF">2023-04-26T15:34:11Z</dcterms:created>
  <dcterms:modified xsi:type="dcterms:W3CDTF">2023-05-02T22:30:13Z</dcterms:modified>
</cp:coreProperties>
</file>