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6" r:id="rId5"/>
    <p:sldId id="294" r:id="rId6"/>
    <p:sldId id="258" r:id="rId7"/>
    <p:sldId id="257" r:id="rId8"/>
    <p:sldId id="287" r:id="rId9"/>
    <p:sldId id="269" r:id="rId10"/>
    <p:sldId id="289" r:id="rId11"/>
    <p:sldId id="290" r:id="rId12"/>
    <p:sldId id="293" r:id="rId13"/>
    <p:sldId id="291" r:id="rId14"/>
    <p:sldId id="281" r:id="rId15"/>
    <p:sldId id="270" r:id="rId16"/>
    <p:sldId id="271" r:id="rId17"/>
    <p:sldId id="288" r:id="rId18"/>
    <p:sldId id="272" r:id="rId19"/>
    <p:sldId id="273" r:id="rId20"/>
    <p:sldId id="274" r:id="rId21"/>
    <p:sldId id="275" r:id="rId22"/>
    <p:sldId id="276" r:id="rId23"/>
    <p:sldId id="277" r:id="rId24"/>
    <p:sldId id="279" r:id="rId25"/>
    <p:sldId id="278" r:id="rId26"/>
    <p:sldId id="280"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6053" autoAdjust="0"/>
  </p:normalViewPr>
  <p:slideViewPr>
    <p:cSldViewPr>
      <p:cViewPr varScale="1">
        <p:scale>
          <a:sx n="75" d="100"/>
          <a:sy n="75" d="100"/>
        </p:scale>
        <p:origin x="2634" y="6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13/11/2018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27FFB3-AFAE-48C5-B013-288363B2437E}" type="datetimeFigureOut">
              <a:rPr lang="en-GB" smtClean="0"/>
              <a:t>13/11/2018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2651644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fontAlgn="base">
              <a:spcBef>
                <a:spcPct val="0"/>
              </a:spcBef>
              <a:spcAft>
                <a:spcPct val="0"/>
              </a:spcAft>
            </a:pPr>
            <a:fld id="{1D1695EF-9900-4717-906D-0CCDA52AE663}" type="slidenum">
              <a:rPr lang="en-US" altLang="en-US" smtClean="0"/>
              <a:pPr fontAlgn="base">
                <a:spcBef>
                  <a:spcPct val="0"/>
                </a:spcBef>
                <a:spcAft>
                  <a:spcPct val="0"/>
                </a:spcAft>
              </a:pPr>
              <a:t>7</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latin typeface="Arial" panose="020B0604020202020204" pitchFamily="34" charset="0"/>
              </a:rPr>
              <a:t>What is globalisation?</a:t>
            </a:r>
          </a:p>
          <a:p>
            <a:r>
              <a:rPr lang="en-GB" altLang="en-US">
                <a:latin typeface="Arial" panose="020B0604020202020204" pitchFamily="34" charset="0"/>
              </a:rPr>
              <a:t>Globalisation is the process by which the world is becoming increasingly interconnected as a result of massively increased trade and cultural exchange. Globalisation has increased the production of goods and services. The biggest companies are no longer national firms but multinational corporations with subsidiaries in many countries. </a:t>
            </a:r>
          </a:p>
          <a:p>
            <a:r>
              <a:rPr lang="en-GB" altLang="en-US">
                <a:latin typeface="Arial" panose="020B0604020202020204" pitchFamily="34" charset="0"/>
              </a:rPr>
              <a:t>Globalisation has been taking place for hundreds of years, but has speeded up enormously over the last half-century.</a:t>
            </a:r>
          </a:p>
          <a:p>
            <a:endParaRPr lang="en-GB" altLang="en-US">
              <a:latin typeface="Arial" panose="020B0604020202020204" pitchFamily="34" charset="0"/>
            </a:endParaRPr>
          </a:p>
          <a:p>
            <a:r>
              <a:rPr lang="en-GB" altLang="en-US">
                <a:latin typeface="Arial" panose="020B0604020202020204" pitchFamily="34" charset="0"/>
              </a:rPr>
              <a:t>Globalisation has resulted in:</a:t>
            </a:r>
          </a:p>
          <a:p>
            <a:r>
              <a:rPr lang="en-GB" altLang="en-US">
                <a:latin typeface="Arial" panose="020B0604020202020204" pitchFamily="34" charset="0"/>
              </a:rPr>
              <a:t>increased international trade</a:t>
            </a:r>
          </a:p>
          <a:p>
            <a:r>
              <a:rPr lang="en-GB" altLang="en-US">
                <a:latin typeface="Arial" panose="020B0604020202020204" pitchFamily="34" charset="0"/>
              </a:rPr>
              <a:t>a company operating in more than one country</a:t>
            </a:r>
          </a:p>
          <a:p>
            <a:r>
              <a:rPr lang="en-GB" altLang="en-US">
                <a:latin typeface="Arial" panose="020B0604020202020204" pitchFamily="34" charset="0"/>
              </a:rPr>
              <a:t>greater dependence on the global economy</a:t>
            </a:r>
          </a:p>
          <a:p>
            <a:r>
              <a:rPr lang="en-GB" altLang="en-US">
                <a:latin typeface="Arial" panose="020B0604020202020204" pitchFamily="34" charset="0"/>
              </a:rPr>
              <a:t>freer movement of capital, goods, and services</a:t>
            </a:r>
          </a:p>
          <a:p>
            <a:r>
              <a:rPr lang="en-GB" altLang="en-US">
                <a:latin typeface="Arial" panose="020B0604020202020204" pitchFamily="34" charset="0"/>
              </a:rPr>
              <a:t>recognition of companies such as McDonalds and Starbucks in LEDCs</a:t>
            </a:r>
          </a:p>
          <a:p>
            <a:endParaRPr lang="en-GB" altLang="en-US">
              <a:latin typeface="Arial" panose="020B0604020202020204" pitchFamily="34" charset="0"/>
            </a:endParaRPr>
          </a:p>
          <a:p>
            <a:r>
              <a:rPr lang="en-GB" altLang="en-US">
                <a:latin typeface="Arial" panose="020B0604020202020204" pitchFamily="34" charset="0"/>
              </a:rPr>
              <a:t>Although globalisation is probably helping to create more wealth in developing countries - it is </a:t>
            </a:r>
            <a:r>
              <a:rPr lang="en-GB" altLang="en-US" b="1">
                <a:latin typeface="Arial" panose="020B0604020202020204" pitchFamily="34" charset="0"/>
              </a:rPr>
              <a:t>not</a:t>
            </a:r>
            <a:r>
              <a:rPr lang="en-GB" altLang="en-US">
                <a:latin typeface="Arial" panose="020B0604020202020204" pitchFamily="34" charset="0"/>
              </a:rPr>
              <a:t> helping to close the gap between the world's poorest countries and the world's richest. (BBC Bitesize). </a:t>
            </a:r>
          </a:p>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3666867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44DC4DD6-1680-41FE-970A-D9698AED0E8E}" type="slidenum">
              <a:rPr lang="en-US" altLang="en-US"/>
              <a:pPr algn="r" eaLnBrk="1" hangingPunct="1">
                <a:spcBef>
                  <a:spcPct val="0"/>
                </a:spcBef>
              </a:pPr>
              <a:t>8</a:t>
            </a:fld>
            <a:endParaRPr lang="en-US" altLang="en-US"/>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8834380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 name="Slide Number Placeholder 3"/>
          <p:cNvSpPr>
            <a:spLocks noGrp="1"/>
          </p:cNvSpPr>
          <p:nvPr>
            <p:ph type="sldNum" sz="quarter" idx="5"/>
          </p:nvPr>
        </p:nvSpPr>
        <p:spPr/>
        <p:txBody>
          <a:bodyPr/>
          <a:lstStyle/>
          <a:p>
            <a:pPr>
              <a:defRPr/>
            </a:pPr>
            <a:fld id="{8F78D685-6462-491D-8DFA-2818A956C063}" type="slidenum">
              <a:rPr lang="en-US" altLang="en-US" smtClean="0"/>
              <a:pPr>
                <a:defRPr/>
              </a:pPr>
              <a:t>9</a:t>
            </a:fld>
            <a:endParaRPr lang="en-US" altLang="en-US"/>
          </a:p>
        </p:txBody>
      </p:sp>
    </p:spTree>
    <p:extLst>
      <p:ext uri="{BB962C8B-B14F-4D97-AF65-F5344CB8AC3E}">
        <p14:creationId xmlns:p14="http://schemas.microsoft.com/office/powerpoint/2010/main" val="28277557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txBox="1">
            <a:spLocks noGrp="1" noChangeArrowheads="1"/>
          </p:cNvSpPr>
          <p:nvPr/>
        </p:nvSpPr>
        <p:spPr bwMode="auto">
          <a:xfrm>
            <a:off x="3778250" y="9264650"/>
            <a:ext cx="2889250" cy="487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533449BD-34A0-47B8-8BFC-3BB01E6EC041}" type="slidenum">
              <a:rPr lang="en-US" altLang="en-US"/>
              <a:pPr algn="r" eaLnBrk="1" hangingPunct="1">
                <a:spcBef>
                  <a:spcPct val="0"/>
                </a:spcBef>
              </a:pPr>
              <a:t>10</a:t>
            </a:fld>
            <a:endParaRPr lang="en-US" alt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latin typeface="Arial" panose="020B0604020202020204" pitchFamily="34" charset="0"/>
              </a:rPr>
              <a:t>MNCs are central agents of globalisation. When a MNC creates a new production facility in another country it extends managerial control across national boundaries. This managerial control enables firms to make decisions about how and where to deploy its resources, including people. This has consequences for both countries. MNCs also promote cross national HR policies and procedures. </a:t>
            </a:r>
          </a:p>
        </p:txBody>
      </p:sp>
    </p:spTree>
    <p:extLst>
      <p:ext uri="{BB962C8B-B14F-4D97-AF65-F5344CB8AC3E}">
        <p14:creationId xmlns:p14="http://schemas.microsoft.com/office/powerpoint/2010/main" val="3517196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b="1" dirty="0">
                <a:effectLst/>
              </a:rPr>
              <a:t>Supporting a broad CR strategy</a:t>
            </a:r>
            <a:r>
              <a:rPr lang="en-GB" dirty="0">
                <a:effectLst/>
              </a:rPr>
              <a:t>. HR has a role in communicating with and training employees at all levels on their social and environmental responsibilities. As well as threading sustainability concerns through people management policies and practices, HR can play a central role in ensuring alignment between the organisation’s values, culture and business activity. Equally, learning and development functions play an important role in developing management capability and promoting organisational learning in corporate responsibility.</a:t>
            </a:r>
          </a:p>
          <a:p>
            <a:r>
              <a:rPr lang="en-GB" b="1" dirty="0">
                <a:effectLst/>
              </a:rPr>
              <a:t>Employment and people management practices</a:t>
            </a:r>
            <a:r>
              <a:rPr lang="en-GB" dirty="0">
                <a:effectLst/>
              </a:rPr>
              <a:t>. To be a serious actor in CR strategy, the HR function needs to first look at its own domain, embedding CR into core HR practices. It must ensure that, as a minimum, statutory obligations are met in all aspects of employment and people management, and that the organisation aims to go beyond this where possible. This applies to the whole range of HR practices, including recruitment, terms and conditions, health and safety, communications, diversity and fair treatment, learning and development, performance management and reward and benefits. One area of HR practice that has received particular attention is the fair treatment of </a:t>
            </a:r>
            <a:r>
              <a:rPr lang="en-GB" dirty="0" err="1">
                <a:effectLst/>
              </a:rPr>
              <a:t>whistleblowers</a:t>
            </a:r>
            <a:r>
              <a:rPr lang="en-GB" dirty="0"/>
              <a:t>.</a:t>
            </a:r>
            <a:endParaRPr lang="en-GB" dirty="0">
              <a:effectLst/>
            </a:endParaRPr>
          </a:p>
          <a:p>
            <a:r>
              <a:rPr lang="en-GB" b="1" dirty="0">
                <a:effectLst/>
              </a:rPr>
              <a:t>Volunteering schemes</a:t>
            </a:r>
            <a:r>
              <a:rPr lang="en-GB" dirty="0">
                <a:effectLst/>
              </a:rPr>
              <a:t>. HR often leads community-based schemes such as employer supported volunteering programmes. Various CIPD research has argued that these can make important contributions to learning and development as well as employee benefits and engagement. </a:t>
            </a:r>
            <a:r>
              <a:rPr lang="en-GB" dirty="0"/>
              <a:t>(Source - CIPD).</a:t>
            </a:r>
            <a:endParaRPr lang="en-GB" dirty="0">
              <a:effectLst/>
            </a:endParaRPr>
          </a:p>
          <a:p>
            <a:endParaRPr lang="en-GB" dirty="0"/>
          </a:p>
        </p:txBody>
      </p:sp>
      <p:sp>
        <p:nvSpPr>
          <p:cNvPr id="4" name="Slide Number Placeholder 3"/>
          <p:cNvSpPr>
            <a:spLocks noGrp="1"/>
          </p:cNvSpPr>
          <p:nvPr>
            <p:ph type="sldNum" sz="quarter" idx="10"/>
          </p:nvPr>
        </p:nvSpPr>
        <p:spPr/>
        <p:txBody>
          <a:bodyPr/>
          <a:lstStyle/>
          <a:p>
            <a:fld id="{D242ED08-B70A-4EE9-BEFD-CC016481FB63}" type="slidenum">
              <a:rPr lang="en-GB" smtClean="0"/>
              <a:t>23</a:t>
            </a:fld>
            <a:endParaRPr lang="en-GB"/>
          </a:p>
        </p:txBody>
      </p:sp>
    </p:spTree>
    <p:extLst>
      <p:ext uri="{BB962C8B-B14F-4D97-AF65-F5344CB8AC3E}">
        <p14:creationId xmlns:p14="http://schemas.microsoft.com/office/powerpoint/2010/main" val="35618730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13/11/2018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13/11/2018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13/11/2018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13/11/2018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slide" Target="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pPr algn="r"/>
            <a:r>
              <a:rPr lang="en-GB" i="1" dirty="0">
                <a:solidFill>
                  <a:schemeClr val="bg1"/>
                </a:solidFill>
              </a:rPr>
              <a:t>Business Issues and the Contexts of Human Resources</a:t>
            </a:r>
            <a:br>
              <a:rPr lang="en-GB" i="1" dirty="0">
                <a:solidFill>
                  <a:schemeClr val="bg1"/>
                </a:solidFill>
              </a:rPr>
            </a:br>
            <a:br>
              <a:rPr lang="en-GB" i="1" dirty="0">
                <a:solidFill>
                  <a:schemeClr val="bg1"/>
                </a:solidFill>
              </a:rPr>
            </a:br>
            <a:r>
              <a:rPr lang="en-GB" i="1" dirty="0">
                <a:solidFill>
                  <a:schemeClr val="bg1"/>
                </a:solidFill>
              </a:rPr>
              <a:t>Julie Thomas</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27E5E-4688-4E0E-9F0D-5E1C0D52E54C}"/>
              </a:ext>
            </a:extLst>
          </p:cNvPr>
          <p:cNvSpPr>
            <a:spLocks noGrp="1"/>
          </p:cNvSpPr>
          <p:nvPr>
            <p:ph type="title"/>
          </p:nvPr>
        </p:nvSpPr>
        <p:spPr/>
        <p:txBody>
          <a:bodyPr/>
          <a:lstStyle/>
          <a:p>
            <a:r>
              <a:rPr lang="en-GB" dirty="0"/>
              <a:t>Learning Outcomes</a:t>
            </a:r>
          </a:p>
        </p:txBody>
      </p:sp>
      <p:sp>
        <p:nvSpPr>
          <p:cNvPr id="6" name="Content Placeholder 5">
            <a:extLst>
              <a:ext uri="{FF2B5EF4-FFF2-40B4-BE49-F238E27FC236}">
                <a16:creationId xmlns:a16="http://schemas.microsoft.com/office/drawing/2014/main" id="{DAF713EC-FB37-4486-91FF-AEECC8FEAC81}"/>
              </a:ext>
            </a:extLst>
          </p:cNvPr>
          <p:cNvSpPr>
            <a:spLocks noGrp="1"/>
          </p:cNvSpPr>
          <p:nvPr>
            <p:ph idx="1"/>
          </p:nvPr>
        </p:nvSpPr>
        <p:spPr/>
        <p:txBody>
          <a:bodyPr>
            <a:normAutofit fontScale="92500" lnSpcReduction="10000"/>
          </a:bodyPr>
          <a:lstStyle/>
          <a:p>
            <a:pPr lvl="0"/>
            <a:r>
              <a:rPr lang="en-GB" dirty="0"/>
              <a:t>Understand the key contemporary business issues and main external factors affecting different organisations and the impact on HR.</a:t>
            </a:r>
          </a:p>
          <a:p>
            <a:pPr lvl="0"/>
            <a:r>
              <a:rPr lang="en-GB" dirty="0"/>
              <a:t>Understand how organisational and HR strategies and practices are shaped and developed. </a:t>
            </a:r>
          </a:p>
          <a:p>
            <a:r>
              <a:rPr lang="en-GB" dirty="0"/>
              <a:t>Know how to identify and respond to changes in the business environment.</a:t>
            </a:r>
          </a:p>
        </p:txBody>
      </p:sp>
    </p:spTree>
    <p:extLst>
      <p:ext uri="{BB962C8B-B14F-4D97-AF65-F5344CB8AC3E}">
        <p14:creationId xmlns:p14="http://schemas.microsoft.com/office/powerpoint/2010/main" val="1865029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Reason for Module</a:t>
            </a:r>
          </a:p>
        </p:txBody>
      </p:sp>
      <p:sp>
        <p:nvSpPr>
          <p:cNvPr id="3" name="Content Placeholder 2"/>
          <p:cNvSpPr>
            <a:spLocks noGrp="1"/>
          </p:cNvSpPr>
          <p:nvPr>
            <p:ph idx="1"/>
          </p:nvPr>
        </p:nvSpPr>
        <p:spPr/>
        <p:txBody>
          <a:bodyPr>
            <a:normAutofit fontScale="77500" lnSpcReduction="20000"/>
          </a:bodyPr>
          <a:lstStyle/>
          <a:p>
            <a:r>
              <a:rPr lang="en-GB" dirty="0"/>
              <a:t>“Gaining an understanding of how organisations differ in terms of their objectives and the particular contexts in which they operate is . . fundamental to the effective study of HRM” (Taylor and Woodhams, 2016)</a:t>
            </a:r>
          </a:p>
          <a:p>
            <a:r>
              <a:rPr lang="en-GB" dirty="0"/>
              <a:t>HR Profession Map – Core of recent map, ‘Insights, strategy and solutions’. How do I ensure that my role as a practitioner is contributing to sustainable organisational performance?’.</a:t>
            </a:r>
          </a:p>
          <a:p>
            <a:r>
              <a:rPr lang="en-GB" dirty="0"/>
              <a:t>Environmental scanning is necessary in order to develop HR strategies that will support the business to achieve competitive advantage.</a:t>
            </a:r>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b="1" dirty="0"/>
              <a:t>Learning Outcome 1</a:t>
            </a:r>
          </a:p>
        </p:txBody>
      </p:sp>
      <p:sp>
        <p:nvSpPr>
          <p:cNvPr id="3" name="Content Placeholder 2"/>
          <p:cNvSpPr>
            <a:spLocks noGrp="1"/>
          </p:cNvSpPr>
          <p:nvPr>
            <p:ph idx="1"/>
          </p:nvPr>
        </p:nvSpPr>
        <p:spPr>
          <a:xfrm>
            <a:off x="796752" y="1556792"/>
            <a:ext cx="7550496" cy="3744416"/>
          </a:xfrm>
        </p:spPr>
        <p:txBody>
          <a:bodyPr>
            <a:normAutofit fontScale="92500" lnSpcReduction="10000"/>
          </a:bodyPr>
          <a:lstStyle/>
          <a:p>
            <a:pPr marL="0" indent="0">
              <a:buNone/>
            </a:pPr>
            <a:r>
              <a:rPr lang="en-GB" b="1" dirty="0"/>
              <a:t>Understand the key contemporary business issues and main external factors affecting different organisations and the impact on HR</a:t>
            </a:r>
          </a:p>
          <a:p>
            <a:pPr marL="0" indent="0">
              <a:buNone/>
            </a:pPr>
            <a:endParaRPr lang="en-GB" dirty="0"/>
          </a:p>
          <a:p>
            <a:pPr marL="0" indent="0">
              <a:buNone/>
            </a:pPr>
            <a:r>
              <a:rPr lang="en-GB" dirty="0"/>
              <a:t>Essential Reading – </a:t>
            </a:r>
            <a:r>
              <a:rPr lang="en-GB" i="1" dirty="0"/>
              <a:t>Studying Human Resource Management</a:t>
            </a:r>
            <a:r>
              <a:rPr lang="en-GB" dirty="0"/>
              <a:t>, Taylor and Woodhams (2016)</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2EAB997-9040-4142-887F-E98E0F5348BD}"/>
              </a:ext>
            </a:extLst>
          </p:cNvPr>
          <p:cNvSpPr txBox="1">
            <a:spLocks noChangeArrowheads="1"/>
          </p:cNvSpPr>
          <p:nvPr/>
        </p:nvSpPr>
        <p:spPr bwMode="auto">
          <a:xfrm>
            <a:off x="2987824" y="-338487"/>
            <a:ext cx="5256584"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742950" indent="-28575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GB" altLang="en-US" sz="3200" b="1" dirty="0">
                <a:solidFill>
                  <a:schemeClr val="bg1"/>
                </a:solidFill>
              </a:rPr>
              <a:t>Recommended Reading</a:t>
            </a:r>
          </a:p>
        </p:txBody>
      </p:sp>
      <p:sp>
        <p:nvSpPr>
          <p:cNvPr id="10243" name="Rectangle 3">
            <a:extLst>
              <a:ext uri="{FF2B5EF4-FFF2-40B4-BE49-F238E27FC236}">
                <a16:creationId xmlns:a16="http://schemas.microsoft.com/office/drawing/2014/main" id="{835E70FA-150A-44FE-AAD1-5F5818DB0F83}"/>
              </a:ext>
            </a:extLst>
          </p:cNvPr>
          <p:cNvSpPr txBox="1">
            <a:spLocks noChangeArrowheads="1"/>
          </p:cNvSpPr>
          <p:nvPr/>
        </p:nvSpPr>
        <p:spPr bwMode="auto">
          <a:xfrm>
            <a:off x="251520" y="3573016"/>
            <a:ext cx="8136905" cy="18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6858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lgn="r" eaLnBrk="1" hangingPunct="1">
              <a:buFont typeface="Arial" panose="020B0604020202020204" pitchFamily="34" charset="0"/>
              <a:buNone/>
            </a:pPr>
            <a:endParaRPr lang="en-GB" altLang="en-US" sz="2800" i="1" dirty="0">
              <a:solidFill>
                <a:schemeClr val="bg1"/>
              </a:solidFill>
            </a:endParaRPr>
          </a:p>
          <a:p>
            <a:pPr>
              <a:buNone/>
            </a:pPr>
            <a:r>
              <a:rPr lang="en-GB" altLang="en-US" sz="1600" i="1" dirty="0">
                <a:solidFill>
                  <a:schemeClr val="bg1"/>
                </a:solidFill>
              </a:rPr>
              <a:t>Main textbook - Farnham, D. (2015) Human Resource Management in Context: Insights, Strategy and Solutions. 4</a:t>
            </a:r>
            <a:r>
              <a:rPr lang="en-GB" altLang="en-US" sz="1600" i="1" baseline="30000" dirty="0">
                <a:solidFill>
                  <a:schemeClr val="bg1"/>
                </a:solidFill>
              </a:rPr>
              <a:t>th</a:t>
            </a:r>
            <a:r>
              <a:rPr lang="en-GB" altLang="en-US" sz="1600" i="1" dirty="0">
                <a:solidFill>
                  <a:schemeClr val="bg1"/>
                </a:solidFill>
              </a:rPr>
              <a:t> </a:t>
            </a:r>
            <a:r>
              <a:rPr lang="en-GB" altLang="en-US" sz="1600" i="1" dirty="0" err="1">
                <a:solidFill>
                  <a:schemeClr val="bg1"/>
                </a:solidFill>
              </a:rPr>
              <a:t>Edn</a:t>
            </a:r>
            <a:r>
              <a:rPr lang="en-GB" altLang="en-US" sz="1600" i="1" dirty="0">
                <a:solidFill>
                  <a:schemeClr val="bg1"/>
                </a:solidFill>
              </a:rPr>
              <a:t>. </a:t>
            </a:r>
            <a:r>
              <a:rPr lang="en-GB" altLang="en-US" sz="1600" i="1" dirty="0" err="1">
                <a:solidFill>
                  <a:schemeClr val="bg1"/>
                </a:solidFill>
              </a:rPr>
              <a:t>London:CIPD</a:t>
            </a:r>
            <a:endParaRPr lang="en-GB" altLang="en-US" sz="1600" i="1" dirty="0">
              <a:solidFill>
                <a:schemeClr val="bg1"/>
              </a:solidFill>
            </a:endParaRPr>
          </a:p>
          <a:p>
            <a:pPr>
              <a:buNone/>
            </a:pPr>
            <a:r>
              <a:rPr lang="en-GB" sz="1600" dirty="0">
                <a:solidFill>
                  <a:schemeClr val="bg1"/>
                </a:solidFill>
              </a:rPr>
              <a:t>Also - </a:t>
            </a:r>
            <a:r>
              <a:rPr lang="en-GB" sz="1600" dirty="0" err="1">
                <a:solidFill>
                  <a:schemeClr val="bg1"/>
                </a:solidFill>
              </a:rPr>
              <a:t>Marchington</a:t>
            </a:r>
            <a:r>
              <a:rPr lang="en-GB" sz="1600" dirty="0">
                <a:solidFill>
                  <a:schemeClr val="bg1"/>
                </a:solidFill>
              </a:rPr>
              <a:t>, M. et al (2016)</a:t>
            </a:r>
            <a:r>
              <a:rPr lang="en-GB" sz="1600" i="1" dirty="0">
                <a:solidFill>
                  <a:schemeClr val="bg1"/>
                </a:solidFill>
              </a:rPr>
              <a:t> Human Resource Management at Work. 6</a:t>
            </a:r>
            <a:r>
              <a:rPr lang="en-GB" sz="1600" i="1" baseline="30000" dirty="0">
                <a:solidFill>
                  <a:schemeClr val="bg1"/>
                </a:solidFill>
              </a:rPr>
              <a:t>th</a:t>
            </a:r>
            <a:r>
              <a:rPr lang="en-GB" sz="1600" i="1" dirty="0">
                <a:solidFill>
                  <a:schemeClr val="bg1"/>
                </a:solidFill>
              </a:rPr>
              <a:t> </a:t>
            </a:r>
            <a:r>
              <a:rPr lang="en-GB" sz="1600" i="1" dirty="0" err="1">
                <a:solidFill>
                  <a:schemeClr val="bg1"/>
                </a:solidFill>
              </a:rPr>
              <a:t>Edn</a:t>
            </a:r>
            <a:r>
              <a:rPr lang="en-GB" sz="1600" i="1" dirty="0">
                <a:solidFill>
                  <a:schemeClr val="bg1"/>
                </a:solidFill>
              </a:rPr>
              <a:t>. </a:t>
            </a:r>
            <a:r>
              <a:rPr lang="en-GB" sz="1600" i="1" dirty="0" err="1">
                <a:solidFill>
                  <a:schemeClr val="bg1"/>
                </a:solidFill>
              </a:rPr>
              <a:t>London:CIPD</a:t>
            </a:r>
            <a:endParaRPr lang="en-GB" sz="1600" i="1" dirty="0">
              <a:solidFill>
                <a:schemeClr val="bg1"/>
              </a:solidFill>
            </a:endParaRPr>
          </a:p>
          <a:p>
            <a:pPr>
              <a:buNone/>
            </a:pPr>
            <a:r>
              <a:rPr lang="en-GB" sz="1600" dirty="0">
                <a:solidFill>
                  <a:schemeClr val="bg1"/>
                </a:solidFill>
              </a:rPr>
              <a:t>CIPD Factsheets – Sustainable Organisation Performance, HR Analytics, PESTLE Analysis, Strategic Human Resource Management and more.</a:t>
            </a:r>
          </a:p>
          <a:p>
            <a:pPr>
              <a:buNone/>
            </a:pPr>
            <a:r>
              <a:rPr lang="en-GB" sz="1600" dirty="0">
                <a:solidFill>
                  <a:schemeClr val="bg1"/>
                </a:solidFill>
              </a:rPr>
              <a:t>Recent reports – Deloitte Global Human Capital Trends 2017</a:t>
            </a:r>
          </a:p>
          <a:p>
            <a:pPr>
              <a:buNone/>
            </a:pPr>
            <a:endParaRPr lang="en-GB" sz="2400" dirty="0">
              <a:solidFill>
                <a:schemeClr val="bg1"/>
              </a:solidFill>
            </a:endParaRPr>
          </a:p>
        </p:txBody>
      </p:sp>
      <p:pic>
        <p:nvPicPr>
          <p:cNvPr id="10244" name="Picture 2">
            <a:extLst>
              <a:ext uri="{FF2B5EF4-FFF2-40B4-BE49-F238E27FC236}">
                <a16:creationId xmlns:a16="http://schemas.microsoft.com/office/drawing/2014/main" id="{2CBCC4F5-DC9D-459C-8162-E5B1B5757D3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940152" y="692696"/>
            <a:ext cx="2592287" cy="33775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a:extLst>
              <a:ext uri="{FF2B5EF4-FFF2-40B4-BE49-F238E27FC236}">
                <a16:creationId xmlns:a16="http://schemas.microsoft.com/office/drawing/2014/main" id="{9054033A-FDAB-488F-9CC4-8CACCBCAFEB0}"/>
              </a:ext>
            </a:extLst>
          </p:cNvPr>
          <p:cNvPicPr>
            <a:picLocks noChangeAspect="1"/>
          </p:cNvPicPr>
          <p:nvPr/>
        </p:nvPicPr>
        <p:blipFill>
          <a:blip r:embed="rId4"/>
          <a:stretch>
            <a:fillRect/>
          </a:stretch>
        </p:blipFill>
        <p:spPr>
          <a:xfrm>
            <a:off x="3021202" y="692696"/>
            <a:ext cx="2594914" cy="3377573"/>
          </a:xfrm>
          <a:prstGeom prst="rect">
            <a:avLst/>
          </a:prstGeom>
          <a:noFill/>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249528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a:xfrm>
            <a:off x="457200" y="1417638"/>
            <a:ext cx="8229600" cy="4171602"/>
          </a:xfrm>
        </p:spPr>
        <p:txBody>
          <a:bodyPr>
            <a:normAutofit fontScale="70000" lnSpcReduction="20000"/>
          </a:bodyPr>
          <a:lstStyle/>
          <a:p>
            <a:pPr marL="0" indent="0">
              <a:buNone/>
            </a:pPr>
            <a:r>
              <a:rPr lang="en-GB" dirty="0"/>
              <a:t>“As the world of work grows ever more complex, diverse and ambiguous, traditional models of working are starting to give way to more flexible forms of organisation and employment. </a:t>
            </a:r>
            <a:r>
              <a:rPr lang="en-GB" b="1" dirty="0"/>
              <a:t>Technology, globalisation, changing workforce demographics and skills shortages </a:t>
            </a:r>
            <a:r>
              <a:rPr lang="en-GB" dirty="0"/>
              <a:t>add to the challenges facing organisations. In this context the role of HR must evolve and grow to play a greater part in developing organisations for the future. As widely accepted norms for managing the employment relationship change, so the pressure will grow for HR professionals to develop a deeper understanding of the global context, business needs and strategy, and to innovate more to be not just efficient, but more effective.” (Changing HR Operating Models, 2015)</a:t>
            </a:r>
          </a:p>
          <a:p>
            <a:endParaRPr lang="en-GB" dirty="0"/>
          </a:p>
        </p:txBody>
      </p:sp>
    </p:spTree>
    <p:extLst>
      <p:ext uri="{BB962C8B-B14F-4D97-AF65-F5344CB8AC3E}">
        <p14:creationId xmlns:p14="http://schemas.microsoft.com/office/powerpoint/2010/main" val="1082658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Box 4"/>
          <p:cNvSpPr txBox="1">
            <a:spLocks noChangeArrowheads="1"/>
          </p:cNvSpPr>
          <p:nvPr/>
        </p:nvSpPr>
        <p:spPr bwMode="auto">
          <a:xfrm>
            <a:off x="2138363" y="908050"/>
            <a:ext cx="4867275" cy="259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US" altLang="en-US" sz="3600">
                <a:latin typeface="Arial" panose="020B0604020202020204" pitchFamily="34" charset="0"/>
              </a:rPr>
              <a:t>Globalisation</a:t>
            </a:r>
          </a:p>
          <a:p>
            <a:pPr algn="ctr" eaLnBrk="1" hangingPunct="1">
              <a:spcBef>
                <a:spcPct val="0"/>
              </a:spcBef>
              <a:buFontTx/>
              <a:buNone/>
            </a:pPr>
            <a:endParaRPr lang="en-US" altLang="en-US" sz="3600">
              <a:latin typeface="Arial" panose="020B0604020202020204" pitchFamily="34" charset="0"/>
            </a:endParaRPr>
          </a:p>
          <a:p>
            <a:pPr algn="ctr" eaLnBrk="1" hangingPunct="1">
              <a:spcBef>
                <a:spcPct val="0"/>
              </a:spcBef>
              <a:buFontTx/>
              <a:buNone/>
            </a:pPr>
            <a:endParaRPr lang="en-US" altLang="en-US" sz="3600">
              <a:latin typeface="Arial" panose="020B0604020202020204" pitchFamily="34" charset="0"/>
            </a:endParaRPr>
          </a:p>
          <a:p>
            <a:pPr algn="ctr" eaLnBrk="1" hangingPunct="1">
              <a:spcBef>
                <a:spcPct val="0"/>
              </a:spcBef>
              <a:buFontTx/>
              <a:buNone/>
            </a:pPr>
            <a:r>
              <a:rPr lang="en-US" altLang="en-US" sz="2800">
                <a:latin typeface="Arial" panose="020B0604020202020204" pitchFamily="34" charset="0"/>
              </a:rPr>
              <a:t>What do you understand  by the term?</a:t>
            </a:r>
          </a:p>
        </p:txBody>
      </p:sp>
      <p:sp>
        <p:nvSpPr>
          <p:cNvPr id="13315" name="Text Box 5"/>
          <p:cNvSpPr txBox="1">
            <a:spLocks noChangeArrowheads="1"/>
          </p:cNvSpPr>
          <p:nvPr/>
        </p:nvSpPr>
        <p:spPr bwMode="auto">
          <a:xfrm>
            <a:off x="2138363" y="3860800"/>
            <a:ext cx="4867275"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2800">
                <a:latin typeface="Arial" panose="020B0604020202020204" pitchFamily="34" charset="0"/>
              </a:rPr>
              <a:t>Is it a good or bad thing?</a:t>
            </a:r>
            <a:endParaRPr lang="en-US" altLang="en-US" sz="2800">
              <a:latin typeface="Arial" panose="020B0604020202020204" pitchFamily="34" charset="0"/>
            </a:endParaRPr>
          </a:p>
        </p:txBody>
      </p:sp>
    </p:spTree>
    <p:extLst>
      <p:ext uri="{BB962C8B-B14F-4D97-AF65-F5344CB8AC3E}">
        <p14:creationId xmlns:p14="http://schemas.microsoft.com/office/powerpoint/2010/main" val="2225827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ext Box 4"/>
          <p:cNvSpPr txBox="1">
            <a:spLocks noChangeArrowheads="1"/>
          </p:cNvSpPr>
          <p:nvPr/>
        </p:nvSpPr>
        <p:spPr bwMode="auto">
          <a:xfrm>
            <a:off x="719138" y="106363"/>
            <a:ext cx="7777162"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GB" altLang="en-US" sz="3600">
                <a:latin typeface="Arial" panose="020B0604020202020204" pitchFamily="34" charset="0"/>
              </a:rPr>
              <a:t>Features of globalisation</a:t>
            </a:r>
          </a:p>
          <a:p>
            <a:pPr algn="ctr" eaLnBrk="1" hangingPunct="1">
              <a:spcBef>
                <a:spcPct val="0"/>
              </a:spcBef>
              <a:buFontTx/>
              <a:buNone/>
            </a:pPr>
            <a:r>
              <a:rPr lang="en-GB" altLang="en-US" sz="2000" i="1">
                <a:latin typeface="Arial" panose="020B0604020202020204" pitchFamily="34" charset="0"/>
              </a:rPr>
              <a:t>(Ruigrok and van Tulder 1995)</a:t>
            </a:r>
            <a:endParaRPr lang="en-US" altLang="en-US" sz="2000" i="1">
              <a:latin typeface="Arial" panose="020B0604020202020204" pitchFamily="34" charset="0"/>
            </a:endParaRPr>
          </a:p>
        </p:txBody>
      </p:sp>
      <p:sp>
        <p:nvSpPr>
          <p:cNvPr id="15363" name="Text Box 5"/>
          <p:cNvSpPr txBox="1">
            <a:spLocks noChangeArrowheads="1"/>
          </p:cNvSpPr>
          <p:nvPr/>
        </p:nvSpPr>
        <p:spPr bwMode="auto">
          <a:xfrm>
            <a:off x="827088" y="1165225"/>
            <a:ext cx="5616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Globalisation of financial markets</a:t>
            </a:r>
            <a:endParaRPr lang="en-US" altLang="en-US" sz="2400">
              <a:latin typeface="Arial" panose="020B0604020202020204" pitchFamily="34" charset="0"/>
            </a:endParaRPr>
          </a:p>
        </p:txBody>
      </p:sp>
      <p:sp>
        <p:nvSpPr>
          <p:cNvPr id="15364" name="Text Box 6"/>
          <p:cNvSpPr txBox="1">
            <a:spLocks noChangeArrowheads="1"/>
          </p:cNvSpPr>
          <p:nvPr/>
        </p:nvSpPr>
        <p:spPr bwMode="auto">
          <a:xfrm>
            <a:off x="803275" y="1736725"/>
            <a:ext cx="67691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Internalisation of corporate strategies</a:t>
            </a:r>
            <a:endParaRPr lang="en-US" altLang="en-US" sz="2400">
              <a:latin typeface="Arial" panose="020B0604020202020204" pitchFamily="34" charset="0"/>
            </a:endParaRPr>
          </a:p>
        </p:txBody>
      </p:sp>
      <p:sp>
        <p:nvSpPr>
          <p:cNvPr id="15365" name="Text Box 7"/>
          <p:cNvSpPr txBox="1">
            <a:spLocks noChangeArrowheads="1"/>
          </p:cNvSpPr>
          <p:nvPr/>
        </p:nvSpPr>
        <p:spPr bwMode="auto">
          <a:xfrm>
            <a:off x="796925" y="2311400"/>
            <a:ext cx="63373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Diffusion of technology and knowledge 	world-wide</a:t>
            </a:r>
            <a:endParaRPr lang="en-US" altLang="en-US" sz="2400">
              <a:latin typeface="Arial" panose="020B0604020202020204" pitchFamily="34" charset="0"/>
            </a:endParaRPr>
          </a:p>
        </p:txBody>
      </p:sp>
      <p:sp>
        <p:nvSpPr>
          <p:cNvPr id="15366" name="Text Box 8"/>
          <p:cNvSpPr txBox="1">
            <a:spLocks noChangeArrowheads="1"/>
          </p:cNvSpPr>
          <p:nvPr/>
        </p:nvSpPr>
        <p:spPr bwMode="auto">
          <a:xfrm>
            <a:off x="827088" y="3133725"/>
            <a:ext cx="698500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Transformation of consumption patterns 	and worldwide consumer markets</a:t>
            </a:r>
            <a:endParaRPr lang="en-US" altLang="en-US" sz="2400">
              <a:latin typeface="Arial" panose="020B0604020202020204" pitchFamily="34" charset="0"/>
            </a:endParaRPr>
          </a:p>
        </p:txBody>
      </p:sp>
      <p:sp>
        <p:nvSpPr>
          <p:cNvPr id="15367" name="Text Box 9"/>
          <p:cNvSpPr txBox="1">
            <a:spLocks noChangeArrowheads="1"/>
          </p:cNvSpPr>
          <p:nvPr/>
        </p:nvSpPr>
        <p:spPr bwMode="auto">
          <a:xfrm>
            <a:off x="827088" y="3981450"/>
            <a:ext cx="75612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Internationalisation of national societies into global political economic system</a:t>
            </a:r>
            <a:endParaRPr lang="en-US" altLang="en-US" sz="2400">
              <a:latin typeface="Arial" panose="020B0604020202020204" pitchFamily="34" charset="0"/>
            </a:endParaRPr>
          </a:p>
        </p:txBody>
      </p:sp>
      <p:sp>
        <p:nvSpPr>
          <p:cNvPr id="15368" name="Text Box 10"/>
          <p:cNvSpPr txBox="1">
            <a:spLocks noChangeArrowheads="1"/>
          </p:cNvSpPr>
          <p:nvPr/>
        </p:nvSpPr>
        <p:spPr bwMode="auto">
          <a:xfrm>
            <a:off x="863600" y="4986338"/>
            <a:ext cx="69119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Diminished role of national governments</a:t>
            </a:r>
            <a:endParaRPr lang="en-US" altLang="en-US" sz="2400">
              <a:latin typeface="Arial" panose="020B0604020202020204" pitchFamily="34" charset="0"/>
            </a:endParaRPr>
          </a:p>
        </p:txBody>
      </p:sp>
    </p:spTree>
    <p:extLst>
      <p:ext uri="{BB962C8B-B14F-4D97-AF65-F5344CB8AC3E}">
        <p14:creationId xmlns:p14="http://schemas.microsoft.com/office/powerpoint/2010/main" val="12517873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A crowd of people in a city&#10;&#10;Description generated with very high confiden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3588" y="1063625"/>
            <a:ext cx="3935412" cy="2212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1" name="TextBox 4"/>
          <p:cNvSpPr txBox="1">
            <a:spLocks noChangeArrowheads="1"/>
          </p:cNvSpPr>
          <p:nvPr/>
        </p:nvSpPr>
        <p:spPr bwMode="auto">
          <a:xfrm>
            <a:off x="395288" y="549275"/>
            <a:ext cx="83534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000" b="1"/>
              <a:t>Multi-National Corporations are central agents of Globalisation</a:t>
            </a:r>
          </a:p>
        </p:txBody>
      </p:sp>
      <p:pic>
        <p:nvPicPr>
          <p:cNvPr id="27652" name="Picture 6" descr="A group of people walking in front of a building&#10;&#10;Description generated with very high confide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3088" y="3133725"/>
            <a:ext cx="3473450" cy="1952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3" name="Picture 8" descr="A sign on the side of a road&#10;&#10;Description generated with very high confiden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85763" y="1063625"/>
            <a:ext cx="3695700" cy="1684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7654" name="Picture 10" descr="A picture containing outdoor, truck, text&#10;&#10;Description generated with high confidenc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72000" y="3543300"/>
            <a:ext cx="34861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109880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4"/>
          <p:cNvSpPr txBox="1">
            <a:spLocks noChangeArrowheads="1"/>
          </p:cNvSpPr>
          <p:nvPr/>
        </p:nvSpPr>
        <p:spPr bwMode="auto">
          <a:xfrm>
            <a:off x="971550" y="404813"/>
            <a:ext cx="7270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3600">
                <a:latin typeface="Arial" panose="020B0604020202020204" pitchFamily="34" charset="0"/>
              </a:rPr>
              <a:t>Factors promoting growth of MNCs</a:t>
            </a:r>
            <a:endParaRPr lang="en-US" altLang="en-US" sz="3600">
              <a:latin typeface="Arial" panose="020B0604020202020204" pitchFamily="34" charset="0"/>
            </a:endParaRPr>
          </a:p>
        </p:txBody>
      </p:sp>
      <p:sp>
        <p:nvSpPr>
          <p:cNvPr id="29699" name="Text Box 6"/>
          <p:cNvSpPr txBox="1">
            <a:spLocks noChangeArrowheads="1"/>
          </p:cNvSpPr>
          <p:nvPr/>
        </p:nvSpPr>
        <p:spPr bwMode="auto">
          <a:xfrm>
            <a:off x="395288" y="1319213"/>
            <a:ext cx="68516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More countries embracing free-market ideology</a:t>
            </a:r>
            <a:endParaRPr lang="en-US" altLang="en-US" sz="2400">
              <a:latin typeface="Arial" panose="020B0604020202020204" pitchFamily="34" charset="0"/>
            </a:endParaRPr>
          </a:p>
        </p:txBody>
      </p:sp>
      <p:sp>
        <p:nvSpPr>
          <p:cNvPr id="29700" name="Text Box 7"/>
          <p:cNvSpPr txBox="1">
            <a:spLocks noChangeArrowheads="1"/>
          </p:cNvSpPr>
          <p:nvPr/>
        </p:nvSpPr>
        <p:spPr bwMode="auto">
          <a:xfrm>
            <a:off x="395288" y="1728788"/>
            <a:ext cx="79216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Shift of economic centre of gravity to developing 	countries</a:t>
            </a:r>
            <a:endParaRPr lang="en-US" altLang="en-US" sz="2400">
              <a:latin typeface="Arial" panose="020B0604020202020204" pitchFamily="34" charset="0"/>
            </a:endParaRPr>
          </a:p>
        </p:txBody>
      </p:sp>
      <p:sp>
        <p:nvSpPr>
          <p:cNvPr id="29701" name="Text Box 8"/>
          <p:cNvSpPr txBox="1">
            <a:spLocks noChangeArrowheads="1"/>
          </p:cNvSpPr>
          <p:nvPr/>
        </p:nvSpPr>
        <p:spPr bwMode="auto">
          <a:xfrm>
            <a:off x="398463" y="2519363"/>
            <a:ext cx="7091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Technological advances and decline in real costs</a:t>
            </a:r>
            <a:endParaRPr lang="en-US" altLang="en-US" sz="2400">
              <a:latin typeface="Arial" panose="020B0604020202020204" pitchFamily="34" charset="0"/>
            </a:endParaRPr>
          </a:p>
        </p:txBody>
      </p:sp>
      <p:sp>
        <p:nvSpPr>
          <p:cNvPr id="29702" name="Text Box 9"/>
          <p:cNvSpPr txBox="1">
            <a:spLocks noChangeArrowheads="1"/>
          </p:cNvSpPr>
          <p:nvPr/>
        </p:nvSpPr>
        <p:spPr bwMode="auto">
          <a:xfrm>
            <a:off x="425450" y="3005138"/>
            <a:ext cx="6273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New opportunities for trade and investment</a:t>
            </a:r>
            <a:endParaRPr lang="en-US" altLang="en-US" sz="2400">
              <a:latin typeface="Arial" panose="020B0604020202020204" pitchFamily="34" charset="0"/>
            </a:endParaRPr>
          </a:p>
        </p:txBody>
      </p:sp>
      <p:sp>
        <p:nvSpPr>
          <p:cNvPr id="29703" name="Text Box 10"/>
          <p:cNvSpPr txBox="1">
            <a:spLocks noChangeArrowheads="1"/>
          </p:cNvSpPr>
          <p:nvPr/>
        </p:nvSpPr>
        <p:spPr bwMode="auto">
          <a:xfrm>
            <a:off x="425450" y="3467100"/>
            <a:ext cx="622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Decline in trans-continental transport costs</a:t>
            </a:r>
            <a:endParaRPr lang="en-US" altLang="en-US" sz="2400">
              <a:latin typeface="Arial" panose="020B0604020202020204" pitchFamily="34" charset="0"/>
            </a:endParaRPr>
          </a:p>
        </p:txBody>
      </p:sp>
      <p:sp>
        <p:nvSpPr>
          <p:cNvPr id="29704" name="Text Box 11"/>
          <p:cNvSpPr txBox="1">
            <a:spLocks noChangeArrowheads="1"/>
          </p:cNvSpPr>
          <p:nvPr/>
        </p:nvSpPr>
        <p:spPr bwMode="auto">
          <a:xfrm>
            <a:off x="425450" y="3865563"/>
            <a:ext cx="7648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Hyper-competition enforcing search for new locations</a:t>
            </a:r>
            <a:endParaRPr lang="en-US" altLang="en-US" sz="2400">
              <a:latin typeface="Arial" panose="020B0604020202020204" pitchFamily="34" charset="0"/>
            </a:endParaRPr>
          </a:p>
        </p:txBody>
      </p:sp>
      <p:sp>
        <p:nvSpPr>
          <p:cNvPr id="29705" name="Text Box 12"/>
          <p:cNvSpPr txBox="1">
            <a:spLocks noChangeArrowheads="1"/>
          </p:cNvSpPr>
          <p:nvPr/>
        </p:nvSpPr>
        <p:spPr bwMode="auto">
          <a:xfrm>
            <a:off x="425450" y="4349750"/>
            <a:ext cx="63039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Char char="•"/>
            </a:pPr>
            <a:r>
              <a:rPr lang="en-GB" altLang="en-US" sz="2400">
                <a:latin typeface="Arial" panose="020B0604020202020204" pitchFamily="34" charset="0"/>
              </a:rPr>
              <a:t>  Aggressive support for MNCs by OECD etc</a:t>
            </a:r>
            <a:endParaRPr lang="en-US" altLang="en-US" sz="2400">
              <a:latin typeface="Arial" panose="020B0604020202020204" pitchFamily="34" charset="0"/>
            </a:endParaRPr>
          </a:p>
        </p:txBody>
      </p:sp>
    </p:spTree>
    <p:extLst>
      <p:ext uri="{BB962C8B-B14F-4D97-AF65-F5344CB8AC3E}">
        <p14:creationId xmlns:p14="http://schemas.microsoft.com/office/powerpoint/2010/main" val="15644704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External Context Trends and Effect on HR Strategy</a:t>
            </a:r>
          </a:p>
        </p:txBody>
      </p:sp>
      <p:sp>
        <p:nvSpPr>
          <p:cNvPr id="3" name="Content Placeholder 2"/>
          <p:cNvSpPr>
            <a:spLocks noGrp="1"/>
          </p:cNvSpPr>
          <p:nvPr>
            <p:ph idx="1"/>
          </p:nvPr>
        </p:nvSpPr>
        <p:spPr>
          <a:xfrm>
            <a:off x="457200" y="1340768"/>
            <a:ext cx="8229600" cy="4176465"/>
          </a:xfrm>
        </p:spPr>
        <p:txBody>
          <a:bodyPr>
            <a:normAutofit fontScale="55000" lnSpcReduction="20000"/>
          </a:bodyPr>
          <a:lstStyle/>
          <a:p>
            <a:r>
              <a:rPr lang="en-GB" dirty="0"/>
              <a:t>Political – UK parliament and devolved assemblies, local government, privatisation, marketisation. Government involvement in labour markets. Need to reward staff to retain them, compete for staff in open labour market. Implications of Brexit. </a:t>
            </a:r>
          </a:p>
          <a:p>
            <a:r>
              <a:rPr lang="en-GB" dirty="0"/>
              <a:t>Economic – globalisation, downturn to be followed by upturn, demand for skilled workers, less manufacturing more service orientated businesses, EU single market. Free movement of labour, impact on recruitment strategy.</a:t>
            </a:r>
          </a:p>
          <a:p>
            <a:r>
              <a:rPr lang="en-GB" dirty="0"/>
              <a:t>Socio-Cultural – ageing population, growing population, inequality, trends such a single person household – affect supply and demand for labour, has resulted in demand for flexible working, job mobility, less union involvement, individual orientated HR policies.</a:t>
            </a:r>
          </a:p>
          <a:p>
            <a:r>
              <a:rPr lang="en-GB" dirty="0"/>
              <a:t>Technological – internet, email, HR databases, Google’s search engine, Wikipedia, BBC </a:t>
            </a:r>
            <a:r>
              <a:rPr lang="en-GB" dirty="0" err="1"/>
              <a:t>iplayer</a:t>
            </a:r>
            <a:r>
              <a:rPr lang="en-GB" dirty="0"/>
              <a:t>, Social Media, medical advances – changing ways people are managed and how long they are in the labour market for.</a:t>
            </a:r>
          </a:p>
          <a:p>
            <a:r>
              <a:rPr lang="en-GB" dirty="0"/>
              <a:t>Legal – UK, EU law.</a:t>
            </a:r>
          </a:p>
          <a:p>
            <a:r>
              <a:rPr lang="en-GB" dirty="0"/>
              <a:t>Environmental – sustainability, acting ethically. Moral rules apply to business behaviour. Green HR policies such as teleconferencing over travel. </a:t>
            </a:r>
          </a:p>
          <a:p>
            <a:endParaRPr lang="en-GB" dirty="0"/>
          </a:p>
        </p:txBody>
      </p:sp>
    </p:spTree>
    <p:extLst>
      <p:ext uri="{BB962C8B-B14F-4D97-AF65-F5344CB8AC3E}">
        <p14:creationId xmlns:p14="http://schemas.microsoft.com/office/powerpoint/2010/main" val="28482984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fontScale="62500" lnSpcReduction="20000"/>
          </a:bodyPr>
          <a:lstStyle/>
          <a:p>
            <a:r>
              <a:rPr lang="en-GB" dirty="0"/>
              <a:t>A PESTLE (Political, Economic, Sociological, Technological, Legal, Environmental) analysis is an audit of an organisation's environmental influences, with the purpose of using this information to guide strategic decision-making (CIPD, 2015). </a:t>
            </a:r>
          </a:p>
          <a:p>
            <a:r>
              <a:rPr lang="en-GB" dirty="0">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dirty="0"/>
          </a:p>
        </p:txBody>
      </p:sp>
    </p:spTree>
    <p:extLst>
      <p:ext uri="{BB962C8B-B14F-4D97-AF65-F5344CB8AC3E}">
        <p14:creationId xmlns:p14="http://schemas.microsoft.com/office/powerpoint/2010/main" val="2694854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9"/>
            <a:ext cx="7886700" cy="720080"/>
          </a:xfrm>
        </p:spPr>
        <p:txBody>
          <a:bodyPr>
            <a:normAutofit fontScale="90000"/>
          </a:bodyPr>
          <a:lstStyle/>
          <a:p>
            <a:r>
              <a:rPr lang="en-GB" dirty="0"/>
              <a:t>PESTLE</a:t>
            </a:r>
          </a:p>
        </p:txBody>
      </p:sp>
      <p:sp>
        <p:nvSpPr>
          <p:cNvPr id="3" name="Content Placeholder 2"/>
          <p:cNvSpPr>
            <a:spLocks noGrp="1"/>
          </p:cNvSpPr>
          <p:nvPr>
            <p:ph idx="1"/>
          </p:nvPr>
        </p:nvSpPr>
        <p:spPr>
          <a:xfrm>
            <a:off x="628650" y="1196752"/>
            <a:ext cx="7886700" cy="4656143"/>
          </a:xfrm>
        </p:spPr>
        <p:txBody>
          <a:bodyPr>
            <a:normAutofit fontScale="47500" lnSpcReduction="20000"/>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Tree>
    <p:extLst>
      <p:ext uri="{BB962C8B-B14F-4D97-AF65-F5344CB8AC3E}">
        <p14:creationId xmlns:p14="http://schemas.microsoft.com/office/powerpoint/2010/main" val="19710858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r>
              <a:rPr lang="en-GB" dirty="0"/>
              <a:t>In your groups undertake a PESTLE analysis of the NHS/Amazon/</a:t>
            </a:r>
            <a:r>
              <a:rPr lang="en-GB" dirty="0" err="1"/>
              <a:t>RyanAir</a:t>
            </a:r>
            <a:r>
              <a:rPr lang="en-GB" dirty="0"/>
              <a:t>/Swansea Council. </a:t>
            </a:r>
          </a:p>
          <a:p>
            <a:r>
              <a:rPr lang="en-GB" dirty="0"/>
              <a:t>Identify the implications for HR strategy. </a:t>
            </a:r>
          </a:p>
        </p:txBody>
      </p:sp>
    </p:spTree>
    <p:extLst>
      <p:ext uri="{BB962C8B-B14F-4D97-AF65-F5344CB8AC3E}">
        <p14:creationId xmlns:p14="http://schemas.microsoft.com/office/powerpoint/2010/main" val="33947909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normAutofit fontScale="85000" lnSpcReduction="20000"/>
          </a:bodyPr>
          <a:lstStyle/>
          <a:p>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p:txBody>
      </p:sp>
    </p:spTree>
    <p:extLst>
      <p:ext uri="{BB962C8B-B14F-4D97-AF65-F5344CB8AC3E}">
        <p14:creationId xmlns:p14="http://schemas.microsoft.com/office/powerpoint/2010/main" val="2039366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a:t>
            </a:r>
          </a:p>
        </p:txBody>
      </p:sp>
      <p:sp>
        <p:nvSpPr>
          <p:cNvPr id="3" name="Content Placeholder 2"/>
          <p:cNvSpPr>
            <a:spLocks noGrp="1"/>
          </p:cNvSpPr>
          <p:nvPr>
            <p:ph idx="1"/>
          </p:nvPr>
        </p:nvSpPr>
        <p:spPr/>
        <p:txBody>
          <a:bodyPr>
            <a:normAutofit fontScale="62500" lnSpcReduction="20000"/>
          </a:bodyPr>
          <a:lstStyle/>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Tree>
    <p:extLst>
      <p:ext uri="{BB962C8B-B14F-4D97-AF65-F5344CB8AC3E}">
        <p14:creationId xmlns:p14="http://schemas.microsoft.com/office/powerpoint/2010/main" val="31439235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PRIMO-F – analysing the internal environment</a:t>
            </a:r>
          </a:p>
        </p:txBody>
      </p:sp>
      <p:sp>
        <p:nvSpPr>
          <p:cNvPr id="3" name="Content Placeholder 2"/>
          <p:cNvSpPr>
            <a:spLocks noGrp="1"/>
          </p:cNvSpPr>
          <p:nvPr>
            <p:ph idx="1"/>
          </p:nvPr>
        </p:nvSpPr>
        <p:spPr/>
        <p:txBody>
          <a:bodyPr>
            <a:normAutofit fontScale="77500" lnSpcReduction="20000"/>
          </a:bodyPr>
          <a:lstStyle/>
          <a:p>
            <a:r>
              <a:rPr lang="en-GB" b="1" dirty="0">
                <a:effectLst/>
              </a:rPr>
              <a:t>P</a:t>
            </a:r>
            <a:r>
              <a:rPr lang="en-GB" dirty="0">
                <a:effectLst/>
              </a:rPr>
              <a:t>eople: what do they do, do they have the skills the organisation needs?</a:t>
            </a:r>
          </a:p>
          <a:p>
            <a:r>
              <a:rPr lang="en-GB" b="1" dirty="0">
                <a:effectLst/>
              </a:rPr>
              <a:t>R</a:t>
            </a:r>
            <a:r>
              <a:rPr lang="en-GB" dirty="0">
                <a:effectLst/>
              </a:rPr>
              <a:t>esources: does the organisation have the right and adequate resources?</a:t>
            </a:r>
          </a:p>
          <a:p>
            <a:r>
              <a:rPr lang="en-GB" b="1" dirty="0">
                <a:effectLst/>
              </a:rPr>
              <a:t>I</a:t>
            </a:r>
            <a:r>
              <a:rPr lang="en-GB" dirty="0">
                <a:effectLst/>
              </a:rPr>
              <a:t>nnovation: are new ideas important to us in all parts of the organisation?</a:t>
            </a:r>
          </a:p>
          <a:p>
            <a:r>
              <a:rPr lang="en-GB" b="1" dirty="0">
                <a:effectLst/>
              </a:rPr>
              <a:t>M</a:t>
            </a:r>
            <a:r>
              <a:rPr lang="en-GB" dirty="0">
                <a:effectLst/>
              </a:rPr>
              <a:t>arketing: how do they know what the organisation does?</a:t>
            </a:r>
          </a:p>
          <a:p>
            <a:r>
              <a:rPr lang="en-GB" b="1" dirty="0">
                <a:effectLst/>
              </a:rPr>
              <a:t>O</a:t>
            </a:r>
            <a:r>
              <a:rPr lang="en-GB" dirty="0">
                <a:effectLst/>
              </a:rPr>
              <a:t>perations: how is all this managed?</a:t>
            </a:r>
          </a:p>
          <a:p>
            <a:r>
              <a:rPr lang="en-GB" b="1" dirty="0">
                <a:effectLst/>
              </a:rPr>
              <a:t>F</a:t>
            </a:r>
            <a:r>
              <a:rPr lang="en-GB" dirty="0">
                <a:effectLst/>
              </a:rPr>
              <a:t>inance: what are the prices, costs and investments?</a:t>
            </a:r>
          </a:p>
          <a:p>
            <a:endParaRPr lang="en-GB" dirty="0"/>
          </a:p>
        </p:txBody>
      </p:sp>
    </p:spTree>
    <p:extLst>
      <p:ext uri="{BB962C8B-B14F-4D97-AF65-F5344CB8AC3E}">
        <p14:creationId xmlns:p14="http://schemas.microsoft.com/office/powerpoint/2010/main" val="4144359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Porter’s Five Forces Analysis -  </a:t>
            </a:r>
            <a:r>
              <a:rPr lang="en-GB" sz="2025" dirty="0"/>
              <a:t>five forces that determine the competitive intensity and therefore attractiveness (profitability) of an Industry</a:t>
            </a:r>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505269" y="2004916"/>
            <a:ext cx="3698483" cy="3485057"/>
          </a:xfrm>
        </p:spPr>
      </p:pic>
    </p:spTree>
    <p:extLst>
      <p:ext uri="{BB962C8B-B14F-4D97-AF65-F5344CB8AC3E}">
        <p14:creationId xmlns:p14="http://schemas.microsoft.com/office/powerpoint/2010/main" val="5626811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An Explanation of Porter’s Five Forces</a:t>
            </a:r>
          </a:p>
        </p:txBody>
      </p:sp>
      <p:sp>
        <p:nvSpPr>
          <p:cNvPr id="3" name="Content Placeholder 2"/>
          <p:cNvSpPr>
            <a:spLocks noGrp="1"/>
          </p:cNvSpPr>
          <p:nvPr>
            <p:ph idx="1"/>
          </p:nvPr>
        </p:nvSpPr>
        <p:spPr/>
        <p:txBody>
          <a:bodyPr/>
          <a:lstStyle/>
          <a:p>
            <a:pPr marL="0" indent="0">
              <a:buNone/>
            </a:pPr>
            <a:r>
              <a:rPr lang="en-GB" dirty="0">
                <a:hlinkClick r:id="rId2" action="ppaction://hlinksldjump"/>
              </a:rPr>
              <a:t>https://youtu.be/_IaBZmB09RE</a:t>
            </a:r>
            <a:endParaRPr lang="en-GB" dirty="0"/>
          </a:p>
        </p:txBody>
      </p:sp>
    </p:spTree>
    <p:extLst>
      <p:ext uri="{BB962C8B-B14F-4D97-AF65-F5344CB8AC3E}">
        <p14:creationId xmlns:p14="http://schemas.microsoft.com/office/powerpoint/2010/main" val="765066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Corporate Responsibility</a:t>
            </a:r>
          </a:p>
        </p:txBody>
      </p:sp>
      <p:sp>
        <p:nvSpPr>
          <p:cNvPr id="3" name="Content Placeholder 2"/>
          <p:cNvSpPr>
            <a:spLocks noGrp="1"/>
          </p:cNvSpPr>
          <p:nvPr>
            <p:ph idx="1"/>
          </p:nvPr>
        </p:nvSpPr>
        <p:spPr/>
        <p:txBody>
          <a:bodyPr>
            <a:normAutofit fontScale="92500" lnSpcReduction="20000"/>
          </a:bodyPr>
          <a:lstStyle/>
          <a:p>
            <a:r>
              <a:rPr lang="en-GB" dirty="0"/>
              <a:t>Corporate responsibility is concerned with the sustainability of an organisation’s ethics over the long term. At its core, corporate responsibility seeks to add value to an organisation's activities by ensuring they have a positive impact on society, the environment and the economy. The CIPD describes corporate responsibility as including financial as well as social and environmental responsibility.</a:t>
            </a:r>
          </a:p>
        </p:txBody>
      </p:sp>
    </p:spTree>
    <p:extLst>
      <p:ext uri="{BB962C8B-B14F-4D97-AF65-F5344CB8AC3E}">
        <p14:creationId xmlns:p14="http://schemas.microsoft.com/office/powerpoint/2010/main" val="18973580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it Matters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effectLst/>
              </a:rPr>
              <a:t>While the core rationale for CR is to reduce the risk of corporate disaster and ensure sustainable business practice, there are other benefits of a CR focus:</a:t>
            </a:r>
          </a:p>
          <a:p>
            <a:pPr marL="0" indent="0">
              <a:buNone/>
            </a:pPr>
            <a:endParaRPr lang="en-GB" dirty="0">
              <a:effectLst/>
            </a:endParaRPr>
          </a:p>
          <a:p>
            <a:r>
              <a:rPr lang="en-GB" dirty="0">
                <a:effectLst/>
              </a:rPr>
              <a:t>increased efficiency and reduced waste, for example, cutting fuel costs through environmental initiatives</a:t>
            </a:r>
          </a:p>
          <a:p>
            <a:r>
              <a:rPr lang="en-GB" dirty="0">
                <a:effectLst/>
              </a:rPr>
              <a:t>building trust and enhancing brand in the marketplace</a:t>
            </a:r>
          </a:p>
          <a:p>
            <a:r>
              <a:rPr lang="en-GB" dirty="0">
                <a:effectLst/>
              </a:rPr>
              <a:t>supporting employee engagement, retention and employer brand.</a:t>
            </a:r>
          </a:p>
          <a:p>
            <a:endParaRPr lang="en-GB" dirty="0"/>
          </a:p>
        </p:txBody>
      </p:sp>
    </p:spTree>
    <p:extLst>
      <p:ext uri="{BB962C8B-B14F-4D97-AF65-F5344CB8AC3E}">
        <p14:creationId xmlns:p14="http://schemas.microsoft.com/office/powerpoint/2010/main" val="14864555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rPr>
              <a:t>Areas of corporate responsibility</a:t>
            </a:r>
            <a:br>
              <a:rPr lang="en-GB" b="1" dirty="0">
                <a:effectLst/>
              </a:rPr>
            </a:br>
            <a:endParaRPr lang="en-GB" dirty="0"/>
          </a:p>
        </p:txBody>
      </p:sp>
      <p:sp>
        <p:nvSpPr>
          <p:cNvPr id="3" name="Content Placeholder 2"/>
          <p:cNvSpPr>
            <a:spLocks noGrp="1"/>
          </p:cNvSpPr>
          <p:nvPr>
            <p:ph idx="1"/>
          </p:nvPr>
        </p:nvSpPr>
        <p:spPr>
          <a:xfrm>
            <a:off x="628650" y="1340768"/>
            <a:ext cx="7886700" cy="4149204"/>
          </a:xfrm>
        </p:spPr>
        <p:txBody>
          <a:bodyPr>
            <a:normAutofit fontScale="85000" lnSpcReduction="20000"/>
          </a:bodyPr>
          <a:lstStyle/>
          <a:p>
            <a:pPr marL="0" indent="0">
              <a:buNone/>
            </a:pPr>
            <a:r>
              <a:rPr lang="en-GB" dirty="0">
                <a:effectLst/>
              </a:rPr>
              <a:t>CR initiatives fall into four main groups:</a:t>
            </a:r>
          </a:p>
          <a:p>
            <a:r>
              <a:rPr lang="en-GB" b="1" dirty="0">
                <a:effectLst/>
              </a:rPr>
              <a:t>community</a:t>
            </a:r>
            <a:r>
              <a:rPr lang="en-GB" dirty="0">
                <a:effectLst/>
              </a:rPr>
              <a:t> – focusing on how the organisation’s activities positively or negatively affect the general public</a:t>
            </a:r>
          </a:p>
          <a:p>
            <a:r>
              <a:rPr lang="en-GB" b="1" dirty="0">
                <a:effectLst/>
              </a:rPr>
              <a:t>employees or labour</a:t>
            </a:r>
            <a:r>
              <a:rPr lang="en-GB" dirty="0">
                <a:effectLst/>
              </a:rPr>
              <a:t> – focusing on the rights and well-being of employees and other workers in the value chain</a:t>
            </a:r>
          </a:p>
          <a:p>
            <a:r>
              <a:rPr lang="en-GB" b="1" dirty="0">
                <a:effectLst/>
              </a:rPr>
              <a:t>environment</a:t>
            </a:r>
            <a:r>
              <a:rPr lang="en-GB" dirty="0">
                <a:effectLst/>
              </a:rPr>
              <a:t> – from recycling materials to the whole carbon footprint of the organisation</a:t>
            </a:r>
          </a:p>
          <a:p>
            <a:r>
              <a:rPr lang="en-GB" b="1" dirty="0">
                <a:effectLst/>
              </a:rPr>
              <a:t>market place</a:t>
            </a:r>
            <a:r>
              <a:rPr lang="en-GB" dirty="0">
                <a:effectLst/>
              </a:rPr>
              <a:t> – including issues such as fair trading, corporate taxes and anti-bribery.</a:t>
            </a:r>
          </a:p>
          <a:p>
            <a:endParaRPr lang="en-GB" dirty="0"/>
          </a:p>
        </p:txBody>
      </p:sp>
    </p:spTree>
    <p:extLst>
      <p:ext uri="{BB962C8B-B14F-4D97-AF65-F5344CB8AC3E}">
        <p14:creationId xmlns:p14="http://schemas.microsoft.com/office/powerpoint/2010/main" val="638593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372" y="476672"/>
            <a:ext cx="8219256" cy="1152128"/>
          </a:xfrm>
        </p:spPr>
        <p:txBody>
          <a:bodyPr>
            <a:normAutofit fontScale="90000"/>
          </a:bodyPr>
          <a:lstStyle/>
          <a:p>
            <a:r>
              <a:rPr lang="en-GB" dirty="0">
                <a:effectLst/>
              </a:rPr>
              <a:t>HR’s role in CR takes various forms, including:</a:t>
            </a:r>
            <a:br>
              <a:rPr lang="en-GB" dirty="0">
                <a:effectLst/>
              </a:rPr>
            </a:br>
            <a:endParaRPr lang="en-GB" dirty="0"/>
          </a:p>
        </p:txBody>
      </p:sp>
      <p:sp>
        <p:nvSpPr>
          <p:cNvPr id="3" name="Content Placeholder 2"/>
          <p:cNvSpPr>
            <a:spLocks noGrp="1"/>
          </p:cNvSpPr>
          <p:nvPr>
            <p:ph idx="1"/>
          </p:nvPr>
        </p:nvSpPr>
        <p:spPr>
          <a:xfrm>
            <a:off x="628650" y="2276872"/>
            <a:ext cx="7886700" cy="4104456"/>
          </a:xfrm>
        </p:spPr>
        <p:txBody>
          <a:bodyPr>
            <a:normAutofit/>
          </a:bodyPr>
          <a:lstStyle/>
          <a:p>
            <a:r>
              <a:rPr lang="en-GB" b="1" dirty="0">
                <a:effectLst/>
              </a:rPr>
              <a:t>Supporting a broad CR strategy</a:t>
            </a:r>
            <a:r>
              <a:rPr lang="en-GB" dirty="0">
                <a:effectLst/>
              </a:rPr>
              <a:t>. </a:t>
            </a:r>
          </a:p>
          <a:p>
            <a:r>
              <a:rPr lang="en-GB" b="1" dirty="0">
                <a:effectLst/>
              </a:rPr>
              <a:t>Employment and people management practices</a:t>
            </a:r>
            <a:r>
              <a:rPr lang="en-GB" dirty="0">
                <a:effectLst/>
              </a:rPr>
              <a:t>. </a:t>
            </a:r>
          </a:p>
          <a:p>
            <a:r>
              <a:rPr lang="en-GB" b="1" dirty="0">
                <a:effectLst/>
              </a:rPr>
              <a:t>Volunteering schemes</a:t>
            </a:r>
            <a:r>
              <a:rPr lang="en-GB" dirty="0">
                <a:effectLst/>
              </a:rPr>
              <a:t>. </a:t>
            </a:r>
          </a:p>
          <a:p>
            <a:pPr marL="0" indent="0">
              <a:buNone/>
            </a:pPr>
            <a:endParaRPr lang="en-GB" dirty="0"/>
          </a:p>
        </p:txBody>
      </p:sp>
    </p:spTree>
    <p:extLst>
      <p:ext uri="{BB962C8B-B14F-4D97-AF65-F5344CB8AC3E}">
        <p14:creationId xmlns:p14="http://schemas.microsoft.com/office/powerpoint/2010/main" val="364679141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453</TotalTime>
  <Words>2219</Words>
  <Application>Microsoft Office PowerPoint</Application>
  <PresentationFormat>On-screen Show (4:3)</PresentationFormat>
  <Paragraphs>123</Paragraphs>
  <Slides>23</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Myriad Pro</vt:lpstr>
      <vt:lpstr>20140311PresentationUWTSDTemplate</vt:lpstr>
      <vt:lpstr>Business Issues and the Contexts of Human Resources  Julie Thomas</vt:lpstr>
      <vt:lpstr>Learning Outcomes</vt:lpstr>
      <vt:lpstr>Reason for Module</vt:lpstr>
      <vt:lpstr>Learning Outcome 1</vt:lpstr>
      <vt:lpstr>PowerPoint Presentation</vt:lpstr>
      <vt:lpstr>CIPD Viewpoint:</vt:lpstr>
      <vt:lpstr>PowerPoint Presentation</vt:lpstr>
      <vt:lpstr>PowerPoint Presentation</vt:lpstr>
      <vt:lpstr>PowerPoint Presentation</vt:lpstr>
      <vt:lpstr>PowerPoint Presentation</vt:lpstr>
      <vt:lpstr>External Context Trends and Effect on HR Strategy</vt:lpstr>
      <vt:lpstr>PESTLE Analysis</vt:lpstr>
      <vt:lpstr>PESTLE</vt:lpstr>
      <vt:lpstr>Activity</vt:lpstr>
      <vt:lpstr>SWOT analysis</vt:lpstr>
      <vt:lpstr>SWOT</vt:lpstr>
      <vt:lpstr>PRIMO-F – analysing the internal environment</vt:lpstr>
      <vt:lpstr>Porter’s Five Forces Analysis -  five forces that determine the competitive intensity and therefore attractiveness (profitability) of an Industry</vt:lpstr>
      <vt:lpstr>An Explanation of Porter’s Five Forces</vt:lpstr>
      <vt:lpstr>Corporate Responsibility</vt:lpstr>
      <vt:lpstr>Why it Matters</vt:lpstr>
      <vt:lpstr>Areas of corporate responsibility </vt:lpstr>
      <vt:lpstr>HR’s role in CR takes various forms, including: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42</cp:revision>
  <dcterms:created xsi:type="dcterms:W3CDTF">2015-04-14T15:21:28Z</dcterms:created>
  <dcterms:modified xsi:type="dcterms:W3CDTF">2018-11-13T16:49:44Z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