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media/image2.jpg" ContentType="image/jpeg"/>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media/image4.jpg" ContentType="image/jpeg"/>
  <Override PartName="/ppt/media/image5.jpg" ContentType="image/jpeg"/>
  <Override PartName="/ppt/notesSlides/notesSlide11.xml" ContentType="application/vnd.openxmlformats-officedocument.presentationml.notesSlide+xml"/>
  <Override PartName="/ppt/media/image7.jpg" ContentType="image/jpeg"/>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media/image11.jpg" ContentType="image/jpeg"/>
  <Override PartName="/ppt/media/image12.jpg" ContentType="image/jpeg"/>
  <Override PartName="/ppt/notesSlides/notesSlide16.xml" ContentType="application/vnd.openxmlformats-officedocument.presentationml.notesSlide+xml"/>
  <Override PartName="/ppt/notesSlides/notesSlide17.xml" ContentType="application/vnd.openxmlformats-officedocument.presentationml.notesSlide+xml"/>
  <Override PartName="/ppt/media/image13.jpg" ContentType="image/jpeg"/>
  <Override PartName="/ppt/notesSlides/notesSlide18.xml" ContentType="application/vnd.openxmlformats-officedocument.presentationml.notesSlide+xml"/>
  <Override PartName="/ppt/media/image14.jpg" ContentType="image/jpeg"/>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media/image16.jpg" ContentType="image/jpeg"/>
  <Override PartName="/ppt/media/image17.jpg" ContentType="image/jpeg"/>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media/image20.jpg" ContentType="image/jpeg"/>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49"/>
  </p:notesMasterIdLst>
  <p:sldIdLst>
    <p:sldId id="256" r:id="rId2"/>
    <p:sldId id="280" r:id="rId3"/>
    <p:sldId id="291" r:id="rId4"/>
    <p:sldId id="257" r:id="rId5"/>
    <p:sldId id="258" r:id="rId6"/>
    <p:sldId id="302" r:id="rId7"/>
    <p:sldId id="308" r:id="rId8"/>
    <p:sldId id="260" r:id="rId9"/>
    <p:sldId id="261" r:id="rId10"/>
    <p:sldId id="304" r:id="rId11"/>
    <p:sldId id="305" r:id="rId12"/>
    <p:sldId id="263" r:id="rId13"/>
    <p:sldId id="281" r:id="rId14"/>
    <p:sldId id="264" r:id="rId15"/>
    <p:sldId id="265" r:id="rId16"/>
    <p:sldId id="266" r:id="rId17"/>
    <p:sldId id="267" r:id="rId18"/>
    <p:sldId id="306" r:id="rId19"/>
    <p:sldId id="282" r:id="rId20"/>
    <p:sldId id="268" r:id="rId21"/>
    <p:sldId id="270" r:id="rId22"/>
    <p:sldId id="269" r:id="rId23"/>
    <p:sldId id="271" r:id="rId24"/>
    <p:sldId id="297" r:id="rId25"/>
    <p:sldId id="298" r:id="rId26"/>
    <p:sldId id="299" r:id="rId27"/>
    <p:sldId id="300" r:id="rId28"/>
    <p:sldId id="273" r:id="rId29"/>
    <p:sldId id="276" r:id="rId30"/>
    <p:sldId id="274" r:id="rId31"/>
    <p:sldId id="275" r:id="rId32"/>
    <p:sldId id="307" r:id="rId33"/>
    <p:sldId id="292" r:id="rId34"/>
    <p:sldId id="277" r:id="rId35"/>
    <p:sldId id="294" r:id="rId36"/>
    <p:sldId id="295" r:id="rId37"/>
    <p:sldId id="296" r:id="rId38"/>
    <p:sldId id="278" r:id="rId39"/>
    <p:sldId id="283" r:id="rId40"/>
    <p:sldId id="284" r:id="rId41"/>
    <p:sldId id="285" r:id="rId42"/>
    <p:sldId id="286" r:id="rId43"/>
    <p:sldId id="287" r:id="rId44"/>
    <p:sldId id="288" r:id="rId45"/>
    <p:sldId id="289" r:id="rId46"/>
    <p:sldId id="290" r:id="rId47"/>
    <p:sldId id="27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61"/>
    <p:restoredTop sz="84155"/>
  </p:normalViewPr>
  <p:slideViewPr>
    <p:cSldViewPr snapToGrid="0" snapToObjects="1">
      <p:cViewPr>
        <p:scale>
          <a:sx n="90" d="100"/>
          <a:sy n="90" d="100"/>
        </p:scale>
        <p:origin x="1248"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D35D03-16C8-4F75-B5F2-4E32C564BFCA}"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BD246A85-4348-4065-866F-32597A93ABC6}">
      <dgm:prSet/>
      <dgm:spPr/>
      <dgm:t>
        <a:bodyPr/>
        <a:lstStyle/>
        <a:p>
          <a:r>
            <a:rPr lang="en-GB"/>
            <a:t>The period of Modernity (Modernism) is commonly understood to have begun in the 1900’s and ended anywhere between 1940s and the 1960s. </a:t>
          </a:r>
          <a:endParaRPr lang="en-US"/>
        </a:p>
      </dgm:t>
    </dgm:pt>
    <dgm:pt modelId="{63AC03AE-B090-4727-A208-61B11F1AC621}" type="parTrans" cxnId="{97D0BC27-BC1A-41FC-905C-95000F21CDBC}">
      <dgm:prSet/>
      <dgm:spPr/>
      <dgm:t>
        <a:bodyPr/>
        <a:lstStyle/>
        <a:p>
          <a:endParaRPr lang="en-US"/>
        </a:p>
      </dgm:t>
    </dgm:pt>
    <dgm:pt modelId="{7DE4B27C-8CF3-43C7-B09F-97CADD1DB8E8}" type="sibTrans" cxnId="{97D0BC27-BC1A-41FC-905C-95000F21CDBC}">
      <dgm:prSet/>
      <dgm:spPr/>
      <dgm:t>
        <a:bodyPr/>
        <a:lstStyle/>
        <a:p>
          <a:endParaRPr lang="en-US"/>
        </a:p>
      </dgm:t>
    </dgm:pt>
    <dgm:pt modelId="{2E502FA8-B95B-4DA1-9296-8C43577B48C6}">
      <dgm:prSet/>
      <dgm:spPr/>
      <dgm:t>
        <a:bodyPr/>
        <a:lstStyle/>
        <a:p>
          <a:r>
            <a:rPr lang="en-GB"/>
            <a:t>However, it’s ethos, practices and approaches are still very much influential today through art, architecture, literature, religious faith, philosophy, social organisation, activities of daily life, and science.</a:t>
          </a:r>
          <a:endParaRPr lang="en-US"/>
        </a:p>
      </dgm:t>
    </dgm:pt>
    <dgm:pt modelId="{431E6E6B-C7FF-4375-9C21-8C6F729BA988}" type="parTrans" cxnId="{E1B22420-D3A3-4173-B1A8-DF611156A558}">
      <dgm:prSet/>
      <dgm:spPr/>
      <dgm:t>
        <a:bodyPr/>
        <a:lstStyle/>
        <a:p>
          <a:endParaRPr lang="en-US"/>
        </a:p>
      </dgm:t>
    </dgm:pt>
    <dgm:pt modelId="{CBB1B104-EDFE-4B54-A6A8-A9EF94C03499}" type="sibTrans" cxnId="{E1B22420-D3A3-4173-B1A8-DF611156A558}">
      <dgm:prSet/>
      <dgm:spPr/>
      <dgm:t>
        <a:bodyPr/>
        <a:lstStyle/>
        <a:p>
          <a:endParaRPr lang="en-US"/>
        </a:p>
      </dgm:t>
    </dgm:pt>
    <dgm:pt modelId="{65EF0DC0-FBB3-C04A-AEC3-C549E86890AB}" type="pres">
      <dgm:prSet presAssocID="{BFD35D03-16C8-4F75-B5F2-4E32C564BFCA}" presName="linear" presStyleCnt="0">
        <dgm:presLayoutVars>
          <dgm:animLvl val="lvl"/>
          <dgm:resizeHandles val="exact"/>
        </dgm:presLayoutVars>
      </dgm:prSet>
      <dgm:spPr/>
    </dgm:pt>
    <dgm:pt modelId="{94EB64F3-F94A-564F-9BDA-8BC5AE6F26F6}" type="pres">
      <dgm:prSet presAssocID="{BD246A85-4348-4065-866F-32597A93ABC6}" presName="parentText" presStyleLbl="node1" presStyleIdx="0" presStyleCnt="2">
        <dgm:presLayoutVars>
          <dgm:chMax val="0"/>
          <dgm:bulletEnabled val="1"/>
        </dgm:presLayoutVars>
      </dgm:prSet>
      <dgm:spPr/>
    </dgm:pt>
    <dgm:pt modelId="{81BD493E-DCCF-9F43-9319-14ED1DCE6BE9}" type="pres">
      <dgm:prSet presAssocID="{7DE4B27C-8CF3-43C7-B09F-97CADD1DB8E8}" presName="spacer" presStyleCnt="0"/>
      <dgm:spPr/>
    </dgm:pt>
    <dgm:pt modelId="{508CE028-1D28-CB41-8BEC-650C7BA0F61A}" type="pres">
      <dgm:prSet presAssocID="{2E502FA8-B95B-4DA1-9296-8C43577B48C6}" presName="parentText" presStyleLbl="node1" presStyleIdx="1" presStyleCnt="2">
        <dgm:presLayoutVars>
          <dgm:chMax val="0"/>
          <dgm:bulletEnabled val="1"/>
        </dgm:presLayoutVars>
      </dgm:prSet>
      <dgm:spPr/>
    </dgm:pt>
  </dgm:ptLst>
  <dgm:cxnLst>
    <dgm:cxn modelId="{6E3DE70F-2B03-854E-B6BF-58F59A1E0BE8}" type="presOf" srcId="{BFD35D03-16C8-4F75-B5F2-4E32C564BFCA}" destId="{65EF0DC0-FBB3-C04A-AEC3-C549E86890AB}" srcOrd="0" destOrd="0" presId="urn:microsoft.com/office/officeart/2005/8/layout/vList2"/>
    <dgm:cxn modelId="{E1B22420-D3A3-4173-B1A8-DF611156A558}" srcId="{BFD35D03-16C8-4F75-B5F2-4E32C564BFCA}" destId="{2E502FA8-B95B-4DA1-9296-8C43577B48C6}" srcOrd="1" destOrd="0" parTransId="{431E6E6B-C7FF-4375-9C21-8C6F729BA988}" sibTransId="{CBB1B104-EDFE-4B54-A6A8-A9EF94C03499}"/>
    <dgm:cxn modelId="{8B9F3E23-B5C6-144E-9B27-F989114B758E}" type="presOf" srcId="{BD246A85-4348-4065-866F-32597A93ABC6}" destId="{94EB64F3-F94A-564F-9BDA-8BC5AE6F26F6}" srcOrd="0" destOrd="0" presId="urn:microsoft.com/office/officeart/2005/8/layout/vList2"/>
    <dgm:cxn modelId="{97D0BC27-BC1A-41FC-905C-95000F21CDBC}" srcId="{BFD35D03-16C8-4F75-B5F2-4E32C564BFCA}" destId="{BD246A85-4348-4065-866F-32597A93ABC6}" srcOrd="0" destOrd="0" parTransId="{63AC03AE-B090-4727-A208-61B11F1AC621}" sibTransId="{7DE4B27C-8CF3-43C7-B09F-97CADD1DB8E8}"/>
    <dgm:cxn modelId="{3A6C0BC0-E352-0048-931A-BCCF6DFDBC34}" type="presOf" srcId="{2E502FA8-B95B-4DA1-9296-8C43577B48C6}" destId="{508CE028-1D28-CB41-8BEC-650C7BA0F61A}" srcOrd="0" destOrd="0" presId="urn:microsoft.com/office/officeart/2005/8/layout/vList2"/>
    <dgm:cxn modelId="{78E819E6-80D1-8E44-80FB-5192116D12A7}" type="presParOf" srcId="{65EF0DC0-FBB3-C04A-AEC3-C549E86890AB}" destId="{94EB64F3-F94A-564F-9BDA-8BC5AE6F26F6}" srcOrd="0" destOrd="0" presId="urn:microsoft.com/office/officeart/2005/8/layout/vList2"/>
    <dgm:cxn modelId="{6B37BE61-1839-3A41-89CB-1E78B8017190}" type="presParOf" srcId="{65EF0DC0-FBB3-C04A-AEC3-C549E86890AB}" destId="{81BD493E-DCCF-9F43-9319-14ED1DCE6BE9}" srcOrd="1" destOrd="0" presId="urn:microsoft.com/office/officeart/2005/8/layout/vList2"/>
    <dgm:cxn modelId="{0872AB7B-5833-7943-867A-DE3504C65D58}" type="presParOf" srcId="{65EF0DC0-FBB3-C04A-AEC3-C549E86890AB}" destId="{508CE028-1D28-CB41-8BEC-650C7BA0F61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A4845C-47C7-4B09-B1DA-CB4E952E7200}"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E0D4D40E-CEC4-44A9-A56B-8DDD7707FECD}">
      <dgm:prSet/>
      <dgm:spPr/>
      <dgm:t>
        <a:bodyPr/>
        <a:lstStyle/>
        <a:p>
          <a:r>
            <a:rPr lang="en-GB"/>
            <a:t>Modernism was and is an ‘idea’ as opposed to a ‘style’. </a:t>
          </a:r>
          <a:endParaRPr lang="en-US"/>
        </a:p>
      </dgm:t>
    </dgm:pt>
    <dgm:pt modelId="{9CFEF0A5-6CD3-430E-A450-84A6ACCBBBFD}" type="parTrans" cxnId="{900748AA-5F3E-4848-AC76-ABC379728B12}">
      <dgm:prSet/>
      <dgm:spPr/>
      <dgm:t>
        <a:bodyPr/>
        <a:lstStyle/>
        <a:p>
          <a:endParaRPr lang="en-US"/>
        </a:p>
      </dgm:t>
    </dgm:pt>
    <dgm:pt modelId="{98A86B87-86F3-4712-9157-07BBAA58D89E}" type="sibTrans" cxnId="{900748AA-5F3E-4848-AC76-ABC379728B12}">
      <dgm:prSet/>
      <dgm:spPr/>
      <dgm:t>
        <a:bodyPr/>
        <a:lstStyle/>
        <a:p>
          <a:endParaRPr lang="en-US"/>
        </a:p>
      </dgm:t>
    </dgm:pt>
    <dgm:pt modelId="{AFC2D600-0F7F-4B5F-A88E-D80CD53CE442}">
      <dgm:prSet/>
      <dgm:spPr/>
      <dgm:t>
        <a:bodyPr/>
        <a:lstStyle/>
        <a:p>
          <a:r>
            <a:rPr lang="en-GB"/>
            <a:t>It promoted the idealism of a utopian society. Its’ founding principles believed that improvement could be achieved by progressive approaches to art, design and architecture.</a:t>
          </a:r>
          <a:endParaRPr lang="en-US"/>
        </a:p>
      </dgm:t>
    </dgm:pt>
    <dgm:pt modelId="{E14F2C65-C0E1-43B6-B2A0-23C6825F5D98}" type="parTrans" cxnId="{BAD3EC50-288A-4C31-B01B-646F77519917}">
      <dgm:prSet/>
      <dgm:spPr/>
      <dgm:t>
        <a:bodyPr/>
        <a:lstStyle/>
        <a:p>
          <a:endParaRPr lang="en-US"/>
        </a:p>
      </dgm:t>
    </dgm:pt>
    <dgm:pt modelId="{93D99017-669C-4CAB-B5E6-108E3C018DD8}" type="sibTrans" cxnId="{BAD3EC50-288A-4C31-B01B-646F77519917}">
      <dgm:prSet/>
      <dgm:spPr/>
      <dgm:t>
        <a:bodyPr/>
        <a:lstStyle/>
        <a:p>
          <a:endParaRPr lang="en-US"/>
        </a:p>
      </dgm:t>
    </dgm:pt>
    <dgm:pt modelId="{62F9F597-4E91-4EC9-9CB2-4156A19FC8BB}">
      <dgm:prSet/>
      <dgm:spPr/>
      <dgm:t>
        <a:bodyPr/>
        <a:lstStyle/>
        <a:p>
          <a:r>
            <a:rPr lang="en-GB"/>
            <a:t>It occurred at a very specific time in history and sits within a cornucopia of many fragmented art and design movements. </a:t>
          </a:r>
          <a:endParaRPr lang="en-US"/>
        </a:p>
      </dgm:t>
    </dgm:pt>
    <dgm:pt modelId="{9DC6CCE7-B501-4ECC-823B-4FEBBDC5E2AB}" type="parTrans" cxnId="{9AF105FB-D3D2-4741-BDB9-6C71CB7678B8}">
      <dgm:prSet/>
      <dgm:spPr/>
      <dgm:t>
        <a:bodyPr/>
        <a:lstStyle/>
        <a:p>
          <a:endParaRPr lang="en-US"/>
        </a:p>
      </dgm:t>
    </dgm:pt>
    <dgm:pt modelId="{D864F284-A04A-4554-AEA7-692553C3480B}" type="sibTrans" cxnId="{9AF105FB-D3D2-4741-BDB9-6C71CB7678B8}">
      <dgm:prSet/>
      <dgm:spPr/>
      <dgm:t>
        <a:bodyPr/>
        <a:lstStyle/>
        <a:p>
          <a:endParaRPr lang="en-US"/>
        </a:p>
      </dgm:t>
    </dgm:pt>
    <dgm:pt modelId="{DE12611E-4756-49E5-932E-FF97BFE8FEC1}">
      <dgm:prSet/>
      <dgm:spPr/>
      <dgm:t>
        <a:bodyPr/>
        <a:lstStyle/>
        <a:p>
          <a:r>
            <a:rPr lang="en-GB" b="1"/>
            <a:t>Modernism was the collective, identifying title, for the singular united vision of a brave new world.</a:t>
          </a:r>
          <a:endParaRPr lang="en-US"/>
        </a:p>
      </dgm:t>
    </dgm:pt>
    <dgm:pt modelId="{DDCF01A7-745D-47F8-94AE-2A4BE261FF99}" type="parTrans" cxnId="{929EDBF2-3B87-4EF2-8D69-D0B84D133318}">
      <dgm:prSet/>
      <dgm:spPr/>
      <dgm:t>
        <a:bodyPr/>
        <a:lstStyle/>
        <a:p>
          <a:endParaRPr lang="en-US"/>
        </a:p>
      </dgm:t>
    </dgm:pt>
    <dgm:pt modelId="{835C35C0-BCA6-4402-8024-131431093613}" type="sibTrans" cxnId="{929EDBF2-3B87-4EF2-8D69-D0B84D133318}">
      <dgm:prSet/>
      <dgm:spPr/>
      <dgm:t>
        <a:bodyPr/>
        <a:lstStyle/>
        <a:p>
          <a:endParaRPr lang="en-US"/>
        </a:p>
      </dgm:t>
    </dgm:pt>
    <dgm:pt modelId="{CE4E15AA-9BEA-4B31-82CD-56A83FFC469E}">
      <dgm:prSet/>
      <dgm:spPr/>
      <dgm:t>
        <a:bodyPr/>
        <a:lstStyle/>
        <a:p>
          <a:r>
            <a:rPr lang="en-GB"/>
            <a:t>This is worth remembering when we look at postmodernism in the next lecture.</a:t>
          </a:r>
          <a:endParaRPr lang="en-US"/>
        </a:p>
      </dgm:t>
    </dgm:pt>
    <dgm:pt modelId="{5246B6A1-72E2-40C1-8D6F-38FF0054BDEE}" type="parTrans" cxnId="{7FEC4FA0-9CD1-476D-AA81-0BE62EA998EC}">
      <dgm:prSet/>
      <dgm:spPr/>
      <dgm:t>
        <a:bodyPr/>
        <a:lstStyle/>
        <a:p>
          <a:endParaRPr lang="en-US"/>
        </a:p>
      </dgm:t>
    </dgm:pt>
    <dgm:pt modelId="{70CCC4F2-CD65-4364-A905-9DFEB71EC745}" type="sibTrans" cxnId="{7FEC4FA0-9CD1-476D-AA81-0BE62EA998EC}">
      <dgm:prSet/>
      <dgm:spPr/>
      <dgm:t>
        <a:bodyPr/>
        <a:lstStyle/>
        <a:p>
          <a:endParaRPr lang="en-US"/>
        </a:p>
      </dgm:t>
    </dgm:pt>
    <dgm:pt modelId="{313DDA64-257B-7040-A551-1221F996D123}" type="pres">
      <dgm:prSet presAssocID="{0BA4845C-47C7-4B09-B1DA-CB4E952E7200}" presName="vert0" presStyleCnt="0">
        <dgm:presLayoutVars>
          <dgm:dir/>
          <dgm:animOne val="branch"/>
          <dgm:animLvl val="lvl"/>
        </dgm:presLayoutVars>
      </dgm:prSet>
      <dgm:spPr/>
    </dgm:pt>
    <dgm:pt modelId="{DAF0CEB3-D638-AA45-A3BB-7E8FE27B5E73}" type="pres">
      <dgm:prSet presAssocID="{E0D4D40E-CEC4-44A9-A56B-8DDD7707FECD}" presName="thickLine" presStyleLbl="alignNode1" presStyleIdx="0" presStyleCnt="5"/>
      <dgm:spPr/>
    </dgm:pt>
    <dgm:pt modelId="{978E7242-8753-3243-9979-5BB93CED863B}" type="pres">
      <dgm:prSet presAssocID="{E0D4D40E-CEC4-44A9-A56B-8DDD7707FECD}" presName="horz1" presStyleCnt="0"/>
      <dgm:spPr/>
    </dgm:pt>
    <dgm:pt modelId="{048D6CB3-57F3-1041-9AB1-3A86BD3EB241}" type="pres">
      <dgm:prSet presAssocID="{E0D4D40E-CEC4-44A9-A56B-8DDD7707FECD}" presName="tx1" presStyleLbl="revTx" presStyleIdx="0" presStyleCnt="5"/>
      <dgm:spPr/>
    </dgm:pt>
    <dgm:pt modelId="{AE0C03A7-6E09-F94D-A7F4-DBA146525AC5}" type="pres">
      <dgm:prSet presAssocID="{E0D4D40E-CEC4-44A9-A56B-8DDD7707FECD}" presName="vert1" presStyleCnt="0"/>
      <dgm:spPr/>
    </dgm:pt>
    <dgm:pt modelId="{E544B5C1-3889-5F44-A831-BABE0DCBBB09}" type="pres">
      <dgm:prSet presAssocID="{AFC2D600-0F7F-4B5F-A88E-D80CD53CE442}" presName="thickLine" presStyleLbl="alignNode1" presStyleIdx="1" presStyleCnt="5"/>
      <dgm:spPr/>
    </dgm:pt>
    <dgm:pt modelId="{DF4E285B-D9A5-2B49-BE86-62F478C14922}" type="pres">
      <dgm:prSet presAssocID="{AFC2D600-0F7F-4B5F-A88E-D80CD53CE442}" presName="horz1" presStyleCnt="0"/>
      <dgm:spPr/>
    </dgm:pt>
    <dgm:pt modelId="{76581D06-B89A-1746-B4AE-2D92E6F783D3}" type="pres">
      <dgm:prSet presAssocID="{AFC2D600-0F7F-4B5F-A88E-D80CD53CE442}" presName="tx1" presStyleLbl="revTx" presStyleIdx="1" presStyleCnt="5"/>
      <dgm:spPr/>
    </dgm:pt>
    <dgm:pt modelId="{786FB414-217F-0249-897F-9B09985A4C70}" type="pres">
      <dgm:prSet presAssocID="{AFC2D600-0F7F-4B5F-A88E-D80CD53CE442}" presName="vert1" presStyleCnt="0"/>
      <dgm:spPr/>
    </dgm:pt>
    <dgm:pt modelId="{99874F64-56B4-7E46-AFEC-EF2F7E6DE639}" type="pres">
      <dgm:prSet presAssocID="{62F9F597-4E91-4EC9-9CB2-4156A19FC8BB}" presName="thickLine" presStyleLbl="alignNode1" presStyleIdx="2" presStyleCnt="5"/>
      <dgm:spPr/>
    </dgm:pt>
    <dgm:pt modelId="{49C7D716-FB1D-0E48-8B13-E83816FD804A}" type="pres">
      <dgm:prSet presAssocID="{62F9F597-4E91-4EC9-9CB2-4156A19FC8BB}" presName="horz1" presStyleCnt="0"/>
      <dgm:spPr/>
    </dgm:pt>
    <dgm:pt modelId="{3BDB893A-4BD1-7040-B62A-05934CBA8A48}" type="pres">
      <dgm:prSet presAssocID="{62F9F597-4E91-4EC9-9CB2-4156A19FC8BB}" presName="tx1" presStyleLbl="revTx" presStyleIdx="2" presStyleCnt="5"/>
      <dgm:spPr/>
    </dgm:pt>
    <dgm:pt modelId="{BDEE45EC-03C8-8042-80D5-922EB6F39646}" type="pres">
      <dgm:prSet presAssocID="{62F9F597-4E91-4EC9-9CB2-4156A19FC8BB}" presName="vert1" presStyleCnt="0"/>
      <dgm:spPr/>
    </dgm:pt>
    <dgm:pt modelId="{4268DF46-CF08-A346-B4B6-CF76CE31EAC8}" type="pres">
      <dgm:prSet presAssocID="{DE12611E-4756-49E5-932E-FF97BFE8FEC1}" presName="thickLine" presStyleLbl="alignNode1" presStyleIdx="3" presStyleCnt="5"/>
      <dgm:spPr/>
    </dgm:pt>
    <dgm:pt modelId="{868130C5-B2B9-8041-9108-6950B4A59C5D}" type="pres">
      <dgm:prSet presAssocID="{DE12611E-4756-49E5-932E-FF97BFE8FEC1}" presName="horz1" presStyleCnt="0"/>
      <dgm:spPr/>
    </dgm:pt>
    <dgm:pt modelId="{8B8AEB5B-CBB3-FF4D-B6E2-5F9AAA3B06B2}" type="pres">
      <dgm:prSet presAssocID="{DE12611E-4756-49E5-932E-FF97BFE8FEC1}" presName="tx1" presStyleLbl="revTx" presStyleIdx="3" presStyleCnt="5"/>
      <dgm:spPr/>
    </dgm:pt>
    <dgm:pt modelId="{8F16D97D-AB41-7F4D-8085-E786C542980C}" type="pres">
      <dgm:prSet presAssocID="{DE12611E-4756-49E5-932E-FF97BFE8FEC1}" presName="vert1" presStyleCnt="0"/>
      <dgm:spPr/>
    </dgm:pt>
    <dgm:pt modelId="{C9253E5E-BD6E-0D40-AC9B-FB65817E70A5}" type="pres">
      <dgm:prSet presAssocID="{CE4E15AA-9BEA-4B31-82CD-56A83FFC469E}" presName="thickLine" presStyleLbl="alignNode1" presStyleIdx="4" presStyleCnt="5"/>
      <dgm:spPr/>
    </dgm:pt>
    <dgm:pt modelId="{B6415FF7-C944-FC43-A3E3-930135FAAFF9}" type="pres">
      <dgm:prSet presAssocID="{CE4E15AA-9BEA-4B31-82CD-56A83FFC469E}" presName="horz1" presStyleCnt="0"/>
      <dgm:spPr/>
    </dgm:pt>
    <dgm:pt modelId="{DD273081-9668-8243-BB59-E274AF359C50}" type="pres">
      <dgm:prSet presAssocID="{CE4E15AA-9BEA-4B31-82CD-56A83FFC469E}" presName="tx1" presStyleLbl="revTx" presStyleIdx="4" presStyleCnt="5"/>
      <dgm:spPr/>
    </dgm:pt>
    <dgm:pt modelId="{9DF43DB7-632E-BF4E-AE0F-69938BE18B84}" type="pres">
      <dgm:prSet presAssocID="{CE4E15AA-9BEA-4B31-82CD-56A83FFC469E}" presName="vert1" presStyleCnt="0"/>
      <dgm:spPr/>
    </dgm:pt>
  </dgm:ptLst>
  <dgm:cxnLst>
    <dgm:cxn modelId="{0DB60F01-8A0A-B445-87EA-0788B03AEE5F}" type="presOf" srcId="{62F9F597-4E91-4EC9-9CB2-4156A19FC8BB}" destId="{3BDB893A-4BD1-7040-B62A-05934CBA8A48}" srcOrd="0" destOrd="0" presId="urn:microsoft.com/office/officeart/2008/layout/LinedList"/>
    <dgm:cxn modelId="{8C68BD37-B801-3A46-9110-FA057496EFFE}" type="presOf" srcId="{CE4E15AA-9BEA-4B31-82CD-56A83FFC469E}" destId="{DD273081-9668-8243-BB59-E274AF359C50}" srcOrd="0" destOrd="0" presId="urn:microsoft.com/office/officeart/2008/layout/LinedList"/>
    <dgm:cxn modelId="{BAD3EC50-288A-4C31-B01B-646F77519917}" srcId="{0BA4845C-47C7-4B09-B1DA-CB4E952E7200}" destId="{AFC2D600-0F7F-4B5F-A88E-D80CD53CE442}" srcOrd="1" destOrd="0" parTransId="{E14F2C65-C0E1-43B6-B2A0-23C6825F5D98}" sibTransId="{93D99017-669C-4CAB-B5E6-108E3C018DD8}"/>
    <dgm:cxn modelId="{3FA17B98-5CBD-7E4C-A6DB-9356FB05BE63}" type="presOf" srcId="{AFC2D600-0F7F-4B5F-A88E-D80CD53CE442}" destId="{76581D06-B89A-1746-B4AE-2D92E6F783D3}" srcOrd="0" destOrd="0" presId="urn:microsoft.com/office/officeart/2008/layout/LinedList"/>
    <dgm:cxn modelId="{8346ED9D-3434-2F4F-8153-833EB012385A}" type="presOf" srcId="{E0D4D40E-CEC4-44A9-A56B-8DDD7707FECD}" destId="{048D6CB3-57F3-1041-9AB1-3A86BD3EB241}" srcOrd="0" destOrd="0" presId="urn:microsoft.com/office/officeart/2008/layout/LinedList"/>
    <dgm:cxn modelId="{7FEC4FA0-9CD1-476D-AA81-0BE62EA998EC}" srcId="{0BA4845C-47C7-4B09-B1DA-CB4E952E7200}" destId="{CE4E15AA-9BEA-4B31-82CD-56A83FFC469E}" srcOrd="4" destOrd="0" parTransId="{5246B6A1-72E2-40C1-8D6F-38FF0054BDEE}" sibTransId="{70CCC4F2-CD65-4364-A905-9DFEB71EC745}"/>
    <dgm:cxn modelId="{88B764A3-0280-CC43-AB87-2D7064FC3E1E}" type="presOf" srcId="{DE12611E-4756-49E5-932E-FF97BFE8FEC1}" destId="{8B8AEB5B-CBB3-FF4D-B6E2-5F9AAA3B06B2}" srcOrd="0" destOrd="0" presId="urn:microsoft.com/office/officeart/2008/layout/LinedList"/>
    <dgm:cxn modelId="{900748AA-5F3E-4848-AC76-ABC379728B12}" srcId="{0BA4845C-47C7-4B09-B1DA-CB4E952E7200}" destId="{E0D4D40E-CEC4-44A9-A56B-8DDD7707FECD}" srcOrd="0" destOrd="0" parTransId="{9CFEF0A5-6CD3-430E-A450-84A6ACCBBBFD}" sibTransId="{98A86B87-86F3-4712-9157-07BBAA58D89E}"/>
    <dgm:cxn modelId="{929EDBF2-3B87-4EF2-8D69-D0B84D133318}" srcId="{0BA4845C-47C7-4B09-B1DA-CB4E952E7200}" destId="{DE12611E-4756-49E5-932E-FF97BFE8FEC1}" srcOrd="3" destOrd="0" parTransId="{DDCF01A7-745D-47F8-94AE-2A4BE261FF99}" sibTransId="{835C35C0-BCA6-4402-8024-131431093613}"/>
    <dgm:cxn modelId="{9AF105FB-D3D2-4741-BDB9-6C71CB7678B8}" srcId="{0BA4845C-47C7-4B09-B1DA-CB4E952E7200}" destId="{62F9F597-4E91-4EC9-9CB2-4156A19FC8BB}" srcOrd="2" destOrd="0" parTransId="{9DC6CCE7-B501-4ECC-823B-4FEBBDC5E2AB}" sibTransId="{D864F284-A04A-4554-AEA7-692553C3480B}"/>
    <dgm:cxn modelId="{D1BB3FFB-439F-3142-B74A-947C602A77E1}" type="presOf" srcId="{0BA4845C-47C7-4B09-B1DA-CB4E952E7200}" destId="{313DDA64-257B-7040-A551-1221F996D123}" srcOrd="0" destOrd="0" presId="urn:microsoft.com/office/officeart/2008/layout/LinedList"/>
    <dgm:cxn modelId="{F710E380-32B4-624E-8A84-201B8F46962A}" type="presParOf" srcId="{313DDA64-257B-7040-A551-1221F996D123}" destId="{DAF0CEB3-D638-AA45-A3BB-7E8FE27B5E73}" srcOrd="0" destOrd="0" presId="urn:microsoft.com/office/officeart/2008/layout/LinedList"/>
    <dgm:cxn modelId="{DD981AA9-B91E-9745-B30E-7407F0EC0205}" type="presParOf" srcId="{313DDA64-257B-7040-A551-1221F996D123}" destId="{978E7242-8753-3243-9979-5BB93CED863B}" srcOrd="1" destOrd="0" presId="urn:microsoft.com/office/officeart/2008/layout/LinedList"/>
    <dgm:cxn modelId="{B0E8BA47-DF4C-1C4E-9199-4820F90ADCC3}" type="presParOf" srcId="{978E7242-8753-3243-9979-5BB93CED863B}" destId="{048D6CB3-57F3-1041-9AB1-3A86BD3EB241}" srcOrd="0" destOrd="0" presId="urn:microsoft.com/office/officeart/2008/layout/LinedList"/>
    <dgm:cxn modelId="{0A230E2E-AE11-9242-9449-93A6E51BB584}" type="presParOf" srcId="{978E7242-8753-3243-9979-5BB93CED863B}" destId="{AE0C03A7-6E09-F94D-A7F4-DBA146525AC5}" srcOrd="1" destOrd="0" presId="urn:microsoft.com/office/officeart/2008/layout/LinedList"/>
    <dgm:cxn modelId="{6EE268FB-6ED0-0144-B04F-DCE292FB4868}" type="presParOf" srcId="{313DDA64-257B-7040-A551-1221F996D123}" destId="{E544B5C1-3889-5F44-A831-BABE0DCBBB09}" srcOrd="2" destOrd="0" presId="urn:microsoft.com/office/officeart/2008/layout/LinedList"/>
    <dgm:cxn modelId="{D51445AC-7107-A943-B439-9106514A3C5B}" type="presParOf" srcId="{313DDA64-257B-7040-A551-1221F996D123}" destId="{DF4E285B-D9A5-2B49-BE86-62F478C14922}" srcOrd="3" destOrd="0" presId="urn:microsoft.com/office/officeart/2008/layout/LinedList"/>
    <dgm:cxn modelId="{015C1CDC-7169-9A4B-9D42-2234A4B8AD8A}" type="presParOf" srcId="{DF4E285B-D9A5-2B49-BE86-62F478C14922}" destId="{76581D06-B89A-1746-B4AE-2D92E6F783D3}" srcOrd="0" destOrd="0" presId="urn:microsoft.com/office/officeart/2008/layout/LinedList"/>
    <dgm:cxn modelId="{D1DD7D91-414C-6A46-93E2-EF7B36FB670D}" type="presParOf" srcId="{DF4E285B-D9A5-2B49-BE86-62F478C14922}" destId="{786FB414-217F-0249-897F-9B09985A4C70}" srcOrd="1" destOrd="0" presId="urn:microsoft.com/office/officeart/2008/layout/LinedList"/>
    <dgm:cxn modelId="{0B34A9B9-4B7B-1C40-BEC6-E4A9D69C4E33}" type="presParOf" srcId="{313DDA64-257B-7040-A551-1221F996D123}" destId="{99874F64-56B4-7E46-AFEC-EF2F7E6DE639}" srcOrd="4" destOrd="0" presId="urn:microsoft.com/office/officeart/2008/layout/LinedList"/>
    <dgm:cxn modelId="{C8139567-1799-9945-81AB-4BAD82CCAB9C}" type="presParOf" srcId="{313DDA64-257B-7040-A551-1221F996D123}" destId="{49C7D716-FB1D-0E48-8B13-E83816FD804A}" srcOrd="5" destOrd="0" presId="urn:microsoft.com/office/officeart/2008/layout/LinedList"/>
    <dgm:cxn modelId="{5A355233-B2C2-544C-9909-3B4C36A46371}" type="presParOf" srcId="{49C7D716-FB1D-0E48-8B13-E83816FD804A}" destId="{3BDB893A-4BD1-7040-B62A-05934CBA8A48}" srcOrd="0" destOrd="0" presId="urn:microsoft.com/office/officeart/2008/layout/LinedList"/>
    <dgm:cxn modelId="{39A03FFD-B796-A04C-8680-4119570660C8}" type="presParOf" srcId="{49C7D716-FB1D-0E48-8B13-E83816FD804A}" destId="{BDEE45EC-03C8-8042-80D5-922EB6F39646}" srcOrd="1" destOrd="0" presId="urn:microsoft.com/office/officeart/2008/layout/LinedList"/>
    <dgm:cxn modelId="{31E8856B-6AF0-3E46-8124-239B0CD03C54}" type="presParOf" srcId="{313DDA64-257B-7040-A551-1221F996D123}" destId="{4268DF46-CF08-A346-B4B6-CF76CE31EAC8}" srcOrd="6" destOrd="0" presId="urn:microsoft.com/office/officeart/2008/layout/LinedList"/>
    <dgm:cxn modelId="{9904A850-23D9-E54E-9065-090A31757CEA}" type="presParOf" srcId="{313DDA64-257B-7040-A551-1221F996D123}" destId="{868130C5-B2B9-8041-9108-6950B4A59C5D}" srcOrd="7" destOrd="0" presId="urn:microsoft.com/office/officeart/2008/layout/LinedList"/>
    <dgm:cxn modelId="{BA9D5ED9-8360-8144-B16D-5F084305FDA4}" type="presParOf" srcId="{868130C5-B2B9-8041-9108-6950B4A59C5D}" destId="{8B8AEB5B-CBB3-FF4D-B6E2-5F9AAA3B06B2}" srcOrd="0" destOrd="0" presId="urn:microsoft.com/office/officeart/2008/layout/LinedList"/>
    <dgm:cxn modelId="{D81FE679-65A6-C94D-B0A2-E6DC9E93BFB4}" type="presParOf" srcId="{868130C5-B2B9-8041-9108-6950B4A59C5D}" destId="{8F16D97D-AB41-7F4D-8085-E786C542980C}" srcOrd="1" destOrd="0" presId="urn:microsoft.com/office/officeart/2008/layout/LinedList"/>
    <dgm:cxn modelId="{C31E4734-8DBD-544E-9DF3-4B8034C2F738}" type="presParOf" srcId="{313DDA64-257B-7040-A551-1221F996D123}" destId="{C9253E5E-BD6E-0D40-AC9B-FB65817E70A5}" srcOrd="8" destOrd="0" presId="urn:microsoft.com/office/officeart/2008/layout/LinedList"/>
    <dgm:cxn modelId="{D2575D56-58EB-3A43-841F-60DAF2074E47}" type="presParOf" srcId="{313DDA64-257B-7040-A551-1221F996D123}" destId="{B6415FF7-C944-FC43-A3E3-930135FAAFF9}" srcOrd="9" destOrd="0" presId="urn:microsoft.com/office/officeart/2008/layout/LinedList"/>
    <dgm:cxn modelId="{464CCF38-A5BB-374F-AA97-BEC5E739B241}" type="presParOf" srcId="{B6415FF7-C944-FC43-A3E3-930135FAAFF9}" destId="{DD273081-9668-8243-BB59-E274AF359C50}" srcOrd="0" destOrd="0" presId="urn:microsoft.com/office/officeart/2008/layout/LinedList"/>
    <dgm:cxn modelId="{4A0356AD-DDA7-974A-A943-F884F18229DF}" type="presParOf" srcId="{B6415FF7-C944-FC43-A3E3-930135FAAFF9}" destId="{9DF43DB7-632E-BF4E-AE0F-69938BE18B8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57A066-676B-4EDD-9188-206A2DDD9C5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AFD1E88-3ADD-45EF-B164-A2169119163F}">
      <dgm:prSet/>
      <dgm:spPr/>
      <dgm:t>
        <a:bodyPr/>
        <a:lstStyle/>
        <a:p>
          <a:r>
            <a:rPr lang="en-GB"/>
            <a:t>There are a number of art and design movements that took place throughout this period that explicitly supported many Modernist principles and ideals:</a:t>
          </a:r>
          <a:endParaRPr lang="en-US"/>
        </a:p>
      </dgm:t>
    </dgm:pt>
    <dgm:pt modelId="{93A329E0-BA08-415E-987E-E128524A7261}" type="parTrans" cxnId="{FC98A4A2-964D-4375-95D0-BA4EC677CCAD}">
      <dgm:prSet/>
      <dgm:spPr/>
      <dgm:t>
        <a:bodyPr/>
        <a:lstStyle/>
        <a:p>
          <a:endParaRPr lang="en-US"/>
        </a:p>
      </dgm:t>
    </dgm:pt>
    <dgm:pt modelId="{C0C19B2C-3617-4E7C-AC14-AC86D9203245}" type="sibTrans" cxnId="{FC98A4A2-964D-4375-95D0-BA4EC677CCAD}">
      <dgm:prSet/>
      <dgm:spPr/>
      <dgm:t>
        <a:bodyPr/>
        <a:lstStyle/>
        <a:p>
          <a:endParaRPr lang="en-US"/>
        </a:p>
      </dgm:t>
    </dgm:pt>
    <dgm:pt modelId="{923925E6-F8A3-4A88-9156-8AEC6A3E4DAE}">
      <dgm:prSet/>
      <dgm:spPr/>
      <dgm:t>
        <a:bodyPr/>
        <a:lstStyle/>
        <a:p>
          <a:r>
            <a:rPr lang="en-GB" b="1"/>
            <a:t>Fauvism</a:t>
          </a:r>
          <a:r>
            <a:rPr lang="en-GB"/>
            <a:t> - a style of painting with vivid expressionistic and non-naturalistic use of colour.</a:t>
          </a:r>
          <a:endParaRPr lang="en-US"/>
        </a:p>
      </dgm:t>
    </dgm:pt>
    <dgm:pt modelId="{99DAE805-866B-495F-9D01-935B90465599}" type="parTrans" cxnId="{8A4268E7-3A98-4E73-9806-7F50B0DF961A}">
      <dgm:prSet/>
      <dgm:spPr/>
      <dgm:t>
        <a:bodyPr/>
        <a:lstStyle/>
        <a:p>
          <a:endParaRPr lang="en-US"/>
        </a:p>
      </dgm:t>
    </dgm:pt>
    <dgm:pt modelId="{160218B5-59DF-427B-89BA-4191911C68DD}" type="sibTrans" cxnId="{8A4268E7-3A98-4E73-9806-7F50B0DF961A}">
      <dgm:prSet/>
      <dgm:spPr/>
      <dgm:t>
        <a:bodyPr/>
        <a:lstStyle/>
        <a:p>
          <a:endParaRPr lang="en-US"/>
        </a:p>
      </dgm:t>
    </dgm:pt>
    <dgm:pt modelId="{BCA365D7-9374-4726-8AA8-EEB5AE0C7B59}">
      <dgm:prSet/>
      <dgm:spPr/>
      <dgm:t>
        <a:bodyPr/>
        <a:lstStyle/>
        <a:p>
          <a:r>
            <a:rPr lang="en-GB" b="1"/>
            <a:t>Cubism</a:t>
          </a:r>
          <a:r>
            <a:rPr lang="en-GB"/>
            <a:t> - art movement in which perspective with a single viewpoint was abandoned in place of simple geometric shapes.</a:t>
          </a:r>
          <a:endParaRPr lang="en-US"/>
        </a:p>
      </dgm:t>
    </dgm:pt>
    <dgm:pt modelId="{656112FA-77FC-4DD7-9904-B1CB0146D0A4}" type="parTrans" cxnId="{0D30D719-E1C5-4600-9BA4-D37518C47885}">
      <dgm:prSet/>
      <dgm:spPr/>
      <dgm:t>
        <a:bodyPr/>
        <a:lstStyle/>
        <a:p>
          <a:endParaRPr lang="en-US"/>
        </a:p>
      </dgm:t>
    </dgm:pt>
    <dgm:pt modelId="{C9134E54-5FBE-492E-9BE3-189441D1A4FB}" type="sibTrans" cxnId="{0D30D719-E1C5-4600-9BA4-D37518C47885}">
      <dgm:prSet/>
      <dgm:spPr/>
      <dgm:t>
        <a:bodyPr/>
        <a:lstStyle/>
        <a:p>
          <a:endParaRPr lang="en-US"/>
        </a:p>
      </dgm:t>
    </dgm:pt>
    <dgm:pt modelId="{D59236AD-F28E-4DBF-A0D6-7ED5C23D16BD}">
      <dgm:prSet/>
      <dgm:spPr/>
      <dgm:t>
        <a:bodyPr/>
        <a:lstStyle/>
        <a:p>
          <a:r>
            <a:rPr lang="en-GB" b="1" u="sng"/>
            <a:t>Futurism</a:t>
          </a:r>
          <a:r>
            <a:rPr lang="en-GB"/>
            <a:t> - rejected traditional forms and embraced the energy and dynamism of modern technology.</a:t>
          </a:r>
          <a:endParaRPr lang="en-US"/>
        </a:p>
      </dgm:t>
    </dgm:pt>
    <dgm:pt modelId="{F629FB92-3D5E-4097-8765-9FACB9108E9C}" type="parTrans" cxnId="{3EA3CCC9-09DD-4366-B355-5FE282A86272}">
      <dgm:prSet/>
      <dgm:spPr/>
      <dgm:t>
        <a:bodyPr/>
        <a:lstStyle/>
        <a:p>
          <a:endParaRPr lang="en-US"/>
        </a:p>
      </dgm:t>
    </dgm:pt>
    <dgm:pt modelId="{D321BBD1-6FAC-4ADA-B891-ED7BC35A4D31}" type="sibTrans" cxnId="{3EA3CCC9-09DD-4366-B355-5FE282A86272}">
      <dgm:prSet/>
      <dgm:spPr/>
      <dgm:t>
        <a:bodyPr/>
        <a:lstStyle/>
        <a:p>
          <a:endParaRPr lang="en-US"/>
        </a:p>
      </dgm:t>
    </dgm:pt>
    <dgm:pt modelId="{6410C5D9-FA5A-40C7-B6C5-292F6CE34879}">
      <dgm:prSet/>
      <dgm:spPr/>
      <dgm:t>
        <a:bodyPr/>
        <a:lstStyle/>
        <a:p>
          <a:r>
            <a:rPr lang="en-GB" b="1" u="sng"/>
            <a:t>Vorticism</a:t>
          </a:r>
          <a:r>
            <a:rPr lang="en-GB"/>
            <a:t> - influenced by cubism and futurism and favouring machine-like forms.</a:t>
          </a:r>
          <a:endParaRPr lang="en-US"/>
        </a:p>
      </dgm:t>
    </dgm:pt>
    <dgm:pt modelId="{3C5EE41F-2760-4F80-9490-74A8938B47C9}" type="parTrans" cxnId="{1598201B-D7E5-4269-9724-AC8602350CAA}">
      <dgm:prSet/>
      <dgm:spPr/>
      <dgm:t>
        <a:bodyPr/>
        <a:lstStyle/>
        <a:p>
          <a:endParaRPr lang="en-US"/>
        </a:p>
      </dgm:t>
    </dgm:pt>
    <dgm:pt modelId="{393ADA69-A3AA-4B6E-BD20-DF1E718A7209}" type="sibTrans" cxnId="{1598201B-D7E5-4269-9724-AC8602350CAA}">
      <dgm:prSet/>
      <dgm:spPr/>
      <dgm:t>
        <a:bodyPr/>
        <a:lstStyle/>
        <a:p>
          <a:endParaRPr lang="en-US"/>
        </a:p>
      </dgm:t>
    </dgm:pt>
    <dgm:pt modelId="{60BDC5FA-90D2-9048-88ED-59E2E5356DEA}" type="pres">
      <dgm:prSet presAssocID="{FC57A066-676B-4EDD-9188-206A2DDD9C5F}" presName="linear" presStyleCnt="0">
        <dgm:presLayoutVars>
          <dgm:animLvl val="lvl"/>
          <dgm:resizeHandles val="exact"/>
        </dgm:presLayoutVars>
      </dgm:prSet>
      <dgm:spPr/>
    </dgm:pt>
    <dgm:pt modelId="{E39A2F28-3ADA-434F-9546-8CEF1BF25739}" type="pres">
      <dgm:prSet presAssocID="{EAFD1E88-3ADD-45EF-B164-A2169119163F}" presName="parentText" presStyleLbl="node1" presStyleIdx="0" presStyleCnt="1">
        <dgm:presLayoutVars>
          <dgm:chMax val="0"/>
          <dgm:bulletEnabled val="1"/>
        </dgm:presLayoutVars>
      </dgm:prSet>
      <dgm:spPr/>
    </dgm:pt>
    <dgm:pt modelId="{40CA1FBB-DB74-C346-86F2-95B48BF0F44E}" type="pres">
      <dgm:prSet presAssocID="{EAFD1E88-3ADD-45EF-B164-A2169119163F}" presName="childText" presStyleLbl="revTx" presStyleIdx="0" presStyleCnt="1">
        <dgm:presLayoutVars>
          <dgm:bulletEnabled val="1"/>
        </dgm:presLayoutVars>
      </dgm:prSet>
      <dgm:spPr/>
    </dgm:pt>
  </dgm:ptLst>
  <dgm:cxnLst>
    <dgm:cxn modelId="{0D30D719-E1C5-4600-9BA4-D37518C47885}" srcId="{EAFD1E88-3ADD-45EF-B164-A2169119163F}" destId="{BCA365D7-9374-4726-8AA8-EEB5AE0C7B59}" srcOrd="1" destOrd="0" parTransId="{656112FA-77FC-4DD7-9904-B1CB0146D0A4}" sibTransId="{C9134E54-5FBE-492E-9BE3-189441D1A4FB}"/>
    <dgm:cxn modelId="{CF95F319-C81D-EB42-BE15-CE8EEF2AC760}" type="presOf" srcId="{EAFD1E88-3ADD-45EF-B164-A2169119163F}" destId="{E39A2F28-3ADA-434F-9546-8CEF1BF25739}" srcOrd="0" destOrd="0" presId="urn:microsoft.com/office/officeart/2005/8/layout/vList2"/>
    <dgm:cxn modelId="{1598201B-D7E5-4269-9724-AC8602350CAA}" srcId="{EAFD1E88-3ADD-45EF-B164-A2169119163F}" destId="{6410C5D9-FA5A-40C7-B6C5-292F6CE34879}" srcOrd="3" destOrd="0" parTransId="{3C5EE41F-2760-4F80-9490-74A8938B47C9}" sibTransId="{393ADA69-A3AA-4B6E-BD20-DF1E718A7209}"/>
    <dgm:cxn modelId="{F5A9B44E-357E-594E-854B-470D1D40CF2C}" type="presOf" srcId="{BCA365D7-9374-4726-8AA8-EEB5AE0C7B59}" destId="{40CA1FBB-DB74-C346-86F2-95B48BF0F44E}" srcOrd="0" destOrd="1" presId="urn:microsoft.com/office/officeart/2005/8/layout/vList2"/>
    <dgm:cxn modelId="{0497E68D-2CC6-B041-86C3-F6BF964846DB}" type="presOf" srcId="{D59236AD-F28E-4DBF-A0D6-7ED5C23D16BD}" destId="{40CA1FBB-DB74-C346-86F2-95B48BF0F44E}" srcOrd="0" destOrd="2" presId="urn:microsoft.com/office/officeart/2005/8/layout/vList2"/>
    <dgm:cxn modelId="{FC98A4A2-964D-4375-95D0-BA4EC677CCAD}" srcId="{FC57A066-676B-4EDD-9188-206A2DDD9C5F}" destId="{EAFD1E88-3ADD-45EF-B164-A2169119163F}" srcOrd="0" destOrd="0" parTransId="{93A329E0-BA08-415E-987E-E128524A7261}" sibTransId="{C0C19B2C-3617-4E7C-AC14-AC86D9203245}"/>
    <dgm:cxn modelId="{775CB9BB-A640-DE4D-BAB1-AD53B5F7C59C}" type="presOf" srcId="{6410C5D9-FA5A-40C7-B6C5-292F6CE34879}" destId="{40CA1FBB-DB74-C346-86F2-95B48BF0F44E}" srcOrd="0" destOrd="3" presId="urn:microsoft.com/office/officeart/2005/8/layout/vList2"/>
    <dgm:cxn modelId="{3EA3CCC9-09DD-4366-B355-5FE282A86272}" srcId="{EAFD1E88-3ADD-45EF-B164-A2169119163F}" destId="{D59236AD-F28E-4DBF-A0D6-7ED5C23D16BD}" srcOrd="2" destOrd="0" parTransId="{F629FB92-3D5E-4097-8765-9FACB9108E9C}" sibTransId="{D321BBD1-6FAC-4ADA-B891-ED7BC35A4D31}"/>
    <dgm:cxn modelId="{C57C8BD3-A2BE-3040-8439-87E0FCB3DABB}" type="presOf" srcId="{923925E6-F8A3-4A88-9156-8AEC6A3E4DAE}" destId="{40CA1FBB-DB74-C346-86F2-95B48BF0F44E}" srcOrd="0" destOrd="0" presId="urn:microsoft.com/office/officeart/2005/8/layout/vList2"/>
    <dgm:cxn modelId="{E0DFF6D3-832C-4C45-9A6E-520660177E39}" type="presOf" srcId="{FC57A066-676B-4EDD-9188-206A2DDD9C5F}" destId="{60BDC5FA-90D2-9048-88ED-59E2E5356DEA}" srcOrd="0" destOrd="0" presId="urn:microsoft.com/office/officeart/2005/8/layout/vList2"/>
    <dgm:cxn modelId="{8A4268E7-3A98-4E73-9806-7F50B0DF961A}" srcId="{EAFD1E88-3ADD-45EF-B164-A2169119163F}" destId="{923925E6-F8A3-4A88-9156-8AEC6A3E4DAE}" srcOrd="0" destOrd="0" parTransId="{99DAE805-866B-495F-9D01-935B90465599}" sibTransId="{160218B5-59DF-427B-89BA-4191911C68DD}"/>
    <dgm:cxn modelId="{7B7CE52C-3CD0-0A48-8D80-066BC1A81B5B}" type="presParOf" srcId="{60BDC5FA-90D2-9048-88ED-59E2E5356DEA}" destId="{E39A2F28-3ADA-434F-9546-8CEF1BF25739}" srcOrd="0" destOrd="0" presId="urn:microsoft.com/office/officeart/2005/8/layout/vList2"/>
    <dgm:cxn modelId="{7110C994-5DB9-FB4D-8B9A-EF82876F0B93}" type="presParOf" srcId="{60BDC5FA-90D2-9048-88ED-59E2E5356DEA}" destId="{40CA1FBB-DB74-C346-86F2-95B48BF0F4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B64F3-F94A-564F-9BDA-8BC5AE6F26F6}">
      <dsp:nvSpPr>
        <dsp:cNvPr id="0" name=""/>
        <dsp:cNvSpPr/>
      </dsp:nvSpPr>
      <dsp:spPr>
        <a:xfrm>
          <a:off x="0" y="22066"/>
          <a:ext cx="6666833" cy="2667453"/>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period of Modernity (Modernism) is commonly understood to have begun in the 1900’s and ended anywhere between 1940s and the 1960s. </a:t>
          </a:r>
          <a:endParaRPr lang="en-US" sz="2600" kern="1200"/>
        </a:p>
      </dsp:txBody>
      <dsp:txXfrm>
        <a:off x="130214" y="152280"/>
        <a:ext cx="6406405" cy="2407025"/>
      </dsp:txXfrm>
    </dsp:sp>
    <dsp:sp modelId="{508CE028-1D28-CB41-8BEC-650C7BA0F61A}">
      <dsp:nvSpPr>
        <dsp:cNvPr id="0" name=""/>
        <dsp:cNvSpPr/>
      </dsp:nvSpPr>
      <dsp:spPr>
        <a:xfrm>
          <a:off x="0" y="2764400"/>
          <a:ext cx="6666833" cy="2667453"/>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However, it’s ethos, practices and approaches are still very much influential today through art, architecture, literature, religious faith, philosophy, social organisation, activities of daily life, and science.</a:t>
          </a:r>
          <a:endParaRPr lang="en-US" sz="2600" kern="1200"/>
        </a:p>
      </dsp:txBody>
      <dsp:txXfrm>
        <a:off x="130214" y="2894614"/>
        <a:ext cx="6406405" cy="24070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0CEB3-D638-AA45-A3BB-7E8FE27B5E73}">
      <dsp:nvSpPr>
        <dsp:cNvPr id="0" name=""/>
        <dsp:cNvSpPr/>
      </dsp:nvSpPr>
      <dsp:spPr>
        <a:xfrm>
          <a:off x="0" y="665"/>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48D6CB3-57F3-1041-9AB1-3A86BD3EB241}">
      <dsp:nvSpPr>
        <dsp:cNvPr id="0" name=""/>
        <dsp:cNvSpPr/>
      </dsp:nvSpPr>
      <dsp:spPr>
        <a:xfrm>
          <a:off x="0" y="665"/>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Modernism was and is an ‘idea’ as opposed to a ‘style’. </a:t>
          </a:r>
          <a:endParaRPr lang="en-US" sz="2000" kern="1200"/>
        </a:p>
      </dsp:txBody>
      <dsp:txXfrm>
        <a:off x="0" y="665"/>
        <a:ext cx="6666833" cy="1090517"/>
      </dsp:txXfrm>
    </dsp:sp>
    <dsp:sp modelId="{E544B5C1-3889-5F44-A831-BABE0DCBBB09}">
      <dsp:nvSpPr>
        <dsp:cNvPr id="0" name=""/>
        <dsp:cNvSpPr/>
      </dsp:nvSpPr>
      <dsp:spPr>
        <a:xfrm>
          <a:off x="0" y="1091183"/>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6581D06-B89A-1746-B4AE-2D92E6F783D3}">
      <dsp:nvSpPr>
        <dsp:cNvPr id="0" name=""/>
        <dsp:cNvSpPr/>
      </dsp:nvSpPr>
      <dsp:spPr>
        <a:xfrm>
          <a:off x="0" y="1091183"/>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It promoted the idealism of a utopian society. Its’ founding principles believed that improvement could be achieved by progressive approaches to art, design and architecture.</a:t>
          </a:r>
          <a:endParaRPr lang="en-US" sz="2000" kern="1200"/>
        </a:p>
      </dsp:txBody>
      <dsp:txXfrm>
        <a:off x="0" y="1091183"/>
        <a:ext cx="6666833" cy="1090517"/>
      </dsp:txXfrm>
    </dsp:sp>
    <dsp:sp modelId="{99874F64-56B4-7E46-AFEC-EF2F7E6DE639}">
      <dsp:nvSpPr>
        <dsp:cNvPr id="0" name=""/>
        <dsp:cNvSpPr/>
      </dsp:nvSpPr>
      <dsp:spPr>
        <a:xfrm>
          <a:off x="0" y="218170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3BDB893A-4BD1-7040-B62A-05934CBA8A48}">
      <dsp:nvSpPr>
        <dsp:cNvPr id="0" name=""/>
        <dsp:cNvSpPr/>
      </dsp:nvSpPr>
      <dsp:spPr>
        <a:xfrm>
          <a:off x="0" y="2181701"/>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It occurred at a very specific time in history and sits within a cornucopia of many fragmented art and design movements. </a:t>
          </a:r>
          <a:endParaRPr lang="en-US" sz="2000" kern="1200"/>
        </a:p>
      </dsp:txBody>
      <dsp:txXfrm>
        <a:off x="0" y="2181701"/>
        <a:ext cx="6666833" cy="1090517"/>
      </dsp:txXfrm>
    </dsp:sp>
    <dsp:sp modelId="{4268DF46-CF08-A346-B4B6-CF76CE31EAC8}">
      <dsp:nvSpPr>
        <dsp:cNvPr id="0" name=""/>
        <dsp:cNvSpPr/>
      </dsp:nvSpPr>
      <dsp:spPr>
        <a:xfrm>
          <a:off x="0" y="3272218"/>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B8AEB5B-CBB3-FF4D-B6E2-5F9AAA3B06B2}">
      <dsp:nvSpPr>
        <dsp:cNvPr id="0" name=""/>
        <dsp:cNvSpPr/>
      </dsp:nvSpPr>
      <dsp:spPr>
        <a:xfrm>
          <a:off x="0" y="3272218"/>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b="1" kern="1200"/>
            <a:t>Modernism was the collective, identifying title, for the singular united vision of a brave new world.</a:t>
          </a:r>
          <a:endParaRPr lang="en-US" sz="2000" kern="1200"/>
        </a:p>
      </dsp:txBody>
      <dsp:txXfrm>
        <a:off x="0" y="3272218"/>
        <a:ext cx="6666833" cy="1090517"/>
      </dsp:txXfrm>
    </dsp:sp>
    <dsp:sp modelId="{C9253E5E-BD6E-0D40-AC9B-FB65817E70A5}">
      <dsp:nvSpPr>
        <dsp:cNvPr id="0" name=""/>
        <dsp:cNvSpPr/>
      </dsp:nvSpPr>
      <dsp:spPr>
        <a:xfrm>
          <a:off x="0" y="4362736"/>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D273081-9668-8243-BB59-E274AF359C50}">
      <dsp:nvSpPr>
        <dsp:cNvPr id="0" name=""/>
        <dsp:cNvSpPr/>
      </dsp:nvSpPr>
      <dsp:spPr>
        <a:xfrm>
          <a:off x="0" y="4362736"/>
          <a:ext cx="6666833" cy="10905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This is worth remembering when we look at postmodernism in the next lecture.</a:t>
          </a:r>
          <a:endParaRPr lang="en-US" sz="2000" kern="1200"/>
        </a:p>
      </dsp:txBody>
      <dsp:txXfrm>
        <a:off x="0" y="4362736"/>
        <a:ext cx="6666833" cy="109051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39A2F28-3ADA-434F-9546-8CEF1BF25739}">
      <dsp:nvSpPr>
        <dsp:cNvPr id="0" name=""/>
        <dsp:cNvSpPr/>
      </dsp:nvSpPr>
      <dsp:spPr>
        <a:xfrm>
          <a:off x="0" y="265280"/>
          <a:ext cx="6666833" cy="18556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There are a number of art and design movements that took place throughout this period that explicitly supported many Modernist principles and ideals:</a:t>
          </a:r>
          <a:endParaRPr lang="en-US" sz="2600" kern="1200"/>
        </a:p>
      </dsp:txBody>
      <dsp:txXfrm>
        <a:off x="90584" y="355864"/>
        <a:ext cx="6485665" cy="1674452"/>
      </dsp:txXfrm>
    </dsp:sp>
    <dsp:sp modelId="{40CA1FBB-DB74-C346-86F2-95B48BF0F44E}">
      <dsp:nvSpPr>
        <dsp:cNvPr id="0" name=""/>
        <dsp:cNvSpPr/>
      </dsp:nvSpPr>
      <dsp:spPr>
        <a:xfrm>
          <a:off x="0" y="2120900"/>
          <a:ext cx="6666833" cy="30677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1672" tIns="33020" rIns="184912" bIns="33020" numCol="1" spcCol="1270" anchor="t" anchorCtr="0">
          <a:noAutofit/>
        </a:bodyPr>
        <a:lstStyle/>
        <a:p>
          <a:pPr marL="228600" lvl="1" indent="-228600" algn="l" defTabSz="889000">
            <a:lnSpc>
              <a:spcPct val="90000"/>
            </a:lnSpc>
            <a:spcBef>
              <a:spcPct val="0"/>
            </a:spcBef>
            <a:spcAft>
              <a:spcPct val="20000"/>
            </a:spcAft>
            <a:buChar char="•"/>
          </a:pPr>
          <a:r>
            <a:rPr lang="en-GB" sz="2000" b="1" kern="1200"/>
            <a:t>Fauvism</a:t>
          </a:r>
          <a:r>
            <a:rPr lang="en-GB" sz="2000" kern="1200"/>
            <a:t> - a style of painting with vivid expressionistic and non-naturalistic use of colour.</a:t>
          </a:r>
          <a:endParaRPr lang="en-US" sz="2000" kern="1200"/>
        </a:p>
        <a:p>
          <a:pPr marL="228600" lvl="1" indent="-228600" algn="l" defTabSz="889000">
            <a:lnSpc>
              <a:spcPct val="90000"/>
            </a:lnSpc>
            <a:spcBef>
              <a:spcPct val="0"/>
            </a:spcBef>
            <a:spcAft>
              <a:spcPct val="20000"/>
            </a:spcAft>
            <a:buChar char="•"/>
          </a:pPr>
          <a:r>
            <a:rPr lang="en-GB" sz="2000" b="1" kern="1200"/>
            <a:t>Cubism</a:t>
          </a:r>
          <a:r>
            <a:rPr lang="en-GB" sz="2000" kern="1200"/>
            <a:t> - art movement in which perspective with a single viewpoint was abandoned in place of simple geometric shapes.</a:t>
          </a:r>
          <a:endParaRPr lang="en-US" sz="2000" kern="1200"/>
        </a:p>
        <a:p>
          <a:pPr marL="228600" lvl="1" indent="-228600" algn="l" defTabSz="889000">
            <a:lnSpc>
              <a:spcPct val="90000"/>
            </a:lnSpc>
            <a:spcBef>
              <a:spcPct val="0"/>
            </a:spcBef>
            <a:spcAft>
              <a:spcPct val="20000"/>
            </a:spcAft>
            <a:buChar char="•"/>
          </a:pPr>
          <a:r>
            <a:rPr lang="en-GB" sz="2000" b="1" u="sng" kern="1200"/>
            <a:t>Futurism</a:t>
          </a:r>
          <a:r>
            <a:rPr lang="en-GB" sz="2000" kern="1200"/>
            <a:t> - rejected traditional forms and embraced the energy and dynamism of modern technology.</a:t>
          </a:r>
          <a:endParaRPr lang="en-US" sz="2000" kern="1200"/>
        </a:p>
        <a:p>
          <a:pPr marL="228600" lvl="1" indent="-228600" algn="l" defTabSz="889000">
            <a:lnSpc>
              <a:spcPct val="90000"/>
            </a:lnSpc>
            <a:spcBef>
              <a:spcPct val="0"/>
            </a:spcBef>
            <a:spcAft>
              <a:spcPct val="20000"/>
            </a:spcAft>
            <a:buChar char="•"/>
          </a:pPr>
          <a:r>
            <a:rPr lang="en-GB" sz="2000" b="1" u="sng" kern="1200"/>
            <a:t>Vorticism</a:t>
          </a:r>
          <a:r>
            <a:rPr lang="en-GB" sz="2000" kern="1200"/>
            <a:t> - influenced by cubism and futurism and favouring machine-like forms.</a:t>
          </a:r>
          <a:endParaRPr lang="en-US" sz="2000" kern="1200"/>
        </a:p>
      </dsp:txBody>
      <dsp:txXfrm>
        <a:off x="0" y="2120900"/>
        <a:ext cx="6666833" cy="306774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32F948-4CFC-1D49-8D8A-39045E93175F}" type="datetimeFigureOut">
              <a:rPr lang="en-US" smtClean="0"/>
              <a:t>3/1/26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FC5BDA-A818-7C40-BDE9-22F1478540EF}" type="slidenum">
              <a:rPr lang="en-US" smtClean="0"/>
              <a:t>‹#›</a:t>
            </a:fld>
            <a:endParaRPr lang="en-US"/>
          </a:p>
        </p:txBody>
      </p:sp>
    </p:spTree>
    <p:extLst>
      <p:ext uri="{BB962C8B-B14F-4D97-AF65-F5344CB8AC3E}">
        <p14:creationId xmlns:p14="http://schemas.microsoft.com/office/powerpoint/2010/main" val="3912843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en.wikipedia.org/wiki/Sans-serif" TargetMode="External"/><Relationship Id="rId7" Type="http://schemas.openxmlformats.org/officeDocument/2006/relationships/hyperlink" Target="https://en.wikipedia.org/wiki/International_Typographic_Style" TargetMode="External"/><Relationship Id="rId2" Type="http://schemas.openxmlformats.org/officeDocument/2006/relationships/slide" Target="../slides/slide28.xml"/><Relationship Id="rId1" Type="http://schemas.openxmlformats.org/officeDocument/2006/relationships/notesMaster" Target="../notesMasters/notesMaster1.xml"/><Relationship Id="rId6" Type="http://schemas.openxmlformats.org/officeDocument/2006/relationships/hyperlink" Target="https://en.wikipedia.org/wiki/Max_Miedinger" TargetMode="External"/><Relationship Id="rId5" Type="http://schemas.openxmlformats.org/officeDocument/2006/relationships/hyperlink" Target="https://en.wikipedia.org/wiki/List_of_type_designers" TargetMode="External"/><Relationship Id="rId4" Type="http://schemas.openxmlformats.org/officeDocument/2006/relationships/hyperlink" Target="https://en.wikipedia.org/wiki/Typeface" TargetMode="Externa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en.wikipedia.org/wiki/Graphic_designer" TargetMode="External"/><Relationship Id="rId7" Type="http://schemas.openxmlformats.org/officeDocument/2006/relationships/hyperlink" Target="https://en.wikipedia.org/wiki/Goldfinger_(film)"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en.wikipedia.org/wiki/From_Russia_with_Love_(film)" TargetMode="External"/><Relationship Id="rId5" Type="http://schemas.openxmlformats.org/officeDocument/2006/relationships/hyperlink" Target="https://en.wikipedia.org/wiki/Title_sequence" TargetMode="External"/><Relationship Id="rId4" Type="http://schemas.openxmlformats.org/officeDocument/2006/relationships/hyperlink" Target="https://en.wikipedia.org/wiki/Motion_picture"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You will see that everything has a research field.</a:t>
            </a:r>
          </a:p>
          <a:p>
            <a:r>
              <a:rPr lang="en-US" dirty="0"/>
              <a:t>Modernism to provide context.</a:t>
            </a:r>
          </a:p>
          <a:p>
            <a:r>
              <a:rPr lang="en-US" dirty="0"/>
              <a:t>We will be going through two hugely influential western cultural concepts that have been an influence on art, design, literature, linguistics, philosophy, psychology and cultural studies.</a:t>
            </a:r>
          </a:p>
          <a:p>
            <a:r>
              <a:rPr lang="en-US" dirty="0"/>
              <a:t>Modernism. Postmodernism</a:t>
            </a:r>
          </a:p>
        </p:txBody>
      </p:sp>
      <p:sp>
        <p:nvSpPr>
          <p:cNvPr id="4" name="Slide Number Placeholder 3"/>
          <p:cNvSpPr>
            <a:spLocks noGrp="1"/>
          </p:cNvSpPr>
          <p:nvPr>
            <p:ph type="sldNum" sz="quarter" idx="5"/>
          </p:nvPr>
        </p:nvSpPr>
        <p:spPr/>
        <p:txBody>
          <a:bodyPr/>
          <a:lstStyle/>
          <a:p>
            <a:fld id="{73FC5BDA-A818-7C40-BDE9-22F1478540EF}" type="slidenum">
              <a:rPr lang="en-US" smtClean="0"/>
              <a:t>1</a:t>
            </a:fld>
            <a:endParaRPr lang="en-US"/>
          </a:p>
        </p:txBody>
      </p:sp>
    </p:spTree>
    <p:extLst>
      <p:ext uri="{BB962C8B-B14F-4D97-AF65-F5344CB8AC3E}">
        <p14:creationId xmlns:p14="http://schemas.microsoft.com/office/powerpoint/2010/main" val="34142874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Nothing is in isolation</a:t>
            </a:r>
          </a:p>
        </p:txBody>
      </p:sp>
      <p:sp>
        <p:nvSpPr>
          <p:cNvPr id="4" name="Slide Number Placeholder 3"/>
          <p:cNvSpPr>
            <a:spLocks noGrp="1"/>
          </p:cNvSpPr>
          <p:nvPr>
            <p:ph type="sldNum" sz="quarter" idx="5"/>
          </p:nvPr>
        </p:nvSpPr>
        <p:spPr/>
        <p:txBody>
          <a:bodyPr/>
          <a:lstStyle/>
          <a:p>
            <a:fld id="{73FC5BDA-A818-7C40-BDE9-22F1478540EF}" type="slidenum">
              <a:rPr lang="en-US" smtClean="0"/>
              <a:t>2</a:t>
            </a:fld>
            <a:endParaRPr lang="en-US"/>
          </a:p>
        </p:txBody>
      </p:sp>
    </p:spTree>
    <p:extLst>
      <p:ext uri="{BB962C8B-B14F-4D97-AF65-F5344CB8AC3E}">
        <p14:creationId xmlns:p14="http://schemas.microsoft.com/office/powerpoint/2010/main" val="251275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Rama Karl </a:t>
            </a:r>
            <a:r>
              <a:rPr lang="en-GB" dirty="0" err="1"/>
              <a:t>Hoetzlein</a:t>
            </a:r>
            <a:r>
              <a:rPr lang="en-GB" dirty="0"/>
              <a:t> is a media artist, computer scientist, and educator</a:t>
            </a:r>
            <a:r>
              <a:rPr lang="en-GB" b="0" i="0" dirty="0">
                <a:solidFill>
                  <a:srgbClr val="0A0A0A"/>
                </a:solidFill>
                <a:effectLst/>
                <a:latin typeface="Google Sans"/>
              </a:rPr>
              <a:t> recognized for his work in artificial intelligence, computer graphics, and the theoretical foundations of new media arts. He is currently a professor in Interaction Design (</a:t>
            </a:r>
            <a:r>
              <a:rPr lang="en-GB" b="0" i="0" dirty="0" err="1">
                <a:solidFill>
                  <a:srgbClr val="0A0A0A"/>
                </a:solidFill>
                <a:effectLst/>
                <a:latin typeface="Google Sans"/>
              </a:rPr>
              <a:t>IxD</a:t>
            </a:r>
            <a:r>
              <a:rPr lang="en-GB" b="0" i="0" dirty="0">
                <a:solidFill>
                  <a:srgbClr val="0A0A0A"/>
                </a:solidFill>
                <a:effectLst/>
                <a:latin typeface="Google Sans"/>
              </a:rPr>
              <a:t>) at the California College of the Arts in San Francisco</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3</a:t>
            </a:fld>
            <a:endParaRPr lang="en-US"/>
          </a:p>
        </p:txBody>
      </p:sp>
    </p:spTree>
    <p:extLst>
      <p:ext uri="{BB962C8B-B14F-4D97-AF65-F5344CB8AC3E}">
        <p14:creationId xmlns:p14="http://schemas.microsoft.com/office/powerpoint/2010/main" val="34240856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Let’s consider 20</a:t>
            </a:r>
            <a:r>
              <a:rPr lang="en-US" baseline="30000" dirty="0"/>
              <a:t>th</a:t>
            </a:r>
            <a:r>
              <a:rPr lang="en-US" dirty="0"/>
              <a:t> century context</a:t>
            </a:r>
          </a:p>
          <a:p>
            <a:r>
              <a:rPr lang="en-US" dirty="0"/>
              <a:t>After Victorian era, Arts and Crafts, Gothic Revival</a:t>
            </a:r>
          </a:p>
        </p:txBody>
      </p:sp>
      <p:sp>
        <p:nvSpPr>
          <p:cNvPr id="4" name="Slide Number Placeholder 3"/>
          <p:cNvSpPr>
            <a:spLocks noGrp="1"/>
          </p:cNvSpPr>
          <p:nvPr>
            <p:ph type="sldNum" sz="quarter" idx="5"/>
          </p:nvPr>
        </p:nvSpPr>
        <p:spPr/>
        <p:txBody>
          <a:bodyPr/>
          <a:lstStyle/>
          <a:p>
            <a:fld id="{73FC5BDA-A818-7C40-BDE9-22F1478540EF}" type="slidenum">
              <a:rPr lang="en-US" smtClean="0"/>
              <a:t>4</a:t>
            </a:fld>
            <a:endParaRPr lang="en-US"/>
          </a:p>
        </p:txBody>
      </p:sp>
    </p:spTree>
    <p:extLst>
      <p:ext uri="{BB962C8B-B14F-4D97-AF65-F5344CB8AC3E}">
        <p14:creationId xmlns:p14="http://schemas.microsoft.com/office/powerpoint/2010/main" val="27995809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 rigueur</a:t>
            </a:r>
            <a:r>
              <a:rPr lang="en-US" sz="1200" b="0" i="0" kern="1200" dirty="0">
                <a:solidFill>
                  <a:schemeClr val="tx1"/>
                </a:solidFill>
                <a:effectLst/>
                <a:latin typeface="+mn-lt"/>
                <a:ea typeface="+mn-ea"/>
                <a:cs typeface="+mn-cs"/>
              </a:rPr>
              <a:t> – demanded by fashion</a:t>
            </a: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3FC5BDA-A818-7C40-BDE9-22F1478540EF}" type="slidenum">
              <a:rPr lang="en-US" smtClean="0"/>
              <a:t>5</a:t>
            </a:fld>
            <a:endParaRPr lang="en-US"/>
          </a:p>
        </p:txBody>
      </p:sp>
    </p:spTree>
    <p:extLst>
      <p:ext uri="{BB962C8B-B14F-4D97-AF65-F5344CB8AC3E}">
        <p14:creationId xmlns:p14="http://schemas.microsoft.com/office/powerpoint/2010/main" val="39011001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can see - Arts and Crafts book design. Nature, decoration, cluttered, forms inspired by nature, uppercase typography.</a:t>
            </a:r>
          </a:p>
          <a:p>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6</a:t>
            </a:fld>
            <a:endParaRPr lang="en-US"/>
          </a:p>
        </p:txBody>
      </p:sp>
    </p:spTree>
    <p:extLst>
      <p:ext uri="{BB962C8B-B14F-4D97-AF65-F5344CB8AC3E}">
        <p14:creationId xmlns:p14="http://schemas.microsoft.com/office/powerpoint/2010/main" val="10590926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0DA306-89C9-B117-1D20-FB5BA3CE384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3388E6-10CA-240D-99BA-9C0A9B80DA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3D7033-DBF1-A1C1-BEB9-39CA1B5101BE}"/>
              </a:ext>
            </a:extLst>
          </p:cNvPr>
          <p:cNvSpPr>
            <a:spLocks noGrp="1"/>
          </p:cNvSpPr>
          <p:nvPr>
            <p:ph type="body" idx="1"/>
          </p:nvPr>
        </p:nvSpPr>
        <p:spPr/>
        <p:txBody>
          <a:bodyPr/>
          <a:lstStyle/>
          <a:p>
            <a:r>
              <a:rPr lang="en-US" dirty="0"/>
              <a:t>Hand painted, floral wallpaper.</a:t>
            </a:r>
          </a:p>
          <a:p>
            <a:endParaRPr lang="en-US" dirty="0"/>
          </a:p>
          <a:p>
            <a:r>
              <a:rPr lang="en-US" dirty="0"/>
              <a:t>Chair – simple in form and shape - utilized highly developed craft skills. Not mass produced, but made by a single craftsperson. Hand made, natural materials.</a:t>
            </a:r>
          </a:p>
          <a:p>
            <a:endParaRPr lang="en-US" dirty="0"/>
          </a:p>
        </p:txBody>
      </p:sp>
      <p:sp>
        <p:nvSpPr>
          <p:cNvPr id="4" name="Slide Number Placeholder 3">
            <a:extLst>
              <a:ext uri="{FF2B5EF4-FFF2-40B4-BE49-F238E27FC236}">
                <a16:creationId xmlns:a16="http://schemas.microsoft.com/office/drawing/2014/main" id="{2E4DAC8E-97AA-1604-7087-49433CD49C25}"/>
              </a:ext>
            </a:extLst>
          </p:cNvPr>
          <p:cNvSpPr>
            <a:spLocks noGrp="1"/>
          </p:cNvSpPr>
          <p:nvPr>
            <p:ph type="sldNum" sz="quarter" idx="5"/>
          </p:nvPr>
        </p:nvSpPr>
        <p:spPr/>
        <p:txBody>
          <a:bodyPr/>
          <a:lstStyle/>
          <a:p>
            <a:fld id="{73FC5BDA-A818-7C40-BDE9-22F1478540EF}" type="slidenum">
              <a:rPr lang="en-US" smtClean="0"/>
              <a:t>7</a:t>
            </a:fld>
            <a:endParaRPr lang="en-US"/>
          </a:p>
        </p:txBody>
      </p:sp>
    </p:spTree>
    <p:extLst>
      <p:ext uri="{BB962C8B-B14F-4D97-AF65-F5344CB8AC3E}">
        <p14:creationId xmlns:p14="http://schemas.microsoft.com/office/powerpoint/2010/main" val="31706174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Utopian - Utopian describes an impossibly ideal, perfect, or visionary society, often implying that such goals are unrealistic, impractical, or "too good to be true"</a:t>
            </a:r>
            <a:r>
              <a:rPr lang="en-GB" b="0" i="0" dirty="0">
                <a:solidFill>
                  <a:srgbClr val="0A0A0A"/>
                </a:solidFill>
                <a:effectLst/>
                <a:latin typeface="Google Sans"/>
              </a:rPr>
              <a:t>. Derived from Sir Thomas More's 1516 book </a:t>
            </a:r>
            <a:r>
              <a:rPr lang="en-GB" b="0" i="1" dirty="0">
                <a:solidFill>
                  <a:srgbClr val="0A0A0A"/>
                </a:solidFill>
                <a:effectLst/>
                <a:latin typeface="Google Sans"/>
              </a:rPr>
              <a:t>Utopia</a:t>
            </a:r>
            <a:r>
              <a:rPr lang="en-GB" b="0" i="0" dirty="0">
                <a:solidFill>
                  <a:srgbClr val="0A0A0A"/>
                </a:solidFill>
                <a:effectLst/>
                <a:latin typeface="Google Sans"/>
              </a:rPr>
              <a:t> (meaning "no place"), it signifies a, sometimes naive, search for perfection.</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9</a:t>
            </a:fld>
            <a:endParaRPr lang="en-US"/>
          </a:p>
        </p:txBody>
      </p:sp>
    </p:spTree>
    <p:extLst>
      <p:ext uri="{BB962C8B-B14F-4D97-AF65-F5344CB8AC3E}">
        <p14:creationId xmlns:p14="http://schemas.microsoft.com/office/powerpoint/2010/main" val="38439530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very brief explanation</a:t>
            </a:r>
          </a:p>
          <a:p>
            <a:r>
              <a:rPr lang="en-US" dirty="0"/>
              <a:t>These are not independent, they are all connected. There were nuances to modernism.</a:t>
            </a:r>
          </a:p>
          <a:p>
            <a:r>
              <a:rPr lang="en-US" dirty="0"/>
              <a:t>Many of these also had a manifesto connected to their vision.</a:t>
            </a:r>
          </a:p>
        </p:txBody>
      </p:sp>
      <p:sp>
        <p:nvSpPr>
          <p:cNvPr id="4" name="Slide Number Placeholder 3"/>
          <p:cNvSpPr>
            <a:spLocks noGrp="1"/>
          </p:cNvSpPr>
          <p:nvPr>
            <p:ph type="sldNum" sz="quarter" idx="5"/>
          </p:nvPr>
        </p:nvSpPr>
        <p:spPr/>
        <p:txBody>
          <a:bodyPr/>
          <a:lstStyle/>
          <a:p>
            <a:fld id="{73FC5BDA-A818-7C40-BDE9-22F1478540EF}" type="slidenum">
              <a:rPr lang="en-US" smtClean="0"/>
              <a:t>10</a:t>
            </a:fld>
            <a:endParaRPr lang="en-US"/>
          </a:p>
        </p:txBody>
      </p:sp>
    </p:spTree>
    <p:extLst>
      <p:ext uri="{BB962C8B-B14F-4D97-AF65-F5344CB8AC3E}">
        <p14:creationId xmlns:p14="http://schemas.microsoft.com/office/powerpoint/2010/main" val="432198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Even as a sketch we can see the transformation in the approach to architecture.</a:t>
            </a:r>
          </a:p>
          <a:p>
            <a:r>
              <a:rPr lang="en-US" dirty="0"/>
              <a:t>Looks like a 21</a:t>
            </a:r>
            <a:r>
              <a:rPr lang="en-US" baseline="30000" dirty="0"/>
              <a:t>st</a:t>
            </a:r>
            <a:r>
              <a:rPr lang="en-US" dirty="0"/>
              <a:t> century approach.</a:t>
            </a:r>
          </a:p>
        </p:txBody>
      </p:sp>
      <p:sp>
        <p:nvSpPr>
          <p:cNvPr id="4" name="Slide Number Placeholder 3"/>
          <p:cNvSpPr>
            <a:spLocks noGrp="1"/>
          </p:cNvSpPr>
          <p:nvPr>
            <p:ph type="sldNum" sz="quarter" idx="5"/>
          </p:nvPr>
        </p:nvSpPr>
        <p:spPr/>
        <p:txBody>
          <a:bodyPr/>
          <a:lstStyle/>
          <a:p>
            <a:fld id="{73FC5BDA-A818-7C40-BDE9-22F1478540EF}" type="slidenum">
              <a:rPr lang="en-US" smtClean="0"/>
              <a:t>13</a:t>
            </a:fld>
            <a:endParaRPr lang="en-US"/>
          </a:p>
        </p:txBody>
      </p:sp>
    </p:spTree>
    <p:extLst>
      <p:ext uri="{BB962C8B-B14F-4D97-AF65-F5344CB8AC3E}">
        <p14:creationId xmlns:p14="http://schemas.microsoft.com/office/powerpoint/2010/main" val="23350532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sz="1200" b="1" i="0" kern="1200" dirty="0">
                <a:solidFill>
                  <a:schemeClr val="tx1"/>
                </a:solidFill>
                <a:effectLst/>
                <a:latin typeface="+mn-lt"/>
                <a:ea typeface="+mn-ea"/>
                <a:cs typeface="+mn-cs"/>
              </a:rPr>
              <a:t>One of today's most popular typefaces owes its inspiration to radical work done for the signage on British transport a century ago. Johnston Sans changed everything.</a:t>
            </a:r>
            <a:endParaRPr lang="en-GB" sz="1200" b="0" i="0" kern="1200" dirty="0">
              <a:solidFill>
                <a:schemeClr val="tx1"/>
              </a:solidFill>
              <a:effectLst/>
              <a:latin typeface="+mn-lt"/>
              <a:ea typeface="+mn-ea"/>
              <a:cs typeface="+mn-cs"/>
            </a:endParaRPr>
          </a:p>
          <a:p>
            <a:pPr fontAlgn="base"/>
            <a:r>
              <a:rPr lang="en-GB" sz="1200" b="0" i="0" kern="1200" dirty="0">
                <a:solidFill>
                  <a:schemeClr val="tx1"/>
                </a:solidFill>
                <a:effectLst/>
                <a:latin typeface="+mn-lt"/>
                <a:ea typeface="+mn-ea"/>
                <a:cs typeface="+mn-cs"/>
              </a:rPr>
              <a:t>In 1916, a small revolution in communication came about.</a:t>
            </a:r>
          </a:p>
          <a:p>
            <a:pPr fontAlgn="base"/>
            <a:r>
              <a:rPr lang="en-GB" sz="1200" b="0" i="0" kern="1200" dirty="0">
                <a:solidFill>
                  <a:schemeClr val="tx1"/>
                </a:solidFill>
                <a:effectLst/>
                <a:latin typeface="+mn-lt"/>
                <a:ea typeface="+mn-ea"/>
                <a:cs typeface="+mn-cs"/>
              </a:rPr>
              <a:t>London's Underground railway ordered a new typeface for its posters and signage from the calligrapher Edward Johnston. He handed over details and examples of letter shapes that would set the tone for printed text until the present day.</a:t>
            </a:r>
          </a:p>
          <a:p>
            <a:pPr fontAlgn="base"/>
            <a:r>
              <a:rPr lang="en-GB" sz="1200" b="0" i="0" kern="1200" dirty="0">
                <a:solidFill>
                  <a:schemeClr val="tx1"/>
                </a:solidFill>
                <a:effectLst/>
                <a:latin typeface="+mn-lt"/>
                <a:ea typeface="+mn-ea"/>
                <a:cs typeface="+mn-cs"/>
              </a:rPr>
              <a:t>"Johnston's remit was to unite the London Underground Group, the different companies all using the same rails and tunnels," says Donna Steel, curator of a new exhibition about Edward Johnston and his influence on printing at the Ditchling Museum of Arts and Crafts in East Sussex.</a:t>
            </a:r>
          </a:p>
          <a:p>
            <a:r>
              <a:rPr lang="en-GB" sz="1200" b="0" i="0" kern="1200" dirty="0">
                <a:solidFill>
                  <a:schemeClr val="tx1"/>
                </a:solidFill>
                <a:effectLst/>
                <a:latin typeface="+mn-lt"/>
                <a:ea typeface="+mn-ea"/>
                <a:cs typeface="+mn-cs"/>
              </a:rPr>
              <a:t>"All the advertising, all the signage was all completely different - there was this cacophony of letters. Johnston applied the proportions of Roman capital letters to his typeface, so it was rooted in history, rooted in traditional calligraphy. But it has an elegance and a simplicity that absolutely fitted the modern age.”</a:t>
            </a:r>
          </a:p>
          <a:p>
            <a:r>
              <a:rPr lang="en-US" dirty="0"/>
              <a:t>https://</a:t>
            </a:r>
            <a:r>
              <a:rPr lang="en-US" dirty="0" err="1"/>
              <a:t>www.bbc.co.uk</a:t>
            </a:r>
            <a:r>
              <a:rPr lang="en-US" dirty="0"/>
              <a:t>/news/magazine-35916807</a:t>
            </a:r>
          </a:p>
        </p:txBody>
      </p:sp>
      <p:sp>
        <p:nvSpPr>
          <p:cNvPr id="4" name="Slide Number Placeholder 3"/>
          <p:cNvSpPr>
            <a:spLocks noGrp="1"/>
          </p:cNvSpPr>
          <p:nvPr>
            <p:ph type="sldNum" sz="quarter" idx="5"/>
          </p:nvPr>
        </p:nvSpPr>
        <p:spPr/>
        <p:txBody>
          <a:bodyPr/>
          <a:lstStyle/>
          <a:p>
            <a:fld id="{73FC5BDA-A818-7C40-BDE9-22F1478540EF}" type="slidenum">
              <a:rPr lang="en-US" smtClean="0"/>
              <a:t>19</a:t>
            </a:fld>
            <a:endParaRPr lang="en-US"/>
          </a:p>
        </p:txBody>
      </p:sp>
    </p:spTree>
    <p:extLst>
      <p:ext uri="{BB962C8B-B14F-4D97-AF65-F5344CB8AC3E}">
        <p14:creationId xmlns:p14="http://schemas.microsoft.com/office/powerpoint/2010/main" val="1355939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1D35"/>
                </a:solidFill>
                <a:effectLst/>
                <a:latin typeface="Google Sans"/>
              </a:rPr>
              <a:t>The Russian Revolution was a period of political and social change that began in 1917 and lasted until 1923. It included two revolutions, a civil war, and the establishment of the Soviet Union. </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20</a:t>
            </a:fld>
            <a:endParaRPr lang="en-US"/>
          </a:p>
        </p:txBody>
      </p:sp>
    </p:spTree>
    <p:extLst>
      <p:ext uri="{BB962C8B-B14F-4D97-AF65-F5344CB8AC3E}">
        <p14:creationId xmlns:p14="http://schemas.microsoft.com/office/powerpoint/2010/main" val="20498974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Mother Russia – Books</a:t>
            </a:r>
          </a:p>
        </p:txBody>
      </p:sp>
      <p:sp>
        <p:nvSpPr>
          <p:cNvPr id="4" name="Slide Number Placeholder 3"/>
          <p:cNvSpPr>
            <a:spLocks noGrp="1"/>
          </p:cNvSpPr>
          <p:nvPr>
            <p:ph type="sldNum" sz="quarter" idx="5"/>
          </p:nvPr>
        </p:nvSpPr>
        <p:spPr/>
        <p:txBody>
          <a:bodyPr/>
          <a:lstStyle/>
          <a:p>
            <a:fld id="{73FC5BDA-A818-7C40-BDE9-22F1478540EF}" type="slidenum">
              <a:rPr lang="en-US" smtClean="0"/>
              <a:t>21</a:t>
            </a:fld>
            <a:endParaRPr lang="en-US"/>
          </a:p>
        </p:txBody>
      </p:sp>
    </p:spTree>
    <p:extLst>
      <p:ext uri="{BB962C8B-B14F-4D97-AF65-F5344CB8AC3E}">
        <p14:creationId xmlns:p14="http://schemas.microsoft.com/office/powerpoint/2010/main" val="16548047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www.metmuseum.org</a:t>
            </a:r>
            <a:r>
              <a:rPr lang="en-US" dirty="0"/>
              <a:t>/</a:t>
            </a:r>
            <a:r>
              <a:rPr lang="en-US" dirty="0" err="1"/>
              <a:t>toah</a:t>
            </a:r>
            <a:r>
              <a:rPr lang="en-US" dirty="0"/>
              <a:t>/</a:t>
            </a:r>
            <a:r>
              <a:rPr lang="en-US" dirty="0" err="1"/>
              <a:t>hd</a:t>
            </a:r>
            <a:r>
              <a:rPr lang="en-US" dirty="0"/>
              <a:t>/</a:t>
            </a:r>
            <a:r>
              <a:rPr lang="en-US" dirty="0" err="1"/>
              <a:t>bauh</a:t>
            </a:r>
            <a:r>
              <a:rPr lang="en-US" dirty="0"/>
              <a:t>/</a:t>
            </a:r>
            <a:r>
              <a:rPr lang="en-US" dirty="0" err="1"/>
              <a:t>hd_bauh.htm</a:t>
            </a:r>
            <a:endParaRPr lang="en-US" dirty="0"/>
          </a:p>
          <a:p>
            <a:r>
              <a:rPr lang="en-US" dirty="0"/>
              <a:t>Manifesto</a:t>
            </a:r>
          </a:p>
        </p:txBody>
      </p:sp>
      <p:sp>
        <p:nvSpPr>
          <p:cNvPr id="4" name="Slide Number Placeholder 3"/>
          <p:cNvSpPr>
            <a:spLocks noGrp="1"/>
          </p:cNvSpPr>
          <p:nvPr>
            <p:ph type="sldNum" sz="quarter" idx="5"/>
          </p:nvPr>
        </p:nvSpPr>
        <p:spPr/>
        <p:txBody>
          <a:bodyPr/>
          <a:lstStyle/>
          <a:p>
            <a:fld id="{73FC5BDA-A818-7C40-BDE9-22F1478540EF}" type="slidenum">
              <a:rPr lang="en-US" smtClean="0"/>
              <a:t>23</a:t>
            </a:fld>
            <a:endParaRPr lang="en-US"/>
          </a:p>
        </p:txBody>
      </p:sp>
    </p:spTree>
    <p:extLst>
      <p:ext uri="{BB962C8B-B14F-4D97-AF65-F5344CB8AC3E}">
        <p14:creationId xmlns:p14="http://schemas.microsoft.com/office/powerpoint/2010/main" val="26171193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Lots of names for research if this is where your interest lies.</a:t>
            </a:r>
          </a:p>
        </p:txBody>
      </p:sp>
      <p:sp>
        <p:nvSpPr>
          <p:cNvPr id="4" name="Slide Number Placeholder 3"/>
          <p:cNvSpPr>
            <a:spLocks noGrp="1"/>
          </p:cNvSpPr>
          <p:nvPr>
            <p:ph type="sldNum" sz="quarter" idx="5"/>
          </p:nvPr>
        </p:nvSpPr>
        <p:spPr/>
        <p:txBody>
          <a:bodyPr/>
          <a:lstStyle/>
          <a:p>
            <a:fld id="{73FC5BDA-A818-7C40-BDE9-22F1478540EF}" type="slidenum">
              <a:rPr lang="en-US" smtClean="0"/>
              <a:t>24</a:t>
            </a:fld>
            <a:endParaRPr lang="en-US"/>
          </a:p>
        </p:txBody>
      </p:sp>
    </p:spTree>
    <p:extLst>
      <p:ext uri="{BB962C8B-B14F-4D97-AF65-F5344CB8AC3E}">
        <p14:creationId xmlns:p14="http://schemas.microsoft.com/office/powerpoint/2010/main" val="4043492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Originally named </a:t>
            </a:r>
            <a:r>
              <a:rPr lang="en-GB" sz="1200" b="1" i="0" kern="1200" dirty="0">
                <a:solidFill>
                  <a:schemeClr val="tx1"/>
                </a:solidFill>
                <a:effectLst/>
                <a:latin typeface="+mn-lt"/>
                <a:ea typeface="+mn-ea"/>
                <a:cs typeface="+mn-cs"/>
              </a:rPr>
              <a:t>Neue Haas </a:t>
            </a:r>
            <a:r>
              <a:rPr lang="en-GB" sz="1200" b="1" i="0" kern="1200" dirty="0" err="1">
                <a:solidFill>
                  <a:schemeClr val="tx1"/>
                </a:solidFill>
                <a:effectLst/>
                <a:latin typeface="+mn-lt"/>
                <a:ea typeface="+mn-ea"/>
                <a:cs typeface="+mn-cs"/>
              </a:rPr>
              <a:t>Grotesk</a:t>
            </a:r>
            <a:r>
              <a:rPr lang="en-GB" sz="1200" b="0" i="0" kern="1200" dirty="0">
                <a:solidFill>
                  <a:schemeClr val="tx1"/>
                </a:solidFill>
                <a:effectLst/>
                <a:latin typeface="+mn-lt"/>
                <a:ea typeface="+mn-ea"/>
                <a:cs typeface="+mn-cs"/>
              </a:rPr>
              <a:t> (New Haas Grotesque), it was rapidly licensed by Linotype and renamed Helvetica in 1960, which in Latin means "Swiss" (from </a:t>
            </a:r>
            <a:r>
              <a:rPr lang="en-GB" sz="1200" b="1" i="0" kern="1200" dirty="0">
                <a:solidFill>
                  <a:schemeClr val="tx1"/>
                </a:solidFill>
                <a:effectLst/>
                <a:latin typeface="+mn-lt"/>
                <a:ea typeface="+mn-ea"/>
                <a:cs typeface="+mn-cs"/>
              </a:rPr>
              <a:t>Helvetia</a:t>
            </a:r>
            <a:r>
              <a:rPr lang="en-GB" sz="1200" b="0" i="0" kern="1200" dirty="0">
                <a:solidFill>
                  <a:schemeClr val="tx1"/>
                </a:solidFill>
                <a:effectLst/>
                <a:latin typeface="+mn-lt"/>
                <a:ea typeface="+mn-ea"/>
                <a:cs typeface="+mn-cs"/>
              </a:rPr>
              <a:t>), capitalising on Switzerland's reputation as a centre of ultra-modern graphic design.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Helvetica</a:t>
            </a:r>
            <a:r>
              <a:rPr lang="en-GB" sz="1200" b="0" i="0" kern="1200" dirty="0">
                <a:solidFill>
                  <a:schemeClr val="tx1"/>
                </a:solidFill>
                <a:effectLst/>
                <a:latin typeface="+mn-lt"/>
                <a:ea typeface="+mn-ea"/>
                <a:cs typeface="+mn-cs"/>
              </a:rPr>
              <a:t> or </a:t>
            </a:r>
            <a:r>
              <a:rPr lang="en-GB" sz="1200" b="1" i="0" kern="1200" dirty="0">
                <a:solidFill>
                  <a:schemeClr val="tx1"/>
                </a:solidFill>
                <a:effectLst/>
                <a:latin typeface="+mn-lt"/>
                <a:ea typeface="+mn-ea"/>
                <a:cs typeface="+mn-cs"/>
              </a:rPr>
              <a:t>Neue Haas </a:t>
            </a:r>
            <a:r>
              <a:rPr lang="en-GB" sz="1200" b="1" i="0" kern="1200" dirty="0" err="1">
                <a:solidFill>
                  <a:schemeClr val="tx1"/>
                </a:solidFill>
                <a:effectLst/>
                <a:latin typeface="+mn-lt"/>
                <a:ea typeface="+mn-ea"/>
                <a:cs typeface="+mn-cs"/>
              </a:rPr>
              <a:t>Grotesk</a:t>
            </a:r>
            <a:r>
              <a:rPr lang="en-GB" sz="1200" b="0" i="0" kern="1200" dirty="0">
                <a:solidFill>
                  <a:schemeClr val="tx1"/>
                </a:solidFill>
                <a:effectLst/>
                <a:latin typeface="+mn-lt"/>
                <a:ea typeface="+mn-ea"/>
                <a:cs typeface="+mn-cs"/>
              </a:rPr>
              <a:t> is a widely used </a:t>
            </a:r>
            <a:r>
              <a:rPr lang="en-GB" sz="1200" b="0" i="0" u="none" strike="noStrike" kern="1200" dirty="0">
                <a:solidFill>
                  <a:schemeClr val="tx1"/>
                </a:solidFill>
                <a:effectLst/>
                <a:latin typeface="+mn-lt"/>
                <a:ea typeface="+mn-ea"/>
                <a:cs typeface="+mn-cs"/>
                <a:hlinkClick r:id="rId3" tooltip="Sans-serif"/>
              </a:rPr>
              <a:t>sans-serif</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Typeface"/>
              </a:rPr>
              <a:t>typeface</a:t>
            </a:r>
            <a:r>
              <a:rPr lang="en-GB" sz="1200" b="0" i="0" kern="1200" dirty="0">
                <a:solidFill>
                  <a:schemeClr val="tx1"/>
                </a:solidFill>
                <a:effectLst/>
                <a:latin typeface="+mn-lt"/>
                <a:ea typeface="+mn-ea"/>
                <a:cs typeface="+mn-cs"/>
              </a:rPr>
              <a:t> developed in 1957 by Swiss </a:t>
            </a:r>
            <a:r>
              <a:rPr lang="en-GB" sz="1200" b="0" i="0" u="none" strike="noStrike" kern="1200" dirty="0">
                <a:solidFill>
                  <a:schemeClr val="tx1"/>
                </a:solidFill>
                <a:effectLst/>
                <a:latin typeface="+mn-lt"/>
                <a:ea typeface="+mn-ea"/>
                <a:cs typeface="+mn-cs"/>
                <a:hlinkClick r:id="rId5" tooltip="List of type designers"/>
              </a:rPr>
              <a:t>typeface designer</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tooltip="Max Miedinger"/>
              </a:rPr>
              <a:t>Max Miedinger</a:t>
            </a:r>
            <a:r>
              <a:rPr lang="en-GB" sz="1200" b="0" i="0" kern="1200" dirty="0">
                <a:solidFill>
                  <a:schemeClr val="tx1"/>
                </a:solidFill>
                <a:effectLst/>
                <a:latin typeface="+mn-lt"/>
                <a:ea typeface="+mn-ea"/>
                <a:cs typeface="+mn-cs"/>
              </a:rPr>
              <a:t> with input from Eduard Hoffmann.</a:t>
            </a:r>
          </a:p>
          <a:p>
            <a:r>
              <a:rPr lang="en-GB" sz="1200" b="0" i="0" kern="1200" dirty="0">
                <a:solidFill>
                  <a:schemeClr val="tx1"/>
                </a:solidFill>
                <a:effectLst/>
                <a:latin typeface="+mn-lt"/>
                <a:ea typeface="+mn-ea"/>
                <a:cs typeface="+mn-cs"/>
              </a:rPr>
              <a:t>Its use became a hallmark of the </a:t>
            </a:r>
            <a:r>
              <a:rPr lang="en-GB" sz="1200" b="0" i="0" u="none" strike="noStrike" kern="1200" dirty="0">
                <a:solidFill>
                  <a:schemeClr val="tx1"/>
                </a:solidFill>
                <a:effectLst/>
                <a:latin typeface="+mn-lt"/>
                <a:ea typeface="+mn-ea"/>
                <a:cs typeface="+mn-cs"/>
                <a:hlinkClick r:id="rId7" tooltip="International Typographic Style"/>
              </a:rPr>
              <a:t>International Typographic Style</a:t>
            </a:r>
            <a:r>
              <a:rPr lang="en-GB" sz="1200" b="0" i="0" kern="1200" dirty="0">
                <a:solidFill>
                  <a:schemeClr val="tx1"/>
                </a:solidFill>
                <a:effectLst/>
                <a:latin typeface="+mn-lt"/>
                <a:ea typeface="+mn-ea"/>
                <a:cs typeface="+mn-cs"/>
              </a:rPr>
              <a:t> that emerged from the work of Swiss designers in the 1950s and '60s,</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28</a:t>
            </a:fld>
            <a:endParaRPr lang="en-US"/>
          </a:p>
        </p:txBody>
      </p:sp>
    </p:spTree>
    <p:extLst>
      <p:ext uri="{BB962C8B-B14F-4D97-AF65-F5344CB8AC3E}">
        <p14:creationId xmlns:p14="http://schemas.microsoft.com/office/powerpoint/2010/main" val="20018565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Helvetica is used throughout the world. </a:t>
            </a:r>
            <a:r>
              <a:rPr lang="en-US" dirty="0" err="1"/>
              <a:t>Ubiqutous</a:t>
            </a:r>
            <a:r>
              <a:rPr lang="en-US" dirty="0"/>
              <a:t>.</a:t>
            </a:r>
          </a:p>
          <a:p>
            <a:r>
              <a:rPr lang="en-US" dirty="0"/>
              <a:t>There is a film called Helvetica available from the SA1 library.</a:t>
            </a:r>
          </a:p>
          <a:p>
            <a:r>
              <a:rPr lang="en-US" dirty="0"/>
              <a:t>New York subway signage.</a:t>
            </a:r>
          </a:p>
        </p:txBody>
      </p:sp>
      <p:sp>
        <p:nvSpPr>
          <p:cNvPr id="4" name="Slide Number Placeholder 3"/>
          <p:cNvSpPr>
            <a:spLocks noGrp="1"/>
          </p:cNvSpPr>
          <p:nvPr>
            <p:ph type="sldNum" sz="quarter" idx="5"/>
          </p:nvPr>
        </p:nvSpPr>
        <p:spPr/>
        <p:txBody>
          <a:bodyPr/>
          <a:lstStyle/>
          <a:p>
            <a:fld id="{73FC5BDA-A818-7C40-BDE9-22F1478540EF}" type="slidenum">
              <a:rPr lang="en-US" smtClean="0"/>
              <a:t>29</a:t>
            </a:fld>
            <a:endParaRPr lang="en-US"/>
          </a:p>
        </p:txBody>
      </p:sp>
    </p:spTree>
    <p:extLst>
      <p:ext uri="{BB962C8B-B14F-4D97-AF65-F5344CB8AC3E}">
        <p14:creationId xmlns:p14="http://schemas.microsoft.com/office/powerpoint/2010/main" val="449302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Sans serif, negative space, grids, photography than illustration, etc.</a:t>
            </a:r>
          </a:p>
        </p:txBody>
      </p:sp>
      <p:sp>
        <p:nvSpPr>
          <p:cNvPr id="4" name="Slide Number Placeholder 3"/>
          <p:cNvSpPr>
            <a:spLocks noGrp="1"/>
          </p:cNvSpPr>
          <p:nvPr>
            <p:ph type="sldNum" sz="quarter" idx="5"/>
          </p:nvPr>
        </p:nvSpPr>
        <p:spPr/>
        <p:txBody>
          <a:bodyPr/>
          <a:lstStyle/>
          <a:p>
            <a:fld id="{73FC5BDA-A818-7C40-BDE9-22F1478540EF}" type="slidenum">
              <a:rPr lang="en-US" smtClean="0"/>
              <a:t>31</a:t>
            </a:fld>
            <a:endParaRPr lang="en-US"/>
          </a:p>
        </p:txBody>
      </p:sp>
    </p:spTree>
    <p:extLst>
      <p:ext uri="{BB962C8B-B14F-4D97-AF65-F5344CB8AC3E}">
        <p14:creationId xmlns:p14="http://schemas.microsoft.com/office/powerpoint/2010/main" val="7702368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Huge changes to the population in the 20th Century</a:t>
            </a:r>
          </a:p>
          <a:p>
            <a:r>
              <a:rPr lang="en-GB" sz="1200" b="0" i="0" kern="1200" dirty="0">
                <a:solidFill>
                  <a:schemeClr val="tx1"/>
                </a:solidFill>
                <a:effectLst/>
                <a:latin typeface="+mn-lt"/>
                <a:ea typeface="+mn-ea"/>
                <a:cs typeface="+mn-cs"/>
              </a:rPr>
              <a:t>We can see how the world has changed through the Modernist era. EVERYTHING IS CONNECTED!</a:t>
            </a:r>
          </a:p>
          <a:p>
            <a:r>
              <a:rPr lang="en-GB" sz="1200" b="0" i="0" kern="1200" dirty="0">
                <a:solidFill>
                  <a:schemeClr val="tx1"/>
                </a:solidFill>
                <a:effectLst/>
                <a:latin typeface="+mn-lt"/>
                <a:ea typeface="+mn-ea"/>
                <a:cs typeface="+mn-cs"/>
              </a:rPr>
              <a:t>Poverty, disease, hunger, climate change, war, existential risks, and inequality: The world faces many great and terrifying problems.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is these large problems that our work at Our World in Data focuses on.</a:t>
            </a:r>
          </a:p>
          <a:p>
            <a:r>
              <a:rPr lang="en-GB" sz="1200" b="0" i="0" kern="1200" dirty="0">
                <a:solidFill>
                  <a:schemeClr val="tx1"/>
                </a:solidFill>
                <a:effectLst/>
                <a:latin typeface="+mn-lt"/>
                <a:ea typeface="+mn-ea"/>
                <a:cs typeface="+mn-cs"/>
              </a:rPr>
              <a:t>Thanks to the work of thousands of researchers around the world who dedicate their lives to it, we often have a good understanding of how it is possible to make progress against the large problems we are facing. The world has the resources to do much better and reduce the suffering in the world.</a:t>
            </a:r>
          </a:p>
          <a:p>
            <a:r>
              <a:rPr lang="en-GB" sz="1200" b="0" i="0" kern="1200" dirty="0">
                <a:solidFill>
                  <a:schemeClr val="tx1"/>
                </a:solidFill>
                <a:effectLst/>
                <a:latin typeface="+mn-lt"/>
                <a:ea typeface="+mn-ea"/>
                <a:cs typeface="+mn-cs"/>
              </a:rPr>
              <a:t>We believe that a key reason why we fail to achieve the progress we are capable of is that we do not make enough use of this existing research and data: the important knowledge is often stored in inaccessible databases, locked away behind paywalls and buried under jargon in academic papers. </a:t>
            </a:r>
          </a:p>
          <a:p>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33</a:t>
            </a:fld>
            <a:endParaRPr lang="en-US"/>
          </a:p>
        </p:txBody>
      </p:sp>
    </p:spTree>
    <p:extLst>
      <p:ext uri="{BB962C8B-B14F-4D97-AF65-F5344CB8AC3E}">
        <p14:creationId xmlns:p14="http://schemas.microsoft.com/office/powerpoint/2010/main" val="15367672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Example of Modernist designer</a:t>
            </a:r>
          </a:p>
          <a:p>
            <a:r>
              <a:rPr lang="en-US" dirty="0"/>
              <a:t>Punk - Jamie Reid</a:t>
            </a:r>
          </a:p>
        </p:txBody>
      </p:sp>
      <p:sp>
        <p:nvSpPr>
          <p:cNvPr id="4" name="Slide Number Placeholder 3"/>
          <p:cNvSpPr>
            <a:spLocks noGrp="1"/>
          </p:cNvSpPr>
          <p:nvPr>
            <p:ph type="sldNum" sz="quarter" idx="5"/>
          </p:nvPr>
        </p:nvSpPr>
        <p:spPr/>
        <p:txBody>
          <a:bodyPr/>
          <a:lstStyle/>
          <a:p>
            <a:fld id="{73FC5BDA-A818-7C40-BDE9-22F1478540EF}" type="slidenum">
              <a:rPr lang="en-US" smtClean="0"/>
              <a:t>34</a:t>
            </a:fld>
            <a:endParaRPr lang="en-US"/>
          </a:p>
        </p:txBody>
      </p:sp>
    </p:spTree>
    <p:extLst>
      <p:ext uri="{BB962C8B-B14F-4D97-AF65-F5344CB8AC3E}">
        <p14:creationId xmlns:p14="http://schemas.microsoft.com/office/powerpoint/2010/main" val="296484230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Influence of science and technology.</a:t>
            </a:r>
          </a:p>
          <a:p>
            <a:r>
              <a:rPr lang="en-US" dirty="0"/>
              <a:t>Brevity of communication</a:t>
            </a:r>
          </a:p>
          <a:p>
            <a:r>
              <a:rPr lang="en-US" dirty="0"/>
              <a:t>Limited </a:t>
            </a:r>
            <a:r>
              <a:rPr lang="en-US" dirty="0" err="1"/>
              <a:t>coulour</a:t>
            </a:r>
            <a:r>
              <a:rPr lang="en-US" dirty="0"/>
              <a:t> </a:t>
            </a:r>
            <a:r>
              <a:rPr lang="en-US" dirty="0" err="1"/>
              <a:t>pallete</a:t>
            </a:r>
            <a:endParaRPr lang="en-US" dirty="0"/>
          </a:p>
          <a:p>
            <a:r>
              <a:rPr lang="en-US" dirty="0"/>
              <a:t>(reversed out image)</a:t>
            </a:r>
          </a:p>
        </p:txBody>
      </p:sp>
      <p:sp>
        <p:nvSpPr>
          <p:cNvPr id="4" name="Slide Number Placeholder 3"/>
          <p:cNvSpPr>
            <a:spLocks noGrp="1"/>
          </p:cNvSpPr>
          <p:nvPr>
            <p:ph type="sldNum" sz="quarter" idx="5"/>
          </p:nvPr>
        </p:nvSpPr>
        <p:spPr/>
        <p:txBody>
          <a:bodyPr/>
          <a:lstStyle/>
          <a:p>
            <a:fld id="{73FC5BDA-A818-7C40-BDE9-22F1478540EF}" type="slidenum">
              <a:rPr lang="en-US" smtClean="0"/>
              <a:t>35</a:t>
            </a:fld>
            <a:endParaRPr lang="en-US"/>
          </a:p>
        </p:txBody>
      </p:sp>
    </p:spTree>
    <p:extLst>
      <p:ext uri="{BB962C8B-B14F-4D97-AF65-F5344CB8AC3E}">
        <p14:creationId xmlns:p14="http://schemas.microsoft.com/office/powerpoint/2010/main" val="400848886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"Klein commissioned his own customized synthetic paint using this new binder, which he patented as </a:t>
            </a:r>
            <a:r>
              <a:rPr lang="en-GB" sz="1200" b="0" i="0" kern="1200" dirty="0" err="1">
                <a:solidFill>
                  <a:schemeClr val="tx1"/>
                </a:solidFill>
                <a:effectLst/>
                <a:latin typeface="+mn-lt"/>
                <a:ea typeface="+mn-ea"/>
                <a:cs typeface="+mn-cs"/>
              </a:rPr>
              <a:t>ikb</a:t>
            </a:r>
            <a:r>
              <a:rPr lang="en-GB" sz="1200" b="0" i="0" kern="1200" dirty="0">
                <a:solidFill>
                  <a:schemeClr val="tx1"/>
                </a:solidFill>
                <a:effectLst/>
                <a:latin typeface="+mn-lt"/>
                <a:ea typeface="+mn-ea"/>
                <a:cs typeface="+mn-cs"/>
              </a:rPr>
              <a:t> (International Klein Blue); from 1957 onwards he used this pigment almost exclusively. With </a:t>
            </a:r>
            <a:r>
              <a:rPr lang="en-GB" sz="1200" b="0" i="0" kern="1200" dirty="0" err="1">
                <a:solidFill>
                  <a:schemeClr val="tx1"/>
                </a:solidFill>
                <a:effectLst/>
                <a:latin typeface="+mn-lt"/>
                <a:ea typeface="+mn-ea"/>
                <a:cs typeface="+mn-cs"/>
              </a:rPr>
              <a:t>ikb</a:t>
            </a:r>
            <a:r>
              <a:rPr lang="en-GB" sz="1200" b="0" i="0" kern="1200" dirty="0">
                <a:solidFill>
                  <a:schemeClr val="tx1"/>
                </a:solidFill>
                <a:effectLst/>
                <a:latin typeface="+mn-lt"/>
                <a:ea typeface="+mn-ea"/>
                <a:cs typeface="+mn-cs"/>
              </a:rPr>
              <a:t>, Klein entered what he called his </a:t>
            </a:r>
            <a:r>
              <a:rPr lang="en-GB" sz="1200" b="0" i="1" kern="1200" dirty="0" err="1">
                <a:solidFill>
                  <a:schemeClr val="tx1"/>
                </a:solidFill>
                <a:effectLst/>
                <a:latin typeface="+mn-lt"/>
                <a:ea typeface="+mn-ea"/>
                <a:cs typeface="+mn-cs"/>
              </a:rPr>
              <a:t>epoca</a:t>
            </a:r>
            <a:r>
              <a:rPr lang="en-GB" sz="1200" b="0" i="1" kern="1200" dirty="0">
                <a:solidFill>
                  <a:schemeClr val="tx1"/>
                </a:solidFill>
                <a:effectLst/>
                <a:latin typeface="+mn-lt"/>
                <a:ea typeface="+mn-ea"/>
                <a:cs typeface="+mn-cs"/>
              </a:rPr>
              <a:t> </a:t>
            </a:r>
            <a:r>
              <a:rPr lang="en-GB" sz="1200" b="0" i="1" kern="1200" dirty="0" err="1">
                <a:solidFill>
                  <a:schemeClr val="tx1"/>
                </a:solidFill>
                <a:effectLst/>
                <a:latin typeface="+mn-lt"/>
                <a:ea typeface="+mn-ea"/>
                <a:cs typeface="+mn-cs"/>
              </a:rPr>
              <a:t>blu</a:t>
            </a:r>
            <a:r>
              <a:rPr lang="en-GB" sz="1200" b="0" i="0" kern="1200" dirty="0">
                <a:solidFill>
                  <a:schemeClr val="tx1"/>
                </a:solidFill>
                <a:effectLst/>
                <a:latin typeface="+mn-lt"/>
                <a:ea typeface="+mn-ea"/>
                <a:cs typeface="+mn-cs"/>
              </a:rPr>
              <a:t>, a </a:t>
            </a:r>
            <a:r>
              <a:rPr lang="en-GB" sz="1200" b="1" i="0" kern="1200" dirty="0">
                <a:solidFill>
                  <a:schemeClr val="tx1"/>
                </a:solidFill>
                <a:effectLst/>
                <a:latin typeface="+mn-lt"/>
                <a:ea typeface="+mn-ea"/>
                <a:cs typeface="+mn-cs"/>
              </a:rPr>
              <a:t>transcendent vision of the boundlessness of space and dreams</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He was inspired by the French philosopher Gaston Bachelard, whom he quoted: </a:t>
            </a:r>
          </a:p>
          <a:p>
            <a:r>
              <a:rPr lang="en-GB" sz="1200" b="1" i="0" kern="1200" dirty="0">
                <a:solidFill>
                  <a:schemeClr val="tx1"/>
                </a:solidFill>
                <a:effectLst/>
                <a:latin typeface="+mn-lt"/>
                <a:ea typeface="+mn-ea"/>
                <a:cs typeface="+mn-cs"/>
              </a:rPr>
              <a:t>‘First there is nothing, then a depth of nothingness, then a profundity of blue.’”</a:t>
            </a:r>
          </a:p>
          <a:p>
            <a:r>
              <a:rPr lang="en-GB" sz="1200" b="0" i="0" kern="1200" dirty="0">
                <a:solidFill>
                  <a:schemeClr val="tx1"/>
                </a:solidFill>
                <a:effectLst/>
                <a:latin typeface="+mn-lt"/>
                <a:ea typeface="+mn-ea"/>
                <a:cs typeface="+mn-cs"/>
              </a:rPr>
              <a:t>Klein often applied his paint with rollers, rather than brushes that would show strokes made by an individual hand. Later in life he would say that </a:t>
            </a:r>
            <a:r>
              <a:rPr lang="en-GB" sz="1200" b="1" i="0" kern="1200" dirty="0">
                <a:solidFill>
                  <a:schemeClr val="tx1"/>
                </a:solidFill>
                <a:effectLst/>
                <a:latin typeface="+mn-lt"/>
                <a:ea typeface="+mn-ea"/>
                <a:cs typeface="+mn-cs"/>
              </a:rPr>
              <a:t>brushes were too psychological: testaments to personal gesture. </a:t>
            </a:r>
            <a:r>
              <a:rPr lang="en-GB" sz="1200" b="0" i="0" kern="1200" dirty="0">
                <a:solidFill>
                  <a:schemeClr val="tx1"/>
                </a:solidFill>
                <a:effectLst/>
                <a:latin typeface="+mn-lt"/>
                <a:ea typeface="+mn-ea"/>
                <a:cs typeface="+mn-cs"/>
              </a:rPr>
              <a:t>He demanded active viewer engagement, wanting each observer to be immersed, even impregnated, with colour, experiencing and internalizing its effects. He wanted to convey to every spectator his view that colour is a palpable character, a personality.</a:t>
            </a:r>
          </a:p>
          <a:p>
            <a:r>
              <a:rPr lang="en-US" dirty="0"/>
              <a:t>https://</a:t>
            </a:r>
            <a:r>
              <a:rPr lang="en-US" dirty="0" err="1"/>
              <a:t>www.phaidon.com</a:t>
            </a:r>
            <a:r>
              <a:rPr lang="en-US" dirty="0"/>
              <a:t>/agenda/art/articles/2017/</a:t>
            </a:r>
            <a:r>
              <a:rPr lang="en-US" dirty="0" err="1"/>
              <a:t>april</a:t>
            </a:r>
            <a:r>
              <a:rPr lang="en-US" dirty="0"/>
              <a:t>/28/what-was-it-with-</a:t>
            </a:r>
            <a:r>
              <a:rPr lang="en-US" dirty="0" err="1"/>
              <a:t>yves</a:t>
            </a:r>
            <a:r>
              <a:rPr lang="en-US" dirty="0"/>
              <a:t>-</a:t>
            </a:r>
            <a:r>
              <a:rPr lang="en-US" dirty="0" err="1"/>
              <a:t>klein</a:t>
            </a:r>
            <a:r>
              <a:rPr lang="en-US" dirty="0"/>
              <a:t>-and-blue/#:~:text=He%20was%20inspired%20by%20the,'%22&amp;text=Klein%20often%20applied%20his%20paint,made%20by%20an%20individual%20hand.</a:t>
            </a:r>
          </a:p>
          <a:p>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37</a:t>
            </a:fld>
            <a:endParaRPr lang="en-US"/>
          </a:p>
        </p:txBody>
      </p:sp>
    </p:spTree>
    <p:extLst>
      <p:ext uri="{BB962C8B-B14F-4D97-AF65-F5344CB8AC3E}">
        <p14:creationId xmlns:p14="http://schemas.microsoft.com/office/powerpoint/2010/main" val="286534424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a:t>
            </a:r>
            <a:r>
              <a:rPr lang="en-US" dirty="0" err="1"/>
              <a:t>www.bbc.co.uk</a:t>
            </a:r>
            <a:r>
              <a:rPr lang="en-US" dirty="0"/>
              <a:t>/</a:t>
            </a:r>
            <a:r>
              <a:rPr lang="en-US" dirty="0" err="1"/>
              <a:t>programmes</a:t>
            </a:r>
            <a:r>
              <a:rPr lang="en-US" dirty="0"/>
              <a:t>/articles/3FXDy3hQb71BFHGVtcXdmvj/peter-</a:t>
            </a:r>
            <a:r>
              <a:rPr lang="en-US" dirty="0" err="1"/>
              <a:t>saville</a:t>
            </a:r>
            <a:r>
              <a:rPr lang="en-US" dirty="0"/>
              <a:t>-abstraction-and-design</a:t>
            </a:r>
          </a:p>
        </p:txBody>
      </p:sp>
      <p:sp>
        <p:nvSpPr>
          <p:cNvPr id="4" name="Slide Number Placeholder 3"/>
          <p:cNvSpPr>
            <a:spLocks noGrp="1"/>
          </p:cNvSpPr>
          <p:nvPr>
            <p:ph type="sldNum" sz="quarter" idx="5"/>
          </p:nvPr>
        </p:nvSpPr>
        <p:spPr/>
        <p:txBody>
          <a:bodyPr/>
          <a:lstStyle/>
          <a:p>
            <a:fld id="{73FC5BDA-A818-7C40-BDE9-22F1478540EF}" type="slidenum">
              <a:rPr lang="en-US" smtClean="0"/>
              <a:t>38</a:t>
            </a:fld>
            <a:endParaRPr lang="en-US"/>
          </a:p>
        </p:txBody>
      </p:sp>
    </p:spTree>
    <p:extLst>
      <p:ext uri="{BB962C8B-B14F-4D97-AF65-F5344CB8AC3E}">
        <p14:creationId xmlns:p14="http://schemas.microsoft.com/office/powerpoint/2010/main" val="172156453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Steven Heller is a prolific writer on graphic design, </a:t>
            </a:r>
            <a:r>
              <a:rPr lang="en-GB" sz="1200" b="1" i="0" kern="1200" dirty="0">
                <a:solidFill>
                  <a:schemeClr val="tx1"/>
                </a:solidFill>
                <a:effectLst/>
                <a:latin typeface="+mn-lt"/>
                <a:ea typeface="+mn-ea"/>
                <a:cs typeface="+mn-cs"/>
              </a:rPr>
              <a:t>Steven Heller</a:t>
            </a:r>
            <a:r>
              <a:rPr lang="en-GB" sz="1200" b="0" i="0" kern="1200" dirty="0">
                <a:solidFill>
                  <a:schemeClr val="tx1"/>
                </a:solidFill>
                <a:effectLst/>
                <a:latin typeface="+mn-lt"/>
                <a:ea typeface="+mn-ea"/>
                <a:cs typeface="+mn-cs"/>
              </a:rPr>
              <a:t> (born July 7, 1950) is an American art director, journalist, critic, author, and editor who specializes in topics related to graphic design.</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39</a:t>
            </a:fld>
            <a:endParaRPr lang="en-US"/>
          </a:p>
        </p:txBody>
      </p:sp>
    </p:spTree>
    <p:extLst>
      <p:ext uri="{BB962C8B-B14F-4D97-AF65-F5344CB8AC3E}">
        <p14:creationId xmlns:p14="http://schemas.microsoft.com/office/powerpoint/2010/main" val="6693776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Diagramtic</a:t>
            </a:r>
            <a:r>
              <a:rPr lang="en-US" dirty="0"/>
              <a:t> visual. Information. Science.</a:t>
            </a:r>
          </a:p>
        </p:txBody>
      </p:sp>
      <p:sp>
        <p:nvSpPr>
          <p:cNvPr id="4" name="Slide Number Placeholder 3"/>
          <p:cNvSpPr>
            <a:spLocks noGrp="1"/>
          </p:cNvSpPr>
          <p:nvPr>
            <p:ph type="sldNum" sz="quarter" idx="5"/>
          </p:nvPr>
        </p:nvSpPr>
        <p:spPr/>
        <p:txBody>
          <a:bodyPr/>
          <a:lstStyle/>
          <a:p>
            <a:fld id="{73FC5BDA-A818-7C40-BDE9-22F1478540EF}" type="slidenum">
              <a:rPr lang="en-US" smtClean="0"/>
              <a:t>40</a:t>
            </a:fld>
            <a:endParaRPr lang="en-US"/>
          </a:p>
        </p:txBody>
      </p:sp>
    </p:spTree>
    <p:extLst>
      <p:ext uri="{BB962C8B-B14F-4D97-AF65-F5344CB8AC3E}">
        <p14:creationId xmlns:p14="http://schemas.microsoft.com/office/powerpoint/2010/main" val="36155237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referred to the true story of the killing of civilians during the Vietnam War. </a:t>
            </a:r>
          </a:p>
          <a:p>
            <a:r>
              <a:rPr lang="en-US" dirty="0"/>
              <a:t>The crisp white Bodoni type, set on a funeral-like, black background screams bloody murder. COLD and INFORMATIVE</a:t>
            </a:r>
          </a:p>
          <a:p>
            <a:r>
              <a:rPr lang="en-US" dirty="0"/>
              <a:t>His “Big Idea” as he called it, was a powerful, clear and concise message that moved an audience and remains a paradigm of what design can accomplish in the service of visual commentary.</a:t>
            </a:r>
          </a:p>
          <a:p>
            <a:br>
              <a:rPr lang="en-US" dirty="0"/>
            </a:br>
            <a:r>
              <a:rPr lang="en-GB" b="0" i="0" dirty="0">
                <a:solidFill>
                  <a:srgbClr val="0A0A0A"/>
                </a:solidFill>
                <a:effectLst/>
                <a:latin typeface="Google Sans"/>
              </a:rPr>
              <a:t>George Lois (1931–2022) was a </a:t>
            </a:r>
            <a:r>
              <a:rPr lang="en-GB" dirty="0"/>
              <a:t>legendary American art director, graphic designer, and advertising icon</a:t>
            </a:r>
            <a:r>
              <a:rPr lang="en-GB" b="0" i="0" dirty="0">
                <a:solidFill>
                  <a:srgbClr val="0A0A0A"/>
                </a:solidFill>
                <a:effectLst/>
                <a:latin typeface="Google Sans"/>
              </a:rPr>
              <a:t> who revolutionized the industry in the 1950s/60s with his "Big Idea" approach. Known for his bold, provocative style, he famously designed 92 </a:t>
            </a:r>
            <a:r>
              <a:rPr lang="en-GB" b="0" i="1" dirty="0">
                <a:solidFill>
                  <a:srgbClr val="0A0A0A"/>
                </a:solidFill>
                <a:effectLst/>
                <a:latin typeface="Google Sans"/>
              </a:rPr>
              <a:t>Esquire</a:t>
            </a:r>
            <a:r>
              <a:rPr lang="en-GB" b="0" i="0" dirty="0">
                <a:solidFill>
                  <a:srgbClr val="0A0A0A"/>
                </a:solidFill>
                <a:effectLst/>
                <a:latin typeface="Google Sans"/>
              </a:rPr>
              <a:t> magazine covers (1962–1972) and created iconic campaigns like "I Want My MTV"</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41</a:t>
            </a:fld>
            <a:endParaRPr lang="en-US"/>
          </a:p>
        </p:txBody>
      </p:sp>
    </p:spTree>
    <p:extLst>
      <p:ext uri="{BB962C8B-B14F-4D97-AF65-F5344CB8AC3E}">
        <p14:creationId xmlns:p14="http://schemas.microsoft.com/office/powerpoint/2010/main" val="249059310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keen expression of American modern. His playful yet logical, uniquely colourful and vibrating typographic solution perfectly captured the stirring rhythmic pace and tempo of the popular Latin mambo and cha cha cha.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hand-painted stencil lettering is kinetic, tied together by a sequential arrangement, a conceptual and formal precursor for many of the typographic solutions we encounter today.</a:t>
            </a:r>
          </a:p>
          <a:p>
            <a:r>
              <a:rPr lang="en-GB" sz="1200" b="0" i="0" kern="1200" dirty="0">
                <a:solidFill>
                  <a:schemeClr val="tx1"/>
                </a:solidFill>
                <a:effectLst/>
                <a:latin typeface="+mn-lt"/>
                <a:ea typeface="+mn-ea"/>
                <a:cs typeface="+mn-cs"/>
              </a:rPr>
              <a:t>Kinetic - </a:t>
            </a:r>
            <a:r>
              <a:rPr lang="en-GB" sz="1200" b="0" i="0" u="none" strike="noStrike" kern="1200" dirty="0">
                <a:solidFill>
                  <a:schemeClr val="tx1"/>
                </a:solidFill>
                <a:effectLst/>
                <a:latin typeface="+mn-lt"/>
                <a:ea typeface="+mn-ea"/>
                <a:cs typeface="+mn-cs"/>
              </a:rPr>
              <a:t>relating to or resulting from motion</a:t>
            </a:r>
            <a:br>
              <a:rPr lang="en-GB" sz="1200" b="0" i="0" u="none" strike="noStrike" kern="1200" dirty="0">
                <a:solidFill>
                  <a:schemeClr val="tx1"/>
                </a:solidFill>
                <a:effectLst/>
                <a:latin typeface="+mn-lt"/>
                <a:ea typeface="+mn-ea"/>
                <a:cs typeface="+mn-cs"/>
              </a:rPr>
            </a:br>
            <a:r>
              <a:rPr lang="en-GB" dirty="0"/>
              <a:t>Robert </a:t>
            </a:r>
            <a:r>
              <a:rPr lang="en-GB" dirty="0" err="1"/>
              <a:t>Brownjohn</a:t>
            </a:r>
            <a:r>
              <a:rPr lang="en-GB" dirty="0"/>
              <a:t>: </a:t>
            </a:r>
            <a:r>
              <a:rPr lang="en-GB" b="1" i="0" dirty="0">
                <a:solidFill>
                  <a:srgbClr val="202122"/>
                </a:solidFill>
                <a:effectLst/>
                <a:latin typeface="Arial" panose="020B0604020202020204" pitchFamily="34" charset="0"/>
              </a:rPr>
              <a:t>Robert </a:t>
            </a:r>
            <a:r>
              <a:rPr lang="en-GB" b="1" i="0" dirty="0" err="1">
                <a:solidFill>
                  <a:srgbClr val="202122"/>
                </a:solidFill>
                <a:effectLst/>
                <a:latin typeface="Arial" panose="020B0604020202020204" pitchFamily="34" charset="0"/>
              </a:rPr>
              <a:t>Brownjohn</a:t>
            </a:r>
            <a:r>
              <a:rPr lang="en-GB" b="0" i="0" dirty="0">
                <a:solidFill>
                  <a:srgbClr val="202122"/>
                </a:solidFill>
                <a:effectLst/>
                <a:latin typeface="Arial" panose="020B0604020202020204" pitchFamily="34" charset="0"/>
              </a:rPr>
              <a:t> (August 8, 1925 – August 1, 1970) was an American </a:t>
            </a:r>
            <a:r>
              <a:rPr lang="en-GB" b="0" i="0" u="none" strike="noStrike" dirty="0">
                <a:solidFill>
                  <a:srgbClr val="3366CC"/>
                </a:solidFill>
                <a:effectLst/>
                <a:latin typeface="Arial" panose="020B0604020202020204" pitchFamily="34" charset="0"/>
                <a:hlinkClick r:id="rId3" tooltip="Graphic designer"/>
              </a:rPr>
              <a:t>graphic designer</a:t>
            </a:r>
            <a:r>
              <a:rPr lang="en-GB" b="0" i="0" dirty="0">
                <a:solidFill>
                  <a:srgbClr val="202122"/>
                </a:solidFill>
                <a:effectLst/>
                <a:latin typeface="Arial" panose="020B0604020202020204" pitchFamily="34" charset="0"/>
              </a:rPr>
              <a:t> known for blending formal graphic design concepts with wit and 1960s pop culture. He is best known for his </a:t>
            </a:r>
            <a:r>
              <a:rPr lang="en-GB" b="0" i="0" u="none" strike="noStrike" dirty="0">
                <a:solidFill>
                  <a:srgbClr val="3366CC"/>
                </a:solidFill>
                <a:effectLst/>
                <a:latin typeface="Arial" panose="020B0604020202020204" pitchFamily="34" charset="0"/>
                <a:hlinkClick r:id="rId4" tooltip="Motion picture"/>
              </a:rPr>
              <a:t>motion picture</a:t>
            </a:r>
            <a:r>
              <a:rPr lang="en-GB" b="0" i="0" dirty="0">
                <a:solidFill>
                  <a:srgbClr val="202122"/>
                </a:solidFill>
                <a:effectLst/>
                <a:latin typeface="Arial" panose="020B0604020202020204" pitchFamily="34" charset="0"/>
              </a:rPr>
              <a:t> </a:t>
            </a:r>
            <a:r>
              <a:rPr lang="en-GB" b="0" i="0" u="none" strike="noStrike" dirty="0">
                <a:solidFill>
                  <a:srgbClr val="3366CC"/>
                </a:solidFill>
                <a:effectLst/>
                <a:latin typeface="Arial" panose="020B0604020202020204" pitchFamily="34" charset="0"/>
                <a:hlinkClick r:id="rId5" tooltip="Title sequence"/>
              </a:rPr>
              <a:t>title sequences</a:t>
            </a:r>
            <a:r>
              <a:rPr lang="en-GB" b="0" i="0" dirty="0">
                <a:solidFill>
                  <a:srgbClr val="202122"/>
                </a:solidFill>
                <a:effectLst/>
                <a:latin typeface="Arial" panose="020B0604020202020204" pitchFamily="34" charset="0"/>
              </a:rPr>
              <a:t>, especially </a:t>
            </a:r>
            <a:r>
              <a:rPr lang="en-GB" b="0" i="1" u="none" strike="noStrike" dirty="0">
                <a:solidFill>
                  <a:srgbClr val="3366CC"/>
                </a:solidFill>
                <a:effectLst/>
                <a:latin typeface="Arial" panose="020B0604020202020204" pitchFamily="34" charset="0"/>
                <a:hlinkClick r:id="rId6" tooltip="From Russia with Love (film)"/>
              </a:rPr>
              <a:t>From Russia with Love</a:t>
            </a:r>
            <a:r>
              <a:rPr lang="en-GB" b="0" i="0" dirty="0">
                <a:solidFill>
                  <a:srgbClr val="202122"/>
                </a:solidFill>
                <a:effectLst/>
                <a:latin typeface="Arial" panose="020B0604020202020204" pitchFamily="34" charset="0"/>
              </a:rPr>
              <a:t> and </a:t>
            </a:r>
            <a:r>
              <a:rPr lang="en-GB" b="0" i="1" u="none" strike="noStrike" dirty="0">
                <a:solidFill>
                  <a:srgbClr val="3366CC"/>
                </a:solidFill>
                <a:effectLst/>
                <a:latin typeface="Arial" panose="020B0604020202020204" pitchFamily="34" charset="0"/>
                <a:hlinkClick r:id="rId7" tooltip="Goldfinger (film)"/>
              </a:rPr>
              <a:t>Goldfinger</a:t>
            </a:r>
            <a:r>
              <a:rPr lang="en-GB" b="0" i="0" dirty="0">
                <a:solidFill>
                  <a:srgbClr val="202122"/>
                </a:solidFill>
                <a:effectLst/>
                <a:latin typeface="Arial" panose="020B0604020202020204" pitchFamily="34" charset="0"/>
              </a:rPr>
              <a:t>.</a:t>
            </a:r>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3FC5BDA-A818-7C40-BDE9-22F1478540EF}" type="slidenum">
              <a:rPr lang="en-US" smtClean="0"/>
              <a:t>42</a:t>
            </a:fld>
            <a:endParaRPr lang="en-US"/>
          </a:p>
        </p:txBody>
      </p:sp>
    </p:spTree>
    <p:extLst>
      <p:ext uri="{BB962C8B-B14F-4D97-AF65-F5344CB8AC3E}">
        <p14:creationId xmlns:p14="http://schemas.microsoft.com/office/powerpoint/2010/main" val="370819968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Saks reveals the rigours of Swiss design and the kinetic expression of the exhibition where sculptures were inflated by air, helium and mechanical methods. His graphic concept of “inflatable” is reduced to its simplest form and visualised with clarity – the abstract and literal forms, clear communication, and visual experimentation work hand-in-hand to convey a complex idea. This poster’s less-is-more approach says a lot with little means and is a dictum that permeates with designers today.</a:t>
            </a:r>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43</a:t>
            </a:fld>
            <a:endParaRPr lang="en-US"/>
          </a:p>
        </p:txBody>
      </p:sp>
    </p:spTree>
    <p:extLst>
      <p:ext uri="{BB962C8B-B14F-4D97-AF65-F5344CB8AC3E}">
        <p14:creationId xmlns:p14="http://schemas.microsoft.com/office/powerpoint/2010/main" val="405955815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Finally the effect modernism has had on music</a:t>
            </a:r>
          </a:p>
        </p:txBody>
      </p:sp>
      <p:sp>
        <p:nvSpPr>
          <p:cNvPr id="4" name="Slide Number Placeholder 3"/>
          <p:cNvSpPr>
            <a:spLocks noGrp="1"/>
          </p:cNvSpPr>
          <p:nvPr>
            <p:ph type="sldNum" sz="quarter" idx="5"/>
          </p:nvPr>
        </p:nvSpPr>
        <p:spPr/>
        <p:txBody>
          <a:bodyPr/>
          <a:lstStyle/>
          <a:p>
            <a:fld id="{73FC5BDA-A818-7C40-BDE9-22F1478540EF}" type="slidenum">
              <a:rPr lang="en-US" smtClean="0"/>
              <a:t>44</a:t>
            </a:fld>
            <a:endParaRPr lang="en-US"/>
          </a:p>
        </p:txBody>
      </p:sp>
    </p:spTree>
    <p:extLst>
      <p:ext uri="{BB962C8B-B14F-4D97-AF65-F5344CB8AC3E}">
        <p14:creationId xmlns:p14="http://schemas.microsoft.com/office/powerpoint/2010/main" val="46359824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Performance exhibition in 2013 in the Turbine Hall in the Tate Modern</a:t>
            </a:r>
          </a:p>
          <a:p>
            <a:r>
              <a:rPr lang="en-US" dirty="0"/>
              <a:t>Design Museum held an exhibition on electronic music before lockdown that featured Kraftwerk.</a:t>
            </a:r>
          </a:p>
        </p:txBody>
      </p:sp>
      <p:sp>
        <p:nvSpPr>
          <p:cNvPr id="4" name="Slide Number Placeholder 3"/>
          <p:cNvSpPr>
            <a:spLocks noGrp="1"/>
          </p:cNvSpPr>
          <p:nvPr>
            <p:ph type="sldNum" sz="quarter" idx="5"/>
          </p:nvPr>
        </p:nvSpPr>
        <p:spPr/>
        <p:txBody>
          <a:bodyPr/>
          <a:lstStyle/>
          <a:p>
            <a:fld id="{73FC5BDA-A818-7C40-BDE9-22F1478540EF}" type="slidenum">
              <a:rPr lang="en-US" smtClean="0"/>
              <a:t>45</a:t>
            </a:fld>
            <a:endParaRPr lang="en-US"/>
          </a:p>
        </p:txBody>
      </p:sp>
    </p:spTree>
    <p:extLst>
      <p:ext uri="{BB962C8B-B14F-4D97-AF65-F5344CB8AC3E}">
        <p14:creationId xmlns:p14="http://schemas.microsoft.com/office/powerpoint/2010/main" val="277087031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3FC5BDA-A818-7C40-BDE9-22F1478540EF}" type="slidenum">
              <a:rPr lang="en-US" smtClean="0"/>
              <a:t>47</a:t>
            </a:fld>
            <a:endParaRPr lang="en-US"/>
          </a:p>
        </p:txBody>
      </p:sp>
    </p:spTree>
    <p:extLst>
      <p:ext uri="{BB962C8B-B14F-4D97-AF65-F5344CB8AC3E}">
        <p14:creationId xmlns:p14="http://schemas.microsoft.com/office/powerpoint/2010/main" val="37747818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111F2-84A5-3A66-6E1C-1DD3A780F3E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4CA4F51-FC98-B89B-535B-577EAF48BB9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8530AC-1AAB-58B0-DA3A-9D68ABF59A08}"/>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3C74591C-4D84-4F1B-F448-C1F71B6813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51F5AB-25D5-61B2-D38D-44141DBEF310}"/>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3347107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D8A8-D39B-AB2C-B455-96FC845424E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2641214-6D15-8DA8-37D0-94E09706C7E5}"/>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62D13B4-6B06-83C4-0600-B45BDD2EEBBD}"/>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ACA40F27-BE14-5F21-FEB6-83A8D7D22B1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32D3B6-AFE7-B13B-5A8B-1C0AB773A9D7}"/>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1494183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958CE-7AFB-C321-16B3-AB0D60EB4F4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F2E3BB5-A09F-B509-55C1-C066117AA8D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73542C3-18FE-C3DC-DC4D-4915F4658A73}"/>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B0E43EE7-C631-D468-D181-18B563B781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08F3B7-7730-7A51-14C8-34823D78CF03}"/>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35416276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70C77-75CD-C701-E218-42981A45961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47E4BD-8057-0925-4EA8-0AC94DBE29B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B68A0D-C282-E392-989B-BAF6B119165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66FC562-292D-AAFF-5338-F5604CACB052}"/>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6" name="Footer Placeholder 5">
            <a:extLst>
              <a:ext uri="{FF2B5EF4-FFF2-40B4-BE49-F238E27FC236}">
                <a16:creationId xmlns:a16="http://schemas.microsoft.com/office/drawing/2014/main" id="{9E201604-59E0-5841-3F18-D8AC8BBEC3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ED9F84-8701-F2D5-1F10-958841E8523B}"/>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273504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BF1A4-D3BE-CFE2-26DF-3786F484B7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E99DD7-2065-C16B-5CC3-CC8F6ADFF9A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83553E7-C096-30B7-140D-9BABE8662B6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795724B-EADE-C6A9-9783-0376A9BBD6F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EE9A9A-9E0D-D239-1DF5-115D3BEA05F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9FA7095-5518-931A-1849-7552368715D6}"/>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8" name="Footer Placeholder 7">
            <a:extLst>
              <a:ext uri="{FF2B5EF4-FFF2-40B4-BE49-F238E27FC236}">
                <a16:creationId xmlns:a16="http://schemas.microsoft.com/office/drawing/2014/main" id="{F735ADC1-1FEC-B16B-EA31-8AE578D6A8B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3C10415-35E1-8AA6-BA6F-175C8CC4FA7C}"/>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29571477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50240-2C70-B100-8974-B73AECE8FF83}"/>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51E4E09-E077-DBBB-2060-2BAEBA4CA455}"/>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4" name="Footer Placeholder 3">
            <a:extLst>
              <a:ext uri="{FF2B5EF4-FFF2-40B4-BE49-F238E27FC236}">
                <a16:creationId xmlns:a16="http://schemas.microsoft.com/office/drawing/2014/main" id="{63C82E66-3ED7-275A-DC9E-8DE7C1561E7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5BBB1A4-C796-ECD2-21C9-E7D46311B4D0}"/>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388046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7CE7532-8470-713E-DBA8-A5C4D3339497}"/>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3" name="Footer Placeholder 2">
            <a:extLst>
              <a:ext uri="{FF2B5EF4-FFF2-40B4-BE49-F238E27FC236}">
                <a16:creationId xmlns:a16="http://schemas.microsoft.com/office/drawing/2014/main" id="{4E139A79-81F6-1EC7-E0A6-9919E2B2BA6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12DB81-E276-973C-E166-234CFA12B56E}"/>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3699218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B9B6-9360-06E0-3E74-FB07D8779E9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A6B6ACA-5E42-0861-9BBB-F47E335A2D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262EE2D-4DAC-737C-7672-CF7D50C750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E5F423D-AD08-A90A-F9BB-8DB216A16B39}"/>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6" name="Footer Placeholder 5">
            <a:extLst>
              <a:ext uri="{FF2B5EF4-FFF2-40B4-BE49-F238E27FC236}">
                <a16:creationId xmlns:a16="http://schemas.microsoft.com/office/drawing/2014/main" id="{A525F377-015C-DC75-CBDA-6889847E3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1372B5-D280-06CA-F47F-E41B7B4DE75D}"/>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2973686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A1B5-6CAF-F723-6630-61609596B2C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E169D68-397A-4CD0-30F3-BF4C3867A3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2B95188-E99E-81C1-3492-A7FFCFE1EB0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F3939F0-DEB3-6A9F-3A92-4EA3AAEB010C}"/>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6" name="Footer Placeholder 5">
            <a:extLst>
              <a:ext uri="{FF2B5EF4-FFF2-40B4-BE49-F238E27FC236}">
                <a16:creationId xmlns:a16="http://schemas.microsoft.com/office/drawing/2014/main" id="{6FC6BCF0-F6F9-14DE-53C7-DD74296CBBD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05A32D-EEDE-142D-E4F5-EEDAD078EA87}"/>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26197232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75B3A-CC38-634F-F224-52A8886EAE39}"/>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F91C3D-FBFD-7032-0A22-B25CCC44382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09285BD-268A-75AC-EAEF-BF53F1AAC0DF}"/>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51429F28-9596-D6CC-4DF6-404E4F2C0C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97F160F-9942-CDFC-6565-5B0C68ABF1D0}"/>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26426883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9D8E468-C2B5-64E8-52F4-E5E73C4B18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AB7188D-38C3-ADB5-2957-935DEFC9DEC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F03B7D1-4DE3-3E68-5EA0-017FAC356098}"/>
              </a:ext>
            </a:extLst>
          </p:cNvPr>
          <p:cNvSpPr>
            <a:spLocks noGrp="1"/>
          </p:cNvSpPr>
          <p:nvPr>
            <p:ph type="dt" sz="half" idx="10"/>
          </p:nvPr>
        </p:nvSpPr>
        <p:spPr/>
        <p:txBody>
          <a:body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F26C7CE7-94D1-6BB6-CC66-E55ABAFB0E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D957B4-26C9-C933-37B4-F1F1397F2C2D}"/>
              </a:ext>
            </a:extLst>
          </p:cNvPr>
          <p:cNvSpPr>
            <a:spLocks noGrp="1"/>
          </p:cNvSpPr>
          <p:nvPr>
            <p:ph type="sldNum" sz="quarter" idx="12"/>
          </p:nvPr>
        </p:nvSpPr>
        <p:spPr/>
        <p:txBody>
          <a:bodyPr/>
          <a:lstStyle/>
          <a:p>
            <a:fld id="{5665664A-C20D-F54A-B9BD-A50A7F1251DB}" type="slidenum">
              <a:rPr lang="en-US" smtClean="0"/>
              <a:t>‹#›</a:t>
            </a:fld>
            <a:endParaRPr lang="en-US"/>
          </a:p>
        </p:txBody>
      </p:sp>
    </p:spTree>
    <p:extLst>
      <p:ext uri="{BB962C8B-B14F-4D97-AF65-F5344CB8AC3E}">
        <p14:creationId xmlns:p14="http://schemas.microsoft.com/office/powerpoint/2010/main" val="859981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2C4413E-CEF3-44E8-3A60-CB1F2F616E3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84C3619-2814-E1D3-C824-55C796AC5C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7C8040-00B4-9A66-8316-305E9EDE96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374097-1CE1-9B4F-9E19-55FE1808307D}" type="datetimeFigureOut">
              <a:rPr lang="en-US" smtClean="0"/>
              <a:t>3/1/26</a:t>
            </a:fld>
            <a:endParaRPr lang="en-US"/>
          </a:p>
        </p:txBody>
      </p:sp>
      <p:sp>
        <p:nvSpPr>
          <p:cNvPr id="5" name="Footer Placeholder 4">
            <a:extLst>
              <a:ext uri="{FF2B5EF4-FFF2-40B4-BE49-F238E27FC236}">
                <a16:creationId xmlns:a16="http://schemas.microsoft.com/office/drawing/2014/main" id="{F1D26B45-00BD-A3D8-3615-EFDA7DDA98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71E8EA0-CF48-429D-05C2-8B73E65DEB0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665664A-C20D-F54A-B9BD-A50A7F1251DB}" type="slidenum">
              <a:rPr lang="en-US" smtClean="0"/>
              <a:t>‹#›</a:t>
            </a:fld>
            <a:endParaRPr lang="en-US"/>
          </a:p>
        </p:txBody>
      </p:sp>
    </p:spTree>
    <p:extLst>
      <p:ext uri="{BB962C8B-B14F-4D97-AF65-F5344CB8AC3E}">
        <p14:creationId xmlns:p14="http://schemas.microsoft.com/office/powerpoint/2010/main" val="9504949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hyperlink" Target="https://www.bbc.co.uk/programmes/p0261bwl" TargetMode="External"/><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hyperlink" Target="https://www.youtube.com/watch?v=aaLVvju6WZ8&amp;feature=emb_logo"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163E7A6-D8AE-8141-BC57-484157B87671}"/>
              </a:ext>
            </a:extLst>
          </p:cNvPr>
          <p:cNvSpPr>
            <a:spLocks noGrp="1"/>
          </p:cNvSpPr>
          <p:nvPr>
            <p:ph type="ctrTitle"/>
          </p:nvPr>
        </p:nvSpPr>
        <p:spPr>
          <a:xfrm>
            <a:off x="4162567" y="818984"/>
            <a:ext cx="6714699" cy="3178689"/>
          </a:xfrm>
        </p:spPr>
        <p:txBody>
          <a:bodyPr>
            <a:normAutofit/>
          </a:bodyPr>
          <a:lstStyle/>
          <a:p>
            <a:pPr algn="l"/>
            <a:r>
              <a:rPr lang="en-US" sz="4800">
                <a:solidFill>
                  <a:srgbClr val="FFFFFF"/>
                </a:solidFill>
              </a:rPr>
              <a:t>modernism</a:t>
            </a:r>
          </a:p>
        </p:txBody>
      </p:sp>
      <p:sp>
        <p:nvSpPr>
          <p:cNvPr id="22" name="Rectangle 21">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599F7F13-6C17-D248-914A-659467C2D36E}"/>
              </a:ext>
            </a:extLst>
          </p:cNvPr>
          <p:cNvSpPr>
            <a:spLocks noGrp="1"/>
          </p:cNvSpPr>
          <p:nvPr>
            <p:ph type="subTitle" idx="1"/>
          </p:nvPr>
        </p:nvSpPr>
        <p:spPr>
          <a:xfrm>
            <a:off x="4285397" y="4960961"/>
            <a:ext cx="7055893" cy="1078054"/>
          </a:xfrm>
        </p:spPr>
        <p:txBody>
          <a:bodyPr>
            <a:normAutofit/>
          </a:bodyPr>
          <a:lstStyle/>
          <a:p>
            <a:pPr algn="l"/>
            <a:r>
              <a:rPr lang="en-US">
                <a:solidFill>
                  <a:srgbClr val="FFFFFF"/>
                </a:solidFill>
              </a:rPr>
              <a:t>Theoretical and Cultural Perspectives:</a:t>
            </a:r>
          </a:p>
        </p:txBody>
      </p:sp>
    </p:spTree>
    <p:extLst>
      <p:ext uri="{BB962C8B-B14F-4D97-AF65-F5344CB8AC3E}">
        <p14:creationId xmlns:p14="http://schemas.microsoft.com/office/powerpoint/2010/main" val="1260196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00461F-2111-A34A-AC2E-1A1844B7F9CC}"/>
              </a:ext>
            </a:extLst>
          </p:cNvPr>
          <p:cNvSpPr>
            <a:spLocks noGrp="1"/>
          </p:cNvSpPr>
          <p:nvPr>
            <p:ph type="title"/>
          </p:nvPr>
        </p:nvSpPr>
        <p:spPr>
          <a:xfrm>
            <a:off x="1371599" y="294538"/>
            <a:ext cx="9895951" cy="1033669"/>
          </a:xfrm>
        </p:spPr>
        <p:txBody>
          <a:bodyPr>
            <a:normAutofit/>
          </a:bodyPr>
          <a:lstStyle/>
          <a:p>
            <a:r>
              <a:rPr lang="en-US" sz="4000">
                <a:solidFill>
                  <a:srgbClr val="FFFFFF"/>
                </a:solidFill>
              </a:rPr>
              <a:t>The context of all art and design.</a:t>
            </a:r>
          </a:p>
        </p:txBody>
      </p:sp>
      <p:sp>
        <p:nvSpPr>
          <p:cNvPr id="3" name="Content Placeholder 2">
            <a:extLst>
              <a:ext uri="{FF2B5EF4-FFF2-40B4-BE49-F238E27FC236}">
                <a16:creationId xmlns:a16="http://schemas.microsoft.com/office/drawing/2014/main" id="{E3011AA2-AC18-0B44-BAA1-78B379D25B8A}"/>
              </a:ext>
            </a:extLst>
          </p:cNvPr>
          <p:cNvSpPr>
            <a:spLocks noGrp="1"/>
          </p:cNvSpPr>
          <p:nvPr>
            <p:ph idx="1"/>
          </p:nvPr>
        </p:nvSpPr>
        <p:spPr>
          <a:xfrm>
            <a:off x="1371599" y="2318197"/>
            <a:ext cx="9724031" cy="3683358"/>
          </a:xfrm>
        </p:spPr>
        <p:txBody>
          <a:bodyPr anchor="ctr">
            <a:normAutofit/>
          </a:bodyPr>
          <a:lstStyle/>
          <a:p>
            <a:pPr marL="0" indent="0">
              <a:buNone/>
            </a:pPr>
            <a:r>
              <a:rPr lang="en-US" sz="1900"/>
              <a:t>No work is created in isolation.</a:t>
            </a:r>
          </a:p>
          <a:p>
            <a:pPr marL="0" indent="0">
              <a:buNone/>
            </a:pPr>
            <a:r>
              <a:rPr lang="en-US" sz="1900"/>
              <a:t>All work has cultural significance.</a:t>
            </a:r>
          </a:p>
          <a:p>
            <a:pPr marL="0" indent="0">
              <a:buNone/>
            </a:pPr>
            <a:r>
              <a:rPr lang="en-US" sz="1900"/>
              <a:t>Objects and ideas have a relationship with things that surround them.</a:t>
            </a:r>
          </a:p>
          <a:p>
            <a:pPr marL="0" indent="0">
              <a:buNone/>
            </a:pPr>
            <a:r>
              <a:rPr lang="en-US" sz="1900"/>
              <a:t>Every history has a theory.</a:t>
            </a:r>
          </a:p>
          <a:p>
            <a:pPr marL="0" indent="0">
              <a:buNone/>
            </a:pPr>
            <a:r>
              <a:rPr lang="en-US" sz="1900"/>
              <a:t>Every theory has a history.</a:t>
            </a:r>
          </a:p>
          <a:p>
            <a:pPr marL="0" indent="0">
              <a:buNone/>
            </a:pPr>
            <a:r>
              <a:rPr lang="en-US" sz="1900"/>
              <a:t>All practice is situated.</a:t>
            </a:r>
          </a:p>
          <a:p>
            <a:pPr marL="0" indent="0">
              <a:buNone/>
            </a:pPr>
            <a:r>
              <a:rPr lang="en-US" sz="1900"/>
              <a:t>Your practice is embedded into cultural, political, economic and philosophical frameworks.</a:t>
            </a:r>
          </a:p>
          <a:p>
            <a:pPr marL="0" indent="0">
              <a:buNone/>
            </a:pPr>
            <a:r>
              <a:rPr lang="en-US" sz="1900"/>
              <a:t>Every artefact comes with an area of research.</a:t>
            </a:r>
          </a:p>
          <a:p>
            <a:pPr marL="0" indent="0">
              <a:buNone/>
            </a:pPr>
            <a:r>
              <a:rPr lang="en-US" sz="1900"/>
              <a:t>As students you are looking to become active, independent researchers.</a:t>
            </a:r>
          </a:p>
        </p:txBody>
      </p:sp>
    </p:spTree>
    <p:extLst>
      <p:ext uri="{BB962C8B-B14F-4D97-AF65-F5344CB8AC3E}">
        <p14:creationId xmlns:p14="http://schemas.microsoft.com/office/powerpoint/2010/main" val="2546904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F03086BC-4907-3146-BF2C-3491D4EAB1A0}"/>
              </a:ext>
            </a:extLst>
          </p:cNvPr>
          <p:cNvSpPr txBox="1"/>
          <p:nvPr/>
        </p:nvSpPr>
        <p:spPr>
          <a:xfrm>
            <a:off x="699713" y="248038"/>
            <a:ext cx="7063721" cy="115920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100" kern="1200" spc="-5">
                <a:solidFill>
                  <a:srgbClr val="FFFFFF"/>
                </a:solidFill>
                <a:latin typeface="+mj-lt"/>
                <a:ea typeface="+mj-ea"/>
                <a:cs typeface="+mj-cs"/>
              </a:rPr>
              <a:t>Rama Hoetzlein,</a:t>
            </a:r>
            <a:r>
              <a:rPr lang="en-US" sz="3100" kern="1200" spc="-10">
                <a:solidFill>
                  <a:srgbClr val="FFFFFF"/>
                </a:solidFill>
                <a:latin typeface="+mj-lt"/>
                <a:ea typeface="+mj-ea"/>
                <a:cs typeface="+mj-cs"/>
              </a:rPr>
              <a:t> </a:t>
            </a:r>
            <a:r>
              <a:rPr lang="en-US" sz="3100" i="1" kern="1200" spc="-5">
                <a:solidFill>
                  <a:srgbClr val="FFFFFF"/>
                </a:solidFill>
                <a:latin typeface="+mj-lt"/>
                <a:ea typeface="+mj-ea"/>
                <a:cs typeface="+mj-cs"/>
              </a:rPr>
              <a:t>Timeline</a:t>
            </a:r>
            <a:r>
              <a:rPr lang="en-US" sz="3100" i="1" kern="1200">
                <a:solidFill>
                  <a:srgbClr val="FFFFFF"/>
                </a:solidFill>
                <a:latin typeface="+mj-lt"/>
                <a:ea typeface="+mj-ea"/>
                <a:cs typeface="+mj-cs"/>
              </a:rPr>
              <a:t> of</a:t>
            </a:r>
            <a:r>
              <a:rPr lang="en-US" sz="3100" i="1" kern="1200" spc="-5">
                <a:solidFill>
                  <a:srgbClr val="FFFFFF"/>
                </a:solidFill>
                <a:latin typeface="+mj-lt"/>
                <a:ea typeface="+mj-ea"/>
                <a:cs typeface="+mj-cs"/>
              </a:rPr>
              <a:t> </a:t>
            </a:r>
            <a:r>
              <a:rPr lang="en-US" sz="3100" i="1" kern="1200" spc="-30">
                <a:solidFill>
                  <a:srgbClr val="FFFFFF"/>
                </a:solidFill>
                <a:latin typeface="+mj-lt"/>
                <a:ea typeface="+mj-ea"/>
                <a:cs typeface="+mj-cs"/>
              </a:rPr>
              <a:t>Twentieth</a:t>
            </a:r>
            <a:r>
              <a:rPr lang="en-US" sz="3100" i="1" kern="1200">
                <a:solidFill>
                  <a:srgbClr val="FFFFFF"/>
                </a:solidFill>
                <a:latin typeface="+mj-lt"/>
                <a:ea typeface="+mj-ea"/>
                <a:cs typeface="+mj-cs"/>
              </a:rPr>
              <a:t> </a:t>
            </a:r>
            <a:r>
              <a:rPr lang="en-US" sz="3100" i="1" kern="1200" spc="-5">
                <a:solidFill>
                  <a:srgbClr val="FFFFFF"/>
                </a:solidFill>
                <a:latin typeface="+mj-lt"/>
                <a:ea typeface="+mj-ea"/>
                <a:cs typeface="+mj-cs"/>
              </a:rPr>
              <a:t>Century Art</a:t>
            </a:r>
            <a:r>
              <a:rPr lang="en-US" sz="3100" i="1" kern="1200">
                <a:solidFill>
                  <a:srgbClr val="FFFFFF"/>
                </a:solidFill>
                <a:latin typeface="+mj-lt"/>
                <a:ea typeface="+mj-ea"/>
                <a:cs typeface="+mj-cs"/>
              </a:rPr>
              <a:t> and </a:t>
            </a:r>
            <a:r>
              <a:rPr lang="en-US" sz="3100" i="1" kern="1200" spc="-5">
                <a:solidFill>
                  <a:srgbClr val="FFFFFF"/>
                </a:solidFill>
                <a:latin typeface="+mj-lt"/>
                <a:ea typeface="+mj-ea"/>
                <a:cs typeface="+mj-cs"/>
              </a:rPr>
              <a:t>New</a:t>
            </a:r>
            <a:r>
              <a:rPr lang="en-US" sz="3100" i="1" kern="1200" spc="10">
                <a:solidFill>
                  <a:srgbClr val="FFFFFF"/>
                </a:solidFill>
                <a:latin typeface="+mj-lt"/>
                <a:ea typeface="+mj-ea"/>
                <a:cs typeface="+mj-cs"/>
              </a:rPr>
              <a:t> </a:t>
            </a:r>
            <a:r>
              <a:rPr lang="en-US" sz="3100" i="1" kern="1200" spc="-5">
                <a:solidFill>
                  <a:srgbClr val="FFFFFF"/>
                </a:solidFill>
                <a:latin typeface="+mj-lt"/>
                <a:ea typeface="+mj-ea"/>
                <a:cs typeface="+mj-cs"/>
              </a:rPr>
              <a:t>Media</a:t>
            </a:r>
            <a:r>
              <a:rPr lang="en-US" sz="3100" kern="1200" spc="-5">
                <a:solidFill>
                  <a:srgbClr val="FFFFFF"/>
                </a:solidFill>
                <a:latin typeface="+mj-lt"/>
                <a:ea typeface="+mj-ea"/>
                <a:cs typeface="+mj-cs"/>
              </a:rPr>
              <a:t>,</a:t>
            </a:r>
            <a:r>
              <a:rPr lang="en-US" sz="3100" kern="1200" spc="-10">
                <a:solidFill>
                  <a:srgbClr val="FFFFFF"/>
                </a:solidFill>
                <a:latin typeface="+mj-lt"/>
                <a:ea typeface="+mj-ea"/>
                <a:cs typeface="+mj-cs"/>
              </a:rPr>
              <a:t> (</a:t>
            </a:r>
            <a:r>
              <a:rPr lang="en-US" sz="3100" kern="1200" spc="-5">
                <a:solidFill>
                  <a:srgbClr val="FFFFFF"/>
                </a:solidFill>
                <a:latin typeface="+mj-lt"/>
                <a:ea typeface="+mj-ea"/>
                <a:cs typeface="+mj-cs"/>
              </a:rPr>
              <a:t>2009-2010)</a:t>
            </a:r>
            <a:endParaRPr lang="en-US" sz="3100" kern="1200">
              <a:solidFill>
                <a:srgbClr val="FFFFFF"/>
              </a:solidFill>
              <a:latin typeface="+mj-lt"/>
              <a:ea typeface="+mj-ea"/>
              <a:cs typeface="+mj-cs"/>
            </a:endParaRPr>
          </a:p>
        </p:txBody>
      </p:sp>
      <p:pic>
        <p:nvPicPr>
          <p:cNvPr id="4" name="object 3">
            <a:extLst>
              <a:ext uri="{FF2B5EF4-FFF2-40B4-BE49-F238E27FC236}">
                <a16:creationId xmlns:a16="http://schemas.microsoft.com/office/drawing/2014/main" id="{55D04AA7-AA65-844B-BEE9-4E5677B82BFA}"/>
              </a:ext>
            </a:extLst>
          </p:cNvPr>
          <p:cNvPicPr/>
          <p:nvPr/>
        </p:nvPicPr>
        <p:blipFill>
          <a:blip r:embed="rId3" cstate="print"/>
          <a:stretch>
            <a:fillRect/>
          </a:stretch>
        </p:blipFill>
        <p:spPr>
          <a:xfrm>
            <a:off x="1742997" y="1966293"/>
            <a:ext cx="8706005" cy="4452160"/>
          </a:xfrm>
          <a:prstGeom prst="rect">
            <a:avLst/>
          </a:prstGeom>
        </p:spPr>
      </p:pic>
    </p:spTree>
    <p:extLst>
      <p:ext uri="{BB962C8B-B14F-4D97-AF65-F5344CB8AC3E}">
        <p14:creationId xmlns:p14="http://schemas.microsoft.com/office/powerpoint/2010/main" val="739825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827429-109D-664C-A996-710E086E0C7A}"/>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start of the twentieth century</a:t>
            </a:r>
          </a:p>
        </p:txBody>
      </p:sp>
      <p:sp>
        <p:nvSpPr>
          <p:cNvPr id="3" name="Content Placeholder 2">
            <a:extLst>
              <a:ext uri="{FF2B5EF4-FFF2-40B4-BE49-F238E27FC236}">
                <a16:creationId xmlns:a16="http://schemas.microsoft.com/office/drawing/2014/main" id="{B3530E18-2027-7440-9D7E-EE54F1B4594E}"/>
              </a:ext>
            </a:extLst>
          </p:cNvPr>
          <p:cNvSpPr>
            <a:spLocks noGrp="1"/>
          </p:cNvSpPr>
          <p:nvPr>
            <p:ph idx="1"/>
          </p:nvPr>
        </p:nvSpPr>
        <p:spPr>
          <a:xfrm>
            <a:off x="6503158" y="649480"/>
            <a:ext cx="4862447" cy="5546047"/>
          </a:xfrm>
        </p:spPr>
        <p:txBody>
          <a:bodyPr anchor="ctr">
            <a:normAutofit/>
          </a:bodyPr>
          <a:lstStyle/>
          <a:p>
            <a:pPr marL="0" indent="0">
              <a:buNone/>
            </a:pPr>
            <a:r>
              <a:rPr lang="en-GB" sz="2000"/>
              <a:t>During the late nineteenth century and early twentieth century the development of modern industrial societies, the rapid growth of cities and World War 1, influenced a dramatic cultural and philosophical transformation that we have come to understand as Modernism. </a:t>
            </a:r>
          </a:p>
          <a:p>
            <a:pPr marL="0" indent="0">
              <a:buNone/>
            </a:pPr>
            <a:endParaRPr lang="en-GB" sz="2000"/>
          </a:p>
          <a:p>
            <a:pPr marL="0" indent="0">
              <a:buNone/>
            </a:pPr>
            <a:r>
              <a:rPr lang="en-GB" sz="2000"/>
              <a:t>The new century hailed in a new era.</a:t>
            </a:r>
          </a:p>
          <a:p>
            <a:endParaRPr lang="en-US" sz="2000"/>
          </a:p>
        </p:txBody>
      </p:sp>
    </p:spTree>
    <p:extLst>
      <p:ext uri="{BB962C8B-B14F-4D97-AF65-F5344CB8AC3E}">
        <p14:creationId xmlns:p14="http://schemas.microsoft.com/office/powerpoint/2010/main" val="35206190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9F09521-C0E8-9440-8A3C-8F9AED087AF7}"/>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Modernist principle</a:t>
            </a:r>
          </a:p>
        </p:txBody>
      </p:sp>
      <p:sp>
        <p:nvSpPr>
          <p:cNvPr id="3" name="Content Placeholder 2">
            <a:extLst>
              <a:ext uri="{FF2B5EF4-FFF2-40B4-BE49-F238E27FC236}">
                <a16:creationId xmlns:a16="http://schemas.microsoft.com/office/drawing/2014/main" id="{2EFB07F1-C4C0-0541-A521-94457C93C627}"/>
              </a:ext>
            </a:extLst>
          </p:cNvPr>
          <p:cNvSpPr>
            <a:spLocks noGrp="1"/>
          </p:cNvSpPr>
          <p:nvPr>
            <p:ph idx="1"/>
          </p:nvPr>
        </p:nvSpPr>
        <p:spPr>
          <a:xfrm>
            <a:off x="6503158" y="649480"/>
            <a:ext cx="4862447" cy="5546047"/>
          </a:xfrm>
        </p:spPr>
        <p:txBody>
          <a:bodyPr anchor="ctr">
            <a:normAutofit/>
          </a:bodyPr>
          <a:lstStyle/>
          <a:p>
            <a:pPr marL="0" indent="0">
              <a:buNone/>
            </a:pPr>
            <a:r>
              <a:rPr lang="en-GB" sz="2000"/>
              <a:t>The intention was to promote progress and change, in order to improve humanity and culture, as society had become lethargic, artificial, preoccupied with image, and frightened of change.</a:t>
            </a:r>
          </a:p>
          <a:p>
            <a:pPr marL="0" indent="0">
              <a:buNone/>
            </a:pPr>
            <a:r>
              <a:rPr lang="en-US" sz="2000"/>
              <a:t>Up to this point the Arts and Crafts movement and Victorian decoration were the </a:t>
            </a:r>
            <a:r>
              <a:rPr lang="en-GB" sz="2000" i="1"/>
              <a:t>de rigueur</a:t>
            </a:r>
            <a:r>
              <a:rPr lang="en-US" sz="2000" i="1"/>
              <a:t> </a:t>
            </a:r>
            <a:r>
              <a:rPr lang="en-US" sz="2000"/>
              <a:t>of the time.</a:t>
            </a:r>
          </a:p>
          <a:p>
            <a:pPr marL="0" indent="0">
              <a:buNone/>
            </a:pPr>
            <a:r>
              <a:rPr lang="en-US" sz="2000"/>
              <a:t>Modernism offered new ways of thinking, new ways of seeing, and new ways working.</a:t>
            </a:r>
          </a:p>
        </p:txBody>
      </p:sp>
    </p:spTree>
    <p:extLst>
      <p:ext uri="{BB962C8B-B14F-4D97-AF65-F5344CB8AC3E}">
        <p14:creationId xmlns:p14="http://schemas.microsoft.com/office/powerpoint/2010/main" val="2748027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3692C1F8-696E-EA40-AD37-374792DE572F}"/>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Arts and Crafts book design.</a:t>
            </a:r>
          </a:p>
        </p:txBody>
      </p:sp>
      <p:sp>
        <p:nvSpPr>
          <p:cNvPr id="7" name="TextBox 6">
            <a:extLst>
              <a:ext uri="{FF2B5EF4-FFF2-40B4-BE49-F238E27FC236}">
                <a16:creationId xmlns:a16="http://schemas.microsoft.com/office/drawing/2014/main" id="{0597D25F-43DE-1046-AD45-46B50F831069}"/>
              </a:ext>
            </a:extLst>
          </p:cNvPr>
          <p:cNvSpPr txBox="1"/>
          <p:nvPr/>
        </p:nvSpPr>
        <p:spPr>
          <a:xfrm>
            <a:off x="660042" y="806824"/>
            <a:ext cx="2919738" cy="1494117"/>
          </a:xfrm>
          <a:prstGeom prst="rect">
            <a:avLst/>
          </a:prstGeom>
        </p:spPr>
        <p:txBody>
          <a:bodyPr vert="horz" lIns="91440" tIns="45720" rIns="91440" bIns="45720" rtlCol="0" anchor="b">
            <a:normAutofit/>
          </a:bodyPr>
          <a:lstStyle/>
          <a:p>
            <a:pPr>
              <a:lnSpc>
                <a:spcPct val="90000"/>
              </a:lnSpc>
              <a:spcBef>
                <a:spcPts val="1000"/>
              </a:spcBef>
            </a:pPr>
            <a:r>
              <a:rPr lang="en-US" sz="2000" kern="1200">
                <a:solidFill>
                  <a:srgbClr val="FFFFFF"/>
                </a:solidFill>
                <a:latin typeface="+mn-lt"/>
                <a:ea typeface="+mn-ea"/>
                <a:cs typeface="+mn-cs"/>
              </a:rPr>
              <a:t>Printed by William Morris at the Kelmscott Press and published by </a:t>
            </a:r>
            <a:r>
              <a:rPr lang="en-US" sz="2000" i="1" kern="1200">
                <a:solidFill>
                  <a:srgbClr val="FFFFFF"/>
                </a:solidFill>
                <a:latin typeface="+mn-lt"/>
                <a:ea typeface="+mn-ea"/>
                <a:cs typeface="+mn-cs"/>
              </a:rPr>
              <a:t>Ellis &amp; Elvey</a:t>
            </a:r>
            <a:r>
              <a:rPr lang="en-US" sz="2000" kern="1200">
                <a:solidFill>
                  <a:srgbClr val="FFFFFF"/>
                </a:solidFill>
                <a:latin typeface="+mn-lt"/>
                <a:ea typeface="+mn-ea"/>
                <a:cs typeface="+mn-cs"/>
              </a:rPr>
              <a:t>, 1893</a:t>
            </a:r>
          </a:p>
        </p:txBody>
      </p:sp>
      <p:pic>
        <p:nvPicPr>
          <p:cNvPr id="5" name="Content Placeholder 4">
            <a:extLst>
              <a:ext uri="{FF2B5EF4-FFF2-40B4-BE49-F238E27FC236}">
                <a16:creationId xmlns:a16="http://schemas.microsoft.com/office/drawing/2014/main" id="{3A75737A-A86B-D140-9C1E-575DD2061390}"/>
              </a:ext>
            </a:extLst>
          </p:cNvPr>
          <p:cNvPicPr>
            <a:picLocks noGrp="1" noChangeAspect="1"/>
          </p:cNvPicPr>
          <p:nvPr>
            <p:ph idx="1"/>
          </p:nvPr>
        </p:nvPicPr>
        <p:blipFill>
          <a:blip r:embed="rId3"/>
          <a:stretch>
            <a:fillRect/>
          </a:stretch>
        </p:blipFill>
        <p:spPr>
          <a:xfrm>
            <a:off x="4502428" y="899988"/>
            <a:ext cx="7225748" cy="5058023"/>
          </a:xfrm>
          <a:prstGeom prst="rect">
            <a:avLst/>
          </a:prstGeom>
        </p:spPr>
      </p:pic>
    </p:spTree>
    <p:extLst>
      <p:ext uri="{BB962C8B-B14F-4D97-AF65-F5344CB8AC3E}">
        <p14:creationId xmlns:p14="http://schemas.microsoft.com/office/powerpoint/2010/main" val="8130641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8AF6C3-21ED-A5CA-6BE2-024DCE397700}"/>
            </a:ext>
          </a:extLst>
        </p:cNvPr>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4AD28CD-EE07-C20C-806A-15BBB2BBE2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4FCF3A-51CE-31FC-7499-9C7DD9E56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A27CB1D7-2426-4496-4395-89AE16609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1637A97-5CD7-4904-C543-59836009E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C7F99B3D-B0FA-2874-89EC-ED7AD6543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B31403AA-6ABD-423E-8C61-02CA178F542E}"/>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Arts and Crafts manufacture</a:t>
            </a:r>
          </a:p>
        </p:txBody>
      </p:sp>
      <p:sp>
        <p:nvSpPr>
          <p:cNvPr id="7" name="TextBox 6">
            <a:extLst>
              <a:ext uri="{FF2B5EF4-FFF2-40B4-BE49-F238E27FC236}">
                <a16:creationId xmlns:a16="http://schemas.microsoft.com/office/drawing/2014/main" id="{CD7D62F2-39EB-D828-1C7B-5E89F1F141A0}"/>
              </a:ext>
            </a:extLst>
          </p:cNvPr>
          <p:cNvSpPr txBox="1"/>
          <p:nvPr/>
        </p:nvSpPr>
        <p:spPr>
          <a:xfrm>
            <a:off x="660042" y="806824"/>
            <a:ext cx="2919738" cy="1494117"/>
          </a:xfrm>
          <a:prstGeom prst="rect">
            <a:avLst/>
          </a:prstGeom>
        </p:spPr>
        <p:txBody>
          <a:bodyPr vert="horz" lIns="91440" tIns="45720" rIns="91440" bIns="45720" rtlCol="0" anchor="b">
            <a:normAutofit/>
          </a:bodyPr>
          <a:lstStyle/>
          <a:p>
            <a:pPr>
              <a:lnSpc>
                <a:spcPct val="90000"/>
              </a:lnSpc>
              <a:spcBef>
                <a:spcPts val="1000"/>
              </a:spcBef>
            </a:pPr>
            <a:endParaRPr lang="en-US" sz="2000" kern="1200" dirty="0">
              <a:solidFill>
                <a:srgbClr val="FFFFFF"/>
              </a:solidFill>
              <a:latin typeface="+mn-lt"/>
              <a:ea typeface="+mn-ea"/>
              <a:cs typeface="+mn-cs"/>
            </a:endParaRPr>
          </a:p>
        </p:txBody>
      </p:sp>
      <p:pic>
        <p:nvPicPr>
          <p:cNvPr id="6" name="Content Placeholder 4">
            <a:extLst>
              <a:ext uri="{FF2B5EF4-FFF2-40B4-BE49-F238E27FC236}">
                <a16:creationId xmlns:a16="http://schemas.microsoft.com/office/drawing/2014/main" id="{D35223CE-7F2E-0512-958F-7E76F83C7D8F}"/>
              </a:ext>
            </a:extLst>
          </p:cNvPr>
          <p:cNvPicPr>
            <a:picLocks noChangeAspect="1"/>
          </p:cNvPicPr>
          <p:nvPr/>
        </p:nvPicPr>
        <p:blipFill rotWithShape="1">
          <a:blip r:embed="rId3"/>
          <a:srcRect r="29825" b="42888"/>
          <a:stretch/>
        </p:blipFill>
        <p:spPr>
          <a:xfrm>
            <a:off x="4357405" y="1371501"/>
            <a:ext cx="7226575" cy="3728846"/>
          </a:xfrm>
          <a:prstGeom prst="rect">
            <a:avLst/>
          </a:prstGeom>
        </p:spPr>
      </p:pic>
    </p:spTree>
    <p:extLst>
      <p:ext uri="{BB962C8B-B14F-4D97-AF65-F5344CB8AC3E}">
        <p14:creationId xmlns:p14="http://schemas.microsoft.com/office/powerpoint/2010/main" val="1870481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E9989-589D-114D-81BC-352F6AD1E1FE}"/>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The Modern period</a:t>
            </a:r>
          </a:p>
        </p:txBody>
      </p:sp>
      <p:graphicFrame>
        <p:nvGraphicFramePr>
          <p:cNvPr id="5" name="Content Placeholder 2">
            <a:extLst>
              <a:ext uri="{FF2B5EF4-FFF2-40B4-BE49-F238E27FC236}">
                <a16:creationId xmlns:a16="http://schemas.microsoft.com/office/drawing/2014/main" id="{040235DA-63FF-FF4F-5444-12ACC90D42AD}"/>
              </a:ext>
            </a:extLst>
          </p:cNvPr>
          <p:cNvGraphicFramePr>
            <a:graphicFrameLocks noGrp="1"/>
          </p:cNvGraphicFramePr>
          <p:nvPr>
            <p:ph idx="1"/>
            <p:extLst>
              <p:ext uri="{D42A27DB-BD31-4B8C-83A1-F6EECF244321}">
                <p14:modId xmlns:p14="http://schemas.microsoft.com/office/powerpoint/2010/main" val="20093764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227106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AB9929-8717-5B4A-9C7F-42D9A48ADD84}"/>
              </a:ext>
            </a:extLst>
          </p:cNvPr>
          <p:cNvSpPr>
            <a:spLocks noGrp="1"/>
          </p:cNvSpPr>
          <p:nvPr>
            <p:ph type="title"/>
          </p:nvPr>
        </p:nvSpPr>
        <p:spPr>
          <a:xfrm>
            <a:off x="586478" y="1683756"/>
            <a:ext cx="3115265" cy="2396359"/>
          </a:xfrm>
        </p:spPr>
        <p:txBody>
          <a:bodyPr anchor="b">
            <a:normAutofit/>
          </a:bodyPr>
          <a:lstStyle/>
          <a:p>
            <a:pPr algn="r"/>
            <a:r>
              <a:rPr lang="en-US" sz="3700">
                <a:solidFill>
                  <a:srgbClr val="FFFFFF"/>
                </a:solidFill>
              </a:rPr>
              <a:t>An interconnected concept</a:t>
            </a:r>
          </a:p>
        </p:txBody>
      </p:sp>
      <p:graphicFrame>
        <p:nvGraphicFramePr>
          <p:cNvPr id="5" name="Content Placeholder 2">
            <a:extLst>
              <a:ext uri="{FF2B5EF4-FFF2-40B4-BE49-F238E27FC236}">
                <a16:creationId xmlns:a16="http://schemas.microsoft.com/office/drawing/2014/main" id="{617649BE-953E-3D69-9A40-8D8DC452F084}"/>
              </a:ext>
            </a:extLst>
          </p:cNvPr>
          <p:cNvGraphicFramePr>
            <a:graphicFrameLocks noGrp="1"/>
          </p:cNvGraphicFramePr>
          <p:nvPr>
            <p:ph idx="1"/>
            <p:extLst>
              <p:ext uri="{D42A27DB-BD31-4B8C-83A1-F6EECF244321}">
                <p14:modId xmlns:p14="http://schemas.microsoft.com/office/powerpoint/2010/main" val="422772129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412522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54051C-5B83-0F4A-9052-EB578685EA6C}"/>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Modernist movements</a:t>
            </a:r>
          </a:p>
        </p:txBody>
      </p:sp>
      <p:graphicFrame>
        <p:nvGraphicFramePr>
          <p:cNvPr id="5" name="Content Placeholder 2">
            <a:extLst>
              <a:ext uri="{FF2B5EF4-FFF2-40B4-BE49-F238E27FC236}">
                <a16:creationId xmlns:a16="http://schemas.microsoft.com/office/drawing/2014/main" id="{DE26781B-4767-332C-6CFE-DEF94665877C}"/>
              </a:ext>
            </a:extLst>
          </p:cNvPr>
          <p:cNvGraphicFramePr>
            <a:graphicFrameLocks noGrp="1"/>
          </p:cNvGraphicFramePr>
          <p:nvPr>
            <p:ph idx="1"/>
            <p:extLst>
              <p:ext uri="{D42A27DB-BD31-4B8C-83A1-F6EECF244321}">
                <p14:modId xmlns:p14="http://schemas.microsoft.com/office/powerpoint/2010/main" val="158204735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671237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EC522B-3DC6-AF46-959D-2F3EBA29F9CF}"/>
              </a:ext>
            </a:extLst>
          </p:cNvPr>
          <p:cNvSpPr>
            <a:spLocks noGrp="1"/>
          </p:cNvSpPr>
          <p:nvPr>
            <p:ph idx="1"/>
          </p:nvPr>
        </p:nvSpPr>
        <p:spPr>
          <a:xfrm>
            <a:off x="4810259" y="649480"/>
            <a:ext cx="6555347" cy="5546047"/>
          </a:xfrm>
        </p:spPr>
        <p:txBody>
          <a:bodyPr anchor="ctr">
            <a:normAutofit/>
          </a:bodyPr>
          <a:lstStyle/>
          <a:p>
            <a:r>
              <a:rPr lang="en-GB" sz="2000" b="1" u="sng"/>
              <a:t>De Stijl </a:t>
            </a:r>
            <a:r>
              <a:rPr lang="en-GB" sz="2000"/>
              <a:t>– Dutch art movement that favoured an abstract, economical style and was influential on the Bauhaus and Constructivist movements.</a:t>
            </a:r>
          </a:p>
          <a:p>
            <a:r>
              <a:rPr lang="en-GB" sz="2000" b="1"/>
              <a:t>Suprematism</a:t>
            </a:r>
            <a:r>
              <a:rPr lang="en-GB" sz="2000"/>
              <a:t> - characterized by simple geometrical shapes and associated with ideas of spiritual purity.</a:t>
            </a:r>
          </a:p>
          <a:p>
            <a:r>
              <a:rPr lang="en-GB" sz="2000" b="1" u="sng"/>
              <a:t>Constructivism</a:t>
            </a:r>
            <a:r>
              <a:rPr lang="en-GB" sz="2000"/>
              <a:t> - where assorted mechanical objects and shapes are combined into abstract mobile structural forms.</a:t>
            </a:r>
          </a:p>
          <a:p>
            <a:r>
              <a:rPr lang="en-GB" sz="2000" b="1"/>
              <a:t>Dada</a:t>
            </a:r>
            <a:r>
              <a:rPr lang="en-GB" sz="2000"/>
              <a:t> - movement in art, literature, music, and film, repudiating and mocking artistic and social conventions, and emphasising the illogical and absurd.</a:t>
            </a:r>
          </a:p>
          <a:p>
            <a:r>
              <a:rPr lang="en-GB" sz="2000" b="1"/>
              <a:t>Surrealism</a:t>
            </a:r>
            <a:r>
              <a:rPr lang="en-GB" sz="2000"/>
              <a:t> - avant-garde movement in art and literature which sought to release the creative potential of the unconscious mind, for example by the irrational juxtaposition of images.</a:t>
            </a:r>
          </a:p>
          <a:p>
            <a:pPr marL="0" indent="0">
              <a:buNone/>
            </a:pPr>
            <a:r>
              <a:rPr lang="en-GB" sz="2000"/>
              <a:t>These sat amongst an even much broader western cultural context.</a:t>
            </a:r>
          </a:p>
          <a:p>
            <a:endParaRPr lang="en-US" sz="2000"/>
          </a:p>
        </p:txBody>
      </p:sp>
    </p:spTree>
    <p:extLst>
      <p:ext uri="{BB962C8B-B14F-4D97-AF65-F5344CB8AC3E}">
        <p14:creationId xmlns:p14="http://schemas.microsoft.com/office/powerpoint/2010/main" val="13801988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0FECE5-75D6-E24B-BC31-63E71F2DD6C4}"/>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Architectural influence</a:t>
            </a:r>
          </a:p>
        </p:txBody>
      </p:sp>
      <p:sp>
        <p:nvSpPr>
          <p:cNvPr id="3" name="Content Placeholder 2">
            <a:extLst>
              <a:ext uri="{FF2B5EF4-FFF2-40B4-BE49-F238E27FC236}">
                <a16:creationId xmlns:a16="http://schemas.microsoft.com/office/drawing/2014/main" id="{62E92146-56B1-9C40-86E9-AD92ECF82353}"/>
              </a:ext>
            </a:extLst>
          </p:cNvPr>
          <p:cNvSpPr>
            <a:spLocks noGrp="1"/>
          </p:cNvSpPr>
          <p:nvPr>
            <p:ph idx="1"/>
          </p:nvPr>
        </p:nvSpPr>
        <p:spPr>
          <a:xfrm>
            <a:off x="4810259" y="649480"/>
            <a:ext cx="6555347" cy="5546047"/>
          </a:xfrm>
        </p:spPr>
        <p:txBody>
          <a:bodyPr anchor="ctr">
            <a:normAutofit/>
          </a:bodyPr>
          <a:lstStyle/>
          <a:p>
            <a:pPr marL="0" indent="0">
              <a:buNone/>
            </a:pPr>
            <a:r>
              <a:rPr lang="en-GB" sz="2000"/>
              <a:t>The inequalities in Western society and the carnage of war were fundamental in creating the Modernist agenda and this was driven by the architectural needs to respond to the housing crisis across Europe.</a:t>
            </a:r>
          </a:p>
          <a:p>
            <a:pPr marL="0" indent="0">
              <a:buNone/>
            </a:pPr>
            <a:r>
              <a:rPr lang="en-GB" sz="2000"/>
              <a:t>Designers and architects such as Ludwig Mies van der Rohe, Erich Mendelsohn and Walter Gropius were fundamental to this process of creating functional living for large populations.</a:t>
            </a:r>
          </a:p>
          <a:p>
            <a:endParaRPr lang="en-US" sz="2000"/>
          </a:p>
        </p:txBody>
      </p:sp>
    </p:spTree>
    <p:extLst>
      <p:ext uri="{BB962C8B-B14F-4D97-AF65-F5344CB8AC3E}">
        <p14:creationId xmlns:p14="http://schemas.microsoft.com/office/powerpoint/2010/main" val="2398798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E88FAAF-C471-D54C-B8FE-5323A0B22E55}"/>
              </a:ext>
            </a:extLst>
          </p:cNvPr>
          <p:cNvPicPr>
            <a:picLocks noGrp="1" noChangeAspect="1"/>
          </p:cNvPicPr>
          <p:nvPr>
            <p:ph idx="1"/>
          </p:nvPr>
        </p:nvPicPr>
        <p:blipFill>
          <a:blip r:embed="rId3"/>
          <a:stretch>
            <a:fillRect/>
          </a:stretch>
        </p:blipFill>
        <p:spPr>
          <a:xfrm>
            <a:off x="787114" y="1079903"/>
            <a:ext cx="6449549" cy="4627551"/>
          </a:xfrm>
          <a:prstGeom prst="rect">
            <a:avLst/>
          </a:prstGeom>
        </p:spPr>
      </p:pic>
      <p:sp>
        <p:nvSpPr>
          <p:cNvPr id="6" name="TextBox 5">
            <a:extLst>
              <a:ext uri="{FF2B5EF4-FFF2-40B4-BE49-F238E27FC236}">
                <a16:creationId xmlns:a16="http://schemas.microsoft.com/office/drawing/2014/main" id="{6F59C36D-7F0F-A348-9FB9-F8781C595BB6}"/>
              </a:ext>
            </a:extLst>
          </p:cNvPr>
          <p:cNvSpPr txBox="1"/>
          <p:nvPr/>
        </p:nvSpPr>
        <p:spPr>
          <a:xfrm>
            <a:off x="7910285" y="2533476"/>
            <a:ext cx="3443514" cy="344783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White City housing scheme, drawing, </a:t>
            </a:r>
            <a:br>
              <a:rPr lang="en-US" sz="2000"/>
            </a:br>
            <a:r>
              <a:rPr lang="en-US" sz="2000"/>
              <a:t>Eric Mendelsohn, 1934.</a:t>
            </a:r>
          </a:p>
        </p:txBody>
      </p:sp>
      <p:grpSp>
        <p:nvGrpSpPr>
          <p:cNvPr id="11" name="Group 1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1754092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9E18B8-E0A5-EF4C-9226-EAA2294C0DA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Louis Sullivan – ‘Form follows function’</a:t>
            </a:r>
            <a:endParaRPr lang="en-US" sz="4000">
              <a:solidFill>
                <a:srgbClr val="FFFFFF"/>
              </a:solidFill>
            </a:endParaRPr>
          </a:p>
        </p:txBody>
      </p:sp>
      <p:sp>
        <p:nvSpPr>
          <p:cNvPr id="3" name="Content Placeholder 2">
            <a:extLst>
              <a:ext uri="{FF2B5EF4-FFF2-40B4-BE49-F238E27FC236}">
                <a16:creationId xmlns:a16="http://schemas.microsoft.com/office/drawing/2014/main" id="{C635068A-F68C-3B46-898B-9A997816477A}"/>
              </a:ext>
            </a:extLst>
          </p:cNvPr>
          <p:cNvSpPr>
            <a:spLocks noGrp="1"/>
          </p:cNvSpPr>
          <p:nvPr>
            <p:ph idx="1"/>
          </p:nvPr>
        </p:nvSpPr>
        <p:spPr>
          <a:xfrm>
            <a:off x="4810259" y="649480"/>
            <a:ext cx="6555347" cy="5546047"/>
          </a:xfrm>
        </p:spPr>
        <p:txBody>
          <a:bodyPr anchor="ctr">
            <a:normAutofit/>
          </a:bodyPr>
          <a:lstStyle/>
          <a:p>
            <a:pPr marL="0" indent="0">
              <a:buNone/>
            </a:pPr>
            <a:r>
              <a:rPr lang="en-GB" sz="2000"/>
              <a:t>Prior to the twentieth century, the Modernist mantra </a:t>
            </a:r>
            <a:r>
              <a:rPr lang="en-GB" sz="2000" b="1"/>
              <a:t>form follows function </a:t>
            </a:r>
            <a:r>
              <a:rPr lang="en-GB" sz="2000"/>
              <a:t>was actually first used by architect Louis Sullivan in his 1896 essay </a:t>
            </a:r>
            <a:r>
              <a:rPr lang="en-GB" sz="2000" i="1"/>
              <a:t>The Tall Office Building Artistically Considered.</a:t>
            </a:r>
            <a:r>
              <a:rPr lang="en-GB" sz="2000"/>
              <a:t> The point he was making was that a skyscraper's exterior design should reflect its’ interior functions. </a:t>
            </a:r>
          </a:p>
          <a:p>
            <a:pPr marL="0" indent="0">
              <a:buNone/>
            </a:pPr>
            <a:r>
              <a:rPr lang="en-GB" sz="2000"/>
              <a:t>The skyscraper was introduced during this period and was a radical change in the building of cities that is still with us today. The Wainwright Building in St. Louis, Missouri, is an excellent example of the time. Essentially, this was the principle followed thereafter whether it was in architecture, furniture design, graphic design, typography, product design, and even literature and music.</a:t>
            </a:r>
          </a:p>
          <a:p>
            <a:endParaRPr lang="en-US" sz="2000"/>
          </a:p>
        </p:txBody>
      </p:sp>
    </p:spTree>
    <p:extLst>
      <p:ext uri="{BB962C8B-B14F-4D97-AF65-F5344CB8AC3E}">
        <p14:creationId xmlns:p14="http://schemas.microsoft.com/office/powerpoint/2010/main" val="9549160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230B3D65-35B7-1742-A7DC-173B2646F01B}"/>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rgbClr val="FFFFFF"/>
                </a:solidFill>
                <a:latin typeface="+mj-lt"/>
                <a:ea typeface="+mj-ea"/>
                <a:cs typeface="+mj-cs"/>
              </a:rPr>
              <a:t>The Wainwright Building in St. Louis, Missouri</a:t>
            </a:r>
          </a:p>
        </p:txBody>
      </p:sp>
      <p:pic>
        <p:nvPicPr>
          <p:cNvPr id="5" name="Content Placeholder 4">
            <a:extLst>
              <a:ext uri="{FF2B5EF4-FFF2-40B4-BE49-F238E27FC236}">
                <a16:creationId xmlns:a16="http://schemas.microsoft.com/office/drawing/2014/main" id="{32585207-5CDF-7D47-AFD5-628F087337EF}"/>
              </a:ext>
            </a:extLst>
          </p:cNvPr>
          <p:cNvPicPr>
            <a:picLocks noGrp="1" noChangeAspect="1"/>
          </p:cNvPicPr>
          <p:nvPr>
            <p:ph idx="1"/>
          </p:nvPr>
        </p:nvPicPr>
        <p:blipFill>
          <a:blip r:embed="rId2"/>
          <a:stretch>
            <a:fillRect/>
          </a:stretch>
        </p:blipFill>
        <p:spPr>
          <a:xfrm>
            <a:off x="6138306" y="467208"/>
            <a:ext cx="3953992" cy="5923584"/>
          </a:xfrm>
          <a:prstGeom prst="rect">
            <a:avLst/>
          </a:prstGeom>
        </p:spPr>
      </p:pic>
    </p:spTree>
    <p:extLst>
      <p:ext uri="{BB962C8B-B14F-4D97-AF65-F5344CB8AC3E}">
        <p14:creationId xmlns:p14="http://schemas.microsoft.com/office/powerpoint/2010/main" val="28752828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C4DCB8-92FA-2345-B25A-B1581DB39175}"/>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Progress</a:t>
            </a:r>
          </a:p>
        </p:txBody>
      </p:sp>
      <p:sp>
        <p:nvSpPr>
          <p:cNvPr id="3" name="Content Placeholder 2">
            <a:extLst>
              <a:ext uri="{FF2B5EF4-FFF2-40B4-BE49-F238E27FC236}">
                <a16:creationId xmlns:a16="http://schemas.microsoft.com/office/drawing/2014/main" id="{5C7112B5-6E4B-BF4E-909F-2CE17A54F803}"/>
              </a:ext>
            </a:extLst>
          </p:cNvPr>
          <p:cNvSpPr>
            <a:spLocks noGrp="1"/>
          </p:cNvSpPr>
          <p:nvPr>
            <p:ph idx="1"/>
          </p:nvPr>
        </p:nvSpPr>
        <p:spPr>
          <a:xfrm>
            <a:off x="4810259" y="649480"/>
            <a:ext cx="6555347" cy="5546047"/>
          </a:xfrm>
        </p:spPr>
        <p:txBody>
          <a:bodyPr anchor="ctr">
            <a:normAutofit/>
          </a:bodyPr>
          <a:lstStyle/>
          <a:p>
            <a:pPr marL="0" indent="0">
              <a:buNone/>
            </a:pPr>
            <a:r>
              <a:rPr lang="en-GB" sz="2000"/>
              <a:t>By using new materials such as concrete, glass and steel, machines and mass production could help build a utopian society. </a:t>
            </a:r>
          </a:p>
          <a:p>
            <a:pPr marL="0" indent="0">
              <a:buNone/>
            </a:pPr>
            <a:r>
              <a:rPr lang="en-GB" sz="2000"/>
              <a:t>Function was central to Modernist principles, an example being Henry Ford’s assembly lines (1913) for motor vehicles. </a:t>
            </a:r>
          </a:p>
          <a:p>
            <a:pPr marL="0" indent="0">
              <a:buNone/>
            </a:pPr>
            <a:r>
              <a:rPr lang="en-GB" sz="2000"/>
              <a:t>Clean lines replaced decoration. </a:t>
            </a:r>
          </a:p>
          <a:p>
            <a:pPr marL="0" indent="0">
              <a:buNone/>
            </a:pPr>
            <a:r>
              <a:rPr lang="en-GB" sz="2000"/>
              <a:t>Practicality and usefulness would dictate the forms of production.</a:t>
            </a:r>
          </a:p>
          <a:p>
            <a:endParaRPr lang="en-US" sz="2000"/>
          </a:p>
        </p:txBody>
      </p:sp>
    </p:spTree>
    <p:extLst>
      <p:ext uri="{BB962C8B-B14F-4D97-AF65-F5344CB8AC3E}">
        <p14:creationId xmlns:p14="http://schemas.microsoft.com/office/powerpoint/2010/main" val="79590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145AF-702C-5D40-A2BB-8F74BFB07384}"/>
              </a:ext>
            </a:extLst>
          </p:cNvPr>
          <p:cNvSpPr>
            <a:spLocks noGrp="1"/>
          </p:cNvSpPr>
          <p:nvPr>
            <p:ph type="title"/>
          </p:nvPr>
        </p:nvSpPr>
        <p:spPr>
          <a:xfrm>
            <a:off x="466722" y="586855"/>
            <a:ext cx="3201366" cy="3387497"/>
          </a:xfrm>
        </p:spPr>
        <p:txBody>
          <a:bodyPr anchor="b">
            <a:normAutofit/>
          </a:bodyPr>
          <a:lstStyle/>
          <a:p>
            <a:pPr algn="r"/>
            <a:r>
              <a:rPr lang="en-US" sz="3700">
                <a:solidFill>
                  <a:srgbClr val="FFFFFF"/>
                </a:solidFill>
              </a:rPr>
              <a:t>The effect on visual communication</a:t>
            </a:r>
          </a:p>
        </p:txBody>
      </p:sp>
      <p:sp>
        <p:nvSpPr>
          <p:cNvPr id="3" name="Content Placeholder 2">
            <a:extLst>
              <a:ext uri="{FF2B5EF4-FFF2-40B4-BE49-F238E27FC236}">
                <a16:creationId xmlns:a16="http://schemas.microsoft.com/office/drawing/2014/main" id="{598C6508-DB01-E848-969F-E58F39C255C9}"/>
              </a:ext>
            </a:extLst>
          </p:cNvPr>
          <p:cNvSpPr>
            <a:spLocks noGrp="1"/>
          </p:cNvSpPr>
          <p:nvPr>
            <p:ph idx="1"/>
          </p:nvPr>
        </p:nvSpPr>
        <p:spPr>
          <a:xfrm>
            <a:off x="4810259" y="649480"/>
            <a:ext cx="6555347" cy="5546047"/>
          </a:xfrm>
        </p:spPr>
        <p:txBody>
          <a:bodyPr anchor="ctr">
            <a:normAutofit/>
          </a:bodyPr>
          <a:lstStyle/>
          <a:p>
            <a:pPr marL="0" indent="0">
              <a:buNone/>
            </a:pPr>
            <a:r>
              <a:rPr lang="en-GB" sz="2000"/>
              <a:t>Modernism introduced a new way of communication. Prior to the twentieth century, communications, graphic design and typography were overtly ornamental and cluttered, as seen from the example of the Arts and Crafts Movement. </a:t>
            </a:r>
          </a:p>
          <a:p>
            <a:pPr marL="0" indent="0">
              <a:buNone/>
            </a:pPr>
            <a:r>
              <a:rPr lang="en-GB" sz="2000"/>
              <a:t>Modernism introduced structure, grids, negative space and sans serif typography to create a universal style that challenged commercialism.</a:t>
            </a:r>
          </a:p>
          <a:p>
            <a:endParaRPr lang="en-US" sz="2000"/>
          </a:p>
        </p:txBody>
      </p:sp>
    </p:spTree>
    <p:extLst>
      <p:ext uri="{BB962C8B-B14F-4D97-AF65-F5344CB8AC3E}">
        <p14:creationId xmlns:p14="http://schemas.microsoft.com/office/powerpoint/2010/main" val="34025215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3B5A88-B8BC-4943-AEE0-4A62F6778CC1}"/>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Modernism in the UK</a:t>
            </a:r>
          </a:p>
        </p:txBody>
      </p:sp>
      <p:sp>
        <p:nvSpPr>
          <p:cNvPr id="3" name="Content Placeholder 2">
            <a:extLst>
              <a:ext uri="{FF2B5EF4-FFF2-40B4-BE49-F238E27FC236}">
                <a16:creationId xmlns:a16="http://schemas.microsoft.com/office/drawing/2014/main" id="{7878D3F5-296D-C443-9DF6-9743F5AF400A}"/>
              </a:ext>
            </a:extLst>
          </p:cNvPr>
          <p:cNvSpPr>
            <a:spLocks noGrp="1"/>
          </p:cNvSpPr>
          <p:nvPr>
            <p:ph idx="1"/>
          </p:nvPr>
        </p:nvSpPr>
        <p:spPr>
          <a:xfrm>
            <a:off x="4810259" y="649480"/>
            <a:ext cx="6555347" cy="5546047"/>
          </a:xfrm>
        </p:spPr>
        <p:txBody>
          <a:bodyPr anchor="ctr">
            <a:normAutofit/>
          </a:bodyPr>
          <a:lstStyle/>
          <a:p>
            <a:pPr marL="0" indent="0">
              <a:buNone/>
            </a:pPr>
            <a:r>
              <a:rPr lang="en-GB" sz="2000"/>
              <a:t>In 1916 the</a:t>
            </a:r>
            <a:r>
              <a:rPr lang="en-GB" sz="2000" i="1"/>
              <a:t> London Underground </a:t>
            </a:r>
            <a:r>
              <a:rPr lang="en-GB" sz="2000"/>
              <a:t>railway ordered a new typeface for its posters and signage from the calligrapher Edward Johnston. He handed over details and examples of letter shapes that would set the tone for printed text until the present day. </a:t>
            </a:r>
          </a:p>
          <a:p>
            <a:pPr marL="0" indent="0">
              <a:buNone/>
            </a:pPr>
            <a:r>
              <a:rPr lang="en-GB" sz="2000"/>
              <a:t>Previously all of its communications were set in various styles, typefaces and colourways. Johnson’s design united the </a:t>
            </a:r>
            <a:r>
              <a:rPr lang="en-GB" sz="2000" i="1"/>
              <a:t>London Underground </a:t>
            </a:r>
            <a:r>
              <a:rPr lang="en-GB" sz="2000"/>
              <a:t>brand and signage system, into something that was consistent and universally recognisable, i.e. a coherent brand.</a:t>
            </a:r>
          </a:p>
          <a:p>
            <a:endParaRPr lang="en-US" sz="2000"/>
          </a:p>
        </p:txBody>
      </p:sp>
    </p:spTree>
    <p:extLst>
      <p:ext uri="{BB962C8B-B14F-4D97-AF65-F5344CB8AC3E}">
        <p14:creationId xmlns:p14="http://schemas.microsoft.com/office/powerpoint/2010/main" val="17690942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13" name="Rectangle 12">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1500"/>
            <a:ext cx="12191998" cy="6858000"/>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FFC87AC-C919-4FE5-BAC3-39509E001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35" y="-1500"/>
            <a:ext cx="8119933" cy="6858001"/>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D0659F6-0853-468D-B1B2-44FDBE98B8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272" y="-3000"/>
            <a:ext cx="12201265" cy="6859501"/>
          </a:xfrm>
          <a:prstGeom prst="rect">
            <a:avLst/>
          </a:prstGeom>
          <a:gradFill>
            <a:gsLst>
              <a:gs pos="0">
                <a:srgbClr val="000000">
                  <a:alpha val="71765"/>
                </a:srgbClr>
              </a:gs>
              <a:gs pos="100000">
                <a:schemeClr val="accent1">
                  <a:alpha val="24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8536" y="0"/>
            <a:ext cx="11718098" cy="6858000"/>
          </a:xfrm>
          <a:prstGeom prst="rect">
            <a:avLst/>
          </a:prstGeom>
          <a:gradFill>
            <a:gsLst>
              <a:gs pos="19000">
                <a:srgbClr val="000000">
                  <a:alpha val="62000"/>
                </a:srgbClr>
              </a:gs>
              <a:gs pos="100000">
                <a:schemeClr val="accent1">
                  <a:lumMod val="75000"/>
                  <a:alpha val="44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9E085B15-345C-5445-B6F8-046753181BE7}"/>
              </a:ext>
            </a:extLst>
          </p:cNvPr>
          <p:cNvSpPr txBox="1"/>
          <p:nvPr/>
        </p:nvSpPr>
        <p:spPr>
          <a:xfrm>
            <a:off x="1142639" y="561203"/>
            <a:ext cx="9932691" cy="116599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a:solidFill>
                  <a:srgbClr val="FFFFFF"/>
                </a:solidFill>
                <a:latin typeface="+mj-lt"/>
                <a:ea typeface="+mj-ea"/>
                <a:cs typeface="+mj-cs"/>
              </a:rPr>
              <a:t>Edward Johnston 1919</a:t>
            </a:r>
          </a:p>
        </p:txBody>
      </p:sp>
      <p:sp>
        <p:nvSpPr>
          <p:cNvPr id="21" name="Rectangle 20">
            <a:extLst>
              <a:ext uri="{FF2B5EF4-FFF2-40B4-BE49-F238E27FC236}">
                <a16:creationId xmlns:a16="http://schemas.microsoft.com/office/drawing/2014/main" id="{977ACDD7-882D-4B81-A213-84C82B96B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 y="2888341"/>
            <a:ext cx="12203819" cy="3968158"/>
          </a:xfrm>
          <a:prstGeom prst="rect">
            <a:avLst/>
          </a:prstGeom>
          <a:gradFill>
            <a:gsLst>
              <a:gs pos="0">
                <a:srgbClr val="000000">
                  <a:alpha val="0"/>
                </a:srgbClr>
              </a:gs>
              <a:gs pos="99000">
                <a:schemeClr val="accent1">
                  <a:lumMod val="50000"/>
                  <a:alpha val="55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9338BBA-AC56-F345-AC68-CA800027CD48}"/>
              </a:ext>
            </a:extLst>
          </p:cNvPr>
          <p:cNvPicPr>
            <a:picLocks noGrp="1" noChangeAspect="1"/>
          </p:cNvPicPr>
          <p:nvPr>
            <p:ph idx="1"/>
          </p:nvPr>
        </p:nvPicPr>
        <p:blipFill>
          <a:blip r:embed="rId3"/>
          <a:stretch>
            <a:fillRect/>
          </a:stretch>
        </p:blipFill>
        <p:spPr>
          <a:xfrm>
            <a:off x="1631673" y="2133758"/>
            <a:ext cx="3982390" cy="3235692"/>
          </a:xfrm>
          <a:prstGeom prst="rect">
            <a:avLst/>
          </a:prstGeom>
        </p:spPr>
      </p:pic>
      <p:pic>
        <p:nvPicPr>
          <p:cNvPr id="3" name="Picture 2">
            <a:extLst>
              <a:ext uri="{FF2B5EF4-FFF2-40B4-BE49-F238E27FC236}">
                <a16:creationId xmlns:a16="http://schemas.microsoft.com/office/drawing/2014/main" id="{4C78220A-448A-174A-B42D-90C57295912B}"/>
              </a:ext>
            </a:extLst>
          </p:cNvPr>
          <p:cNvPicPr>
            <a:picLocks noChangeAspect="1"/>
          </p:cNvPicPr>
          <p:nvPr/>
        </p:nvPicPr>
        <p:blipFill>
          <a:blip r:embed="rId4"/>
          <a:stretch>
            <a:fillRect/>
          </a:stretch>
        </p:blipFill>
        <p:spPr>
          <a:xfrm>
            <a:off x="6350724" y="2261104"/>
            <a:ext cx="4486215" cy="2980840"/>
          </a:xfrm>
          <a:prstGeom prst="rect">
            <a:avLst/>
          </a:prstGeom>
        </p:spPr>
      </p:pic>
    </p:spTree>
    <p:extLst>
      <p:ext uri="{BB962C8B-B14F-4D97-AF65-F5344CB8AC3E}">
        <p14:creationId xmlns:p14="http://schemas.microsoft.com/office/powerpoint/2010/main" val="1928526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92EAA7-9A28-2E4A-9F88-28722C9D1986}"/>
              </a:ext>
            </a:extLst>
          </p:cNvPr>
          <p:cNvSpPr>
            <a:spLocks noGrp="1"/>
          </p:cNvSpPr>
          <p:nvPr>
            <p:ph type="title"/>
          </p:nvPr>
        </p:nvSpPr>
        <p:spPr>
          <a:xfrm>
            <a:off x="466722" y="586855"/>
            <a:ext cx="3201366" cy="3387497"/>
          </a:xfrm>
        </p:spPr>
        <p:txBody>
          <a:bodyPr anchor="b">
            <a:normAutofit/>
          </a:bodyPr>
          <a:lstStyle/>
          <a:p>
            <a:pPr algn="r"/>
            <a:r>
              <a:rPr lang="en-GB" sz="3700">
                <a:solidFill>
                  <a:srgbClr val="FFFFFF"/>
                </a:solidFill>
              </a:rPr>
              <a:t>Constructivism</a:t>
            </a:r>
            <a:endParaRPr lang="en-US" sz="3700">
              <a:solidFill>
                <a:srgbClr val="FFFFFF"/>
              </a:solidFill>
            </a:endParaRPr>
          </a:p>
        </p:txBody>
      </p:sp>
      <p:sp>
        <p:nvSpPr>
          <p:cNvPr id="3" name="Content Placeholder 2">
            <a:extLst>
              <a:ext uri="{FF2B5EF4-FFF2-40B4-BE49-F238E27FC236}">
                <a16:creationId xmlns:a16="http://schemas.microsoft.com/office/drawing/2014/main" id="{27B9937C-5B7E-1D43-8E30-A7E47734515C}"/>
              </a:ext>
            </a:extLst>
          </p:cNvPr>
          <p:cNvSpPr>
            <a:spLocks noGrp="1"/>
          </p:cNvSpPr>
          <p:nvPr>
            <p:ph idx="1"/>
          </p:nvPr>
        </p:nvSpPr>
        <p:spPr>
          <a:xfrm>
            <a:off x="4810259" y="649480"/>
            <a:ext cx="6555347" cy="5546047"/>
          </a:xfrm>
        </p:spPr>
        <p:txBody>
          <a:bodyPr anchor="ctr">
            <a:normAutofit/>
          </a:bodyPr>
          <a:lstStyle/>
          <a:p>
            <a:pPr marL="0" indent="0">
              <a:buNone/>
            </a:pPr>
            <a:r>
              <a:rPr lang="en-GB" sz="2000"/>
              <a:t>Of the many art design movements Constructivism was stylistically and theoretically significant to Modernist graphic design.</a:t>
            </a:r>
          </a:p>
          <a:p>
            <a:pPr marL="0" indent="0">
              <a:buNone/>
            </a:pPr>
            <a:r>
              <a:rPr lang="en-GB" sz="2000"/>
              <a:t>Constructivism began as a movement in support of the Russian Revolution. </a:t>
            </a:r>
            <a:r>
              <a:rPr lang="en-GB" sz="2000" b="1"/>
              <a:t>Alexander Rodchenko </a:t>
            </a:r>
            <a:r>
              <a:rPr lang="en-GB" sz="2000"/>
              <a:t>created propaganda in support of the Russian Revolution by combining political messaging with advertising.</a:t>
            </a:r>
          </a:p>
          <a:p>
            <a:pPr marL="0" indent="0">
              <a:buNone/>
            </a:pPr>
            <a:r>
              <a:rPr lang="en-GB" sz="2000" b="1"/>
              <a:t>El Lissitzky </a:t>
            </a:r>
            <a:r>
              <a:rPr lang="en-GB" sz="2000"/>
              <a:t>was also part of the movement and also embarked on the production of propaganda. In doing so he developed many of the rules of typography and design that led to the development of grid systems.  </a:t>
            </a:r>
          </a:p>
          <a:p>
            <a:pPr marL="0" indent="0">
              <a:buNone/>
            </a:pPr>
            <a:r>
              <a:rPr lang="en-GB" sz="2000"/>
              <a:t>Constructivism also pre-empted the significance of photography by implementing imagery into the designs realising the essential and important role it would have for mass communication and graphic design.</a:t>
            </a:r>
          </a:p>
        </p:txBody>
      </p:sp>
    </p:spTree>
    <p:extLst>
      <p:ext uri="{BB962C8B-B14F-4D97-AF65-F5344CB8AC3E}">
        <p14:creationId xmlns:p14="http://schemas.microsoft.com/office/powerpoint/2010/main" val="368865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EE58A509-1F18-0A44-B909-2B57040EC005}"/>
              </a:ext>
            </a:extLst>
          </p:cNvPr>
          <p:cNvSpPr txBox="1"/>
          <p:nvPr/>
        </p:nvSpPr>
        <p:spPr>
          <a:xfrm>
            <a:off x="660041" y="2767106"/>
            <a:ext cx="2880828" cy="307190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kern="1200">
                <a:solidFill>
                  <a:srgbClr val="FFFFFF"/>
                </a:solidFill>
                <a:latin typeface="+mj-lt"/>
                <a:ea typeface="+mj-ea"/>
                <a:cs typeface="+mj-cs"/>
              </a:rPr>
              <a:t>Alexander Rodchenko</a:t>
            </a:r>
            <a:r>
              <a:rPr lang="en-US" sz="4000" kern="1200">
                <a:solidFill>
                  <a:srgbClr val="FFFFFF"/>
                </a:solidFill>
                <a:effectLst/>
                <a:latin typeface="+mj-lt"/>
                <a:ea typeface="+mj-ea"/>
                <a:cs typeface="+mj-cs"/>
              </a:rPr>
              <a:t> </a:t>
            </a:r>
            <a:endParaRPr lang="en-US" sz="4000" kern="1200">
              <a:solidFill>
                <a:srgbClr val="FFFFFF"/>
              </a:solidFill>
              <a:latin typeface="+mj-lt"/>
              <a:ea typeface="+mj-ea"/>
              <a:cs typeface="+mj-cs"/>
            </a:endParaRPr>
          </a:p>
        </p:txBody>
      </p:sp>
      <p:pic>
        <p:nvPicPr>
          <p:cNvPr id="5" name="Content Placeholder 4">
            <a:extLst>
              <a:ext uri="{FF2B5EF4-FFF2-40B4-BE49-F238E27FC236}">
                <a16:creationId xmlns:a16="http://schemas.microsoft.com/office/drawing/2014/main" id="{F32BE99C-697E-3D47-95B6-2540061B3DD1}"/>
              </a:ext>
            </a:extLst>
          </p:cNvPr>
          <p:cNvPicPr>
            <a:picLocks noGrp="1" noChangeAspect="1"/>
          </p:cNvPicPr>
          <p:nvPr>
            <p:ph idx="1"/>
          </p:nvPr>
        </p:nvPicPr>
        <p:blipFill>
          <a:blip r:embed="rId3"/>
          <a:stretch>
            <a:fillRect/>
          </a:stretch>
        </p:blipFill>
        <p:spPr>
          <a:xfrm>
            <a:off x="4502428" y="484508"/>
            <a:ext cx="7225748" cy="5888984"/>
          </a:xfrm>
          <a:prstGeom prst="rect">
            <a:avLst/>
          </a:prstGeom>
        </p:spPr>
      </p:pic>
    </p:spTree>
    <p:extLst>
      <p:ext uri="{BB962C8B-B14F-4D97-AF65-F5344CB8AC3E}">
        <p14:creationId xmlns:p14="http://schemas.microsoft.com/office/powerpoint/2010/main" val="36365216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3B49D35-C3AE-F348-BDFD-8A4916C98B9E}"/>
              </a:ext>
            </a:extLst>
          </p:cNvPr>
          <p:cNvPicPr>
            <a:picLocks noGrp="1" noChangeAspect="1"/>
          </p:cNvPicPr>
          <p:nvPr>
            <p:ph idx="1"/>
          </p:nvPr>
        </p:nvPicPr>
        <p:blipFill>
          <a:blip r:embed="rId2"/>
          <a:srcRect r="2174" b="1"/>
          <a:stretch>
            <a:fillRect/>
          </a:stretch>
        </p:blipFill>
        <p:spPr>
          <a:xfrm>
            <a:off x="20" y="431"/>
            <a:ext cx="8115280" cy="6408311"/>
          </a:xfrm>
          <a:prstGeom prst="rect">
            <a:avLst/>
          </a:prstGeom>
        </p:spPr>
      </p:pic>
      <p:sp>
        <p:nvSpPr>
          <p:cNvPr id="6" name="TextBox 5">
            <a:extLst>
              <a:ext uri="{FF2B5EF4-FFF2-40B4-BE49-F238E27FC236}">
                <a16:creationId xmlns:a16="http://schemas.microsoft.com/office/drawing/2014/main" id="{18DFD6F3-833D-D04E-BE25-856AF2C08A80}"/>
              </a:ext>
            </a:extLst>
          </p:cNvPr>
          <p:cNvSpPr txBox="1"/>
          <p:nvPr/>
        </p:nvSpPr>
        <p:spPr>
          <a:xfrm>
            <a:off x="8643193" y="2418408"/>
            <a:ext cx="2942813" cy="35402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El Lissitzky</a:t>
            </a:r>
            <a:r>
              <a:rPr lang="en-US" sz="2000">
                <a:effectLst/>
              </a:rPr>
              <a:t> </a:t>
            </a:r>
            <a:endParaRPr lang="en-US" sz="200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033213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F13E53-C15B-054E-B55D-5107995E48F9}"/>
              </a:ext>
            </a:extLst>
          </p:cNvPr>
          <p:cNvSpPr>
            <a:spLocks noGrp="1"/>
          </p:cNvSpPr>
          <p:nvPr>
            <p:ph type="title"/>
          </p:nvPr>
        </p:nvSpPr>
        <p:spPr>
          <a:xfrm>
            <a:off x="8643193" y="489507"/>
            <a:ext cx="3091607" cy="1655483"/>
          </a:xfrm>
        </p:spPr>
        <p:txBody>
          <a:bodyPr anchor="b">
            <a:normAutofit/>
          </a:bodyPr>
          <a:lstStyle/>
          <a:p>
            <a:r>
              <a:rPr lang="en-GB" sz="4000" b="1"/>
              <a:t>The Bauhaus 1913 - 1933</a:t>
            </a:r>
            <a:endParaRPr lang="en-US" sz="4000"/>
          </a:p>
        </p:txBody>
      </p:sp>
      <p:pic>
        <p:nvPicPr>
          <p:cNvPr id="5" name="Picture 4" descr="Box design on a wall">
            <a:extLst>
              <a:ext uri="{FF2B5EF4-FFF2-40B4-BE49-F238E27FC236}">
                <a16:creationId xmlns:a16="http://schemas.microsoft.com/office/drawing/2014/main" id="{B270B69D-ED84-4F38-9215-6B9F0EEAEF18}"/>
              </a:ext>
            </a:extLst>
          </p:cNvPr>
          <p:cNvPicPr>
            <a:picLocks noChangeAspect="1"/>
          </p:cNvPicPr>
          <p:nvPr/>
        </p:nvPicPr>
        <p:blipFill>
          <a:blip r:embed="rId3"/>
          <a:srcRect l="14204"/>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0F4F2C59-50C3-2D4E-85C0-F5DF3E7CC3BE}"/>
              </a:ext>
            </a:extLst>
          </p:cNvPr>
          <p:cNvSpPr>
            <a:spLocks noGrp="1"/>
          </p:cNvSpPr>
          <p:nvPr>
            <p:ph idx="1"/>
          </p:nvPr>
        </p:nvSpPr>
        <p:spPr>
          <a:xfrm>
            <a:off x="8643193" y="2418408"/>
            <a:ext cx="2942813" cy="3540265"/>
          </a:xfrm>
        </p:spPr>
        <p:txBody>
          <a:bodyPr>
            <a:normAutofit/>
          </a:bodyPr>
          <a:lstStyle/>
          <a:p>
            <a:pPr marL="0" indent="0">
              <a:buNone/>
            </a:pPr>
            <a:r>
              <a:rPr lang="en-US" sz="1400"/>
              <a:t>German architect </a:t>
            </a:r>
            <a:r>
              <a:rPr lang="en-US" sz="1400" b="1"/>
              <a:t>Walter Gropius </a:t>
            </a:r>
            <a:r>
              <a:rPr lang="en-US" sz="1400"/>
              <a:t>(1883–1969) founded the </a:t>
            </a:r>
            <a:r>
              <a:rPr lang="en-US" sz="1400" i="1"/>
              <a:t>Bauhaus</a:t>
            </a:r>
            <a:r>
              <a:rPr lang="en-US" sz="1400"/>
              <a:t> with the aim to reimagine the material world to reflect the unity of all the arts. Gropius explained this vision for a union of art and design in the </a:t>
            </a:r>
            <a:r>
              <a:rPr lang="en-US" sz="1400" i="1"/>
              <a:t>Proclamation of the Bauhaus </a:t>
            </a:r>
            <a:r>
              <a:rPr lang="en-US" sz="1400"/>
              <a:t>(1919). </a:t>
            </a:r>
          </a:p>
          <a:p>
            <a:pPr marL="0" indent="0">
              <a:buNone/>
            </a:pPr>
            <a:r>
              <a:rPr lang="en-US" sz="1400"/>
              <a:t>The aim was to bring together the practices of architecture, sculpture, and painting into a single creative expression. Gropius wanted to bring artisans and designers together to create useful and beautiful objects appropriate to a new system of living.</a:t>
            </a:r>
          </a:p>
        </p:txBody>
      </p:sp>
      <p:sp>
        <p:nvSpPr>
          <p:cNvPr id="11" name="Rectangle 10">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384028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59050E9-05E5-E24A-8FB4-9087ECB09743}"/>
              </a:ext>
            </a:extLst>
          </p:cNvPr>
          <p:cNvSpPr>
            <a:spLocks noGrp="1"/>
          </p:cNvSpPr>
          <p:nvPr>
            <p:ph idx="1"/>
          </p:nvPr>
        </p:nvSpPr>
        <p:spPr>
          <a:xfrm>
            <a:off x="6503158" y="649480"/>
            <a:ext cx="4862447" cy="5546047"/>
          </a:xfrm>
        </p:spPr>
        <p:txBody>
          <a:bodyPr anchor="ctr">
            <a:normAutofit/>
          </a:bodyPr>
          <a:lstStyle/>
          <a:p>
            <a:endParaRPr lang="en-US" sz="2000"/>
          </a:p>
          <a:p>
            <a:pPr marL="0" indent="0">
              <a:buNone/>
            </a:pPr>
            <a:r>
              <a:rPr lang="en-US" sz="2000"/>
              <a:t>The curriculum was taught by individuals such as Paul Klee, Vasily Kandinsky, Josef Albers, Anni Albers, Ludwig Mies van der Rohe, </a:t>
            </a:r>
            <a:r>
              <a:rPr lang="en-GB" sz="2000"/>
              <a:t>László Moholy-Nagy and Gunta Stölzl.</a:t>
            </a:r>
          </a:p>
          <a:p>
            <a:pPr marL="0" indent="0">
              <a:buNone/>
            </a:pPr>
            <a:r>
              <a:rPr lang="en-US" sz="2000"/>
              <a:t>In line with the </a:t>
            </a:r>
            <a:r>
              <a:rPr lang="en-US" sz="2000" i="1"/>
              <a:t>Bauhaus</a:t>
            </a:r>
            <a:r>
              <a:rPr lang="en-US" sz="2000"/>
              <a:t> theory, students entered specialised workshops, which included metalworking, cabinetmaking, weaving, pottery, typography and wall painting. The school's work was driven by its’ principle “Art into Industry.”</a:t>
            </a:r>
          </a:p>
        </p:txBody>
      </p:sp>
    </p:spTree>
    <p:extLst>
      <p:ext uri="{BB962C8B-B14F-4D97-AF65-F5344CB8AC3E}">
        <p14:creationId xmlns:p14="http://schemas.microsoft.com/office/powerpoint/2010/main" val="26653897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7A9EAB-0A83-5742-B087-F1C86A323A79}"/>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Bauhaus typography</a:t>
            </a:r>
          </a:p>
        </p:txBody>
      </p:sp>
      <p:sp>
        <p:nvSpPr>
          <p:cNvPr id="3" name="Content Placeholder 2">
            <a:extLst>
              <a:ext uri="{FF2B5EF4-FFF2-40B4-BE49-F238E27FC236}">
                <a16:creationId xmlns:a16="http://schemas.microsoft.com/office/drawing/2014/main" id="{F74EA3F8-CB45-4A49-89AA-DA2EBCEBB933}"/>
              </a:ext>
            </a:extLst>
          </p:cNvPr>
          <p:cNvSpPr>
            <a:spLocks noGrp="1"/>
          </p:cNvSpPr>
          <p:nvPr>
            <p:ph idx="1"/>
          </p:nvPr>
        </p:nvSpPr>
        <p:spPr>
          <a:xfrm>
            <a:off x="6503158" y="649480"/>
            <a:ext cx="4862447" cy="5546047"/>
          </a:xfrm>
        </p:spPr>
        <p:txBody>
          <a:bodyPr anchor="ctr">
            <a:normAutofit/>
          </a:bodyPr>
          <a:lstStyle/>
          <a:p>
            <a:pPr marL="0" indent="0">
              <a:buNone/>
            </a:pPr>
            <a:r>
              <a:rPr lang="en-US" sz="2000"/>
              <a:t>At the school, typography was conceived as an essential means of communication, with clarity and legibility being the major aim. This meant typography became increasingly connected to corporate identity and advertising. The promotional materials prepared at the Bauhaus, with sans serif typefaces and the inclusion of photography, have become visual symbols of the Bauhaus style.</a:t>
            </a:r>
          </a:p>
          <a:p>
            <a:pPr marL="0" indent="0">
              <a:buNone/>
            </a:pPr>
            <a:r>
              <a:rPr lang="en-US" sz="2000"/>
              <a:t>(metmuseum.org)</a:t>
            </a:r>
          </a:p>
          <a:p>
            <a:pPr marL="0" indent="0">
              <a:buNone/>
            </a:pPr>
            <a:r>
              <a:rPr lang="en-US" sz="2000"/>
              <a:t>Sans serif typography remains the cornerstone of modernist graphic design to this day.</a:t>
            </a:r>
          </a:p>
        </p:txBody>
      </p:sp>
    </p:spTree>
    <p:extLst>
      <p:ext uri="{BB962C8B-B14F-4D97-AF65-F5344CB8AC3E}">
        <p14:creationId xmlns:p14="http://schemas.microsoft.com/office/powerpoint/2010/main" val="35448389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a:extLst>
              <a:ext uri="{FF2B5EF4-FFF2-40B4-BE49-F238E27FC236}">
                <a16:creationId xmlns:a16="http://schemas.microsoft.com/office/drawing/2014/main" id="{8541B8B1-AAED-B443-B3AB-912508C022C5}"/>
              </a:ext>
            </a:extLst>
          </p:cNvPr>
          <p:cNvPicPr>
            <a:picLocks noGrp="1" noChangeAspect="1"/>
          </p:cNvPicPr>
          <p:nvPr>
            <p:ph idx="1"/>
          </p:nvPr>
        </p:nvPicPr>
        <p:blipFill>
          <a:blip r:embed="rId2"/>
          <a:srcRect t="12763" b="8224"/>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10" name="TextBox 9">
            <a:extLst>
              <a:ext uri="{FF2B5EF4-FFF2-40B4-BE49-F238E27FC236}">
                <a16:creationId xmlns:a16="http://schemas.microsoft.com/office/drawing/2014/main" id="{1BC53661-B641-C04E-9BE2-FFC0216F08FD}"/>
              </a:ext>
            </a:extLst>
          </p:cNvPr>
          <p:cNvSpPr txBox="1"/>
          <p:nvPr/>
        </p:nvSpPr>
        <p:spPr>
          <a:xfrm>
            <a:off x="6417734" y="2614612"/>
            <a:ext cx="5291663" cy="375284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Poster for the Bauhaus exhibition held in Weimar in 1923, by Joost Schmidt</a:t>
            </a:r>
          </a:p>
        </p:txBody>
      </p:sp>
    </p:spTree>
    <p:extLst>
      <p:ext uri="{BB962C8B-B14F-4D97-AF65-F5344CB8AC3E}">
        <p14:creationId xmlns:p14="http://schemas.microsoft.com/office/powerpoint/2010/main" val="40550283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E2F483F-327B-A94A-A5BA-A6BB612BB8E6}"/>
              </a:ext>
            </a:extLst>
          </p:cNvPr>
          <p:cNvPicPr>
            <a:picLocks noGrp="1" noChangeAspect="1"/>
          </p:cNvPicPr>
          <p:nvPr>
            <p:ph idx="1"/>
          </p:nvPr>
        </p:nvPicPr>
        <p:blipFill>
          <a:blip r:embed="rId2"/>
          <a:srcRect l="274" r="1" b="1"/>
          <a:stretch>
            <a:fillRect/>
          </a:stretch>
        </p:blipFill>
        <p:spPr>
          <a:xfrm>
            <a:off x="20" y="431"/>
            <a:ext cx="8115280" cy="6408311"/>
          </a:xfrm>
          <a:prstGeom prst="rect">
            <a:avLst/>
          </a:prstGeom>
        </p:spPr>
      </p:pic>
      <p:sp>
        <p:nvSpPr>
          <p:cNvPr id="6" name="TextBox 5">
            <a:extLst>
              <a:ext uri="{FF2B5EF4-FFF2-40B4-BE49-F238E27FC236}">
                <a16:creationId xmlns:a16="http://schemas.microsoft.com/office/drawing/2014/main" id="{25F03AF1-B22C-B24D-9865-72873AF51AD9}"/>
              </a:ext>
            </a:extLst>
          </p:cNvPr>
          <p:cNvSpPr txBox="1"/>
          <p:nvPr/>
        </p:nvSpPr>
        <p:spPr>
          <a:xfrm>
            <a:off x="8643193" y="2418408"/>
            <a:ext cx="2942813" cy="35402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‘Research in Development of Universal Type’  </a:t>
            </a:r>
            <a:br>
              <a:rPr lang="en-US" sz="2000"/>
            </a:br>
            <a:r>
              <a:rPr lang="en-US" sz="2000"/>
              <a:t>by Herbert Bayer, 1927.</a:t>
            </a:r>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142866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BF6213-24E0-CC4B-9596-05DE0D7844D5}"/>
              </a:ext>
            </a:extLst>
          </p:cNvPr>
          <p:cNvSpPr>
            <a:spLocks noGrp="1"/>
          </p:cNvSpPr>
          <p:nvPr>
            <p:ph type="title"/>
          </p:nvPr>
        </p:nvSpPr>
        <p:spPr>
          <a:xfrm>
            <a:off x="826396" y="586855"/>
            <a:ext cx="4230100" cy="3387497"/>
          </a:xfrm>
        </p:spPr>
        <p:txBody>
          <a:bodyPr anchor="b">
            <a:normAutofit/>
          </a:bodyPr>
          <a:lstStyle/>
          <a:p>
            <a:pPr algn="r"/>
            <a:r>
              <a:rPr lang="en-GB" sz="4000" b="1">
                <a:solidFill>
                  <a:srgbClr val="FFFFFF"/>
                </a:solidFill>
              </a:rPr>
              <a:t>The Swiss School </a:t>
            </a:r>
            <a:r>
              <a:rPr lang="en-GB" sz="4000" b="1" i="1">
                <a:solidFill>
                  <a:srgbClr val="FFFFFF"/>
                </a:solidFill>
              </a:rPr>
              <a:t>(Helvetica) </a:t>
            </a:r>
            <a:endParaRPr lang="en-US" sz="4000" i="1">
              <a:solidFill>
                <a:srgbClr val="FFFFFF"/>
              </a:solidFill>
            </a:endParaRPr>
          </a:p>
        </p:txBody>
      </p:sp>
      <p:sp>
        <p:nvSpPr>
          <p:cNvPr id="3" name="Content Placeholder 2">
            <a:extLst>
              <a:ext uri="{FF2B5EF4-FFF2-40B4-BE49-F238E27FC236}">
                <a16:creationId xmlns:a16="http://schemas.microsoft.com/office/drawing/2014/main" id="{F3E7C06E-94B1-D94D-B821-F016A62D2411}"/>
              </a:ext>
            </a:extLst>
          </p:cNvPr>
          <p:cNvSpPr>
            <a:spLocks noGrp="1"/>
          </p:cNvSpPr>
          <p:nvPr>
            <p:ph idx="1"/>
          </p:nvPr>
        </p:nvSpPr>
        <p:spPr>
          <a:xfrm>
            <a:off x="6503158" y="649480"/>
            <a:ext cx="4862447" cy="5546047"/>
          </a:xfrm>
        </p:spPr>
        <p:txBody>
          <a:bodyPr anchor="ctr">
            <a:normAutofit/>
          </a:bodyPr>
          <a:lstStyle/>
          <a:p>
            <a:pPr marL="0" indent="0">
              <a:buNone/>
            </a:pPr>
            <a:r>
              <a:rPr lang="en-GB" sz="2000"/>
              <a:t>Swiss Design was a movement that started in the 1950s in two Swiss art schools, the Kunstgewerbeschule in Zurich, led by Josef Müller-Brockmann, and the Allgemeine Gewerbeschule in Basel, led by Armin Hofmann.</a:t>
            </a:r>
          </a:p>
          <a:p>
            <a:pPr marL="0" indent="0">
              <a:buNone/>
            </a:pPr>
            <a:r>
              <a:rPr lang="en-GB" sz="2000"/>
              <a:t>Their style developed to become the International Typographic Style and was guided by the principle that: ‘design should be as invisible as possible. All traces of the designer’s subjectivity should be suppressed in order to let the “content” of a work shine through. It is similar to the axiom of architectural modernism that ‘form should follow function.’</a:t>
            </a:r>
          </a:p>
          <a:p>
            <a:endParaRPr lang="en-US" sz="2000"/>
          </a:p>
        </p:txBody>
      </p:sp>
    </p:spTree>
    <p:extLst>
      <p:ext uri="{BB962C8B-B14F-4D97-AF65-F5344CB8AC3E}">
        <p14:creationId xmlns:p14="http://schemas.microsoft.com/office/powerpoint/2010/main" val="221284909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0201D6C-3884-AD43-8D50-5BA1386FE823}"/>
              </a:ext>
            </a:extLst>
          </p:cNvPr>
          <p:cNvPicPr>
            <a:picLocks noGrp="1" noChangeAspect="1"/>
          </p:cNvPicPr>
          <p:nvPr>
            <p:ph idx="1"/>
          </p:nvPr>
        </p:nvPicPr>
        <p:blipFill>
          <a:blip r:embed="rId3"/>
          <a:srcRect l="15514" r="271" b="-2"/>
          <a:stretch>
            <a:fillRect/>
          </a:stretch>
        </p:blipFill>
        <p:spPr>
          <a:xfrm>
            <a:off x="20" y="431"/>
            <a:ext cx="8115280" cy="6408311"/>
          </a:xfrm>
          <a:prstGeom prst="rect">
            <a:avLst/>
          </a:prstGeom>
        </p:spPr>
      </p:pic>
      <p:sp>
        <p:nvSpPr>
          <p:cNvPr id="2" name="TextBox 1">
            <a:extLst>
              <a:ext uri="{FF2B5EF4-FFF2-40B4-BE49-F238E27FC236}">
                <a16:creationId xmlns:a16="http://schemas.microsoft.com/office/drawing/2014/main" id="{46CD3E2C-CE12-7BFD-9275-872E15FC81D3}"/>
              </a:ext>
            </a:extLst>
          </p:cNvPr>
          <p:cNvSpPr txBox="1"/>
          <p:nvPr/>
        </p:nvSpPr>
        <p:spPr>
          <a:xfrm>
            <a:off x="8643193" y="2418408"/>
            <a:ext cx="2942813" cy="35402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New York subway signage.</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7157724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C091142-2D3C-9E48-9DD1-788EA3A148B1}"/>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The birth of modern advertising</a:t>
            </a:r>
          </a:p>
        </p:txBody>
      </p:sp>
      <p:sp>
        <p:nvSpPr>
          <p:cNvPr id="3" name="Content Placeholder 2">
            <a:extLst>
              <a:ext uri="{FF2B5EF4-FFF2-40B4-BE49-F238E27FC236}">
                <a16:creationId xmlns:a16="http://schemas.microsoft.com/office/drawing/2014/main" id="{F87728B4-97E3-2046-B658-E43E5FCA05F4}"/>
              </a:ext>
            </a:extLst>
          </p:cNvPr>
          <p:cNvSpPr>
            <a:spLocks noGrp="1"/>
          </p:cNvSpPr>
          <p:nvPr>
            <p:ph idx="1"/>
          </p:nvPr>
        </p:nvSpPr>
        <p:spPr>
          <a:xfrm>
            <a:off x="6503158" y="649480"/>
            <a:ext cx="4862447" cy="5546047"/>
          </a:xfrm>
        </p:spPr>
        <p:txBody>
          <a:bodyPr anchor="ctr">
            <a:normAutofit/>
          </a:bodyPr>
          <a:lstStyle/>
          <a:p>
            <a:pPr marL="0" indent="0">
              <a:buNone/>
            </a:pPr>
            <a:r>
              <a:rPr lang="en-GB" sz="2000"/>
              <a:t>This Modernist style was quickly revered and reached the founders of modern advertising on Madison Avenue, New York. At the time copywriter Bill Bernbach, and designer Helmut Krone were creatives at agency </a:t>
            </a:r>
            <a:r>
              <a:rPr lang="en-GB" sz="2000" i="1"/>
              <a:t>Doyle Dane Bernbach </a:t>
            </a:r>
            <a:r>
              <a:rPr lang="en-GB" sz="2000"/>
              <a:t>who created what is now considered to be one of the earliest examples of the modern advertising vernacular with their </a:t>
            </a:r>
            <a:r>
              <a:rPr lang="en-GB" sz="2000" i="1"/>
              <a:t>VW Beetle </a:t>
            </a:r>
            <a:r>
              <a:rPr lang="en-GB" sz="2000"/>
              <a:t>advertisements.</a:t>
            </a:r>
          </a:p>
          <a:p>
            <a:pPr marL="0" indent="0">
              <a:buNone/>
            </a:pPr>
            <a:r>
              <a:rPr lang="en-GB" sz="2000"/>
              <a:t>(99designs.co.u)</a:t>
            </a:r>
          </a:p>
          <a:p>
            <a:endParaRPr lang="en-GB" sz="2000"/>
          </a:p>
          <a:p>
            <a:endParaRPr lang="en-US" sz="2000"/>
          </a:p>
        </p:txBody>
      </p:sp>
    </p:spTree>
    <p:extLst>
      <p:ext uri="{BB962C8B-B14F-4D97-AF65-F5344CB8AC3E}">
        <p14:creationId xmlns:p14="http://schemas.microsoft.com/office/powerpoint/2010/main" val="43630770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B445A8E8-59F8-F64C-8F43-337D711C29B8}"/>
              </a:ext>
            </a:extLst>
          </p:cNvPr>
          <p:cNvPicPr>
            <a:picLocks noGrp="1" noChangeAspect="1"/>
          </p:cNvPicPr>
          <p:nvPr>
            <p:ph idx="1"/>
          </p:nvPr>
        </p:nvPicPr>
        <p:blipFill>
          <a:blip r:embed="rId3"/>
          <a:stretch>
            <a:fillRect/>
          </a:stretch>
        </p:blipFill>
        <p:spPr>
          <a:xfrm>
            <a:off x="1576152" y="457200"/>
            <a:ext cx="9039695" cy="5943600"/>
          </a:xfrm>
          <a:prstGeom prst="rect">
            <a:avLst/>
          </a:prstGeom>
        </p:spPr>
      </p:pic>
    </p:spTree>
    <p:extLst>
      <p:ext uri="{BB962C8B-B14F-4D97-AF65-F5344CB8AC3E}">
        <p14:creationId xmlns:p14="http://schemas.microsoft.com/office/powerpoint/2010/main" val="41954394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E03DE29-FCC4-1724-C2D5-6618A20A7BB0}"/>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Global change</a:t>
            </a:r>
          </a:p>
        </p:txBody>
      </p:sp>
      <p:sp>
        <p:nvSpPr>
          <p:cNvPr id="3" name="Content Placeholder 2">
            <a:extLst>
              <a:ext uri="{FF2B5EF4-FFF2-40B4-BE49-F238E27FC236}">
                <a16:creationId xmlns:a16="http://schemas.microsoft.com/office/drawing/2014/main" id="{221DA54A-EFA5-50C0-1802-4A8E02DA839E}"/>
              </a:ext>
            </a:extLst>
          </p:cNvPr>
          <p:cNvSpPr>
            <a:spLocks noGrp="1"/>
          </p:cNvSpPr>
          <p:nvPr>
            <p:ph idx="1"/>
          </p:nvPr>
        </p:nvSpPr>
        <p:spPr>
          <a:xfrm>
            <a:off x="6503158" y="649480"/>
            <a:ext cx="4862447" cy="5546047"/>
          </a:xfrm>
        </p:spPr>
        <p:txBody>
          <a:bodyPr anchor="ctr">
            <a:normAutofit/>
          </a:bodyPr>
          <a:lstStyle/>
          <a:p>
            <a:pPr marL="0" indent="0">
              <a:buNone/>
            </a:pPr>
            <a:r>
              <a:rPr lang="en-GB" sz="2000"/>
              <a:t>There have been h</a:t>
            </a:r>
            <a:r>
              <a:rPr lang="en-GB" sz="2000" b="0" i="0" kern="1200">
                <a:effectLst/>
                <a:latin typeface="+mn-lt"/>
                <a:ea typeface="+mn-ea"/>
                <a:cs typeface="+mn-cs"/>
              </a:rPr>
              <a:t>uge changes in the 19</a:t>
            </a:r>
            <a:r>
              <a:rPr lang="en-GB" sz="2000" b="0" i="0" kern="1200" baseline="30000">
                <a:effectLst/>
                <a:latin typeface="+mn-lt"/>
                <a:ea typeface="+mn-ea"/>
                <a:cs typeface="+mn-cs"/>
              </a:rPr>
              <a:t>th</a:t>
            </a:r>
            <a:r>
              <a:rPr lang="en-GB" sz="2000" b="0" i="0" kern="1200">
                <a:effectLst/>
                <a:latin typeface="+mn-lt"/>
                <a:ea typeface="+mn-ea"/>
                <a:cs typeface="+mn-cs"/>
              </a:rPr>
              <a:t> and 20</a:t>
            </a:r>
            <a:r>
              <a:rPr lang="en-GB" sz="2000" b="0" i="0" kern="1200" baseline="30000">
                <a:effectLst/>
                <a:latin typeface="+mn-lt"/>
                <a:ea typeface="+mn-ea"/>
                <a:cs typeface="+mn-cs"/>
              </a:rPr>
              <a:t>th</a:t>
            </a:r>
            <a:r>
              <a:rPr lang="en-GB" sz="2000" b="0" i="0" kern="1200">
                <a:effectLst/>
                <a:latin typeface="+mn-lt"/>
                <a:ea typeface="+mn-ea"/>
                <a:cs typeface="+mn-cs"/>
              </a:rPr>
              <a:t> Century.</a:t>
            </a:r>
          </a:p>
          <a:p>
            <a:pPr marL="0" indent="0">
              <a:buNone/>
            </a:pPr>
            <a:r>
              <a:rPr lang="en-GB" sz="2000" b="0" i="0" kern="1200">
                <a:effectLst/>
                <a:latin typeface="+mn-lt"/>
                <a:ea typeface="+mn-ea"/>
                <a:cs typeface="+mn-cs"/>
              </a:rPr>
              <a:t>We can see how the world has changed through the Modernist era.</a:t>
            </a:r>
          </a:p>
          <a:p>
            <a:pPr marL="0" indent="0">
              <a:buNone/>
            </a:pPr>
            <a:r>
              <a:rPr lang="en-GB" sz="2000" b="0" i="0" kern="1200">
                <a:effectLst/>
                <a:latin typeface="+mn-lt"/>
                <a:ea typeface="+mn-ea"/>
                <a:cs typeface="+mn-cs"/>
              </a:rPr>
              <a:t>EVERYTHING IS CONNECTED!</a:t>
            </a:r>
          </a:p>
          <a:p>
            <a:pPr marL="0" indent="0">
              <a:buNone/>
            </a:pPr>
            <a:r>
              <a:rPr lang="en-GB" sz="2000" b="0" i="0" kern="1200">
                <a:effectLst/>
                <a:latin typeface="+mn-lt"/>
                <a:ea typeface="+mn-ea"/>
                <a:cs typeface="+mn-cs"/>
              </a:rPr>
              <a:t>Poverty, disease, hunger, climate change, war, existential risks, and inequality: the world and its global populations have faced many great problems and developed to resolve them.</a:t>
            </a:r>
          </a:p>
        </p:txBody>
      </p:sp>
    </p:spTree>
    <p:extLst>
      <p:ext uri="{BB962C8B-B14F-4D97-AF65-F5344CB8AC3E}">
        <p14:creationId xmlns:p14="http://schemas.microsoft.com/office/powerpoint/2010/main" val="128752556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ject 3">
            <a:extLst>
              <a:ext uri="{FF2B5EF4-FFF2-40B4-BE49-F238E27FC236}">
                <a16:creationId xmlns:a16="http://schemas.microsoft.com/office/drawing/2014/main" id="{45B02902-E0DC-3144-B461-E7E0DC079696}"/>
              </a:ext>
            </a:extLst>
          </p:cNvPr>
          <p:cNvPicPr/>
          <p:nvPr/>
        </p:nvPicPr>
        <p:blipFill>
          <a:blip r:embed="rId3" cstate="print"/>
          <a:stretch>
            <a:fillRect/>
          </a:stretch>
        </p:blipFill>
        <p:spPr>
          <a:xfrm>
            <a:off x="1249680" y="0"/>
            <a:ext cx="9387840" cy="6426884"/>
          </a:xfrm>
          <a:prstGeom prst="rect">
            <a:avLst/>
          </a:prstGeom>
        </p:spPr>
      </p:pic>
      <p:sp>
        <p:nvSpPr>
          <p:cNvPr id="5" name="TextBox 4">
            <a:extLst>
              <a:ext uri="{FF2B5EF4-FFF2-40B4-BE49-F238E27FC236}">
                <a16:creationId xmlns:a16="http://schemas.microsoft.com/office/drawing/2014/main" id="{3A7FC72B-A807-E147-B9C2-059E2CC2C097}"/>
              </a:ext>
            </a:extLst>
          </p:cNvPr>
          <p:cNvSpPr txBox="1"/>
          <p:nvPr/>
        </p:nvSpPr>
        <p:spPr>
          <a:xfrm>
            <a:off x="1134448" y="6334780"/>
            <a:ext cx="9624992" cy="523220"/>
          </a:xfrm>
          <a:prstGeom prst="rect">
            <a:avLst/>
          </a:prstGeom>
          <a:noFill/>
        </p:spPr>
        <p:txBody>
          <a:bodyPr wrap="square" rtlCol="0">
            <a:spAutoFit/>
          </a:bodyPr>
          <a:lstStyle/>
          <a:p>
            <a:r>
              <a:rPr lang="en-GB" sz="2800" i="1" spc="-5" dirty="0">
                <a:solidFill>
                  <a:srgbClr val="222222"/>
                </a:solidFill>
                <a:cs typeface="Arial"/>
              </a:rPr>
              <a:t>Our</a:t>
            </a:r>
            <a:r>
              <a:rPr lang="en-GB" sz="2800" i="1" spc="-10" dirty="0">
                <a:solidFill>
                  <a:srgbClr val="222222"/>
                </a:solidFill>
                <a:cs typeface="Arial"/>
              </a:rPr>
              <a:t> </a:t>
            </a:r>
            <a:r>
              <a:rPr lang="en-GB" sz="2800" i="1" spc="-5" dirty="0">
                <a:solidFill>
                  <a:srgbClr val="222222"/>
                </a:solidFill>
                <a:cs typeface="Arial"/>
              </a:rPr>
              <a:t>World</a:t>
            </a:r>
            <a:r>
              <a:rPr lang="en-GB" sz="2800" i="1" spc="-15" dirty="0">
                <a:solidFill>
                  <a:srgbClr val="222222"/>
                </a:solidFill>
                <a:cs typeface="Arial"/>
              </a:rPr>
              <a:t> </a:t>
            </a:r>
            <a:r>
              <a:rPr lang="en-GB" sz="2800" i="1" dirty="0">
                <a:solidFill>
                  <a:srgbClr val="222222"/>
                </a:solidFill>
                <a:cs typeface="Arial"/>
              </a:rPr>
              <a:t>in</a:t>
            </a:r>
            <a:r>
              <a:rPr lang="en-GB" sz="2800" i="1" spc="-15" dirty="0">
                <a:solidFill>
                  <a:srgbClr val="222222"/>
                </a:solidFill>
                <a:cs typeface="Arial"/>
              </a:rPr>
              <a:t> </a:t>
            </a:r>
            <a:r>
              <a:rPr lang="en-GB" sz="2800" i="1" spc="-5" dirty="0">
                <a:solidFill>
                  <a:srgbClr val="222222"/>
                </a:solidFill>
                <a:cs typeface="Arial"/>
              </a:rPr>
              <a:t>Data,</a:t>
            </a:r>
            <a:r>
              <a:rPr lang="en-GB" sz="2800" i="1" spc="-10" dirty="0">
                <a:solidFill>
                  <a:srgbClr val="222222"/>
                </a:solidFill>
                <a:cs typeface="Arial"/>
              </a:rPr>
              <a:t> </a:t>
            </a:r>
            <a:r>
              <a:rPr lang="en-GB" sz="2800" i="1" spc="-5" dirty="0">
                <a:solidFill>
                  <a:srgbClr val="222222"/>
                </a:solidFill>
                <a:cs typeface="Arial"/>
              </a:rPr>
              <a:t>Progress</a:t>
            </a:r>
            <a:r>
              <a:rPr lang="en-GB" sz="2800" spc="-5" dirty="0">
                <a:solidFill>
                  <a:srgbClr val="222222"/>
                </a:solidFill>
                <a:cs typeface="Arial"/>
              </a:rPr>
              <a:t>,</a:t>
            </a:r>
            <a:r>
              <a:rPr lang="en-GB" sz="2800" spc="-10" dirty="0">
                <a:solidFill>
                  <a:srgbClr val="222222"/>
                </a:solidFill>
                <a:cs typeface="Arial"/>
              </a:rPr>
              <a:t> </a:t>
            </a:r>
            <a:r>
              <a:rPr lang="en-GB" sz="2800" spc="-5" dirty="0">
                <a:solidFill>
                  <a:srgbClr val="222222"/>
                </a:solidFill>
                <a:cs typeface="Arial"/>
              </a:rPr>
              <a:t>2016. </a:t>
            </a:r>
            <a:r>
              <a:rPr lang="en-GB" sz="2800" u="sng" spc="-5" dirty="0">
                <a:solidFill>
                  <a:srgbClr val="009999"/>
                </a:solidFill>
                <a:uFill>
                  <a:solidFill>
                    <a:srgbClr val="009999"/>
                  </a:solidFill>
                </a:uFill>
                <a:cs typeface="Arial"/>
              </a:rPr>
              <a:t>https://</a:t>
            </a:r>
            <a:r>
              <a:rPr lang="en-GB" sz="2800" u="sng" spc="-5" dirty="0" err="1">
                <a:solidFill>
                  <a:srgbClr val="009999"/>
                </a:solidFill>
                <a:uFill>
                  <a:solidFill>
                    <a:srgbClr val="009999"/>
                  </a:solidFill>
                </a:uFill>
                <a:cs typeface="Arial"/>
              </a:rPr>
              <a:t>ourworldindata.org</a:t>
            </a:r>
            <a:r>
              <a:rPr lang="en-GB" sz="2800" u="sng" spc="-5" dirty="0">
                <a:solidFill>
                  <a:srgbClr val="009999"/>
                </a:solidFill>
                <a:uFill>
                  <a:solidFill>
                    <a:srgbClr val="009999"/>
                  </a:solidFill>
                </a:uFill>
                <a:cs typeface="Arial"/>
              </a:rPr>
              <a:t>/</a:t>
            </a:r>
            <a:endParaRPr lang="en-GB" sz="2800" dirty="0">
              <a:cs typeface="Arial"/>
            </a:endParaRPr>
          </a:p>
        </p:txBody>
      </p:sp>
    </p:spTree>
    <p:extLst>
      <p:ext uri="{BB962C8B-B14F-4D97-AF65-F5344CB8AC3E}">
        <p14:creationId xmlns:p14="http://schemas.microsoft.com/office/powerpoint/2010/main" val="42301451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970F9CC-11B0-604C-9D11-EFEF64AA1D3B}"/>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Peter Saville and modernism</a:t>
            </a:r>
          </a:p>
        </p:txBody>
      </p:sp>
      <p:sp>
        <p:nvSpPr>
          <p:cNvPr id="3" name="Content Placeholder 2">
            <a:extLst>
              <a:ext uri="{FF2B5EF4-FFF2-40B4-BE49-F238E27FC236}">
                <a16:creationId xmlns:a16="http://schemas.microsoft.com/office/drawing/2014/main" id="{3746A8EC-2125-0B44-B81F-EB8B134CFF87}"/>
              </a:ext>
            </a:extLst>
          </p:cNvPr>
          <p:cNvSpPr>
            <a:spLocks noGrp="1"/>
          </p:cNvSpPr>
          <p:nvPr>
            <p:ph idx="1"/>
          </p:nvPr>
        </p:nvSpPr>
        <p:spPr>
          <a:xfrm>
            <a:off x="6503158" y="649480"/>
            <a:ext cx="4862447" cy="5546047"/>
          </a:xfrm>
        </p:spPr>
        <p:txBody>
          <a:bodyPr anchor="ctr">
            <a:normAutofit/>
          </a:bodyPr>
          <a:lstStyle/>
          <a:p>
            <a:pPr marL="0" indent="0">
              <a:buNone/>
            </a:pPr>
            <a:r>
              <a:rPr lang="en-US" sz="2000"/>
              <a:t>Saville studied graphic design at Manchester Polytechnic. He is an art director and designer working in music, fashion, art and identity. His minimalist approach looks to identify simple images to ‘epitomize the moment’. He was inspired by the ‘</a:t>
            </a:r>
            <a:r>
              <a:rPr lang="en-GB" sz="2000"/>
              <a:t>early modern movement typographers such as Herbert Bayer and Jan Tschichold. He found their elegantly ordered aesthetic more appealing than the anarchic style of punk graphics.’</a:t>
            </a:r>
          </a:p>
          <a:p>
            <a:pPr marL="0" indent="0">
              <a:buNone/>
            </a:pPr>
            <a:r>
              <a:rPr lang="en-GB" sz="2000"/>
              <a:t>(designmuseum.org)</a:t>
            </a:r>
            <a:endParaRPr lang="en-US" sz="2000"/>
          </a:p>
        </p:txBody>
      </p:sp>
    </p:spTree>
    <p:extLst>
      <p:ext uri="{BB962C8B-B14F-4D97-AF65-F5344CB8AC3E}">
        <p14:creationId xmlns:p14="http://schemas.microsoft.com/office/powerpoint/2010/main" val="13913720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3680359-D798-9448-BC63-0CD07C68074D}"/>
              </a:ext>
            </a:extLst>
          </p:cNvPr>
          <p:cNvPicPr>
            <a:picLocks noGrp="1" noChangeAspect="1"/>
          </p:cNvPicPr>
          <p:nvPr>
            <p:ph idx="1"/>
          </p:nvPr>
        </p:nvPicPr>
        <p:blipFill>
          <a:blip r:embed="rId3"/>
          <a:srcRect t="10218" r="-1" b="10815"/>
          <a:stretch>
            <a:fillRect/>
          </a:stretch>
        </p:blipFill>
        <p:spPr>
          <a:xfrm>
            <a:off x="20" y="431"/>
            <a:ext cx="8115280" cy="6408311"/>
          </a:xfrm>
          <a:prstGeom prst="rect">
            <a:avLst/>
          </a:prstGeom>
        </p:spPr>
      </p:pic>
      <p:sp>
        <p:nvSpPr>
          <p:cNvPr id="6" name="TextBox 5">
            <a:extLst>
              <a:ext uri="{FF2B5EF4-FFF2-40B4-BE49-F238E27FC236}">
                <a16:creationId xmlns:a16="http://schemas.microsoft.com/office/drawing/2014/main" id="{D94C8216-6E75-4D47-A9E4-8E1FEA155D02}"/>
              </a:ext>
            </a:extLst>
          </p:cNvPr>
          <p:cNvSpPr txBox="1"/>
          <p:nvPr/>
        </p:nvSpPr>
        <p:spPr>
          <a:xfrm>
            <a:off x="8643193" y="2418408"/>
            <a:ext cx="2942813" cy="3540265"/>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400" i="1"/>
              <a:t>Unknown Pleasures </a:t>
            </a:r>
          </a:p>
          <a:p>
            <a:pPr indent="-228600">
              <a:lnSpc>
                <a:spcPct val="90000"/>
              </a:lnSpc>
              <a:spcAft>
                <a:spcPts val="600"/>
              </a:spcAft>
              <a:buFont typeface="Arial" panose="020B0604020202020204" pitchFamily="34" charset="0"/>
              <a:buChar char="•"/>
            </a:pPr>
            <a:r>
              <a:rPr lang="en-US" sz="1400"/>
              <a:t>by Joy Division, 1979.</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The vinyl album cover used an image from the </a:t>
            </a:r>
            <a:r>
              <a:rPr lang="en-US" sz="1400" i="1"/>
              <a:t>Cambridge Encyclopedia </a:t>
            </a:r>
          </a:p>
          <a:p>
            <a:pPr indent="-228600">
              <a:lnSpc>
                <a:spcPct val="90000"/>
              </a:lnSpc>
              <a:spcAft>
                <a:spcPts val="600"/>
              </a:spcAft>
              <a:buFont typeface="Arial" panose="020B0604020202020204" pitchFamily="34" charset="0"/>
              <a:buChar char="•"/>
            </a:pPr>
            <a:r>
              <a:rPr lang="en-US" sz="1400"/>
              <a:t>of a pulse of electromagnetic radiation from a distant star.</a:t>
            </a:r>
          </a:p>
          <a:p>
            <a:pPr indent="-228600">
              <a:lnSpc>
                <a:spcPct val="90000"/>
              </a:lnSpc>
              <a:spcAft>
                <a:spcPts val="600"/>
              </a:spcAft>
              <a:buFont typeface="Arial" panose="020B0604020202020204" pitchFamily="34" charset="0"/>
              <a:buChar char="•"/>
            </a:pPr>
            <a:r>
              <a:rPr lang="en-US" sz="1400"/>
              <a:t>A minimal expression of humanities isolation that was expressed in the music.</a:t>
            </a: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‘Having the title on the front just didn’t seem necessary.’ Peter Saville</a:t>
            </a:r>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904234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D21CACA-31DE-C144-A8B8-EE14E8BD400D}"/>
              </a:ext>
            </a:extLst>
          </p:cNvPr>
          <p:cNvPicPr>
            <a:picLocks noGrp="1" noChangeAspect="1"/>
          </p:cNvPicPr>
          <p:nvPr>
            <p:ph idx="1"/>
          </p:nvPr>
        </p:nvPicPr>
        <p:blipFill>
          <a:blip r:embed="rId2"/>
          <a:srcRect t="7542" r="1" b="9203"/>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6" name="TextBox 5">
            <a:extLst>
              <a:ext uri="{FF2B5EF4-FFF2-40B4-BE49-F238E27FC236}">
                <a16:creationId xmlns:a16="http://schemas.microsoft.com/office/drawing/2014/main" id="{C959E59E-9E11-3846-917C-BEC0AD4BE2F0}"/>
              </a:ext>
            </a:extLst>
          </p:cNvPr>
          <p:cNvSpPr txBox="1"/>
          <p:nvPr/>
        </p:nvSpPr>
        <p:spPr>
          <a:xfrm>
            <a:off x="6417734" y="2614612"/>
            <a:ext cx="5291663" cy="3752849"/>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a:t>The Factory launch poster, 1978.</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r>
              <a:rPr lang="en-US"/>
              <a:t>Having stolen a warning sign from his college, Saville re-appropriated the graphic style, typographical cues and colourways for the launch poster of a new Manchester nightclub he was involved with. In line with the functionality and order of modernism, he gave every project a code, this was FAC1.</a:t>
            </a:r>
          </a:p>
        </p:txBody>
      </p:sp>
    </p:spTree>
    <p:extLst>
      <p:ext uri="{BB962C8B-B14F-4D97-AF65-F5344CB8AC3E}">
        <p14:creationId xmlns:p14="http://schemas.microsoft.com/office/powerpoint/2010/main" val="3939579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9F369978-6E15-6F48-8211-FEF8758922C4}"/>
              </a:ext>
            </a:extLst>
          </p:cNvPr>
          <p:cNvPicPr>
            <a:picLocks noGrp="1" noChangeAspect="1"/>
          </p:cNvPicPr>
          <p:nvPr>
            <p:ph idx="1"/>
          </p:nvPr>
        </p:nvPicPr>
        <p:blipFill>
          <a:blip r:embed="rId3"/>
          <a:srcRect t="11928" b="27203"/>
          <a:stretch>
            <a:fillRect/>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4" name="TextBox 3">
            <a:extLst>
              <a:ext uri="{FF2B5EF4-FFF2-40B4-BE49-F238E27FC236}">
                <a16:creationId xmlns:a16="http://schemas.microsoft.com/office/drawing/2014/main" id="{11BC865C-EE86-1740-9B10-A1B883BE545D}"/>
              </a:ext>
            </a:extLst>
          </p:cNvPr>
          <p:cNvSpPr txBox="1"/>
          <p:nvPr/>
        </p:nvSpPr>
        <p:spPr>
          <a:xfrm>
            <a:off x="4223982" y="3752850"/>
            <a:ext cx="7485413" cy="245268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dirty="0"/>
              <a:t>Saville is a great admirer of the modernist principles of the late 50s and 60s, especially the work of artist Yves Klein, and his 1958 exhibition </a:t>
            </a:r>
            <a:r>
              <a:rPr lang="en-US" i="1" dirty="0"/>
              <a:t>The Void</a:t>
            </a:r>
            <a:r>
              <a:rPr lang="en-US" dirty="0"/>
              <a:t>. Working alongside Trevor Key ‘they applied their own take on Klein’s concept of ‘nothingness’ using advanced photographic and printing techniques. This produced a beautiful series of sleek, silkscreen-style images for New Order’s 1989 album Technique.’</a:t>
            </a:r>
            <a:endParaRPr lang="en-US"/>
          </a:p>
          <a:p>
            <a:pPr indent="-228600">
              <a:lnSpc>
                <a:spcPct val="90000"/>
              </a:lnSpc>
              <a:spcAft>
                <a:spcPts val="600"/>
              </a:spcAft>
              <a:buFont typeface="Arial" panose="020B0604020202020204" pitchFamily="34" charset="0"/>
              <a:buChar char="•"/>
            </a:pPr>
            <a:r>
              <a:rPr lang="en-US" dirty="0"/>
              <a:t>(</a:t>
            </a:r>
            <a:r>
              <a:rPr lang="en-US"/>
              <a:t>designmuseum.org</a:t>
            </a:r>
            <a:r>
              <a:rPr lang="en-US" dirty="0"/>
              <a:t>)</a:t>
            </a:r>
            <a:endParaRPr lang="en-US"/>
          </a:p>
        </p:txBody>
      </p:sp>
    </p:spTree>
    <p:extLst>
      <p:ext uri="{BB962C8B-B14F-4D97-AF65-F5344CB8AC3E}">
        <p14:creationId xmlns:p14="http://schemas.microsoft.com/office/powerpoint/2010/main" val="28638387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FC0B9-952A-2A47-A478-696E5A5E20BE}"/>
              </a:ext>
            </a:extLst>
          </p:cNvPr>
          <p:cNvSpPr>
            <a:spLocks noGrp="1"/>
          </p:cNvSpPr>
          <p:nvPr>
            <p:ph type="title"/>
          </p:nvPr>
        </p:nvSpPr>
        <p:spPr>
          <a:xfrm>
            <a:off x="8643193" y="489507"/>
            <a:ext cx="3091607" cy="1655483"/>
          </a:xfrm>
        </p:spPr>
        <p:txBody>
          <a:bodyPr anchor="b">
            <a:normAutofit/>
          </a:bodyPr>
          <a:lstStyle/>
          <a:p>
            <a:r>
              <a:rPr lang="en-GB" sz="3700" b="1"/>
              <a:t>Peter Saville: Abstraction and Design</a:t>
            </a:r>
            <a:endParaRPr lang="en-US" sz="3700"/>
          </a:p>
        </p:txBody>
      </p:sp>
      <p:pic>
        <p:nvPicPr>
          <p:cNvPr id="5" name="Picture 4">
            <a:hlinkClick r:id="rId3"/>
            <a:extLst>
              <a:ext uri="{FF2B5EF4-FFF2-40B4-BE49-F238E27FC236}">
                <a16:creationId xmlns:a16="http://schemas.microsoft.com/office/drawing/2014/main" id="{5EF461D3-BA44-164D-9C94-7227A4D90992}"/>
              </a:ext>
            </a:extLst>
          </p:cNvPr>
          <p:cNvPicPr>
            <a:picLocks noChangeAspect="1"/>
          </p:cNvPicPr>
          <p:nvPr/>
        </p:nvPicPr>
        <p:blipFill>
          <a:blip r:embed="rId4"/>
          <a:srcRect l="6898" r="22186" b="2"/>
          <a:stretch>
            <a:fillRect/>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6E49AF30-A339-A349-B404-F33F999492A5}"/>
              </a:ext>
            </a:extLst>
          </p:cNvPr>
          <p:cNvSpPr>
            <a:spLocks noGrp="1"/>
          </p:cNvSpPr>
          <p:nvPr>
            <p:ph idx="1"/>
          </p:nvPr>
        </p:nvSpPr>
        <p:spPr>
          <a:xfrm>
            <a:off x="8643193" y="2418408"/>
            <a:ext cx="2942813" cy="3540265"/>
          </a:xfrm>
        </p:spPr>
        <p:txBody>
          <a:bodyPr>
            <a:normAutofit/>
          </a:bodyPr>
          <a:lstStyle/>
          <a:p>
            <a:pPr marL="0" indent="0">
              <a:buNone/>
            </a:pPr>
            <a:r>
              <a:rPr lang="en-GB" sz="2000"/>
              <a:t>Peter Saville discusses the journey from abstraction to modernism and how it has been embedded through reduction into many mass produced products over the last 100 years.</a:t>
            </a:r>
          </a:p>
        </p:txBody>
      </p:sp>
      <p:sp>
        <p:nvSpPr>
          <p:cNvPr id="12" name="Rectangle 11">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9414579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A8C587-D41D-5643-B33F-3C467FA30C03}"/>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Steven Heller and Greg D’Onofrio.</a:t>
            </a:r>
            <a:endParaRPr lang="en-US" sz="4000">
              <a:solidFill>
                <a:srgbClr val="FFFFFF"/>
              </a:solidFill>
            </a:endParaRPr>
          </a:p>
        </p:txBody>
      </p:sp>
      <p:sp>
        <p:nvSpPr>
          <p:cNvPr id="3" name="Content Placeholder 2">
            <a:extLst>
              <a:ext uri="{FF2B5EF4-FFF2-40B4-BE49-F238E27FC236}">
                <a16:creationId xmlns:a16="http://schemas.microsoft.com/office/drawing/2014/main" id="{2099115E-D8C5-B34F-826B-3F2DA856365C}"/>
              </a:ext>
            </a:extLst>
          </p:cNvPr>
          <p:cNvSpPr>
            <a:spLocks noGrp="1"/>
          </p:cNvSpPr>
          <p:nvPr>
            <p:ph idx="1"/>
          </p:nvPr>
        </p:nvSpPr>
        <p:spPr>
          <a:xfrm>
            <a:off x="1371599" y="2318197"/>
            <a:ext cx="9724031" cy="3683358"/>
          </a:xfrm>
        </p:spPr>
        <p:txBody>
          <a:bodyPr anchor="ctr">
            <a:normAutofit/>
          </a:bodyPr>
          <a:lstStyle/>
          <a:p>
            <a:pPr marL="0" indent="0">
              <a:buNone/>
            </a:pPr>
            <a:r>
              <a:rPr lang="en-GB" sz="2000"/>
              <a:t>In their 2017 book, </a:t>
            </a:r>
            <a:r>
              <a:rPr lang="en-GB" sz="2000" i="1"/>
              <a:t>The Moderns: Midcentury American Graphic Design the authors </a:t>
            </a:r>
            <a:r>
              <a:rPr lang="en-GB" sz="2000"/>
              <a:t>trace the cultural and design significance of Modernism:</a:t>
            </a:r>
          </a:p>
          <a:p>
            <a:pPr marL="0" indent="0">
              <a:buNone/>
            </a:pPr>
            <a:endParaRPr lang="en-GB" sz="2000"/>
          </a:p>
          <a:p>
            <a:pPr marL="0" indent="0">
              <a:buNone/>
            </a:pPr>
            <a:r>
              <a:rPr lang="en-GB" sz="2000"/>
              <a:t>‘Virtually all good design in our world today is either an adaptation of the visual language of Modernism or a reaction against it, …’</a:t>
            </a:r>
          </a:p>
          <a:p>
            <a:pPr marL="0" indent="0">
              <a:buNone/>
            </a:pPr>
            <a:r>
              <a:rPr lang="en-GB" sz="2000"/>
              <a:t>‘These varying viewpoints and methods bound by function, clarity and simplicity produced a distinctive graphic language which moved away from their political beginnings and emerged as an integral part of mass culture, for the purpose of selling products and ideas in the commercial and cultural arenas, …’</a:t>
            </a:r>
            <a:endParaRPr lang="en-US" sz="2000"/>
          </a:p>
        </p:txBody>
      </p:sp>
    </p:spTree>
    <p:extLst>
      <p:ext uri="{BB962C8B-B14F-4D97-AF65-F5344CB8AC3E}">
        <p14:creationId xmlns:p14="http://schemas.microsoft.com/office/powerpoint/2010/main" val="419460374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9B78E01-3AF5-E743-A38A-D3502FCA64AD}"/>
              </a:ext>
            </a:extLst>
          </p:cNvPr>
          <p:cNvSpPr txBox="1"/>
          <p:nvPr/>
        </p:nvSpPr>
        <p:spPr>
          <a:xfrm>
            <a:off x="1144923" y="2405894"/>
            <a:ext cx="5315189" cy="3535083"/>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t>Steven Heller and Greg D’Onofrio, 2017.</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8E75C0D0-A719-5245-9AF3-D9252025929B}"/>
              </a:ext>
            </a:extLst>
          </p:cNvPr>
          <p:cNvPicPr>
            <a:picLocks noGrp="1" noChangeAspect="1"/>
          </p:cNvPicPr>
          <p:nvPr>
            <p:ph idx="1"/>
          </p:nvPr>
        </p:nvPicPr>
        <p:blipFill>
          <a:blip r:embed="rId3"/>
          <a:stretch>
            <a:fillRect/>
          </a:stretch>
        </p:blipFill>
        <p:spPr>
          <a:xfrm>
            <a:off x="7081342" y="909081"/>
            <a:ext cx="4159779" cy="5071731"/>
          </a:xfrm>
          <a:prstGeom prst="rect">
            <a:avLst/>
          </a:prstGeom>
        </p:spPr>
      </p:pic>
    </p:spTree>
    <p:extLst>
      <p:ext uri="{BB962C8B-B14F-4D97-AF65-F5344CB8AC3E}">
        <p14:creationId xmlns:p14="http://schemas.microsoft.com/office/powerpoint/2010/main" val="402972147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5ACC11B-9CFF-9641-883E-01D7589B9620}"/>
              </a:ext>
            </a:extLst>
          </p:cNvPr>
          <p:cNvSpPr txBox="1"/>
          <p:nvPr/>
        </p:nvSpPr>
        <p:spPr>
          <a:xfrm>
            <a:off x="871442" y="2447337"/>
            <a:ext cx="4353116" cy="3770434"/>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000">
                <a:solidFill>
                  <a:srgbClr val="595959"/>
                </a:solidFill>
              </a:rPr>
              <a:t>George Lois: </a:t>
            </a:r>
          </a:p>
          <a:p>
            <a:pPr indent="-228600">
              <a:lnSpc>
                <a:spcPct val="90000"/>
              </a:lnSpc>
              <a:spcAft>
                <a:spcPts val="600"/>
              </a:spcAft>
              <a:buFont typeface="Arial" panose="020B0604020202020204" pitchFamily="34" charset="0"/>
              <a:buChar char="•"/>
            </a:pPr>
            <a:r>
              <a:rPr lang="en-US" sz="2000">
                <a:solidFill>
                  <a:srgbClr val="595959"/>
                </a:solidFill>
              </a:rPr>
              <a:t>Esquire, October 1966, </a:t>
            </a:r>
          </a:p>
          <a:p>
            <a:pPr indent="-228600">
              <a:lnSpc>
                <a:spcPct val="90000"/>
              </a:lnSpc>
              <a:spcAft>
                <a:spcPts val="600"/>
              </a:spcAft>
              <a:buFont typeface="Arial" panose="020B0604020202020204" pitchFamily="34" charset="0"/>
              <a:buChar char="•"/>
            </a:pPr>
            <a:r>
              <a:rPr lang="en-US" sz="2000">
                <a:solidFill>
                  <a:srgbClr val="595959"/>
                </a:solidFill>
              </a:rPr>
              <a:t>“Oh my God–we hit a little girl.”</a:t>
            </a:r>
          </a:p>
          <a:p>
            <a:pPr indent="-228600">
              <a:lnSpc>
                <a:spcPct val="90000"/>
              </a:lnSpc>
              <a:spcAft>
                <a:spcPts val="600"/>
              </a:spcAft>
              <a:buFont typeface="Arial" panose="020B0604020202020204" pitchFamily="34" charset="0"/>
              <a:buChar char="•"/>
            </a:pPr>
            <a:endParaRPr lang="en-US" sz="2000">
              <a:solidFill>
                <a:srgbClr val="595959"/>
              </a:solidFill>
            </a:endParaRPr>
          </a:p>
        </p:txBody>
      </p:sp>
      <p:pic>
        <p:nvPicPr>
          <p:cNvPr id="5" name="Content Placeholder 4">
            <a:extLst>
              <a:ext uri="{FF2B5EF4-FFF2-40B4-BE49-F238E27FC236}">
                <a16:creationId xmlns:a16="http://schemas.microsoft.com/office/drawing/2014/main" id="{6A7DA81F-9224-344B-9794-2355BBC81BAA}"/>
              </a:ext>
            </a:extLst>
          </p:cNvPr>
          <p:cNvPicPr>
            <a:picLocks noGrp="1" noChangeAspect="1"/>
          </p:cNvPicPr>
          <p:nvPr>
            <p:ph idx="1"/>
          </p:nvPr>
        </p:nvPicPr>
        <p:blipFill>
          <a:blip r:embed="rId3"/>
          <a:stretch>
            <a:fillRect/>
          </a:stretch>
        </p:blipFill>
        <p:spPr>
          <a:xfrm>
            <a:off x="7085095" y="685799"/>
            <a:ext cx="4190468" cy="5531972"/>
          </a:xfrm>
          <a:prstGeom prst="rect">
            <a:avLst/>
          </a:prstGeom>
        </p:spPr>
      </p:pic>
    </p:spTree>
    <p:extLst>
      <p:ext uri="{BB962C8B-B14F-4D97-AF65-F5344CB8AC3E}">
        <p14:creationId xmlns:p14="http://schemas.microsoft.com/office/powerpoint/2010/main" val="161585909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4E5573D-E845-5647-B0CF-821053D2BB8B}"/>
              </a:ext>
            </a:extLst>
          </p:cNvPr>
          <p:cNvPicPr>
            <a:picLocks noGrp="1" noChangeAspect="1"/>
          </p:cNvPicPr>
          <p:nvPr>
            <p:ph idx="1"/>
          </p:nvPr>
        </p:nvPicPr>
        <p:blipFill>
          <a:blip r:embed="rId3"/>
          <a:srcRect l="22037" r="3039"/>
          <a:stretch>
            <a:fillRect/>
          </a:stretch>
        </p:blipFill>
        <p:spPr>
          <a:xfrm>
            <a:off x="-1" y="10"/>
            <a:ext cx="5151179" cy="6857990"/>
          </a:xfrm>
          <a:prstGeom prst="rect">
            <a:avLst/>
          </a:prstGeom>
        </p:spPr>
      </p:pic>
      <p:cxnSp>
        <p:nvCxnSpPr>
          <p:cNvPr id="16" name="Straight Connector 15">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F7ED5351-3E6F-1740-9AA7-D2D87205FF4E}"/>
              </a:ext>
            </a:extLst>
          </p:cNvPr>
          <p:cNvSpPr txBox="1"/>
          <p:nvPr/>
        </p:nvSpPr>
        <p:spPr>
          <a:xfrm>
            <a:off x="5868557" y="2551176"/>
            <a:ext cx="5444382" cy="359120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Robert Brownjohn: </a:t>
            </a:r>
            <a:br>
              <a:rPr lang="en-US" sz="2000"/>
            </a:br>
            <a:r>
              <a:rPr lang="en-US" sz="2000"/>
              <a:t>Si-Si, No-No</a:t>
            </a:r>
            <a:br>
              <a:rPr lang="en-US" sz="2000"/>
            </a:br>
            <a:r>
              <a:rPr lang="en-US" sz="2000"/>
              <a:t>Machito &amp; His Orchestra, 1957.</a:t>
            </a:r>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00177159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3B650EE-B113-CE4F-85B4-26108C4B1592}"/>
              </a:ext>
            </a:extLst>
          </p:cNvPr>
          <p:cNvPicPr>
            <a:picLocks noGrp="1" noChangeAspect="1"/>
          </p:cNvPicPr>
          <p:nvPr>
            <p:ph idx="1"/>
          </p:nvPr>
        </p:nvPicPr>
        <p:blipFill>
          <a:blip r:embed="rId3"/>
          <a:srcRect t="1907" r="-1" b="7561"/>
          <a:stretch>
            <a:fillRect/>
          </a:stretch>
        </p:blipFill>
        <p:spPr>
          <a:xfrm>
            <a:off x="-1" y="10"/>
            <a:ext cx="5151179" cy="6857990"/>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6D0CECE3-EC63-4349-8E06-3F760677476E}"/>
              </a:ext>
            </a:extLst>
          </p:cNvPr>
          <p:cNvSpPr txBox="1"/>
          <p:nvPr/>
        </p:nvSpPr>
        <p:spPr>
          <a:xfrm>
            <a:off x="5868557" y="2551176"/>
            <a:ext cx="5444382" cy="3591207"/>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2000"/>
              <a:t>Arnold Saks: </a:t>
            </a:r>
            <a:br>
              <a:rPr lang="en-US" sz="2000"/>
            </a:br>
            <a:r>
              <a:rPr lang="en-US" sz="2000"/>
              <a:t>Inflatable Sculpture, </a:t>
            </a:r>
            <a:br>
              <a:rPr lang="en-US" sz="2000"/>
            </a:br>
            <a:r>
              <a:rPr lang="en-US" sz="2000"/>
              <a:t>Jewish Museum, New York, 1969</a:t>
            </a:r>
          </a:p>
        </p:txBody>
      </p:sp>
    </p:spTree>
    <p:extLst>
      <p:ext uri="{BB962C8B-B14F-4D97-AF65-F5344CB8AC3E}">
        <p14:creationId xmlns:p14="http://schemas.microsoft.com/office/powerpoint/2010/main" val="30712967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0A599E2-6B36-3E4A-B494-D1D0BCF62AD8}"/>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Music: Kraftwerk</a:t>
            </a:r>
          </a:p>
        </p:txBody>
      </p:sp>
      <p:sp>
        <p:nvSpPr>
          <p:cNvPr id="3" name="Content Placeholder 2">
            <a:extLst>
              <a:ext uri="{FF2B5EF4-FFF2-40B4-BE49-F238E27FC236}">
                <a16:creationId xmlns:a16="http://schemas.microsoft.com/office/drawing/2014/main" id="{DCBB8A99-75F5-2C42-9F87-8CE62A487BDB}"/>
              </a:ext>
            </a:extLst>
          </p:cNvPr>
          <p:cNvSpPr>
            <a:spLocks noGrp="1"/>
          </p:cNvSpPr>
          <p:nvPr>
            <p:ph idx="1"/>
          </p:nvPr>
        </p:nvSpPr>
        <p:spPr>
          <a:xfrm>
            <a:off x="6503158" y="649480"/>
            <a:ext cx="4862447" cy="5546047"/>
          </a:xfrm>
        </p:spPr>
        <p:txBody>
          <a:bodyPr anchor="ctr">
            <a:normAutofit/>
          </a:bodyPr>
          <a:lstStyle/>
          <a:p>
            <a:pPr marL="0" indent="0">
              <a:buNone/>
            </a:pPr>
            <a:r>
              <a:rPr lang="en-GB" sz="2000"/>
              <a:t>‘We are the children of Fritz Lang and Werner von Braun. We are the link between the ‘20s and the ‘80s. All change in society passes through a sympathetic collaboration with tape recorders, synthesisers and telephones. Our reality is an electronic reality.’</a:t>
            </a:r>
          </a:p>
          <a:p>
            <a:pPr marL="0" indent="0">
              <a:buNone/>
            </a:pPr>
            <a:endParaRPr lang="en-GB" sz="2000"/>
          </a:p>
          <a:p>
            <a:pPr marL="0" indent="0">
              <a:buNone/>
            </a:pPr>
            <a:r>
              <a:rPr lang="en-GB" sz="2000"/>
              <a:t>Florian Schneider and Ralf Hütter, founders of Kraftwerk in Düsseldorf 1970. (radicalphilosophy.com)</a:t>
            </a:r>
            <a:endParaRPr lang="en-US" sz="2000"/>
          </a:p>
        </p:txBody>
      </p:sp>
    </p:spTree>
    <p:extLst>
      <p:ext uri="{BB962C8B-B14F-4D97-AF65-F5344CB8AC3E}">
        <p14:creationId xmlns:p14="http://schemas.microsoft.com/office/powerpoint/2010/main" val="185865477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06A87B-A8B4-CC49-AAC9-1296F023BD46}"/>
              </a:ext>
            </a:extLst>
          </p:cNvPr>
          <p:cNvSpPr>
            <a:spLocks noGrp="1"/>
          </p:cNvSpPr>
          <p:nvPr>
            <p:ph type="title"/>
          </p:nvPr>
        </p:nvSpPr>
        <p:spPr>
          <a:xfrm>
            <a:off x="466722" y="586855"/>
            <a:ext cx="3201366" cy="3387497"/>
          </a:xfrm>
        </p:spPr>
        <p:txBody>
          <a:bodyPr anchor="b">
            <a:normAutofit/>
          </a:bodyPr>
          <a:lstStyle/>
          <a:p>
            <a:pPr algn="r"/>
            <a:r>
              <a:rPr lang="en-GB" sz="2800" i="1">
                <a:solidFill>
                  <a:srgbClr val="FFFFFF"/>
                </a:solidFill>
              </a:rPr>
              <a:t>KRAFTWERK </a:t>
            </a:r>
            <a:r>
              <a:rPr lang="en-GB" sz="2800">
                <a:solidFill>
                  <a:srgbClr val="FFFFFF"/>
                </a:solidFill>
              </a:rPr>
              <a:t>–</a:t>
            </a:r>
            <a:r>
              <a:rPr lang="en-GB" sz="2800" i="1">
                <a:solidFill>
                  <a:srgbClr val="FFFFFF"/>
                </a:solidFill>
              </a:rPr>
              <a:t> THE CATALOGUE 1 2 3 4 5 6 7 8</a:t>
            </a:r>
            <a:r>
              <a:rPr lang="en-GB" sz="2800">
                <a:solidFill>
                  <a:srgbClr val="FFFFFF"/>
                </a:solidFill>
              </a:rPr>
              <a:t> </a:t>
            </a:r>
            <a:endParaRPr lang="en-US" sz="2800">
              <a:solidFill>
                <a:srgbClr val="FFFFFF"/>
              </a:solidFill>
            </a:endParaRPr>
          </a:p>
        </p:txBody>
      </p:sp>
      <p:sp>
        <p:nvSpPr>
          <p:cNvPr id="3" name="Content Placeholder 2">
            <a:extLst>
              <a:ext uri="{FF2B5EF4-FFF2-40B4-BE49-F238E27FC236}">
                <a16:creationId xmlns:a16="http://schemas.microsoft.com/office/drawing/2014/main" id="{3DD8D242-1495-C440-BCDD-59EE47FB9FA1}"/>
              </a:ext>
            </a:extLst>
          </p:cNvPr>
          <p:cNvSpPr>
            <a:spLocks noGrp="1"/>
          </p:cNvSpPr>
          <p:nvPr>
            <p:ph idx="1"/>
          </p:nvPr>
        </p:nvSpPr>
        <p:spPr>
          <a:xfrm>
            <a:off x="4810259" y="649480"/>
            <a:ext cx="6555347" cy="5546047"/>
          </a:xfrm>
        </p:spPr>
        <p:txBody>
          <a:bodyPr anchor="ctr">
            <a:normAutofit/>
          </a:bodyPr>
          <a:lstStyle/>
          <a:p>
            <a:pPr marL="0" indent="0">
              <a:buNone/>
            </a:pPr>
            <a:r>
              <a:rPr lang="en-GB" sz="2000"/>
              <a:t>Jo Widoff, curator of the </a:t>
            </a:r>
            <a:r>
              <a:rPr lang="en-GB" sz="2000" i="1"/>
              <a:t>Tate Modern </a:t>
            </a:r>
            <a:r>
              <a:rPr lang="en-GB" sz="2000"/>
              <a:t>2013 Exhibition, </a:t>
            </a:r>
            <a:br>
              <a:rPr lang="en-GB" sz="2000"/>
            </a:br>
            <a:r>
              <a:rPr lang="en-GB" sz="2000" i="1"/>
              <a:t>KRAFTWERK </a:t>
            </a:r>
            <a:r>
              <a:rPr lang="en-GB" sz="2000"/>
              <a:t>–</a:t>
            </a:r>
            <a:r>
              <a:rPr lang="en-GB" sz="2000" i="1"/>
              <a:t> THE CATALOGUE 1 2 3 4 5 6 7 8</a:t>
            </a:r>
            <a:r>
              <a:rPr lang="en-GB" sz="2000"/>
              <a:t> </a:t>
            </a:r>
          </a:p>
          <a:p>
            <a:pPr marL="0" indent="0">
              <a:buNone/>
            </a:pPr>
            <a:br>
              <a:rPr lang="en-GB" sz="2000"/>
            </a:br>
            <a:r>
              <a:rPr lang="en-GB" sz="2000"/>
              <a:t>‘For more than four decades now, Kraftwerk have explored the relationship between man and machine. In the museum galleries, Kraftwerk’s 3-D installation will initiate an electronic and conceptual dialogue with early modernism, something I am certainly looking forward to.’</a:t>
            </a:r>
            <a:endParaRPr lang="en-US" sz="2000"/>
          </a:p>
        </p:txBody>
      </p:sp>
    </p:spTree>
    <p:extLst>
      <p:ext uri="{BB962C8B-B14F-4D97-AF65-F5344CB8AC3E}">
        <p14:creationId xmlns:p14="http://schemas.microsoft.com/office/powerpoint/2010/main" val="212412371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hlinkClick r:id="rId2"/>
            <a:extLst>
              <a:ext uri="{FF2B5EF4-FFF2-40B4-BE49-F238E27FC236}">
                <a16:creationId xmlns:a16="http://schemas.microsoft.com/office/drawing/2014/main" id="{691171A5-B9D8-2240-A4EE-855C82E1FD55}"/>
              </a:ext>
            </a:extLst>
          </p:cNvPr>
          <p:cNvPicPr>
            <a:picLocks noGrp="1" noChangeAspect="1"/>
          </p:cNvPicPr>
          <p:nvPr>
            <p:ph idx="1"/>
          </p:nvPr>
        </p:nvPicPr>
        <p:blipFill>
          <a:blip r:embed="rId3"/>
          <a:stretch>
            <a:fillRect/>
          </a:stretch>
        </p:blipFill>
        <p:spPr>
          <a:xfrm>
            <a:off x="-554804" y="-92469"/>
            <a:ext cx="13386009" cy="7032335"/>
          </a:xfrm>
        </p:spPr>
      </p:pic>
    </p:spTree>
    <p:extLst>
      <p:ext uri="{BB962C8B-B14F-4D97-AF65-F5344CB8AC3E}">
        <p14:creationId xmlns:p14="http://schemas.microsoft.com/office/powerpoint/2010/main" val="426371167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76E3618-147B-2348-8A00-CDD0A4308119}"/>
              </a:ext>
            </a:extLst>
          </p:cNvPr>
          <p:cNvSpPr>
            <a:spLocks noGrp="1"/>
          </p:cNvSpPr>
          <p:nvPr>
            <p:ph idx="1"/>
          </p:nvPr>
        </p:nvSpPr>
        <p:spPr>
          <a:xfrm>
            <a:off x="838200" y="1690688"/>
            <a:ext cx="10515600" cy="4486275"/>
          </a:xfrm>
        </p:spPr>
        <p:txBody>
          <a:bodyPr>
            <a:normAutofit/>
          </a:bodyPr>
          <a:lstStyle/>
          <a:p>
            <a:pPr marL="0" indent="0" algn="ctr">
              <a:buNone/>
            </a:pPr>
            <a:r>
              <a:rPr lang="en-US" sz="2400" dirty="0"/>
              <a:t>Theoretical and Cultural Perspectives:</a:t>
            </a:r>
          </a:p>
          <a:p>
            <a:pPr marL="0" indent="0" algn="ctr">
              <a:buNone/>
            </a:pPr>
            <a:r>
              <a:rPr lang="en-US" sz="6000" b="1" dirty="0">
                <a:latin typeface="+mj-lt"/>
              </a:rPr>
              <a:t>Postmodernism.</a:t>
            </a:r>
          </a:p>
        </p:txBody>
      </p:sp>
    </p:spTree>
    <p:extLst>
      <p:ext uri="{BB962C8B-B14F-4D97-AF65-F5344CB8AC3E}">
        <p14:creationId xmlns:p14="http://schemas.microsoft.com/office/powerpoint/2010/main" val="27945136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904</TotalTime>
  <Words>4001</Words>
  <Application>Microsoft Macintosh PowerPoint</Application>
  <PresentationFormat>Widescreen</PresentationFormat>
  <Paragraphs>235</Paragraphs>
  <Slides>47</Slides>
  <Notes>31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Aptos</vt:lpstr>
      <vt:lpstr>Aptos Display</vt:lpstr>
      <vt:lpstr>Arial</vt:lpstr>
      <vt:lpstr>Calibri</vt:lpstr>
      <vt:lpstr>Google Sans</vt:lpstr>
      <vt:lpstr>Office Theme</vt:lpstr>
      <vt:lpstr>modernism</vt:lpstr>
      <vt:lpstr>The context of all art and design.</vt:lpstr>
      <vt:lpstr>PowerPoint Presentation</vt:lpstr>
      <vt:lpstr>The start of the twentieth century</vt:lpstr>
      <vt:lpstr>The Modernist principle</vt:lpstr>
      <vt:lpstr>Arts and Crafts book design.</vt:lpstr>
      <vt:lpstr>Arts and Crafts manufacture</vt:lpstr>
      <vt:lpstr>The Modern period</vt:lpstr>
      <vt:lpstr>An interconnected concept</vt:lpstr>
      <vt:lpstr>Modernist movements</vt:lpstr>
      <vt:lpstr>PowerPoint Presentation</vt:lpstr>
      <vt:lpstr>Architectural influence</vt:lpstr>
      <vt:lpstr>PowerPoint Presentation</vt:lpstr>
      <vt:lpstr>Louis Sullivan – ‘Form follows function’</vt:lpstr>
      <vt:lpstr>PowerPoint Presentation</vt:lpstr>
      <vt:lpstr>Progress</vt:lpstr>
      <vt:lpstr>The effect on visual communication</vt:lpstr>
      <vt:lpstr>Modernism in the UK</vt:lpstr>
      <vt:lpstr>PowerPoint Presentation</vt:lpstr>
      <vt:lpstr>Constructivism</vt:lpstr>
      <vt:lpstr>PowerPoint Presentation</vt:lpstr>
      <vt:lpstr>PowerPoint Presentation</vt:lpstr>
      <vt:lpstr>The Bauhaus 1913 - 1933</vt:lpstr>
      <vt:lpstr>PowerPoint Presentation</vt:lpstr>
      <vt:lpstr>Bauhaus typography</vt:lpstr>
      <vt:lpstr>PowerPoint Presentation</vt:lpstr>
      <vt:lpstr>PowerPoint Presentation</vt:lpstr>
      <vt:lpstr>The Swiss School (Helvetica) </vt:lpstr>
      <vt:lpstr>PowerPoint Presentation</vt:lpstr>
      <vt:lpstr>The birth of modern advertising</vt:lpstr>
      <vt:lpstr>PowerPoint Presentation</vt:lpstr>
      <vt:lpstr>Global change</vt:lpstr>
      <vt:lpstr>PowerPoint Presentation</vt:lpstr>
      <vt:lpstr>Peter Saville and modernism</vt:lpstr>
      <vt:lpstr>PowerPoint Presentation</vt:lpstr>
      <vt:lpstr>PowerPoint Presentation</vt:lpstr>
      <vt:lpstr>PowerPoint Presentation</vt:lpstr>
      <vt:lpstr>Peter Saville: Abstraction and Design</vt:lpstr>
      <vt:lpstr>Steven Heller and Greg D’Onofrio.</vt:lpstr>
      <vt:lpstr>PowerPoint Presentation</vt:lpstr>
      <vt:lpstr>PowerPoint Presentation</vt:lpstr>
      <vt:lpstr>PowerPoint Presentation</vt:lpstr>
      <vt:lpstr>PowerPoint Presentation</vt:lpstr>
      <vt:lpstr>Music: Kraftwerk</vt:lpstr>
      <vt:lpstr>KRAFTWERK – THE CATALOGUE 1 2 3 4 5 6 7 8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This is the modern world</dc:title>
  <dc:creator>Martin Bush</dc:creator>
  <cp:lastModifiedBy>Donna Williams</cp:lastModifiedBy>
  <cp:revision>84</cp:revision>
  <cp:lastPrinted>2022-02-22T08:41:34Z</cp:lastPrinted>
  <dcterms:created xsi:type="dcterms:W3CDTF">2021-02-17T14:37:13Z</dcterms:created>
  <dcterms:modified xsi:type="dcterms:W3CDTF">2026-03-01T13:24:38Z</dcterms:modified>
</cp:coreProperties>
</file>