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61" r:id="rId2"/>
    <p:sldId id="263" r:id="rId3"/>
    <p:sldId id="256" r:id="rId4"/>
    <p:sldId id="262" r:id="rId5"/>
    <p:sldId id="265" r:id="rId6"/>
    <p:sldId id="266" r:id="rId7"/>
    <p:sldId id="264" r:id="rId8"/>
    <p:sldId id="257" r:id="rId9"/>
    <p:sldId id="267" r:id="rId10"/>
    <p:sldId id="259" r:id="rId11"/>
    <p:sldId id="260" r:id="rId12"/>
    <p:sldId id="268"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A91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DE06E2-979B-F743-AB9D-AD35E8C7C5C5}" v="166" dt="2022-07-06T22:58:06.0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248"/>
  </p:normalViewPr>
  <p:slideViewPr>
    <p:cSldViewPr snapToGrid="0" snapToObjects="1">
      <p:cViewPr varScale="1">
        <p:scale>
          <a:sx n="90" d="100"/>
          <a:sy n="90" d="100"/>
        </p:scale>
        <p:origin x="232"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6T21:40:41.421"/>
    </inkml:context>
    <inkml:brush xml:id="br0">
      <inkml:brushProperty name="width" value="0.1" units="cm"/>
      <inkml:brushProperty name="height" value="0.1" units="cm"/>
      <inkml:brushProperty name="color" value="#EBE8E5"/>
    </inkml:brush>
  </inkml:definitions>
  <inkml:trace contextRef="#ctx0" brushRef="#br0">1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18C87-2699-C941-921D-B4E8B7933A03}" type="datetimeFigureOut">
              <a:rPr lang="en-GB" smtClean="0"/>
              <a:t>06/07/2022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6B1D1E-5DC1-C248-B2A8-DDCB07878165}" type="slidenum">
              <a:rPr lang="en-GB" smtClean="0"/>
              <a:t>‹#›</a:t>
            </a:fld>
            <a:endParaRPr lang="en-GB"/>
          </a:p>
        </p:txBody>
      </p:sp>
    </p:spTree>
    <p:extLst>
      <p:ext uri="{BB962C8B-B14F-4D97-AF65-F5344CB8AC3E}">
        <p14:creationId xmlns:p14="http://schemas.microsoft.com/office/powerpoint/2010/main" val="1433617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1</a:t>
            </a:fld>
            <a:endParaRPr lang="en-GB"/>
          </a:p>
        </p:txBody>
      </p:sp>
    </p:spTree>
    <p:extLst>
      <p:ext uri="{BB962C8B-B14F-4D97-AF65-F5344CB8AC3E}">
        <p14:creationId xmlns:p14="http://schemas.microsoft.com/office/powerpoint/2010/main" val="3398318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2</a:t>
            </a:fld>
            <a:endParaRPr lang="en-GB"/>
          </a:p>
        </p:txBody>
      </p:sp>
    </p:spTree>
    <p:extLst>
      <p:ext uri="{BB962C8B-B14F-4D97-AF65-F5344CB8AC3E}">
        <p14:creationId xmlns:p14="http://schemas.microsoft.com/office/powerpoint/2010/main" val="1970665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3</a:t>
            </a:fld>
            <a:endParaRPr lang="en-GB"/>
          </a:p>
        </p:txBody>
      </p:sp>
    </p:spTree>
    <p:extLst>
      <p:ext uri="{BB962C8B-B14F-4D97-AF65-F5344CB8AC3E}">
        <p14:creationId xmlns:p14="http://schemas.microsoft.com/office/powerpoint/2010/main" val="2359229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5</a:t>
            </a:fld>
            <a:endParaRPr lang="en-GB"/>
          </a:p>
        </p:txBody>
      </p:sp>
    </p:spTree>
    <p:extLst>
      <p:ext uri="{BB962C8B-B14F-4D97-AF65-F5344CB8AC3E}">
        <p14:creationId xmlns:p14="http://schemas.microsoft.com/office/powerpoint/2010/main" val="1335847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decided to use Unit 2 of the warehouse at City Link Retail Park as recently Argos has permanently closed, we decided to choose this location as it is located within the city which is more likely for children to use an electronic device, meaning this establishment will be able to be seen by many as it is the main road to restaurants super stores and the highway. This will ensure that all will see this indoor playground and ensure that parents are influenced to take their children to the indoor playground.</a:t>
            </a:r>
          </a:p>
        </p:txBody>
      </p:sp>
      <p:sp>
        <p:nvSpPr>
          <p:cNvPr id="4" name="Slide Number Placeholder 3"/>
          <p:cNvSpPr>
            <a:spLocks noGrp="1"/>
          </p:cNvSpPr>
          <p:nvPr>
            <p:ph type="sldNum" sz="quarter" idx="5"/>
          </p:nvPr>
        </p:nvSpPr>
        <p:spPr/>
        <p:txBody>
          <a:bodyPr/>
          <a:lstStyle/>
          <a:p>
            <a:fld id="{E26B1D1E-5DC1-C248-B2A8-DDCB07878165}" type="slidenum">
              <a:rPr lang="en-GB" smtClean="0"/>
              <a:t>6</a:t>
            </a:fld>
            <a:endParaRPr lang="en-GB"/>
          </a:p>
        </p:txBody>
      </p:sp>
    </p:spTree>
    <p:extLst>
      <p:ext uri="{BB962C8B-B14F-4D97-AF65-F5344CB8AC3E}">
        <p14:creationId xmlns:p14="http://schemas.microsoft.com/office/powerpoint/2010/main" val="2074353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7</a:t>
            </a:fld>
            <a:endParaRPr lang="en-GB"/>
          </a:p>
        </p:txBody>
      </p:sp>
    </p:spTree>
    <p:extLst>
      <p:ext uri="{BB962C8B-B14F-4D97-AF65-F5344CB8AC3E}">
        <p14:creationId xmlns:p14="http://schemas.microsoft.com/office/powerpoint/2010/main" val="2064657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Billboards are easy to spot.</a:t>
            </a:r>
          </a:p>
          <a:p>
            <a:endParaRPr lang="en-GB" dirty="0"/>
          </a:p>
          <a:p>
            <a:r>
              <a:rPr lang="en-GB" dirty="0"/>
              <a:t>Posters can be scattered around the city, the same goes for leaflets and brochures.</a:t>
            </a:r>
          </a:p>
          <a:p>
            <a:endParaRPr lang="en-GB" dirty="0"/>
          </a:p>
          <a:p>
            <a:r>
              <a:rPr lang="en-GB" dirty="0"/>
              <a:t>Indicative signs can be used to direct the customer or client to the area.</a:t>
            </a:r>
          </a:p>
          <a:p>
            <a:endParaRPr lang="en-GB" dirty="0"/>
          </a:p>
          <a:p>
            <a:r>
              <a:rPr lang="en-GB" dirty="0"/>
              <a:t>Advertisements on social media can be seen by thousands from around the world.</a:t>
            </a:r>
          </a:p>
          <a:p>
            <a:endParaRPr lang="en-GB" dirty="0"/>
          </a:p>
          <a:p>
            <a:r>
              <a:rPr lang="en-GB" dirty="0"/>
              <a:t>Sponsorships are unlikely to happen but it can be advertised within the company.</a:t>
            </a:r>
          </a:p>
          <a:p>
            <a:endParaRPr lang="en-GB" dirty="0"/>
          </a:p>
          <a:p>
            <a:r>
              <a:rPr lang="en-GB" dirty="0"/>
              <a:t>Company websites are able to provide all necessary details to make sure they’re associating with the right business.</a:t>
            </a:r>
          </a:p>
        </p:txBody>
      </p:sp>
      <p:sp>
        <p:nvSpPr>
          <p:cNvPr id="4" name="Slide Number Placeholder 3"/>
          <p:cNvSpPr>
            <a:spLocks noGrp="1"/>
          </p:cNvSpPr>
          <p:nvPr>
            <p:ph type="sldNum" sz="quarter" idx="5"/>
          </p:nvPr>
        </p:nvSpPr>
        <p:spPr/>
        <p:txBody>
          <a:bodyPr/>
          <a:lstStyle/>
          <a:p>
            <a:fld id="{E26B1D1E-5DC1-C248-B2A8-DDCB07878165}" type="slidenum">
              <a:rPr lang="en-GB" smtClean="0"/>
              <a:t>8</a:t>
            </a:fld>
            <a:endParaRPr lang="en-GB"/>
          </a:p>
        </p:txBody>
      </p:sp>
    </p:spTree>
    <p:extLst>
      <p:ext uri="{BB962C8B-B14F-4D97-AF65-F5344CB8AC3E}">
        <p14:creationId xmlns:p14="http://schemas.microsoft.com/office/powerpoint/2010/main" val="806747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learnt  from Chuck (2012) and through researching that an organisation must ask its members, consumers, or patrons how to best serve and satisfy their requirements in order to become a leader in the sector. Our business aggressively seeks out this input, believes in it, and utilises it to its advantage when making critical choices.</a:t>
            </a:r>
          </a:p>
          <a:p>
            <a:endParaRPr lang="en-GB" dirty="0"/>
          </a:p>
          <a:p>
            <a:r>
              <a:rPr lang="en-GB" dirty="0"/>
              <a:t>As simple as market research sounds its actually a crucial factor that must be processed with care, the slightest misleading information could lead to future problems scaling from a small fine to a worse case scenario of shutting down due to a non-safe environment for the playground.</a:t>
            </a:r>
          </a:p>
          <a:p>
            <a:endParaRPr lang="en-GB" dirty="0"/>
          </a:p>
          <a:p>
            <a:r>
              <a:rPr lang="en-GB" dirty="0"/>
              <a:t>I have also found out through Chuck (2012) that market research is not all about surveys. Although a survey may be highly useful for analysts since it might be representative of a population, it is not always the most effective or efficient technique. A survey will correctly evaluate certain concepts in order to get data from a bigger group of people. As a result, due to the labour hours connected with mailings, contacting, and data input, a survey is the most expensive. Only utilise surveys if there are particular points to test on a large scale.</a:t>
            </a:r>
          </a:p>
          <a:p>
            <a:endParaRPr lang="en-GB" dirty="0"/>
          </a:p>
          <a:p>
            <a:r>
              <a:rPr lang="en-GB" dirty="0"/>
              <a:t>I’ve learnt from Chuck (2012) and from researching that third-party is the most reliable and that you should consider an option in which you share your ideas with a third-party who will analyse them, produce a report, and send it to your boss via anonymous comments. There would be no way of knowing who said what, and the report would be written from the perspective of someone who was not familiar with your boss's internal workings. The same may be said for consumer research. People are often hesitant to say something unfavourable to the person doing the study; instead, they are often urged to say something nice. This is due to apprehension about the ramifications of what they say if it is related to them in any way.</a:t>
            </a:r>
          </a:p>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10</a:t>
            </a:fld>
            <a:endParaRPr lang="en-GB"/>
          </a:p>
        </p:txBody>
      </p:sp>
    </p:spTree>
    <p:extLst>
      <p:ext uri="{BB962C8B-B14F-4D97-AF65-F5344CB8AC3E}">
        <p14:creationId xmlns:p14="http://schemas.microsoft.com/office/powerpoint/2010/main" val="43191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benefit of having someone invest in your business is that they may assist you in overcoming financial barriers so that you can expand and thrive as a company. This might entail asking a bank to authorise a loan. While banks place a premium on factors such as credit ratings and savings, investors are more willing to accept risks. This implies they may opt to ignore financial savings in favour of innovative ideas and the potential they believe a company has. That's not to suggest you won't have to make a strong argument and show that you have actual potential, because the smartest investors don't take risks. I was able to find about the first benefit with the help of an unknown author (</a:t>
            </a:r>
            <a:r>
              <a:rPr lang="en-GB" sz="1200" b="0" kern="1200" dirty="0">
                <a:solidFill>
                  <a:schemeClr val="tx1"/>
                </a:solidFill>
                <a:effectLst/>
                <a:latin typeface="+mn-lt"/>
                <a:ea typeface="+mn-ea"/>
                <a:cs typeface="+mn-cs"/>
              </a:rPr>
              <a:t>How can investors benefit my business?,2018)</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t>
            </a:r>
            <a:r>
              <a:rPr lang="en-GB" sz="1200" b="0" kern="1200" dirty="0">
                <a:solidFill>
                  <a:schemeClr val="tx1"/>
                </a:solidFill>
                <a:effectLst/>
                <a:latin typeface="+mn-lt"/>
                <a:ea typeface="+mn-ea"/>
                <a:cs typeface="+mn-cs"/>
              </a:rPr>
              <a:t>How can investors benefit my business?, 2018) they state b</a:t>
            </a:r>
            <a:r>
              <a:rPr lang="en-GB" dirty="0"/>
              <a:t>ecause an investment isn't considered a loan, an investor isn't bound by the same regulations as a loan. This means you won't be forced to strict deadlines or make upfront payments with interest levied on top. As a consequence, you won't have to worry about making predetermined repayments, and you'll be able to focus on your business instead.</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How can investors benefit my business?,2018)</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Finding someone in company who has walked a similar road to you can be a helpful resource. You may benefit from their guidance, business expertise, and experience, among other things. You may also learn from their errors, which can help you avoid making the same ones yourself. This can increase your chances of long-term success in managing and growing your company.</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How can investors benefit my business?,2018)</a:t>
            </a:r>
            <a:endParaRPr lang="en-GB" dirty="0"/>
          </a:p>
          <a:p>
            <a:endParaRPr lang="en-GB" dirty="0"/>
          </a:p>
          <a:p>
            <a:r>
              <a:rPr lang="en-GB" dirty="0"/>
              <a:t>The correct connections may provide you with the resources we need to grow and succeed in our business, and an investor can bring you in touch with the appropriate individuals. Their previous company success is likely to have resulted in a network of strong relationships, some of which may be useful to you. Their choice to invest in your company can also demonstrate how much they believe in it and want it to succeed, making them more likely to gladly send along some of their top connections for you to meet and form business ties with.</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How can investors benefit my business?,2018)</a:t>
            </a:r>
            <a:endParaRPr lang="en-GB" b="0"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Working with a successful investor who has accomplished amazing things in their profession might inspire and drive you to do the same. An investor may offer you with the moral support you need to go forward, build on your success, and reach your goals, in addition to providing you with financing for your firm.</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How can investors benefit my business?,2018)</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acquiring an investor may have a good impact on your clients and consumers, instilling trust in your business and its future. Owners, workers, investors, rivals, and consumers are all examples of stakeholders.</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How can investors benefit my business?,2018)</a:t>
            </a:r>
            <a:endParaRPr lang="en-GB" b="0" dirty="0"/>
          </a:p>
        </p:txBody>
      </p:sp>
      <p:sp>
        <p:nvSpPr>
          <p:cNvPr id="4" name="Slide Number Placeholder 3"/>
          <p:cNvSpPr>
            <a:spLocks noGrp="1"/>
          </p:cNvSpPr>
          <p:nvPr>
            <p:ph type="sldNum" sz="quarter" idx="5"/>
          </p:nvPr>
        </p:nvSpPr>
        <p:spPr/>
        <p:txBody>
          <a:bodyPr/>
          <a:lstStyle/>
          <a:p>
            <a:fld id="{E26B1D1E-5DC1-C248-B2A8-DDCB07878165}" type="slidenum">
              <a:rPr lang="en-GB" smtClean="0"/>
              <a:t>11</a:t>
            </a:fld>
            <a:endParaRPr lang="en-GB"/>
          </a:p>
        </p:txBody>
      </p:sp>
    </p:spTree>
    <p:extLst>
      <p:ext uri="{BB962C8B-B14F-4D97-AF65-F5344CB8AC3E}">
        <p14:creationId xmlns:p14="http://schemas.microsoft.com/office/powerpoint/2010/main" val="1386605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6B1D1E-5DC1-C248-B2A8-DDCB07878165}" type="slidenum">
              <a:rPr lang="en-GB" smtClean="0"/>
              <a:t>13</a:t>
            </a:fld>
            <a:endParaRPr lang="en-GB"/>
          </a:p>
        </p:txBody>
      </p:sp>
    </p:spTree>
    <p:extLst>
      <p:ext uri="{BB962C8B-B14F-4D97-AF65-F5344CB8AC3E}">
        <p14:creationId xmlns:p14="http://schemas.microsoft.com/office/powerpoint/2010/main" val="1264133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7/6/22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7/6/22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7/6/22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referenceforbusiness.com/business-plans/Business-Plans-Volume-03/Indoor-Playground.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hyperlink" Target="https://www.istockphoto.com/photo/mockup-of-the-banner-on-the-rooftop-gm1141079575-305568817" TargetMode="External"/><Relationship Id="rId7" Type="http://schemas.openxmlformats.org/officeDocument/2006/relationships/image" Target="../media/image15.jpeg"/><Relationship Id="rId12" Type="http://schemas.openxmlformats.org/officeDocument/2006/relationships/hyperlink" Target="https://www.mktr.ai/online-advertising-platforms-what-are-your-options-when-to-use-the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hyperlink" Target="https://www.flexgigzz.com/service/do-web-template-and-landing-page-design-by-psd/" TargetMode="External"/><Relationship Id="rId5" Type="http://schemas.openxmlformats.org/officeDocument/2006/relationships/image" Target="../media/image13.jpeg"/><Relationship Id="rId10" Type="http://schemas.openxmlformats.org/officeDocument/2006/relationships/hyperlink" Target="https://www.dreamstime.com/winter-themed-celebration-event-blank-poster-flyer-winter-themed-celebration-event-blank-poster-image103394717" TargetMode="External"/><Relationship Id="rId4" Type="http://schemas.openxmlformats.org/officeDocument/2006/relationships/image" Target="../media/image12.jpeg"/><Relationship Id="rId9" Type="http://schemas.openxmlformats.org/officeDocument/2006/relationships/hyperlink" Target="https://www.mycreativeshop.com/templates/brochures/blan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jodymichael.com/blog/linear-thinkers-overcoming-leadership-challeng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gq-magazine.co.uk/lifestyle/article/investing-for-beginners"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hyperlink" Target="https://www.jodymichael.com/blog/linear-thinkers-overcoming-leadership-challenges/" TargetMode="External"/><Relationship Id="rId13" Type="http://schemas.openxmlformats.org/officeDocument/2006/relationships/hyperlink" Target="https://www.realla.co.uk/details/19230962" TargetMode="External"/><Relationship Id="rId3" Type="http://schemas.openxmlformats.org/officeDocument/2006/relationships/hyperlink" Target="https://www.istockphoto.com/photo/mockup-of-the-banner-on-the-rooftop-gm1141079575-305568817" TargetMode="External"/><Relationship Id="rId7" Type="http://schemas.openxmlformats.org/officeDocument/2006/relationships/hyperlink" Target="https://www.mktr.ai/online-advertising-platforms-what-are-your-options-when-to-use-them/" TargetMode="External"/><Relationship Id="rId12" Type="http://schemas.openxmlformats.org/officeDocument/2006/relationships/hyperlink" Target="https://www.referenceforbusiness.com/business-plans/Business-Plans-Volume-03/Indoor-Playground.html" TargetMode="External"/><Relationship Id="rId17" Type="http://schemas.openxmlformats.org/officeDocument/2006/relationships/hyperlink" Target="https://scootersjungle.com/blog/indoor-playground-or-at-home-which-is-better-for-kids-birthday-bash/" TargetMode="External"/><Relationship Id="rId2" Type="http://schemas.openxmlformats.org/officeDocument/2006/relationships/notesSlide" Target="../notesSlides/notesSlide10.xml"/><Relationship Id="rId16" Type="http://schemas.openxmlformats.org/officeDocument/2006/relationships/hyperlink" Target="https://scootersjungle.com/blog/tag/indoor-birthday-party-ideas/" TargetMode="External"/><Relationship Id="rId1" Type="http://schemas.openxmlformats.org/officeDocument/2006/relationships/slideLayout" Target="../slideLayouts/slideLayout2.xml"/><Relationship Id="rId6" Type="http://schemas.openxmlformats.org/officeDocument/2006/relationships/hyperlink" Target="https://www.flexgigzz.com/service/do-web-template-and-landing-page-design-by-psd/" TargetMode="External"/><Relationship Id="rId11" Type="http://schemas.openxmlformats.org/officeDocument/2006/relationships/hyperlink" Target="https://www.fsb.org.uk/resources-page/how-can-investors-benefit-my-business.html" TargetMode="External"/><Relationship Id="rId5" Type="http://schemas.openxmlformats.org/officeDocument/2006/relationships/hyperlink" Target="https://www.dreamstime.com/winter-themed-celebration-event-blank-poster-flyer-winter-themed-celebration-event-blank-poster-image103394717" TargetMode="External"/><Relationship Id="rId15" Type="http://schemas.openxmlformats.org/officeDocument/2006/relationships/hyperlink" Target="https://www.budgetbytes.com/pizza-dough/" TargetMode="External"/><Relationship Id="rId10" Type="http://schemas.openxmlformats.org/officeDocument/2006/relationships/hyperlink" Target="https://rmsresults.com/2012/11/02/5-things-i-have-learned-about-market-research-market-research-careers/" TargetMode="External"/><Relationship Id="rId4" Type="http://schemas.openxmlformats.org/officeDocument/2006/relationships/hyperlink" Target="https://www.mycreativeshop.com/templates/brochures/blank" TargetMode="External"/><Relationship Id="rId9" Type="http://schemas.openxmlformats.org/officeDocument/2006/relationships/hyperlink" Target="https://www.gq-magazine.co.uk/lifestyle/article/investing-for-beginners" TargetMode="External"/><Relationship Id="rId14" Type="http://schemas.openxmlformats.org/officeDocument/2006/relationships/hyperlink" Target="https://www.pinterest.co.uk/pin/3196149048046734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A4F6B-3C30-62D9-0F17-7B21144B47E2}"/>
              </a:ext>
            </a:extLst>
          </p:cNvPr>
          <p:cNvSpPr>
            <a:spLocks noGrp="1"/>
          </p:cNvSpPr>
          <p:nvPr>
            <p:ph type="title"/>
          </p:nvPr>
        </p:nvSpPr>
        <p:spPr/>
        <p:txBody>
          <a:bodyPr/>
          <a:lstStyle/>
          <a:p>
            <a:r>
              <a:rPr lang="en-GB" dirty="0"/>
              <a:t>Jump around business plan presentation </a:t>
            </a:r>
          </a:p>
        </p:txBody>
      </p:sp>
      <p:sp>
        <p:nvSpPr>
          <p:cNvPr id="4" name="TextBox 3">
            <a:extLst>
              <a:ext uri="{FF2B5EF4-FFF2-40B4-BE49-F238E27FC236}">
                <a16:creationId xmlns:a16="http://schemas.microsoft.com/office/drawing/2014/main" id="{194661B8-6D2C-ADF6-5AFA-3DFE0B76526E}"/>
              </a:ext>
            </a:extLst>
          </p:cNvPr>
          <p:cNvSpPr txBox="1"/>
          <p:nvPr/>
        </p:nvSpPr>
        <p:spPr>
          <a:xfrm>
            <a:off x="1451579" y="1853754"/>
            <a:ext cx="4831964" cy="1754326"/>
          </a:xfrm>
          <a:prstGeom prst="rect">
            <a:avLst/>
          </a:prstGeom>
          <a:noFill/>
        </p:spPr>
        <p:txBody>
          <a:bodyPr wrap="none" rtlCol="0">
            <a:spAutoFit/>
          </a:bodyPr>
          <a:lstStyle/>
          <a:p>
            <a:r>
              <a:rPr lang="en-GB" dirty="0"/>
              <a:t>Name: Elena </a:t>
            </a:r>
            <a:r>
              <a:rPr lang="en-GB" dirty="0" err="1"/>
              <a:t>Pruteanu</a:t>
            </a:r>
            <a:endParaRPr lang="en-GB" dirty="0"/>
          </a:p>
          <a:p>
            <a:r>
              <a:rPr lang="en-GB" dirty="0"/>
              <a:t>Student ID: 2111212</a:t>
            </a:r>
          </a:p>
          <a:p>
            <a:r>
              <a:rPr lang="en-GB" dirty="0"/>
              <a:t>University: University of  Wales Trinity Saint David</a:t>
            </a:r>
          </a:p>
          <a:p>
            <a:r>
              <a:rPr lang="en-GB" dirty="0"/>
              <a:t>Module: Manage Enterprise in the 21</a:t>
            </a:r>
            <a:r>
              <a:rPr lang="en-GB" baseline="30000" dirty="0"/>
              <a:t>st</a:t>
            </a:r>
            <a:r>
              <a:rPr lang="en-GB" dirty="0"/>
              <a:t> Century </a:t>
            </a:r>
          </a:p>
          <a:p>
            <a:r>
              <a:rPr lang="en-GB" dirty="0"/>
              <a:t>Lecturer: Mel Squire</a:t>
            </a:r>
          </a:p>
          <a:p>
            <a:r>
              <a:rPr lang="en-GB" dirty="0"/>
              <a:t>Date: 7</a:t>
            </a:r>
            <a:r>
              <a:rPr lang="en-GB" baseline="30000" dirty="0"/>
              <a:t>th</a:t>
            </a:r>
            <a:r>
              <a:rPr lang="en-GB" dirty="0"/>
              <a:t> July 2022</a:t>
            </a:r>
          </a:p>
        </p:txBody>
      </p:sp>
      <p:pic>
        <p:nvPicPr>
          <p:cNvPr id="5" name="Picture 4" descr="A picture containing shape&#10;&#10;Description automatically generated">
            <a:extLst>
              <a:ext uri="{FF2B5EF4-FFF2-40B4-BE49-F238E27FC236}">
                <a16:creationId xmlns:a16="http://schemas.microsoft.com/office/drawing/2014/main" id="{DD234B5D-3C8E-AA6C-C9D2-B363E0B13D01}"/>
              </a:ext>
            </a:extLst>
          </p:cNvPr>
          <p:cNvPicPr>
            <a:picLocks noChangeAspect="1"/>
          </p:cNvPicPr>
          <p:nvPr/>
        </p:nvPicPr>
        <p:blipFill>
          <a:blip r:embed="rId3"/>
          <a:stretch>
            <a:fillRect/>
          </a:stretch>
        </p:blipFill>
        <p:spPr>
          <a:xfrm>
            <a:off x="7456487" y="2200275"/>
            <a:ext cx="3479800" cy="3200400"/>
          </a:xfrm>
          <a:prstGeom prst="rect">
            <a:avLst/>
          </a:prstGeom>
        </p:spPr>
      </p:pic>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9BD4A59D-FCA2-3DBC-7853-6ECEA2DB74F5}"/>
                  </a:ext>
                </a:extLst>
              </p14:cNvPr>
              <p14:cNvContentPartPr/>
              <p14:nvPr/>
            </p14:nvContentPartPr>
            <p14:xfrm>
              <a:off x="10852222" y="4076865"/>
              <a:ext cx="360" cy="360"/>
            </p14:xfrm>
          </p:contentPart>
        </mc:Choice>
        <mc:Fallback>
          <p:pic>
            <p:nvPicPr>
              <p:cNvPr id="3" name="Ink 2">
                <a:extLst>
                  <a:ext uri="{FF2B5EF4-FFF2-40B4-BE49-F238E27FC236}">
                    <a16:creationId xmlns:a16="http://schemas.microsoft.com/office/drawing/2014/main" id="{9BD4A59D-FCA2-3DBC-7853-6ECEA2DB74F5}"/>
                  </a:ext>
                </a:extLst>
              </p:cNvPr>
              <p:cNvPicPr/>
              <p:nvPr/>
            </p:nvPicPr>
            <p:blipFill>
              <a:blip r:embed="rId5"/>
              <a:stretch>
                <a:fillRect/>
              </a:stretch>
            </p:blipFill>
            <p:spPr>
              <a:xfrm>
                <a:off x="10834582" y="4059225"/>
                <a:ext cx="36000" cy="36000"/>
              </a:xfrm>
              <a:prstGeom prst="rect">
                <a:avLst/>
              </a:prstGeom>
            </p:spPr>
          </p:pic>
        </mc:Fallback>
      </mc:AlternateContent>
    </p:spTree>
    <p:extLst>
      <p:ext uri="{BB962C8B-B14F-4D97-AF65-F5344CB8AC3E}">
        <p14:creationId xmlns:p14="http://schemas.microsoft.com/office/powerpoint/2010/main" val="3875008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A54B6-42E2-8ACC-3940-1FE00F5B5001}"/>
              </a:ext>
            </a:extLst>
          </p:cNvPr>
          <p:cNvSpPr>
            <a:spLocks noGrp="1"/>
          </p:cNvSpPr>
          <p:nvPr>
            <p:ph type="title"/>
          </p:nvPr>
        </p:nvSpPr>
        <p:spPr/>
        <p:txBody>
          <a:bodyPr/>
          <a:lstStyle/>
          <a:p>
            <a:r>
              <a:rPr lang="en-GB" dirty="0"/>
              <a:t>Contents</a:t>
            </a:r>
          </a:p>
        </p:txBody>
      </p:sp>
      <p:sp>
        <p:nvSpPr>
          <p:cNvPr id="4" name="TextBox 3">
            <a:extLst>
              <a:ext uri="{FF2B5EF4-FFF2-40B4-BE49-F238E27FC236}">
                <a16:creationId xmlns:a16="http://schemas.microsoft.com/office/drawing/2014/main" id="{A253A821-21F6-3239-BEA3-39611E6FF5B8}"/>
              </a:ext>
            </a:extLst>
          </p:cNvPr>
          <p:cNvSpPr txBox="1"/>
          <p:nvPr/>
        </p:nvSpPr>
        <p:spPr>
          <a:xfrm>
            <a:off x="1451579" y="2257425"/>
            <a:ext cx="9237529" cy="3693319"/>
          </a:xfrm>
          <a:prstGeom prst="rect">
            <a:avLst/>
          </a:prstGeom>
          <a:noFill/>
        </p:spPr>
        <p:txBody>
          <a:bodyPr wrap="none" rtlCol="0">
            <a:spAutoFit/>
          </a:bodyPr>
          <a:lstStyle/>
          <a:p>
            <a:r>
              <a:rPr lang="en-GB" dirty="0"/>
              <a:t>Front Cover…………………………………………………………………………………slide 1</a:t>
            </a:r>
          </a:p>
          <a:p>
            <a:r>
              <a:rPr lang="en-GB" dirty="0"/>
              <a:t>Contents…………………………………………………………………………………….slide 2</a:t>
            </a:r>
          </a:p>
          <a:p>
            <a:r>
              <a:rPr lang="en-GB" dirty="0"/>
              <a:t>Introduction…………………………………………………………………………………slide 3</a:t>
            </a:r>
          </a:p>
          <a:p>
            <a:r>
              <a:rPr lang="en-GB" dirty="0"/>
              <a:t>Cashflow…………………………………………………………………………………….slide 4 </a:t>
            </a:r>
          </a:p>
          <a:p>
            <a:r>
              <a:rPr lang="en-GB" dirty="0"/>
              <a:t>Why an Indoor Playground?................................................................................................................slide 5</a:t>
            </a:r>
          </a:p>
          <a:p>
            <a:r>
              <a:rPr lang="en-GB" dirty="0"/>
              <a:t>Location………………………………………………………………………………….......slide 6</a:t>
            </a:r>
          </a:p>
          <a:p>
            <a:r>
              <a:rPr lang="en-GB" dirty="0"/>
              <a:t>Aims and Objectives………………………………………………………………………...slide 7</a:t>
            </a:r>
          </a:p>
          <a:p>
            <a:r>
              <a:rPr lang="en-GB" dirty="0"/>
              <a:t>Managing and PR Strategies…………………………………………………………………slide 8</a:t>
            </a:r>
          </a:p>
          <a:p>
            <a:r>
              <a:rPr lang="en-GB" dirty="0"/>
              <a:t>SWOT Analysis……………………………………………………………………………....slide 9</a:t>
            </a:r>
          </a:p>
          <a:p>
            <a:r>
              <a:rPr lang="en-GB" dirty="0"/>
              <a:t>What Have I Learnt From Market Research?..................................................................................slide 10</a:t>
            </a:r>
          </a:p>
          <a:p>
            <a:r>
              <a:rPr lang="en-GB" dirty="0"/>
              <a:t>Why Should An Investor Invest in our Business?............................................................................slide 11</a:t>
            </a:r>
          </a:p>
          <a:p>
            <a:r>
              <a:rPr lang="en-GB" dirty="0"/>
              <a:t>Leaflet………………………………………………………………………………………..slide 12</a:t>
            </a:r>
          </a:p>
          <a:p>
            <a:r>
              <a:rPr lang="en-GB" dirty="0"/>
              <a:t>References…………………………………………………………………………………...slide 13</a:t>
            </a:r>
          </a:p>
        </p:txBody>
      </p:sp>
    </p:spTree>
    <p:extLst>
      <p:ext uri="{BB962C8B-B14F-4D97-AF65-F5344CB8AC3E}">
        <p14:creationId xmlns:p14="http://schemas.microsoft.com/office/powerpoint/2010/main" val="227399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E8F47-08F9-42FC-AE0F-EB015A1056D6}"/>
              </a:ext>
            </a:extLst>
          </p:cNvPr>
          <p:cNvSpPr>
            <a:spLocks noGrp="1"/>
          </p:cNvSpPr>
          <p:nvPr>
            <p:ph type="ctrTitle"/>
          </p:nvPr>
        </p:nvSpPr>
        <p:spPr>
          <a:xfrm>
            <a:off x="2345826" y="995754"/>
            <a:ext cx="8637073" cy="2541431"/>
          </a:xfrm>
        </p:spPr>
        <p:txBody>
          <a:bodyPr>
            <a:normAutofit/>
          </a:bodyPr>
          <a:lstStyle/>
          <a:p>
            <a:r>
              <a:rPr lang="en-GB" dirty="0"/>
              <a:t>Introduction </a:t>
            </a:r>
          </a:p>
        </p:txBody>
      </p:sp>
      <p:sp>
        <p:nvSpPr>
          <p:cNvPr id="3" name="Subtitle 2">
            <a:extLst>
              <a:ext uri="{FF2B5EF4-FFF2-40B4-BE49-F238E27FC236}">
                <a16:creationId xmlns:a16="http://schemas.microsoft.com/office/drawing/2014/main" id="{87D04924-0CFD-2F5C-E84E-681F808087F7}"/>
              </a:ext>
            </a:extLst>
          </p:cNvPr>
          <p:cNvSpPr>
            <a:spLocks noGrp="1"/>
          </p:cNvSpPr>
          <p:nvPr>
            <p:ph type="subTitle" idx="1"/>
          </p:nvPr>
        </p:nvSpPr>
        <p:spPr>
          <a:xfrm>
            <a:off x="2417779" y="3531205"/>
            <a:ext cx="8637073" cy="496786"/>
          </a:xfrm>
        </p:spPr>
        <p:txBody>
          <a:bodyPr/>
          <a:lstStyle/>
          <a:p>
            <a:r>
              <a:rPr lang="en-GB" dirty="0"/>
              <a:t> 1.A brief overview of my business plan presentation </a:t>
            </a:r>
          </a:p>
        </p:txBody>
      </p:sp>
      <p:sp>
        <p:nvSpPr>
          <p:cNvPr id="4" name="TextBox 3">
            <a:extLst>
              <a:ext uri="{FF2B5EF4-FFF2-40B4-BE49-F238E27FC236}">
                <a16:creationId xmlns:a16="http://schemas.microsoft.com/office/drawing/2014/main" id="{5FBD30E4-9D4E-168D-E15A-475039C7CDE2}"/>
              </a:ext>
            </a:extLst>
          </p:cNvPr>
          <p:cNvSpPr txBox="1"/>
          <p:nvPr/>
        </p:nvSpPr>
        <p:spPr>
          <a:xfrm>
            <a:off x="798653" y="4780344"/>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9655F357-E08B-B7CC-660D-DF9CBC7B0FA1}"/>
              </a:ext>
            </a:extLst>
          </p:cNvPr>
          <p:cNvSpPr txBox="1"/>
          <p:nvPr/>
        </p:nvSpPr>
        <p:spPr>
          <a:xfrm>
            <a:off x="951053" y="4932744"/>
            <a:ext cx="184731" cy="369332"/>
          </a:xfrm>
          <a:prstGeom prst="rect">
            <a:avLst/>
          </a:prstGeom>
          <a:noFill/>
        </p:spPr>
        <p:txBody>
          <a:bodyPr wrap="none" rtlCol="0">
            <a:spAutoFit/>
          </a:bodyPr>
          <a:lstStyle/>
          <a:p>
            <a:endParaRPr lang="en-GB" dirty="0"/>
          </a:p>
        </p:txBody>
      </p:sp>
      <p:sp>
        <p:nvSpPr>
          <p:cNvPr id="11" name="TextBox 10">
            <a:extLst>
              <a:ext uri="{FF2B5EF4-FFF2-40B4-BE49-F238E27FC236}">
                <a16:creationId xmlns:a16="http://schemas.microsoft.com/office/drawing/2014/main" id="{2C8797BB-AC53-4969-4F48-E258223D990C}"/>
              </a:ext>
            </a:extLst>
          </p:cNvPr>
          <p:cNvSpPr txBox="1"/>
          <p:nvPr/>
        </p:nvSpPr>
        <p:spPr>
          <a:xfrm>
            <a:off x="2329340" y="4364845"/>
            <a:ext cx="9862660" cy="830997"/>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Jump Around is a varied family entertainment attraction that combines recreation, entertainment, and food amenities to generate significant draw power. Jump around's primary focus is on children's play and exercise for children aged 1 to 13. These activities have been packed into a safe, clean, climate-controlled, and supervised environment at jump around for children aged 13 and under to exercise and have fun while developing their imagination and physically challenging them. Traditional interview approaches have also been used to acquire the perspectives of children, according to King (1979).</a:t>
            </a:r>
          </a:p>
        </p:txBody>
      </p:sp>
      <p:pic>
        <p:nvPicPr>
          <p:cNvPr id="15" name="Picture 14">
            <a:extLst>
              <a:ext uri="{FF2B5EF4-FFF2-40B4-BE49-F238E27FC236}">
                <a16:creationId xmlns:a16="http://schemas.microsoft.com/office/drawing/2014/main" id="{5149FE3E-0CFD-0CD7-E010-ED6AF0CE45CE}"/>
              </a:ext>
            </a:extLst>
          </p:cNvPr>
          <p:cNvPicPr>
            <a:picLocks noChangeAspect="1"/>
          </p:cNvPicPr>
          <p:nvPr/>
        </p:nvPicPr>
        <p:blipFill>
          <a:blip r:embed="rId3"/>
          <a:stretch>
            <a:fillRect/>
          </a:stretch>
        </p:blipFill>
        <p:spPr>
          <a:xfrm>
            <a:off x="-1" y="4614863"/>
            <a:ext cx="2345827" cy="1571704"/>
          </a:xfrm>
          <a:prstGeom prst="rect">
            <a:avLst/>
          </a:prstGeom>
        </p:spPr>
      </p:pic>
      <p:sp>
        <p:nvSpPr>
          <p:cNvPr id="17" name="TextBox 16">
            <a:extLst>
              <a:ext uri="{FF2B5EF4-FFF2-40B4-BE49-F238E27FC236}">
                <a16:creationId xmlns:a16="http://schemas.microsoft.com/office/drawing/2014/main" id="{429AB758-940F-01A5-C2C8-A51BB665786B}"/>
              </a:ext>
            </a:extLst>
          </p:cNvPr>
          <p:cNvSpPr txBox="1"/>
          <p:nvPr/>
        </p:nvSpPr>
        <p:spPr>
          <a:xfrm>
            <a:off x="2329340" y="5840258"/>
            <a:ext cx="6100762"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4"/>
              </a:rPr>
              <a:t>https://www.referenceforbusiness.com/business-plans/Business-Plans-Volume-03/Indoor-Playground.html</a:t>
            </a:r>
            <a:r>
              <a:rPr lang="en-GB" sz="800" dirty="0">
                <a:latin typeface="Calibri" panose="020F0502020204030204" pitchFamily="34" charset="0"/>
                <a:cs typeface="Calibri" panose="020F0502020204030204" pitchFamily="34" charset="0"/>
              </a:rPr>
              <a:t> </a:t>
            </a:r>
            <a:endParaRPr lang="en-GB" sz="800" dirty="0"/>
          </a:p>
        </p:txBody>
      </p:sp>
      <p:sp>
        <p:nvSpPr>
          <p:cNvPr id="5" name="TextBox 4">
            <a:extLst>
              <a:ext uri="{FF2B5EF4-FFF2-40B4-BE49-F238E27FC236}">
                <a16:creationId xmlns:a16="http://schemas.microsoft.com/office/drawing/2014/main" id="{8527C565-A0E3-D5C6-2258-7D5B735CE46A}"/>
              </a:ext>
            </a:extLst>
          </p:cNvPr>
          <p:cNvSpPr txBox="1"/>
          <p:nvPr/>
        </p:nvSpPr>
        <p:spPr>
          <a:xfrm>
            <a:off x="3465448" y="1732913"/>
            <a:ext cx="4885899" cy="646331"/>
          </a:xfrm>
          <a:prstGeom prst="rect">
            <a:avLst/>
          </a:prstGeom>
          <a:noFill/>
        </p:spPr>
        <p:txBody>
          <a:bodyPr wrap="square" rtlCol="0">
            <a:spAutoFit/>
          </a:bodyPr>
          <a:lstStyle/>
          <a:p>
            <a:r>
              <a:rPr lang="en-GB" dirty="0"/>
              <a:t>My name is Elena </a:t>
            </a:r>
            <a:r>
              <a:rPr lang="en-GB" dirty="0" err="1"/>
              <a:t>Pruteanu</a:t>
            </a:r>
            <a:r>
              <a:rPr lang="en-GB" dirty="0"/>
              <a:t> and I partnered with Georgiana Ionescu to create this business.</a:t>
            </a:r>
          </a:p>
        </p:txBody>
      </p:sp>
      <p:sp>
        <p:nvSpPr>
          <p:cNvPr id="6" name="TextBox 5">
            <a:extLst>
              <a:ext uri="{FF2B5EF4-FFF2-40B4-BE49-F238E27FC236}">
                <a16:creationId xmlns:a16="http://schemas.microsoft.com/office/drawing/2014/main" id="{BC1EBF47-C10C-7B35-2C8C-DA7E1AC99708}"/>
              </a:ext>
            </a:extLst>
          </p:cNvPr>
          <p:cNvSpPr txBox="1"/>
          <p:nvPr/>
        </p:nvSpPr>
        <p:spPr>
          <a:xfrm>
            <a:off x="8823427" y="223457"/>
            <a:ext cx="3368573" cy="3416320"/>
          </a:xfrm>
          <a:prstGeom prst="rect">
            <a:avLst/>
          </a:prstGeom>
          <a:noFill/>
        </p:spPr>
        <p:txBody>
          <a:bodyPr wrap="square" rtlCol="0">
            <a:spAutoFit/>
          </a:bodyPr>
          <a:lstStyle/>
          <a:p>
            <a:pPr marL="285750" indent="-285750">
              <a:buFont typeface="Arial" panose="020B0604020202020204" pitchFamily="34" charset="0"/>
              <a:buChar char="•"/>
            </a:pPr>
            <a:r>
              <a:rPr lang="en-GB" dirty="0"/>
              <a:t>Discussing why I picked an indoor playground.</a:t>
            </a:r>
          </a:p>
          <a:p>
            <a:pPr marL="285750" indent="-285750">
              <a:buFont typeface="Arial" panose="020B0604020202020204" pitchFamily="34" charset="0"/>
              <a:buChar char="•"/>
            </a:pPr>
            <a:r>
              <a:rPr lang="en-GB" dirty="0"/>
              <a:t>The location of the business</a:t>
            </a:r>
          </a:p>
          <a:p>
            <a:pPr marL="285750" indent="-285750">
              <a:buFont typeface="Arial" panose="020B0604020202020204" pitchFamily="34" charset="0"/>
              <a:buChar char="•"/>
            </a:pPr>
            <a:r>
              <a:rPr lang="en-GB" dirty="0"/>
              <a:t>The aims/objectives</a:t>
            </a:r>
          </a:p>
          <a:p>
            <a:pPr marL="285750" indent="-285750">
              <a:buFont typeface="Arial" panose="020B0604020202020204" pitchFamily="34" charset="0"/>
              <a:buChar char="•"/>
            </a:pPr>
            <a:r>
              <a:rPr lang="en-GB" dirty="0"/>
              <a:t>The marketing PR strategies</a:t>
            </a:r>
          </a:p>
          <a:p>
            <a:pPr marL="285750" indent="-285750">
              <a:buFont typeface="Arial" panose="020B0604020202020204" pitchFamily="34" charset="0"/>
              <a:buChar char="•"/>
            </a:pPr>
            <a:r>
              <a:rPr lang="en-GB" dirty="0"/>
              <a:t>Why researching market strategies is important.</a:t>
            </a:r>
          </a:p>
          <a:p>
            <a:pPr marL="285750" indent="-285750">
              <a:buFont typeface="Arial" panose="020B0604020202020204" pitchFamily="34" charset="0"/>
              <a:buChar char="•"/>
            </a:pPr>
            <a:r>
              <a:rPr lang="en-GB" dirty="0"/>
              <a:t>Why an investor should invest in our business.</a:t>
            </a:r>
          </a:p>
          <a:p>
            <a:pPr marL="285750" indent="-285750">
              <a:buFont typeface="Arial" panose="020B0604020202020204" pitchFamily="34" charset="0"/>
              <a:buChar char="•"/>
            </a:pPr>
            <a:r>
              <a:rPr lang="en-GB" dirty="0"/>
              <a:t>Our cashflow</a:t>
            </a:r>
          </a:p>
          <a:p>
            <a:pPr marL="285750" indent="-285750">
              <a:buFont typeface="Arial" panose="020B0604020202020204" pitchFamily="34" charset="0"/>
              <a:buChar char="•"/>
            </a:pPr>
            <a:r>
              <a:rPr lang="en-GB" dirty="0"/>
              <a:t>7 P’s Strategy</a:t>
            </a:r>
          </a:p>
          <a:p>
            <a:endParaRPr lang="en-GB" dirty="0"/>
          </a:p>
        </p:txBody>
      </p:sp>
      <p:pic>
        <p:nvPicPr>
          <p:cNvPr id="12" name="Picture 11">
            <a:extLst>
              <a:ext uri="{FF2B5EF4-FFF2-40B4-BE49-F238E27FC236}">
                <a16:creationId xmlns:a16="http://schemas.microsoft.com/office/drawing/2014/main" id="{0F6E2FD0-D104-26AC-95B8-92447B21559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 y="0"/>
            <a:ext cx="2634019" cy="2604253"/>
          </a:xfrm>
          <a:prstGeom prst="rect">
            <a:avLst/>
          </a:prstGeom>
          <a:noFill/>
          <a:ln>
            <a:noFill/>
          </a:ln>
        </p:spPr>
      </p:pic>
    </p:spTree>
    <p:extLst>
      <p:ext uri="{BB962C8B-B14F-4D97-AF65-F5344CB8AC3E}">
        <p14:creationId xmlns:p14="http://schemas.microsoft.com/office/powerpoint/2010/main" val="1018778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8" name="Picture 57">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0" name="Straight Connector 59">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5948125-2302-2029-8BB4-326DEF29AA34}"/>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Cashflow</a:t>
            </a:r>
          </a:p>
        </p:txBody>
      </p:sp>
      <p:pic>
        <p:nvPicPr>
          <p:cNvPr id="4" name="Picture 3" descr="Table&#10;&#10;Description automatically generated">
            <a:extLst>
              <a:ext uri="{FF2B5EF4-FFF2-40B4-BE49-F238E27FC236}">
                <a16:creationId xmlns:a16="http://schemas.microsoft.com/office/drawing/2014/main" id="{827E5312-89FA-32CE-5D12-E4833AADE8D4}"/>
              </a:ext>
            </a:extLst>
          </p:cNvPr>
          <p:cNvPicPr>
            <a:picLocks noChangeAspect="1"/>
          </p:cNvPicPr>
          <p:nvPr/>
        </p:nvPicPr>
        <p:blipFill>
          <a:blip r:embed="rId3"/>
          <a:stretch>
            <a:fillRect/>
          </a:stretch>
        </p:blipFill>
        <p:spPr>
          <a:xfrm>
            <a:off x="1451579" y="2048462"/>
            <a:ext cx="9603274" cy="3385153"/>
          </a:xfrm>
          <a:prstGeom prst="rect">
            <a:avLst/>
          </a:prstGeom>
        </p:spPr>
      </p:pic>
    </p:spTree>
    <p:extLst>
      <p:ext uri="{BB962C8B-B14F-4D97-AF65-F5344CB8AC3E}">
        <p14:creationId xmlns:p14="http://schemas.microsoft.com/office/powerpoint/2010/main" val="1678419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CC180-4FDD-42D0-BA5C-6A8251EF2265}"/>
              </a:ext>
            </a:extLst>
          </p:cNvPr>
          <p:cNvSpPr>
            <a:spLocks noGrp="1"/>
          </p:cNvSpPr>
          <p:nvPr>
            <p:ph type="title"/>
          </p:nvPr>
        </p:nvSpPr>
        <p:spPr>
          <a:xfrm>
            <a:off x="1451579" y="804519"/>
            <a:ext cx="9603275" cy="1049235"/>
          </a:xfrm>
        </p:spPr>
        <p:txBody>
          <a:bodyPr>
            <a:normAutofit/>
          </a:bodyPr>
          <a:lstStyle/>
          <a:p>
            <a:r>
              <a:rPr lang="en-GB"/>
              <a:t>Why An indoor playground?</a:t>
            </a:r>
            <a:endParaRPr lang="en-GB" dirty="0"/>
          </a:p>
        </p:txBody>
      </p:sp>
      <p:sp>
        <p:nvSpPr>
          <p:cNvPr id="3" name="Content Placeholder 2">
            <a:extLst>
              <a:ext uri="{FF2B5EF4-FFF2-40B4-BE49-F238E27FC236}">
                <a16:creationId xmlns:a16="http://schemas.microsoft.com/office/drawing/2014/main" id="{D85F764A-5F29-B5D9-3190-84AEDF8271DA}"/>
              </a:ext>
            </a:extLst>
          </p:cNvPr>
          <p:cNvSpPr>
            <a:spLocks noGrp="1"/>
          </p:cNvSpPr>
          <p:nvPr>
            <p:ph idx="1"/>
          </p:nvPr>
        </p:nvSpPr>
        <p:spPr>
          <a:xfrm>
            <a:off x="1451579" y="2015732"/>
            <a:ext cx="5989855" cy="3450613"/>
          </a:xfrm>
        </p:spPr>
        <p:txBody>
          <a:bodyPr>
            <a:normAutofit/>
          </a:bodyPr>
          <a:lstStyle/>
          <a:p>
            <a:pPr marL="0" indent="0">
              <a:lnSpc>
                <a:spcPct val="110000"/>
              </a:lnSpc>
              <a:buNone/>
            </a:pPr>
            <a:r>
              <a:rPr lang="en-GB"/>
              <a:t>I’ve decided to start up a new business for a new indoor playground, my reasoning behind this is that many children are influenced by technology and most have yet to experience going to an indoor playground because of shyness or being too attached to a device.</a:t>
            </a:r>
          </a:p>
          <a:p>
            <a:pPr marL="0" indent="0">
              <a:lnSpc>
                <a:spcPct val="110000"/>
              </a:lnSpc>
              <a:buNone/>
            </a:pPr>
            <a:r>
              <a:rPr lang="en-GB"/>
              <a:t>This is why, and I believe I’m able to change that and make children have a new different perspective of the world and its idea of fun and joy. I welcome you with Jump Around!</a:t>
            </a:r>
          </a:p>
        </p:txBody>
      </p:sp>
      <p:pic>
        <p:nvPicPr>
          <p:cNvPr id="5" name="Picture 4" descr="A picture containing indoor, cluttered&#10;&#10;Description automatically generated">
            <a:extLst>
              <a:ext uri="{FF2B5EF4-FFF2-40B4-BE49-F238E27FC236}">
                <a16:creationId xmlns:a16="http://schemas.microsoft.com/office/drawing/2014/main" id="{656A9B40-1F10-F7C5-F99A-CDCD178DC38C}"/>
              </a:ext>
            </a:extLst>
          </p:cNvPr>
          <p:cNvPicPr>
            <a:picLocks noChangeAspect="1"/>
          </p:cNvPicPr>
          <p:nvPr/>
        </p:nvPicPr>
        <p:blipFill>
          <a:blip r:embed="rId3"/>
          <a:stretch>
            <a:fillRect/>
          </a:stretch>
        </p:blipFill>
        <p:spPr>
          <a:xfrm>
            <a:off x="7972417" y="2015733"/>
            <a:ext cx="2987291" cy="1643010"/>
          </a:xfrm>
          <a:prstGeom prst="rect">
            <a:avLst/>
          </a:prstGeom>
        </p:spPr>
      </p:pic>
      <p:pic>
        <p:nvPicPr>
          <p:cNvPr id="7" name="Picture 6" descr="A picture containing text, indoor, colorful&#10;&#10;Description automatically generated">
            <a:extLst>
              <a:ext uri="{FF2B5EF4-FFF2-40B4-BE49-F238E27FC236}">
                <a16:creationId xmlns:a16="http://schemas.microsoft.com/office/drawing/2014/main" id="{6629A263-3757-D6E6-E06B-227DAC87CFE2}"/>
              </a:ext>
            </a:extLst>
          </p:cNvPr>
          <p:cNvPicPr>
            <a:picLocks noChangeAspect="1"/>
          </p:cNvPicPr>
          <p:nvPr/>
        </p:nvPicPr>
        <p:blipFill>
          <a:blip r:embed="rId4"/>
          <a:stretch>
            <a:fillRect/>
          </a:stretch>
        </p:blipFill>
        <p:spPr>
          <a:xfrm>
            <a:off x="7958713" y="3823334"/>
            <a:ext cx="3014699" cy="1643011"/>
          </a:xfrm>
          <a:prstGeom prst="rect">
            <a:avLst/>
          </a:prstGeom>
        </p:spPr>
      </p:pic>
    </p:spTree>
    <p:extLst>
      <p:ext uri="{BB962C8B-B14F-4D97-AF65-F5344CB8AC3E}">
        <p14:creationId xmlns:p14="http://schemas.microsoft.com/office/powerpoint/2010/main" val="204686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64EB0-9A4C-E24E-09C4-B93F05E8A0AD}"/>
              </a:ext>
            </a:extLst>
          </p:cNvPr>
          <p:cNvSpPr>
            <a:spLocks noGrp="1"/>
          </p:cNvSpPr>
          <p:nvPr>
            <p:ph type="title"/>
          </p:nvPr>
        </p:nvSpPr>
        <p:spPr/>
        <p:txBody>
          <a:bodyPr/>
          <a:lstStyle/>
          <a:p>
            <a:r>
              <a:rPr lang="en-GB" dirty="0"/>
              <a:t>Location</a:t>
            </a:r>
          </a:p>
        </p:txBody>
      </p:sp>
      <p:pic>
        <p:nvPicPr>
          <p:cNvPr id="12" name="Picture 11" descr="Map&#10;&#10;Description automatically generated">
            <a:extLst>
              <a:ext uri="{FF2B5EF4-FFF2-40B4-BE49-F238E27FC236}">
                <a16:creationId xmlns:a16="http://schemas.microsoft.com/office/drawing/2014/main" id="{8D64A5B9-75BB-765C-4DA4-DD13B1C5FEC7}"/>
              </a:ext>
            </a:extLst>
          </p:cNvPr>
          <p:cNvPicPr>
            <a:picLocks noChangeAspect="1"/>
          </p:cNvPicPr>
          <p:nvPr/>
        </p:nvPicPr>
        <p:blipFill>
          <a:blip r:embed="rId3"/>
          <a:stretch>
            <a:fillRect/>
          </a:stretch>
        </p:blipFill>
        <p:spPr>
          <a:xfrm>
            <a:off x="7200900" y="2100262"/>
            <a:ext cx="4991100" cy="3429000"/>
          </a:xfrm>
          <a:prstGeom prst="rect">
            <a:avLst/>
          </a:prstGeom>
        </p:spPr>
      </p:pic>
      <p:pic>
        <p:nvPicPr>
          <p:cNvPr id="13" name="Picture 12">
            <a:extLst>
              <a:ext uri="{FF2B5EF4-FFF2-40B4-BE49-F238E27FC236}">
                <a16:creationId xmlns:a16="http://schemas.microsoft.com/office/drawing/2014/main" id="{7C961410-F980-E299-B636-52FCECF518BF}"/>
              </a:ext>
            </a:extLst>
          </p:cNvPr>
          <p:cNvPicPr>
            <a:picLocks noChangeAspect="1"/>
          </p:cNvPicPr>
          <p:nvPr/>
        </p:nvPicPr>
        <p:blipFill>
          <a:blip r:embed="rId4"/>
          <a:stretch>
            <a:fillRect/>
          </a:stretch>
        </p:blipFill>
        <p:spPr>
          <a:xfrm>
            <a:off x="0" y="2100263"/>
            <a:ext cx="6857997" cy="3428999"/>
          </a:xfrm>
          <a:prstGeom prst="rect">
            <a:avLst/>
          </a:prstGeom>
        </p:spPr>
      </p:pic>
      <p:sp>
        <p:nvSpPr>
          <p:cNvPr id="15" name="TextBox 14">
            <a:extLst>
              <a:ext uri="{FF2B5EF4-FFF2-40B4-BE49-F238E27FC236}">
                <a16:creationId xmlns:a16="http://schemas.microsoft.com/office/drawing/2014/main" id="{E2058720-6643-105A-B174-13196331AB05}"/>
              </a:ext>
            </a:extLst>
          </p:cNvPr>
          <p:cNvSpPr txBox="1"/>
          <p:nvPr/>
        </p:nvSpPr>
        <p:spPr>
          <a:xfrm>
            <a:off x="7200900" y="5486399"/>
            <a:ext cx="3548009" cy="646331"/>
          </a:xfrm>
          <a:prstGeom prst="rect">
            <a:avLst/>
          </a:prstGeom>
          <a:noFill/>
        </p:spPr>
        <p:txBody>
          <a:bodyPr wrap="square">
            <a:spAutoFit/>
          </a:bodyPr>
          <a:lstStyle/>
          <a:p>
            <a:r>
              <a:rPr lang="en-GB" b="0" i="0" u="none" strike="noStrike" dirty="0">
                <a:solidFill>
                  <a:srgbClr val="212529"/>
                </a:solidFill>
                <a:effectLst/>
                <a:latin typeface="-apple-system"/>
              </a:rPr>
              <a:t>Unit 2, City Link Retail Park, Newport Road, Cardiff</a:t>
            </a:r>
            <a:r>
              <a:rPr lang="en-GB" dirty="0">
                <a:solidFill>
                  <a:srgbClr val="212529"/>
                </a:solidFill>
                <a:latin typeface="-apple-system"/>
              </a:rPr>
              <a:t>, </a:t>
            </a:r>
            <a:r>
              <a:rPr lang="en-GB" b="0" i="0" u="none" strike="noStrike" dirty="0">
                <a:solidFill>
                  <a:srgbClr val="212529"/>
                </a:solidFill>
                <a:effectLst/>
                <a:latin typeface="-apple-system"/>
              </a:rPr>
              <a:t> CF24 1PQ</a:t>
            </a:r>
            <a:endParaRPr lang="en-GB" dirty="0"/>
          </a:p>
        </p:txBody>
      </p:sp>
      <p:sp>
        <p:nvSpPr>
          <p:cNvPr id="17" name="TextBox 16">
            <a:extLst>
              <a:ext uri="{FF2B5EF4-FFF2-40B4-BE49-F238E27FC236}">
                <a16:creationId xmlns:a16="http://schemas.microsoft.com/office/drawing/2014/main" id="{E237527F-5CDD-2C52-CAEF-6D0B73ECB4ED}"/>
              </a:ext>
            </a:extLst>
          </p:cNvPr>
          <p:cNvSpPr txBox="1"/>
          <p:nvPr/>
        </p:nvSpPr>
        <p:spPr>
          <a:xfrm>
            <a:off x="-4010" y="5532565"/>
            <a:ext cx="6100010"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rPr>
              <a:t>https://</a:t>
            </a:r>
            <a:r>
              <a:rPr lang="en-GB" sz="800" dirty="0" err="1">
                <a:latin typeface="Calibri" panose="020F0502020204030204" pitchFamily="34" charset="0"/>
                <a:cs typeface="Calibri" panose="020F0502020204030204" pitchFamily="34" charset="0"/>
              </a:rPr>
              <a:t>www.realla.co.uk</a:t>
            </a:r>
            <a:r>
              <a:rPr lang="en-GB" sz="800" dirty="0">
                <a:latin typeface="Calibri" panose="020F0502020204030204" pitchFamily="34" charset="0"/>
                <a:cs typeface="Calibri" panose="020F0502020204030204" pitchFamily="34" charset="0"/>
              </a:rPr>
              <a:t>/details/19230962</a:t>
            </a:r>
          </a:p>
        </p:txBody>
      </p:sp>
    </p:spTree>
    <p:extLst>
      <p:ext uri="{BB962C8B-B14F-4D97-AF65-F5344CB8AC3E}">
        <p14:creationId xmlns:p14="http://schemas.microsoft.com/office/powerpoint/2010/main" val="1068871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6" name="Picture 45">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8" name="Straight Connector 47">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2" name="Rectangle 51">
            <a:extLst>
              <a:ext uri="{FF2B5EF4-FFF2-40B4-BE49-F238E27FC236}">
                <a16:creationId xmlns:a16="http://schemas.microsoft.com/office/drawing/2014/main" id="{18B71113-ED1E-4689-96FF-620B29035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07079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84252525-B2F1-43A9-8DDF-5F476C864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0794" y="0"/>
            <a:ext cx="812120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38FAC-52AC-F7A4-C452-BCA5E617CC6A}"/>
              </a:ext>
            </a:extLst>
          </p:cNvPr>
          <p:cNvSpPr>
            <a:spLocks noGrp="1"/>
          </p:cNvSpPr>
          <p:nvPr>
            <p:ph type="title"/>
          </p:nvPr>
        </p:nvSpPr>
        <p:spPr>
          <a:xfrm>
            <a:off x="4669998" y="802298"/>
            <a:ext cx="6384854" cy="5116985"/>
          </a:xfrm>
        </p:spPr>
        <p:txBody>
          <a:bodyPr vert="horz" lIns="91440" tIns="45720" rIns="91440" bIns="0" rtlCol="0" anchor="ctr">
            <a:normAutofit/>
          </a:bodyPr>
          <a:lstStyle/>
          <a:p>
            <a:r>
              <a:rPr lang="en-US" sz="6000" dirty="0"/>
              <a:t>Aims and objectives</a:t>
            </a:r>
          </a:p>
        </p:txBody>
      </p:sp>
      <p:sp>
        <p:nvSpPr>
          <p:cNvPr id="3" name="Rectangle 2">
            <a:extLst>
              <a:ext uri="{FF2B5EF4-FFF2-40B4-BE49-F238E27FC236}">
                <a16:creationId xmlns:a16="http://schemas.microsoft.com/office/drawing/2014/main" id="{A519EE0A-C736-F9E9-1C09-DC03B7CB9FEA}"/>
              </a:ext>
            </a:extLst>
          </p:cNvPr>
          <p:cNvSpPr/>
          <p:nvPr/>
        </p:nvSpPr>
        <p:spPr>
          <a:xfrm>
            <a:off x="603914" y="444858"/>
            <a:ext cx="2928937" cy="138588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dirty="0"/>
              <a:t>We aim to never make a child feel unsafe in our establishment</a:t>
            </a:r>
          </a:p>
        </p:txBody>
      </p:sp>
      <p:sp>
        <p:nvSpPr>
          <p:cNvPr id="22" name="Rectangle 21">
            <a:extLst>
              <a:ext uri="{FF2B5EF4-FFF2-40B4-BE49-F238E27FC236}">
                <a16:creationId xmlns:a16="http://schemas.microsoft.com/office/drawing/2014/main" id="{4E21AFAD-B8B3-EA06-7199-BC130E187880}"/>
              </a:ext>
            </a:extLst>
          </p:cNvPr>
          <p:cNvSpPr/>
          <p:nvPr/>
        </p:nvSpPr>
        <p:spPr>
          <a:xfrm>
            <a:off x="603914" y="2686558"/>
            <a:ext cx="2928937" cy="138588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dirty="0"/>
              <a:t>We aim to make children view the world from a different perspective</a:t>
            </a:r>
          </a:p>
        </p:txBody>
      </p:sp>
      <p:sp>
        <p:nvSpPr>
          <p:cNvPr id="26" name="Rectangle 25">
            <a:extLst>
              <a:ext uri="{FF2B5EF4-FFF2-40B4-BE49-F238E27FC236}">
                <a16:creationId xmlns:a16="http://schemas.microsoft.com/office/drawing/2014/main" id="{42743B11-FC38-05E4-96F0-4BB62C459DCA}"/>
              </a:ext>
            </a:extLst>
          </p:cNvPr>
          <p:cNvSpPr/>
          <p:nvPr/>
        </p:nvSpPr>
        <p:spPr>
          <a:xfrm>
            <a:off x="603914" y="4926151"/>
            <a:ext cx="2928937" cy="138588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dirty="0"/>
              <a:t>We aim to abolish the loneliness within parents and children </a:t>
            </a:r>
          </a:p>
        </p:txBody>
      </p:sp>
      <p:sp>
        <p:nvSpPr>
          <p:cNvPr id="13" name="Rectangle 12">
            <a:extLst>
              <a:ext uri="{FF2B5EF4-FFF2-40B4-BE49-F238E27FC236}">
                <a16:creationId xmlns:a16="http://schemas.microsoft.com/office/drawing/2014/main" id="{59999E91-C3C7-86C0-EAC8-F85A9114A0C4}"/>
              </a:ext>
            </a:extLst>
          </p:cNvPr>
          <p:cNvSpPr/>
          <p:nvPr/>
        </p:nvSpPr>
        <p:spPr>
          <a:xfrm>
            <a:off x="9250196" y="2688503"/>
            <a:ext cx="2802437" cy="1385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Make our establishment vibrant and full of decorations that you would see out in the world and welcomed with fun</a:t>
            </a:r>
          </a:p>
        </p:txBody>
      </p:sp>
      <p:sp>
        <p:nvSpPr>
          <p:cNvPr id="18" name="Rectangle 17">
            <a:extLst>
              <a:ext uri="{FF2B5EF4-FFF2-40B4-BE49-F238E27FC236}">
                <a16:creationId xmlns:a16="http://schemas.microsoft.com/office/drawing/2014/main" id="{748FFAEF-77FE-FA73-D9A6-0590ED12738F}"/>
              </a:ext>
            </a:extLst>
          </p:cNvPr>
          <p:cNvSpPr/>
          <p:nvPr/>
        </p:nvSpPr>
        <p:spPr>
          <a:xfrm>
            <a:off x="9202447" y="351609"/>
            <a:ext cx="2802437" cy="1385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Make our establishment feel welcoming with kindness and recruit the most kind staff that we could ever ask for</a:t>
            </a:r>
          </a:p>
        </p:txBody>
      </p:sp>
      <p:sp>
        <p:nvSpPr>
          <p:cNvPr id="19" name="Rectangle 18">
            <a:extLst>
              <a:ext uri="{FF2B5EF4-FFF2-40B4-BE49-F238E27FC236}">
                <a16:creationId xmlns:a16="http://schemas.microsoft.com/office/drawing/2014/main" id="{FAA4E546-766D-B8E8-F7F6-BFFD907B72AD}"/>
              </a:ext>
            </a:extLst>
          </p:cNvPr>
          <p:cNvSpPr/>
          <p:nvPr/>
        </p:nvSpPr>
        <p:spPr>
          <a:xfrm>
            <a:off x="9211497" y="4779698"/>
            <a:ext cx="2802437" cy="1385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Make our establishment make parents to see the joy light up within their child while they make new friends.</a:t>
            </a:r>
          </a:p>
        </p:txBody>
      </p:sp>
      <p:pic>
        <p:nvPicPr>
          <p:cNvPr id="4" name="Picture 3">
            <a:extLst>
              <a:ext uri="{FF2B5EF4-FFF2-40B4-BE49-F238E27FC236}">
                <a16:creationId xmlns:a16="http://schemas.microsoft.com/office/drawing/2014/main" id="{3E561873-012B-A66A-B6DB-223449F90D68}"/>
              </a:ext>
            </a:extLst>
          </p:cNvPr>
          <p:cNvPicPr>
            <a:picLocks noChangeAspect="1"/>
          </p:cNvPicPr>
          <p:nvPr/>
        </p:nvPicPr>
        <p:blipFill>
          <a:blip r:embed="rId4"/>
          <a:stretch>
            <a:fillRect/>
          </a:stretch>
        </p:blipFill>
        <p:spPr>
          <a:xfrm>
            <a:off x="4954706" y="347268"/>
            <a:ext cx="2670176" cy="2002632"/>
          </a:xfrm>
          <a:prstGeom prst="rect">
            <a:avLst/>
          </a:prstGeom>
        </p:spPr>
      </p:pic>
    </p:spTree>
    <p:extLst>
      <p:ext uri="{BB962C8B-B14F-4D97-AF65-F5344CB8AC3E}">
        <p14:creationId xmlns:p14="http://schemas.microsoft.com/office/powerpoint/2010/main" val="40669933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967-2E52-A942-7D6C-A43276FF64AE}"/>
              </a:ext>
            </a:extLst>
          </p:cNvPr>
          <p:cNvSpPr>
            <a:spLocks noGrp="1"/>
          </p:cNvSpPr>
          <p:nvPr>
            <p:ph type="title"/>
          </p:nvPr>
        </p:nvSpPr>
        <p:spPr/>
        <p:txBody>
          <a:bodyPr/>
          <a:lstStyle/>
          <a:p>
            <a:r>
              <a:rPr lang="en-GB" dirty="0"/>
              <a:t>BRAND Marketing and </a:t>
            </a:r>
            <a:r>
              <a:rPr lang="en-GB" dirty="0" err="1"/>
              <a:t>Pr</a:t>
            </a:r>
            <a:r>
              <a:rPr lang="en-GB" dirty="0"/>
              <a:t> strategies</a:t>
            </a:r>
          </a:p>
        </p:txBody>
      </p:sp>
      <p:sp>
        <p:nvSpPr>
          <p:cNvPr id="5" name="TextBox 4">
            <a:extLst>
              <a:ext uri="{FF2B5EF4-FFF2-40B4-BE49-F238E27FC236}">
                <a16:creationId xmlns:a16="http://schemas.microsoft.com/office/drawing/2014/main" id="{433552BB-CDAD-5E21-E6BC-EB44DB8BCE0C}"/>
              </a:ext>
            </a:extLst>
          </p:cNvPr>
          <p:cNvSpPr txBox="1"/>
          <p:nvPr/>
        </p:nvSpPr>
        <p:spPr>
          <a:xfrm>
            <a:off x="465244" y="2206586"/>
            <a:ext cx="4286250" cy="1754326"/>
          </a:xfrm>
          <a:prstGeom prst="rect">
            <a:avLst/>
          </a:prstGeom>
          <a:noFill/>
        </p:spPr>
        <p:txBody>
          <a:bodyPr wrap="square" rtlCol="0">
            <a:spAutoFit/>
          </a:bodyPr>
          <a:lstStyle/>
          <a:p>
            <a:pPr marL="285750" indent="-285750">
              <a:buFont typeface="Wingdings" pitchFamily="2" charset="2"/>
              <a:buChar char="Ø"/>
            </a:pPr>
            <a:r>
              <a:rPr lang="en-GB" dirty="0"/>
              <a:t>Billboards</a:t>
            </a:r>
          </a:p>
          <a:p>
            <a:pPr marL="285750" indent="-285750">
              <a:buFont typeface="Wingdings" pitchFamily="2" charset="2"/>
              <a:buChar char="Ø"/>
            </a:pPr>
            <a:r>
              <a:rPr lang="en-GB" dirty="0"/>
              <a:t>Posters</a:t>
            </a:r>
          </a:p>
          <a:p>
            <a:pPr marL="285750" indent="-285750">
              <a:buFont typeface="Wingdings" pitchFamily="2" charset="2"/>
              <a:buChar char="Ø"/>
            </a:pPr>
            <a:r>
              <a:rPr lang="en-GB" dirty="0"/>
              <a:t>Leaflets</a:t>
            </a:r>
          </a:p>
          <a:p>
            <a:pPr marL="285750" indent="-285750">
              <a:buFont typeface="Wingdings" pitchFamily="2" charset="2"/>
              <a:buChar char="Ø"/>
            </a:pPr>
            <a:r>
              <a:rPr lang="en-GB" dirty="0"/>
              <a:t>Brochures</a:t>
            </a:r>
          </a:p>
          <a:p>
            <a:pPr marL="285750" indent="-285750">
              <a:buFont typeface="Wingdings" pitchFamily="2" charset="2"/>
              <a:buChar char="Ø"/>
            </a:pPr>
            <a:r>
              <a:rPr lang="en-GB" dirty="0"/>
              <a:t>Indicative signs</a:t>
            </a:r>
          </a:p>
          <a:p>
            <a:pPr marL="285750" indent="-285750">
              <a:buFont typeface="Wingdings" pitchFamily="2" charset="2"/>
              <a:buChar char="Ø"/>
            </a:pPr>
            <a:endParaRPr lang="en-GB" dirty="0"/>
          </a:p>
        </p:txBody>
      </p:sp>
      <p:sp>
        <p:nvSpPr>
          <p:cNvPr id="6" name="TextBox 5">
            <a:extLst>
              <a:ext uri="{FF2B5EF4-FFF2-40B4-BE49-F238E27FC236}">
                <a16:creationId xmlns:a16="http://schemas.microsoft.com/office/drawing/2014/main" id="{5EFE8753-987B-DEC4-8C99-EA933221D112}"/>
              </a:ext>
            </a:extLst>
          </p:cNvPr>
          <p:cNvSpPr txBox="1"/>
          <p:nvPr/>
        </p:nvSpPr>
        <p:spPr>
          <a:xfrm>
            <a:off x="445770" y="1837254"/>
            <a:ext cx="2466054" cy="369332"/>
          </a:xfrm>
          <a:prstGeom prst="rect">
            <a:avLst/>
          </a:prstGeom>
          <a:noFill/>
        </p:spPr>
        <p:txBody>
          <a:bodyPr wrap="square" rtlCol="0">
            <a:spAutoFit/>
          </a:bodyPr>
          <a:lstStyle/>
          <a:p>
            <a:r>
              <a:rPr lang="en-GB" u="sng" dirty="0"/>
              <a:t>Marketing Possibilities</a:t>
            </a:r>
          </a:p>
        </p:txBody>
      </p:sp>
      <p:pic>
        <p:nvPicPr>
          <p:cNvPr id="1026" name="Picture 2" descr="Mockup of the banner on the rooftop An empty huge poster mockup on the roof of a mall; white template placeholder of an advertising billboard on the rooftop of a modern building framed by trees; blank mock-up of an outdoor info banner billboard stock pictures, royalty-free photos &amp; images">
            <a:hlinkClick r:id="rId3"/>
            <a:extLst>
              <a:ext uri="{FF2B5EF4-FFF2-40B4-BE49-F238E27FC236}">
                <a16:creationId xmlns:a16="http://schemas.microsoft.com/office/drawing/2014/main" id="{39CDE9E8-E792-51A5-4E9D-24B44984A9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838700"/>
            <a:ext cx="3028950" cy="2019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53EC358-9B12-884E-0D68-F245B86339D9}"/>
              </a:ext>
            </a:extLst>
          </p:cNvPr>
          <p:cNvSpPr txBox="1"/>
          <p:nvPr/>
        </p:nvSpPr>
        <p:spPr>
          <a:xfrm>
            <a:off x="7440507" y="1837254"/>
            <a:ext cx="1954530" cy="369332"/>
          </a:xfrm>
          <a:prstGeom prst="rect">
            <a:avLst/>
          </a:prstGeom>
          <a:noFill/>
        </p:spPr>
        <p:txBody>
          <a:bodyPr wrap="square" rtlCol="0">
            <a:spAutoFit/>
          </a:bodyPr>
          <a:lstStyle/>
          <a:p>
            <a:r>
              <a:rPr lang="en-GB" u="sng" dirty="0"/>
              <a:t>PR Possibilities </a:t>
            </a:r>
          </a:p>
        </p:txBody>
      </p:sp>
      <p:sp>
        <p:nvSpPr>
          <p:cNvPr id="8" name="TextBox 7">
            <a:extLst>
              <a:ext uri="{FF2B5EF4-FFF2-40B4-BE49-F238E27FC236}">
                <a16:creationId xmlns:a16="http://schemas.microsoft.com/office/drawing/2014/main" id="{9ED27F24-87DC-D669-6CBE-F6BFDB31BC1D}"/>
              </a:ext>
            </a:extLst>
          </p:cNvPr>
          <p:cNvSpPr txBox="1"/>
          <p:nvPr/>
        </p:nvSpPr>
        <p:spPr>
          <a:xfrm>
            <a:off x="7440507" y="2206586"/>
            <a:ext cx="3200400" cy="1754326"/>
          </a:xfrm>
          <a:prstGeom prst="rect">
            <a:avLst/>
          </a:prstGeom>
          <a:noFill/>
        </p:spPr>
        <p:txBody>
          <a:bodyPr wrap="square" rtlCol="0">
            <a:spAutoFit/>
          </a:bodyPr>
          <a:lstStyle/>
          <a:p>
            <a:pPr marL="285750" indent="-285750">
              <a:buFont typeface="Wingdings" pitchFamily="2" charset="2"/>
              <a:buChar char="Ø"/>
            </a:pPr>
            <a:r>
              <a:rPr lang="en-GB" dirty="0"/>
              <a:t>Advertisements on social media (</a:t>
            </a:r>
            <a:r>
              <a:rPr lang="en-GB" dirty="0" err="1"/>
              <a:t>e.g</a:t>
            </a:r>
            <a:r>
              <a:rPr lang="en-GB" dirty="0"/>
              <a:t> Instagram, </a:t>
            </a:r>
            <a:r>
              <a:rPr lang="en-GB" dirty="0" err="1"/>
              <a:t>Youtube</a:t>
            </a:r>
            <a:r>
              <a:rPr lang="en-GB" dirty="0"/>
              <a:t>, Facebook)</a:t>
            </a:r>
          </a:p>
          <a:p>
            <a:pPr marL="285750" indent="-285750">
              <a:buFont typeface="Wingdings" pitchFamily="2" charset="2"/>
              <a:buChar char="Ø"/>
            </a:pPr>
            <a:r>
              <a:rPr lang="en-GB" dirty="0"/>
              <a:t>Sponsorships (If other companies are willing to)</a:t>
            </a:r>
          </a:p>
          <a:p>
            <a:pPr marL="285750" indent="-285750">
              <a:buFont typeface="Wingdings" pitchFamily="2" charset="2"/>
              <a:buChar char="Ø"/>
            </a:pPr>
            <a:r>
              <a:rPr lang="en-GB" dirty="0"/>
              <a:t>Company Website</a:t>
            </a:r>
          </a:p>
        </p:txBody>
      </p:sp>
      <p:pic>
        <p:nvPicPr>
          <p:cNvPr id="9" name="Picture 8">
            <a:extLst>
              <a:ext uri="{FF2B5EF4-FFF2-40B4-BE49-F238E27FC236}">
                <a16:creationId xmlns:a16="http://schemas.microsoft.com/office/drawing/2014/main" id="{0EC8B05C-C0EE-8CED-BE94-12A7A11959AC}"/>
              </a:ext>
            </a:extLst>
          </p:cNvPr>
          <p:cNvPicPr>
            <a:picLocks noChangeAspect="1"/>
          </p:cNvPicPr>
          <p:nvPr/>
        </p:nvPicPr>
        <p:blipFill>
          <a:blip r:embed="rId5"/>
          <a:stretch>
            <a:fillRect/>
          </a:stretch>
        </p:blipFill>
        <p:spPr>
          <a:xfrm>
            <a:off x="3028950" y="4836471"/>
            <a:ext cx="1428750" cy="2021529"/>
          </a:xfrm>
          <a:prstGeom prst="rect">
            <a:avLst/>
          </a:prstGeom>
        </p:spPr>
      </p:pic>
      <p:pic>
        <p:nvPicPr>
          <p:cNvPr id="10" name="Picture 9">
            <a:extLst>
              <a:ext uri="{FF2B5EF4-FFF2-40B4-BE49-F238E27FC236}">
                <a16:creationId xmlns:a16="http://schemas.microsoft.com/office/drawing/2014/main" id="{526044C8-BCB9-5EF4-F520-85C833076CDF}"/>
              </a:ext>
            </a:extLst>
          </p:cNvPr>
          <p:cNvPicPr>
            <a:picLocks noChangeAspect="1"/>
          </p:cNvPicPr>
          <p:nvPr/>
        </p:nvPicPr>
        <p:blipFill>
          <a:blip r:embed="rId6"/>
          <a:stretch>
            <a:fillRect/>
          </a:stretch>
        </p:blipFill>
        <p:spPr>
          <a:xfrm>
            <a:off x="4457700" y="5614989"/>
            <a:ext cx="1683246" cy="1243012"/>
          </a:xfrm>
          <a:prstGeom prst="rect">
            <a:avLst/>
          </a:prstGeom>
        </p:spPr>
      </p:pic>
      <p:pic>
        <p:nvPicPr>
          <p:cNvPr id="12" name="Picture 11">
            <a:extLst>
              <a:ext uri="{FF2B5EF4-FFF2-40B4-BE49-F238E27FC236}">
                <a16:creationId xmlns:a16="http://schemas.microsoft.com/office/drawing/2014/main" id="{1D137EE9-C281-E2F5-E4B0-4E96ED46F003}"/>
              </a:ext>
            </a:extLst>
          </p:cNvPr>
          <p:cNvPicPr>
            <a:picLocks noChangeAspect="1"/>
          </p:cNvPicPr>
          <p:nvPr/>
        </p:nvPicPr>
        <p:blipFill>
          <a:blip r:embed="rId7"/>
          <a:stretch>
            <a:fillRect/>
          </a:stretch>
        </p:blipFill>
        <p:spPr>
          <a:xfrm>
            <a:off x="9163050" y="4586288"/>
            <a:ext cx="3028950" cy="2271712"/>
          </a:xfrm>
          <a:prstGeom prst="rect">
            <a:avLst/>
          </a:prstGeom>
        </p:spPr>
      </p:pic>
      <p:pic>
        <p:nvPicPr>
          <p:cNvPr id="11" name="Picture 10">
            <a:extLst>
              <a:ext uri="{FF2B5EF4-FFF2-40B4-BE49-F238E27FC236}">
                <a16:creationId xmlns:a16="http://schemas.microsoft.com/office/drawing/2014/main" id="{96688BA8-1325-AA99-ECD7-F7478BAECD13}"/>
              </a:ext>
            </a:extLst>
          </p:cNvPr>
          <p:cNvPicPr>
            <a:picLocks noChangeAspect="1"/>
          </p:cNvPicPr>
          <p:nvPr/>
        </p:nvPicPr>
        <p:blipFill>
          <a:blip r:embed="rId8"/>
          <a:stretch>
            <a:fillRect/>
          </a:stretch>
        </p:blipFill>
        <p:spPr>
          <a:xfrm>
            <a:off x="6123358" y="4586288"/>
            <a:ext cx="3039691" cy="2279008"/>
          </a:xfrm>
          <a:prstGeom prst="rect">
            <a:avLst/>
          </a:prstGeom>
        </p:spPr>
      </p:pic>
      <p:sp>
        <p:nvSpPr>
          <p:cNvPr id="13" name="TextBox 12">
            <a:extLst>
              <a:ext uri="{FF2B5EF4-FFF2-40B4-BE49-F238E27FC236}">
                <a16:creationId xmlns:a16="http://schemas.microsoft.com/office/drawing/2014/main" id="{742A24F7-EBAC-9E6F-3F5A-10BCF56F13BB}"/>
              </a:ext>
            </a:extLst>
          </p:cNvPr>
          <p:cNvSpPr txBox="1"/>
          <p:nvPr/>
        </p:nvSpPr>
        <p:spPr>
          <a:xfrm>
            <a:off x="3348505" y="4857372"/>
            <a:ext cx="789640" cy="369332"/>
          </a:xfrm>
          <a:prstGeom prst="rect">
            <a:avLst/>
          </a:prstGeom>
          <a:noFill/>
        </p:spPr>
        <p:txBody>
          <a:bodyPr wrap="none" rtlCol="0">
            <a:spAutoFit/>
          </a:bodyPr>
          <a:lstStyle/>
          <a:p>
            <a:r>
              <a:rPr lang="en-GB" dirty="0"/>
              <a:t>Poster</a:t>
            </a:r>
          </a:p>
        </p:txBody>
      </p:sp>
      <p:sp>
        <p:nvSpPr>
          <p:cNvPr id="14" name="TextBox 13">
            <a:extLst>
              <a:ext uri="{FF2B5EF4-FFF2-40B4-BE49-F238E27FC236}">
                <a16:creationId xmlns:a16="http://schemas.microsoft.com/office/drawing/2014/main" id="{B7F9056C-5935-5C80-2E09-FDEBAEB3934F}"/>
              </a:ext>
            </a:extLst>
          </p:cNvPr>
          <p:cNvSpPr txBox="1"/>
          <p:nvPr/>
        </p:nvSpPr>
        <p:spPr>
          <a:xfrm>
            <a:off x="-62034" y="4613732"/>
            <a:ext cx="6100762"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3"/>
              </a:rPr>
              <a:t>https://www.istockphoto.com/photo/mockup-of-the-banner-on-the-rooftop-gm1141079575-305568817</a:t>
            </a:r>
            <a:r>
              <a:rPr lang="en-GB" sz="800" dirty="0">
                <a:latin typeface="Calibri" panose="020F0502020204030204" pitchFamily="34" charset="0"/>
                <a:cs typeface="Calibri" panose="020F0502020204030204" pitchFamily="34" charset="0"/>
              </a:rPr>
              <a:t> </a:t>
            </a:r>
            <a:endParaRPr lang="en-GB" sz="800" dirty="0"/>
          </a:p>
        </p:txBody>
      </p:sp>
      <p:sp>
        <p:nvSpPr>
          <p:cNvPr id="16" name="TextBox 15">
            <a:extLst>
              <a:ext uri="{FF2B5EF4-FFF2-40B4-BE49-F238E27FC236}">
                <a16:creationId xmlns:a16="http://schemas.microsoft.com/office/drawing/2014/main" id="{8A48A920-95BB-F9B8-E484-43F8125A4B9F}"/>
              </a:ext>
            </a:extLst>
          </p:cNvPr>
          <p:cNvSpPr txBox="1"/>
          <p:nvPr/>
        </p:nvSpPr>
        <p:spPr>
          <a:xfrm>
            <a:off x="-62035" y="4435971"/>
            <a:ext cx="6136480"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9"/>
              </a:rPr>
              <a:t>https://www.mycreativeshop.com/templates/brochures/blank</a:t>
            </a:r>
            <a:endParaRPr lang="en-GB" sz="800" dirty="0"/>
          </a:p>
        </p:txBody>
      </p:sp>
      <p:sp>
        <p:nvSpPr>
          <p:cNvPr id="18" name="TextBox 17">
            <a:extLst>
              <a:ext uri="{FF2B5EF4-FFF2-40B4-BE49-F238E27FC236}">
                <a16:creationId xmlns:a16="http://schemas.microsoft.com/office/drawing/2014/main" id="{79913CF0-5041-23EE-1981-8AF506A174A5}"/>
              </a:ext>
            </a:extLst>
          </p:cNvPr>
          <p:cNvSpPr txBox="1"/>
          <p:nvPr/>
        </p:nvSpPr>
        <p:spPr>
          <a:xfrm>
            <a:off x="-40480" y="4138672"/>
            <a:ext cx="4286250" cy="33855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10"/>
              </a:rPr>
              <a:t>https://www.dreamstime.com/winter-themed-celebration-event-blank-poster-flyer-winter-themed-celebration-event-blank-poster-image103394717</a:t>
            </a:r>
            <a:endParaRPr lang="en-GB" sz="800" dirty="0"/>
          </a:p>
        </p:txBody>
      </p:sp>
      <p:sp>
        <p:nvSpPr>
          <p:cNvPr id="20" name="TextBox 19">
            <a:extLst>
              <a:ext uri="{FF2B5EF4-FFF2-40B4-BE49-F238E27FC236}">
                <a16:creationId xmlns:a16="http://schemas.microsoft.com/office/drawing/2014/main" id="{19EDFF1C-67CF-EB10-D930-2DAA1384AB4F}"/>
              </a:ext>
            </a:extLst>
          </p:cNvPr>
          <p:cNvSpPr txBox="1"/>
          <p:nvPr/>
        </p:nvSpPr>
        <p:spPr>
          <a:xfrm>
            <a:off x="8417772" y="4363548"/>
            <a:ext cx="6136480"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11"/>
              </a:rPr>
              <a:t>https://www.flexgigzz.com/service/do-web-template-and-landing-page-design-by-psd/</a:t>
            </a:r>
            <a:endParaRPr lang="en-GB" sz="800" dirty="0"/>
          </a:p>
        </p:txBody>
      </p:sp>
      <p:sp>
        <p:nvSpPr>
          <p:cNvPr id="22" name="TextBox 21">
            <a:extLst>
              <a:ext uri="{FF2B5EF4-FFF2-40B4-BE49-F238E27FC236}">
                <a16:creationId xmlns:a16="http://schemas.microsoft.com/office/drawing/2014/main" id="{02C33781-C5AC-AD0E-7E4A-877FB99DDF68}"/>
              </a:ext>
            </a:extLst>
          </p:cNvPr>
          <p:cNvSpPr txBox="1"/>
          <p:nvPr/>
        </p:nvSpPr>
        <p:spPr>
          <a:xfrm>
            <a:off x="8158162" y="4200227"/>
            <a:ext cx="7315200"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12"/>
              </a:rPr>
              <a:t>https://www.mktr.ai/online-advertising-platforms-what-are-your-options-when-to-use-them/</a:t>
            </a:r>
            <a:endParaRPr lang="en-GB" sz="800" dirty="0"/>
          </a:p>
        </p:txBody>
      </p:sp>
    </p:spTree>
    <p:extLst>
      <p:ext uri="{BB962C8B-B14F-4D97-AF65-F5344CB8AC3E}">
        <p14:creationId xmlns:p14="http://schemas.microsoft.com/office/powerpoint/2010/main" val="1252048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25271-0908-6035-41B2-E25852EBD647}"/>
              </a:ext>
            </a:extLst>
          </p:cNvPr>
          <p:cNvSpPr>
            <a:spLocks noGrp="1"/>
          </p:cNvSpPr>
          <p:nvPr>
            <p:ph type="title"/>
          </p:nvPr>
        </p:nvSpPr>
        <p:spPr/>
        <p:txBody>
          <a:bodyPr/>
          <a:lstStyle/>
          <a:p>
            <a:r>
              <a:rPr lang="en-GB" dirty="0"/>
              <a:t>SWOT analysis</a:t>
            </a:r>
          </a:p>
        </p:txBody>
      </p:sp>
      <p:sp>
        <p:nvSpPr>
          <p:cNvPr id="4" name="TextBox 3">
            <a:extLst>
              <a:ext uri="{FF2B5EF4-FFF2-40B4-BE49-F238E27FC236}">
                <a16:creationId xmlns:a16="http://schemas.microsoft.com/office/drawing/2014/main" id="{7496127B-BEA5-914B-6AA6-B61BD44F2E43}"/>
              </a:ext>
            </a:extLst>
          </p:cNvPr>
          <p:cNvSpPr txBox="1"/>
          <p:nvPr/>
        </p:nvSpPr>
        <p:spPr>
          <a:xfrm>
            <a:off x="1451579" y="1853754"/>
            <a:ext cx="1058495" cy="369332"/>
          </a:xfrm>
          <a:prstGeom prst="rect">
            <a:avLst/>
          </a:prstGeom>
          <a:noFill/>
        </p:spPr>
        <p:txBody>
          <a:bodyPr wrap="none" rtlCol="0">
            <a:spAutoFit/>
          </a:bodyPr>
          <a:lstStyle/>
          <a:p>
            <a:r>
              <a:rPr lang="en-GB" dirty="0"/>
              <a:t>Strengths</a:t>
            </a:r>
          </a:p>
        </p:txBody>
      </p:sp>
      <p:sp>
        <p:nvSpPr>
          <p:cNvPr id="5" name="TextBox 4">
            <a:extLst>
              <a:ext uri="{FF2B5EF4-FFF2-40B4-BE49-F238E27FC236}">
                <a16:creationId xmlns:a16="http://schemas.microsoft.com/office/drawing/2014/main" id="{E6AFDBDF-7445-2BD9-A4D3-DFDB50613184}"/>
              </a:ext>
            </a:extLst>
          </p:cNvPr>
          <p:cNvSpPr txBox="1"/>
          <p:nvPr/>
        </p:nvSpPr>
        <p:spPr>
          <a:xfrm>
            <a:off x="1451579" y="3616656"/>
            <a:ext cx="1324530" cy="369332"/>
          </a:xfrm>
          <a:prstGeom prst="rect">
            <a:avLst/>
          </a:prstGeom>
          <a:noFill/>
        </p:spPr>
        <p:txBody>
          <a:bodyPr wrap="none" rtlCol="0">
            <a:spAutoFit/>
          </a:bodyPr>
          <a:lstStyle/>
          <a:p>
            <a:r>
              <a:rPr lang="en-GB" dirty="0"/>
              <a:t>Weaknesses</a:t>
            </a:r>
          </a:p>
        </p:txBody>
      </p:sp>
      <p:sp>
        <p:nvSpPr>
          <p:cNvPr id="6" name="TextBox 5">
            <a:extLst>
              <a:ext uri="{FF2B5EF4-FFF2-40B4-BE49-F238E27FC236}">
                <a16:creationId xmlns:a16="http://schemas.microsoft.com/office/drawing/2014/main" id="{A4E0DDA2-A5BF-6B88-0B55-323AF1F3AE2B}"/>
              </a:ext>
            </a:extLst>
          </p:cNvPr>
          <p:cNvSpPr txBox="1"/>
          <p:nvPr/>
        </p:nvSpPr>
        <p:spPr>
          <a:xfrm>
            <a:off x="7478973" y="1853754"/>
            <a:ext cx="1514967" cy="369332"/>
          </a:xfrm>
          <a:prstGeom prst="rect">
            <a:avLst/>
          </a:prstGeom>
          <a:noFill/>
        </p:spPr>
        <p:txBody>
          <a:bodyPr wrap="none" rtlCol="0">
            <a:spAutoFit/>
          </a:bodyPr>
          <a:lstStyle/>
          <a:p>
            <a:r>
              <a:rPr lang="en-GB" dirty="0"/>
              <a:t>Opportunities</a:t>
            </a:r>
          </a:p>
        </p:txBody>
      </p:sp>
      <p:sp>
        <p:nvSpPr>
          <p:cNvPr id="7" name="TextBox 6">
            <a:extLst>
              <a:ext uri="{FF2B5EF4-FFF2-40B4-BE49-F238E27FC236}">
                <a16:creationId xmlns:a16="http://schemas.microsoft.com/office/drawing/2014/main" id="{F7D3136E-F1C7-2183-3A68-886144DFDA53}"/>
              </a:ext>
            </a:extLst>
          </p:cNvPr>
          <p:cNvSpPr txBox="1"/>
          <p:nvPr/>
        </p:nvSpPr>
        <p:spPr>
          <a:xfrm>
            <a:off x="7492621" y="3616656"/>
            <a:ext cx="899798" cy="369332"/>
          </a:xfrm>
          <a:prstGeom prst="rect">
            <a:avLst/>
          </a:prstGeom>
          <a:noFill/>
        </p:spPr>
        <p:txBody>
          <a:bodyPr wrap="none" rtlCol="0">
            <a:spAutoFit/>
          </a:bodyPr>
          <a:lstStyle/>
          <a:p>
            <a:r>
              <a:rPr lang="en-GB" dirty="0"/>
              <a:t>Threats</a:t>
            </a:r>
          </a:p>
        </p:txBody>
      </p:sp>
      <p:sp>
        <p:nvSpPr>
          <p:cNvPr id="8" name="TextBox 7">
            <a:extLst>
              <a:ext uri="{FF2B5EF4-FFF2-40B4-BE49-F238E27FC236}">
                <a16:creationId xmlns:a16="http://schemas.microsoft.com/office/drawing/2014/main" id="{84B2144C-2724-05A7-7BBC-7A9D5AC56A1B}"/>
              </a:ext>
            </a:extLst>
          </p:cNvPr>
          <p:cNvSpPr txBox="1"/>
          <p:nvPr/>
        </p:nvSpPr>
        <p:spPr>
          <a:xfrm>
            <a:off x="1288503" y="2273539"/>
            <a:ext cx="2975212" cy="1200329"/>
          </a:xfrm>
          <a:prstGeom prst="rect">
            <a:avLst/>
          </a:prstGeom>
          <a:noFill/>
        </p:spPr>
        <p:txBody>
          <a:bodyPr wrap="square" rtlCol="0">
            <a:spAutoFit/>
          </a:bodyPr>
          <a:lstStyle/>
          <a:p>
            <a:pPr marL="285750" indent="-285750">
              <a:buFont typeface="Arial" panose="020B0604020202020204" pitchFamily="34" charset="0"/>
              <a:buChar char="•"/>
            </a:pPr>
            <a:r>
              <a:rPr lang="en-GB" dirty="0"/>
              <a:t>Gains advantage over businesses in bad weather</a:t>
            </a:r>
          </a:p>
          <a:p>
            <a:pPr marL="285750" indent="-285750">
              <a:buFont typeface="Arial" panose="020B0604020202020204" pitchFamily="34" charset="0"/>
              <a:buChar char="•"/>
            </a:pPr>
            <a:r>
              <a:rPr lang="en-GB" dirty="0"/>
              <a:t>Location as it is near the city and the outskirts.</a:t>
            </a:r>
          </a:p>
        </p:txBody>
      </p:sp>
      <p:sp>
        <p:nvSpPr>
          <p:cNvPr id="9" name="TextBox 8">
            <a:extLst>
              <a:ext uri="{FF2B5EF4-FFF2-40B4-BE49-F238E27FC236}">
                <a16:creationId xmlns:a16="http://schemas.microsoft.com/office/drawing/2014/main" id="{48F238DE-21CC-0B01-B3FA-8923D03F441C}"/>
              </a:ext>
            </a:extLst>
          </p:cNvPr>
          <p:cNvSpPr txBox="1"/>
          <p:nvPr/>
        </p:nvSpPr>
        <p:spPr>
          <a:xfrm>
            <a:off x="1288503" y="4128776"/>
            <a:ext cx="2060812" cy="1477328"/>
          </a:xfrm>
          <a:prstGeom prst="rect">
            <a:avLst/>
          </a:prstGeom>
          <a:noFill/>
        </p:spPr>
        <p:txBody>
          <a:bodyPr wrap="square" rtlCol="0">
            <a:spAutoFit/>
          </a:bodyPr>
          <a:lstStyle/>
          <a:p>
            <a:pPr marL="285750" indent="-285750">
              <a:buFont typeface="Arial" panose="020B0604020202020204" pitchFamily="34" charset="0"/>
              <a:buChar char="•"/>
            </a:pPr>
            <a:r>
              <a:rPr lang="en-GB" dirty="0"/>
              <a:t>Finding Loans</a:t>
            </a:r>
          </a:p>
          <a:p>
            <a:pPr marL="285750" indent="-285750">
              <a:buFont typeface="Arial" panose="020B0604020202020204" pitchFamily="34" charset="0"/>
              <a:buChar char="•"/>
            </a:pPr>
            <a:r>
              <a:rPr lang="en-GB" dirty="0"/>
              <a:t>Lack of visitors within certain seasons of the year.</a:t>
            </a:r>
          </a:p>
        </p:txBody>
      </p:sp>
      <p:sp>
        <p:nvSpPr>
          <p:cNvPr id="10" name="TextBox 9">
            <a:extLst>
              <a:ext uri="{FF2B5EF4-FFF2-40B4-BE49-F238E27FC236}">
                <a16:creationId xmlns:a16="http://schemas.microsoft.com/office/drawing/2014/main" id="{2BE249C3-4317-0DB1-BAA3-8D10D7547606}"/>
              </a:ext>
            </a:extLst>
          </p:cNvPr>
          <p:cNvSpPr txBox="1"/>
          <p:nvPr/>
        </p:nvSpPr>
        <p:spPr>
          <a:xfrm>
            <a:off x="7218769" y="2277169"/>
            <a:ext cx="3684895" cy="923330"/>
          </a:xfrm>
          <a:prstGeom prst="rect">
            <a:avLst/>
          </a:prstGeom>
          <a:noFill/>
        </p:spPr>
        <p:txBody>
          <a:bodyPr wrap="square" rtlCol="0">
            <a:spAutoFit/>
          </a:bodyPr>
          <a:lstStyle/>
          <a:p>
            <a:pPr marL="285750" indent="-285750">
              <a:buFont typeface="Arial" panose="020B0604020202020204" pitchFamily="34" charset="0"/>
              <a:buChar char="•"/>
            </a:pPr>
            <a:r>
              <a:rPr lang="en-GB" dirty="0"/>
              <a:t>Chance to improve the quality of life.</a:t>
            </a:r>
          </a:p>
          <a:p>
            <a:pPr marL="285750" indent="-285750">
              <a:buFont typeface="Arial" panose="020B0604020202020204" pitchFamily="34" charset="0"/>
              <a:buChar char="•"/>
            </a:pPr>
            <a:r>
              <a:rPr lang="en-GB" dirty="0"/>
              <a:t>Able to advertise for parties.</a:t>
            </a:r>
          </a:p>
        </p:txBody>
      </p:sp>
      <p:sp>
        <p:nvSpPr>
          <p:cNvPr id="11" name="TextBox 10">
            <a:extLst>
              <a:ext uri="{FF2B5EF4-FFF2-40B4-BE49-F238E27FC236}">
                <a16:creationId xmlns:a16="http://schemas.microsoft.com/office/drawing/2014/main" id="{7A2F6BF6-E813-EA5D-DD94-FEC60C8E33C4}"/>
              </a:ext>
            </a:extLst>
          </p:cNvPr>
          <p:cNvSpPr txBox="1"/>
          <p:nvPr/>
        </p:nvSpPr>
        <p:spPr>
          <a:xfrm>
            <a:off x="7157188" y="3985988"/>
            <a:ext cx="3897666" cy="923330"/>
          </a:xfrm>
          <a:prstGeom prst="rect">
            <a:avLst/>
          </a:prstGeom>
          <a:noFill/>
        </p:spPr>
        <p:txBody>
          <a:bodyPr wrap="square" rtlCol="0">
            <a:spAutoFit/>
          </a:bodyPr>
          <a:lstStyle/>
          <a:p>
            <a:pPr marL="285750" indent="-285750">
              <a:buFont typeface="Arial" panose="020B0604020202020204" pitchFamily="34" charset="0"/>
              <a:buChar char="•"/>
            </a:pPr>
            <a:r>
              <a:rPr lang="en-GB" dirty="0"/>
              <a:t>Competing with other accessible or private indoor playground</a:t>
            </a:r>
          </a:p>
          <a:p>
            <a:pPr marL="285750" indent="-285750">
              <a:buFont typeface="Arial" panose="020B0604020202020204" pitchFamily="34" charset="0"/>
              <a:buChar char="•"/>
            </a:pPr>
            <a:r>
              <a:rPr lang="en-GB" dirty="0"/>
              <a:t>Competing with other rivals prices.</a:t>
            </a:r>
          </a:p>
        </p:txBody>
      </p:sp>
    </p:spTree>
    <p:extLst>
      <p:ext uri="{BB962C8B-B14F-4D97-AF65-F5344CB8AC3E}">
        <p14:creationId xmlns:p14="http://schemas.microsoft.com/office/powerpoint/2010/main" val="3874360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8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19C06FC-3CA0-1379-DE85-86BE2469D1C4}"/>
              </a:ext>
            </a:extLst>
          </p:cNvPr>
          <p:cNvPicPr>
            <a:picLocks noChangeAspect="1"/>
          </p:cNvPicPr>
          <p:nvPr/>
        </p:nvPicPr>
        <p:blipFill rotWithShape="1">
          <a:blip r:embed="rId3">
            <a:alphaModFix amt="50000"/>
          </a:blip>
          <a:srcRect l="3376" r="8625" b="-1"/>
          <a:stretch/>
        </p:blipFill>
        <p:spPr>
          <a:xfrm>
            <a:off x="305" y="10"/>
            <a:ext cx="12191695" cy="6857990"/>
          </a:xfrm>
          <a:prstGeom prst="rect">
            <a:avLst/>
          </a:prstGeom>
        </p:spPr>
      </p:pic>
      <p:sp>
        <p:nvSpPr>
          <p:cNvPr id="10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1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11" name="Rectangle 9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82C776B-CBFB-C9A8-F459-1000A311E08F}"/>
              </a:ext>
            </a:extLst>
          </p:cNvPr>
          <p:cNvSpPr>
            <a:spLocks noGrp="1"/>
          </p:cNvSpPr>
          <p:nvPr>
            <p:ph type="title"/>
          </p:nvPr>
        </p:nvSpPr>
        <p:spPr>
          <a:xfrm>
            <a:off x="1130271" y="1193800"/>
            <a:ext cx="3193050" cy="4699000"/>
          </a:xfrm>
        </p:spPr>
        <p:txBody>
          <a:bodyPr anchor="ctr">
            <a:normAutofit/>
          </a:bodyPr>
          <a:lstStyle/>
          <a:p>
            <a:r>
              <a:rPr lang="en-GB"/>
              <a:t>What have I learnt from market research?</a:t>
            </a:r>
            <a:endParaRPr lang="en-GB" dirty="0"/>
          </a:p>
        </p:txBody>
      </p:sp>
      <p:cxnSp>
        <p:nvCxnSpPr>
          <p:cNvPr id="112" name="Straight Connector 9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3" name="Content Placeholder 86">
            <a:extLst>
              <a:ext uri="{FF2B5EF4-FFF2-40B4-BE49-F238E27FC236}">
                <a16:creationId xmlns:a16="http://schemas.microsoft.com/office/drawing/2014/main" id="{1E6E2252-0242-B70E-D1CA-0C74511F35B1}"/>
              </a:ext>
            </a:extLst>
          </p:cNvPr>
          <p:cNvSpPr>
            <a:spLocks noGrp="1"/>
          </p:cNvSpPr>
          <p:nvPr>
            <p:ph idx="1"/>
          </p:nvPr>
        </p:nvSpPr>
        <p:spPr>
          <a:xfrm>
            <a:off x="4976636" y="1193800"/>
            <a:ext cx="6085091" cy="4699000"/>
          </a:xfrm>
        </p:spPr>
        <p:txBody>
          <a:bodyPr anchor="ctr">
            <a:normAutofit/>
          </a:bodyPr>
          <a:lstStyle/>
          <a:p>
            <a:r>
              <a:rPr lang="en-US" dirty="0"/>
              <a:t>Every business can benefit from market research</a:t>
            </a:r>
          </a:p>
          <a:p>
            <a:r>
              <a:rPr lang="en-US" dirty="0"/>
              <a:t>Market research requires thorough specifications</a:t>
            </a:r>
          </a:p>
          <a:p>
            <a:r>
              <a:rPr lang="en-US" dirty="0"/>
              <a:t>Surveys are not always the best way to progress.</a:t>
            </a:r>
          </a:p>
          <a:p>
            <a:r>
              <a:rPr lang="en-US" dirty="0"/>
              <a:t>Third-party provides more accurate results when coming to market research</a:t>
            </a:r>
          </a:p>
        </p:txBody>
      </p:sp>
      <p:sp>
        <p:nvSpPr>
          <p:cNvPr id="114"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 name="TextBox 2">
            <a:extLst>
              <a:ext uri="{FF2B5EF4-FFF2-40B4-BE49-F238E27FC236}">
                <a16:creationId xmlns:a16="http://schemas.microsoft.com/office/drawing/2014/main" id="{A80D063B-426D-62C7-B261-648C3D43613B}"/>
              </a:ext>
            </a:extLst>
          </p:cNvPr>
          <p:cNvSpPr txBox="1"/>
          <p:nvPr/>
        </p:nvSpPr>
        <p:spPr>
          <a:xfrm>
            <a:off x="-1128713" y="1157288"/>
            <a:ext cx="184731" cy="369332"/>
          </a:xfrm>
          <a:prstGeom prst="rect">
            <a:avLst/>
          </a:prstGeom>
          <a:noFill/>
        </p:spPr>
        <p:txBody>
          <a:bodyPr wrap="none" rtlCol="0">
            <a:spAutoFit/>
          </a:bodyPr>
          <a:lstStyle/>
          <a:p>
            <a:endParaRPr lang="en-GB"/>
          </a:p>
        </p:txBody>
      </p:sp>
      <p:sp>
        <p:nvSpPr>
          <p:cNvPr id="13" name="TextBox 12">
            <a:extLst>
              <a:ext uri="{FF2B5EF4-FFF2-40B4-BE49-F238E27FC236}">
                <a16:creationId xmlns:a16="http://schemas.microsoft.com/office/drawing/2014/main" id="{D3C532D4-5B03-247D-A31D-11E85EC50850}"/>
              </a:ext>
            </a:extLst>
          </p:cNvPr>
          <p:cNvSpPr txBox="1"/>
          <p:nvPr/>
        </p:nvSpPr>
        <p:spPr>
          <a:xfrm>
            <a:off x="0" y="6534834"/>
            <a:ext cx="6665118"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4"/>
              </a:rPr>
              <a:t>https://www.jodymichael.com/blog/linear-thinkers-overcoming-leadership-challenges/</a:t>
            </a:r>
            <a:endParaRPr lang="en-GB" sz="800" dirty="0"/>
          </a:p>
        </p:txBody>
      </p:sp>
    </p:spTree>
    <p:extLst>
      <p:ext uri="{BB962C8B-B14F-4D97-AF65-F5344CB8AC3E}">
        <p14:creationId xmlns:p14="http://schemas.microsoft.com/office/powerpoint/2010/main" val="83916568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a:extLst>
              <a:ext uri="{FF2B5EF4-FFF2-40B4-BE49-F238E27FC236}">
                <a16:creationId xmlns:a16="http://schemas.microsoft.com/office/drawing/2014/main" id="{2B1A3005-770F-5991-AD29-28A34A18D2DE}"/>
              </a:ext>
            </a:extLst>
          </p:cNvPr>
          <p:cNvPicPr>
            <a:picLocks noGrp="1" noChangeAspect="1"/>
          </p:cNvPicPr>
          <p:nvPr>
            <p:ph idx="1"/>
          </p:nvPr>
        </p:nvPicPr>
        <p:blipFill rotWithShape="1">
          <a:blip r:embed="rId4"/>
          <a:srcRect l="3"/>
          <a:stretch/>
        </p:blipFill>
        <p:spPr>
          <a:xfrm>
            <a:off x="20" y="10"/>
            <a:ext cx="12191693" cy="6858000"/>
          </a:xfrm>
          <a:prstGeom prst="rect">
            <a:avLst/>
          </a:prstGeom>
        </p:spPr>
      </p:pic>
      <p:sp>
        <p:nvSpPr>
          <p:cNvPr id="17" name="Rectangle 16">
            <a:extLst>
              <a:ext uri="{FF2B5EF4-FFF2-40B4-BE49-F238E27FC236}">
                <a16:creationId xmlns:a16="http://schemas.microsoft.com/office/drawing/2014/main" id="{2E67E8BF-E4B2-4098-9FB3-9E400BD86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1994B-B1EB-305A-523C-A76391D5B02F}"/>
              </a:ext>
            </a:extLst>
          </p:cNvPr>
          <p:cNvSpPr>
            <a:spLocks noGrp="1"/>
          </p:cNvSpPr>
          <p:nvPr>
            <p:ph type="title"/>
          </p:nvPr>
        </p:nvSpPr>
        <p:spPr>
          <a:xfrm>
            <a:off x="6094412" y="5239131"/>
            <a:ext cx="5279490" cy="960087"/>
          </a:xfrm>
        </p:spPr>
        <p:txBody>
          <a:bodyPr vert="horz" lIns="91440" tIns="45720" rIns="91440" bIns="45720" rtlCol="0" anchor="t">
            <a:normAutofit/>
          </a:bodyPr>
          <a:lstStyle/>
          <a:p>
            <a:r>
              <a:rPr lang="en-US" sz="3000">
                <a:solidFill>
                  <a:srgbClr val="FFFFFE"/>
                </a:solidFill>
              </a:rPr>
              <a:t>Why should an investor invest in our business?</a:t>
            </a:r>
          </a:p>
        </p:txBody>
      </p:sp>
      <p:cxnSp>
        <p:nvCxnSpPr>
          <p:cNvPr id="19" name="Straight Connector 18">
            <a:extLst>
              <a:ext uri="{FF2B5EF4-FFF2-40B4-BE49-F238E27FC236}">
                <a16:creationId xmlns:a16="http://schemas.microsoft.com/office/drawing/2014/main" id="{3781A10F-5DF6-4C9B-AE0B-5249E4399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1" y="5073596"/>
            <a:ext cx="5283196" cy="0"/>
          </a:xfrm>
          <a:prstGeom prst="line">
            <a:avLst/>
          </a:prstGeom>
          <a:ln w="31750">
            <a:solidFill>
              <a:srgbClr val="FECDB0"/>
            </a:solidFill>
          </a:ln>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C2C29D86-69BF-92FF-1804-737E3A005320}"/>
              </a:ext>
            </a:extLst>
          </p:cNvPr>
          <p:cNvSpPr txBox="1"/>
          <p:nvPr/>
        </p:nvSpPr>
        <p:spPr>
          <a:xfrm>
            <a:off x="252169" y="0"/>
            <a:ext cx="2614607" cy="674030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As a business, we can overcome financial problems.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Reduces stress on having to repay.</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Knowledgeable investor.</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Inspiration, motivation</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Improving confidence of stakeholders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Holding special days for international children day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Our team will be made of employers who are Romanian to make foreign children feel at ease</a:t>
            </a:r>
          </a:p>
        </p:txBody>
      </p:sp>
      <p:sp>
        <p:nvSpPr>
          <p:cNvPr id="12" name="TextBox 11">
            <a:extLst>
              <a:ext uri="{FF2B5EF4-FFF2-40B4-BE49-F238E27FC236}">
                <a16:creationId xmlns:a16="http://schemas.microsoft.com/office/drawing/2014/main" id="{25911A5F-5078-87BD-E421-B36EF1AFF23E}"/>
              </a:ext>
            </a:extLst>
          </p:cNvPr>
          <p:cNvSpPr txBox="1"/>
          <p:nvPr/>
        </p:nvSpPr>
        <p:spPr>
          <a:xfrm>
            <a:off x="8889450" y="6578808"/>
            <a:ext cx="6100762" cy="215444"/>
          </a:xfrm>
          <a:prstGeom prst="rect">
            <a:avLst/>
          </a:prstGeom>
          <a:noFill/>
        </p:spPr>
        <p:txBody>
          <a:bodyPr wrap="square">
            <a:spAutoFit/>
          </a:bodyPr>
          <a:lstStyle/>
          <a:p>
            <a:r>
              <a:rPr lang="en-GB" sz="800" dirty="0">
                <a:latin typeface="Calibri" panose="020F0502020204030204" pitchFamily="34" charset="0"/>
                <a:cs typeface="Calibri" panose="020F0502020204030204" pitchFamily="34" charset="0"/>
                <a:hlinkClick r:id="rId5"/>
              </a:rPr>
              <a:t>https://www.gq-magazine.co.uk/lifestyle/article/investing-for-beginners</a:t>
            </a:r>
            <a:endParaRPr lang="en-GB" sz="800" dirty="0"/>
          </a:p>
        </p:txBody>
      </p:sp>
    </p:spTree>
    <p:extLst>
      <p:ext uri="{BB962C8B-B14F-4D97-AF65-F5344CB8AC3E}">
        <p14:creationId xmlns:p14="http://schemas.microsoft.com/office/powerpoint/2010/main" val="2342300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352BB3D1-FC10-43EE-8114-34C0EBA6F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7766695C-9F91-4225-8954-E3288BC513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pic>
        <p:nvPicPr>
          <p:cNvPr id="22" name="Picture 21" descr="A picture containing shape&#10;&#10;Description automatically generated">
            <a:extLst>
              <a:ext uri="{FF2B5EF4-FFF2-40B4-BE49-F238E27FC236}">
                <a16:creationId xmlns:a16="http://schemas.microsoft.com/office/drawing/2014/main" id="{9A131819-F9DA-83CF-9A9E-512B7DBCC321}"/>
              </a:ext>
            </a:extLst>
          </p:cNvPr>
          <p:cNvPicPr>
            <a:picLocks noChangeAspect="1"/>
          </p:cNvPicPr>
          <p:nvPr/>
        </p:nvPicPr>
        <p:blipFill>
          <a:blip r:embed="rId3"/>
          <a:stretch>
            <a:fillRect/>
          </a:stretch>
        </p:blipFill>
        <p:spPr>
          <a:xfrm>
            <a:off x="1941681" y="960144"/>
            <a:ext cx="1945256" cy="1789067"/>
          </a:xfrm>
          <a:prstGeom prst="rect">
            <a:avLst/>
          </a:prstGeom>
        </p:spPr>
      </p:pic>
      <p:sp>
        <p:nvSpPr>
          <p:cNvPr id="23" name="TextBox 22">
            <a:extLst>
              <a:ext uri="{FF2B5EF4-FFF2-40B4-BE49-F238E27FC236}">
                <a16:creationId xmlns:a16="http://schemas.microsoft.com/office/drawing/2014/main" id="{C39224A5-4822-C6C7-B16F-E5CB6A841C21}"/>
              </a:ext>
            </a:extLst>
          </p:cNvPr>
          <p:cNvSpPr txBox="1"/>
          <p:nvPr/>
        </p:nvSpPr>
        <p:spPr>
          <a:xfrm>
            <a:off x="1785173" y="3162212"/>
            <a:ext cx="2154308" cy="923330"/>
          </a:xfrm>
          <a:prstGeom prst="rect">
            <a:avLst/>
          </a:prstGeom>
          <a:noFill/>
        </p:spPr>
        <p:txBody>
          <a:bodyPr wrap="none" rtlCol="0">
            <a:spAutoFit/>
          </a:bodyPr>
          <a:lstStyle/>
          <a:p>
            <a:r>
              <a:rPr lang="en-GB" dirty="0"/>
              <a:t>A Trusty Leaflet with</a:t>
            </a:r>
          </a:p>
          <a:p>
            <a:r>
              <a:rPr lang="en-GB" dirty="0"/>
              <a:t>all you need to know</a:t>
            </a:r>
          </a:p>
          <a:p>
            <a:r>
              <a:rPr lang="en-GB" dirty="0"/>
              <a:t>Jump Around!</a:t>
            </a:r>
          </a:p>
        </p:txBody>
      </p:sp>
      <p:sp>
        <p:nvSpPr>
          <p:cNvPr id="26" name="TextBox 25">
            <a:extLst>
              <a:ext uri="{FF2B5EF4-FFF2-40B4-BE49-F238E27FC236}">
                <a16:creationId xmlns:a16="http://schemas.microsoft.com/office/drawing/2014/main" id="{1651261F-923F-CD7B-CE6E-431AF905F330}"/>
              </a:ext>
            </a:extLst>
          </p:cNvPr>
          <p:cNvSpPr txBox="1"/>
          <p:nvPr/>
        </p:nvSpPr>
        <p:spPr>
          <a:xfrm>
            <a:off x="1785173" y="4611469"/>
            <a:ext cx="1641155" cy="646331"/>
          </a:xfrm>
          <a:prstGeom prst="rect">
            <a:avLst/>
          </a:prstGeom>
          <a:noFill/>
        </p:spPr>
        <p:txBody>
          <a:bodyPr wrap="none" rtlCol="0">
            <a:spAutoFit/>
          </a:bodyPr>
          <a:lstStyle/>
          <a:p>
            <a:r>
              <a:rPr lang="en-GB" dirty="0"/>
              <a:t>By our founder</a:t>
            </a:r>
          </a:p>
          <a:p>
            <a:r>
              <a:rPr lang="en-GB" dirty="0"/>
              <a:t> Elena </a:t>
            </a:r>
            <a:r>
              <a:rPr lang="en-GB" dirty="0" err="1"/>
              <a:t>Pruteanu</a:t>
            </a:r>
            <a:endParaRPr lang="en-GB" dirty="0"/>
          </a:p>
        </p:txBody>
      </p:sp>
      <p:sp>
        <p:nvSpPr>
          <p:cNvPr id="27" name="TextBox 26">
            <a:extLst>
              <a:ext uri="{FF2B5EF4-FFF2-40B4-BE49-F238E27FC236}">
                <a16:creationId xmlns:a16="http://schemas.microsoft.com/office/drawing/2014/main" id="{BB00F6EF-8536-B99E-C82B-F7DD7177CE91}"/>
              </a:ext>
            </a:extLst>
          </p:cNvPr>
          <p:cNvSpPr txBox="1"/>
          <p:nvPr/>
        </p:nvSpPr>
        <p:spPr>
          <a:xfrm>
            <a:off x="6095849" y="683138"/>
            <a:ext cx="3476776" cy="923330"/>
          </a:xfrm>
          <a:prstGeom prst="rect">
            <a:avLst/>
          </a:prstGeom>
          <a:noFill/>
        </p:spPr>
        <p:txBody>
          <a:bodyPr wrap="square" rtlCol="0">
            <a:spAutoFit/>
          </a:bodyPr>
          <a:lstStyle/>
          <a:p>
            <a:r>
              <a:rPr lang="en-GB" dirty="0"/>
              <a:t>Our indoor resort resides many opportunities of fun that you wont be able to resist.</a:t>
            </a:r>
          </a:p>
        </p:txBody>
      </p:sp>
      <p:pic>
        <p:nvPicPr>
          <p:cNvPr id="28" name="Picture 27" descr="A picture containing indoor, cluttered&#10;&#10;Description automatically generated">
            <a:extLst>
              <a:ext uri="{FF2B5EF4-FFF2-40B4-BE49-F238E27FC236}">
                <a16:creationId xmlns:a16="http://schemas.microsoft.com/office/drawing/2014/main" id="{7A8DA7BC-9697-760B-5920-A8DC62CA6C6C}"/>
              </a:ext>
            </a:extLst>
          </p:cNvPr>
          <p:cNvPicPr>
            <a:picLocks noChangeAspect="1"/>
          </p:cNvPicPr>
          <p:nvPr/>
        </p:nvPicPr>
        <p:blipFill>
          <a:blip r:embed="rId4"/>
          <a:stretch>
            <a:fillRect/>
          </a:stretch>
        </p:blipFill>
        <p:spPr>
          <a:xfrm>
            <a:off x="9672641" y="489493"/>
            <a:ext cx="2519056" cy="1385481"/>
          </a:xfrm>
          <a:prstGeom prst="rect">
            <a:avLst/>
          </a:prstGeom>
        </p:spPr>
      </p:pic>
      <p:sp>
        <p:nvSpPr>
          <p:cNvPr id="29" name="TextBox 28">
            <a:extLst>
              <a:ext uri="{FF2B5EF4-FFF2-40B4-BE49-F238E27FC236}">
                <a16:creationId xmlns:a16="http://schemas.microsoft.com/office/drawing/2014/main" id="{F3A88715-F9B3-E4B4-A2DA-EDB8D0458C64}"/>
              </a:ext>
            </a:extLst>
          </p:cNvPr>
          <p:cNvSpPr txBox="1"/>
          <p:nvPr/>
        </p:nvSpPr>
        <p:spPr>
          <a:xfrm>
            <a:off x="6095849" y="2444878"/>
            <a:ext cx="3267498" cy="923330"/>
          </a:xfrm>
          <a:prstGeom prst="rect">
            <a:avLst/>
          </a:prstGeom>
          <a:noFill/>
        </p:spPr>
        <p:txBody>
          <a:bodyPr wrap="none" rtlCol="0">
            <a:spAutoFit/>
          </a:bodyPr>
          <a:lstStyle/>
          <a:p>
            <a:r>
              <a:rPr lang="en-GB" dirty="0"/>
              <a:t>Our meals will have your mouth </a:t>
            </a:r>
          </a:p>
          <a:p>
            <a:r>
              <a:rPr lang="en-GB" dirty="0"/>
              <a:t>watering before it even arrives</a:t>
            </a:r>
          </a:p>
          <a:p>
            <a:r>
              <a:rPr lang="en-GB" dirty="0"/>
              <a:t>at the table.</a:t>
            </a:r>
          </a:p>
        </p:txBody>
      </p:sp>
      <p:pic>
        <p:nvPicPr>
          <p:cNvPr id="30" name="Picture 29">
            <a:extLst>
              <a:ext uri="{FF2B5EF4-FFF2-40B4-BE49-F238E27FC236}">
                <a16:creationId xmlns:a16="http://schemas.microsoft.com/office/drawing/2014/main" id="{FF1CFF32-A873-B48E-579A-A24DBAC4BA2E}"/>
              </a:ext>
            </a:extLst>
          </p:cNvPr>
          <p:cNvPicPr>
            <a:picLocks noChangeAspect="1"/>
          </p:cNvPicPr>
          <p:nvPr/>
        </p:nvPicPr>
        <p:blipFill>
          <a:blip r:embed="rId5"/>
          <a:stretch>
            <a:fillRect/>
          </a:stretch>
        </p:blipFill>
        <p:spPr>
          <a:xfrm>
            <a:off x="9672641" y="2064667"/>
            <a:ext cx="2439711" cy="1829783"/>
          </a:xfrm>
          <a:prstGeom prst="rect">
            <a:avLst/>
          </a:prstGeom>
        </p:spPr>
      </p:pic>
      <p:sp>
        <p:nvSpPr>
          <p:cNvPr id="33" name="TextBox 32">
            <a:extLst>
              <a:ext uri="{FF2B5EF4-FFF2-40B4-BE49-F238E27FC236}">
                <a16:creationId xmlns:a16="http://schemas.microsoft.com/office/drawing/2014/main" id="{C6572BD9-FA77-DDC6-864E-D12534CEA5D0}"/>
              </a:ext>
            </a:extLst>
          </p:cNvPr>
          <p:cNvSpPr txBox="1"/>
          <p:nvPr/>
        </p:nvSpPr>
        <p:spPr>
          <a:xfrm>
            <a:off x="6143625" y="4473316"/>
            <a:ext cx="3379387" cy="923330"/>
          </a:xfrm>
          <a:prstGeom prst="rect">
            <a:avLst/>
          </a:prstGeom>
          <a:noFill/>
        </p:spPr>
        <p:txBody>
          <a:bodyPr wrap="none" rtlCol="0">
            <a:spAutoFit/>
          </a:bodyPr>
          <a:lstStyle/>
          <a:p>
            <a:r>
              <a:rPr lang="en-GB" dirty="0"/>
              <a:t>Our parties ready for take off!</a:t>
            </a:r>
          </a:p>
          <a:p>
            <a:r>
              <a:rPr lang="en-GB" dirty="0"/>
              <a:t>Feel free to book with the details]</a:t>
            </a:r>
          </a:p>
          <a:p>
            <a:r>
              <a:rPr lang="en-GB" dirty="0"/>
              <a:t>Below!</a:t>
            </a:r>
          </a:p>
        </p:txBody>
      </p:sp>
      <p:pic>
        <p:nvPicPr>
          <p:cNvPr id="34" name="Picture 33">
            <a:extLst>
              <a:ext uri="{FF2B5EF4-FFF2-40B4-BE49-F238E27FC236}">
                <a16:creationId xmlns:a16="http://schemas.microsoft.com/office/drawing/2014/main" id="{9FF8E96A-A67A-4B12-F556-9A2F204C63C6}"/>
              </a:ext>
            </a:extLst>
          </p:cNvPr>
          <p:cNvPicPr>
            <a:picLocks noChangeAspect="1"/>
          </p:cNvPicPr>
          <p:nvPr/>
        </p:nvPicPr>
        <p:blipFill>
          <a:blip r:embed="rId6"/>
          <a:stretch>
            <a:fillRect/>
          </a:stretch>
        </p:blipFill>
        <p:spPr>
          <a:xfrm>
            <a:off x="9749525" y="4055195"/>
            <a:ext cx="2285941" cy="1603571"/>
          </a:xfrm>
          <a:prstGeom prst="rect">
            <a:avLst/>
          </a:prstGeom>
        </p:spPr>
      </p:pic>
      <p:sp>
        <p:nvSpPr>
          <p:cNvPr id="35" name="TextBox 34">
            <a:extLst>
              <a:ext uri="{FF2B5EF4-FFF2-40B4-BE49-F238E27FC236}">
                <a16:creationId xmlns:a16="http://schemas.microsoft.com/office/drawing/2014/main" id="{3836DDE2-2881-A849-E540-49A4B04AEB5A}"/>
              </a:ext>
            </a:extLst>
          </p:cNvPr>
          <p:cNvSpPr txBox="1"/>
          <p:nvPr/>
        </p:nvSpPr>
        <p:spPr>
          <a:xfrm rot="16200000">
            <a:off x="-1173126" y="2770132"/>
            <a:ext cx="3621119" cy="707886"/>
          </a:xfrm>
          <a:prstGeom prst="rect">
            <a:avLst/>
          </a:prstGeom>
          <a:noFill/>
        </p:spPr>
        <p:txBody>
          <a:bodyPr wrap="none" rtlCol="0">
            <a:spAutoFit/>
          </a:bodyPr>
          <a:lstStyle/>
          <a:p>
            <a:r>
              <a:rPr lang="en-GB" sz="4000" dirty="0">
                <a:solidFill>
                  <a:srgbClr val="F5A91A"/>
                </a:solidFill>
              </a:rPr>
              <a:t>JUMP</a:t>
            </a:r>
            <a:r>
              <a:rPr lang="en-GB" sz="4000" dirty="0"/>
              <a:t> </a:t>
            </a:r>
            <a:r>
              <a:rPr lang="en-GB" sz="4000" dirty="0">
                <a:solidFill>
                  <a:srgbClr val="00B050"/>
                </a:solidFill>
              </a:rPr>
              <a:t>AROUND</a:t>
            </a:r>
          </a:p>
        </p:txBody>
      </p:sp>
      <p:sp>
        <p:nvSpPr>
          <p:cNvPr id="36" name="TextBox 35">
            <a:extLst>
              <a:ext uri="{FF2B5EF4-FFF2-40B4-BE49-F238E27FC236}">
                <a16:creationId xmlns:a16="http://schemas.microsoft.com/office/drawing/2014/main" id="{120BB633-A2C1-2C56-95B3-B0ABB6506C51}"/>
              </a:ext>
            </a:extLst>
          </p:cNvPr>
          <p:cNvSpPr txBox="1"/>
          <p:nvPr/>
        </p:nvSpPr>
        <p:spPr>
          <a:xfrm>
            <a:off x="6143625" y="5851696"/>
            <a:ext cx="4987969" cy="646331"/>
          </a:xfrm>
          <a:prstGeom prst="rect">
            <a:avLst/>
          </a:prstGeom>
          <a:noFill/>
        </p:spPr>
        <p:txBody>
          <a:bodyPr wrap="none" rtlCol="0">
            <a:spAutoFit/>
          </a:bodyPr>
          <a:lstStyle/>
          <a:p>
            <a:r>
              <a:rPr lang="en-GB" dirty="0"/>
              <a:t>Contact us by email: </a:t>
            </a:r>
            <a:r>
              <a:rPr lang="en-GB" dirty="0" err="1"/>
              <a:t>jumparoundcardiff@gmail.com</a:t>
            </a:r>
            <a:endParaRPr lang="en-GB" dirty="0"/>
          </a:p>
          <a:p>
            <a:r>
              <a:rPr lang="en-GB" dirty="0"/>
              <a:t>Phone: 07450957879</a:t>
            </a:r>
          </a:p>
        </p:txBody>
      </p:sp>
      <p:sp>
        <p:nvSpPr>
          <p:cNvPr id="37" name="TextBox 36">
            <a:extLst>
              <a:ext uri="{FF2B5EF4-FFF2-40B4-BE49-F238E27FC236}">
                <a16:creationId xmlns:a16="http://schemas.microsoft.com/office/drawing/2014/main" id="{F253E5EA-6AD0-B776-0BAB-9F5C4EF32C9C}"/>
              </a:ext>
            </a:extLst>
          </p:cNvPr>
          <p:cNvSpPr txBox="1"/>
          <p:nvPr/>
        </p:nvSpPr>
        <p:spPr>
          <a:xfrm>
            <a:off x="91150" y="124630"/>
            <a:ext cx="1284326" cy="584775"/>
          </a:xfrm>
          <a:prstGeom prst="rect">
            <a:avLst/>
          </a:prstGeom>
          <a:noFill/>
        </p:spPr>
        <p:txBody>
          <a:bodyPr wrap="none" rtlCol="0">
            <a:spAutoFit/>
          </a:bodyPr>
          <a:lstStyle/>
          <a:p>
            <a:r>
              <a:rPr lang="en-GB" sz="3200" dirty="0"/>
              <a:t>Leaflet</a:t>
            </a:r>
          </a:p>
        </p:txBody>
      </p:sp>
    </p:spTree>
    <p:extLst>
      <p:ext uri="{BB962C8B-B14F-4D97-AF65-F5344CB8AC3E}">
        <p14:creationId xmlns:p14="http://schemas.microsoft.com/office/powerpoint/2010/main" val="2871745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5C25-3180-8224-31AC-D0AD00256552}"/>
              </a:ext>
            </a:extLst>
          </p:cNvPr>
          <p:cNvSpPr>
            <a:spLocks noGrp="1"/>
          </p:cNvSpPr>
          <p:nvPr>
            <p:ph type="title"/>
          </p:nvPr>
        </p:nvSpPr>
        <p:spPr>
          <a:xfrm>
            <a:off x="0" y="0"/>
            <a:ext cx="9603275" cy="1049235"/>
          </a:xfrm>
        </p:spPr>
        <p:txBody>
          <a:bodyPr/>
          <a:lstStyle/>
          <a:p>
            <a:r>
              <a:rPr lang="en-GB" dirty="0"/>
              <a:t>Reference</a:t>
            </a:r>
          </a:p>
        </p:txBody>
      </p:sp>
      <p:sp>
        <p:nvSpPr>
          <p:cNvPr id="6" name="TextBox 5">
            <a:extLst>
              <a:ext uri="{FF2B5EF4-FFF2-40B4-BE49-F238E27FC236}">
                <a16:creationId xmlns:a16="http://schemas.microsoft.com/office/drawing/2014/main" id="{8D273D57-0302-2AED-4FF4-FD188543FCED}"/>
              </a:ext>
            </a:extLst>
          </p:cNvPr>
          <p:cNvSpPr txBox="1"/>
          <p:nvPr/>
        </p:nvSpPr>
        <p:spPr>
          <a:xfrm>
            <a:off x="-4" y="4859623"/>
            <a:ext cx="5786438" cy="923330"/>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3"/>
              </a:rPr>
              <a:t>https://www.istockphoto.com/photo/mockup-of-the-banner-on-the-rooftop-gm1141079575-305568817</a:t>
            </a:r>
            <a:r>
              <a:rPr lang="en-GB" sz="1200" dirty="0">
                <a:latin typeface="Calibri" panose="020F0502020204030204" pitchFamily="34" charset="0"/>
                <a:cs typeface="Calibri" panose="020F0502020204030204" pitchFamily="34" charset="0"/>
              </a:rPr>
              <a:t> </a:t>
            </a:r>
            <a:r>
              <a:rPr lang="en-GB" sz="1200" i="1" dirty="0" err="1">
                <a:latin typeface="Calibri" panose="020F0502020204030204" pitchFamily="34" charset="0"/>
                <a:cs typeface="Calibri" panose="020F0502020204030204" pitchFamily="34" charset="0"/>
              </a:rPr>
              <a:t>Mockup</a:t>
            </a:r>
            <a:r>
              <a:rPr lang="en-GB" sz="1200" i="1" dirty="0">
                <a:latin typeface="Calibri" panose="020F0502020204030204" pitchFamily="34" charset="0"/>
                <a:cs typeface="Calibri" panose="020F0502020204030204" pitchFamily="34" charset="0"/>
              </a:rPr>
              <a:t> of the banner on the rooftop stock photo, </a:t>
            </a:r>
            <a:r>
              <a:rPr lang="en-GB" sz="1200" dirty="0" err="1">
                <a:latin typeface="Calibri" panose="020F0502020204030204" pitchFamily="34" charset="0"/>
                <a:cs typeface="Calibri" panose="020F0502020204030204" pitchFamily="34" charset="0"/>
              </a:rPr>
              <a:t>skyNext</a:t>
            </a:r>
            <a:r>
              <a:rPr lang="en-GB" sz="1200" dirty="0">
                <a:latin typeface="Calibri" panose="020F0502020204030204" pitchFamily="34" charset="0"/>
                <a:cs typeface="Calibri" panose="020F0502020204030204" pitchFamily="34" charset="0"/>
              </a:rPr>
              <a:t> (2019) (accessed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p>
          <a:p>
            <a:endParaRPr lang="en-GB"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3B057E4-2406-4443-AD03-7BC7AD01BC38}"/>
              </a:ext>
            </a:extLst>
          </p:cNvPr>
          <p:cNvSpPr txBox="1"/>
          <p:nvPr/>
        </p:nvSpPr>
        <p:spPr>
          <a:xfrm>
            <a:off x="6405562" y="2821475"/>
            <a:ext cx="5786439"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hlinkClick r:id="rId4"/>
              </a:rPr>
              <a:t>https://www.mycreativeshop.com/templates/brochures/blank</a:t>
            </a:r>
            <a:r>
              <a:rPr lang="en-GB" sz="1200" dirty="0">
                <a:latin typeface="Calibri" panose="020F0502020204030204" pitchFamily="34" charset="0"/>
                <a:cs typeface="Calibri" panose="020F0502020204030204" pitchFamily="34" charset="0"/>
              </a:rPr>
              <a:t>, </a:t>
            </a:r>
            <a:r>
              <a:rPr lang="en-GB" sz="1200" i="1" dirty="0" err="1">
                <a:latin typeface="Calibri" panose="020F0502020204030204" pitchFamily="34" charset="0"/>
                <a:cs typeface="Calibri" panose="020F0502020204030204" pitchFamily="34" charset="0"/>
              </a:rPr>
              <a:t>MyCreativeShop</a:t>
            </a:r>
            <a:r>
              <a:rPr lang="en-GB" sz="1200" i="1" dirty="0">
                <a:latin typeface="Calibri" panose="020F0502020204030204" pitchFamily="34" charset="0"/>
                <a:cs typeface="Calibri" panose="020F0502020204030204" pitchFamily="34" charset="0"/>
              </a:rPr>
              <a:t>, </a:t>
            </a:r>
            <a:r>
              <a:rPr lang="en-GB" sz="1200" dirty="0">
                <a:latin typeface="Calibri" panose="020F0502020204030204" pitchFamily="34" charset="0"/>
                <a:cs typeface="Calibri" panose="020F0502020204030204" pitchFamily="34" charset="0"/>
              </a:rPr>
              <a:t>(accessed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0CBE78FE-D45C-4223-6D15-8882B1395A1C}"/>
              </a:ext>
            </a:extLst>
          </p:cNvPr>
          <p:cNvSpPr txBox="1"/>
          <p:nvPr/>
        </p:nvSpPr>
        <p:spPr>
          <a:xfrm>
            <a:off x="6405562" y="676351"/>
            <a:ext cx="5786438" cy="1015663"/>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hlinkClick r:id="rId5"/>
              </a:rPr>
              <a:t>https://www.dreamstime.com/winter-themed-celebration-event-blank-poster-flyer-winter-themed-celebration-event-blank-poster-image103394717</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Winter themed celebration event blank poster, </a:t>
            </a:r>
            <a:r>
              <a:rPr lang="en-GB" sz="1200" dirty="0">
                <a:latin typeface="Calibri" panose="020F0502020204030204" pitchFamily="34" charset="0"/>
                <a:cs typeface="Calibri" panose="020F0502020204030204" pitchFamily="34" charset="0"/>
              </a:rPr>
              <a:t>(accessed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br>
              <a:rPr lang="en-GB" sz="1200" i="1" dirty="0">
                <a:latin typeface="Calibri" panose="020F0502020204030204" pitchFamily="34" charset="0"/>
                <a:cs typeface="Calibri" panose="020F0502020204030204" pitchFamily="34" charset="0"/>
              </a:rPr>
            </a:br>
            <a:endParaRPr lang="en-GB" sz="1200" i="1"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1E49294-62F1-28B8-01C0-2A35A23FA638}"/>
              </a:ext>
            </a:extLst>
          </p:cNvPr>
          <p:cNvSpPr txBox="1"/>
          <p:nvPr/>
        </p:nvSpPr>
        <p:spPr>
          <a:xfrm>
            <a:off x="6405562" y="2077138"/>
            <a:ext cx="5786438" cy="830997"/>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6"/>
              </a:rPr>
              <a:t>https://www.flexgigzz.com/service/do-web-template-and-landing-page-design-by-psd/</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Do Web template and landing page design by PSD, </a:t>
            </a:r>
            <a:r>
              <a:rPr lang="en-GB" sz="1200" dirty="0">
                <a:latin typeface="Calibri" panose="020F0502020204030204" pitchFamily="34" charset="0"/>
                <a:cs typeface="Calibri" panose="020F0502020204030204" pitchFamily="34" charset="0"/>
              </a:rPr>
              <a:t>(accessed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56E7A9BF-3D28-CEC2-19C4-BCFCD31F85F1}"/>
              </a:ext>
            </a:extLst>
          </p:cNvPr>
          <p:cNvSpPr txBox="1"/>
          <p:nvPr/>
        </p:nvSpPr>
        <p:spPr>
          <a:xfrm>
            <a:off x="-4" y="2778995"/>
            <a:ext cx="5786438" cy="1015663"/>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hlinkClick r:id="rId7"/>
              </a:rPr>
              <a:t>https://www.mktr.ai/online-advertising-platforms-what-are-your-options-when-to-use-them/</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Online Advertising Platforms: What Are Your Options &amp; When To Use Them, </a:t>
            </a:r>
            <a:r>
              <a:rPr lang="en-GB" sz="1200" dirty="0">
                <a:latin typeface="Calibri" panose="020F0502020204030204" pitchFamily="34" charset="0"/>
                <a:cs typeface="Calibri" panose="020F0502020204030204" pitchFamily="34" charset="0"/>
              </a:rPr>
              <a:t>Ervin Bermejo(2021) (accessed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i="1" dirty="0">
                <a:latin typeface="Calibri" panose="020F0502020204030204" pitchFamily="34" charset="0"/>
                <a:cs typeface="Calibri" panose="020F0502020204030204" pitchFamily="34" charset="0"/>
              </a:rPr>
              <a:t> </a:t>
            </a:r>
          </a:p>
        </p:txBody>
      </p:sp>
      <p:sp>
        <p:nvSpPr>
          <p:cNvPr id="15" name="TextBox 14">
            <a:extLst>
              <a:ext uri="{FF2B5EF4-FFF2-40B4-BE49-F238E27FC236}">
                <a16:creationId xmlns:a16="http://schemas.microsoft.com/office/drawing/2014/main" id="{9EF6D6A8-7F32-2E1D-A2BB-C8439AF56993}"/>
              </a:ext>
            </a:extLst>
          </p:cNvPr>
          <p:cNvSpPr txBox="1"/>
          <p:nvPr/>
        </p:nvSpPr>
        <p:spPr>
          <a:xfrm>
            <a:off x="6405562" y="3379159"/>
            <a:ext cx="5786438" cy="830997"/>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8"/>
              </a:rPr>
              <a:t>https://www.jodymichael.com/blog/linear-thinkers-overcoming-leadership-challenges/</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Linear Thinkers: Overcoming Leadership Challenges, </a:t>
            </a:r>
            <a:r>
              <a:rPr lang="en-GB" sz="1200" dirty="0">
                <a:latin typeface="Calibri" panose="020F0502020204030204" pitchFamily="34" charset="0"/>
                <a:cs typeface="Calibri" panose="020F0502020204030204" pitchFamily="34" charset="0"/>
              </a:rPr>
              <a:t>(accessed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0CE5742-28CF-D8F8-B7B4-A5321FE2C4DA}"/>
              </a:ext>
            </a:extLst>
          </p:cNvPr>
          <p:cNvSpPr txBox="1"/>
          <p:nvPr/>
        </p:nvSpPr>
        <p:spPr>
          <a:xfrm>
            <a:off x="0" y="3542310"/>
            <a:ext cx="5786439" cy="1015663"/>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hlinkClick r:id="rId9"/>
              </a:rPr>
              <a:t>https://www.gq-magazine.co.uk/lifestyle/article/investing-for-beginners</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The 28 commandments of successful investing for beginners, </a:t>
            </a:r>
            <a:r>
              <a:rPr lang="en-GB" sz="1200" dirty="0">
                <a:latin typeface="Calibri" panose="020F0502020204030204" pitchFamily="34" charset="0"/>
                <a:cs typeface="Calibri" panose="020F0502020204030204" pitchFamily="34" charset="0"/>
              </a:rPr>
              <a:t>Laura </a:t>
            </a:r>
            <a:r>
              <a:rPr lang="en-GB" sz="1200" dirty="0" err="1">
                <a:latin typeface="Calibri" panose="020F0502020204030204" pitchFamily="34" charset="0"/>
                <a:cs typeface="Calibri" panose="020F0502020204030204" pitchFamily="34" charset="0"/>
              </a:rPr>
              <a:t>Whately</a:t>
            </a:r>
            <a:r>
              <a:rPr lang="en-GB" sz="1200" dirty="0">
                <a:latin typeface="Calibri" panose="020F0502020204030204" pitchFamily="34" charset="0"/>
                <a:cs typeface="Calibri" panose="020F0502020204030204" pitchFamily="34" charset="0"/>
              </a:rPr>
              <a:t> (2020), (accessed 18</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C3E3C6E5-E2F7-6763-A8D4-03DC00C6B196}"/>
              </a:ext>
            </a:extLst>
          </p:cNvPr>
          <p:cNvSpPr txBox="1"/>
          <p:nvPr/>
        </p:nvSpPr>
        <p:spPr>
          <a:xfrm>
            <a:off x="-4" y="1547767"/>
            <a:ext cx="5786438" cy="1015663"/>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10"/>
              </a:rPr>
              <a:t>https://rmsresults.com/2012/11/02/5-things-i-have-learned-about-market-research-market-research-careers/</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Five Things I Have Learnt About Market Research, </a:t>
            </a:r>
            <a:r>
              <a:rPr lang="en-GB" sz="1200" dirty="0">
                <a:latin typeface="Calibri" panose="020F0502020204030204" pitchFamily="34" charset="0"/>
                <a:cs typeface="Calibri" panose="020F0502020204030204" pitchFamily="34" charset="0"/>
              </a:rPr>
              <a:t>Chuck(2012) (accessed 19</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1C88A9E2-3449-4692-3A91-2B6FDE9CA3CB}"/>
              </a:ext>
            </a:extLst>
          </p:cNvPr>
          <p:cNvSpPr txBox="1"/>
          <p:nvPr/>
        </p:nvSpPr>
        <p:spPr>
          <a:xfrm>
            <a:off x="6405562" y="1476974"/>
            <a:ext cx="5786438" cy="830997"/>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hlinkClick r:id="rId11"/>
              </a:rPr>
              <a:t>https://www.fsb.org.uk/resources-page/how-can-investors-benefit-my-business.html</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How can investors benefit my business?, </a:t>
            </a:r>
            <a:r>
              <a:rPr lang="en-GB" sz="1200" dirty="0">
                <a:latin typeface="Calibri" panose="020F0502020204030204" pitchFamily="34" charset="0"/>
                <a:cs typeface="Calibri" panose="020F0502020204030204" pitchFamily="34" charset="0"/>
              </a:rPr>
              <a:t>(2018) (accessed 20</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BC5159BA-B041-1D47-1BE5-DE5A6C75CC72}"/>
              </a:ext>
            </a:extLst>
          </p:cNvPr>
          <p:cNvSpPr txBox="1"/>
          <p:nvPr/>
        </p:nvSpPr>
        <p:spPr>
          <a:xfrm>
            <a:off x="0" y="2154561"/>
            <a:ext cx="5638800" cy="646331"/>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hlinkClick r:id="rId12"/>
              </a:rPr>
              <a:t>https://www.referenceforbusiness.com/business-plans/Business-Plans-Volume-03/Indoor-Playground.html</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BUSINESS PLAN KID'S WORLD, </a:t>
            </a:r>
            <a:r>
              <a:rPr lang="en-GB" sz="1200" dirty="0">
                <a:latin typeface="Calibri" panose="020F0502020204030204" pitchFamily="34" charset="0"/>
                <a:cs typeface="Calibri" panose="020F0502020204030204" pitchFamily="34" charset="0"/>
              </a:rPr>
              <a:t>Dmitry </a:t>
            </a:r>
            <a:r>
              <a:rPr lang="en-GB" sz="1200" dirty="0" err="1">
                <a:latin typeface="Calibri" panose="020F0502020204030204" pitchFamily="34" charset="0"/>
                <a:cs typeface="Calibri" panose="020F0502020204030204" pitchFamily="34" charset="0"/>
              </a:rPr>
              <a:t>Naumov</a:t>
            </a:r>
            <a:r>
              <a:rPr lang="en-GB" sz="1200" dirty="0">
                <a:latin typeface="Calibri" panose="020F0502020204030204" pitchFamily="34" charset="0"/>
                <a:cs typeface="Calibri" panose="020F0502020204030204" pitchFamily="34" charset="0"/>
              </a:rPr>
              <a:t> (n/a)</a:t>
            </a:r>
          </a:p>
          <a:p>
            <a:r>
              <a:rPr lang="en-GB" sz="1200" dirty="0">
                <a:latin typeface="Calibri" panose="020F0502020204030204" pitchFamily="34" charset="0"/>
                <a:cs typeface="Calibri" panose="020F0502020204030204" pitchFamily="34" charset="0"/>
              </a:rPr>
              <a:t>(accessed 21</a:t>
            </a:r>
            <a:r>
              <a:rPr lang="en-GB" sz="1200" baseline="30000" dirty="0">
                <a:latin typeface="Calibri" panose="020F0502020204030204" pitchFamily="34" charset="0"/>
                <a:cs typeface="Calibri" panose="020F0502020204030204" pitchFamily="34" charset="0"/>
              </a:rPr>
              <a:t>st</a:t>
            </a:r>
            <a:r>
              <a:rPr lang="en-GB" sz="1200" dirty="0">
                <a:latin typeface="Calibri" panose="020F0502020204030204" pitchFamily="34" charset="0"/>
                <a:cs typeface="Calibri" panose="020F0502020204030204" pitchFamily="34" charset="0"/>
              </a:rPr>
              <a:t> 2022)</a:t>
            </a:r>
          </a:p>
        </p:txBody>
      </p:sp>
      <p:sp>
        <p:nvSpPr>
          <p:cNvPr id="17" name="TextBox 16">
            <a:extLst>
              <a:ext uri="{FF2B5EF4-FFF2-40B4-BE49-F238E27FC236}">
                <a16:creationId xmlns:a16="http://schemas.microsoft.com/office/drawing/2014/main" id="{F5BB2C04-CCC5-B299-377D-1BE5D0A949AF}"/>
              </a:ext>
            </a:extLst>
          </p:cNvPr>
          <p:cNvSpPr txBox="1"/>
          <p:nvPr/>
        </p:nvSpPr>
        <p:spPr>
          <a:xfrm>
            <a:off x="0" y="622387"/>
            <a:ext cx="6178216" cy="646331"/>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13"/>
              </a:rPr>
              <a:t>https://www.realla.co.uk/details/19230962</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The retail listing at City Link Retail Park, Newport Rd, Cardiff CF24 1PQ is no longer advertised on </a:t>
            </a:r>
            <a:r>
              <a:rPr lang="en-GB" sz="1200" i="1" dirty="0" err="1">
                <a:latin typeface="Calibri" panose="020F0502020204030204" pitchFamily="34" charset="0"/>
                <a:cs typeface="Calibri" panose="020F0502020204030204" pitchFamily="34" charset="0"/>
              </a:rPr>
              <a:t>Realla</a:t>
            </a:r>
            <a:r>
              <a:rPr lang="en-GB" sz="1200" i="1" dirty="0">
                <a:latin typeface="Calibri" panose="020F0502020204030204" pitchFamily="34" charset="0"/>
                <a:cs typeface="Calibri" panose="020F0502020204030204" pitchFamily="34" charset="0"/>
              </a:rPr>
              <a:t>, </a:t>
            </a:r>
            <a:r>
              <a:rPr lang="en-GB" sz="1200" dirty="0">
                <a:latin typeface="Calibri" panose="020F0502020204030204" pitchFamily="34" charset="0"/>
                <a:cs typeface="Calibri" panose="020F0502020204030204" pitchFamily="34" charset="0"/>
              </a:rPr>
              <a:t>Avison Young (N/A) (accessed 22</a:t>
            </a:r>
            <a:r>
              <a:rPr lang="en-GB" sz="1200" baseline="30000" dirty="0">
                <a:latin typeface="Calibri" panose="020F0502020204030204" pitchFamily="34" charset="0"/>
                <a:cs typeface="Calibri" panose="020F0502020204030204" pitchFamily="34" charset="0"/>
              </a:rPr>
              <a:t>nd</a:t>
            </a:r>
            <a:r>
              <a:rPr lang="en-GB" sz="1200" dirty="0">
                <a:latin typeface="Calibri" panose="020F0502020204030204" pitchFamily="34" charset="0"/>
                <a:cs typeface="Calibri" panose="020F0502020204030204" pitchFamily="34" charset="0"/>
              </a:rPr>
              <a:t> 2022)</a:t>
            </a:r>
            <a:endParaRPr lang="en-GB" sz="1200" i="1"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0A27EB70-9142-8B72-CAE5-1A178229ECEC}"/>
              </a:ext>
            </a:extLst>
          </p:cNvPr>
          <p:cNvSpPr txBox="1"/>
          <p:nvPr/>
        </p:nvSpPr>
        <p:spPr>
          <a:xfrm>
            <a:off x="0" y="4251152"/>
            <a:ext cx="6223378" cy="646331"/>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14"/>
              </a:rPr>
              <a:t>https://www.pinterest.co.uk/pin/319614904804673425/</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Aim Arrow, </a:t>
            </a:r>
            <a:r>
              <a:rPr lang="en-GB" sz="1200" dirty="0">
                <a:latin typeface="Calibri" panose="020F0502020204030204" pitchFamily="34" charset="0"/>
                <a:cs typeface="Calibri" panose="020F0502020204030204" pitchFamily="34" charset="0"/>
              </a:rPr>
              <a:t>Nick </a:t>
            </a:r>
            <a:r>
              <a:rPr lang="en-GB" sz="1200" dirty="0" err="1">
                <a:latin typeface="Calibri" panose="020F0502020204030204" pitchFamily="34" charset="0"/>
                <a:cs typeface="Calibri" panose="020F0502020204030204" pitchFamily="34" charset="0"/>
              </a:rPr>
              <a:t>Budrewicz</a:t>
            </a:r>
            <a:r>
              <a:rPr lang="en-GB" sz="1200" dirty="0">
                <a:latin typeface="Calibri" panose="020F0502020204030204" pitchFamily="34" charset="0"/>
                <a:cs typeface="Calibri" panose="020F0502020204030204" pitchFamily="34" charset="0"/>
              </a:rPr>
              <a:t> (n/a)</a:t>
            </a:r>
          </a:p>
          <a:p>
            <a:r>
              <a:rPr lang="en-GB" sz="1200" dirty="0">
                <a:latin typeface="Calibri" panose="020F0502020204030204" pitchFamily="34" charset="0"/>
                <a:cs typeface="Calibri" panose="020F0502020204030204" pitchFamily="34" charset="0"/>
              </a:rPr>
              <a:t>(accessed 5</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July 2022)</a:t>
            </a:r>
          </a:p>
          <a:p>
            <a:endParaRPr lang="en-GB" sz="1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67DC54A1-FB2A-5652-0EC0-565302850A85}"/>
              </a:ext>
            </a:extLst>
          </p:cNvPr>
          <p:cNvSpPr txBox="1"/>
          <p:nvPr/>
        </p:nvSpPr>
        <p:spPr>
          <a:xfrm>
            <a:off x="6405562" y="4025490"/>
            <a:ext cx="2256772" cy="276999"/>
          </a:xfrm>
          <a:prstGeom prst="rect">
            <a:avLst/>
          </a:prstGeom>
          <a:noFill/>
        </p:spPr>
        <p:txBody>
          <a:bodyPr wrap="none" rtlCol="0">
            <a:spAutoFit/>
          </a:bodyPr>
          <a:lstStyle/>
          <a:p>
            <a:r>
              <a:rPr lang="en-GB" sz="1200" i="1" dirty="0">
                <a:latin typeface="Calibri" panose="020F0502020204030204" pitchFamily="34" charset="0"/>
                <a:cs typeface="Calibri" panose="020F0502020204030204" pitchFamily="34" charset="0"/>
              </a:rPr>
              <a:t>The Marketing Mix (7), </a:t>
            </a:r>
            <a:r>
              <a:rPr lang="en-GB" sz="1200" dirty="0">
                <a:latin typeface="Calibri" panose="020F0502020204030204" pitchFamily="34" charset="0"/>
                <a:cs typeface="Calibri" panose="020F0502020204030204" pitchFamily="34" charset="0"/>
              </a:rPr>
              <a:t>N/A (N/A)</a:t>
            </a:r>
            <a:endParaRPr lang="en-GB" sz="1200" i="1"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D91C436F-C6CD-E85D-233C-60A2C3D6740E}"/>
              </a:ext>
            </a:extLst>
          </p:cNvPr>
          <p:cNvSpPr txBox="1"/>
          <p:nvPr/>
        </p:nvSpPr>
        <p:spPr>
          <a:xfrm>
            <a:off x="29748" y="1075047"/>
            <a:ext cx="6193630" cy="276999"/>
          </a:xfrm>
          <a:prstGeom prst="rect">
            <a:avLst/>
          </a:prstGeom>
          <a:noFill/>
        </p:spPr>
        <p:txBody>
          <a:bodyPr wrap="square">
            <a:spAutoFit/>
          </a:bodyPr>
          <a:lstStyle/>
          <a:p>
            <a:r>
              <a:rPr lang="en-GB" sz="1200" dirty="0">
                <a:latin typeface="Calibri" panose="020F0502020204030204" pitchFamily="34" charset="0"/>
                <a:cs typeface="Calibri" panose="020F0502020204030204" pitchFamily="34" charset="0"/>
                <a:hlinkClick r:id="rId15"/>
              </a:rPr>
              <a:t>https://www.budgetbytes.com/pizza-dough/</a:t>
            </a:r>
            <a:r>
              <a:rPr lang="en-GB" sz="1200" dirty="0">
                <a:latin typeface="Calibri" panose="020F0502020204030204" pitchFamily="34" charset="0"/>
                <a:cs typeface="Calibri" panose="020F0502020204030204" pitchFamily="34" charset="0"/>
              </a:rPr>
              <a:t>  </a:t>
            </a:r>
            <a:r>
              <a:rPr lang="en-GB" sz="1200" i="1" dirty="0">
                <a:latin typeface="Calibri" panose="020F0502020204030204" pitchFamily="34" charset="0"/>
                <a:cs typeface="Calibri" panose="020F0502020204030204" pitchFamily="34" charset="0"/>
              </a:rPr>
              <a:t>Home made pizza dough, </a:t>
            </a:r>
            <a:r>
              <a:rPr lang="en-GB" sz="1200" dirty="0">
                <a:latin typeface="Calibri" panose="020F0502020204030204" pitchFamily="34" charset="0"/>
                <a:cs typeface="Calibri" panose="020F0502020204030204" pitchFamily="34" charset="0"/>
              </a:rPr>
              <a:t>Beth (N/A)</a:t>
            </a:r>
          </a:p>
        </p:txBody>
      </p:sp>
      <p:sp>
        <p:nvSpPr>
          <p:cNvPr id="20" name="TextBox 19">
            <a:extLst>
              <a:ext uri="{FF2B5EF4-FFF2-40B4-BE49-F238E27FC236}">
                <a16:creationId xmlns:a16="http://schemas.microsoft.com/office/drawing/2014/main" id="{1907DA02-967D-6C53-F469-C860010CE457}"/>
              </a:ext>
            </a:extLst>
          </p:cNvPr>
          <p:cNvSpPr txBox="1"/>
          <p:nvPr/>
        </p:nvSpPr>
        <p:spPr>
          <a:xfrm>
            <a:off x="29748" y="5619356"/>
            <a:ext cx="6193630" cy="646331"/>
          </a:xfrm>
          <a:prstGeom prst="rect">
            <a:avLst/>
          </a:prstGeom>
          <a:noFill/>
        </p:spPr>
        <p:txBody>
          <a:bodyPr wrap="square">
            <a:spAutoFit/>
          </a:bodyPr>
          <a:lstStyle/>
          <a:p>
            <a:r>
              <a:rPr lang="en-GB" sz="1200" dirty="0">
                <a:hlinkClick r:id="rId16"/>
              </a:rPr>
              <a:t>https://scootersjungle.com/blog/tag/indoor-birthday-party-ideas/</a:t>
            </a:r>
            <a:r>
              <a:rPr lang="en-GB" sz="1200" dirty="0"/>
              <a:t>, </a:t>
            </a:r>
            <a:r>
              <a:rPr lang="en-GB" sz="1200" i="1" cap="all" dirty="0">
                <a:latin typeface="Calibri" panose="020F0502020204030204" pitchFamily="34" charset="0"/>
                <a:cs typeface="Calibri" panose="020F0502020204030204" pitchFamily="34" charset="0"/>
                <a:hlinkClick r:id="rId17">
                  <a:extLst>
                    <a:ext uri="{A12FA001-AC4F-418D-AE19-62706E023703}">
                      <ahyp:hlinkClr xmlns:ahyp="http://schemas.microsoft.com/office/drawing/2018/hyperlinkcolor" val="tx"/>
                    </a:ext>
                  </a:extLst>
                </a:hlinkClick>
              </a:rPr>
              <a:t>INDOOR PLAYGROUND OR AT HOME, WHICH IS BETTER FOR KIDS BIRTHDAY BASH?</a:t>
            </a:r>
            <a:r>
              <a:rPr lang="en-GB" sz="1200" i="1" cap="all" dirty="0">
                <a:latin typeface="Calibri" panose="020F0502020204030204" pitchFamily="34" charset="0"/>
                <a:cs typeface="Calibri" panose="020F0502020204030204" pitchFamily="34" charset="0"/>
              </a:rPr>
              <a:t>, </a:t>
            </a:r>
          </a:p>
          <a:p>
            <a:endParaRPr lang="en-GB" sz="1200" dirty="0"/>
          </a:p>
        </p:txBody>
      </p:sp>
      <p:sp>
        <p:nvSpPr>
          <p:cNvPr id="21" name="TextBox 20">
            <a:extLst>
              <a:ext uri="{FF2B5EF4-FFF2-40B4-BE49-F238E27FC236}">
                <a16:creationId xmlns:a16="http://schemas.microsoft.com/office/drawing/2014/main" id="{D91D7589-387F-FDA9-95D5-460868B8FAC8}"/>
              </a:ext>
            </a:extLst>
          </p:cNvPr>
          <p:cNvSpPr txBox="1"/>
          <p:nvPr/>
        </p:nvSpPr>
        <p:spPr>
          <a:xfrm>
            <a:off x="3371850" y="5807604"/>
            <a:ext cx="1128835" cy="276999"/>
          </a:xfrm>
          <a:prstGeom prst="rect">
            <a:avLst/>
          </a:prstGeom>
          <a:noFill/>
        </p:spPr>
        <p:txBody>
          <a:bodyPr wrap="none" rtlCol="0">
            <a:spAutoFit/>
          </a:bodyPr>
          <a:lstStyle/>
          <a:p>
            <a:r>
              <a:rPr lang="en-GB" sz="1200" dirty="0"/>
              <a:t>Scooter (2016)</a:t>
            </a:r>
          </a:p>
        </p:txBody>
      </p:sp>
    </p:spTree>
    <p:extLst>
      <p:ext uri="{BB962C8B-B14F-4D97-AF65-F5344CB8AC3E}">
        <p14:creationId xmlns:p14="http://schemas.microsoft.com/office/powerpoint/2010/main" val="9965801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3566</TotalTime>
  <Words>2404</Words>
  <Application>Microsoft Macintosh PowerPoint</Application>
  <PresentationFormat>Widescreen</PresentationFormat>
  <Paragraphs>178</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-apple-system</vt:lpstr>
      <vt:lpstr>Arial</vt:lpstr>
      <vt:lpstr>Calibri</vt:lpstr>
      <vt:lpstr>Gill Sans MT</vt:lpstr>
      <vt:lpstr>Wingdings</vt:lpstr>
      <vt:lpstr>Gallery</vt:lpstr>
      <vt:lpstr>Jump around business plan presentation </vt:lpstr>
      <vt:lpstr>Contents</vt:lpstr>
      <vt:lpstr>Introduction </vt:lpstr>
      <vt:lpstr>Cashflow</vt:lpstr>
      <vt:lpstr>Why An indoor playground?</vt:lpstr>
      <vt:lpstr>Location</vt:lpstr>
      <vt:lpstr>Aims and objectives</vt:lpstr>
      <vt:lpstr>BRAND Marketing and Pr strategies</vt:lpstr>
      <vt:lpstr>SWOT analysis</vt:lpstr>
      <vt:lpstr>What have I learnt from market research?</vt:lpstr>
      <vt:lpstr>Why should an investor invest in our business?</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Jump around business plan presentation </dc:title>
  <dc:creator>elena pruteanu</dc:creator>
  <cp:lastModifiedBy>elena pruteanu</cp:lastModifiedBy>
  <cp:revision>4</cp:revision>
  <cp:lastPrinted>2022-07-06T22:59:52Z</cp:lastPrinted>
  <dcterms:created xsi:type="dcterms:W3CDTF">2022-06-18T13:10:15Z</dcterms:created>
  <dcterms:modified xsi:type="dcterms:W3CDTF">2022-07-07T06:37:13Z</dcterms:modified>
</cp:coreProperties>
</file>