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76"/>
  </p:notesMasterIdLst>
  <p:handoutMasterIdLst>
    <p:handoutMasterId r:id="rId77"/>
  </p:handoutMasterIdLst>
  <p:sldIdLst>
    <p:sldId id="256" r:id="rId2"/>
    <p:sldId id="270" r:id="rId3"/>
    <p:sldId id="322" r:id="rId4"/>
    <p:sldId id="323" r:id="rId5"/>
    <p:sldId id="324" r:id="rId6"/>
    <p:sldId id="325" r:id="rId7"/>
    <p:sldId id="326" r:id="rId8"/>
    <p:sldId id="327" r:id="rId9"/>
    <p:sldId id="368" r:id="rId10"/>
    <p:sldId id="398" r:id="rId11"/>
    <p:sldId id="261" r:id="rId12"/>
    <p:sldId id="262" r:id="rId13"/>
    <p:sldId id="285" r:id="rId14"/>
    <p:sldId id="295" r:id="rId15"/>
    <p:sldId id="289" r:id="rId16"/>
    <p:sldId id="297" r:id="rId17"/>
    <p:sldId id="294" r:id="rId18"/>
    <p:sldId id="315" r:id="rId19"/>
    <p:sldId id="268" r:id="rId20"/>
    <p:sldId id="269" r:id="rId21"/>
    <p:sldId id="317" r:id="rId22"/>
    <p:sldId id="265" r:id="rId23"/>
    <p:sldId id="267" r:id="rId24"/>
    <p:sldId id="272" r:id="rId25"/>
    <p:sldId id="273" r:id="rId26"/>
    <p:sldId id="274" r:id="rId27"/>
    <p:sldId id="318" r:id="rId28"/>
    <p:sldId id="329" r:id="rId29"/>
    <p:sldId id="319" r:id="rId30"/>
    <p:sldId id="331" r:id="rId31"/>
    <p:sldId id="333" r:id="rId32"/>
    <p:sldId id="263" r:id="rId33"/>
    <p:sldId id="365" r:id="rId34"/>
    <p:sldId id="366" r:id="rId35"/>
    <p:sldId id="367" r:id="rId36"/>
    <p:sldId id="361" r:id="rId37"/>
    <p:sldId id="369" r:id="rId38"/>
    <p:sldId id="359" r:id="rId39"/>
    <p:sldId id="360" r:id="rId40"/>
    <p:sldId id="358" r:id="rId41"/>
    <p:sldId id="356" r:id="rId42"/>
    <p:sldId id="362" r:id="rId43"/>
    <p:sldId id="363" r:id="rId44"/>
    <p:sldId id="393" r:id="rId45"/>
    <p:sldId id="364" r:id="rId46"/>
    <p:sldId id="370" r:id="rId47"/>
    <p:sldId id="394" r:id="rId48"/>
    <p:sldId id="397" r:id="rId49"/>
    <p:sldId id="372" r:id="rId50"/>
    <p:sldId id="371" r:id="rId51"/>
    <p:sldId id="373" r:id="rId52"/>
    <p:sldId id="374" r:id="rId53"/>
    <p:sldId id="375" r:id="rId54"/>
    <p:sldId id="376" r:id="rId55"/>
    <p:sldId id="377" r:id="rId56"/>
    <p:sldId id="378" r:id="rId57"/>
    <p:sldId id="395" r:id="rId58"/>
    <p:sldId id="399" r:id="rId59"/>
    <p:sldId id="379" r:id="rId60"/>
    <p:sldId id="380" r:id="rId61"/>
    <p:sldId id="381" r:id="rId62"/>
    <p:sldId id="382" r:id="rId63"/>
    <p:sldId id="383" r:id="rId64"/>
    <p:sldId id="384" r:id="rId65"/>
    <p:sldId id="385" r:id="rId66"/>
    <p:sldId id="391" r:id="rId67"/>
    <p:sldId id="396" r:id="rId68"/>
    <p:sldId id="390" r:id="rId69"/>
    <p:sldId id="392" r:id="rId70"/>
    <p:sldId id="386" r:id="rId71"/>
    <p:sldId id="387" r:id="rId72"/>
    <p:sldId id="330" r:id="rId73"/>
    <p:sldId id="287" r:id="rId74"/>
    <p:sldId id="288" r:id="rId7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35" autoAdjust="0"/>
    <p:restoredTop sz="94660"/>
  </p:normalViewPr>
  <p:slideViewPr>
    <p:cSldViewPr snapToGrid="0">
      <p:cViewPr varScale="1">
        <p:scale>
          <a:sx n="87" d="100"/>
          <a:sy n="87" d="100"/>
        </p:scale>
        <p:origin x="51"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89774" tIns="44887" rIns="89774" bIns="44887" rtlCol="0"/>
          <a:lstStyle>
            <a:lvl1pPr algn="r">
              <a:defRPr sz="1200"/>
            </a:lvl1pPr>
          </a:lstStyle>
          <a:p>
            <a:fld id="{909DCC2A-D1EE-4577-B3C0-A9C9F83F8EE2}" type="datetimeFigureOut">
              <a:rPr lang="en-GB" smtClean="0"/>
              <a:t>29/03/2019</a:t>
            </a:fld>
            <a:endParaRPr lang="en-GB"/>
          </a:p>
        </p:txBody>
      </p:sp>
      <p:sp>
        <p:nvSpPr>
          <p:cNvPr id="4" name="Footer Placeholder 3"/>
          <p:cNvSpPr>
            <a:spLocks noGrp="1"/>
          </p:cNvSpPr>
          <p:nvPr>
            <p:ph type="ftr" sz="quarter" idx="2"/>
          </p:nvPr>
        </p:nvSpPr>
        <p:spPr>
          <a:xfrm>
            <a:off x="1" y="9264228"/>
            <a:ext cx="2889938" cy="489373"/>
          </a:xfrm>
          <a:prstGeom prst="rect">
            <a:avLst/>
          </a:prstGeom>
        </p:spPr>
        <p:txBody>
          <a:bodyPr vert="horz" lIns="89774" tIns="44887" rIns="89774" bIns="44887"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89774" tIns="44887" rIns="89774" bIns="44887" rtlCol="0" anchor="b"/>
          <a:lstStyle>
            <a:lvl1pPr algn="r">
              <a:defRPr sz="1200"/>
            </a:lvl1pPr>
          </a:lstStyle>
          <a:p>
            <a:fld id="{F6F8C469-8B99-43EE-914E-C8D80474DE3E}" type="slidenum">
              <a:rPr lang="en-GB" smtClean="0"/>
              <a:t>‹#›</a:t>
            </a:fld>
            <a:endParaRPr lang="en-GB"/>
          </a:p>
        </p:txBody>
      </p:sp>
    </p:spTree>
    <p:extLst>
      <p:ext uri="{BB962C8B-B14F-4D97-AF65-F5344CB8AC3E}">
        <p14:creationId xmlns:p14="http://schemas.microsoft.com/office/powerpoint/2010/main" val="38708429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6946" y="0"/>
            <a:ext cx="2890568" cy="489502"/>
          </a:xfrm>
          <a:prstGeom prst="rect">
            <a:avLst/>
          </a:prstGeom>
        </p:spPr>
        <p:txBody>
          <a:bodyPr vert="horz" lIns="91010" tIns="45505" rIns="91010" bIns="45505" rtlCol="0"/>
          <a:lstStyle>
            <a:lvl1pPr algn="r">
              <a:defRPr sz="1200"/>
            </a:lvl1pPr>
          </a:lstStyle>
          <a:p>
            <a:fld id="{362E61FF-3273-49B7-B745-DFE4E4356CA5}" type="datetimeFigureOut">
              <a:rPr lang="en-GB" smtClean="0"/>
              <a:t>29/03/2019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7539" y="4693831"/>
            <a:ext cx="5334011" cy="3839975"/>
          </a:xfrm>
          <a:prstGeom prst="rect">
            <a:avLst/>
          </a:prstGeom>
        </p:spPr>
        <p:txBody>
          <a:bodyPr vert="horz" lIns="91010" tIns="45505" rIns="91010" bIns="45505"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6946" y="9264098"/>
            <a:ext cx="2890568" cy="489502"/>
          </a:xfrm>
          <a:prstGeom prst="rect">
            <a:avLst/>
          </a:prstGeom>
        </p:spPr>
        <p:txBody>
          <a:bodyPr vert="horz" lIns="91010" tIns="45505" rIns="91010" bIns="45505" rtlCol="0" anchor="b"/>
          <a:lstStyle>
            <a:lvl1pPr algn="r">
              <a:defRPr sz="1200"/>
            </a:lvl1pPr>
          </a:lstStyle>
          <a:p>
            <a:fld id="{2C6D58CF-32EB-4CCB-BAFE-B135C8E4873F}" type="slidenum">
              <a:rPr lang="en-GB" smtClean="0"/>
              <a:t>‹#›</a:t>
            </a:fld>
            <a:endParaRPr lang="en-GB"/>
          </a:p>
        </p:txBody>
      </p:sp>
    </p:spTree>
    <p:extLst>
      <p:ext uri="{BB962C8B-B14F-4D97-AF65-F5344CB8AC3E}">
        <p14:creationId xmlns:p14="http://schemas.microsoft.com/office/powerpoint/2010/main" val="29649192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a:t>
            </a:fld>
            <a:endParaRPr lang="en-GB"/>
          </a:p>
        </p:txBody>
      </p:sp>
    </p:spTree>
    <p:extLst>
      <p:ext uri="{BB962C8B-B14F-4D97-AF65-F5344CB8AC3E}">
        <p14:creationId xmlns:p14="http://schemas.microsoft.com/office/powerpoint/2010/main" val="746406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2</a:t>
            </a:fld>
            <a:endParaRPr lang="en-GB"/>
          </a:p>
        </p:txBody>
      </p:sp>
    </p:spTree>
    <p:extLst>
      <p:ext uri="{BB962C8B-B14F-4D97-AF65-F5344CB8AC3E}">
        <p14:creationId xmlns:p14="http://schemas.microsoft.com/office/powerpoint/2010/main" val="21230448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3</a:t>
            </a:fld>
            <a:endParaRPr lang="en-GB"/>
          </a:p>
        </p:txBody>
      </p:sp>
    </p:spTree>
    <p:extLst>
      <p:ext uri="{BB962C8B-B14F-4D97-AF65-F5344CB8AC3E}">
        <p14:creationId xmlns:p14="http://schemas.microsoft.com/office/powerpoint/2010/main" val="34803703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4</a:t>
            </a:fld>
            <a:endParaRPr lang="en-GB"/>
          </a:p>
        </p:txBody>
      </p:sp>
    </p:spTree>
    <p:extLst>
      <p:ext uri="{BB962C8B-B14F-4D97-AF65-F5344CB8AC3E}">
        <p14:creationId xmlns:p14="http://schemas.microsoft.com/office/powerpoint/2010/main" val="29385056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5</a:t>
            </a:fld>
            <a:endParaRPr lang="en-GB"/>
          </a:p>
        </p:txBody>
      </p:sp>
    </p:spTree>
    <p:extLst>
      <p:ext uri="{BB962C8B-B14F-4D97-AF65-F5344CB8AC3E}">
        <p14:creationId xmlns:p14="http://schemas.microsoft.com/office/powerpoint/2010/main" val="1660709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6</a:t>
            </a:fld>
            <a:endParaRPr lang="en-GB"/>
          </a:p>
        </p:txBody>
      </p:sp>
    </p:spTree>
    <p:extLst>
      <p:ext uri="{BB962C8B-B14F-4D97-AF65-F5344CB8AC3E}">
        <p14:creationId xmlns:p14="http://schemas.microsoft.com/office/powerpoint/2010/main" val="41575686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7</a:t>
            </a:fld>
            <a:endParaRPr lang="en-GB"/>
          </a:p>
        </p:txBody>
      </p:sp>
    </p:spTree>
    <p:extLst>
      <p:ext uri="{BB962C8B-B14F-4D97-AF65-F5344CB8AC3E}">
        <p14:creationId xmlns:p14="http://schemas.microsoft.com/office/powerpoint/2010/main" val="31450975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8</a:t>
            </a:fld>
            <a:endParaRPr lang="en-GB"/>
          </a:p>
        </p:txBody>
      </p:sp>
    </p:spTree>
    <p:extLst>
      <p:ext uri="{BB962C8B-B14F-4D97-AF65-F5344CB8AC3E}">
        <p14:creationId xmlns:p14="http://schemas.microsoft.com/office/powerpoint/2010/main" val="28870425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11</a:t>
            </a:fld>
            <a:endParaRPr lang="en-GB"/>
          </a:p>
        </p:txBody>
      </p:sp>
    </p:spTree>
    <p:extLst>
      <p:ext uri="{BB962C8B-B14F-4D97-AF65-F5344CB8AC3E}">
        <p14:creationId xmlns:p14="http://schemas.microsoft.com/office/powerpoint/2010/main" val="29498389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12</a:t>
            </a:fld>
            <a:endParaRPr lang="en-GB"/>
          </a:p>
        </p:txBody>
      </p:sp>
    </p:spTree>
    <p:extLst>
      <p:ext uri="{BB962C8B-B14F-4D97-AF65-F5344CB8AC3E}">
        <p14:creationId xmlns:p14="http://schemas.microsoft.com/office/powerpoint/2010/main" val="16249503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13</a:t>
            </a:fld>
            <a:endParaRPr lang="en-GB"/>
          </a:p>
        </p:txBody>
      </p:sp>
    </p:spTree>
    <p:extLst>
      <p:ext uri="{BB962C8B-B14F-4D97-AF65-F5344CB8AC3E}">
        <p14:creationId xmlns:p14="http://schemas.microsoft.com/office/powerpoint/2010/main" val="2742718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14</a:t>
            </a:fld>
            <a:endParaRPr lang="en-GB"/>
          </a:p>
        </p:txBody>
      </p:sp>
    </p:spTree>
    <p:extLst>
      <p:ext uri="{BB962C8B-B14F-4D97-AF65-F5344CB8AC3E}">
        <p14:creationId xmlns:p14="http://schemas.microsoft.com/office/powerpoint/2010/main" val="37602438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15</a:t>
            </a:fld>
            <a:endParaRPr lang="en-GB"/>
          </a:p>
        </p:txBody>
      </p:sp>
    </p:spTree>
    <p:extLst>
      <p:ext uri="{BB962C8B-B14F-4D97-AF65-F5344CB8AC3E}">
        <p14:creationId xmlns:p14="http://schemas.microsoft.com/office/powerpoint/2010/main" val="14230495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16</a:t>
            </a:fld>
            <a:endParaRPr lang="en-GB"/>
          </a:p>
        </p:txBody>
      </p:sp>
    </p:spTree>
    <p:extLst>
      <p:ext uri="{BB962C8B-B14F-4D97-AF65-F5344CB8AC3E}">
        <p14:creationId xmlns:p14="http://schemas.microsoft.com/office/powerpoint/2010/main" val="38993065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17</a:t>
            </a:fld>
            <a:endParaRPr lang="en-GB"/>
          </a:p>
        </p:txBody>
      </p:sp>
    </p:spTree>
    <p:extLst>
      <p:ext uri="{BB962C8B-B14F-4D97-AF65-F5344CB8AC3E}">
        <p14:creationId xmlns:p14="http://schemas.microsoft.com/office/powerpoint/2010/main" val="12427006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18</a:t>
            </a:fld>
            <a:endParaRPr lang="en-GB"/>
          </a:p>
        </p:txBody>
      </p:sp>
    </p:spTree>
    <p:extLst>
      <p:ext uri="{BB962C8B-B14F-4D97-AF65-F5344CB8AC3E}">
        <p14:creationId xmlns:p14="http://schemas.microsoft.com/office/powerpoint/2010/main" val="19851739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19</a:t>
            </a:fld>
            <a:endParaRPr lang="en-GB"/>
          </a:p>
        </p:txBody>
      </p:sp>
    </p:spTree>
    <p:extLst>
      <p:ext uri="{BB962C8B-B14F-4D97-AF65-F5344CB8AC3E}">
        <p14:creationId xmlns:p14="http://schemas.microsoft.com/office/powerpoint/2010/main" val="27562107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20</a:t>
            </a:fld>
            <a:endParaRPr lang="en-GB"/>
          </a:p>
        </p:txBody>
      </p:sp>
    </p:spTree>
    <p:extLst>
      <p:ext uri="{BB962C8B-B14F-4D97-AF65-F5344CB8AC3E}">
        <p14:creationId xmlns:p14="http://schemas.microsoft.com/office/powerpoint/2010/main" val="14639187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21</a:t>
            </a:fld>
            <a:endParaRPr lang="en-GB"/>
          </a:p>
        </p:txBody>
      </p:sp>
    </p:spTree>
    <p:extLst>
      <p:ext uri="{BB962C8B-B14F-4D97-AF65-F5344CB8AC3E}">
        <p14:creationId xmlns:p14="http://schemas.microsoft.com/office/powerpoint/2010/main" val="10567014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22</a:t>
            </a:fld>
            <a:endParaRPr lang="en-GB"/>
          </a:p>
        </p:txBody>
      </p:sp>
    </p:spTree>
    <p:extLst>
      <p:ext uri="{BB962C8B-B14F-4D97-AF65-F5344CB8AC3E}">
        <p14:creationId xmlns:p14="http://schemas.microsoft.com/office/powerpoint/2010/main" val="13702655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23</a:t>
            </a:fld>
            <a:endParaRPr lang="en-GB"/>
          </a:p>
        </p:txBody>
      </p:sp>
    </p:spTree>
    <p:extLst>
      <p:ext uri="{BB962C8B-B14F-4D97-AF65-F5344CB8AC3E}">
        <p14:creationId xmlns:p14="http://schemas.microsoft.com/office/powerpoint/2010/main" val="23882883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24</a:t>
            </a:fld>
            <a:endParaRPr lang="en-GB"/>
          </a:p>
        </p:txBody>
      </p:sp>
    </p:spTree>
    <p:extLst>
      <p:ext uri="{BB962C8B-B14F-4D97-AF65-F5344CB8AC3E}">
        <p14:creationId xmlns:p14="http://schemas.microsoft.com/office/powerpoint/2010/main" val="16909934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25</a:t>
            </a:fld>
            <a:endParaRPr lang="en-GB"/>
          </a:p>
        </p:txBody>
      </p:sp>
    </p:spTree>
    <p:extLst>
      <p:ext uri="{BB962C8B-B14F-4D97-AF65-F5344CB8AC3E}">
        <p14:creationId xmlns:p14="http://schemas.microsoft.com/office/powerpoint/2010/main" val="13629033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26</a:t>
            </a:fld>
            <a:endParaRPr lang="en-GB"/>
          </a:p>
        </p:txBody>
      </p:sp>
    </p:spTree>
    <p:extLst>
      <p:ext uri="{BB962C8B-B14F-4D97-AF65-F5344CB8AC3E}">
        <p14:creationId xmlns:p14="http://schemas.microsoft.com/office/powerpoint/2010/main" val="21876000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27</a:t>
            </a:fld>
            <a:endParaRPr lang="en-GB"/>
          </a:p>
        </p:txBody>
      </p:sp>
    </p:spTree>
    <p:extLst>
      <p:ext uri="{BB962C8B-B14F-4D97-AF65-F5344CB8AC3E}">
        <p14:creationId xmlns:p14="http://schemas.microsoft.com/office/powerpoint/2010/main" val="23887087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28</a:t>
            </a:fld>
            <a:endParaRPr lang="en-GB"/>
          </a:p>
        </p:txBody>
      </p:sp>
    </p:spTree>
    <p:extLst>
      <p:ext uri="{BB962C8B-B14F-4D97-AF65-F5344CB8AC3E}">
        <p14:creationId xmlns:p14="http://schemas.microsoft.com/office/powerpoint/2010/main" val="2160052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29</a:t>
            </a:fld>
            <a:endParaRPr lang="en-GB"/>
          </a:p>
        </p:txBody>
      </p:sp>
    </p:spTree>
    <p:extLst>
      <p:ext uri="{BB962C8B-B14F-4D97-AF65-F5344CB8AC3E}">
        <p14:creationId xmlns:p14="http://schemas.microsoft.com/office/powerpoint/2010/main" val="353147846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32</a:t>
            </a:fld>
            <a:endParaRPr lang="en-GB"/>
          </a:p>
        </p:txBody>
      </p:sp>
    </p:spTree>
    <p:extLst>
      <p:ext uri="{BB962C8B-B14F-4D97-AF65-F5344CB8AC3E}">
        <p14:creationId xmlns:p14="http://schemas.microsoft.com/office/powerpoint/2010/main" val="16596823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6D58CF-32EB-4CCB-BAFE-B135C8E4873F}" type="slidenum">
              <a:rPr lang="en-GB" smtClean="0"/>
              <a:t>57</a:t>
            </a:fld>
            <a:endParaRPr lang="en-GB"/>
          </a:p>
        </p:txBody>
      </p:sp>
    </p:spTree>
    <p:extLst>
      <p:ext uri="{BB962C8B-B14F-4D97-AF65-F5344CB8AC3E}">
        <p14:creationId xmlns:p14="http://schemas.microsoft.com/office/powerpoint/2010/main" val="33573654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6D58CF-32EB-4CCB-BAFE-B135C8E4873F}" type="slidenum">
              <a:rPr lang="en-GB" smtClean="0"/>
              <a:t>67</a:t>
            </a:fld>
            <a:endParaRPr lang="en-GB"/>
          </a:p>
        </p:txBody>
      </p:sp>
    </p:spTree>
    <p:extLst>
      <p:ext uri="{BB962C8B-B14F-4D97-AF65-F5344CB8AC3E}">
        <p14:creationId xmlns:p14="http://schemas.microsoft.com/office/powerpoint/2010/main" val="377986769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73</a:t>
            </a:fld>
            <a:endParaRPr lang="en-GB"/>
          </a:p>
        </p:txBody>
      </p:sp>
    </p:spTree>
    <p:extLst>
      <p:ext uri="{BB962C8B-B14F-4D97-AF65-F5344CB8AC3E}">
        <p14:creationId xmlns:p14="http://schemas.microsoft.com/office/powerpoint/2010/main" val="82943691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74</a:t>
            </a:fld>
            <a:endParaRPr lang="en-GB"/>
          </a:p>
        </p:txBody>
      </p:sp>
    </p:spTree>
    <p:extLst>
      <p:ext uri="{BB962C8B-B14F-4D97-AF65-F5344CB8AC3E}">
        <p14:creationId xmlns:p14="http://schemas.microsoft.com/office/powerpoint/2010/main" val="303891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F91525A-F4E9-4B9A-858B-6F847294F81B}" type="datetimeFigureOut">
              <a:rPr lang="en-GB" smtClean="0"/>
              <a:t>29/03/2019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70F9E0-5F68-408E-B825-95EED9A6B9A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57246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91525A-F4E9-4B9A-858B-6F847294F81B}" type="datetimeFigureOut">
              <a:rPr lang="en-GB" smtClean="0"/>
              <a:t>29/03/2019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32794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91525A-F4E9-4B9A-858B-6F847294F81B}" type="datetimeFigureOut">
              <a:rPr lang="en-GB" smtClean="0"/>
              <a:t>29/03/2019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70F9E0-5F68-408E-B825-95EED9A6B9A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5191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F91525A-F4E9-4B9A-858B-6F847294F81B}" type="datetimeFigureOut">
              <a:rPr lang="en-GB" smtClean="0"/>
              <a:t>29/03/2019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21239084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F91525A-F4E9-4B9A-858B-6F847294F81B}" type="datetimeFigureOut">
              <a:rPr lang="en-GB" smtClean="0"/>
              <a:t>29/03/2019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22115611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F91525A-F4E9-4B9A-858B-6F847294F81B}" type="datetimeFigureOut">
              <a:rPr lang="en-GB" smtClean="0"/>
              <a:t>29/03/2019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1688478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F91525A-F4E9-4B9A-858B-6F847294F81B}" type="datetimeFigureOut">
              <a:rPr lang="en-GB" smtClean="0"/>
              <a:t>29/03/2019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513958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F91525A-F4E9-4B9A-858B-6F847294F81B}" type="datetimeFigureOut">
              <a:rPr lang="en-GB" smtClean="0"/>
              <a:t>29/03/2019</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D70F9E0-5F68-408E-B825-95EED9A6B9A0}" type="slidenum">
              <a:rPr lang="en-GB" smtClean="0"/>
              <a:t>‹#›</a:t>
            </a:fld>
            <a:endParaRPr lang="en-GB"/>
          </a:p>
        </p:txBody>
      </p:sp>
    </p:spTree>
    <p:extLst>
      <p:ext uri="{BB962C8B-B14F-4D97-AF65-F5344CB8AC3E}">
        <p14:creationId xmlns:p14="http://schemas.microsoft.com/office/powerpoint/2010/main" val="3866278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91525A-F4E9-4B9A-858B-6F847294F81B}" type="datetimeFigureOut">
              <a:rPr lang="en-GB" smtClean="0"/>
              <a:t>29/03/2019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2245933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91525A-F4E9-4B9A-858B-6F847294F81B}" type="datetimeFigureOut">
              <a:rPr lang="en-GB" smtClean="0"/>
              <a:t>29/03/2019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35556676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91525A-F4E9-4B9A-858B-6F847294F81B}" type="datetimeFigureOut">
              <a:rPr lang="en-GB" smtClean="0"/>
              <a:t>29/03/2019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28161944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6197600" y="1600200"/>
            <a:ext cx="53848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6197600" y="3938589"/>
            <a:ext cx="53848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p:txBody>
          <a:bodyPr/>
          <a:lstStyle>
            <a:lvl1pPr>
              <a:defRPr/>
            </a:lvl1pPr>
          </a:lstStyle>
          <a:p>
            <a:pPr>
              <a:defRPr/>
            </a:pPr>
            <a:endParaRPr lang="en-GB" altLang="en-US"/>
          </a:p>
        </p:txBody>
      </p:sp>
      <p:sp>
        <p:nvSpPr>
          <p:cNvPr id="7" name="Rectangle 5"/>
          <p:cNvSpPr>
            <a:spLocks noGrp="1" noChangeArrowheads="1"/>
          </p:cNvSpPr>
          <p:nvPr>
            <p:ph type="ftr" sz="quarter" idx="11"/>
          </p:nvPr>
        </p:nvSpPr>
        <p:spPr/>
        <p:txBody>
          <a:bodyPr/>
          <a:lstStyle>
            <a:lvl1pPr>
              <a:defRPr dirty="0" smtClean="0">
                <a:latin typeface="Comic Sans MS" panose="030F0702030302020204" pitchFamily="66" charset="0"/>
                <a:ea typeface="MS PGothic" panose="020B0600070205080204" pitchFamily="34" charset="-128"/>
              </a:defRPr>
            </a:lvl1pPr>
          </a:lstStyle>
          <a:p>
            <a:pPr>
              <a:defRPr/>
            </a:pPr>
            <a:r>
              <a:rPr lang="en-GB" altLang="en-US"/>
              <a:t>Adapted from It’s not fair- or is it? ASE Turner, Keogh Naylor and Lawrence and Primarily Science Tanya Sheilds</a:t>
            </a:r>
          </a:p>
          <a:p>
            <a:pPr>
              <a:defRPr/>
            </a:pPr>
            <a:r>
              <a:rPr lang="en-GB" altLang="en-US"/>
              <a:t>Mandy Hodgskinson ERYC</a:t>
            </a:r>
          </a:p>
        </p:txBody>
      </p:sp>
      <p:sp>
        <p:nvSpPr>
          <p:cNvPr id="8" name="Rectangle 6"/>
          <p:cNvSpPr>
            <a:spLocks noGrp="1" noChangeArrowheads="1"/>
          </p:cNvSpPr>
          <p:nvPr>
            <p:ph type="sldNum" sz="quarter" idx="12"/>
          </p:nvPr>
        </p:nvSpPr>
        <p:spPr/>
        <p:txBody>
          <a:bodyPr/>
          <a:lstStyle>
            <a:lvl1pPr>
              <a:defRPr/>
            </a:lvl1pPr>
          </a:lstStyle>
          <a:p>
            <a:pPr>
              <a:defRPr/>
            </a:pPr>
            <a:r>
              <a:rPr lang="en-GB" altLang="en-US"/>
              <a:t>DRAFT INITIAL ideas</a:t>
            </a:r>
          </a:p>
          <a:p>
            <a:pPr>
              <a:defRPr/>
            </a:pPr>
            <a:r>
              <a:rPr lang="en-GB" altLang="en-US"/>
              <a:t>March 2012</a:t>
            </a:r>
          </a:p>
        </p:txBody>
      </p:sp>
    </p:spTree>
    <p:extLst>
      <p:ext uri="{BB962C8B-B14F-4D97-AF65-F5344CB8AC3E}">
        <p14:creationId xmlns:p14="http://schemas.microsoft.com/office/powerpoint/2010/main" val="2176276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F91525A-F4E9-4B9A-858B-6F847294F81B}" type="datetimeFigureOut">
              <a:rPr lang="en-GB" smtClean="0"/>
              <a:t>29/03/2019</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D70F9E0-5F68-408E-B825-95EED9A6B9A0}"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96598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educationendowmentfoundation.org.uk/our-work/projects/thinking-doing-talking-science" TargetMode="External"/><Relationship Id="rId2" Type="http://schemas.openxmlformats.org/officeDocument/2006/relationships/hyperlink" Target="http://enews.pearson.com/rsps/m/mpTHYqT802Zy92SrPzlAxY3qNv741vaqoJbN1vmV1cQ"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stem.org.uk/resources/collection/3059/nuffield-primary-science" TargetMode="External"/><Relationship Id="rId2" Type="http://schemas.openxmlformats.org/officeDocument/2006/relationships/hyperlink" Target="http://www.nuffieldfoundation.org/primary-science-and-space"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pstt.org.uk/" TargetMode="External"/><Relationship Id="rId2" Type="http://schemas.openxmlformats.org/officeDocument/2006/relationships/hyperlink" Target="https://pstt.org.uk/resources/curriculum-materials" TargetMode="External"/><Relationship Id="rId1" Type="http://schemas.openxmlformats.org/officeDocument/2006/relationships/slideLayout" Target="../slideLayouts/slideLayout2.xml"/><Relationship Id="rId5" Type="http://schemas.openxmlformats.org/officeDocument/2006/relationships/hyperlink" Target="https://explorify.wellcome.ac.uk/" TargetMode="External"/><Relationship Id="rId4" Type="http://schemas.openxmlformats.org/officeDocument/2006/relationships/hyperlink" Target="https://www.youtube.com/watch?v=IQ-yJPnRxOM"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http://enews.pearson.com/rsps/m/mpTHYqT802Zy92SrPzlAxY3qNv741vaqoJbN1vmV1cQ"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hyperlink" Target="https://www.youtube.com/watch?v=IQ-yJPnRxOM"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pstt.org.uk/" TargetMode="External"/><Relationship Id="rId2" Type="http://schemas.openxmlformats.org/officeDocument/2006/relationships/hyperlink" Target="https://pstt.org.uk/resources/curriculum-materials"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hyperlink" Target="https://pstt.org.uk/resources/cpd-units/bright-ideas-in-primary-science"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hyperlink" Target="https://www.pstt-cpd.org.uk/ext/cpd/bright-ideas/introduction-to-the-bright-ideas-time.html"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hyperlink" Target="https://educationendowmentfoundation.org.uk/our-work/projects/thinking-doing-talking-science"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www.futurelearn.com/courses/teaching-primary-science-getting-started/0/steps/40227"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hyperlink" Target="https://www.tes.com/teaching-resources/steam" TargetMode="External"/><Relationship Id="rId2" Type="http://schemas.openxmlformats.org/officeDocument/2006/relationships/hyperlink" Target="https://pstt.org.uk/resources/cpd-units/dramatic-science" TargetMode="Externa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hyperlink" Target="https://www.futurelearn.com/courses/teaching-primary-science-getting-started"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hyperlink" Target="http://www.creativitycultureeducation.org/wp-content/uploads/learning-creative-approaches-that-raise-standards-250.pdf" TargetMode="External"/><Relationship Id="rId2" Type="http://schemas.openxmlformats.org/officeDocument/2006/relationships/hyperlink" Target="https://www.ase.org.uk/journals/school-science-review/2009/3/332/1957/SSR332Mar2009p91.pdf" TargetMode="External"/><Relationship Id="rId1" Type="http://schemas.openxmlformats.org/officeDocument/2006/relationships/slideLayout" Target="../slideLayouts/slideLayout2.xml"/><Relationship Id="rId5" Type="http://schemas.openxmlformats.org/officeDocument/2006/relationships/hyperlink" Target="http://enquiringminds.org.uk/pdfs/Enquiring_Minds_guide.pdf" TargetMode="External"/><Relationship Id="rId4" Type="http://schemas.openxmlformats.org/officeDocument/2006/relationships/hyperlink" Target="http://www.educationscotland.gov.uk/resources/w/genericresource_tcm4872101.asp?strReferringChannel=learningandteaching&amp;strReferringPageID=tcm:4-612195-64&amp;class=l3+d137245" TargetMode="External"/></Relationships>
</file>

<file path=ppt/slides/_rels/slide71.xml.rels><?xml version="1.0" encoding="UTF-8" standalone="yes"?>
<Relationships xmlns="http://schemas.openxmlformats.org/package/2006/relationships"><Relationship Id="rId3" Type="http://schemas.openxmlformats.org/officeDocument/2006/relationships/hyperlink" Target="https://www.tes.com/member/Teachers%20TV" TargetMode="External"/><Relationship Id="rId7" Type="http://schemas.openxmlformats.org/officeDocument/2006/relationships/hyperlink" Target="http://www.bbc.co.uk/terrificscientific" TargetMode="External"/><Relationship Id="rId2" Type="http://schemas.openxmlformats.org/officeDocument/2006/relationships/hyperlink" Target="https://hwb.wales.gov.uk/search?query=Gwyddoniaeth" TargetMode="External"/><Relationship Id="rId1" Type="http://schemas.openxmlformats.org/officeDocument/2006/relationships/slideLayout" Target="../slideLayouts/slideLayout2.xml"/><Relationship Id="rId6" Type="http://schemas.openxmlformats.org/officeDocument/2006/relationships/hyperlink" Target="http://www.saps.org.uk/" TargetMode="External"/><Relationship Id="rId5" Type="http://schemas.openxmlformats.org/officeDocument/2006/relationships/hyperlink" Target="https://www.hamilton-trust.org.uk/" TargetMode="External"/><Relationship Id="rId4" Type="http://schemas.openxmlformats.org/officeDocument/2006/relationships/hyperlink" Target="https://www.tes.com/primary-teaching-resources/" TargetMode="Externa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8" Type="http://schemas.openxmlformats.org/officeDocument/2006/relationships/hyperlink" Target="https://pstt.org.uk/" TargetMode="External"/><Relationship Id="rId3" Type="http://schemas.openxmlformats.org/officeDocument/2006/relationships/hyperlink" Target="http://www.nuffieldfoundation.org/primary-science-and-space" TargetMode="External"/><Relationship Id="rId7" Type="http://schemas.openxmlformats.org/officeDocument/2006/relationships/hyperlink" Target="https://pstt.org.uk/resources/curriculum-materials"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hyperlink" Target="http://www.schoolscience.co.uk/primary/resources" TargetMode="External"/><Relationship Id="rId5" Type="http://schemas.openxmlformats.org/officeDocument/2006/relationships/hyperlink" Target="https://www.stem.org.uk/elibrary/resource/35440" TargetMode="External"/><Relationship Id="rId10" Type="http://schemas.openxmlformats.org/officeDocument/2006/relationships/hyperlink" Target="http://www.ase.org.uk/journals/primary-science/issue-contents/" TargetMode="External"/><Relationship Id="rId4" Type="http://schemas.openxmlformats.org/officeDocument/2006/relationships/hyperlink" Target="https://www.stem.org.uk/primary-science" TargetMode="External"/><Relationship Id="rId9" Type="http://schemas.openxmlformats.org/officeDocument/2006/relationships/hyperlink" Target="https://wellcome.ac.uk/what-we-do/our-work/transforming-primary-science" TargetMode="Externa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ECAD5006</a:t>
            </a:r>
            <a:endParaRPr lang="en-GB" dirty="0"/>
          </a:p>
        </p:txBody>
      </p:sp>
      <p:sp>
        <p:nvSpPr>
          <p:cNvPr id="5" name="Content Placeholder 4"/>
          <p:cNvSpPr>
            <a:spLocks noGrp="1"/>
          </p:cNvSpPr>
          <p:nvPr>
            <p:ph idx="1"/>
          </p:nvPr>
        </p:nvSpPr>
        <p:spPr/>
        <p:txBody>
          <a:bodyPr/>
          <a:lstStyle/>
          <a:p>
            <a:pPr marL="0" indent="0">
              <a:buNone/>
            </a:pPr>
            <a:endParaRPr lang="en-GB" dirty="0"/>
          </a:p>
          <a:p>
            <a:pPr marL="0" indent="0">
              <a:buNone/>
            </a:pPr>
            <a:r>
              <a:rPr lang="en-GB" sz="4000" dirty="0" smtClean="0"/>
              <a:t>Science and Enquiry Based Learning </a:t>
            </a:r>
            <a:endParaRPr lang="en-GB" sz="4000" dirty="0"/>
          </a:p>
        </p:txBody>
      </p:sp>
    </p:spTree>
    <p:extLst>
      <p:ext uri="{BB962C8B-B14F-4D97-AF65-F5344CB8AC3E}">
        <p14:creationId xmlns:p14="http://schemas.microsoft.com/office/powerpoint/2010/main" val="39739469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science sessions</a:t>
            </a:r>
            <a:endParaRPr lang="en-GB" dirty="0"/>
          </a:p>
        </p:txBody>
      </p:sp>
      <p:sp>
        <p:nvSpPr>
          <p:cNvPr id="3" name="Content Placeholder 2"/>
          <p:cNvSpPr>
            <a:spLocks noGrp="1"/>
          </p:cNvSpPr>
          <p:nvPr>
            <p:ph idx="1"/>
          </p:nvPr>
        </p:nvSpPr>
        <p:spPr/>
        <p:txBody>
          <a:bodyPr/>
          <a:lstStyle/>
          <a:p>
            <a:endParaRPr lang="en-GB" dirty="0" smtClean="0"/>
          </a:p>
          <a:p>
            <a:pPr>
              <a:buFont typeface="Wingdings" panose="05000000000000000000" pitchFamily="2" charset="2"/>
              <a:buChar char="§"/>
            </a:pPr>
            <a:r>
              <a:rPr lang="en-GB" dirty="0"/>
              <a:t> </a:t>
            </a:r>
            <a:r>
              <a:rPr lang="en-GB" dirty="0" smtClean="0"/>
              <a:t> Review science in the primary school</a:t>
            </a:r>
          </a:p>
          <a:p>
            <a:pPr>
              <a:buFont typeface="Wingdings" panose="05000000000000000000" pitchFamily="2" charset="2"/>
              <a:buChar char="§"/>
            </a:pPr>
            <a:r>
              <a:rPr lang="en-GB" dirty="0" smtClean="0"/>
              <a:t>  The Principles and Big Ideas of science education – enquiry skills and concepts</a:t>
            </a:r>
          </a:p>
          <a:p>
            <a:pPr>
              <a:buFont typeface="Wingdings" panose="05000000000000000000" pitchFamily="2" charset="2"/>
              <a:buChar char="§"/>
            </a:pPr>
            <a:r>
              <a:rPr lang="en-GB" dirty="0" smtClean="0"/>
              <a:t>  Science enquiry and the evolving curriculum in Wales (Skills; Donaldson)</a:t>
            </a:r>
          </a:p>
          <a:p>
            <a:pPr>
              <a:buFont typeface="Wingdings" panose="05000000000000000000" pitchFamily="2" charset="2"/>
              <a:buChar char="§"/>
            </a:pPr>
            <a:r>
              <a:rPr lang="en-GB" dirty="0"/>
              <a:t> </a:t>
            </a:r>
            <a:r>
              <a:rPr lang="en-GB" dirty="0" smtClean="0"/>
              <a:t> A model for science enquiry</a:t>
            </a:r>
          </a:p>
          <a:p>
            <a:pPr>
              <a:buFont typeface="Wingdings" panose="05000000000000000000" pitchFamily="2" charset="2"/>
              <a:buChar char="§"/>
            </a:pPr>
            <a:r>
              <a:rPr lang="en-GB" dirty="0" smtClean="0"/>
              <a:t>  Science enquiry and enquiry based learning (independent; interdependent learning) – theory    into practice?</a:t>
            </a:r>
          </a:p>
          <a:p>
            <a:pPr>
              <a:buFont typeface="Wingdings" panose="05000000000000000000" pitchFamily="2" charset="2"/>
              <a:buChar char="§"/>
            </a:pPr>
            <a:r>
              <a:rPr lang="en-GB" dirty="0"/>
              <a:t> </a:t>
            </a:r>
            <a:r>
              <a:rPr lang="en-GB" dirty="0" smtClean="0"/>
              <a:t> Student group collaboration to plan, develop, reflect on a chosen context</a:t>
            </a:r>
          </a:p>
          <a:p>
            <a:pPr>
              <a:buFont typeface="Wingdings" panose="05000000000000000000" pitchFamily="2" charset="2"/>
              <a:buChar char="§"/>
            </a:pPr>
            <a:r>
              <a:rPr lang="en-GB" dirty="0"/>
              <a:t> </a:t>
            </a:r>
            <a:r>
              <a:rPr lang="en-GB" dirty="0" smtClean="0"/>
              <a:t> Assignment guidance and sources of information</a:t>
            </a:r>
          </a:p>
          <a:p>
            <a:pPr>
              <a:buFont typeface="Wingdings" panose="05000000000000000000" pitchFamily="2" charset="2"/>
              <a:buChar char="§"/>
            </a:pPr>
            <a:endParaRPr lang="en-GB" dirty="0" smtClean="0"/>
          </a:p>
          <a:p>
            <a:pPr>
              <a:buFont typeface="Wingdings" panose="05000000000000000000" pitchFamily="2" charset="2"/>
              <a:buChar char="§"/>
            </a:pPr>
            <a:endParaRPr lang="en-GB" dirty="0" smtClean="0"/>
          </a:p>
          <a:p>
            <a:pPr>
              <a:buFont typeface="Wingdings" panose="05000000000000000000" pitchFamily="2" charset="2"/>
              <a:buChar char="§"/>
            </a:pPr>
            <a:endParaRPr lang="en-GB" dirty="0"/>
          </a:p>
        </p:txBody>
      </p:sp>
    </p:spTree>
    <p:extLst>
      <p:ext uri="{BB962C8B-B14F-4D97-AF65-F5344CB8AC3E}">
        <p14:creationId xmlns:p14="http://schemas.microsoft.com/office/powerpoint/2010/main" val="297500650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0"/>
            <a:r>
              <a:rPr lang="en-GB" sz="2800" dirty="0" smtClean="0"/>
              <a:t>Aims:</a:t>
            </a:r>
            <a:endParaRPr lang="en-US" sz="2800" dirty="0" smtClean="0"/>
          </a:p>
          <a:p>
            <a:pPr lvl="0" fontAlgn="base" hangingPunct="0"/>
            <a:r>
              <a:rPr lang="en-US" sz="2800" dirty="0" smtClean="0"/>
              <a:t>To </a:t>
            </a:r>
            <a:r>
              <a:rPr lang="en-US" sz="2800" dirty="0"/>
              <a:t>develop students’ knowledge, understanding and critical awareness of enquiry-based learning models</a:t>
            </a:r>
            <a:r>
              <a:rPr lang="en-US" sz="2800" dirty="0" smtClean="0"/>
              <a:t>.</a:t>
            </a:r>
          </a:p>
          <a:p>
            <a:pPr lvl="0" fontAlgn="base" hangingPunct="0"/>
            <a:endParaRPr lang="en-GB" sz="2800" dirty="0"/>
          </a:p>
          <a:p>
            <a:pPr lvl="0" fontAlgn="base" hangingPunct="0"/>
            <a:r>
              <a:rPr lang="en-US" sz="2800" dirty="0"/>
              <a:t>To explore different enquiry skills and how these can be promoted in the 3-11 age range.</a:t>
            </a:r>
            <a:endParaRPr lang="en-GB" sz="2800" dirty="0"/>
          </a:p>
          <a:p>
            <a:pPr lvl="0"/>
            <a:endParaRPr lang="en-US" sz="2800" b="1" dirty="0" smtClean="0"/>
          </a:p>
          <a:p>
            <a:endParaRPr lang="en-US" dirty="0"/>
          </a:p>
        </p:txBody>
      </p:sp>
      <p:sp>
        <p:nvSpPr>
          <p:cNvPr id="3" name="Title 2"/>
          <p:cNvSpPr>
            <a:spLocks noGrp="1"/>
          </p:cNvSpPr>
          <p:nvPr>
            <p:ph type="title"/>
          </p:nvPr>
        </p:nvSpPr>
        <p:spPr/>
        <p:txBody>
          <a:bodyPr/>
          <a:lstStyle/>
          <a:p>
            <a:r>
              <a:rPr lang="en-GB" dirty="0" smtClean="0"/>
              <a:t>Review:</a:t>
            </a:r>
            <a:endParaRPr lang="en-US" dirty="0"/>
          </a:p>
        </p:txBody>
      </p:sp>
    </p:spTree>
    <p:extLst>
      <p:ext uri="{BB962C8B-B14F-4D97-AF65-F5344CB8AC3E}">
        <p14:creationId xmlns:p14="http://schemas.microsoft.com/office/powerpoint/2010/main" val="9696627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400" dirty="0"/>
              <a:t>Upon the successful completion of this module, the student should be able to demonstrate the ability to:</a:t>
            </a:r>
            <a:endParaRPr lang="en-GB" sz="2400" dirty="0"/>
          </a:p>
          <a:p>
            <a:pPr lvl="1" fontAlgn="base" hangingPunct="0"/>
            <a:r>
              <a:rPr lang="en-US" sz="2400" dirty="0"/>
              <a:t>Define and explain the potential of enquiry-based learning in the primary school.</a:t>
            </a:r>
            <a:endParaRPr lang="en-GB" sz="2400" dirty="0"/>
          </a:p>
          <a:p>
            <a:pPr lvl="1" fontAlgn="base" hangingPunct="0"/>
            <a:r>
              <a:rPr lang="en-US" sz="2400" dirty="0"/>
              <a:t>Critically identify specific enquiry skills and how these can be developed in a range of geographical, historical, scientific and religious contexts through the 3-11 age range.</a:t>
            </a:r>
            <a:endParaRPr lang="en-GB" sz="2400" dirty="0"/>
          </a:p>
          <a:p>
            <a:pPr lvl="1" fontAlgn="base" hangingPunct="0"/>
            <a:r>
              <a:rPr lang="en-US" sz="2400" dirty="0" err="1"/>
              <a:t>Analyse</a:t>
            </a:r>
            <a:r>
              <a:rPr lang="en-US" sz="2400" dirty="0"/>
              <a:t> the different enquiry-based models and approaches.</a:t>
            </a:r>
            <a:endParaRPr lang="en-GB" sz="2400" dirty="0"/>
          </a:p>
          <a:p>
            <a:endParaRPr lang="en-US" dirty="0"/>
          </a:p>
        </p:txBody>
      </p:sp>
      <p:sp>
        <p:nvSpPr>
          <p:cNvPr id="3" name="Title 2"/>
          <p:cNvSpPr>
            <a:spLocks noGrp="1"/>
          </p:cNvSpPr>
          <p:nvPr>
            <p:ph type="title"/>
          </p:nvPr>
        </p:nvSpPr>
        <p:spPr/>
        <p:txBody>
          <a:bodyPr>
            <a:normAutofit/>
          </a:bodyPr>
          <a:lstStyle/>
          <a:p>
            <a:r>
              <a:rPr lang="en-GB" dirty="0">
                <a:effectLst/>
              </a:rPr>
              <a:t>LEARNING </a:t>
            </a:r>
            <a:r>
              <a:rPr lang="en-GB" dirty="0" smtClean="0">
                <a:effectLst/>
              </a:rPr>
              <a:t>OUTCOMES</a:t>
            </a:r>
            <a:endParaRPr lang="en-US" dirty="0"/>
          </a:p>
        </p:txBody>
      </p:sp>
    </p:spTree>
    <p:extLst>
      <p:ext uri="{BB962C8B-B14F-4D97-AF65-F5344CB8AC3E}">
        <p14:creationId xmlns:p14="http://schemas.microsoft.com/office/powerpoint/2010/main" val="31024822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endParaRPr lang="en-GB" dirty="0" smtClean="0"/>
          </a:p>
          <a:p>
            <a:r>
              <a:rPr lang="en-GB" sz="3200" dirty="0"/>
              <a:t>EBL refers to a method of teaching and learning based on self-directed enquiry by the learner. </a:t>
            </a:r>
            <a:endParaRPr lang="en-GB" sz="3200" dirty="0" smtClean="0"/>
          </a:p>
          <a:p>
            <a:pPr marL="109728" indent="0">
              <a:buNone/>
            </a:pPr>
            <a:endParaRPr lang="en-GB" sz="3200" dirty="0" smtClean="0"/>
          </a:p>
          <a:p>
            <a:r>
              <a:rPr lang="en-GB" sz="3200" dirty="0" smtClean="0"/>
              <a:t>In </a:t>
            </a:r>
            <a:r>
              <a:rPr lang="en-GB" sz="3200" dirty="0"/>
              <a:t>EBL the learning is driven by a process of discovery and enquiry and therefore can been seen as an umbrella term for learning which involves the use of, for example, problem-based learning, fieldwork, projects or case studies.</a:t>
            </a:r>
            <a:endParaRPr lang="en-US" sz="3200" dirty="0"/>
          </a:p>
        </p:txBody>
      </p:sp>
      <p:sp>
        <p:nvSpPr>
          <p:cNvPr id="3" name="Title 2"/>
          <p:cNvSpPr>
            <a:spLocks noGrp="1"/>
          </p:cNvSpPr>
          <p:nvPr>
            <p:ph type="title"/>
          </p:nvPr>
        </p:nvSpPr>
        <p:spPr/>
        <p:txBody>
          <a:bodyPr>
            <a:normAutofit/>
          </a:bodyPr>
          <a:lstStyle/>
          <a:p>
            <a:r>
              <a:rPr lang="en-GB" dirty="0">
                <a:effectLst/>
              </a:rPr>
              <a:t>Introduction to ‘Enquiry-based Learning’ (EBL) </a:t>
            </a:r>
            <a:endParaRPr lang="en-US" dirty="0"/>
          </a:p>
        </p:txBody>
      </p:sp>
    </p:spTree>
    <p:extLst>
      <p:ext uri="{BB962C8B-B14F-4D97-AF65-F5344CB8AC3E}">
        <p14:creationId xmlns:p14="http://schemas.microsoft.com/office/powerpoint/2010/main" val="124982321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17599" y="2125362"/>
            <a:ext cx="10075333" cy="3467402"/>
          </a:xfrm>
        </p:spPr>
        <p:txBody>
          <a:bodyPr>
            <a:noAutofit/>
          </a:bodyPr>
          <a:lstStyle/>
          <a:p>
            <a:r>
              <a:rPr lang="en-GB" sz="2800" dirty="0"/>
              <a:t>Starting with a ‘scenario’ and with the guidance of a facilitator (teacher), learners identify their own issues and questions. </a:t>
            </a:r>
            <a:endParaRPr lang="en-GB" sz="2800" dirty="0" smtClean="0"/>
          </a:p>
          <a:p>
            <a:r>
              <a:rPr lang="en-GB" sz="2800" dirty="0"/>
              <a:t>They then examine the resources they need to research the topic, thereby acquiring the requisite </a:t>
            </a:r>
            <a:r>
              <a:rPr lang="en-GB" sz="2800" dirty="0" smtClean="0"/>
              <a:t>knowledge.</a:t>
            </a:r>
          </a:p>
          <a:p>
            <a:r>
              <a:rPr lang="en-GB" sz="2800" dirty="0"/>
              <a:t>It can be argued that knowledge so gained is more readily retained because it has been acquired by experience and in relation to a real problem.</a:t>
            </a:r>
            <a:endParaRPr lang="en-US" sz="2800" dirty="0"/>
          </a:p>
        </p:txBody>
      </p:sp>
    </p:spTree>
    <p:extLst>
      <p:ext uri="{BB962C8B-B14F-4D97-AF65-F5344CB8AC3E}">
        <p14:creationId xmlns:p14="http://schemas.microsoft.com/office/powerpoint/2010/main" val="42741313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lvl="0" fontAlgn="base" hangingPunct="0"/>
            <a:r>
              <a:rPr lang="en-GB" sz="2400" dirty="0"/>
              <a:t>Learning is essentially pupil-centred, with an emphasis on independent/group work and use of library, web and other information resources.</a:t>
            </a:r>
            <a:endParaRPr lang="en-US" sz="2400" dirty="0"/>
          </a:p>
          <a:p>
            <a:pPr lvl="0" fontAlgn="base" hangingPunct="0"/>
            <a:r>
              <a:rPr lang="en-GB" sz="2400" dirty="0"/>
              <a:t>Teachers become facilitators, providing encouragement and support to enable learners to take responsibility for what and how they learn. </a:t>
            </a:r>
            <a:endParaRPr lang="en-US" sz="2400" dirty="0"/>
          </a:p>
          <a:p>
            <a:pPr lvl="0" fontAlgn="base" hangingPunct="0"/>
            <a:r>
              <a:rPr lang="en-GB" sz="2400" dirty="0"/>
              <a:t>Learners reach a point where they are not simply investigating questions posed by others, but can formulate their own research topics and convert that research into useful knowledge.</a:t>
            </a:r>
            <a:endParaRPr lang="en-US" sz="2400" dirty="0"/>
          </a:p>
          <a:p>
            <a:pPr lvl="0" fontAlgn="base" hangingPunct="0"/>
            <a:r>
              <a:rPr lang="en-GB" sz="2400" dirty="0"/>
              <a:t>Learners gain not only a deeper understanding of the subject-matter, but also the knowledge-development and leadership skills required for tackling complex problems that occur in the real world.</a:t>
            </a:r>
            <a:endParaRPr lang="en-US" sz="2400" dirty="0"/>
          </a:p>
          <a:p>
            <a:endParaRPr lang="en-US" dirty="0"/>
          </a:p>
        </p:txBody>
      </p:sp>
      <p:sp>
        <p:nvSpPr>
          <p:cNvPr id="3" name="Title 2"/>
          <p:cNvSpPr>
            <a:spLocks noGrp="1"/>
          </p:cNvSpPr>
          <p:nvPr>
            <p:ph type="title"/>
          </p:nvPr>
        </p:nvSpPr>
        <p:spPr/>
        <p:txBody>
          <a:bodyPr>
            <a:normAutofit/>
          </a:bodyPr>
          <a:lstStyle/>
          <a:p>
            <a:r>
              <a:rPr lang="en-GB" dirty="0">
                <a:effectLst/>
              </a:rPr>
              <a:t>Characteristics of </a:t>
            </a:r>
            <a:r>
              <a:rPr lang="en-GB" dirty="0" smtClean="0">
                <a:effectLst/>
              </a:rPr>
              <a:t>EBL</a:t>
            </a:r>
            <a:endParaRPr lang="en-US" dirty="0"/>
          </a:p>
        </p:txBody>
      </p:sp>
    </p:spTree>
    <p:extLst>
      <p:ext uri="{BB962C8B-B14F-4D97-AF65-F5344CB8AC3E}">
        <p14:creationId xmlns:p14="http://schemas.microsoft.com/office/powerpoint/2010/main" val="278332085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lvl="0" fontAlgn="base" hangingPunct="0"/>
            <a:r>
              <a:rPr lang="en-GB" sz="2400" dirty="0"/>
              <a:t>Fundamentally, pupils are more engaged with the area of learning/subject. Learning is perceived as being more relevant to learners’ needs, thus they are enthusiastic and ready to learn.</a:t>
            </a:r>
            <a:endParaRPr lang="en-US" sz="2400" dirty="0"/>
          </a:p>
          <a:p>
            <a:pPr lvl="0" fontAlgn="base" hangingPunct="0"/>
            <a:r>
              <a:rPr lang="en-GB" sz="2400" dirty="0"/>
              <a:t>Learners can expand on what they have learned by following their own research interests.</a:t>
            </a:r>
            <a:endParaRPr lang="en-US" sz="2400" dirty="0"/>
          </a:p>
          <a:p>
            <a:pPr lvl="0" fontAlgn="base" hangingPunct="0"/>
            <a:r>
              <a:rPr lang="en-GB" sz="2400" dirty="0"/>
              <a:t>EBL </a:t>
            </a:r>
            <a:r>
              <a:rPr lang="en-GB" sz="2400" dirty="0" smtClean="0"/>
              <a:t>allows </a:t>
            </a:r>
            <a:r>
              <a:rPr lang="en-GB" sz="2400" dirty="0"/>
              <a:t>pupils to develop a more flexible approach to their learning, giving them the freedom and the responsibility to organise their own pattern of work within the time constraints of the task.</a:t>
            </a:r>
            <a:endParaRPr lang="en-US" sz="2400" dirty="0"/>
          </a:p>
          <a:p>
            <a:pPr lvl="0" fontAlgn="base" hangingPunct="0"/>
            <a:r>
              <a:rPr lang="en-GB" sz="2400" dirty="0"/>
              <a:t>Working within and communicating to a group are vital life skills for pupils.</a:t>
            </a:r>
            <a:endParaRPr lang="en-US" sz="2400" dirty="0"/>
          </a:p>
          <a:p>
            <a:pPr lvl="0" fontAlgn="base" hangingPunct="0"/>
            <a:r>
              <a:rPr lang="en-GB" sz="2400" dirty="0"/>
              <a:t>For teachers, using EBL models and approaches helps to understand the learning process and the changing needs of learners/pupils</a:t>
            </a:r>
            <a:r>
              <a:rPr lang="en-GB" sz="2400" dirty="0" smtClean="0"/>
              <a:t>.</a:t>
            </a:r>
          </a:p>
          <a:p>
            <a:pPr lvl="0" fontAlgn="base" hangingPunct="0"/>
            <a:endParaRPr lang="en-GB" dirty="0"/>
          </a:p>
          <a:p>
            <a:pPr lvl="0" fontAlgn="base" hangingPunct="0"/>
            <a:endParaRPr lang="en-US" dirty="0"/>
          </a:p>
          <a:p>
            <a:endParaRPr lang="en-US" dirty="0"/>
          </a:p>
        </p:txBody>
      </p:sp>
      <p:sp>
        <p:nvSpPr>
          <p:cNvPr id="3" name="Title 2"/>
          <p:cNvSpPr>
            <a:spLocks noGrp="1"/>
          </p:cNvSpPr>
          <p:nvPr>
            <p:ph type="title"/>
          </p:nvPr>
        </p:nvSpPr>
        <p:spPr/>
        <p:txBody>
          <a:bodyPr>
            <a:normAutofit/>
          </a:bodyPr>
          <a:lstStyle/>
          <a:p>
            <a:r>
              <a:rPr lang="en-GB" dirty="0">
                <a:effectLst/>
              </a:rPr>
              <a:t>Benefits of </a:t>
            </a:r>
            <a:r>
              <a:rPr lang="en-GB" dirty="0" smtClean="0">
                <a:effectLst/>
              </a:rPr>
              <a:t>EBL</a:t>
            </a:r>
            <a:endParaRPr lang="en-US" dirty="0"/>
          </a:p>
        </p:txBody>
      </p:sp>
    </p:spTree>
    <p:extLst>
      <p:ext uri="{BB962C8B-B14F-4D97-AF65-F5344CB8AC3E}">
        <p14:creationId xmlns:p14="http://schemas.microsoft.com/office/powerpoint/2010/main" val="250760872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Challenges of EBL?</a:t>
            </a:r>
            <a:endParaRPr lang="en-GB" dirty="0"/>
          </a:p>
        </p:txBody>
      </p:sp>
      <p:sp>
        <p:nvSpPr>
          <p:cNvPr id="3" name="Content Placeholder 2"/>
          <p:cNvSpPr>
            <a:spLocks noGrp="1"/>
          </p:cNvSpPr>
          <p:nvPr>
            <p:ph idx="1"/>
          </p:nvPr>
        </p:nvSpPr>
        <p:spPr/>
        <p:txBody>
          <a:bodyPr/>
          <a:lstStyle/>
          <a:p>
            <a:endParaRPr lang="en-GB" dirty="0" smtClean="0"/>
          </a:p>
          <a:p>
            <a:r>
              <a:rPr lang="en-GB" sz="3200" dirty="0" smtClean="0"/>
              <a:t>Group activity:</a:t>
            </a:r>
          </a:p>
          <a:p>
            <a:r>
              <a:rPr lang="en-GB" sz="3200" dirty="0" smtClean="0"/>
              <a:t>List the possible challenges of implementing EBL in the classroom.</a:t>
            </a:r>
            <a:endParaRPr lang="en-GB" sz="3200" dirty="0"/>
          </a:p>
        </p:txBody>
      </p:sp>
    </p:spTree>
    <p:extLst>
      <p:ext uri="{BB962C8B-B14F-4D97-AF65-F5344CB8AC3E}">
        <p14:creationId xmlns:p14="http://schemas.microsoft.com/office/powerpoint/2010/main" val="38271310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Identifying key information for Assignment Part 1</a:t>
            </a:r>
            <a:endParaRPr lang="en-GB" dirty="0">
              <a:solidFill>
                <a:srgbClr val="FF0000"/>
              </a:solidFill>
            </a:endParaRPr>
          </a:p>
        </p:txBody>
      </p:sp>
      <p:sp>
        <p:nvSpPr>
          <p:cNvPr id="3" name="Content Placeholder 2"/>
          <p:cNvSpPr>
            <a:spLocks noGrp="1"/>
          </p:cNvSpPr>
          <p:nvPr>
            <p:ph idx="1"/>
          </p:nvPr>
        </p:nvSpPr>
        <p:spPr/>
        <p:txBody>
          <a:bodyPr/>
          <a:lstStyle/>
          <a:p>
            <a:endParaRPr lang="en-GB" dirty="0" smtClean="0"/>
          </a:p>
          <a:p>
            <a:r>
              <a:rPr lang="en-GB" dirty="0" smtClean="0"/>
              <a:t>Thinking about key references and using the slide show narrative to strengthen part 1 for science and EBL</a:t>
            </a:r>
            <a:endParaRPr lang="en-GB" dirty="0"/>
          </a:p>
        </p:txBody>
      </p:sp>
    </p:spTree>
    <p:extLst>
      <p:ext uri="{BB962C8B-B14F-4D97-AF65-F5344CB8AC3E}">
        <p14:creationId xmlns:p14="http://schemas.microsoft.com/office/powerpoint/2010/main" val="41667287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800" dirty="0">
                <a:solidFill>
                  <a:srgbClr val="FF0000"/>
                </a:solidFill>
                <a:latin typeface="Arial" pitchFamily="34" charset="0"/>
                <a:cs typeface="Arial" pitchFamily="34" charset="0"/>
              </a:rPr>
              <a:t>This is a way of describing learning in which the science enquiry skills are used to gather evidence to test whether certain ideas can explain phenomena and events in the world around us.</a:t>
            </a:r>
          </a:p>
          <a:p>
            <a:endParaRPr lang="en-GB" sz="2800" dirty="0">
              <a:latin typeface="Arial" pitchFamily="34" charset="0"/>
              <a:cs typeface="Arial" pitchFamily="34" charset="0"/>
            </a:endParaRPr>
          </a:p>
          <a:p>
            <a:r>
              <a:rPr lang="en-GB" sz="2800" dirty="0">
                <a:solidFill>
                  <a:srgbClr val="FF0000"/>
                </a:solidFill>
                <a:latin typeface="Arial" pitchFamily="34" charset="0"/>
                <a:cs typeface="Arial" pitchFamily="34" charset="0"/>
              </a:rPr>
              <a:t>Directed reading: </a:t>
            </a:r>
            <a:r>
              <a:rPr lang="en-GB" sz="2800" b="1" dirty="0" err="1">
                <a:solidFill>
                  <a:srgbClr val="FF0000"/>
                </a:solidFill>
                <a:latin typeface="Arial" pitchFamily="34" charset="0"/>
                <a:cs typeface="Arial" pitchFamily="34" charset="0"/>
              </a:rPr>
              <a:t>Harlen</a:t>
            </a:r>
            <a:r>
              <a:rPr lang="en-GB" sz="2800" b="1" dirty="0">
                <a:solidFill>
                  <a:srgbClr val="FF0000"/>
                </a:solidFill>
                <a:latin typeface="Arial" pitchFamily="34" charset="0"/>
                <a:cs typeface="Arial" pitchFamily="34" charset="0"/>
              </a:rPr>
              <a:t>, W. (2009) “Enquiry and good science teaching”,</a:t>
            </a:r>
            <a:r>
              <a:rPr lang="en-GB" sz="2800" b="1" i="1" dirty="0">
                <a:solidFill>
                  <a:srgbClr val="FF0000"/>
                </a:solidFill>
                <a:latin typeface="Arial" pitchFamily="34" charset="0"/>
                <a:cs typeface="Arial" pitchFamily="34" charset="0"/>
              </a:rPr>
              <a:t> Primary Science, </a:t>
            </a:r>
            <a:r>
              <a:rPr lang="en-GB" sz="2800" b="1" dirty="0">
                <a:solidFill>
                  <a:srgbClr val="FF0000"/>
                </a:solidFill>
                <a:latin typeface="Arial" pitchFamily="34" charset="0"/>
                <a:cs typeface="Arial" pitchFamily="34" charset="0"/>
              </a:rPr>
              <a:t>106, January, p5-8.</a:t>
            </a:r>
          </a:p>
          <a:p>
            <a:r>
              <a:rPr lang="en-US" dirty="0" smtClean="0"/>
              <a:t>(on Moodle)</a:t>
            </a:r>
            <a:endParaRPr lang="en-US" dirty="0"/>
          </a:p>
        </p:txBody>
      </p:sp>
      <p:sp>
        <p:nvSpPr>
          <p:cNvPr id="3" name="Title 2"/>
          <p:cNvSpPr>
            <a:spLocks noGrp="1"/>
          </p:cNvSpPr>
          <p:nvPr>
            <p:ph type="title"/>
          </p:nvPr>
        </p:nvSpPr>
        <p:spPr/>
        <p:txBody>
          <a:bodyPr>
            <a:normAutofit/>
          </a:bodyPr>
          <a:lstStyle/>
          <a:p>
            <a:r>
              <a:rPr lang="en-GB" dirty="0">
                <a:effectLst/>
                <a:latin typeface="Arial" pitchFamily="34" charset="0"/>
                <a:cs typeface="Arial" pitchFamily="34" charset="0"/>
              </a:rPr>
              <a:t>Learning through scientific enquiry</a:t>
            </a:r>
            <a:endParaRPr lang="en-US" dirty="0">
              <a:effectLst/>
            </a:endParaRPr>
          </a:p>
        </p:txBody>
      </p:sp>
    </p:spTree>
    <p:extLst>
      <p:ext uri="{BB962C8B-B14F-4D97-AF65-F5344CB8AC3E}">
        <p14:creationId xmlns:p14="http://schemas.microsoft.com/office/powerpoint/2010/main" val="117093951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latin typeface="Arial" pitchFamily="34" charset="0"/>
                <a:cs typeface="Arial" pitchFamily="34" charset="0"/>
              </a:rPr>
              <a:t>We want to develop </a:t>
            </a:r>
            <a:r>
              <a:rPr lang="en-GB" i="1" dirty="0">
                <a:latin typeface="Arial" pitchFamily="34" charset="0"/>
                <a:cs typeface="Arial" pitchFamily="34" charset="0"/>
              </a:rPr>
              <a:t>understanding</a:t>
            </a:r>
            <a:r>
              <a:rPr lang="en-GB" dirty="0">
                <a:latin typeface="Arial" pitchFamily="34" charset="0"/>
                <a:cs typeface="Arial" pitchFamily="34" charset="0"/>
              </a:rPr>
              <a:t>, and this depends on the learners working things out for themselves.</a:t>
            </a:r>
          </a:p>
          <a:p>
            <a:endParaRPr lang="en-GB" dirty="0">
              <a:latin typeface="Arial" pitchFamily="34" charset="0"/>
              <a:cs typeface="Arial" pitchFamily="34" charset="0"/>
            </a:endParaRPr>
          </a:p>
          <a:p>
            <a:r>
              <a:rPr lang="en-GB" dirty="0">
                <a:latin typeface="Arial" pitchFamily="34" charset="0"/>
                <a:cs typeface="Arial" pitchFamily="34" charset="0"/>
              </a:rPr>
              <a:t>It reflects the way that scientists work. They use existing ideas, make predictions and then make observations to see whether the predictions fit the facts.</a:t>
            </a:r>
          </a:p>
          <a:p>
            <a:endParaRPr lang="en-GB" dirty="0">
              <a:latin typeface="Arial" pitchFamily="34" charset="0"/>
              <a:cs typeface="Arial" pitchFamily="34" charset="0"/>
            </a:endParaRPr>
          </a:p>
          <a:p>
            <a:r>
              <a:rPr lang="en-GB" dirty="0">
                <a:solidFill>
                  <a:srgbClr val="FF0000"/>
                </a:solidFill>
                <a:latin typeface="Arial" pitchFamily="34" charset="0"/>
                <a:cs typeface="Arial" pitchFamily="34" charset="0"/>
              </a:rPr>
              <a:t>It is in tune with the way children learn. At the primary level thinking and doing are closely related and understanding depends on children being able to see and work things out for themselves.</a:t>
            </a:r>
          </a:p>
          <a:p>
            <a:endParaRPr lang="en-US" dirty="0"/>
          </a:p>
        </p:txBody>
      </p:sp>
      <p:sp>
        <p:nvSpPr>
          <p:cNvPr id="3" name="Title 2"/>
          <p:cNvSpPr>
            <a:spLocks noGrp="1"/>
          </p:cNvSpPr>
          <p:nvPr>
            <p:ph type="title"/>
          </p:nvPr>
        </p:nvSpPr>
        <p:spPr/>
        <p:txBody>
          <a:bodyPr>
            <a:normAutofit/>
          </a:bodyPr>
          <a:lstStyle/>
          <a:p>
            <a:r>
              <a:rPr lang="en-GB" dirty="0">
                <a:effectLst/>
                <a:latin typeface="Arial" pitchFamily="34" charset="0"/>
                <a:cs typeface="Arial" pitchFamily="34" charset="0"/>
              </a:rPr>
              <a:t>Why is this type of learning important?</a:t>
            </a:r>
            <a:endParaRPr lang="en-US" dirty="0">
              <a:effectLst/>
            </a:endParaRPr>
          </a:p>
        </p:txBody>
      </p:sp>
    </p:spTree>
    <p:extLst>
      <p:ext uri="{BB962C8B-B14F-4D97-AF65-F5344CB8AC3E}">
        <p14:creationId xmlns:p14="http://schemas.microsoft.com/office/powerpoint/2010/main" val="221630245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Donaldson</a:t>
            </a:r>
            <a:r>
              <a:rPr lang="en-GB" dirty="0" smtClean="0">
                <a:solidFill>
                  <a:schemeClr val="tx1"/>
                </a:solidFill>
              </a:rPr>
              <a:t> 2015 looking forwards</a:t>
            </a:r>
            <a:endParaRPr lang="en-GB" dirty="0">
              <a:solidFill>
                <a:schemeClr val="tx1"/>
              </a:solidFill>
            </a:endParaRPr>
          </a:p>
        </p:txBody>
      </p:sp>
      <p:sp>
        <p:nvSpPr>
          <p:cNvPr id="3" name="Content Placeholder 2"/>
          <p:cNvSpPr>
            <a:spLocks noGrp="1"/>
          </p:cNvSpPr>
          <p:nvPr>
            <p:ph idx="1"/>
          </p:nvPr>
        </p:nvSpPr>
        <p:spPr/>
        <p:txBody>
          <a:bodyPr>
            <a:normAutofit/>
          </a:bodyPr>
          <a:lstStyle/>
          <a:p>
            <a:r>
              <a:rPr lang="en-GB" sz="2400" b="1" dirty="0">
                <a:solidFill>
                  <a:schemeClr val="tx1"/>
                </a:solidFill>
              </a:rPr>
              <a:t>Rationale </a:t>
            </a:r>
            <a:endParaRPr lang="en-GB" sz="2400" dirty="0">
              <a:solidFill>
                <a:schemeClr val="tx1"/>
              </a:solidFill>
            </a:endParaRPr>
          </a:p>
          <a:p>
            <a:r>
              <a:rPr lang="en-US" sz="2400" dirty="0">
                <a:solidFill>
                  <a:schemeClr val="tx1"/>
                </a:solidFill>
              </a:rPr>
              <a:t>Science and technology are closely linked, each depending upon the other. Science involves acquiring knowledge through observation and experimentation, and technology applies scientific knowledge in practical ways. </a:t>
            </a:r>
            <a:r>
              <a:rPr lang="en-US" sz="2400" b="1" dirty="0">
                <a:solidFill>
                  <a:srgbClr val="FF0000"/>
                </a:solidFill>
              </a:rPr>
              <a:t>This Area of Learning and Experience </a:t>
            </a:r>
            <a:r>
              <a:rPr lang="en-US" sz="2400" b="1" dirty="0" err="1">
                <a:solidFill>
                  <a:srgbClr val="FF0000"/>
                </a:solidFill>
              </a:rPr>
              <a:t>capitalises</a:t>
            </a:r>
            <a:r>
              <a:rPr lang="en-US" sz="2400" b="1" dirty="0">
                <a:solidFill>
                  <a:srgbClr val="FF0000"/>
                </a:solidFill>
              </a:rPr>
              <a:t> on children and young people’s curiosity about our natural, physical world and universe though investigating, understanding, and explaining. They learn to generate and test ideas, gather evidence, make observations, carry out practical investigations, and communicate with others. </a:t>
            </a:r>
            <a:r>
              <a:rPr lang="en-US" sz="2400" dirty="0">
                <a:solidFill>
                  <a:schemeClr val="tx1"/>
                </a:solidFill>
              </a:rPr>
              <a:t>They also learn how through computer science, the horizons of what is possible can be extended beyond our current imagination. </a:t>
            </a:r>
            <a:endParaRPr lang="en-GB" sz="2400" dirty="0">
              <a:solidFill>
                <a:schemeClr val="tx1"/>
              </a:solidFill>
            </a:endParaRPr>
          </a:p>
        </p:txBody>
      </p:sp>
    </p:spTree>
    <p:extLst>
      <p:ext uri="{BB962C8B-B14F-4D97-AF65-F5344CB8AC3E}">
        <p14:creationId xmlns:p14="http://schemas.microsoft.com/office/powerpoint/2010/main" val="145493994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Generic enquiry model</a:t>
            </a:r>
            <a:endParaRPr lang="en-GB" dirty="0"/>
          </a:p>
        </p:txBody>
      </p:sp>
      <p:sp>
        <p:nvSpPr>
          <p:cNvPr id="3" name="Content Placeholder 2"/>
          <p:cNvSpPr>
            <a:spLocks noGrp="1"/>
          </p:cNvSpPr>
          <p:nvPr>
            <p:ph idx="1"/>
          </p:nvPr>
        </p:nvSpPr>
        <p:spPr/>
        <p:txBody>
          <a:bodyPr>
            <a:normAutofit/>
          </a:bodyPr>
          <a:lstStyle/>
          <a:p>
            <a:endParaRPr lang="en-GB" b="1" dirty="0" smtClean="0"/>
          </a:p>
          <a:p>
            <a:r>
              <a:rPr lang="en-GB" b="1" dirty="0" smtClean="0"/>
              <a:t>Stage </a:t>
            </a:r>
            <a:r>
              <a:rPr lang="en-GB" b="1" dirty="0"/>
              <a:t>1: Formulating questions – the teacher helps the pupils to identify what they want to know about a particular topic </a:t>
            </a:r>
            <a:r>
              <a:rPr lang="en-GB" b="1" dirty="0" smtClean="0"/>
              <a:t>and </a:t>
            </a:r>
            <a:r>
              <a:rPr lang="en-GB" b="1" dirty="0"/>
              <a:t>agree on the enquiry / enquiries to be conducted.</a:t>
            </a:r>
            <a:endParaRPr lang="en-GB" dirty="0"/>
          </a:p>
          <a:p>
            <a:r>
              <a:rPr lang="en-GB" b="1" dirty="0"/>
              <a:t>Stage 2: Planning the </a:t>
            </a:r>
            <a:r>
              <a:rPr lang="en-GB" b="1" dirty="0" smtClean="0"/>
              <a:t>enquiry</a:t>
            </a:r>
          </a:p>
          <a:p>
            <a:r>
              <a:rPr lang="en-GB" b="1" dirty="0" smtClean="0"/>
              <a:t>Stage </a:t>
            </a:r>
            <a:r>
              <a:rPr lang="en-GB" b="1" dirty="0"/>
              <a:t>3: Conducting the enquiry; </a:t>
            </a:r>
            <a:r>
              <a:rPr lang="en-GB" b="1" dirty="0" smtClean="0"/>
              <a:t>collecting, comparing </a:t>
            </a:r>
            <a:r>
              <a:rPr lang="en-GB" b="1" dirty="0"/>
              <a:t>and analysing evidence </a:t>
            </a:r>
            <a:endParaRPr lang="en-GB" dirty="0"/>
          </a:p>
          <a:p>
            <a:r>
              <a:rPr lang="en-GB" b="1" dirty="0"/>
              <a:t>Stage 4: Presenting findings</a:t>
            </a:r>
            <a:r>
              <a:rPr lang="en-GB" dirty="0"/>
              <a:t> </a:t>
            </a:r>
          </a:p>
          <a:p>
            <a:r>
              <a:rPr lang="en-GB" b="1" dirty="0" smtClean="0"/>
              <a:t>Stage </a:t>
            </a:r>
            <a:r>
              <a:rPr lang="en-GB" b="1" dirty="0"/>
              <a:t>5: </a:t>
            </a:r>
            <a:r>
              <a:rPr lang="en-GB" b="1" dirty="0" smtClean="0"/>
              <a:t>Reflecting, evaluating and responding</a:t>
            </a:r>
          </a:p>
          <a:p>
            <a:endParaRPr lang="en-GB" b="1" dirty="0"/>
          </a:p>
          <a:p>
            <a:r>
              <a:rPr lang="en-GB" b="1" dirty="0" smtClean="0">
                <a:solidFill>
                  <a:srgbClr val="FF0000"/>
                </a:solidFill>
              </a:rPr>
              <a:t>PLAN – DEVELOP – </a:t>
            </a:r>
            <a:r>
              <a:rPr lang="en-GB" b="1" dirty="0" smtClean="0">
                <a:solidFill>
                  <a:srgbClr val="FF0000"/>
                </a:solidFill>
              </a:rPr>
              <a:t>REFLECT in Science: </a:t>
            </a:r>
            <a:r>
              <a:rPr lang="en-GB" b="1" dirty="0" smtClean="0"/>
              <a:t>Skills Progression Poster on Moodle (see later)</a:t>
            </a:r>
            <a:endParaRPr lang="en-GB" dirty="0"/>
          </a:p>
        </p:txBody>
      </p:sp>
    </p:spTree>
    <p:extLst>
      <p:ext uri="{BB962C8B-B14F-4D97-AF65-F5344CB8AC3E}">
        <p14:creationId xmlns:p14="http://schemas.microsoft.com/office/powerpoint/2010/main" val="327597157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sz="2800" dirty="0">
                <a:solidFill>
                  <a:srgbClr val="FF0000"/>
                </a:solidFill>
              </a:rPr>
              <a:t>T</a:t>
            </a:r>
            <a:r>
              <a:rPr lang="en-GB" altLang="en-US" sz="2800" dirty="0" smtClean="0">
                <a:solidFill>
                  <a:srgbClr val="FF0000"/>
                </a:solidFill>
              </a:rPr>
              <a:t>ypes </a:t>
            </a:r>
            <a:r>
              <a:rPr lang="en-GB" altLang="en-US" sz="2800" dirty="0">
                <a:solidFill>
                  <a:srgbClr val="FF0000"/>
                </a:solidFill>
              </a:rPr>
              <a:t>of scientific enquiry identified </a:t>
            </a:r>
            <a:r>
              <a:rPr lang="en-GB" altLang="en-US" sz="2800" dirty="0"/>
              <a:t>in </a:t>
            </a:r>
            <a:r>
              <a:rPr lang="en-GB" altLang="en-US" sz="2800" dirty="0" smtClean="0"/>
              <a:t>the current curriculum 2008</a:t>
            </a:r>
            <a:endParaRPr lang="en-GB" altLang="en-US" sz="2800" dirty="0"/>
          </a:p>
        </p:txBody>
      </p:sp>
      <p:sp>
        <p:nvSpPr>
          <p:cNvPr id="3" name="Content Placeholder 2"/>
          <p:cNvSpPr>
            <a:spLocks noGrp="1"/>
          </p:cNvSpPr>
          <p:nvPr>
            <p:ph idx="1"/>
          </p:nvPr>
        </p:nvSpPr>
        <p:spPr/>
        <p:txBody>
          <a:bodyPr>
            <a:normAutofit fontScale="92500" lnSpcReduction="20000"/>
          </a:bodyPr>
          <a:lstStyle/>
          <a:p>
            <a:pPr marL="109728" indent="0">
              <a:spcAft>
                <a:spcPts val="0"/>
              </a:spcAft>
              <a:buNone/>
              <a:defRPr/>
            </a:pPr>
            <a:endParaRPr lang="en-GB" sz="2400" dirty="0" smtClean="0">
              <a:solidFill>
                <a:schemeClr val="tx1"/>
              </a:solidFill>
            </a:endParaRPr>
          </a:p>
          <a:p>
            <a:pPr marL="109728" indent="0">
              <a:spcAft>
                <a:spcPts val="0"/>
              </a:spcAft>
              <a:buNone/>
              <a:defRPr/>
            </a:pPr>
            <a:r>
              <a:rPr lang="en-GB" sz="2400" dirty="0" smtClean="0">
                <a:solidFill>
                  <a:schemeClr val="tx1"/>
                </a:solidFill>
              </a:rPr>
              <a:t>Pattern-seeking; Exploring (including observing over time) ; Classifying </a:t>
            </a:r>
            <a:r>
              <a:rPr lang="en-GB" sz="2400" dirty="0">
                <a:solidFill>
                  <a:schemeClr val="tx1"/>
                </a:solidFill>
              </a:rPr>
              <a:t>and identifying </a:t>
            </a:r>
            <a:r>
              <a:rPr lang="en-GB" sz="2400" dirty="0" smtClean="0">
                <a:solidFill>
                  <a:schemeClr val="tx1"/>
                </a:solidFill>
              </a:rPr>
              <a:t>; Making </a:t>
            </a:r>
            <a:r>
              <a:rPr lang="en-GB" sz="2400" dirty="0">
                <a:solidFill>
                  <a:schemeClr val="tx1"/>
                </a:solidFill>
              </a:rPr>
              <a:t>things (or developing systems) </a:t>
            </a:r>
            <a:r>
              <a:rPr lang="en-GB" sz="2400" dirty="0" smtClean="0">
                <a:solidFill>
                  <a:schemeClr val="tx1"/>
                </a:solidFill>
              </a:rPr>
              <a:t>; Fair </a:t>
            </a:r>
            <a:r>
              <a:rPr lang="en-GB" sz="2400" dirty="0">
                <a:solidFill>
                  <a:schemeClr val="tx1"/>
                </a:solidFill>
              </a:rPr>
              <a:t>testing </a:t>
            </a:r>
            <a:r>
              <a:rPr lang="en-GB" sz="2400" dirty="0" smtClean="0">
                <a:solidFill>
                  <a:schemeClr val="tx1"/>
                </a:solidFill>
              </a:rPr>
              <a:t>; Using </a:t>
            </a:r>
            <a:r>
              <a:rPr lang="en-GB" sz="2400" dirty="0">
                <a:solidFill>
                  <a:schemeClr val="tx1"/>
                </a:solidFill>
              </a:rPr>
              <a:t>and applying </a:t>
            </a:r>
            <a:r>
              <a:rPr lang="en-GB" sz="2400" dirty="0" smtClean="0">
                <a:solidFill>
                  <a:schemeClr val="tx1"/>
                </a:solidFill>
              </a:rPr>
              <a:t>models.</a:t>
            </a:r>
          </a:p>
          <a:p>
            <a:pPr marL="109728" indent="0">
              <a:spcAft>
                <a:spcPts val="0"/>
              </a:spcAft>
              <a:buNone/>
              <a:defRPr/>
            </a:pPr>
            <a:endParaRPr lang="en-GB" sz="2400" dirty="0">
              <a:solidFill>
                <a:schemeClr val="tx1"/>
              </a:solidFill>
            </a:endParaRPr>
          </a:p>
          <a:p>
            <a:pPr marL="0" indent="0">
              <a:buNone/>
            </a:pPr>
            <a:r>
              <a:rPr lang="en-GB" sz="2400" b="1" dirty="0"/>
              <a:t>Use "It's Not Fair” Jane Turner et al</a:t>
            </a:r>
            <a:r>
              <a:rPr lang="en-GB" sz="2400" b="1" dirty="0" smtClean="0"/>
              <a:t>., these </a:t>
            </a:r>
            <a:r>
              <a:rPr lang="en-GB" sz="2400" b="1" dirty="0"/>
              <a:t>are more accessible and </a:t>
            </a:r>
            <a:r>
              <a:rPr lang="en-GB" sz="2400" b="1" dirty="0" smtClean="0"/>
              <a:t>usable</a:t>
            </a:r>
            <a:endParaRPr lang="en-GB" sz="2400" b="1" dirty="0"/>
          </a:p>
          <a:p>
            <a:pPr>
              <a:buFont typeface="Wingdings" panose="05000000000000000000" pitchFamily="2" charset="2"/>
              <a:buChar char="Ø"/>
            </a:pPr>
            <a:r>
              <a:rPr lang="en-GB" sz="2400" dirty="0"/>
              <a:t> </a:t>
            </a:r>
            <a:r>
              <a:rPr lang="en-GB" sz="2400" dirty="0">
                <a:solidFill>
                  <a:srgbClr val="FF0000"/>
                </a:solidFill>
              </a:rPr>
              <a:t>Observing over time</a:t>
            </a:r>
          </a:p>
          <a:p>
            <a:pPr>
              <a:buFont typeface="Wingdings" panose="05000000000000000000" pitchFamily="2" charset="2"/>
              <a:buChar char="Ø"/>
            </a:pPr>
            <a:r>
              <a:rPr lang="en-GB" sz="2400" dirty="0">
                <a:solidFill>
                  <a:srgbClr val="FF0000"/>
                </a:solidFill>
              </a:rPr>
              <a:t> Identifying and Classifying </a:t>
            </a:r>
          </a:p>
          <a:p>
            <a:pPr>
              <a:buFont typeface="Wingdings" panose="05000000000000000000" pitchFamily="2" charset="2"/>
              <a:buChar char="Ø"/>
            </a:pPr>
            <a:r>
              <a:rPr lang="en-GB" sz="2400" dirty="0">
                <a:solidFill>
                  <a:srgbClr val="FF0000"/>
                </a:solidFill>
              </a:rPr>
              <a:t> Pattern Seeking</a:t>
            </a:r>
          </a:p>
          <a:p>
            <a:pPr>
              <a:buFont typeface="Wingdings" panose="05000000000000000000" pitchFamily="2" charset="2"/>
              <a:buChar char="Ø"/>
            </a:pPr>
            <a:r>
              <a:rPr lang="en-GB" sz="2400" dirty="0">
                <a:solidFill>
                  <a:srgbClr val="FF0000"/>
                </a:solidFill>
              </a:rPr>
              <a:t> Research</a:t>
            </a:r>
          </a:p>
          <a:p>
            <a:pPr>
              <a:buFont typeface="Wingdings" panose="05000000000000000000" pitchFamily="2" charset="2"/>
              <a:buChar char="Ø"/>
            </a:pPr>
            <a:r>
              <a:rPr lang="en-GB" sz="2400" dirty="0">
                <a:solidFill>
                  <a:srgbClr val="FF0000"/>
                </a:solidFill>
              </a:rPr>
              <a:t> Fair Testing </a:t>
            </a:r>
          </a:p>
          <a:p>
            <a:pPr marL="109728" indent="0">
              <a:spcAft>
                <a:spcPts val="0"/>
              </a:spcAft>
              <a:buNone/>
              <a:defRPr/>
            </a:pPr>
            <a:endParaRPr lang="en-GB" sz="2400" dirty="0" smtClean="0">
              <a:solidFill>
                <a:schemeClr val="tx1"/>
              </a:solidFill>
            </a:endParaRPr>
          </a:p>
          <a:p>
            <a:pPr marL="365760" indent="-256032">
              <a:spcAft>
                <a:spcPts val="0"/>
              </a:spcAft>
              <a:buFont typeface="Wingdings 3"/>
              <a:buChar char=""/>
              <a:defRPr/>
            </a:pPr>
            <a:endParaRPr lang="en-GB" sz="2400" dirty="0">
              <a:solidFill>
                <a:schemeClr val="tx1"/>
              </a:solidFill>
            </a:endParaRPr>
          </a:p>
        </p:txBody>
      </p:sp>
    </p:spTree>
    <p:extLst>
      <p:ext uri="{BB962C8B-B14F-4D97-AF65-F5344CB8AC3E}">
        <p14:creationId xmlns:p14="http://schemas.microsoft.com/office/powerpoint/2010/main" val="19645288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“It’s Not Fair” Jane Turner et al.</a:t>
            </a:r>
          </a:p>
        </p:txBody>
      </p:sp>
      <p:sp>
        <p:nvSpPr>
          <p:cNvPr id="3" name="Content Placeholder 2"/>
          <p:cNvSpPr>
            <a:spLocks noGrp="1"/>
          </p:cNvSpPr>
          <p:nvPr>
            <p:ph idx="1"/>
          </p:nvPr>
        </p:nvSpPr>
        <p:spPr/>
        <p:txBody>
          <a:bodyPr>
            <a:normAutofit fontScale="92500" lnSpcReduction="10000"/>
          </a:bodyPr>
          <a:lstStyle/>
          <a:p>
            <a:endParaRPr lang="en-GB" dirty="0" smtClean="0"/>
          </a:p>
          <a:p>
            <a:r>
              <a:rPr lang="en-GB" i="1" dirty="0" smtClean="0"/>
              <a:t>For each enquiry:</a:t>
            </a:r>
          </a:p>
          <a:p>
            <a:pPr>
              <a:buFont typeface="Wingdings" panose="05000000000000000000" pitchFamily="2" charset="2"/>
              <a:buChar char="§"/>
            </a:pPr>
            <a:r>
              <a:rPr lang="en-GB" dirty="0" smtClean="0">
                <a:solidFill>
                  <a:srgbClr val="FF0000"/>
                </a:solidFill>
              </a:rPr>
              <a:t>Ideas for activities</a:t>
            </a:r>
          </a:p>
          <a:p>
            <a:pPr>
              <a:buFont typeface="Wingdings" panose="05000000000000000000" pitchFamily="2" charset="2"/>
              <a:buChar char="§"/>
            </a:pPr>
            <a:r>
              <a:rPr lang="en-GB" dirty="0" smtClean="0"/>
              <a:t>Developing </a:t>
            </a:r>
            <a:r>
              <a:rPr lang="en-GB" dirty="0" smtClean="0">
                <a:solidFill>
                  <a:srgbClr val="FF0000"/>
                </a:solidFill>
              </a:rPr>
              <a:t>scientific skills and understanding</a:t>
            </a:r>
          </a:p>
          <a:p>
            <a:pPr>
              <a:buFont typeface="Wingdings" panose="05000000000000000000" pitchFamily="2" charset="2"/>
              <a:buChar char="§"/>
            </a:pPr>
            <a:r>
              <a:rPr lang="en-GB" dirty="0" smtClean="0">
                <a:solidFill>
                  <a:srgbClr val="FF0000"/>
                </a:solidFill>
              </a:rPr>
              <a:t>Encouraging talk and questioning</a:t>
            </a:r>
          </a:p>
          <a:p>
            <a:pPr>
              <a:buFont typeface="Wingdings" panose="05000000000000000000" pitchFamily="2" charset="2"/>
              <a:buChar char="§"/>
            </a:pPr>
            <a:r>
              <a:rPr lang="en-GB" dirty="0" smtClean="0"/>
              <a:t>Possible outcomes to assess progress</a:t>
            </a:r>
          </a:p>
          <a:p>
            <a:pPr>
              <a:buFont typeface="Wingdings" panose="05000000000000000000" pitchFamily="2" charset="2"/>
              <a:buChar char="§"/>
            </a:pPr>
            <a:r>
              <a:rPr lang="en-GB" dirty="0" smtClean="0">
                <a:solidFill>
                  <a:srgbClr val="FF0000"/>
                </a:solidFill>
              </a:rPr>
              <a:t>Questions that can lead to other types of enquiry</a:t>
            </a:r>
          </a:p>
          <a:p>
            <a:pPr>
              <a:buFont typeface="Wingdings" panose="05000000000000000000" pitchFamily="2" charset="2"/>
              <a:buChar char="§"/>
            </a:pPr>
            <a:r>
              <a:rPr lang="en-GB" dirty="0" smtClean="0"/>
              <a:t>How to add challenge</a:t>
            </a:r>
          </a:p>
          <a:p>
            <a:pPr>
              <a:buFont typeface="Wingdings" panose="05000000000000000000" pitchFamily="2" charset="2"/>
              <a:buChar char="§"/>
            </a:pPr>
            <a:r>
              <a:rPr lang="en-GB" b="1" dirty="0" smtClean="0">
                <a:solidFill>
                  <a:srgbClr val="FF0000"/>
                </a:solidFill>
              </a:rPr>
              <a:t>Skills progression grid for “Plan, do, review” across the phases.</a:t>
            </a:r>
          </a:p>
          <a:p>
            <a:r>
              <a:rPr lang="en-GB" b="1" i="1" dirty="0" smtClean="0">
                <a:solidFill>
                  <a:srgbClr val="FF0000"/>
                </a:solidFill>
              </a:rPr>
              <a:t>Turner, J. et al. (2011) “It’s not fair or is it?”. </a:t>
            </a:r>
            <a:r>
              <a:rPr lang="en-GB" b="1" i="1" dirty="0" err="1" smtClean="0">
                <a:solidFill>
                  <a:srgbClr val="FF0000"/>
                </a:solidFill>
              </a:rPr>
              <a:t>Sandbach</a:t>
            </a:r>
            <a:r>
              <a:rPr lang="en-GB" b="1" i="1" dirty="0" smtClean="0">
                <a:solidFill>
                  <a:srgbClr val="FF0000"/>
                </a:solidFill>
              </a:rPr>
              <a:t>. MHE.</a:t>
            </a:r>
            <a:endParaRPr lang="en-GB" b="1" i="1" dirty="0">
              <a:solidFill>
                <a:srgbClr val="FF0000"/>
              </a:solidFill>
            </a:endParaRPr>
          </a:p>
        </p:txBody>
      </p:sp>
    </p:spTree>
    <p:extLst>
      <p:ext uri="{BB962C8B-B14F-4D97-AF65-F5344CB8AC3E}">
        <p14:creationId xmlns:p14="http://schemas.microsoft.com/office/powerpoint/2010/main" val="143450114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and Understanding of the World(revised 2015</a:t>
            </a:r>
            <a:r>
              <a:rPr lang="en-GB" dirty="0" smtClean="0"/>
              <a:t>) O4-O6 = L1-L3</a:t>
            </a:r>
            <a:endParaRPr lang="en-GB" dirty="0"/>
          </a:p>
        </p:txBody>
      </p:sp>
      <p:sp>
        <p:nvSpPr>
          <p:cNvPr id="3" name="Content Placeholder 2"/>
          <p:cNvSpPr>
            <a:spLocks noGrp="1"/>
          </p:cNvSpPr>
          <p:nvPr>
            <p:ph idx="1"/>
          </p:nvPr>
        </p:nvSpPr>
        <p:spPr/>
        <p:txBody>
          <a:bodyPr>
            <a:normAutofit fontScale="70000" lnSpcReduction="20000"/>
          </a:bodyPr>
          <a:lstStyle/>
          <a:p>
            <a:r>
              <a:rPr lang="en-GB" b="1" dirty="0" smtClean="0"/>
              <a:t>4. </a:t>
            </a:r>
            <a:r>
              <a:rPr lang="en-US" b="1" dirty="0"/>
              <a:t>Children communicate their knowledge and understanding of basic features of their immediate locality, objects, materials, living things and events present and past through a variety of media. They make observations, ask and respond to questions and find answers using learning materials and sources. They begin to identify what did and did not work. They </a:t>
            </a:r>
            <a:r>
              <a:rPr lang="en-US" b="1" dirty="0" err="1"/>
              <a:t>recognise</a:t>
            </a:r>
            <a:r>
              <a:rPr lang="en-US" b="1" dirty="0"/>
              <a:t> and group items of </a:t>
            </a:r>
            <a:r>
              <a:rPr lang="en-US" b="1" dirty="0" smtClean="0"/>
              <a:t>information…</a:t>
            </a:r>
            <a:r>
              <a:rPr lang="en-US" b="1" dirty="0"/>
              <a:t>They listen and respond to scientific ideas and react appropriately. They </a:t>
            </a:r>
            <a:r>
              <a:rPr lang="en-US" b="1" dirty="0" err="1"/>
              <a:t>recognise</a:t>
            </a:r>
            <a:r>
              <a:rPr lang="en-US" b="1" dirty="0"/>
              <a:t> and name a range of common animals, objects, materials, light sources and sound sources. 	</a:t>
            </a:r>
          </a:p>
          <a:p>
            <a:r>
              <a:rPr lang="en-US" b="1" dirty="0" smtClean="0"/>
              <a:t>5. </a:t>
            </a:r>
            <a:r>
              <a:rPr lang="en-US" b="1" dirty="0"/>
              <a:t>They use simple equipment to make enough observations to be able to sort, group and compare objects, materials, living things, and events. They describe the basis for their groupings using simple differences between living things, objects, materials and physical phenomena. They ask and answer questions, make observations, collect information and find answers using learning materials/sources provided. They communicate the steps needed to carry out their investigations. They use their experiences to develop their own ideas. They reflect and evaluate by describing their work in detail using an increasingly appropriate vocabulary. They offer explanations why something worked or did not work 	</a:t>
            </a:r>
          </a:p>
          <a:p>
            <a:r>
              <a:rPr lang="en-US" b="1" dirty="0" smtClean="0"/>
              <a:t>6. </a:t>
            </a:r>
            <a:r>
              <a:rPr lang="en-US" b="1" dirty="0"/>
              <a:t>They use their everyday experiences to explain differences between, and changes to, living things, materials and physical phenomena. They link the learning, with support, to familiar situations. They talk about their ideas and using their everyday experience they make simple predictions. They plan, with support, the approach to be used for their enquiries. When appropriate, they agree on some simple success criteria. They ask and answer a range of questions, observe, collect and record information in a variety of ways and find answers to their investigations. They express their views supported with reasons and </a:t>
            </a:r>
            <a:r>
              <a:rPr lang="en-US" b="1" dirty="0" err="1"/>
              <a:t>recognise</a:t>
            </a:r>
            <a:r>
              <a:rPr lang="en-US" b="1" dirty="0"/>
              <a:t> that people have different views. They give a simple explanation, based upon their everyday experiences, for their findings and suggest what they could have done differently to improve their findings. They identify what worked, made sense, what did not work, did not make sense and why. 	</a:t>
            </a:r>
          </a:p>
          <a:p>
            <a:r>
              <a:rPr lang="en-US" b="1" dirty="0"/>
              <a:t>	</a:t>
            </a:r>
          </a:p>
          <a:p>
            <a:endParaRPr lang="en-GB" dirty="0"/>
          </a:p>
        </p:txBody>
      </p:sp>
    </p:spTree>
    <p:extLst>
      <p:ext uri="{BB962C8B-B14F-4D97-AF65-F5344CB8AC3E}">
        <p14:creationId xmlns:p14="http://schemas.microsoft.com/office/powerpoint/2010/main" val="63601949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EBL is a constructivist learner centred approach </a:t>
            </a:r>
            <a:endParaRPr lang="en-GB" dirty="0">
              <a:solidFill>
                <a:srgbClr val="FF0000"/>
              </a:solidFill>
            </a:endParaRPr>
          </a:p>
        </p:txBody>
      </p:sp>
      <p:sp>
        <p:nvSpPr>
          <p:cNvPr id="3" name="Content Placeholder 2"/>
          <p:cNvSpPr>
            <a:spLocks noGrp="1"/>
          </p:cNvSpPr>
          <p:nvPr>
            <p:ph idx="1"/>
          </p:nvPr>
        </p:nvSpPr>
        <p:spPr/>
        <p:txBody>
          <a:bodyPr>
            <a:normAutofit fontScale="92500"/>
          </a:bodyPr>
          <a:lstStyle/>
          <a:p>
            <a:pPr>
              <a:buFont typeface="Wingdings" panose="05000000000000000000" pitchFamily="2" charset="2"/>
              <a:buChar char="§"/>
            </a:pPr>
            <a:r>
              <a:rPr lang="en-US" sz="2800" dirty="0" smtClean="0">
                <a:solidFill>
                  <a:schemeClr val="tx1"/>
                </a:solidFill>
              </a:rPr>
              <a:t>Enquiry </a:t>
            </a:r>
            <a:r>
              <a:rPr lang="en-US" sz="2800" dirty="0">
                <a:solidFill>
                  <a:schemeClr val="tx1"/>
                </a:solidFill>
              </a:rPr>
              <a:t>based learning is a learner -centered method of teaching </a:t>
            </a:r>
            <a:r>
              <a:rPr lang="en-US" sz="2800" dirty="0" smtClean="0">
                <a:solidFill>
                  <a:schemeClr val="tx1"/>
                </a:solidFill>
              </a:rPr>
              <a:t> that </a:t>
            </a:r>
            <a:r>
              <a:rPr lang="en-US" sz="2800" dirty="0">
                <a:solidFill>
                  <a:schemeClr val="tx1"/>
                </a:solidFill>
              </a:rPr>
              <a:t>involves </a:t>
            </a:r>
            <a:r>
              <a:rPr lang="en-US" sz="2800" dirty="0" smtClean="0">
                <a:solidFill>
                  <a:schemeClr val="tx1"/>
                </a:solidFill>
              </a:rPr>
              <a:t>learning through </a:t>
            </a:r>
            <a:r>
              <a:rPr lang="en-US" sz="2800" dirty="0">
                <a:solidFill>
                  <a:schemeClr val="tx1"/>
                </a:solidFill>
              </a:rPr>
              <a:t>engaging with a scenario, topic, </a:t>
            </a:r>
            <a:r>
              <a:rPr lang="en-US" sz="2800" dirty="0" smtClean="0">
                <a:solidFill>
                  <a:schemeClr val="tx1"/>
                </a:solidFill>
              </a:rPr>
              <a:t>challenge, </a:t>
            </a:r>
            <a:r>
              <a:rPr lang="en-US" sz="2800" dirty="0">
                <a:solidFill>
                  <a:schemeClr val="tx1"/>
                </a:solidFill>
              </a:rPr>
              <a:t>relating to a theme or study focus where  unclear but genuine problems are addressed in open ended </a:t>
            </a:r>
            <a:r>
              <a:rPr lang="en-US" sz="2800" dirty="0" smtClean="0">
                <a:solidFill>
                  <a:schemeClr val="tx1"/>
                </a:solidFill>
              </a:rPr>
              <a:t>enquiry.</a:t>
            </a:r>
          </a:p>
          <a:p>
            <a:pPr>
              <a:buFont typeface="Wingdings" panose="05000000000000000000" pitchFamily="2" charset="2"/>
              <a:buChar char="§"/>
            </a:pPr>
            <a:r>
              <a:rPr lang="en-US" sz="2800" dirty="0">
                <a:solidFill>
                  <a:schemeClr val="tx1"/>
                </a:solidFill>
              </a:rPr>
              <a:t>Students </a:t>
            </a:r>
            <a:r>
              <a:rPr lang="en-US" sz="2800" dirty="0" smtClean="0">
                <a:solidFill>
                  <a:schemeClr val="tx1"/>
                </a:solidFill>
              </a:rPr>
              <a:t>can be </a:t>
            </a:r>
            <a:r>
              <a:rPr lang="en-US" sz="2800" dirty="0">
                <a:solidFill>
                  <a:schemeClr val="tx1"/>
                </a:solidFill>
              </a:rPr>
              <a:t>confronted </a:t>
            </a:r>
            <a:r>
              <a:rPr lang="en-US" sz="2800" dirty="0" smtClean="0">
                <a:solidFill>
                  <a:schemeClr val="tx1"/>
                </a:solidFill>
              </a:rPr>
              <a:t>with real-life </a:t>
            </a:r>
            <a:r>
              <a:rPr lang="en-US" sz="2800" dirty="0">
                <a:solidFill>
                  <a:schemeClr val="tx1"/>
                </a:solidFill>
              </a:rPr>
              <a:t>scenarios or a problem that requires a solution.</a:t>
            </a:r>
          </a:p>
          <a:p>
            <a:pPr>
              <a:buFont typeface="Wingdings" panose="05000000000000000000" pitchFamily="2" charset="2"/>
              <a:buChar char="§"/>
            </a:pPr>
            <a:r>
              <a:rPr lang="en-US" sz="2800" dirty="0">
                <a:solidFill>
                  <a:schemeClr val="tx1"/>
                </a:solidFill>
              </a:rPr>
              <a:t>The </a:t>
            </a:r>
            <a:r>
              <a:rPr lang="en-US" sz="2800" dirty="0" smtClean="0">
                <a:solidFill>
                  <a:schemeClr val="tx1"/>
                </a:solidFill>
              </a:rPr>
              <a:t>scenario/ challenge/problem </a:t>
            </a:r>
            <a:r>
              <a:rPr lang="en-US" sz="2800" i="1" u="sng" dirty="0" smtClean="0">
                <a:solidFill>
                  <a:schemeClr val="tx1"/>
                </a:solidFill>
              </a:rPr>
              <a:t>can be </a:t>
            </a:r>
            <a:r>
              <a:rPr lang="en-US" sz="2800" dirty="0" smtClean="0">
                <a:solidFill>
                  <a:schemeClr val="tx1"/>
                </a:solidFill>
              </a:rPr>
              <a:t>posed in a way that means that there </a:t>
            </a:r>
            <a:r>
              <a:rPr lang="en-US" sz="2800" dirty="0">
                <a:solidFill>
                  <a:schemeClr val="tx1"/>
                </a:solidFill>
              </a:rPr>
              <a:t>is no clear path or procedure to follow</a:t>
            </a:r>
            <a:r>
              <a:rPr lang="en-US" sz="2800" dirty="0" smtClean="0">
                <a:solidFill>
                  <a:schemeClr val="tx1"/>
                </a:solidFill>
              </a:rPr>
              <a:t>.</a:t>
            </a:r>
          </a:p>
          <a:p>
            <a:pPr>
              <a:buFont typeface="Wingdings" panose="05000000000000000000" pitchFamily="2" charset="2"/>
              <a:buChar char="§"/>
            </a:pPr>
            <a:r>
              <a:rPr lang="en-GB" sz="2800" dirty="0" smtClean="0">
                <a:solidFill>
                  <a:schemeClr val="tx1"/>
                </a:solidFill>
              </a:rPr>
              <a:t>How can we find out more to answer the question, solve the problem?</a:t>
            </a:r>
            <a:endParaRPr lang="en-US" sz="2800" dirty="0">
              <a:solidFill>
                <a:schemeClr val="tx1"/>
              </a:solidFill>
            </a:endParaRPr>
          </a:p>
        </p:txBody>
      </p:sp>
    </p:spTree>
    <p:extLst>
      <p:ext uri="{BB962C8B-B14F-4D97-AF65-F5344CB8AC3E}">
        <p14:creationId xmlns:p14="http://schemas.microsoft.com/office/powerpoint/2010/main" val="314755222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EBL? </a:t>
            </a:r>
            <a:endParaRPr lang="en-GB" dirty="0">
              <a:solidFill>
                <a:srgbClr val="FF0000"/>
              </a:solidFill>
            </a:endParaRPr>
          </a:p>
        </p:txBody>
      </p:sp>
      <p:sp>
        <p:nvSpPr>
          <p:cNvPr id="3" name="Content Placeholder 2"/>
          <p:cNvSpPr>
            <a:spLocks noGrp="1"/>
          </p:cNvSpPr>
          <p:nvPr>
            <p:ph idx="1"/>
          </p:nvPr>
        </p:nvSpPr>
        <p:spPr/>
        <p:txBody>
          <a:bodyPr>
            <a:normAutofit lnSpcReduction="10000"/>
          </a:bodyPr>
          <a:lstStyle/>
          <a:p>
            <a:r>
              <a:rPr lang="en-GB" sz="3600" dirty="0"/>
              <a:t>Enquiry based learning (EBL) strategies and techniques enable learners to take responsibility for their own learning and to develop skills to help them to re-examine their thoughts, identifying what they know and why they know it and to question assumptions made and clarifications required, while recognising what they must do next to progress their understanding further.</a:t>
            </a:r>
          </a:p>
          <a:p>
            <a:endParaRPr lang="en-GB" dirty="0"/>
          </a:p>
        </p:txBody>
      </p:sp>
    </p:spTree>
    <p:extLst>
      <p:ext uri="{BB962C8B-B14F-4D97-AF65-F5344CB8AC3E}">
        <p14:creationId xmlns:p14="http://schemas.microsoft.com/office/powerpoint/2010/main" val="86957092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613250"/>
            <a:ext cx="10058400" cy="1297682"/>
          </a:xfrm>
        </p:spPr>
        <p:txBody>
          <a:bodyPr>
            <a:normAutofit fontScale="90000"/>
          </a:bodyPr>
          <a:lstStyle/>
          <a:p>
            <a:r>
              <a:rPr lang="en-GB" sz="2700" b="1" dirty="0">
                <a:solidFill>
                  <a:srgbClr val="FF0000"/>
                </a:solidFill>
              </a:rPr>
              <a:t>Lakin, L. (2013) </a:t>
            </a:r>
            <a:r>
              <a:rPr lang="en-GB" sz="2700" b="1" i="1" dirty="0">
                <a:solidFill>
                  <a:srgbClr val="FF0000"/>
                </a:solidFill>
              </a:rPr>
              <a:t>Developing Independent Learning in Science</a:t>
            </a:r>
            <a:r>
              <a:rPr lang="en-GB" sz="2700" b="1" dirty="0">
                <a:solidFill>
                  <a:srgbClr val="FF0000"/>
                </a:solidFill>
              </a:rPr>
              <a:t>. Maidenhead: OU Press.</a:t>
            </a:r>
            <a:r>
              <a:rPr lang="en-GB" b="1" dirty="0">
                <a:solidFill>
                  <a:schemeClr val="tx1"/>
                </a:solidFill>
              </a:rPr>
              <a:t/>
            </a:r>
            <a:br>
              <a:rPr lang="en-GB" b="1" dirty="0">
                <a:solidFill>
                  <a:schemeClr val="tx1"/>
                </a:solidFill>
              </a:rPr>
            </a:br>
            <a:endParaRPr lang="en-GB" dirty="0"/>
          </a:p>
        </p:txBody>
      </p:sp>
      <p:sp>
        <p:nvSpPr>
          <p:cNvPr id="3" name="Content Placeholder 2"/>
          <p:cNvSpPr>
            <a:spLocks noGrp="1"/>
          </p:cNvSpPr>
          <p:nvPr>
            <p:ph idx="1"/>
          </p:nvPr>
        </p:nvSpPr>
        <p:spPr/>
        <p:txBody>
          <a:bodyPr>
            <a:normAutofit fontScale="85000" lnSpcReduction="20000"/>
          </a:bodyPr>
          <a:lstStyle/>
          <a:p>
            <a:r>
              <a:rPr lang="en-GB" sz="3200" dirty="0">
                <a:solidFill>
                  <a:srgbClr val="FF0000"/>
                </a:solidFill>
              </a:rPr>
              <a:t>“For the learning process to be productive the learner must first take ownership of the ideas. Until this happens the learner’s engagement remains superficial, and “deep learning”, the type that is sustained, which can be applied to new situations and developed further, remains beyond their grasp”. (Lakin, 2013)</a:t>
            </a:r>
          </a:p>
          <a:p>
            <a:r>
              <a:rPr lang="en-GB" sz="3200" dirty="0">
                <a:solidFill>
                  <a:srgbClr val="FF0000"/>
                </a:solidFill>
              </a:rPr>
              <a:t>The inner drive and motivation comes from the learner – the information must have relevance and be accessible – most importantly the learner must want to learn it.</a:t>
            </a:r>
          </a:p>
          <a:p>
            <a:r>
              <a:rPr lang="en-GB" sz="3200" dirty="0">
                <a:solidFill>
                  <a:srgbClr val="FF0000"/>
                </a:solidFill>
              </a:rPr>
              <a:t>“Without the motivation, the innermost drive, learning becomes a mundane, meaningless operation fit only for an objective driven assessment process”. (Lakin, 2013)</a:t>
            </a:r>
          </a:p>
          <a:p>
            <a:endParaRPr lang="en-GB" dirty="0"/>
          </a:p>
        </p:txBody>
      </p:sp>
    </p:spTree>
    <p:extLst>
      <p:ext uri="{BB962C8B-B14F-4D97-AF65-F5344CB8AC3E}">
        <p14:creationId xmlns:p14="http://schemas.microsoft.com/office/powerpoint/2010/main" val="131313320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EBL and Science Enquiry</a:t>
            </a:r>
            <a:endParaRPr lang="en-GB" dirty="0">
              <a:solidFill>
                <a:srgbClr val="FF0000"/>
              </a:solidFill>
            </a:endParaRPr>
          </a:p>
        </p:txBody>
      </p:sp>
      <p:sp>
        <p:nvSpPr>
          <p:cNvPr id="3" name="Content Placeholder 2"/>
          <p:cNvSpPr>
            <a:spLocks noGrp="1"/>
          </p:cNvSpPr>
          <p:nvPr>
            <p:ph idx="1"/>
          </p:nvPr>
        </p:nvSpPr>
        <p:spPr/>
        <p:txBody>
          <a:bodyPr>
            <a:normAutofit/>
          </a:bodyPr>
          <a:lstStyle/>
          <a:p>
            <a:endParaRPr lang="en-US" sz="3200" dirty="0" smtClean="0">
              <a:solidFill>
                <a:srgbClr val="FF0000"/>
              </a:solidFill>
            </a:endParaRPr>
          </a:p>
          <a:p>
            <a:r>
              <a:rPr lang="en-US" sz="3200" dirty="0" smtClean="0">
                <a:solidFill>
                  <a:srgbClr val="FF0000"/>
                </a:solidFill>
              </a:rPr>
              <a:t>The EBL </a:t>
            </a:r>
            <a:r>
              <a:rPr lang="en-US" sz="3200" dirty="0">
                <a:solidFill>
                  <a:srgbClr val="FF0000"/>
                </a:solidFill>
              </a:rPr>
              <a:t>mode of learning and the scientific method of </a:t>
            </a:r>
            <a:r>
              <a:rPr lang="en-US" sz="3200" dirty="0" smtClean="0">
                <a:solidFill>
                  <a:srgbClr val="FF0000"/>
                </a:solidFill>
              </a:rPr>
              <a:t>enquiry </a:t>
            </a:r>
            <a:r>
              <a:rPr lang="en-US" sz="3200" dirty="0">
                <a:solidFill>
                  <a:srgbClr val="FF0000"/>
                </a:solidFill>
              </a:rPr>
              <a:t>share a </a:t>
            </a:r>
            <a:r>
              <a:rPr lang="en-US" sz="3200" dirty="0" smtClean="0">
                <a:solidFill>
                  <a:srgbClr val="FF0000"/>
                </a:solidFill>
              </a:rPr>
              <a:t>similar structure </a:t>
            </a:r>
            <a:r>
              <a:rPr lang="en-US" sz="3200" dirty="0">
                <a:solidFill>
                  <a:srgbClr val="FF0000"/>
                </a:solidFill>
              </a:rPr>
              <a:t>of open-ended inquiry, question asking, appeal to prior knowledge, research, </a:t>
            </a:r>
            <a:r>
              <a:rPr lang="en-US" sz="3200" dirty="0" smtClean="0">
                <a:solidFill>
                  <a:srgbClr val="FF0000"/>
                </a:solidFill>
              </a:rPr>
              <a:t>hypothesis testing</a:t>
            </a:r>
            <a:r>
              <a:rPr lang="en-US" sz="3200" dirty="0">
                <a:solidFill>
                  <a:srgbClr val="FF0000"/>
                </a:solidFill>
              </a:rPr>
              <a:t>, analysis and reporting the result(s) and/or solution(s). This means that the E</a:t>
            </a:r>
            <a:r>
              <a:rPr lang="en-US" sz="3200" dirty="0" smtClean="0">
                <a:solidFill>
                  <a:srgbClr val="FF0000"/>
                </a:solidFill>
              </a:rPr>
              <a:t>BL </a:t>
            </a:r>
            <a:r>
              <a:rPr lang="en-US" sz="3200" dirty="0">
                <a:solidFill>
                  <a:srgbClr val="FF0000"/>
                </a:solidFill>
              </a:rPr>
              <a:t>and </a:t>
            </a:r>
            <a:r>
              <a:rPr lang="en-US" sz="3200" dirty="0" smtClean="0">
                <a:solidFill>
                  <a:srgbClr val="FF0000"/>
                </a:solidFill>
              </a:rPr>
              <a:t>the scientific </a:t>
            </a:r>
            <a:r>
              <a:rPr lang="en-US" sz="3200" dirty="0">
                <a:solidFill>
                  <a:srgbClr val="FF0000"/>
                </a:solidFill>
              </a:rPr>
              <a:t>method of inquiry are well-matched approaches to adopt for an open-ended e</a:t>
            </a:r>
            <a:r>
              <a:rPr lang="en-US" sz="3200" dirty="0" smtClean="0">
                <a:solidFill>
                  <a:srgbClr val="FF0000"/>
                </a:solidFill>
              </a:rPr>
              <a:t>nquiry </a:t>
            </a:r>
            <a:r>
              <a:rPr lang="en-GB" sz="3200" dirty="0" smtClean="0">
                <a:solidFill>
                  <a:srgbClr val="FF0000"/>
                </a:solidFill>
              </a:rPr>
              <a:t>challenge.</a:t>
            </a:r>
            <a:endParaRPr lang="en-GB" sz="3200" dirty="0">
              <a:solidFill>
                <a:srgbClr val="FF0000"/>
              </a:solidFill>
            </a:endParaRPr>
          </a:p>
        </p:txBody>
      </p:sp>
    </p:spTree>
    <p:extLst>
      <p:ext uri="{BB962C8B-B14F-4D97-AF65-F5344CB8AC3E}">
        <p14:creationId xmlns:p14="http://schemas.microsoft.com/office/powerpoint/2010/main" val="312942849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Theories about children’s learning</a:t>
            </a:r>
            <a:endParaRPr lang="en-GB" dirty="0"/>
          </a:p>
        </p:txBody>
      </p:sp>
      <p:sp>
        <p:nvSpPr>
          <p:cNvPr id="3" name="Content Placeholder 2"/>
          <p:cNvSpPr>
            <a:spLocks noGrp="1"/>
          </p:cNvSpPr>
          <p:nvPr>
            <p:ph idx="1"/>
          </p:nvPr>
        </p:nvSpPr>
        <p:spPr/>
        <p:txBody>
          <a:bodyPr>
            <a:normAutofit/>
          </a:bodyPr>
          <a:lstStyle/>
          <a:p>
            <a:r>
              <a:rPr lang="en-GB" sz="2400" dirty="0" smtClean="0"/>
              <a:t>Piaget’s theories of development and how children construct understanding as they interact with the world – an early influence on primary education.</a:t>
            </a:r>
          </a:p>
          <a:p>
            <a:r>
              <a:rPr lang="en-GB" sz="2400" dirty="0" smtClean="0"/>
              <a:t>The importance of language and social interaction were subsequently acknowledged – Vygotsky being influential here.</a:t>
            </a:r>
          </a:p>
          <a:p>
            <a:r>
              <a:rPr lang="en-GB" sz="2400" dirty="0" smtClean="0">
                <a:solidFill>
                  <a:srgbClr val="FF0000"/>
                </a:solidFill>
              </a:rPr>
              <a:t>Many developments in science education in the past 40 years have been influenced by constructivist and socio constructivist theories of learning.</a:t>
            </a:r>
          </a:p>
          <a:p>
            <a:r>
              <a:rPr lang="en-GB" sz="2400" dirty="0" smtClean="0">
                <a:solidFill>
                  <a:srgbClr val="FF0000"/>
                </a:solidFill>
              </a:rPr>
              <a:t>Learning involves an active process in which each learner is involved in constructing meanings from physical experiences, dialogue or texts.</a:t>
            </a:r>
            <a:endParaRPr lang="en-GB" sz="2400" dirty="0">
              <a:solidFill>
                <a:srgbClr val="FF0000"/>
              </a:solidFill>
            </a:endParaRPr>
          </a:p>
        </p:txBody>
      </p:sp>
    </p:spTree>
    <p:extLst>
      <p:ext uri="{BB962C8B-B14F-4D97-AF65-F5344CB8AC3E}">
        <p14:creationId xmlns:p14="http://schemas.microsoft.com/office/powerpoint/2010/main" val="380991700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ACTIVITY:</a:t>
            </a:r>
            <a:endParaRPr lang="en-GB" dirty="0"/>
          </a:p>
        </p:txBody>
      </p:sp>
      <p:sp>
        <p:nvSpPr>
          <p:cNvPr id="3" name="Content Placeholder 2"/>
          <p:cNvSpPr>
            <a:spLocks noGrp="1"/>
          </p:cNvSpPr>
          <p:nvPr>
            <p:ph idx="1"/>
          </p:nvPr>
        </p:nvSpPr>
        <p:spPr/>
        <p:txBody>
          <a:bodyPr/>
          <a:lstStyle/>
          <a:p>
            <a:endParaRPr lang="en-GB" b="1" dirty="0" smtClean="0"/>
          </a:p>
          <a:p>
            <a:r>
              <a:rPr lang="en-GB" sz="2800" b="1" dirty="0" smtClean="0"/>
              <a:t>Look </a:t>
            </a:r>
            <a:r>
              <a:rPr lang="en-GB" sz="2800" b="1" dirty="0"/>
              <a:t>at the following theories and approaches to teaching and learning. Their definitions have been mixed up. Match the theory/ approach to its definition. (card sort)</a:t>
            </a:r>
            <a:endParaRPr lang="en-GB" sz="2800" dirty="0"/>
          </a:p>
          <a:p>
            <a:endParaRPr lang="en-GB" dirty="0"/>
          </a:p>
        </p:txBody>
      </p:sp>
    </p:spTree>
    <p:extLst>
      <p:ext uri="{BB962C8B-B14F-4D97-AF65-F5344CB8AC3E}">
        <p14:creationId xmlns:p14="http://schemas.microsoft.com/office/powerpoint/2010/main" val="34384071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Reflection</a:t>
            </a:r>
            <a:endParaRPr lang="en-GB" dirty="0"/>
          </a:p>
        </p:txBody>
      </p:sp>
      <p:sp>
        <p:nvSpPr>
          <p:cNvPr id="3" name="Content Placeholder 2"/>
          <p:cNvSpPr>
            <a:spLocks noGrp="1"/>
          </p:cNvSpPr>
          <p:nvPr>
            <p:ph idx="1"/>
          </p:nvPr>
        </p:nvSpPr>
        <p:spPr/>
        <p:txBody>
          <a:bodyPr>
            <a:normAutofit/>
          </a:bodyPr>
          <a:lstStyle/>
          <a:p>
            <a:r>
              <a:rPr lang="en-GB" sz="2400" dirty="0"/>
              <a:t>This activity shows that there are many approaches to learning and teaching and also that there is no one definitive way to learn or teach</a:t>
            </a:r>
            <a:r>
              <a:rPr lang="en-GB" sz="2400" dirty="0" smtClean="0"/>
              <a:t>.</a:t>
            </a:r>
            <a:endParaRPr lang="en-GB" sz="2400" dirty="0"/>
          </a:p>
          <a:p>
            <a:r>
              <a:rPr lang="en-GB" sz="2400" dirty="0">
                <a:solidFill>
                  <a:srgbClr val="FF0000"/>
                </a:solidFill>
              </a:rPr>
              <a:t>However, for the last 30 years, pedagogic constructivism has assumed the status of a “super theory”, arguably underpinning the way science education is taught in schools.</a:t>
            </a:r>
          </a:p>
          <a:p>
            <a:r>
              <a:rPr lang="en-GB" sz="2400" dirty="0">
                <a:solidFill>
                  <a:srgbClr val="FF0000"/>
                </a:solidFill>
              </a:rPr>
              <a:t>This approach encourages the use of “active learning” strategies and relies on expert </a:t>
            </a:r>
            <a:r>
              <a:rPr lang="en-GB" sz="2400" dirty="0" smtClean="0">
                <a:solidFill>
                  <a:srgbClr val="FF0000"/>
                </a:solidFill>
              </a:rPr>
              <a:t>scaffolding.</a:t>
            </a:r>
            <a:endParaRPr lang="en-GB" sz="2400" dirty="0">
              <a:solidFill>
                <a:srgbClr val="FF0000"/>
              </a:solidFill>
            </a:endParaRPr>
          </a:p>
        </p:txBody>
      </p:sp>
    </p:spTree>
    <p:extLst>
      <p:ext uri="{BB962C8B-B14F-4D97-AF65-F5344CB8AC3E}">
        <p14:creationId xmlns:p14="http://schemas.microsoft.com/office/powerpoint/2010/main" val="119937630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ACTIVE </a:t>
            </a:r>
            <a:r>
              <a:rPr lang="en-GB" dirty="0"/>
              <a:t>LEARNING</a:t>
            </a:r>
            <a:br>
              <a:rPr lang="en-GB" dirty="0"/>
            </a:br>
            <a:endParaRPr lang="en-GB" dirty="0"/>
          </a:p>
        </p:txBody>
      </p:sp>
      <p:sp>
        <p:nvSpPr>
          <p:cNvPr id="3" name="Content Placeholder 2"/>
          <p:cNvSpPr>
            <a:spLocks noGrp="1"/>
          </p:cNvSpPr>
          <p:nvPr>
            <p:ph idx="1"/>
          </p:nvPr>
        </p:nvSpPr>
        <p:spPr/>
        <p:txBody>
          <a:bodyPr/>
          <a:lstStyle/>
          <a:p>
            <a:r>
              <a:rPr lang="en-GB" b="1" dirty="0"/>
              <a:t> </a:t>
            </a:r>
            <a:endParaRPr lang="en-GB" dirty="0"/>
          </a:p>
          <a:p>
            <a:r>
              <a:rPr lang="en-GB" sz="3200" dirty="0">
                <a:solidFill>
                  <a:srgbClr val="FF0000"/>
                </a:solidFill>
              </a:rPr>
              <a:t>Activities and techniques that encourage the learner </a:t>
            </a:r>
            <a:r>
              <a:rPr lang="en-GB" sz="3200" dirty="0" smtClean="0">
                <a:solidFill>
                  <a:srgbClr val="FF0000"/>
                </a:solidFill>
              </a:rPr>
              <a:t>to </a:t>
            </a:r>
            <a:r>
              <a:rPr lang="en-GB" sz="3200" dirty="0">
                <a:solidFill>
                  <a:srgbClr val="FF0000"/>
                </a:solidFill>
              </a:rPr>
              <a:t>assess evidence, negotiate, make decisions, solve problems, and work independently and in groups and learn from each </a:t>
            </a:r>
            <a:r>
              <a:rPr lang="en-GB" sz="3200" dirty="0" smtClean="0">
                <a:solidFill>
                  <a:srgbClr val="FF0000"/>
                </a:solidFill>
              </a:rPr>
              <a:t>other</a:t>
            </a:r>
          </a:p>
          <a:p>
            <a:r>
              <a:rPr lang="en-GB" sz="3200" b="1" i="1" dirty="0" smtClean="0"/>
              <a:t>In your assignment explain how your project activities encourage these characteristics.</a:t>
            </a:r>
            <a:endParaRPr lang="en-GB" sz="3200" b="1" i="1" dirty="0"/>
          </a:p>
        </p:txBody>
      </p:sp>
    </p:spTree>
    <p:extLst>
      <p:ext uri="{BB962C8B-B14F-4D97-AF65-F5344CB8AC3E}">
        <p14:creationId xmlns:p14="http://schemas.microsoft.com/office/powerpoint/2010/main" val="241445011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838759"/>
          </a:xfrm>
        </p:spPr>
        <p:txBody>
          <a:bodyPr>
            <a:normAutofit fontScale="90000"/>
          </a:bodyPr>
          <a:lstStyle/>
          <a:p>
            <a:r>
              <a:rPr lang="en-GB" dirty="0" smtClean="0"/>
              <a:t/>
            </a:r>
            <a:br>
              <a:rPr lang="en-GB" dirty="0" smtClean="0"/>
            </a:br>
            <a:r>
              <a:rPr lang="en-GB" dirty="0" smtClean="0"/>
              <a:t/>
            </a:r>
            <a:br>
              <a:rPr lang="en-GB" dirty="0" smtClean="0"/>
            </a:br>
            <a:r>
              <a:rPr lang="en-GB" dirty="0"/>
              <a:t/>
            </a:r>
            <a:br>
              <a:rPr lang="en-GB" dirty="0"/>
            </a:br>
            <a:r>
              <a:rPr lang="en-GB" dirty="0" smtClean="0"/>
              <a:t>SCAFFOLDING requires subject knowledge confidence</a:t>
            </a:r>
            <a:r>
              <a:rPr lang="en-GB" dirty="0"/>
              <a:t/>
            </a:r>
            <a:br>
              <a:rPr lang="en-GB" dirty="0"/>
            </a:br>
            <a:endParaRPr lang="en-GB" dirty="0"/>
          </a:p>
        </p:txBody>
      </p:sp>
      <p:sp>
        <p:nvSpPr>
          <p:cNvPr id="3" name="Content Placeholder 2"/>
          <p:cNvSpPr>
            <a:spLocks noGrp="1"/>
          </p:cNvSpPr>
          <p:nvPr>
            <p:ph idx="1"/>
          </p:nvPr>
        </p:nvSpPr>
        <p:spPr/>
        <p:txBody>
          <a:bodyPr>
            <a:normAutofit lnSpcReduction="10000"/>
          </a:bodyPr>
          <a:lstStyle/>
          <a:p>
            <a:r>
              <a:rPr lang="en-GB" sz="2800" dirty="0"/>
              <a:t>The teacher’s role in developing new concepts aligns with providing opportunities through activities, problems and models to stimulate interaction and develop appropriate experiences.</a:t>
            </a:r>
          </a:p>
          <a:p>
            <a:r>
              <a:rPr lang="en-GB" sz="2800" dirty="0"/>
              <a:t>We use language and other stimuli to assist pupils to construct solutions to problems posed.</a:t>
            </a:r>
          </a:p>
          <a:p>
            <a:r>
              <a:rPr lang="en-GB" sz="2800" dirty="0"/>
              <a:t>The long term goal is to enable them to do this unaided.</a:t>
            </a:r>
          </a:p>
          <a:p>
            <a:r>
              <a:rPr lang="en-GB" sz="2800" dirty="0"/>
              <a:t>The degree of support should vary according to the needs of the </a:t>
            </a:r>
            <a:r>
              <a:rPr lang="en-GB" sz="2800" dirty="0" smtClean="0"/>
              <a:t>learner.</a:t>
            </a:r>
          </a:p>
          <a:p>
            <a:r>
              <a:rPr lang="en-GB" sz="2800" b="1" i="1" dirty="0">
                <a:solidFill>
                  <a:srgbClr val="FF0000"/>
                </a:solidFill>
              </a:rPr>
              <a:t>In your assignment explain </a:t>
            </a:r>
            <a:r>
              <a:rPr lang="en-GB" sz="2800" b="1" i="1" dirty="0" smtClean="0">
                <a:solidFill>
                  <a:srgbClr val="FF0000"/>
                </a:solidFill>
              </a:rPr>
              <a:t>your role as facilitator.</a:t>
            </a:r>
            <a:endParaRPr lang="en-GB" sz="2800" b="1" i="1" dirty="0">
              <a:solidFill>
                <a:srgbClr val="FF0000"/>
              </a:solidFill>
            </a:endParaRPr>
          </a:p>
          <a:p>
            <a:endParaRPr lang="en-GB" sz="2800" dirty="0"/>
          </a:p>
          <a:p>
            <a:endParaRPr lang="en-GB" dirty="0"/>
          </a:p>
        </p:txBody>
      </p:sp>
    </p:spTree>
    <p:extLst>
      <p:ext uri="{BB962C8B-B14F-4D97-AF65-F5344CB8AC3E}">
        <p14:creationId xmlns:p14="http://schemas.microsoft.com/office/powerpoint/2010/main" val="236825327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tx1"/>
                </a:solidFill>
              </a:rPr>
              <a:t>A range of teacher control that reflects pupils’ age / ability / experience of a culture of EBL</a:t>
            </a:r>
            <a:endParaRPr lang="en-GB" dirty="0">
              <a:solidFill>
                <a:schemeClr val="tx1"/>
              </a:solidFill>
            </a:endParaRPr>
          </a:p>
        </p:txBody>
      </p:sp>
      <p:sp>
        <p:nvSpPr>
          <p:cNvPr id="3" name="Content Placeholder 2"/>
          <p:cNvSpPr>
            <a:spLocks noGrp="1"/>
          </p:cNvSpPr>
          <p:nvPr>
            <p:ph idx="1"/>
          </p:nvPr>
        </p:nvSpPr>
        <p:spPr/>
        <p:txBody>
          <a:bodyPr>
            <a:normAutofit fontScale="85000" lnSpcReduction="20000"/>
          </a:bodyPr>
          <a:lstStyle/>
          <a:p>
            <a:endParaRPr lang="en-GB" dirty="0" smtClean="0">
              <a:solidFill>
                <a:schemeClr val="tx1"/>
              </a:solidFill>
            </a:endParaRPr>
          </a:p>
          <a:p>
            <a:pPr>
              <a:buFont typeface="Wingdings" panose="05000000000000000000" pitchFamily="2" charset="2"/>
              <a:buChar char="§"/>
            </a:pPr>
            <a:r>
              <a:rPr lang="en-GB" sz="3600" dirty="0" smtClean="0">
                <a:solidFill>
                  <a:schemeClr val="tx1"/>
                </a:solidFill>
              </a:rPr>
              <a:t>Teacher directed enquiry </a:t>
            </a:r>
          </a:p>
          <a:p>
            <a:pPr>
              <a:buFont typeface="Wingdings" panose="05000000000000000000" pitchFamily="2" charset="2"/>
              <a:buChar char="§"/>
            </a:pPr>
            <a:r>
              <a:rPr lang="en-GB" sz="3600" dirty="0" smtClean="0">
                <a:solidFill>
                  <a:schemeClr val="tx1"/>
                </a:solidFill>
              </a:rPr>
              <a:t>Teacher – pupils shared enquiry</a:t>
            </a:r>
          </a:p>
          <a:p>
            <a:pPr>
              <a:buFont typeface="Wingdings" panose="05000000000000000000" pitchFamily="2" charset="2"/>
              <a:buChar char="§"/>
            </a:pPr>
            <a:r>
              <a:rPr lang="en-GB" sz="3600" dirty="0" smtClean="0">
                <a:solidFill>
                  <a:schemeClr val="tx1"/>
                </a:solidFill>
              </a:rPr>
              <a:t>Shared teacher – pupils control of enquiry KWHLAQ</a:t>
            </a:r>
          </a:p>
          <a:p>
            <a:pPr>
              <a:buFont typeface="Wingdings" panose="05000000000000000000" pitchFamily="2" charset="2"/>
              <a:buChar char="§"/>
            </a:pPr>
            <a:r>
              <a:rPr lang="en-GB" sz="3600" dirty="0" smtClean="0">
                <a:solidFill>
                  <a:schemeClr val="tx1"/>
                </a:solidFill>
              </a:rPr>
              <a:t>Scenarios/ Problems/ Challenges that invite enquiry;   pupils exercise more independence in pupil directed enquiry</a:t>
            </a:r>
          </a:p>
          <a:p>
            <a:pPr>
              <a:buFont typeface="Wingdings" panose="05000000000000000000" pitchFamily="2" charset="2"/>
              <a:buChar char="§"/>
            </a:pPr>
            <a:endParaRPr lang="en-GB" sz="3600" dirty="0">
              <a:solidFill>
                <a:schemeClr val="tx1"/>
              </a:solidFill>
            </a:endParaRPr>
          </a:p>
          <a:p>
            <a:pPr>
              <a:buFont typeface="Wingdings" panose="05000000000000000000" pitchFamily="2" charset="2"/>
              <a:buChar char="§"/>
            </a:pPr>
            <a:r>
              <a:rPr lang="en-GB" sz="2400" i="1" dirty="0" smtClean="0">
                <a:solidFill>
                  <a:srgbClr val="FF0000"/>
                </a:solidFill>
              </a:rPr>
              <a:t>See Kath Murdoch’s “inquiry journey” in the </a:t>
            </a:r>
            <a:r>
              <a:rPr lang="en-GB" sz="2400" i="1" dirty="0" smtClean="0">
                <a:solidFill>
                  <a:srgbClr val="FF0000"/>
                </a:solidFill>
              </a:rPr>
              <a:t>pack and her website</a:t>
            </a:r>
            <a:endParaRPr lang="en-GB" sz="2400" i="1" dirty="0" smtClean="0">
              <a:solidFill>
                <a:srgbClr val="FF0000"/>
              </a:solidFill>
            </a:endParaRPr>
          </a:p>
          <a:p>
            <a:pPr>
              <a:buFont typeface="Wingdings" panose="05000000000000000000" pitchFamily="2" charset="2"/>
              <a:buChar char="§"/>
            </a:pPr>
            <a:r>
              <a:rPr lang="en-GB" sz="2400" i="1" dirty="0" smtClean="0">
                <a:solidFill>
                  <a:srgbClr val="FF0000"/>
                </a:solidFill>
              </a:rPr>
              <a:t>See “Moving from structured to open inquiry” on Moodle</a:t>
            </a:r>
            <a:endParaRPr lang="en-GB" sz="2400" i="1" dirty="0">
              <a:solidFill>
                <a:srgbClr val="FF0000"/>
              </a:solidFill>
            </a:endParaRPr>
          </a:p>
        </p:txBody>
      </p:sp>
    </p:spTree>
    <p:extLst>
      <p:ext uri="{BB962C8B-B14F-4D97-AF65-F5344CB8AC3E}">
        <p14:creationId xmlns:p14="http://schemas.microsoft.com/office/powerpoint/2010/main" val="296323135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Have you thought about an open “Big Question”?</a:t>
            </a:r>
            <a:endParaRPr lang="en-GB" dirty="0"/>
          </a:p>
        </p:txBody>
      </p:sp>
      <p:sp>
        <p:nvSpPr>
          <p:cNvPr id="3" name="Content Placeholder 2"/>
          <p:cNvSpPr>
            <a:spLocks noGrp="1"/>
          </p:cNvSpPr>
          <p:nvPr>
            <p:ph idx="1"/>
          </p:nvPr>
        </p:nvSpPr>
        <p:spPr/>
        <p:txBody>
          <a:bodyPr/>
          <a:lstStyle/>
          <a:p>
            <a:endParaRPr lang="en-GB" dirty="0" smtClean="0"/>
          </a:p>
          <a:p>
            <a:r>
              <a:rPr lang="en-GB" dirty="0" smtClean="0"/>
              <a:t>E.g.</a:t>
            </a:r>
          </a:p>
          <a:p>
            <a:pPr>
              <a:buFont typeface="Wingdings" panose="05000000000000000000" pitchFamily="2" charset="2"/>
              <a:buChar char="§"/>
            </a:pPr>
            <a:r>
              <a:rPr lang="en-GB" dirty="0"/>
              <a:t> </a:t>
            </a:r>
            <a:r>
              <a:rPr lang="en-GB" dirty="0" smtClean="0"/>
              <a:t>  How can we create a sustainable garden in our school?</a:t>
            </a:r>
          </a:p>
          <a:p>
            <a:pPr>
              <a:buFont typeface="Wingdings" panose="05000000000000000000" pitchFamily="2" charset="2"/>
              <a:buChar char="§"/>
            </a:pPr>
            <a:r>
              <a:rPr lang="en-GB" dirty="0"/>
              <a:t> </a:t>
            </a:r>
            <a:r>
              <a:rPr lang="en-GB" dirty="0" smtClean="0"/>
              <a:t>  How can we turn our classroom into a science museum?</a:t>
            </a:r>
          </a:p>
          <a:p>
            <a:pPr>
              <a:buFont typeface="Wingdings" panose="05000000000000000000" pitchFamily="2" charset="2"/>
              <a:buChar char="§"/>
            </a:pPr>
            <a:r>
              <a:rPr lang="en-GB" dirty="0"/>
              <a:t> </a:t>
            </a:r>
            <a:r>
              <a:rPr lang="en-GB" dirty="0" smtClean="0"/>
              <a:t>  How can we help the birds/ animals in our garden?</a:t>
            </a:r>
          </a:p>
          <a:p>
            <a:pPr>
              <a:buFont typeface="Wingdings" panose="05000000000000000000" pitchFamily="2" charset="2"/>
              <a:buChar char="§"/>
            </a:pPr>
            <a:r>
              <a:rPr lang="en-GB" dirty="0" smtClean="0"/>
              <a:t>   How can we deal with the waste in our school?</a:t>
            </a:r>
          </a:p>
          <a:p>
            <a:pPr>
              <a:buFont typeface="Wingdings" panose="05000000000000000000" pitchFamily="2" charset="2"/>
              <a:buChar char="§"/>
            </a:pPr>
            <a:r>
              <a:rPr lang="en-GB" dirty="0"/>
              <a:t> </a:t>
            </a:r>
            <a:r>
              <a:rPr lang="en-GB" dirty="0" smtClean="0"/>
              <a:t>  What could we teach the Victorians about healthy eating? (Newton House)</a:t>
            </a:r>
          </a:p>
          <a:p>
            <a:endParaRPr lang="en-GB" dirty="0"/>
          </a:p>
        </p:txBody>
      </p:sp>
    </p:spTree>
    <p:extLst>
      <p:ext uri="{BB962C8B-B14F-4D97-AF65-F5344CB8AC3E}">
        <p14:creationId xmlns:p14="http://schemas.microsoft.com/office/powerpoint/2010/main" val="336048356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700215"/>
            <a:ext cx="10058400" cy="1688757"/>
          </a:xfrm>
        </p:spPr>
        <p:txBody>
          <a:bodyPr>
            <a:normAutofit/>
          </a:bodyPr>
          <a:lstStyle/>
          <a:p>
            <a:r>
              <a:rPr lang="en-GB" sz="3100" b="1" dirty="0" smtClean="0">
                <a:solidFill>
                  <a:schemeClr val="tx1"/>
                </a:solidFill>
              </a:rPr>
              <a:t>Lecture 2: KWHLAQ</a:t>
            </a:r>
            <a:r>
              <a:rPr lang="en-GB" dirty="0"/>
              <a:t/>
            </a:r>
            <a:br>
              <a:rPr lang="en-GB" dirty="0"/>
            </a:br>
            <a:endParaRPr lang="en-GB" dirty="0"/>
          </a:p>
        </p:txBody>
      </p:sp>
      <p:sp>
        <p:nvSpPr>
          <p:cNvPr id="3" name="Content Placeholder 2"/>
          <p:cNvSpPr>
            <a:spLocks noGrp="1"/>
          </p:cNvSpPr>
          <p:nvPr>
            <p:ph idx="1"/>
          </p:nvPr>
        </p:nvSpPr>
        <p:spPr/>
        <p:txBody>
          <a:bodyPr>
            <a:normAutofit lnSpcReduction="10000"/>
          </a:bodyPr>
          <a:lstStyle/>
          <a:p>
            <a:pPr>
              <a:buFont typeface="Wingdings" panose="05000000000000000000" pitchFamily="2" charset="2"/>
              <a:buChar char="§"/>
            </a:pPr>
            <a:r>
              <a:rPr lang="en-GB" dirty="0">
                <a:solidFill>
                  <a:schemeClr val="tx1"/>
                </a:solidFill>
              </a:rPr>
              <a:t> </a:t>
            </a:r>
            <a:r>
              <a:rPr lang="en-GB" b="1" dirty="0" smtClean="0">
                <a:solidFill>
                  <a:schemeClr val="tx1"/>
                </a:solidFill>
              </a:rPr>
              <a:t>K </a:t>
            </a:r>
            <a:r>
              <a:rPr lang="en-GB" dirty="0" smtClean="0">
                <a:solidFill>
                  <a:schemeClr val="tx1"/>
                </a:solidFill>
              </a:rPr>
              <a:t>What do we think we already </a:t>
            </a:r>
            <a:r>
              <a:rPr lang="en-GB" b="1" dirty="0" smtClean="0">
                <a:solidFill>
                  <a:schemeClr val="tx1"/>
                </a:solidFill>
              </a:rPr>
              <a:t>know</a:t>
            </a:r>
            <a:r>
              <a:rPr lang="en-GB" dirty="0" smtClean="0">
                <a:solidFill>
                  <a:schemeClr val="tx1"/>
                </a:solidFill>
              </a:rPr>
              <a:t> about the subject?</a:t>
            </a:r>
          </a:p>
          <a:p>
            <a:pPr>
              <a:buFont typeface="Wingdings" panose="05000000000000000000" pitchFamily="2" charset="2"/>
              <a:buChar char="§"/>
            </a:pPr>
            <a:r>
              <a:rPr lang="en-GB" b="1" dirty="0" smtClean="0">
                <a:solidFill>
                  <a:schemeClr val="tx1"/>
                </a:solidFill>
              </a:rPr>
              <a:t> W</a:t>
            </a:r>
            <a:r>
              <a:rPr lang="en-GB" dirty="0" smtClean="0">
                <a:solidFill>
                  <a:schemeClr val="tx1"/>
                </a:solidFill>
              </a:rPr>
              <a:t> What do we </a:t>
            </a:r>
            <a:r>
              <a:rPr lang="en-GB" b="1" dirty="0" smtClean="0">
                <a:solidFill>
                  <a:schemeClr val="tx1"/>
                </a:solidFill>
              </a:rPr>
              <a:t>Want/ Need </a:t>
            </a:r>
            <a:r>
              <a:rPr lang="en-GB" dirty="0" smtClean="0">
                <a:solidFill>
                  <a:schemeClr val="tx1"/>
                </a:solidFill>
              </a:rPr>
              <a:t>to find out about it?</a:t>
            </a:r>
          </a:p>
          <a:p>
            <a:pPr>
              <a:buFont typeface="Wingdings" panose="05000000000000000000" pitchFamily="2" charset="2"/>
              <a:buChar char="§"/>
            </a:pPr>
            <a:r>
              <a:rPr lang="en-GB" b="1" dirty="0" smtClean="0">
                <a:solidFill>
                  <a:schemeClr val="tx1"/>
                </a:solidFill>
              </a:rPr>
              <a:t> H How</a:t>
            </a:r>
            <a:r>
              <a:rPr lang="en-GB" dirty="0" smtClean="0">
                <a:solidFill>
                  <a:schemeClr val="tx1"/>
                </a:solidFill>
              </a:rPr>
              <a:t> and where will we search for answers? How will we organise our investigations? (e.g. Time, access to resources, and reporting?)</a:t>
            </a:r>
          </a:p>
          <a:p>
            <a:pPr>
              <a:buFont typeface="Wingdings" panose="05000000000000000000" pitchFamily="2" charset="2"/>
              <a:buChar char="§"/>
            </a:pPr>
            <a:r>
              <a:rPr lang="en-GB" dirty="0" smtClean="0">
                <a:solidFill>
                  <a:schemeClr val="tx1"/>
                </a:solidFill>
              </a:rPr>
              <a:t> </a:t>
            </a:r>
            <a:r>
              <a:rPr lang="en-GB" b="1" dirty="0" smtClean="0">
                <a:solidFill>
                  <a:schemeClr val="tx1"/>
                </a:solidFill>
              </a:rPr>
              <a:t>L</a:t>
            </a:r>
            <a:r>
              <a:rPr lang="en-GB" dirty="0" smtClean="0">
                <a:solidFill>
                  <a:schemeClr val="tx1"/>
                </a:solidFill>
              </a:rPr>
              <a:t> What do we expect to </a:t>
            </a:r>
            <a:r>
              <a:rPr lang="en-GB" b="1" dirty="0" smtClean="0">
                <a:solidFill>
                  <a:schemeClr val="tx1"/>
                </a:solidFill>
              </a:rPr>
              <a:t>Learn</a:t>
            </a:r>
            <a:r>
              <a:rPr lang="en-GB" dirty="0" smtClean="0">
                <a:solidFill>
                  <a:schemeClr val="tx1"/>
                </a:solidFill>
              </a:rPr>
              <a:t>? What have we </a:t>
            </a:r>
            <a:r>
              <a:rPr lang="en-GB" b="1" dirty="0" smtClean="0">
                <a:solidFill>
                  <a:schemeClr val="tx1"/>
                </a:solidFill>
              </a:rPr>
              <a:t>Learned</a:t>
            </a:r>
            <a:r>
              <a:rPr lang="en-GB" dirty="0" smtClean="0">
                <a:solidFill>
                  <a:schemeClr val="tx1"/>
                </a:solidFill>
              </a:rPr>
              <a:t>?</a:t>
            </a:r>
          </a:p>
          <a:p>
            <a:pPr>
              <a:buFont typeface="Wingdings" panose="05000000000000000000" pitchFamily="2" charset="2"/>
              <a:buChar char="§"/>
            </a:pPr>
            <a:r>
              <a:rPr lang="en-GB" b="1" dirty="0">
                <a:solidFill>
                  <a:schemeClr val="tx1"/>
                </a:solidFill>
              </a:rPr>
              <a:t> </a:t>
            </a:r>
            <a:r>
              <a:rPr lang="en-GB" b="1" dirty="0" smtClean="0">
                <a:solidFill>
                  <a:schemeClr val="tx1"/>
                </a:solidFill>
              </a:rPr>
              <a:t>A </a:t>
            </a:r>
            <a:r>
              <a:rPr lang="en-GB" dirty="0" smtClean="0">
                <a:solidFill>
                  <a:schemeClr val="tx1"/>
                </a:solidFill>
              </a:rPr>
              <a:t>How will we </a:t>
            </a:r>
            <a:r>
              <a:rPr lang="en-GB" b="1" dirty="0" smtClean="0">
                <a:solidFill>
                  <a:schemeClr val="tx1"/>
                </a:solidFill>
              </a:rPr>
              <a:t>Apply</a:t>
            </a:r>
            <a:r>
              <a:rPr lang="en-GB" dirty="0" smtClean="0">
                <a:solidFill>
                  <a:schemeClr val="tx1"/>
                </a:solidFill>
              </a:rPr>
              <a:t> what we have learned to other subjects? To our personal lives? To our next projects?</a:t>
            </a:r>
          </a:p>
          <a:p>
            <a:pPr>
              <a:buFont typeface="Wingdings" panose="05000000000000000000" pitchFamily="2" charset="2"/>
              <a:buChar char="§"/>
            </a:pPr>
            <a:r>
              <a:rPr lang="en-GB" b="1" dirty="0">
                <a:solidFill>
                  <a:schemeClr val="tx1"/>
                </a:solidFill>
              </a:rPr>
              <a:t> </a:t>
            </a:r>
            <a:r>
              <a:rPr lang="en-GB" b="1" dirty="0" smtClean="0">
                <a:solidFill>
                  <a:schemeClr val="tx1"/>
                </a:solidFill>
              </a:rPr>
              <a:t>Q </a:t>
            </a:r>
            <a:r>
              <a:rPr lang="en-GB" dirty="0" smtClean="0">
                <a:solidFill>
                  <a:schemeClr val="tx1"/>
                </a:solidFill>
              </a:rPr>
              <a:t>What new </a:t>
            </a:r>
            <a:r>
              <a:rPr lang="en-GB" b="1" dirty="0" smtClean="0">
                <a:solidFill>
                  <a:schemeClr val="tx1"/>
                </a:solidFill>
              </a:rPr>
              <a:t>Questions</a:t>
            </a:r>
            <a:r>
              <a:rPr lang="en-GB" dirty="0" smtClean="0">
                <a:solidFill>
                  <a:schemeClr val="tx1"/>
                </a:solidFill>
              </a:rPr>
              <a:t> do we have after our enquiry?</a:t>
            </a:r>
          </a:p>
          <a:p>
            <a:pPr>
              <a:buFont typeface="Wingdings" panose="05000000000000000000" pitchFamily="2" charset="2"/>
              <a:buChar char="§"/>
            </a:pPr>
            <a:endParaRPr lang="en-GB" b="1" dirty="0" smtClean="0">
              <a:solidFill>
                <a:schemeClr val="tx1"/>
              </a:solidFill>
            </a:endParaRPr>
          </a:p>
          <a:p>
            <a:pPr>
              <a:buFont typeface="Wingdings" panose="05000000000000000000" pitchFamily="2" charset="2"/>
              <a:buChar char="§"/>
            </a:pPr>
            <a:r>
              <a:rPr lang="en-GB" b="1" i="1" dirty="0" smtClean="0">
                <a:solidFill>
                  <a:schemeClr val="tx1"/>
                </a:solidFill>
              </a:rPr>
              <a:t>This could be used to frame your assignment answer for science:</a:t>
            </a:r>
            <a:endParaRPr lang="en-GB" b="1" i="1" dirty="0">
              <a:solidFill>
                <a:schemeClr val="tx1"/>
              </a:solidFill>
            </a:endParaRPr>
          </a:p>
        </p:txBody>
      </p:sp>
    </p:spTree>
    <p:extLst>
      <p:ext uri="{BB962C8B-B14F-4D97-AF65-F5344CB8AC3E}">
        <p14:creationId xmlns:p14="http://schemas.microsoft.com/office/powerpoint/2010/main" val="384401897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solidFill>
                  <a:schemeClr val="tx1"/>
                </a:solidFill>
              </a:rPr>
              <a:t>Use KWHLAQ to organise your own EBL thoughts as a teacher preparing for pupils’ experiences</a:t>
            </a:r>
            <a:endParaRPr lang="en-GB" sz="4000"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dirty="0">
                <a:solidFill>
                  <a:schemeClr val="tx1"/>
                </a:solidFill>
              </a:rPr>
              <a:t> </a:t>
            </a:r>
            <a:r>
              <a:rPr lang="en-GB" b="1" dirty="0">
                <a:solidFill>
                  <a:schemeClr val="tx1"/>
                </a:solidFill>
              </a:rPr>
              <a:t>K </a:t>
            </a:r>
            <a:r>
              <a:rPr lang="en-GB" dirty="0">
                <a:solidFill>
                  <a:schemeClr val="tx1"/>
                </a:solidFill>
              </a:rPr>
              <a:t>What do I</a:t>
            </a:r>
            <a:r>
              <a:rPr lang="en-GB" dirty="0" smtClean="0">
                <a:solidFill>
                  <a:schemeClr val="tx1"/>
                </a:solidFill>
              </a:rPr>
              <a:t> </a:t>
            </a:r>
            <a:r>
              <a:rPr lang="en-GB" dirty="0">
                <a:solidFill>
                  <a:schemeClr val="tx1"/>
                </a:solidFill>
              </a:rPr>
              <a:t>think </a:t>
            </a:r>
            <a:r>
              <a:rPr lang="en-GB" dirty="0" smtClean="0">
                <a:solidFill>
                  <a:schemeClr val="tx1"/>
                </a:solidFill>
              </a:rPr>
              <a:t>I </a:t>
            </a:r>
            <a:r>
              <a:rPr lang="en-GB" dirty="0">
                <a:solidFill>
                  <a:schemeClr val="tx1"/>
                </a:solidFill>
              </a:rPr>
              <a:t>already </a:t>
            </a:r>
            <a:r>
              <a:rPr lang="en-GB" b="1" dirty="0">
                <a:solidFill>
                  <a:schemeClr val="tx1"/>
                </a:solidFill>
              </a:rPr>
              <a:t>know</a:t>
            </a:r>
            <a:r>
              <a:rPr lang="en-GB" dirty="0">
                <a:solidFill>
                  <a:schemeClr val="tx1"/>
                </a:solidFill>
              </a:rPr>
              <a:t> about the </a:t>
            </a:r>
            <a:r>
              <a:rPr lang="en-GB" dirty="0" smtClean="0">
                <a:solidFill>
                  <a:schemeClr val="tx1"/>
                </a:solidFill>
              </a:rPr>
              <a:t>subject to help me think things through? (possibly including teaching experience or personal interest in the theme/stimulus)</a:t>
            </a:r>
          </a:p>
          <a:p>
            <a:pPr>
              <a:buFont typeface="Wingdings" panose="05000000000000000000" pitchFamily="2" charset="2"/>
              <a:buChar char="§"/>
            </a:pPr>
            <a:endParaRPr lang="en-GB" dirty="0">
              <a:solidFill>
                <a:schemeClr val="tx1"/>
              </a:solidFill>
            </a:endParaRPr>
          </a:p>
          <a:p>
            <a:pPr>
              <a:buFont typeface="Wingdings" panose="05000000000000000000" pitchFamily="2" charset="2"/>
              <a:buChar char="§"/>
            </a:pPr>
            <a:r>
              <a:rPr lang="en-GB" b="1" dirty="0">
                <a:solidFill>
                  <a:schemeClr val="tx1"/>
                </a:solidFill>
              </a:rPr>
              <a:t> </a:t>
            </a:r>
            <a:r>
              <a:rPr lang="en-GB" b="1" dirty="0">
                <a:solidFill>
                  <a:srgbClr val="FF0000"/>
                </a:solidFill>
              </a:rPr>
              <a:t>W</a:t>
            </a:r>
            <a:r>
              <a:rPr lang="en-GB" dirty="0">
                <a:solidFill>
                  <a:srgbClr val="FF0000"/>
                </a:solidFill>
              </a:rPr>
              <a:t> What do I</a:t>
            </a:r>
            <a:r>
              <a:rPr lang="en-GB" dirty="0" smtClean="0">
                <a:solidFill>
                  <a:srgbClr val="FF0000"/>
                </a:solidFill>
              </a:rPr>
              <a:t> </a:t>
            </a:r>
            <a:r>
              <a:rPr lang="en-GB" b="1" dirty="0">
                <a:solidFill>
                  <a:srgbClr val="FF0000"/>
                </a:solidFill>
              </a:rPr>
              <a:t>Want/ Need </a:t>
            </a:r>
            <a:r>
              <a:rPr lang="en-GB" dirty="0">
                <a:solidFill>
                  <a:srgbClr val="FF0000"/>
                </a:solidFill>
              </a:rPr>
              <a:t>to find out about </a:t>
            </a:r>
            <a:r>
              <a:rPr lang="en-GB" dirty="0" smtClean="0">
                <a:solidFill>
                  <a:srgbClr val="FF0000"/>
                </a:solidFill>
              </a:rPr>
              <a:t>it to make planning choices for pupils’ experiences of enquiry? Can I use this to think about my own range of possible science enquiry questions that I know pupils can succeed with?</a:t>
            </a:r>
          </a:p>
          <a:p>
            <a:pPr>
              <a:buFont typeface="Wingdings" panose="05000000000000000000" pitchFamily="2" charset="2"/>
              <a:buChar char="§"/>
            </a:pPr>
            <a:endParaRPr lang="en-GB" dirty="0">
              <a:solidFill>
                <a:schemeClr val="tx1"/>
              </a:solidFill>
            </a:endParaRPr>
          </a:p>
          <a:p>
            <a:pPr>
              <a:buFont typeface="Wingdings" panose="05000000000000000000" pitchFamily="2" charset="2"/>
              <a:buChar char="§"/>
            </a:pPr>
            <a:r>
              <a:rPr lang="en-GB" b="1" dirty="0">
                <a:solidFill>
                  <a:schemeClr val="tx1"/>
                </a:solidFill>
              </a:rPr>
              <a:t> H How</a:t>
            </a:r>
            <a:r>
              <a:rPr lang="en-GB" dirty="0">
                <a:solidFill>
                  <a:schemeClr val="tx1"/>
                </a:solidFill>
              </a:rPr>
              <a:t> and where will I</a:t>
            </a:r>
            <a:r>
              <a:rPr lang="en-GB" dirty="0" smtClean="0">
                <a:solidFill>
                  <a:schemeClr val="tx1"/>
                </a:solidFill>
              </a:rPr>
              <a:t> </a:t>
            </a:r>
            <a:r>
              <a:rPr lang="en-GB" dirty="0">
                <a:solidFill>
                  <a:schemeClr val="tx1"/>
                </a:solidFill>
              </a:rPr>
              <a:t>search for </a:t>
            </a:r>
            <a:r>
              <a:rPr lang="en-GB" dirty="0" smtClean="0">
                <a:solidFill>
                  <a:schemeClr val="tx1"/>
                </a:solidFill>
              </a:rPr>
              <a:t>information/ resources to facilitate pupils’ enquiries to find answers to questions that I can think through first ? </a:t>
            </a:r>
            <a:r>
              <a:rPr lang="en-GB" dirty="0">
                <a:solidFill>
                  <a:schemeClr val="tx1"/>
                </a:solidFill>
              </a:rPr>
              <a:t>How will I</a:t>
            </a:r>
            <a:r>
              <a:rPr lang="en-GB" dirty="0" smtClean="0">
                <a:solidFill>
                  <a:schemeClr val="tx1"/>
                </a:solidFill>
              </a:rPr>
              <a:t> </a:t>
            </a:r>
            <a:r>
              <a:rPr lang="en-GB" dirty="0">
                <a:solidFill>
                  <a:schemeClr val="tx1"/>
                </a:solidFill>
              </a:rPr>
              <a:t>organise </a:t>
            </a:r>
            <a:r>
              <a:rPr lang="en-GB" dirty="0" smtClean="0">
                <a:solidFill>
                  <a:schemeClr val="tx1"/>
                </a:solidFill>
              </a:rPr>
              <a:t>the opportunities for our investigations together? A “Big picture Plan” or Programme of work Plan (e.g</a:t>
            </a:r>
            <a:r>
              <a:rPr lang="en-GB" dirty="0">
                <a:solidFill>
                  <a:schemeClr val="tx1"/>
                </a:solidFill>
              </a:rPr>
              <a:t>. Time, access to resources, and reporting?)</a:t>
            </a:r>
          </a:p>
          <a:p>
            <a:endParaRPr lang="en-GB" dirty="0"/>
          </a:p>
        </p:txBody>
      </p:sp>
    </p:spTree>
    <p:extLst>
      <p:ext uri="{BB962C8B-B14F-4D97-AF65-F5344CB8AC3E}">
        <p14:creationId xmlns:p14="http://schemas.microsoft.com/office/powerpoint/2010/main" val="310412630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solidFill>
                  <a:schemeClr val="tx1"/>
                </a:solidFill>
              </a:rPr>
              <a:t>Use KWHLAQ to organise your own EBL thoughts as a teacher preparing for pupils’ experiences</a:t>
            </a:r>
            <a:endParaRPr lang="en-GB" sz="4000" dirty="0"/>
          </a:p>
        </p:txBody>
      </p:sp>
      <p:sp>
        <p:nvSpPr>
          <p:cNvPr id="4" name="Content Placeholder 3"/>
          <p:cNvSpPr>
            <a:spLocks noGrp="1"/>
          </p:cNvSpPr>
          <p:nvPr>
            <p:ph idx="1"/>
          </p:nvPr>
        </p:nvSpPr>
        <p:spPr/>
        <p:txBody>
          <a:bodyPr>
            <a:normAutofit lnSpcReduction="10000"/>
          </a:bodyPr>
          <a:lstStyle/>
          <a:p>
            <a:pPr marL="0" indent="0">
              <a:buNone/>
            </a:pPr>
            <a:endParaRPr lang="en-GB" dirty="0" smtClean="0"/>
          </a:p>
          <a:p>
            <a:pPr>
              <a:buFont typeface="Wingdings" panose="05000000000000000000" pitchFamily="2" charset="2"/>
              <a:buChar char="§"/>
            </a:pPr>
            <a:r>
              <a:rPr lang="en-GB" dirty="0">
                <a:solidFill>
                  <a:schemeClr val="tx1"/>
                </a:solidFill>
              </a:rPr>
              <a:t> </a:t>
            </a:r>
            <a:r>
              <a:rPr lang="en-GB" b="1" dirty="0">
                <a:solidFill>
                  <a:srgbClr val="FF0000"/>
                </a:solidFill>
              </a:rPr>
              <a:t>L</a:t>
            </a:r>
            <a:r>
              <a:rPr lang="en-GB" dirty="0">
                <a:solidFill>
                  <a:srgbClr val="FF0000"/>
                </a:solidFill>
              </a:rPr>
              <a:t> What can I expect the pupils to be able to </a:t>
            </a:r>
            <a:r>
              <a:rPr lang="en-GB" b="1" dirty="0">
                <a:solidFill>
                  <a:srgbClr val="FF0000"/>
                </a:solidFill>
              </a:rPr>
              <a:t>Learn</a:t>
            </a:r>
            <a:r>
              <a:rPr lang="en-GB" dirty="0">
                <a:solidFill>
                  <a:srgbClr val="FF0000"/>
                </a:solidFill>
              </a:rPr>
              <a:t>? </a:t>
            </a:r>
            <a:endParaRPr lang="en-GB" dirty="0" smtClean="0">
              <a:solidFill>
                <a:srgbClr val="FF0000"/>
              </a:solidFill>
            </a:endParaRPr>
          </a:p>
          <a:p>
            <a:pPr marL="0" indent="0">
              <a:buNone/>
            </a:pPr>
            <a:r>
              <a:rPr lang="en-GB" b="1" dirty="0" smtClean="0">
                <a:solidFill>
                  <a:srgbClr val="FF0000"/>
                </a:solidFill>
              </a:rPr>
              <a:t>Plan</a:t>
            </a:r>
            <a:r>
              <a:rPr lang="en-GB" b="1" dirty="0">
                <a:solidFill>
                  <a:srgbClr val="FF0000"/>
                </a:solidFill>
              </a:rPr>
              <a:t>, Develop, Reflect </a:t>
            </a:r>
            <a:r>
              <a:rPr lang="en-GB" b="1" dirty="0" smtClean="0">
                <a:solidFill>
                  <a:srgbClr val="FF0000"/>
                </a:solidFill>
              </a:rPr>
              <a:t>SKILLS (Poster on Moodle) </a:t>
            </a:r>
            <a:r>
              <a:rPr lang="en-GB" dirty="0" smtClean="0">
                <a:solidFill>
                  <a:srgbClr val="FF0000"/>
                </a:solidFill>
              </a:rPr>
              <a:t>in using appropriate choices of Observing </a:t>
            </a:r>
            <a:r>
              <a:rPr lang="en-GB" dirty="0">
                <a:solidFill>
                  <a:srgbClr val="FF0000"/>
                </a:solidFill>
              </a:rPr>
              <a:t>over time; Identifying and Classifying ;Pattern </a:t>
            </a:r>
            <a:r>
              <a:rPr lang="en-GB" dirty="0" smtClean="0">
                <a:solidFill>
                  <a:srgbClr val="FF0000"/>
                </a:solidFill>
              </a:rPr>
              <a:t> Seeking</a:t>
            </a:r>
            <a:r>
              <a:rPr lang="en-GB" dirty="0">
                <a:solidFill>
                  <a:srgbClr val="FF0000"/>
                </a:solidFill>
              </a:rPr>
              <a:t>; </a:t>
            </a:r>
            <a:r>
              <a:rPr lang="en-GB" dirty="0" smtClean="0">
                <a:solidFill>
                  <a:srgbClr val="FF0000"/>
                </a:solidFill>
              </a:rPr>
              <a:t>Research; Fair </a:t>
            </a:r>
            <a:r>
              <a:rPr lang="en-GB" dirty="0">
                <a:solidFill>
                  <a:srgbClr val="FF0000"/>
                </a:solidFill>
              </a:rPr>
              <a:t>Testing </a:t>
            </a:r>
            <a:r>
              <a:rPr lang="en-GB" dirty="0" smtClean="0">
                <a:solidFill>
                  <a:srgbClr val="FF0000"/>
                </a:solidFill>
              </a:rPr>
              <a:t>to develop understanding of </a:t>
            </a:r>
            <a:r>
              <a:rPr lang="en-GB" dirty="0">
                <a:solidFill>
                  <a:srgbClr val="FF0000"/>
                </a:solidFill>
              </a:rPr>
              <a:t>science concepts in the </a:t>
            </a:r>
            <a:r>
              <a:rPr lang="en-GB" b="1" dirty="0" smtClean="0">
                <a:solidFill>
                  <a:srgbClr val="FF0000"/>
                </a:solidFill>
              </a:rPr>
              <a:t>RANGE  </a:t>
            </a:r>
            <a:r>
              <a:rPr lang="en-GB" dirty="0" smtClean="0">
                <a:solidFill>
                  <a:srgbClr val="FF0000"/>
                </a:solidFill>
              </a:rPr>
              <a:t>(Interdependence of organisms; Sustainable Earth; How things Work)</a:t>
            </a:r>
          </a:p>
          <a:p>
            <a:pPr marL="0" indent="0">
              <a:buNone/>
            </a:pPr>
            <a:endParaRPr lang="en-GB" b="1" dirty="0">
              <a:solidFill>
                <a:schemeClr val="tx1"/>
              </a:solidFill>
            </a:endParaRPr>
          </a:p>
          <a:p>
            <a:pPr>
              <a:buFont typeface="Wingdings" panose="05000000000000000000" pitchFamily="2" charset="2"/>
              <a:buChar char="§"/>
            </a:pPr>
            <a:r>
              <a:rPr lang="en-GB" b="1" dirty="0">
                <a:solidFill>
                  <a:schemeClr val="tx1"/>
                </a:solidFill>
              </a:rPr>
              <a:t>A </a:t>
            </a:r>
            <a:r>
              <a:rPr lang="en-GB" dirty="0">
                <a:solidFill>
                  <a:schemeClr val="tx1"/>
                </a:solidFill>
              </a:rPr>
              <a:t>How could we </a:t>
            </a:r>
            <a:r>
              <a:rPr lang="en-GB" b="1" dirty="0">
                <a:solidFill>
                  <a:schemeClr val="tx1"/>
                </a:solidFill>
              </a:rPr>
              <a:t>Apply</a:t>
            </a:r>
            <a:r>
              <a:rPr lang="en-GB" dirty="0">
                <a:solidFill>
                  <a:schemeClr val="tx1"/>
                </a:solidFill>
              </a:rPr>
              <a:t> what we have learned to other subjects? </a:t>
            </a:r>
            <a:r>
              <a:rPr lang="en-GB" dirty="0">
                <a:solidFill>
                  <a:srgbClr val="FF0000"/>
                </a:solidFill>
              </a:rPr>
              <a:t>To our everyday lives? </a:t>
            </a:r>
            <a:r>
              <a:rPr lang="en-GB" dirty="0">
                <a:solidFill>
                  <a:schemeClr val="tx1"/>
                </a:solidFill>
              </a:rPr>
              <a:t>To our next projects? </a:t>
            </a:r>
            <a:endParaRPr lang="en-GB" dirty="0" smtClean="0">
              <a:solidFill>
                <a:schemeClr val="tx1"/>
              </a:solidFill>
            </a:endParaRPr>
          </a:p>
          <a:p>
            <a:pPr marL="0" indent="0">
              <a:buNone/>
            </a:pPr>
            <a:endParaRPr lang="en-GB" dirty="0">
              <a:solidFill>
                <a:schemeClr val="tx1"/>
              </a:solidFill>
            </a:endParaRPr>
          </a:p>
          <a:p>
            <a:pPr>
              <a:buFont typeface="Wingdings" panose="05000000000000000000" pitchFamily="2" charset="2"/>
              <a:buChar char="§"/>
            </a:pPr>
            <a:r>
              <a:rPr lang="en-GB" b="1" dirty="0">
                <a:solidFill>
                  <a:schemeClr val="tx1"/>
                </a:solidFill>
              </a:rPr>
              <a:t> Q </a:t>
            </a:r>
            <a:r>
              <a:rPr lang="en-GB" dirty="0">
                <a:solidFill>
                  <a:schemeClr val="tx1"/>
                </a:solidFill>
              </a:rPr>
              <a:t>What new </a:t>
            </a:r>
            <a:r>
              <a:rPr lang="en-GB" b="1" dirty="0">
                <a:solidFill>
                  <a:schemeClr val="tx1"/>
                </a:solidFill>
              </a:rPr>
              <a:t>Questions</a:t>
            </a:r>
            <a:r>
              <a:rPr lang="en-GB" dirty="0">
                <a:solidFill>
                  <a:schemeClr val="tx1"/>
                </a:solidFill>
              </a:rPr>
              <a:t> could we have after our enquiry?</a:t>
            </a:r>
          </a:p>
          <a:p>
            <a:pPr marL="0" indent="0">
              <a:buNone/>
            </a:pPr>
            <a:endParaRPr lang="en-GB" dirty="0"/>
          </a:p>
          <a:p>
            <a:pPr marL="0" indent="0">
              <a:buNone/>
            </a:pPr>
            <a:endParaRPr lang="en-GB" dirty="0" smtClean="0"/>
          </a:p>
          <a:p>
            <a:pPr marL="0" indent="0">
              <a:buNone/>
            </a:pPr>
            <a:endParaRPr lang="en-GB" dirty="0"/>
          </a:p>
          <a:p>
            <a:endParaRPr lang="en-GB" dirty="0"/>
          </a:p>
        </p:txBody>
      </p:sp>
    </p:spTree>
    <p:extLst>
      <p:ext uri="{BB962C8B-B14F-4D97-AF65-F5344CB8AC3E}">
        <p14:creationId xmlns:p14="http://schemas.microsoft.com/office/powerpoint/2010/main" val="145393977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07533" y="22622"/>
            <a:ext cx="9863667" cy="1023583"/>
          </a:xfrm>
        </p:spPr>
        <p:txBody>
          <a:bodyPr>
            <a:normAutofit fontScale="90000"/>
          </a:bodyPr>
          <a:lstStyle/>
          <a:p>
            <a:r>
              <a:rPr lang="en-GB" sz="2800" b="1" dirty="0" smtClean="0"/>
              <a:t>Review Science Skills Poster: Curriculum Level </a:t>
            </a:r>
            <a:r>
              <a:rPr lang="en-GB" sz="2800" b="1" dirty="0"/>
              <a:t>Characteristic and </a:t>
            </a:r>
            <a:r>
              <a:rPr lang="en-GB" sz="2800" b="1" dirty="0" smtClean="0"/>
              <a:t>Progression L1-L5 (L1-3 =O4-6)  </a:t>
            </a:r>
            <a:r>
              <a:rPr lang="en-GB" sz="2800" b="1" i="1" dirty="0" smtClean="0"/>
              <a:t>Look at these again with “It’s Not Fair Progression grid.</a:t>
            </a:r>
            <a:endParaRPr lang="en-US" sz="2800" b="1" i="1"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545030304"/>
              </p:ext>
            </p:extLst>
          </p:nvPr>
        </p:nvGraphicFramePr>
        <p:xfrm>
          <a:off x="1486930" y="1316235"/>
          <a:ext cx="8229600" cy="2523083"/>
        </p:xfrm>
        <a:graphic>
          <a:graphicData uri="http://schemas.openxmlformats.org/drawingml/2006/table">
            <a:tbl>
              <a:tblPr firstRow="1" bandRow="1">
                <a:tableStyleId>{5C22544A-7EE6-4342-B048-85BDC9FD1C3A}</a:tableStyleId>
              </a:tblPr>
              <a:tblGrid>
                <a:gridCol w="8229600">
                  <a:extLst>
                    <a:ext uri="{9D8B030D-6E8A-4147-A177-3AD203B41FA5}">
                      <a16:colId xmlns:a16="http://schemas.microsoft.com/office/drawing/2014/main" val="20000"/>
                    </a:ext>
                  </a:extLst>
                </a:gridCol>
              </a:tblGrid>
              <a:tr h="337391">
                <a:tc>
                  <a:txBody>
                    <a:bodyPr/>
                    <a:lstStyle/>
                    <a:p>
                      <a:r>
                        <a:rPr lang="en-GB" dirty="0" smtClean="0"/>
                        <a:t>Planning</a:t>
                      </a:r>
                      <a:endParaRPr lang="en-US" dirty="0"/>
                    </a:p>
                  </a:txBody>
                  <a:tcPr/>
                </a:tc>
                <a:extLst>
                  <a:ext uri="{0D108BD9-81ED-4DB2-BD59-A6C34878D82A}">
                    <a16:rowId xmlns:a16="http://schemas.microsoft.com/office/drawing/2014/main" val="10000"/>
                  </a:ext>
                </a:extLst>
              </a:tr>
              <a:tr h="423573">
                <a:tc>
                  <a:txBody>
                    <a:bodyPr/>
                    <a:lstStyle/>
                    <a:p>
                      <a:r>
                        <a:rPr lang="en-GB" dirty="0" smtClean="0"/>
                        <a:t>Find evidence,</a:t>
                      </a:r>
                      <a:r>
                        <a:rPr lang="en-GB" baseline="0" dirty="0" smtClean="0"/>
                        <a:t> information and ideas</a:t>
                      </a:r>
                      <a:endParaRPr lang="en-US" dirty="0"/>
                    </a:p>
                  </a:txBody>
                  <a:tcPr/>
                </a:tc>
                <a:extLst>
                  <a:ext uri="{0D108BD9-81ED-4DB2-BD59-A6C34878D82A}">
                    <a16:rowId xmlns:a16="http://schemas.microsoft.com/office/drawing/2014/main" val="10001"/>
                  </a:ext>
                </a:extLst>
              </a:tr>
              <a:tr h="423573">
                <a:tc>
                  <a:txBody>
                    <a:bodyPr/>
                    <a:lstStyle/>
                    <a:p>
                      <a:r>
                        <a:rPr lang="en-GB" dirty="0" smtClean="0"/>
                        <a:t>Methods and strategies</a:t>
                      </a:r>
                      <a:endParaRPr lang="en-US" dirty="0"/>
                    </a:p>
                  </a:txBody>
                  <a:tcPr/>
                </a:tc>
                <a:extLst>
                  <a:ext uri="{0D108BD9-81ED-4DB2-BD59-A6C34878D82A}">
                    <a16:rowId xmlns:a16="http://schemas.microsoft.com/office/drawing/2014/main" val="10002"/>
                  </a:ext>
                </a:extLst>
              </a:tr>
              <a:tr h="463031">
                <a:tc>
                  <a:txBody>
                    <a:bodyPr/>
                    <a:lstStyle/>
                    <a:p>
                      <a:r>
                        <a:rPr lang="en-GB" dirty="0" smtClean="0"/>
                        <a:t>Predict</a:t>
                      </a:r>
                      <a:endParaRPr lang="en-US" dirty="0"/>
                    </a:p>
                  </a:txBody>
                  <a:tcPr/>
                </a:tc>
                <a:extLst>
                  <a:ext uri="{0D108BD9-81ED-4DB2-BD59-A6C34878D82A}">
                    <a16:rowId xmlns:a16="http://schemas.microsoft.com/office/drawing/2014/main" val="10003"/>
                  </a:ext>
                </a:extLst>
              </a:tr>
              <a:tr h="423573">
                <a:tc>
                  <a:txBody>
                    <a:bodyPr/>
                    <a:lstStyle/>
                    <a:p>
                      <a:r>
                        <a:rPr lang="en-GB" dirty="0" smtClean="0"/>
                        <a:t>Fair testing</a:t>
                      </a:r>
                      <a:endParaRPr lang="en-US" dirty="0"/>
                    </a:p>
                  </a:txBody>
                  <a:tcPr/>
                </a:tc>
                <a:extLst>
                  <a:ext uri="{0D108BD9-81ED-4DB2-BD59-A6C34878D82A}">
                    <a16:rowId xmlns:a16="http://schemas.microsoft.com/office/drawing/2014/main" val="10004"/>
                  </a:ext>
                </a:extLst>
              </a:tr>
              <a:tr h="423573">
                <a:tc>
                  <a:txBody>
                    <a:bodyPr/>
                    <a:lstStyle/>
                    <a:p>
                      <a:r>
                        <a:rPr lang="en-GB" dirty="0" smtClean="0"/>
                        <a:t>Determine success criteria</a:t>
                      </a:r>
                      <a:endParaRPr lang="en-US" dirty="0"/>
                    </a:p>
                  </a:txBody>
                  <a:tcPr/>
                </a:tc>
                <a:extLst>
                  <a:ext uri="{0D108BD9-81ED-4DB2-BD59-A6C34878D82A}">
                    <a16:rowId xmlns:a16="http://schemas.microsoft.com/office/drawing/2014/main" val="10005"/>
                  </a:ext>
                </a:extLst>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1632233073"/>
              </p:ext>
            </p:extLst>
          </p:nvPr>
        </p:nvGraphicFramePr>
        <p:xfrm>
          <a:off x="6003662" y="2398934"/>
          <a:ext cx="5977719" cy="2678869"/>
        </p:xfrm>
        <a:graphic>
          <a:graphicData uri="http://schemas.openxmlformats.org/drawingml/2006/table">
            <a:tbl>
              <a:tblPr firstRow="1" bandRow="1">
                <a:tableStyleId>{5C22544A-7EE6-4342-B048-85BDC9FD1C3A}</a:tableStyleId>
              </a:tblPr>
              <a:tblGrid>
                <a:gridCol w="5977719">
                  <a:extLst>
                    <a:ext uri="{9D8B030D-6E8A-4147-A177-3AD203B41FA5}">
                      <a16:colId xmlns:a16="http://schemas.microsoft.com/office/drawing/2014/main" val="20000"/>
                    </a:ext>
                  </a:extLst>
                </a:gridCol>
              </a:tblGrid>
              <a:tr h="484309">
                <a:tc>
                  <a:txBody>
                    <a:bodyPr/>
                    <a:lstStyle/>
                    <a:p>
                      <a:r>
                        <a:rPr lang="en-GB" dirty="0" smtClean="0"/>
                        <a:t>Developing</a:t>
                      </a:r>
                      <a:endParaRPr lang="en-US" dirty="0"/>
                    </a:p>
                  </a:txBody>
                  <a:tcPr/>
                </a:tc>
                <a:extLst>
                  <a:ext uri="{0D108BD9-81ED-4DB2-BD59-A6C34878D82A}">
                    <a16:rowId xmlns:a16="http://schemas.microsoft.com/office/drawing/2014/main" val="10000"/>
                  </a:ext>
                </a:extLst>
              </a:tr>
              <a:tr h="275059">
                <a:tc>
                  <a:txBody>
                    <a:bodyPr/>
                    <a:lstStyle/>
                    <a:p>
                      <a:r>
                        <a:rPr lang="en-GB" dirty="0" smtClean="0"/>
                        <a:t>Observe and measure</a:t>
                      </a:r>
                      <a:endParaRPr lang="en-US" dirty="0"/>
                    </a:p>
                  </a:txBody>
                  <a:tcPr/>
                </a:tc>
                <a:extLst>
                  <a:ext uri="{0D108BD9-81ED-4DB2-BD59-A6C34878D82A}">
                    <a16:rowId xmlns:a16="http://schemas.microsoft.com/office/drawing/2014/main" val="10001"/>
                  </a:ext>
                </a:extLst>
              </a:tr>
              <a:tr h="275059">
                <a:tc>
                  <a:txBody>
                    <a:bodyPr/>
                    <a:lstStyle/>
                    <a:p>
                      <a:r>
                        <a:rPr lang="en-GB" dirty="0" smtClean="0"/>
                        <a:t>Monitor progress</a:t>
                      </a:r>
                      <a:endParaRPr lang="en-US" dirty="0"/>
                    </a:p>
                  </a:txBody>
                  <a:tcPr/>
                </a:tc>
                <a:extLst>
                  <a:ext uri="{0D108BD9-81ED-4DB2-BD59-A6C34878D82A}">
                    <a16:rowId xmlns:a16="http://schemas.microsoft.com/office/drawing/2014/main" val="10002"/>
                  </a:ext>
                </a:extLst>
              </a:tr>
              <a:tr h="275059">
                <a:tc>
                  <a:txBody>
                    <a:bodyPr/>
                    <a:lstStyle/>
                    <a:p>
                      <a:r>
                        <a:rPr lang="en-GB" dirty="0" smtClean="0"/>
                        <a:t>Communicate findings</a:t>
                      </a:r>
                      <a:endParaRPr lang="en-US" dirty="0"/>
                    </a:p>
                  </a:txBody>
                  <a:tcPr/>
                </a:tc>
                <a:extLst>
                  <a:ext uri="{0D108BD9-81ED-4DB2-BD59-A6C34878D82A}">
                    <a16:rowId xmlns:a16="http://schemas.microsoft.com/office/drawing/2014/main" val="10003"/>
                  </a:ext>
                </a:extLst>
              </a:tr>
              <a:tr h="275059">
                <a:tc>
                  <a:txBody>
                    <a:bodyPr/>
                    <a:lstStyle/>
                    <a:p>
                      <a:r>
                        <a:rPr lang="en-GB" dirty="0" smtClean="0"/>
                        <a:t>Review findings</a:t>
                      </a:r>
                      <a:endParaRPr lang="en-US" dirty="0"/>
                    </a:p>
                  </a:txBody>
                  <a:tcPr/>
                </a:tc>
                <a:extLst>
                  <a:ext uri="{0D108BD9-81ED-4DB2-BD59-A6C34878D82A}">
                    <a16:rowId xmlns:a16="http://schemas.microsoft.com/office/drawing/2014/main" val="10004"/>
                  </a:ext>
                </a:extLst>
              </a:tr>
              <a:tr h="275059">
                <a:tc>
                  <a:txBody>
                    <a:bodyPr/>
                    <a:lstStyle/>
                    <a:p>
                      <a:r>
                        <a:rPr lang="en-GB" dirty="0" smtClean="0"/>
                        <a:t>Explaining</a:t>
                      </a:r>
                      <a:endParaRPr lang="en-US" dirty="0"/>
                    </a:p>
                  </a:txBody>
                  <a:tcPr/>
                </a:tc>
                <a:extLst>
                  <a:ext uri="{0D108BD9-81ED-4DB2-BD59-A6C34878D82A}">
                    <a16:rowId xmlns:a16="http://schemas.microsoft.com/office/drawing/2014/main" val="10005"/>
                  </a:ext>
                </a:extLst>
              </a:tr>
              <a:tr h="275059">
                <a:tc>
                  <a:txBody>
                    <a:bodyPr/>
                    <a:lstStyle/>
                    <a:p>
                      <a:r>
                        <a:rPr lang="en-GB" dirty="0" smtClean="0"/>
                        <a:t>Conclusions and decisions</a:t>
                      </a:r>
                      <a:endParaRPr lang="en-US" dirty="0"/>
                    </a:p>
                  </a:txBody>
                  <a:tcPr/>
                </a:tc>
                <a:extLst>
                  <a:ext uri="{0D108BD9-81ED-4DB2-BD59-A6C34878D82A}">
                    <a16:rowId xmlns:a16="http://schemas.microsoft.com/office/drawing/2014/main" val="10006"/>
                  </a:ext>
                </a:extLst>
              </a:tr>
            </a:tbl>
          </a:graphicData>
        </a:graphic>
      </p:graphicFrame>
      <p:graphicFrame>
        <p:nvGraphicFramePr>
          <p:cNvPr id="4" name="Table 3"/>
          <p:cNvGraphicFramePr>
            <a:graphicFrameLocks noGrp="1"/>
          </p:cNvGraphicFramePr>
          <p:nvPr>
            <p:extLst>
              <p:ext uri="{D42A27DB-BD31-4B8C-83A1-F6EECF244321}">
                <p14:modId xmlns:p14="http://schemas.microsoft.com/office/powerpoint/2010/main" val="1646699444"/>
              </p:ext>
            </p:extLst>
          </p:nvPr>
        </p:nvGraphicFramePr>
        <p:xfrm>
          <a:off x="1314867" y="4109349"/>
          <a:ext cx="4286863" cy="1799117"/>
        </p:xfrm>
        <a:graphic>
          <a:graphicData uri="http://schemas.openxmlformats.org/drawingml/2006/table">
            <a:tbl>
              <a:tblPr firstRow="1" bandRow="1">
                <a:tableStyleId>{5C22544A-7EE6-4342-B048-85BDC9FD1C3A}</a:tableStyleId>
              </a:tblPr>
              <a:tblGrid>
                <a:gridCol w="4286863">
                  <a:extLst>
                    <a:ext uri="{9D8B030D-6E8A-4147-A177-3AD203B41FA5}">
                      <a16:colId xmlns:a16="http://schemas.microsoft.com/office/drawing/2014/main" val="20000"/>
                    </a:ext>
                  </a:extLst>
                </a:gridCol>
              </a:tblGrid>
              <a:tr h="359356">
                <a:tc>
                  <a:txBody>
                    <a:bodyPr/>
                    <a:lstStyle/>
                    <a:p>
                      <a:r>
                        <a:rPr lang="en-GB" dirty="0" smtClean="0"/>
                        <a:t>Reflecting</a:t>
                      </a:r>
                    </a:p>
                  </a:txBody>
                  <a:tcPr/>
                </a:tc>
                <a:extLst>
                  <a:ext uri="{0D108BD9-81ED-4DB2-BD59-A6C34878D82A}">
                    <a16:rowId xmlns:a16="http://schemas.microsoft.com/office/drawing/2014/main" val="10000"/>
                  </a:ext>
                </a:extLst>
              </a:tr>
              <a:tr h="382229">
                <a:tc>
                  <a:txBody>
                    <a:bodyPr/>
                    <a:lstStyle/>
                    <a:p>
                      <a:r>
                        <a:rPr lang="en-GB" dirty="0" smtClean="0"/>
                        <a:t>Review success</a:t>
                      </a:r>
                    </a:p>
                  </a:txBody>
                  <a:tcPr/>
                </a:tc>
                <a:extLst>
                  <a:ext uri="{0D108BD9-81ED-4DB2-BD59-A6C34878D82A}">
                    <a16:rowId xmlns:a16="http://schemas.microsoft.com/office/drawing/2014/main" val="10001"/>
                  </a:ext>
                </a:extLst>
              </a:tr>
              <a:tr h="382229">
                <a:tc>
                  <a:txBody>
                    <a:bodyPr/>
                    <a:lstStyle/>
                    <a:p>
                      <a:r>
                        <a:rPr lang="en-GB" dirty="0" smtClean="0"/>
                        <a:t>Evaluate learning</a:t>
                      </a:r>
                    </a:p>
                  </a:txBody>
                  <a:tcPr/>
                </a:tc>
                <a:extLst>
                  <a:ext uri="{0D108BD9-81ED-4DB2-BD59-A6C34878D82A}">
                    <a16:rowId xmlns:a16="http://schemas.microsoft.com/office/drawing/2014/main" val="10002"/>
                  </a:ext>
                </a:extLst>
              </a:tr>
              <a:tr h="668899">
                <a:tc>
                  <a:txBody>
                    <a:bodyPr/>
                    <a:lstStyle/>
                    <a:p>
                      <a:r>
                        <a:rPr lang="en-GB" dirty="0" smtClean="0"/>
                        <a:t>Link learning</a:t>
                      </a: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22696010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990600"/>
            <a:ext cx="10058400" cy="1456267"/>
          </a:xfrm>
        </p:spPr>
        <p:txBody>
          <a:bodyPr>
            <a:normAutofit fontScale="90000"/>
          </a:bodyPr>
          <a:lstStyle/>
          <a:p>
            <a:r>
              <a:rPr lang="en-GB" b="1" dirty="0" smtClean="0">
                <a:solidFill>
                  <a:srgbClr val="FF0000"/>
                </a:solidFill>
              </a:rPr>
              <a:t>Quotation from Turner</a:t>
            </a:r>
            <a:r>
              <a:rPr lang="en-GB" b="1" dirty="0">
                <a:solidFill>
                  <a:srgbClr val="FF0000"/>
                </a:solidFill>
              </a:rPr>
              <a:t>, J. et al. (2011) </a:t>
            </a:r>
            <a:r>
              <a:rPr lang="en-GB" b="1" i="1" dirty="0">
                <a:solidFill>
                  <a:srgbClr val="FF0000"/>
                </a:solidFill>
              </a:rPr>
              <a:t>It’s not fair or is it?. </a:t>
            </a:r>
            <a:r>
              <a:rPr lang="en-GB" b="1" dirty="0" err="1">
                <a:solidFill>
                  <a:srgbClr val="FF0000"/>
                </a:solidFill>
              </a:rPr>
              <a:t>Sandbach</a:t>
            </a:r>
            <a:r>
              <a:rPr lang="en-GB" b="1" dirty="0">
                <a:solidFill>
                  <a:srgbClr val="FF0000"/>
                </a:solidFill>
              </a:rPr>
              <a:t>. MHE.</a:t>
            </a:r>
            <a:r>
              <a:rPr lang="en-GB" b="1" dirty="0">
                <a:solidFill>
                  <a:schemeClr val="tx1"/>
                </a:solidFill>
              </a:rPr>
              <a:t/>
            </a:r>
            <a:br>
              <a:rPr lang="en-GB" b="1" dirty="0">
                <a:solidFill>
                  <a:schemeClr val="tx1"/>
                </a:solidFill>
              </a:rPr>
            </a:br>
            <a:endParaRPr lang="en-GB" dirty="0"/>
          </a:p>
        </p:txBody>
      </p:sp>
      <p:sp>
        <p:nvSpPr>
          <p:cNvPr id="3" name="Content Placeholder 2"/>
          <p:cNvSpPr>
            <a:spLocks noGrp="1"/>
          </p:cNvSpPr>
          <p:nvPr>
            <p:ph idx="1"/>
          </p:nvPr>
        </p:nvSpPr>
        <p:spPr>
          <a:xfrm>
            <a:off x="1097280" y="2159000"/>
            <a:ext cx="10058400" cy="3710094"/>
          </a:xfrm>
        </p:spPr>
        <p:txBody>
          <a:bodyPr/>
          <a:lstStyle/>
          <a:p>
            <a:endParaRPr lang="en-GB" dirty="0" smtClean="0"/>
          </a:p>
          <a:p>
            <a:r>
              <a:rPr lang="en-GB" sz="3600" dirty="0" smtClean="0"/>
              <a:t>“</a:t>
            </a:r>
            <a:r>
              <a:rPr lang="en-GB" sz="3600" dirty="0" smtClean="0">
                <a:solidFill>
                  <a:srgbClr val="FF0000"/>
                </a:solidFill>
              </a:rPr>
              <a:t>Science enquiry is what children do in order to answer scientific questions about the world around them”.</a:t>
            </a:r>
          </a:p>
          <a:p>
            <a:r>
              <a:rPr lang="en-GB" sz="3600" dirty="0" smtClean="0">
                <a:solidFill>
                  <a:srgbClr val="FF0000"/>
                </a:solidFill>
              </a:rPr>
              <a:t>“Different types of questions and situations require different types of enquiry”. </a:t>
            </a:r>
          </a:p>
          <a:p>
            <a:endParaRPr lang="en-GB" dirty="0"/>
          </a:p>
        </p:txBody>
      </p:sp>
    </p:spTree>
    <p:extLst>
      <p:ext uri="{BB962C8B-B14F-4D97-AF65-F5344CB8AC3E}">
        <p14:creationId xmlns:p14="http://schemas.microsoft.com/office/powerpoint/2010/main" val="362830739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Table from Turner</a:t>
            </a:r>
            <a:r>
              <a:rPr lang="en-GB" b="1" dirty="0">
                <a:solidFill>
                  <a:srgbClr val="FF0000"/>
                </a:solidFill>
              </a:rPr>
              <a:t>, J. et al. (2011) </a:t>
            </a:r>
            <a:r>
              <a:rPr lang="en-GB" b="1" i="1" dirty="0">
                <a:solidFill>
                  <a:srgbClr val="FF0000"/>
                </a:solidFill>
              </a:rPr>
              <a:t>It’s not fair or is it?. </a:t>
            </a:r>
            <a:r>
              <a:rPr lang="en-GB" b="1" dirty="0" err="1">
                <a:solidFill>
                  <a:srgbClr val="FF0000"/>
                </a:solidFill>
              </a:rPr>
              <a:t>Sandbach</a:t>
            </a:r>
            <a:r>
              <a:rPr lang="en-GB" b="1" dirty="0">
                <a:solidFill>
                  <a:srgbClr val="FF0000"/>
                </a:solidFill>
              </a:rPr>
              <a:t>. MHE.</a:t>
            </a:r>
            <a:endParaRPr lang="en-GB" dirty="0">
              <a:solidFill>
                <a:srgbClr val="FF0000"/>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49759522"/>
              </p:ext>
            </p:extLst>
          </p:nvPr>
        </p:nvGraphicFramePr>
        <p:xfrm>
          <a:off x="1097280" y="2064703"/>
          <a:ext cx="10058400" cy="3566160"/>
        </p:xfrm>
        <a:graphic>
          <a:graphicData uri="http://schemas.openxmlformats.org/drawingml/2006/table">
            <a:tbl>
              <a:tblPr firstRow="1" bandRow="1">
                <a:tableStyleId>{5C22544A-7EE6-4342-B048-85BDC9FD1C3A}</a:tableStyleId>
              </a:tblPr>
              <a:tblGrid>
                <a:gridCol w="5029200">
                  <a:extLst>
                    <a:ext uri="{9D8B030D-6E8A-4147-A177-3AD203B41FA5}">
                      <a16:colId xmlns:a16="http://schemas.microsoft.com/office/drawing/2014/main" val="20000"/>
                    </a:ext>
                  </a:extLst>
                </a:gridCol>
                <a:gridCol w="5029200">
                  <a:extLst>
                    <a:ext uri="{9D8B030D-6E8A-4147-A177-3AD203B41FA5}">
                      <a16:colId xmlns:a16="http://schemas.microsoft.com/office/drawing/2014/main" val="20001"/>
                    </a:ext>
                  </a:extLst>
                </a:gridCol>
              </a:tblGrid>
              <a:tr h="354083">
                <a:tc>
                  <a:txBody>
                    <a:bodyPr/>
                    <a:lstStyle/>
                    <a:p>
                      <a:r>
                        <a:rPr lang="en-GB" dirty="0" smtClean="0"/>
                        <a:t>Exploring</a:t>
                      </a:r>
                      <a:endParaRPr lang="en-GB" dirty="0"/>
                    </a:p>
                  </a:txBody>
                  <a:tcPr/>
                </a:tc>
                <a:tc>
                  <a:txBody>
                    <a:bodyPr/>
                    <a:lstStyle/>
                    <a:p>
                      <a:r>
                        <a:rPr lang="en-GB" dirty="0" smtClean="0"/>
                        <a:t>Children explore a question, statement</a:t>
                      </a:r>
                      <a:r>
                        <a:rPr lang="en-GB" smtClean="0"/>
                        <a:t>, problem, idea, </a:t>
                      </a:r>
                      <a:r>
                        <a:rPr lang="en-GB" dirty="0" smtClean="0"/>
                        <a:t>artefact, living thing or event as a starting point</a:t>
                      </a:r>
                      <a:endParaRPr lang="en-GB" dirty="0"/>
                    </a:p>
                  </a:txBody>
                  <a:tcPr/>
                </a:tc>
                <a:extLst>
                  <a:ext uri="{0D108BD9-81ED-4DB2-BD59-A6C34878D82A}">
                    <a16:rowId xmlns:a16="http://schemas.microsoft.com/office/drawing/2014/main" val="10000"/>
                  </a:ext>
                </a:extLst>
              </a:tr>
              <a:tr h="354083">
                <a:tc>
                  <a:txBody>
                    <a:bodyPr/>
                    <a:lstStyle/>
                    <a:p>
                      <a:r>
                        <a:rPr lang="en-GB" dirty="0" smtClean="0"/>
                        <a:t>Collecting and analysing evidence</a:t>
                      </a:r>
                      <a:endParaRPr lang="en-GB" dirty="0"/>
                    </a:p>
                  </a:txBody>
                  <a:tcPr/>
                </a:tc>
                <a:tc>
                  <a:txBody>
                    <a:bodyPr/>
                    <a:lstStyle/>
                    <a:p>
                      <a:r>
                        <a:rPr lang="en-GB" dirty="0" smtClean="0"/>
                        <a:t>Children Observe over time; look for patterns; identify and classify; research using secondary sources or carry out a fair test, and record and analyse their findings.</a:t>
                      </a:r>
                      <a:endParaRPr lang="en-GB" dirty="0"/>
                    </a:p>
                  </a:txBody>
                  <a:tcPr/>
                </a:tc>
                <a:extLst>
                  <a:ext uri="{0D108BD9-81ED-4DB2-BD59-A6C34878D82A}">
                    <a16:rowId xmlns:a16="http://schemas.microsoft.com/office/drawing/2014/main" val="10001"/>
                  </a:ext>
                </a:extLst>
              </a:tr>
              <a:tr h="354083">
                <a:tc>
                  <a:txBody>
                    <a:bodyPr/>
                    <a:lstStyle/>
                    <a:p>
                      <a:r>
                        <a:rPr lang="en-GB" dirty="0" smtClean="0"/>
                        <a:t>Reaching a suitable and satisfying outcome</a:t>
                      </a:r>
                      <a:endParaRPr lang="en-GB" dirty="0"/>
                    </a:p>
                  </a:txBody>
                  <a:tcPr/>
                </a:tc>
                <a:tc>
                  <a:txBody>
                    <a:bodyPr/>
                    <a:lstStyle/>
                    <a:p>
                      <a:r>
                        <a:rPr lang="en-GB" dirty="0" smtClean="0"/>
                        <a:t>Children solve a problem, answer a question, develop an explanation, make and evaluate an artefact or system, provide evidence to justify why the outcome is appropriate, or raise more questions to investigate</a:t>
                      </a:r>
                      <a:endParaRPr lang="en-GB"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42360712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1"/>
                </a:solidFill>
              </a:rPr>
              <a:t>Quotations from Turner</a:t>
            </a:r>
            <a:r>
              <a:rPr lang="en-GB" b="1" dirty="0">
                <a:solidFill>
                  <a:schemeClr val="tx1"/>
                </a:solidFill>
              </a:rPr>
              <a:t>, J. et al. (2011) </a:t>
            </a:r>
            <a:r>
              <a:rPr lang="en-GB" b="1" i="1" dirty="0">
                <a:solidFill>
                  <a:schemeClr val="tx1"/>
                </a:solidFill>
              </a:rPr>
              <a:t>It’s not fair or is it?. </a:t>
            </a:r>
            <a:r>
              <a:rPr lang="en-GB" b="1" dirty="0" err="1">
                <a:solidFill>
                  <a:schemeClr val="tx1"/>
                </a:solidFill>
              </a:rPr>
              <a:t>Sandbach</a:t>
            </a:r>
            <a:r>
              <a:rPr lang="en-GB" b="1" dirty="0">
                <a:solidFill>
                  <a:schemeClr val="tx1"/>
                </a:solidFill>
              </a:rPr>
              <a:t>. MHE.</a:t>
            </a:r>
            <a:endParaRPr lang="en-GB" dirty="0"/>
          </a:p>
        </p:txBody>
      </p:sp>
      <p:sp>
        <p:nvSpPr>
          <p:cNvPr id="3" name="Content Placeholder 2"/>
          <p:cNvSpPr>
            <a:spLocks noGrp="1"/>
          </p:cNvSpPr>
          <p:nvPr>
            <p:ph idx="1"/>
          </p:nvPr>
        </p:nvSpPr>
        <p:spPr/>
        <p:txBody>
          <a:bodyPr>
            <a:noAutofit/>
          </a:bodyPr>
          <a:lstStyle/>
          <a:p>
            <a:r>
              <a:rPr lang="en-GB" sz="2800" b="1" dirty="0" smtClean="0"/>
              <a:t>The importance of progression:</a:t>
            </a:r>
          </a:p>
          <a:p>
            <a:r>
              <a:rPr lang="en-GB" sz="2800" dirty="0" smtClean="0"/>
              <a:t>“The science enquiry process is essentially the same whatever the age and maturity of the children, but the skills that they use when doing science enquiry should develop as they move through school”.</a:t>
            </a:r>
          </a:p>
          <a:p>
            <a:r>
              <a:rPr lang="en-GB" sz="2800" b="1" dirty="0" smtClean="0"/>
              <a:t>How will you decide what type of enquiry children will do?</a:t>
            </a:r>
          </a:p>
          <a:p>
            <a:r>
              <a:rPr lang="en-GB" sz="2800" dirty="0" smtClean="0">
                <a:solidFill>
                  <a:srgbClr val="FF0000"/>
                </a:solidFill>
              </a:rPr>
              <a:t>“If you know about the different types of enquiry, then you can build this into your planning. If children know about the different types of enquiry, then they can make decisions about which will be best in different situations</a:t>
            </a:r>
            <a:r>
              <a:rPr lang="en-GB" sz="2800" dirty="0" smtClean="0">
                <a:solidFill>
                  <a:srgbClr val="FF0000"/>
                </a:solidFill>
              </a:rPr>
              <a:t>”. EBL can frame these choices.</a:t>
            </a:r>
            <a:endParaRPr lang="en-GB" sz="2800" dirty="0">
              <a:solidFill>
                <a:srgbClr val="FF0000"/>
              </a:solidFill>
            </a:endParaRPr>
          </a:p>
        </p:txBody>
      </p:sp>
    </p:spTree>
    <p:extLst>
      <p:ext uri="{BB962C8B-B14F-4D97-AF65-F5344CB8AC3E}">
        <p14:creationId xmlns:p14="http://schemas.microsoft.com/office/powerpoint/2010/main" val="273411405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Characteristics of EBL, “It’s Not Fair” Examples:</a:t>
            </a:r>
            <a:endParaRPr lang="en-GB" dirty="0"/>
          </a:p>
        </p:txBody>
      </p:sp>
      <p:sp>
        <p:nvSpPr>
          <p:cNvPr id="3" name="Content Placeholder 2"/>
          <p:cNvSpPr>
            <a:spLocks noGrp="1"/>
          </p:cNvSpPr>
          <p:nvPr>
            <p:ph idx="1"/>
          </p:nvPr>
        </p:nvSpPr>
        <p:spPr/>
        <p:txBody>
          <a:bodyPr>
            <a:normAutofit fontScale="92500" lnSpcReduction="10000"/>
          </a:bodyPr>
          <a:lstStyle/>
          <a:p>
            <a:endParaRPr lang="en-GB" dirty="0" smtClean="0"/>
          </a:p>
          <a:p>
            <a:r>
              <a:rPr lang="en-GB" dirty="0" smtClean="0"/>
              <a:t>Activity: </a:t>
            </a:r>
          </a:p>
          <a:p>
            <a:r>
              <a:rPr lang="en-GB" dirty="0" smtClean="0"/>
              <a:t>Look at the foundation phase and key stage two examples in the pack provided.</a:t>
            </a:r>
          </a:p>
          <a:p>
            <a:r>
              <a:rPr lang="en-GB" dirty="0" smtClean="0"/>
              <a:t>1. Using </a:t>
            </a:r>
            <a:r>
              <a:rPr lang="en-GB" dirty="0"/>
              <a:t>the skills progression poster or </a:t>
            </a:r>
            <a:r>
              <a:rPr lang="en-GB" dirty="0" smtClean="0"/>
              <a:t>“It’s Not Fair” progression </a:t>
            </a:r>
            <a:r>
              <a:rPr lang="en-GB" dirty="0"/>
              <a:t>Grid, </a:t>
            </a:r>
            <a:r>
              <a:rPr lang="en-GB" dirty="0" smtClean="0"/>
              <a:t>note </a:t>
            </a:r>
            <a:r>
              <a:rPr lang="en-GB" dirty="0"/>
              <a:t>the skills descriptors that could be used in each case for the Plan, Develop, Reflect elements of an enquiry.</a:t>
            </a:r>
          </a:p>
          <a:p>
            <a:r>
              <a:rPr lang="en-GB" dirty="0" smtClean="0"/>
              <a:t>2. Look at the structure and content  - can the elements of KWHLAQ be seen in these examples?</a:t>
            </a:r>
          </a:p>
          <a:p>
            <a:r>
              <a:rPr lang="en-GB" dirty="0" smtClean="0">
                <a:solidFill>
                  <a:srgbClr val="FF0000"/>
                </a:solidFill>
              </a:rPr>
              <a:t>3. Where is “active learning” being encouraged?</a:t>
            </a:r>
          </a:p>
          <a:p>
            <a:r>
              <a:rPr lang="en-GB" dirty="0" smtClean="0">
                <a:solidFill>
                  <a:srgbClr val="FF0000"/>
                </a:solidFill>
              </a:rPr>
              <a:t>4. Where is there an opportunity for “scaffolding”?</a:t>
            </a:r>
          </a:p>
          <a:p>
            <a:r>
              <a:rPr lang="en-GB" dirty="0" smtClean="0">
                <a:solidFill>
                  <a:srgbClr val="FF0000"/>
                </a:solidFill>
              </a:rPr>
              <a:t>5. What are the science concepts being addressed in each case?</a:t>
            </a:r>
          </a:p>
          <a:p>
            <a:r>
              <a:rPr lang="en-GB" dirty="0" smtClean="0"/>
              <a:t> </a:t>
            </a:r>
          </a:p>
          <a:p>
            <a:endParaRPr lang="en-GB" dirty="0"/>
          </a:p>
        </p:txBody>
      </p:sp>
    </p:spTree>
    <p:extLst>
      <p:ext uri="{BB962C8B-B14F-4D97-AF65-F5344CB8AC3E}">
        <p14:creationId xmlns:p14="http://schemas.microsoft.com/office/powerpoint/2010/main" val="92590675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ECAD5006 Science </a:t>
            </a:r>
            <a:r>
              <a:rPr lang="en-GB" dirty="0"/>
              <a:t>3</a:t>
            </a:r>
          </a:p>
        </p:txBody>
      </p:sp>
      <p:sp>
        <p:nvSpPr>
          <p:cNvPr id="5" name="Content Placeholder 4"/>
          <p:cNvSpPr>
            <a:spLocks noGrp="1"/>
          </p:cNvSpPr>
          <p:nvPr>
            <p:ph idx="1"/>
          </p:nvPr>
        </p:nvSpPr>
        <p:spPr/>
        <p:txBody>
          <a:bodyPr>
            <a:normAutofit/>
          </a:bodyPr>
          <a:lstStyle/>
          <a:p>
            <a:endParaRPr lang="en-GB" dirty="0" smtClean="0"/>
          </a:p>
          <a:p>
            <a:r>
              <a:rPr lang="en-GB" dirty="0" smtClean="0"/>
              <a:t>Aims:</a:t>
            </a:r>
          </a:p>
          <a:p>
            <a:r>
              <a:rPr lang="en-GB" dirty="0" smtClean="0"/>
              <a:t>Reflecting upon Centre for Research in Primary Science and Technology CRIPSAT EBL in Science materials (on Moodle)</a:t>
            </a:r>
          </a:p>
          <a:p>
            <a:r>
              <a:rPr lang="en-GB" b="1" i="1" dirty="0" smtClean="0"/>
              <a:t>Inside</a:t>
            </a:r>
            <a:r>
              <a:rPr lang="en-GB" b="1" i="1" dirty="0"/>
              <a:t>; outside; </a:t>
            </a:r>
            <a:r>
              <a:rPr lang="en-GB" b="1" i="1" dirty="0" smtClean="0"/>
              <a:t>castle; other </a:t>
            </a:r>
            <a:r>
              <a:rPr lang="en-GB" b="1" i="1" dirty="0"/>
              <a:t>– Dinefwr Park </a:t>
            </a:r>
            <a:r>
              <a:rPr lang="en-GB" b="1" i="1" u="sng" dirty="0"/>
              <a:t>or</a:t>
            </a:r>
            <a:r>
              <a:rPr lang="en-GB" b="1" i="1" dirty="0"/>
              <a:t> a context of your </a:t>
            </a:r>
            <a:r>
              <a:rPr lang="en-GB" b="1" i="1" dirty="0" smtClean="0"/>
              <a:t>choice: Start thinking and doing.</a:t>
            </a:r>
            <a:endParaRPr lang="en-GB" b="1" i="1" dirty="0"/>
          </a:p>
          <a:p>
            <a:r>
              <a:rPr lang="en-GB" dirty="0"/>
              <a:t>Introducing the “Crunch” Initiative (</a:t>
            </a:r>
            <a:r>
              <a:rPr lang="en-GB" dirty="0" err="1"/>
              <a:t>Wellcome</a:t>
            </a:r>
            <a:r>
              <a:rPr lang="en-GB" dirty="0"/>
              <a:t> Trust 2015)</a:t>
            </a:r>
          </a:p>
          <a:p>
            <a:r>
              <a:rPr lang="en-GB" dirty="0"/>
              <a:t>“Thinking, doing, talking science</a:t>
            </a:r>
            <a:r>
              <a:rPr lang="en-GB" dirty="0" smtClean="0"/>
              <a:t>” (Oxford Brookes 2017)</a:t>
            </a:r>
            <a:endParaRPr lang="en-GB" dirty="0"/>
          </a:p>
          <a:p>
            <a:r>
              <a:rPr lang="en-GB" dirty="0" smtClean="0"/>
              <a:t>“Bright Ideas”</a:t>
            </a:r>
            <a:endParaRPr lang="en-GB" dirty="0"/>
          </a:p>
        </p:txBody>
      </p:sp>
    </p:spTree>
    <p:extLst>
      <p:ext uri="{BB962C8B-B14F-4D97-AF65-F5344CB8AC3E}">
        <p14:creationId xmlns:p14="http://schemas.microsoft.com/office/powerpoint/2010/main" val="29548485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r>
              <a:rPr lang="en-GB" altLang="en-US" sz="2800" dirty="0" smtClean="0">
                <a:solidFill>
                  <a:schemeClr val="tx1"/>
                </a:solidFill>
              </a:rPr>
              <a:t>Primary </a:t>
            </a:r>
            <a:r>
              <a:rPr lang="en-GB" altLang="en-US" sz="2800" dirty="0">
                <a:solidFill>
                  <a:schemeClr val="tx1"/>
                </a:solidFill>
              </a:rPr>
              <a:t>science education has benefited from over </a:t>
            </a:r>
            <a:r>
              <a:rPr lang="en-GB" altLang="en-US" sz="2800" dirty="0" smtClean="0">
                <a:solidFill>
                  <a:schemeClr val="tx1"/>
                </a:solidFill>
              </a:rPr>
              <a:t>40 </a:t>
            </a:r>
            <a:r>
              <a:rPr lang="en-GB" altLang="en-US" sz="2800" dirty="0">
                <a:solidFill>
                  <a:schemeClr val="tx1"/>
                </a:solidFill>
              </a:rPr>
              <a:t>years of research focussed development</a:t>
            </a:r>
            <a:endParaRPr lang="en-GB" altLang="en-US" sz="2800" dirty="0"/>
          </a:p>
        </p:txBody>
      </p:sp>
      <p:sp>
        <p:nvSpPr>
          <p:cNvPr id="4099" name="Content Placeholder 2"/>
          <p:cNvSpPr>
            <a:spLocks noGrp="1"/>
          </p:cNvSpPr>
          <p:nvPr>
            <p:ph idx="1"/>
          </p:nvPr>
        </p:nvSpPr>
        <p:spPr/>
        <p:txBody>
          <a:bodyPr/>
          <a:lstStyle/>
          <a:p>
            <a:pPr eaLnBrk="1" hangingPunct="1">
              <a:lnSpc>
                <a:spcPct val="80000"/>
              </a:lnSpc>
            </a:pPr>
            <a:r>
              <a:rPr lang="en-GB" altLang="en-US" sz="2400" dirty="0">
                <a:solidFill>
                  <a:schemeClr val="tx1"/>
                </a:solidFill>
              </a:rPr>
              <a:t>The most significant and arguably the most influential outcomes have been secured by the Science Process and Concept Exploration Project (1990 – 1999).</a:t>
            </a:r>
          </a:p>
          <a:p>
            <a:pPr eaLnBrk="1" hangingPunct="1">
              <a:lnSpc>
                <a:spcPct val="80000"/>
              </a:lnSpc>
            </a:pPr>
            <a:r>
              <a:rPr lang="en-GB" altLang="en-US" sz="2400" dirty="0">
                <a:solidFill>
                  <a:schemeClr val="tx1"/>
                </a:solidFill>
              </a:rPr>
              <a:t>The “constructivist” principle exemplified here has lead to the development of many classroom based opportunities to value children’s ideas and to encourage a process of learning and teaching that begins with these naive conceptions and uses appropriate intervention and everyday application to help children to re-construct and apply ideas based upon “evidence”.</a:t>
            </a:r>
          </a:p>
          <a:p>
            <a:pPr eaLnBrk="1" hangingPunct="1">
              <a:lnSpc>
                <a:spcPct val="80000"/>
              </a:lnSpc>
            </a:pPr>
            <a:r>
              <a:rPr lang="en-GB" altLang="en-US" sz="2400" dirty="0">
                <a:solidFill>
                  <a:schemeClr val="tx1"/>
                </a:solidFill>
              </a:rPr>
              <a:t>Learning by doing (experience) and the benefits of social interaction in problem solving activity are also linked to the notion of “active” learning and assessment for learning and teaching approaches to </a:t>
            </a:r>
            <a:r>
              <a:rPr lang="en-GB" altLang="en-US" sz="2400" dirty="0" smtClean="0">
                <a:solidFill>
                  <a:schemeClr val="tx1"/>
                </a:solidFill>
              </a:rPr>
              <a:t>science.</a:t>
            </a:r>
            <a:endParaRPr lang="en-GB" altLang="en-US" sz="2400" dirty="0">
              <a:solidFill>
                <a:schemeClr val="tx1"/>
              </a:solidFill>
            </a:endParaRPr>
          </a:p>
        </p:txBody>
      </p:sp>
    </p:spTree>
    <p:extLst>
      <p:ext uri="{BB962C8B-B14F-4D97-AF65-F5344CB8AC3E}">
        <p14:creationId xmlns:p14="http://schemas.microsoft.com/office/powerpoint/2010/main" val="19651412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altLang="en-US" sz="2400"/>
              <a:t>SPACE and the constructivist principle can be linked to the following useful approaches to learning that are underpinned by research outcomes</a:t>
            </a:r>
          </a:p>
        </p:txBody>
      </p:sp>
      <p:sp>
        <p:nvSpPr>
          <p:cNvPr id="5123" name="Content Placeholder 2"/>
          <p:cNvSpPr>
            <a:spLocks noGrp="1"/>
          </p:cNvSpPr>
          <p:nvPr>
            <p:ph idx="1"/>
          </p:nvPr>
        </p:nvSpPr>
        <p:spPr/>
        <p:txBody>
          <a:bodyPr>
            <a:normAutofit fontScale="55000" lnSpcReduction="20000"/>
          </a:bodyPr>
          <a:lstStyle/>
          <a:p>
            <a:pPr eaLnBrk="1" hangingPunct="1"/>
            <a:r>
              <a:rPr lang="en-GB" altLang="en-US" sz="2800" dirty="0">
                <a:solidFill>
                  <a:schemeClr val="tx1"/>
                </a:solidFill>
              </a:rPr>
              <a:t>Concept </a:t>
            </a:r>
            <a:r>
              <a:rPr lang="en-GB" altLang="en-US" sz="2800" dirty="0" smtClean="0">
                <a:solidFill>
                  <a:schemeClr val="tx1"/>
                </a:solidFill>
              </a:rPr>
              <a:t>Cartoons and other elicitation for active assessment strategies “What do you think? Why do you think?”</a:t>
            </a:r>
          </a:p>
          <a:p>
            <a:pPr eaLnBrk="1" hangingPunct="1"/>
            <a:r>
              <a:rPr lang="en-GB" altLang="en-US" sz="2800" dirty="0" smtClean="0">
                <a:solidFill>
                  <a:schemeClr val="tx1"/>
                </a:solidFill>
              </a:rPr>
              <a:t>Made you, look, think, talk – </a:t>
            </a:r>
            <a:r>
              <a:rPr lang="en-GB" altLang="en-US" sz="2800" dirty="0" err="1" smtClean="0">
                <a:solidFill>
                  <a:schemeClr val="tx1"/>
                </a:solidFill>
              </a:rPr>
              <a:t>Gaenor</a:t>
            </a:r>
            <a:r>
              <a:rPr lang="en-GB" altLang="en-US" sz="2800" dirty="0" smtClean="0">
                <a:solidFill>
                  <a:schemeClr val="tx1"/>
                </a:solidFill>
              </a:rPr>
              <a:t> Weavers’ publications</a:t>
            </a:r>
            <a:endParaRPr lang="en-GB" altLang="en-US" sz="2800" dirty="0">
              <a:solidFill>
                <a:schemeClr val="tx1"/>
              </a:solidFill>
            </a:endParaRPr>
          </a:p>
          <a:p>
            <a:pPr eaLnBrk="1" hangingPunct="1"/>
            <a:r>
              <a:rPr lang="en-GB" altLang="en-US" sz="2800" dirty="0" smtClean="0">
                <a:solidFill>
                  <a:schemeClr val="tx1"/>
                </a:solidFill>
              </a:rPr>
              <a:t>“It’s Not Fair or is it?” Rationale and enquiry process</a:t>
            </a:r>
          </a:p>
          <a:p>
            <a:r>
              <a:rPr lang="en-GB" altLang="en-US" sz="2800" dirty="0" smtClean="0">
                <a:solidFill>
                  <a:schemeClr val="tx1"/>
                </a:solidFill>
              </a:rPr>
              <a:t>The Crunch: </a:t>
            </a:r>
            <a:r>
              <a:rPr lang="en-GB" sz="2800" b="1" u="sng" dirty="0" smtClean="0">
                <a:hlinkClick r:id="rId2"/>
              </a:rPr>
              <a:t>thecrunch.wellcome.ac.uk/schools</a:t>
            </a:r>
            <a:endParaRPr lang="en-GB" altLang="en-US" sz="2800" dirty="0">
              <a:solidFill>
                <a:schemeClr val="tx1"/>
              </a:solidFill>
            </a:endParaRPr>
          </a:p>
          <a:p>
            <a:pPr eaLnBrk="1" hangingPunct="1"/>
            <a:r>
              <a:rPr lang="en-GB" altLang="en-US" sz="2800" dirty="0">
                <a:solidFill>
                  <a:schemeClr val="tx1"/>
                </a:solidFill>
              </a:rPr>
              <a:t>Encouraging children’s “talk” including “exploratory talk” in “dialogic teaching” e.g. Puppets Project and Science Enquiry </a:t>
            </a:r>
            <a:r>
              <a:rPr lang="en-GB" altLang="en-US" sz="2800" dirty="0" smtClean="0">
                <a:solidFill>
                  <a:schemeClr val="tx1"/>
                </a:solidFill>
              </a:rPr>
              <a:t>Games and </a:t>
            </a:r>
          </a:p>
          <a:p>
            <a:r>
              <a:rPr lang="en-US" sz="2800" dirty="0" smtClean="0">
                <a:solidFill>
                  <a:schemeClr val="tx1"/>
                </a:solidFill>
              </a:rPr>
              <a:t>“Thinking</a:t>
            </a:r>
            <a:r>
              <a:rPr lang="en-US" sz="2800" dirty="0">
                <a:solidFill>
                  <a:schemeClr val="tx1"/>
                </a:solidFill>
              </a:rPr>
              <a:t>, Doing, Talking </a:t>
            </a:r>
            <a:r>
              <a:rPr lang="en-US" sz="2800" dirty="0" smtClean="0">
                <a:solidFill>
                  <a:schemeClr val="tx1"/>
                </a:solidFill>
              </a:rPr>
              <a:t>Science”: see report at </a:t>
            </a:r>
          </a:p>
          <a:p>
            <a:r>
              <a:rPr lang="en-US" sz="2800" dirty="0" smtClean="0">
                <a:solidFill>
                  <a:schemeClr val="tx1"/>
                </a:solidFill>
              </a:rPr>
              <a:t> </a:t>
            </a:r>
            <a:r>
              <a:rPr lang="en-GB" sz="2400" u="sng" dirty="0">
                <a:hlinkClick r:id="rId3"/>
              </a:rPr>
              <a:t>https://educationendowmentfoundation.org.uk/our-work/projects/thinking-doing-talking-science</a:t>
            </a:r>
            <a:endParaRPr lang="en-GB" sz="2400" dirty="0"/>
          </a:p>
          <a:p>
            <a:pPr marL="0" indent="0" eaLnBrk="1" hangingPunct="1">
              <a:buNone/>
            </a:pPr>
            <a:r>
              <a:rPr lang="en-GB" altLang="en-US" sz="2800" dirty="0">
                <a:solidFill>
                  <a:schemeClr val="tx1"/>
                </a:solidFill>
              </a:rPr>
              <a:t> </a:t>
            </a:r>
            <a:r>
              <a:rPr lang="en-GB" altLang="en-US" sz="2800" dirty="0" smtClean="0">
                <a:solidFill>
                  <a:schemeClr val="tx1"/>
                </a:solidFill>
              </a:rPr>
              <a:t> Encouraging </a:t>
            </a:r>
            <a:r>
              <a:rPr lang="en-GB" altLang="en-US" sz="2800" dirty="0">
                <a:solidFill>
                  <a:schemeClr val="tx1"/>
                </a:solidFill>
              </a:rPr>
              <a:t>thinking skills through reflection e.g. “Let’s think through science”.</a:t>
            </a:r>
          </a:p>
          <a:p>
            <a:pPr eaLnBrk="1" hangingPunct="1"/>
            <a:r>
              <a:rPr lang="en-GB" altLang="en-US" sz="2800" dirty="0">
                <a:solidFill>
                  <a:schemeClr val="tx1"/>
                </a:solidFill>
              </a:rPr>
              <a:t>Thinking Actively in a Social Context (TASC</a:t>
            </a:r>
            <a:r>
              <a:rPr lang="en-GB" altLang="en-US" sz="2800" dirty="0" smtClean="0">
                <a:solidFill>
                  <a:schemeClr val="tx1"/>
                </a:solidFill>
              </a:rPr>
              <a:t>).</a:t>
            </a:r>
          </a:p>
          <a:p>
            <a:pPr eaLnBrk="1" hangingPunct="1"/>
            <a:r>
              <a:rPr lang="en-GB" altLang="en-US" sz="2800" dirty="0" smtClean="0">
                <a:solidFill>
                  <a:schemeClr val="tx1"/>
                </a:solidFill>
              </a:rPr>
              <a:t>Published schemes such as Cornerstones.</a:t>
            </a:r>
          </a:p>
          <a:p>
            <a:pPr eaLnBrk="1" hangingPunct="1"/>
            <a:r>
              <a:rPr lang="en-GB" altLang="en-US" sz="2800" dirty="0" smtClean="0">
                <a:solidFill>
                  <a:schemeClr val="tx1"/>
                </a:solidFill>
              </a:rPr>
              <a:t>CRIPSAT Scientific Enquiry Materials</a:t>
            </a:r>
            <a:endParaRPr lang="en-GB" altLang="en-US" sz="2800" dirty="0">
              <a:solidFill>
                <a:schemeClr val="tx1"/>
              </a:solidFill>
            </a:endParaRPr>
          </a:p>
          <a:p>
            <a:endParaRPr lang="en-GB" altLang="en-US" dirty="0" smtClean="0"/>
          </a:p>
        </p:txBody>
      </p:sp>
    </p:spTree>
    <p:extLst>
      <p:ext uri="{BB962C8B-B14F-4D97-AF65-F5344CB8AC3E}">
        <p14:creationId xmlns:p14="http://schemas.microsoft.com/office/powerpoint/2010/main" val="838277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1097280" y="744009"/>
            <a:ext cx="8732520" cy="619125"/>
          </a:xfrm>
          <a:prstGeom prst="roundRect">
            <a:avLst>
              <a:gd name="adj" fmla="val 50000"/>
            </a:avLst>
          </a:prstGeom>
        </p:spPr>
        <p:txBody>
          <a:bodyPr>
            <a:normAutofit fontScale="90000"/>
          </a:bodyPr>
          <a:lstStyle/>
          <a:p>
            <a:r>
              <a:rPr lang="en-GB" altLang="en-US" dirty="0" smtClean="0"/>
              <a:t/>
            </a:r>
            <a:br>
              <a:rPr lang="en-GB" altLang="en-US" dirty="0" smtClean="0"/>
            </a:br>
            <a:r>
              <a:rPr lang="en-GB" altLang="en-US" dirty="0" smtClean="0"/>
              <a:t>Primary science and constructivism.</a:t>
            </a:r>
            <a:endParaRPr lang="en-GB" altLang="en-US" sz="2800" dirty="0"/>
          </a:p>
        </p:txBody>
      </p:sp>
      <p:sp>
        <p:nvSpPr>
          <p:cNvPr id="10243" name="Content Placeholder 2"/>
          <p:cNvSpPr>
            <a:spLocks noGrp="1"/>
          </p:cNvSpPr>
          <p:nvPr>
            <p:ph idx="1"/>
          </p:nvPr>
        </p:nvSpPr>
        <p:spPr/>
        <p:txBody>
          <a:bodyPr/>
          <a:lstStyle/>
          <a:p>
            <a:pPr eaLnBrk="1" hangingPunct="1"/>
            <a:r>
              <a:rPr lang="en-GB" altLang="en-US" sz="2800" b="1" dirty="0" smtClean="0"/>
              <a:t>Learners construct their own understanding of scientific concepts, they build on and modify existing ideas in the light of evidence and this process </a:t>
            </a:r>
            <a:r>
              <a:rPr lang="en-GB" altLang="en-US" sz="2800" b="1" i="1" dirty="0" smtClean="0"/>
              <a:t>is influenced by social interaction. </a:t>
            </a:r>
          </a:p>
          <a:p>
            <a:pPr eaLnBrk="1" hangingPunct="1">
              <a:buFont typeface="Wingdings" panose="05000000000000000000" pitchFamily="2" charset="2"/>
              <a:buNone/>
            </a:pPr>
            <a:r>
              <a:rPr lang="en-GB" altLang="en-US" sz="2800" b="1" i="1" dirty="0"/>
              <a:t>	S</a:t>
            </a:r>
            <a:r>
              <a:rPr lang="en-GB" altLang="en-US" sz="2800" b="1" dirty="0"/>
              <a:t>ee SPACE and related reference material at:</a:t>
            </a:r>
          </a:p>
          <a:p>
            <a:pPr eaLnBrk="1" hangingPunct="1"/>
            <a:r>
              <a:rPr lang="en-GB" altLang="en-US" sz="2800" u="sng" dirty="0">
                <a:hlinkClick r:id="rId2"/>
              </a:rPr>
              <a:t>http://</a:t>
            </a:r>
            <a:r>
              <a:rPr lang="en-GB" altLang="en-US" sz="2800" u="sng" dirty="0" smtClean="0">
                <a:hlinkClick r:id="rId2"/>
              </a:rPr>
              <a:t>www.nuffieldfoundation.org/primary-science-and-space</a:t>
            </a:r>
            <a:endParaRPr lang="en-GB" altLang="en-US" sz="2800" u="sng" dirty="0"/>
          </a:p>
          <a:p>
            <a:r>
              <a:rPr lang="en-GB" altLang="en-US" sz="2800" dirty="0">
                <a:hlinkClick r:id="rId3"/>
              </a:rPr>
              <a:t>https://</a:t>
            </a:r>
            <a:r>
              <a:rPr lang="en-GB" altLang="en-US" sz="2800" dirty="0" smtClean="0">
                <a:hlinkClick r:id="rId3"/>
              </a:rPr>
              <a:t>www.stem.org.uk/resources/collection/3059/nuffield-primary-science</a:t>
            </a:r>
            <a:endParaRPr lang="en-GB" altLang="en-US" sz="2800" dirty="0" smtClean="0"/>
          </a:p>
          <a:p>
            <a:r>
              <a:rPr lang="en-GB" altLang="en-US" sz="2800" i="1" dirty="0" smtClean="0"/>
              <a:t>Teacher Guide on Moodle</a:t>
            </a:r>
          </a:p>
        </p:txBody>
      </p:sp>
    </p:spTree>
    <p:extLst>
      <p:ext uri="{BB962C8B-B14F-4D97-AF65-F5344CB8AC3E}">
        <p14:creationId xmlns:p14="http://schemas.microsoft.com/office/powerpoint/2010/main" val="355639410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SPACE Legacy on Moodle</a:t>
            </a:r>
            <a:endParaRPr lang="en-GB" dirty="0"/>
          </a:p>
        </p:txBody>
      </p:sp>
      <p:sp>
        <p:nvSpPr>
          <p:cNvPr id="3" name="Content Placeholder 2"/>
          <p:cNvSpPr>
            <a:spLocks noGrp="1"/>
          </p:cNvSpPr>
          <p:nvPr>
            <p:ph idx="1"/>
          </p:nvPr>
        </p:nvSpPr>
        <p:spPr/>
        <p:txBody>
          <a:bodyPr/>
          <a:lstStyle/>
          <a:p>
            <a:endParaRPr lang="en-GB" dirty="0" smtClean="0"/>
          </a:p>
          <a:p>
            <a:r>
              <a:rPr lang="en-GB" sz="3200" dirty="0" smtClean="0"/>
              <a:t>The impact of constructivism on primary science is discussed in these articles by Wynne </a:t>
            </a:r>
            <a:r>
              <a:rPr lang="en-GB" sz="3200" dirty="0" err="1" smtClean="0"/>
              <a:t>Harlen</a:t>
            </a:r>
            <a:r>
              <a:rPr lang="en-GB" sz="3200" dirty="0" smtClean="0"/>
              <a:t>:</a:t>
            </a:r>
            <a:endParaRPr lang="en-GB" sz="3200" dirty="0"/>
          </a:p>
          <a:p>
            <a:endParaRPr lang="en-GB" sz="3200" dirty="0" smtClean="0"/>
          </a:p>
          <a:p>
            <a:r>
              <a:rPr lang="en-GB" sz="3200" dirty="0" smtClean="0">
                <a:solidFill>
                  <a:srgbClr val="FF0000"/>
                </a:solidFill>
              </a:rPr>
              <a:t>“The SPACE Legacy” (2007)</a:t>
            </a:r>
          </a:p>
          <a:p>
            <a:r>
              <a:rPr lang="en-GB" sz="3200" dirty="0" smtClean="0">
                <a:solidFill>
                  <a:srgbClr val="FF0000"/>
                </a:solidFill>
              </a:rPr>
              <a:t>“How Research Helps” (2010)</a:t>
            </a:r>
            <a:endParaRPr lang="en-GB" sz="3200" dirty="0">
              <a:solidFill>
                <a:srgbClr val="FF0000"/>
              </a:solidFill>
            </a:endParaRPr>
          </a:p>
        </p:txBody>
      </p:sp>
    </p:spTree>
    <p:extLst>
      <p:ext uri="{BB962C8B-B14F-4D97-AF65-F5344CB8AC3E}">
        <p14:creationId xmlns:p14="http://schemas.microsoft.com/office/powerpoint/2010/main" val="42701977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CRIPSAT Scientific Enquiry Materials</a:t>
            </a:r>
            <a:endParaRPr lang="en-GB" dirty="0"/>
          </a:p>
        </p:txBody>
      </p:sp>
      <p:sp>
        <p:nvSpPr>
          <p:cNvPr id="3" name="Content Placeholder 2"/>
          <p:cNvSpPr>
            <a:spLocks noGrp="1"/>
          </p:cNvSpPr>
          <p:nvPr>
            <p:ph idx="1"/>
          </p:nvPr>
        </p:nvSpPr>
        <p:spPr/>
        <p:txBody>
          <a:bodyPr>
            <a:normAutofit lnSpcReduction="10000"/>
          </a:bodyPr>
          <a:lstStyle/>
          <a:p>
            <a:r>
              <a:rPr lang="en-GB" dirty="0" smtClean="0"/>
              <a:t>Embed the characteristics of EBL:</a:t>
            </a:r>
          </a:p>
          <a:p>
            <a:pPr>
              <a:buFont typeface="Wingdings" panose="05000000000000000000" pitchFamily="2" charset="2"/>
              <a:buChar char="§"/>
            </a:pPr>
            <a:r>
              <a:rPr lang="en-GB" dirty="0"/>
              <a:t> </a:t>
            </a:r>
            <a:r>
              <a:rPr lang="en-GB" dirty="0" smtClean="0">
                <a:solidFill>
                  <a:srgbClr val="FF0000"/>
                </a:solidFill>
              </a:rPr>
              <a:t>Based on the principles of “assessment for learning”</a:t>
            </a:r>
          </a:p>
          <a:p>
            <a:pPr>
              <a:buFont typeface="Wingdings" panose="05000000000000000000" pitchFamily="2" charset="2"/>
              <a:buChar char="§"/>
            </a:pPr>
            <a:r>
              <a:rPr lang="en-GB" dirty="0">
                <a:solidFill>
                  <a:srgbClr val="FF0000"/>
                </a:solidFill>
              </a:rPr>
              <a:t> </a:t>
            </a:r>
            <a:r>
              <a:rPr lang="en-GB" dirty="0" smtClean="0">
                <a:solidFill>
                  <a:srgbClr val="FF0000"/>
                </a:solidFill>
              </a:rPr>
              <a:t>Encourage expression of ideas</a:t>
            </a:r>
          </a:p>
          <a:p>
            <a:pPr>
              <a:buFont typeface="Wingdings" panose="05000000000000000000" pitchFamily="2" charset="2"/>
              <a:buChar char="§"/>
            </a:pPr>
            <a:r>
              <a:rPr lang="en-GB" dirty="0">
                <a:solidFill>
                  <a:srgbClr val="FF0000"/>
                </a:solidFill>
              </a:rPr>
              <a:t> </a:t>
            </a:r>
            <a:r>
              <a:rPr lang="en-GB" dirty="0" smtClean="0">
                <a:solidFill>
                  <a:srgbClr val="FF0000"/>
                </a:solidFill>
              </a:rPr>
              <a:t>Encourage peer and self assessment</a:t>
            </a:r>
          </a:p>
          <a:p>
            <a:pPr>
              <a:buFont typeface="Wingdings" panose="05000000000000000000" pitchFamily="2" charset="2"/>
              <a:buChar char="§"/>
            </a:pPr>
            <a:r>
              <a:rPr lang="en-GB" dirty="0">
                <a:solidFill>
                  <a:srgbClr val="FF0000"/>
                </a:solidFill>
              </a:rPr>
              <a:t> </a:t>
            </a:r>
            <a:r>
              <a:rPr lang="en-GB" dirty="0" smtClean="0">
                <a:solidFill>
                  <a:srgbClr val="FF0000"/>
                </a:solidFill>
              </a:rPr>
              <a:t>Encourage collaborative learning</a:t>
            </a:r>
          </a:p>
          <a:p>
            <a:pPr>
              <a:buFont typeface="Wingdings" panose="05000000000000000000" pitchFamily="2" charset="2"/>
              <a:buChar char="§"/>
            </a:pPr>
            <a:r>
              <a:rPr lang="en-GB" dirty="0">
                <a:solidFill>
                  <a:srgbClr val="FF0000"/>
                </a:solidFill>
              </a:rPr>
              <a:t> </a:t>
            </a:r>
            <a:r>
              <a:rPr lang="en-GB" dirty="0" smtClean="0">
                <a:solidFill>
                  <a:srgbClr val="FF0000"/>
                </a:solidFill>
              </a:rPr>
              <a:t>Encourage open questioning</a:t>
            </a:r>
          </a:p>
          <a:p>
            <a:pPr>
              <a:buFont typeface="Wingdings" panose="05000000000000000000" pitchFamily="2" charset="2"/>
              <a:buChar char="§"/>
            </a:pPr>
            <a:r>
              <a:rPr lang="en-GB" dirty="0" smtClean="0">
                <a:solidFill>
                  <a:srgbClr val="FF0000"/>
                </a:solidFill>
              </a:rPr>
              <a:t> Encourage personalised learning</a:t>
            </a:r>
          </a:p>
          <a:p>
            <a:pPr marL="0" indent="0">
              <a:buNone/>
            </a:pPr>
            <a:r>
              <a:rPr lang="en-GB" b="1" i="1" dirty="0" smtClean="0"/>
              <a:t>In your assignment consider how you can encourage these characteristics within the KWHLAQ teacher planning frame.</a:t>
            </a:r>
          </a:p>
          <a:p>
            <a:pPr marL="0" indent="0">
              <a:buNone/>
            </a:pPr>
            <a:r>
              <a:rPr lang="en-GB" b="1" i="1" dirty="0" smtClean="0"/>
              <a:t>Teacher’s Guide and Units of Work on Moodle.</a:t>
            </a:r>
            <a:endParaRPr lang="en-GB" b="1" i="1" dirty="0"/>
          </a:p>
        </p:txBody>
      </p:sp>
    </p:spTree>
    <p:extLst>
      <p:ext uri="{BB962C8B-B14F-4D97-AF65-F5344CB8AC3E}">
        <p14:creationId xmlns:p14="http://schemas.microsoft.com/office/powerpoint/2010/main" val="298849963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CRIPSAT Unit review</a:t>
            </a:r>
            <a:endParaRPr lang="en-GB" dirty="0"/>
          </a:p>
        </p:txBody>
      </p:sp>
      <p:sp>
        <p:nvSpPr>
          <p:cNvPr id="3" name="Content Placeholder 2"/>
          <p:cNvSpPr>
            <a:spLocks noGrp="1"/>
          </p:cNvSpPr>
          <p:nvPr>
            <p:ph idx="1"/>
          </p:nvPr>
        </p:nvSpPr>
        <p:spPr/>
        <p:txBody>
          <a:bodyPr/>
          <a:lstStyle/>
          <a:p>
            <a:endParaRPr lang="en-GB" dirty="0" smtClean="0"/>
          </a:p>
          <a:p>
            <a:r>
              <a:rPr lang="en-GB" dirty="0" smtClean="0"/>
              <a:t>Activity: Pair and square in group analysis of the characteristics of EBL for your unit.</a:t>
            </a:r>
          </a:p>
          <a:p>
            <a:r>
              <a:rPr lang="en-GB" dirty="0" smtClean="0"/>
              <a:t>How are the following characteristics shown in your unit?</a:t>
            </a:r>
          </a:p>
          <a:p>
            <a:r>
              <a:rPr lang="en-GB" dirty="0" smtClean="0"/>
              <a:t>Be prepared to feed back to the class about your Unit.</a:t>
            </a:r>
            <a:endParaRPr lang="en-GB" dirty="0"/>
          </a:p>
          <a:p>
            <a:r>
              <a:rPr lang="en-GB" dirty="0" smtClean="0"/>
              <a:t> </a:t>
            </a:r>
            <a:endParaRPr lang="en-GB" dirty="0"/>
          </a:p>
        </p:txBody>
      </p:sp>
      <p:sp>
        <p:nvSpPr>
          <p:cNvPr id="4" name="Rectangle 3"/>
          <p:cNvSpPr/>
          <p:nvPr/>
        </p:nvSpPr>
        <p:spPr>
          <a:xfrm>
            <a:off x="1097280" y="3857414"/>
            <a:ext cx="8046720" cy="1754326"/>
          </a:xfrm>
          <a:prstGeom prst="rect">
            <a:avLst/>
          </a:prstGeom>
        </p:spPr>
        <p:txBody>
          <a:bodyPr wrap="square">
            <a:spAutoFit/>
          </a:bodyPr>
          <a:lstStyle/>
          <a:p>
            <a:pPr>
              <a:buFont typeface="Wingdings" panose="05000000000000000000" pitchFamily="2" charset="2"/>
              <a:buChar char="§"/>
            </a:pPr>
            <a:r>
              <a:rPr lang="en-GB" dirty="0" smtClean="0"/>
              <a:t> Based </a:t>
            </a:r>
            <a:r>
              <a:rPr lang="en-GB" dirty="0"/>
              <a:t>on the principles of “assessment for learning”</a:t>
            </a:r>
          </a:p>
          <a:p>
            <a:pPr>
              <a:buFont typeface="Wingdings" panose="05000000000000000000" pitchFamily="2" charset="2"/>
              <a:buChar char="§"/>
            </a:pPr>
            <a:r>
              <a:rPr lang="en-GB" dirty="0"/>
              <a:t> Encourage expression of ideas</a:t>
            </a:r>
          </a:p>
          <a:p>
            <a:pPr>
              <a:buFont typeface="Wingdings" panose="05000000000000000000" pitchFamily="2" charset="2"/>
              <a:buChar char="§"/>
            </a:pPr>
            <a:r>
              <a:rPr lang="en-GB" dirty="0"/>
              <a:t> Encourage peer and self assessment</a:t>
            </a:r>
          </a:p>
          <a:p>
            <a:pPr>
              <a:buFont typeface="Wingdings" panose="05000000000000000000" pitchFamily="2" charset="2"/>
              <a:buChar char="§"/>
            </a:pPr>
            <a:r>
              <a:rPr lang="en-GB" dirty="0"/>
              <a:t> Encourage collaborative learning</a:t>
            </a:r>
          </a:p>
          <a:p>
            <a:pPr>
              <a:buFont typeface="Wingdings" panose="05000000000000000000" pitchFamily="2" charset="2"/>
              <a:buChar char="§"/>
            </a:pPr>
            <a:r>
              <a:rPr lang="en-GB" dirty="0"/>
              <a:t> Encourage open questioning</a:t>
            </a:r>
          </a:p>
          <a:p>
            <a:pPr>
              <a:buFont typeface="Wingdings" panose="05000000000000000000" pitchFamily="2" charset="2"/>
              <a:buChar char="§"/>
            </a:pPr>
            <a:r>
              <a:rPr lang="en-GB" dirty="0"/>
              <a:t> Encourage personalised learning</a:t>
            </a:r>
          </a:p>
        </p:txBody>
      </p:sp>
    </p:spTree>
    <p:extLst>
      <p:ext uri="{BB962C8B-B14F-4D97-AF65-F5344CB8AC3E}">
        <p14:creationId xmlns:p14="http://schemas.microsoft.com/office/powerpoint/2010/main" val="74176540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CRIPSAT: RECYCLING</a:t>
            </a:r>
            <a:endParaRPr lang="en-GB" dirty="0"/>
          </a:p>
        </p:txBody>
      </p:sp>
      <p:sp>
        <p:nvSpPr>
          <p:cNvPr id="3" name="Content Placeholder 2"/>
          <p:cNvSpPr>
            <a:spLocks noGrp="1"/>
          </p:cNvSpPr>
          <p:nvPr>
            <p:ph idx="1"/>
          </p:nvPr>
        </p:nvSpPr>
        <p:spPr/>
        <p:txBody>
          <a:bodyPr/>
          <a:lstStyle/>
          <a:p>
            <a:r>
              <a:rPr lang="en-GB" dirty="0" smtClean="0"/>
              <a:t>1. What is meant by rubbish? Overview: Pupils’ thinking about rubbish. Stimulus activity -  concept map strategy. </a:t>
            </a:r>
            <a:r>
              <a:rPr lang="en-GB" dirty="0"/>
              <a:t>Elicitation/ thinking/ </a:t>
            </a:r>
            <a:r>
              <a:rPr lang="en-GB" dirty="0" smtClean="0"/>
              <a:t>talking/ </a:t>
            </a:r>
            <a:r>
              <a:rPr lang="en-GB" dirty="0"/>
              <a:t>recording ideas </a:t>
            </a:r>
            <a:r>
              <a:rPr lang="en-GB" dirty="0" smtClean="0"/>
              <a:t>current knowledge.</a:t>
            </a:r>
          </a:p>
          <a:p>
            <a:r>
              <a:rPr lang="en-GB" dirty="0" smtClean="0"/>
              <a:t>Supplementary activities - scaffolded questions or pupils’ own questions to research or develop own enquiries from - EBL</a:t>
            </a:r>
          </a:p>
          <a:p>
            <a:r>
              <a:rPr lang="en-GB" dirty="0" smtClean="0"/>
              <a:t>2. Getting rid of rubbish? Overview: Thinking and recording ideas about where the rubbish goes. Stimulus activity – cartoon strip strategy to record ideas.</a:t>
            </a:r>
          </a:p>
          <a:p>
            <a:r>
              <a:rPr lang="en-GB" dirty="0" smtClean="0"/>
              <a:t>Supplementary activities - </a:t>
            </a:r>
            <a:r>
              <a:rPr lang="en-GB" dirty="0"/>
              <a:t>scaffolded questions or pupils’ own questions to research or develop own enquiries </a:t>
            </a:r>
            <a:r>
              <a:rPr lang="en-GB" dirty="0" smtClean="0"/>
              <a:t>from - EBL</a:t>
            </a:r>
            <a:endParaRPr lang="en-GB" dirty="0"/>
          </a:p>
          <a:p>
            <a:r>
              <a:rPr lang="en-GB" dirty="0" smtClean="0"/>
              <a:t>ETC.</a:t>
            </a:r>
          </a:p>
          <a:p>
            <a:endParaRPr lang="en-GB" dirty="0"/>
          </a:p>
        </p:txBody>
      </p:sp>
    </p:spTree>
    <p:extLst>
      <p:ext uri="{BB962C8B-B14F-4D97-AF65-F5344CB8AC3E}">
        <p14:creationId xmlns:p14="http://schemas.microsoft.com/office/powerpoint/2010/main" val="278480269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 I use CRIPSAT Framework for Assignment Responses?</a:t>
            </a:r>
            <a:endParaRPr lang="en-GB" dirty="0"/>
          </a:p>
        </p:txBody>
      </p:sp>
      <p:sp>
        <p:nvSpPr>
          <p:cNvPr id="3" name="Content Placeholder 2"/>
          <p:cNvSpPr>
            <a:spLocks noGrp="1"/>
          </p:cNvSpPr>
          <p:nvPr>
            <p:ph idx="1"/>
          </p:nvPr>
        </p:nvSpPr>
        <p:spPr/>
        <p:txBody>
          <a:bodyPr>
            <a:normAutofit lnSpcReduction="10000"/>
          </a:bodyPr>
          <a:lstStyle/>
          <a:p>
            <a:endParaRPr lang="en-GB" dirty="0" smtClean="0"/>
          </a:p>
          <a:p>
            <a:r>
              <a:rPr lang="en-GB" dirty="0" smtClean="0"/>
              <a:t>You are welcome to use these units to inform your assignment responses:</a:t>
            </a:r>
          </a:p>
          <a:p>
            <a:endParaRPr lang="en-GB" dirty="0"/>
          </a:p>
          <a:p>
            <a:r>
              <a:rPr lang="en-GB" dirty="0" smtClean="0"/>
              <a:t>This could be 1. by using the characteristic features in your own work or 2. by taking the CRIPSAT unit and explaining its potential use as an EBL focus that you could add to.</a:t>
            </a:r>
          </a:p>
          <a:p>
            <a:endParaRPr lang="en-GB" dirty="0"/>
          </a:p>
          <a:p>
            <a:r>
              <a:rPr lang="en-GB" dirty="0" smtClean="0"/>
              <a:t>Use this reference in any case to acknowledge that this is what you are using to help your thinking:</a:t>
            </a:r>
          </a:p>
          <a:p>
            <a:r>
              <a:rPr lang="en-GB" b="1" dirty="0">
                <a:solidFill>
                  <a:srgbClr val="FF0000"/>
                </a:solidFill>
              </a:rPr>
              <a:t>Anon. (2007) </a:t>
            </a:r>
            <a:r>
              <a:rPr lang="en-GB" b="1" i="1" dirty="0">
                <a:solidFill>
                  <a:srgbClr val="FF0000"/>
                </a:solidFill>
              </a:rPr>
              <a:t>Scientific Enquiry Materials. </a:t>
            </a:r>
            <a:r>
              <a:rPr lang="en-GB" b="1" dirty="0">
                <a:solidFill>
                  <a:srgbClr val="FF0000"/>
                </a:solidFill>
              </a:rPr>
              <a:t>CRIPSAT. Cardiff. Zenith Media</a:t>
            </a:r>
            <a:r>
              <a:rPr lang="en-GB" b="1" dirty="0" smtClean="0">
                <a:solidFill>
                  <a:srgbClr val="FF0000"/>
                </a:solidFill>
              </a:rPr>
              <a:t>.</a:t>
            </a:r>
          </a:p>
          <a:p>
            <a:r>
              <a:rPr lang="en-GB" b="1" dirty="0" smtClean="0">
                <a:solidFill>
                  <a:srgbClr val="FF0000"/>
                </a:solidFill>
              </a:rPr>
              <a:t>ON MOODLE</a:t>
            </a:r>
            <a:endParaRPr lang="en-GB" b="1" dirty="0">
              <a:solidFill>
                <a:srgbClr val="FF0000"/>
              </a:solidFill>
            </a:endParaRPr>
          </a:p>
          <a:p>
            <a:endParaRPr lang="en-GB" dirty="0"/>
          </a:p>
        </p:txBody>
      </p:sp>
    </p:spTree>
    <p:extLst>
      <p:ext uri="{BB962C8B-B14F-4D97-AF65-F5344CB8AC3E}">
        <p14:creationId xmlns:p14="http://schemas.microsoft.com/office/powerpoint/2010/main" val="40637265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Sample questions to drive enquiry</a:t>
            </a:r>
            <a:endParaRPr lang="en-GB" dirty="0"/>
          </a:p>
        </p:txBody>
      </p:sp>
      <p:sp>
        <p:nvSpPr>
          <p:cNvPr id="3" name="Content Placeholder 2"/>
          <p:cNvSpPr>
            <a:spLocks noGrp="1"/>
          </p:cNvSpPr>
          <p:nvPr>
            <p:ph idx="1"/>
          </p:nvPr>
        </p:nvSpPr>
        <p:spPr/>
        <p:txBody>
          <a:bodyPr/>
          <a:lstStyle/>
          <a:p>
            <a:endParaRPr lang="en-GB" dirty="0" smtClean="0"/>
          </a:p>
          <a:p>
            <a:r>
              <a:rPr lang="en-GB" dirty="0" smtClean="0"/>
              <a:t>Kath Murdoch - See </a:t>
            </a:r>
            <a:r>
              <a:rPr lang="en-GB" dirty="0" smtClean="0"/>
              <a:t>Pack for examples of:</a:t>
            </a:r>
          </a:p>
          <a:p>
            <a:r>
              <a:rPr lang="en-GB" dirty="0" smtClean="0"/>
              <a:t>Questions to prompt project/ design oriented enquiry</a:t>
            </a:r>
          </a:p>
          <a:p>
            <a:r>
              <a:rPr lang="en-GB" dirty="0" smtClean="0"/>
              <a:t>Philosophical/ ethical enquiry</a:t>
            </a:r>
          </a:p>
          <a:p>
            <a:r>
              <a:rPr lang="en-GB" dirty="0" smtClean="0"/>
              <a:t>Issues based enquiry</a:t>
            </a:r>
          </a:p>
          <a:p>
            <a:r>
              <a:rPr lang="en-GB" dirty="0" smtClean="0"/>
              <a:t>Contexts for enquiry across subjects</a:t>
            </a:r>
            <a:endParaRPr lang="en-GB" dirty="0"/>
          </a:p>
        </p:txBody>
      </p:sp>
    </p:spTree>
    <p:extLst>
      <p:ext uri="{BB962C8B-B14F-4D97-AF65-F5344CB8AC3E}">
        <p14:creationId xmlns:p14="http://schemas.microsoft.com/office/powerpoint/2010/main" val="426641118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Recent initiatives in primary science education that reflect an evolving </a:t>
            </a:r>
            <a:r>
              <a:rPr lang="en-GB" sz="2700" dirty="0" smtClean="0"/>
              <a:t>curriculum engagement with the benefits of  active learning and  independent learning goals in practice</a:t>
            </a:r>
            <a:endParaRPr lang="en-GB" sz="2700" dirty="0"/>
          </a:p>
        </p:txBody>
      </p:sp>
      <p:sp>
        <p:nvSpPr>
          <p:cNvPr id="3" name="Content Placeholder 2"/>
          <p:cNvSpPr>
            <a:spLocks noGrp="1"/>
          </p:cNvSpPr>
          <p:nvPr>
            <p:ph idx="1"/>
          </p:nvPr>
        </p:nvSpPr>
        <p:spPr/>
        <p:txBody>
          <a:bodyPr/>
          <a:lstStyle/>
          <a:p>
            <a:r>
              <a:rPr lang="en-GB" b="1" dirty="0" smtClean="0"/>
              <a:t>Primary </a:t>
            </a:r>
            <a:r>
              <a:rPr lang="en-GB" b="1" dirty="0"/>
              <a:t>Science Teacher trust</a:t>
            </a:r>
          </a:p>
          <a:p>
            <a:pPr>
              <a:buFont typeface="Wingdings" panose="05000000000000000000" pitchFamily="2" charset="2"/>
              <a:buChar char="§"/>
            </a:pPr>
            <a:r>
              <a:rPr lang="en-GB" dirty="0"/>
              <a:t>“Bright Ideas</a:t>
            </a:r>
            <a:r>
              <a:rPr lang="en-GB" dirty="0" smtClean="0"/>
              <a:t>” project</a:t>
            </a:r>
            <a:endParaRPr lang="en-GB" dirty="0"/>
          </a:p>
          <a:p>
            <a:pPr>
              <a:buFont typeface="Wingdings" panose="05000000000000000000" pitchFamily="2" charset="2"/>
              <a:buChar char="§"/>
            </a:pPr>
            <a:r>
              <a:rPr lang="en-GB" dirty="0"/>
              <a:t>“Thinking, talking, doing science</a:t>
            </a:r>
            <a:r>
              <a:rPr lang="en-GB" dirty="0" smtClean="0"/>
              <a:t>” project</a:t>
            </a:r>
            <a:endParaRPr lang="en-GB" dirty="0"/>
          </a:p>
          <a:p>
            <a:r>
              <a:rPr lang="en-GB" u="sng" dirty="0">
                <a:hlinkClick r:id="rId2"/>
              </a:rPr>
              <a:t>https://pstt.org.uk/resources/curriculum-materials</a:t>
            </a:r>
            <a:endParaRPr lang="en-GB" dirty="0"/>
          </a:p>
          <a:p>
            <a:r>
              <a:rPr lang="en-GB" u="sng" dirty="0">
                <a:hlinkClick r:id="rId3"/>
              </a:rPr>
              <a:t>https://pstt.org.uk/</a:t>
            </a:r>
            <a:endParaRPr lang="en-GB" u="sng" dirty="0"/>
          </a:p>
          <a:p>
            <a:pPr>
              <a:buFont typeface="Wingdings" panose="05000000000000000000" pitchFamily="2" charset="2"/>
              <a:buChar char="§"/>
            </a:pPr>
            <a:r>
              <a:rPr lang="en-GB" dirty="0"/>
              <a:t>The Crunch: </a:t>
            </a:r>
            <a:r>
              <a:rPr lang="en-US" b="1" i="1" dirty="0"/>
              <a:t>Video demo: digestion:</a:t>
            </a:r>
          </a:p>
          <a:p>
            <a:r>
              <a:rPr lang="en-GB" b="1" i="1" dirty="0">
                <a:hlinkClick r:id="rId4"/>
              </a:rPr>
              <a:t>https://www.youtube.com/watch?v=IQ-yJPnRxOM</a:t>
            </a:r>
            <a:endParaRPr lang="en-GB" dirty="0"/>
          </a:p>
          <a:p>
            <a:pPr>
              <a:buFont typeface="Wingdings" panose="05000000000000000000" pitchFamily="2" charset="2"/>
              <a:buChar char="§"/>
            </a:pPr>
            <a:r>
              <a:rPr lang="en-GB" dirty="0" smtClean="0"/>
              <a:t> </a:t>
            </a:r>
            <a:r>
              <a:rPr lang="en-GB" dirty="0" err="1" smtClean="0"/>
              <a:t>Explorify</a:t>
            </a:r>
            <a:endParaRPr lang="en-GB" dirty="0" smtClean="0"/>
          </a:p>
          <a:p>
            <a:pPr marL="0" indent="0">
              <a:buNone/>
            </a:pPr>
            <a:r>
              <a:rPr lang="en-GB" dirty="0">
                <a:hlinkClick r:id="rId5"/>
              </a:rPr>
              <a:t>https://explorify.wellcome.ac.uk</a:t>
            </a:r>
            <a:r>
              <a:rPr lang="en-GB" dirty="0" smtClean="0">
                <a:hlinkClick r:id="rId5"/>
              </a:rPr>
              <a:t>/</a:t>
            </a:r>
            <a:endParaRPr lang="en-GB" dirty="0" smtClean="0"/>
          </a:p>
          <a:p>
            <a:pPr marL="0" indent="0">
              <a:buNone/>
            </a:pPr>
            <a:endParaRPr lang="en-GB" dirty="0"/>
          </a:p>
        </p:txBody>
      </p:sp>
    </p:spTree>
    <p:extLst>
      <p:ext uri="{BB962C8B-B14F-4D97-AF65-F5344CB8AC3E}">
        <p14:creationId xmlns:p14="http://schemas.microsoft.com/office/powerpoint/2010/main" val="51935627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See Pack for:</a:t>
            </a:r>
            <a:endParaRPr lang="en-GB" dirty="0"/>
          </a:p>
        </p:txBody>
      </p:sp>
      <p:sp>
        <p:nvSpPr>
          <p:cNvPr id="3" name="Content Placeholder 2"/>
          <p:cNvSpPr>
            <a:spLocks noGrp="1"/>
          </p:cNvSpPr>
          <p:nvPr>
            <p:ph idx="1"/>
          </p:nvPr>
        </p:nvSpPr>
        <p:spPr/>
        <p:txBody>
          <a:bodyPr/>
          <a:lstStyle/>
          <a:p>
            <a:endParaRPr lang="en-GB" dirty="0" smtClean="0"/>
          </a:p>
          <a:p>
            <a:r>
              <a:rPr lang="en-GB" dirty="0" smtClean="0"/>
              <a:t>Starting points for:</a:t>
            </a:r>
          </a:p>
          <a:p>
            <a:pPr>
              <a:buFont typeface="Wingdings" panose="05000000000000000000" pitchFamily="2" charset="2"/>
              <a:buChar char="§"/>
            </a:pPr>
            <a:r>
              <a:rPr lang="en-GB" dirty="0" smtClean="0">
                <a:solidFill>
                  <a:srgbClr val="FF0000"/>
                </a:solidFill>
              </a:rPr>
              <a:t>Research</a:t>
            </a:r>
          </a:p>
          <a:p>
            <a:pPr>
              <a:buFont typeface="Wingdings" panose="05000000000000000000" pitchFamily="2" charset="2"/>
              <a:buChar char="§"/>
            </a:pPr>
            <a:r>
              <a:rPr lang="en-GB" dirty="0" smtClean="0">
                <a:solidFill>
                  <a:srgbClr val="FF0000"/>
                </a:solidFill>
              </a:rPr>
              <a:t>Pattern seeking</a:t>
            </a:r>
          </a:p>
          <a:p>
            <a:pPr>
              <a:buFont typeface="Wingdings" panose="05000000000000000000" pitchFamily="2" charset="2"/>
              <a:buChar char="§"/>
            </a:pPr>
            <a:r>
              <a:rPr lang="en-GB" dirty="0" smtClean="0">
                <a:solidFill>
                  <a:srgbClr val="FF0000"/>
                </a:solidFill>
              </a:rPr>
              <a:t>Observing over time</a:t>
            </a:r>
          </a:p>
          <a:p>
            <a:pPr>
              <a:buFont typeface="Wingdings" panose="05000000000000000000" pitchFamily="2" charset="2"/>
              <a:buChar char="§"/>
            </a:pPr>
            <a:r>
              <a:rPr lang="en-GB" dirty="0" smtClean="0">
                <a:solidFill>
                  <a:srgbClr val="FF0000"/>
                </a:solidFill>
              </a:rPr>
              <a:t>Identifying and classifying</a:t>
            </a:r>
          </a:p>
          <a:p>
            <a:pPr>
              <a:buFont typeface="Wingdings" panose="05000000000000000000" pitchFamily="2" charset="2"/>
              <a:buChar char="§"/>
            </a:pPr>
            <a:r>
              <a:rPr lang="en-GB" dirty="0" smtClean="0">
                <a:solidFill>
                  <a:srgbClr val="FF0000"/>
                </a:solidFill>
              </a:rPr>
              <a:t>Fair tests</a:t>
            </a:r>
          </a:p>
          <a:p>
            <a:pPr>
              <a:buFont typeface="Wingdings" panose="05000000000000000000" pitchFamily="2" charset="2"/>
              <a:buChar char="§"/>
            </a:pPr>
            <a:r>
              <a:rPr lang="en-GB" dirty="0" smtClean="0">
                <a:solidFill>
                  <a:srgbClr val="FF0000"/>
                </a:solidFill>
              </a:rPr>
              <a:t>And other ideas to encourage elicitation into learning action – thinking, talking, doing</a:t>
            </a:r>
            <a:endParaRPr lang="en-GB" dirty="0">
              <a:solidFill>
                <a:srgbClr val="FF0000"/>
              </a:solidFill>
            </a:endParaRPr>
          </a:p>
        </p:txBody>
      </p:sp>
    </p:spTree>
    <p:extLst>
      <p:ext uri="{BB962C8B-B14F-4D97-AF65-F5344CB8AC3E}">
        <p14:creationId xmlns:p14="http://schemas.microsoft.com/office/powerpoint/2010/main" val="40622243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Introducing “Crunch” Activities</a:t>
            </a:r>
            <a:endParaRPr lang="en-GB" dirty="0"/>
          </a:p>
        </p:txBody>
      </p:sp>
      <p:sp>
        <p:nvSpPr>
          <p:cNvPr id="3" name="Content Placeholder 2"/>
          <p:cNvSpPr>
            <a:spLocks noGrp="1"/>
          </p:cNvSpPr>
          <p:nvPr>
            <p:ph idx="1"/>
          </p:nvPr>
        </p:nvSpPr>
        <p:spPr/>
        <p:txBody>
          <a:bodyPr/>
          <a:lstStyle/>
          <a:p>
            <a:endParaRPr lang="en-GB" dirty="0" smtClean="0"/>
          </a:p>
          <a:p>
            <a:r>
              <a:rPr lang="en-GB" b="1" u="sng" dirty="0">
                <a:hlinkClick r:id="rId2"/>
              </a:rPr>
              <a:t>thecrunch.wellcome.ac.uk/schools</a:t>
            </a:r>
            <a:endParaRPr lang="en-GB" dirty="0"/>
          </a:p>
          <a:p>
            <a:endParaRPr lang="en-GB" dirty="0" smtClean="0"/>
          </a:p>
          <a:p>
            <a:pPr>
              <a:buFont typeface="Wingdings" panose="05000000000000000000" pitchFamily="2" charset="2"/>
              <a:buChar char="§"/>
            </a:pPr>
            <a:r>
              <a:rPr lang="en-GB" dirty="0" smtClean="0"/>
              <a:t>  Background to The Crunch initiative</a:t>
            </a:r>
          </a:p>
          <a:p>
            <a:pPr>
              <a:buFont typeface="Wingdings" panose="05000000000000000000" pitchFamily="2" charset="2"/>
              <a:buChar char="§"/>
            </a:pPr>
            <a:r>
              <a:rPr lang="en-GB" dirty="0"/>
              <a:t> </a:t>
            </a:r>
            <a:r>
              <a:rPr lang="en-GB" dirty="0" smtClean="0"/>
              <a:t>“Flying Fruit” Foundation Phase – see pack</a:t>
            </a:r>
            <a:endParaRPr lang="en-GB" dirty="0"/>
          </a:p>
          <a:p>
            <a:pPr>
              <a:buFont typeface="Wingdings" panose="05000000000000000000" pitchFamily="2" charset="2"/>
              <a:buChar char="§"/>
            </a:pPr>
            <a:r>
              <a:rPr lang="en-GB" dirty="0" smtClean="0"/>
              <a:t>Discuss the structure and enquiry based nature of the activities. </a:t>
            </a:r>
          </a:p>
          <a:p>
            <a:pPr>
              <a:buFont typeface="Wingdings" panose="05000000000000000000" pitchFamily="2" charset="2"/>
              <a:buChar char="§"/>
            </a:pPr>
            <a:r>
              <a:rPr lang="en-GB" dirty="0"/>
              <a:t> </a:t>
            </a:r>
            <a:r>
              <a:rPr lang="en-GB" dirty="0" smtClean="0"/>
              <a:t>Assignment?</a:t>
            </a:r>
            <a:endParaRPr lang="en-GB" dirty="0"/>
          </a:p>
        </p:txBody>
      </p:sp>
    </p:spTree>
    <p:extLst>
      <p:ext uri="{BB962C8B-B14F-4D97-AF65-F5344CB8AC3E}">
        <p14:creationId xmlns:p14="http://schemas.microsoft.com/office/powerpoint/2010/main" val="15695276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Crunch</a:t>
            </a:r>
            <a:endParaRPr lang="en-GB" dirty="0"/>
          </a:p>
        </p:txBody>
      </p:sp>
      <p:sp>
        <p:nvSpPr>
          <p:cNvPr id="3" name="Content Placeholder 2"/>
          <p:cNvSpPr>
            <a:spLocks noGrp="1"/>
          </p:cNvSpPr>
          <p:nvPr>
            <p:ph idx="1"/>
          </p:nvPr>
        </p:nvSpPr>
        <p:spPr/>
        <p:txBody>
          <a:bodyPr/>
          <a:lstStyle/>
          <a:p>
            <a:pPr marL="0" indent="0">
              <a:buNone/>
            </a:pPr>
            <a:endParaRPr lang="en-US" b="1" i="1" dirty="0" smtClean="0"/>
          </a:p>
          <a:p>
            <a:pPr marL="0" indent="0">
              <a:buNone/>
            </a:pPr>
            <a:r>
              <a:rPr lang="en-US" b="1" i="1" dirty="0" smtClean="0"/>
              <a:t>Watch or directed study for an alternative focus for pupils’ enquiry</a:t>
            </a:r>
            <a:endParaRPr lang="en-US" b="1" i="1" dirty="0"/>
          </a:p>
          <a:p>
            <a:pPr marL="0" indent="0">
              <a:buNone/>
            </a:pPr>
            <a:r>
              <a:rPr lang="en-US" b="1" i="1" dirty="0" smtClean="0"/>
              <a:t>How could this demonstration be turned into an EBL challenge?</a:t>
            </a:r>
          </a:p>
          <a:p>
            <a:pPr marL="0" indent="0">
              <a:buNone/>
            </a:pPr>
            <a:r>
              <a:rPr lang="en-US" b="1" i="1" dirty="0" smtClean="0"/>
              <a:t>Video </a:t>
            </a:r>
            <a:r>
              <a:rPr lang="en-US" b="1" i="1" dirty="0"/>
              <a:t>demo: digestion:</a:t>
            </a:r>
          </a:p>
          <a:p>
            <a:r>
              <a:rPr lang="en-GB" b="1" i="1" dirty="0">
                <a:hlinkClick r:id="rId2"/>
              </a:rPr>
              <a:t>https://</a:t>
            </a:r>
            <a:r>
              <a:rPr lang="en-GB" b="1" i="1" dirty="0" smtClean="0">
                <a:hlinkClick r:id="rId2"/>
              </a:rPr>
              <a:t>www.youtube.com/watch?v=IQ-yJPnRxOM</a:t>
            </a:r>
            <a:endParaRPr lang="en-GB" b="1" i="1" dirty="0" smtClean="0"/>
          </a:p>
          <a:p>
            <a:endParaRPr lang="en-GB" b="1" i="1" dirty="0"/>
          </a:p>
          <a:p>
            <a:r>
              <a:rPr lang="en-GB" b="1" i="1" dirty="0" smtClean="0"/>
              <a:t>How could this be adapted to reflect an EBL approach?</a:t>
            </a:r>
            <a:endParaRPr lang="en-GB" b="1" i="1" dirty="0"/>
          </a:p>
          <a:p>
            <a:endParaRPr lang="en-GB" dirty="0"/>
          </a:p>
        </p:txBody>
      </p:sp>
    </p:spTree>
    <p:extLst>
      <p:ext uri="{BB962C8B-B14F-4D97-AF65-F5344CB8AC3E}">
        <p14:creationId xmlns:p14="http://schemas.microsoft.com/office/powerpoint/2010/main" val="148545248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Theory into practice: Primary Science Teacher trust</a:t>
            </a:r>
          </a:p>
        </p:txBody>
      </p:sp>
      <p:sp>
        <p:nvSpPr>
          <p:cNvPr id="3" name="Content Placeholder 2"/>
          <p:cNvSpPr>
            <a:spLocks noGrp="1"/>
          </p:cNvSpPr>
          <p:nvPr>
            <p:ph idx="1"/>
          </p:nvPr>
        </p:nvSpPr>
        <p:spPr/>
        <p:txBody>
          <a:bodyPr/>
          <a:lstStyle/>
          <a:p>
            <a:endParaRPr lang="en-GB" dirty="0" smtClean="0"/>
          </a:p>
          <a:p>
            <a:r>
              <a:rPr lang="en-GB" dirty="0" smtClean="0"/>
              <a:t>“</a:t>
            </a:r>
            <a:r>
              <a:rPr lang="en-GB" dirty="0"/>
              <a:t>Bright Ideas</a:t>
            </a:r>
            <a:r>
              <a:rPr lang="en-GB" dirty="0" smtClean="0"/>
              <a:t>” project</a:t>
            </a:r>
            <a:endParaRPr lang="en-GB" dirty="0"/>
          </a:p>
          <a:p>
            <a:r>
              <a:rPr lang="en-GB" dirty="0"/>
              <a:t>“Thinking, talking, doing science</a:t>
            </a:r>
            <a:r>
              <a:rPr lang="en-GB" dirty="0" smtClean="0"/>
              <a:t>” project</a:t>
            </a:r>
            <a:endParaRPr lang="en-GB" dirty="0"/>
          </a:p>
          <a:p>
            <a:r>
              <a:rPr lang="en-GB" u="sng" dirty="0">
                <a:hlinkClick r:id="rId2"/>
              </a:rPr>
              <a:t>https://pstt.org.uk/resources/curriculum-materials</a:t>
            </a:r>
            <a:endParaRPr lang="en-GB" dirty="0"/>
          </a:p>
          <a:p>
            <a:r>
              <a:rPr lang="en-GB" u="sng" dirty="0">
                <a:hlinkClick r:id="rId3"/>
              </a:rPr>
              <a:t>https://pstt.org.uk/</a:t>
            </a:r>
            <a:endParaRPr lang="en-GB" u="sng" dirty="0"/>
          </a:p>
          <a:p>
            <a:endParaRPr lang="en-GB" dirty="0"/>
          </a:p>
        </p:txBody>
      </p:sp>
    </p:spTree>
    <p:extLst>
      <p:ext uri="{BB962C8B-B14F-4D97-AF65-F5344CB8AC3E}">
        <p14:creationId xmlns:p14="http://schemas.microsoft.com/office/powerpoint/2010/main" val="96246370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91780" y="453081"/>
            <a:ext cx="8911687" cy="1262448"/>
          </a:xfrm>
        </p:spPr>
        <p:txBody>
          <a:bodyPr>
            <a:noAutofit/>
          </a:bodyPr>
          <a:lstStyle/>
          <a:p>
            <a:r>
              <a:rPr lang="en-GB" sz="2800" dirty="0" smtClean="0">
                <a:solidFill>
                  <a:schemeClr val="tx1"/>
                </a:solidFill>
              </a:rPr>
              <a:t>Oxford Brookes University Conceptual Challenge in Primary Science Astra Zeneca (now PSTT) funded project (2002 – 2004)</a:t>
            </a:r>
            <a:endParaRPr lang="en-GB" sz="2800" dirty="0">
              <a:solidFill>
                <a:schemeClr val="tx1"/>
              </a:solidFill>
            </a:endParaRPr>
          </a:p>
        </p:txBody>
      </p:sp>
      <p:sp>
        <p:nvSpPr>
          <p:cNvPr id="3" name="Content Placeholder 2"/>
          <p:cNvSpPr>
            <a:spLocks noGrp="1"/>
          </p:cNvSpPr>
          <p:nvPr>
            <p:ph idx="1"/>
          </p:nvPr>
        </p:nvSpPr>
        <p:spPr>
          <a:xfrm>
            <a:off x="2556261" y="2133600"/>
            <a:ext cx="8915400" cy="3777622"/>
          </a:xfrm>
        </p:spPr>
        <p:txBody>
          <a:bodyPr>
            <a:normAutofit lnSpcReduction="10000"/>
          </a:bodyPr>
          <a:lstStyle/>
          <a:p>
            <a:r>
              <a:rPr lang="en-GB" dirty="0" smtClean="0"/>
              <a:t>Outcomes resulted in teachers adapting lessons:</a:t>
            </a:r>
          </a:p>
          <a:p>
            <a:endParaRPr lang="en-GB" dirty="0"/>
          </a:p>
          <a:p>
            <a:pPr>
              <a:buFont typeface="Wingdings" panose="05000000000000000000" pitchFamily="2" charset="2"/>
              <a:buChar char="§"/>
            </a:pPr>
            <a:r>
              <a:rPr lang="en-GB" dirty="0" smtClean="0"/>
              <a:t> More emphasis on pupils’ independent scientific thinking</a:t>
            </a:r>
          </a:p>
          <a:p>
            <a:pPr>
              <a:buFont typeface="Wingdings" panose="05000000000000000000" pitchFamily="2" charset="2"/>
              <a:buChar char="§"/>
            </a:pPr>
            <a:r>
              <a:rPr lang="en-GB" dirty="0" smtClean="0"/>
              <a:t> Increased time on discussion of scientific ideas</a:t>
            </a:r>
          </a:p>
          <a:p>
            <a:pPr>
              <a:buFont typeface="Wingdings" panose="05000000000000000000" pitchFamily="2" charset="2"/>
              <a:buChar char="§"/>
            </a:pPr>
            <a:r>
              <a:rPr lang="en-GB" dirty="0" smtClean="0"/>
              <a:t> More focused recording by pupils – less but better writing</a:t>
            </a:r>
          </a:p>
          <a:p>
            <a:pPr>
              <a:buFont typeface="Wingdings" panose="05000000000000000000" pitchFamily="2" charset="2"/>
              <a:buChar char="§"/>
            </a:pPr>
            <a:r>
              <a:rPr lang="en-GB" dirty="0" smtClean="0"/>
              <a:t> More time for hands on practical investigations</a:t>
            </a:r>
          </a:p>
          <a:p>
            <a:endParaRPr lang="en-GB" dirty="0"/>
          </a:p>
          <a:p>
            <a:r>
              <a:rPr lang="en-GB" dirty="0" smtClean="0"/>
              <a:t>This creative approach focused on thinking, doing and talking was shown to increase pupils’ attainment.</a:t>
            </a:r>
            <a:endParaRPr lang="en-GB" dirty="0"/>
          </a:p>
        </p:txBody>
      </p:sp>
    </p:spTree>
    <p:extLst>
      <p:ext uri="{BB962C8B-B14F-4D97-AF65-F5344CB8AC3E}">
        <p14:creationId xmlns:p14="http://schemas.microsoft.com/office/powerpoint/2010/main" val="89895841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The Bright Ideas Time strategy developed from this project:</a:t>
            </a:r>
            <a:endParaRPr lang="en-GB" dirty="0">
              <a:solidFill>
                <a:schemeClr val="tx1"/>
              </a:solidFill>
            </a:endParaRPr>
          </a:p>
        </p:txBody>
      </p:sp>
      <p:sp>
        <p:nvSpPr>
          <p:cNvPr id="3" name="Content Placeholder 2"/>
          <p:cNvSpPr>
            <a:spLocks noGrp="1"/>
          </p:cNvSpPr>
          <p:nvPr>
            <p:ph idx="1"/>
          </p:nvPr>
        </p:nvSpPr>
        <p:spPr/>
        <p:txBody>
          <a:bodyPr>
            <a:normAutofit/>
          </a:bodyPr>
          <a:lstStyle/>
          <a:p>
            <a:r>
              <a:rPr lang="en-GB" b="1" dirty="0">
                <a:solidFill>
                  <a:schemeClr val="tx1"/>
                </a:solidFill>
              </a:rPr>
              <a:t>BRIGHT IDEAS CPD + VIDEO</a:t>
            </a:r>
          </a:p>
          <a:p>
            <a:pPr marL="0" indent="0">
              <a:buNone/>
            </a:pPr>
            <a:r>
              <a:rPr lang="en-GB" u="sng" dirty="0">
                <a:hlinkClick r:id="rId2"/>
              </a:rPr>
              <a:t>https://pstt.org.uk/resources/cpd-units/bright-ideas-in-primary-science</a:t>
            </a:r>
            <a:endParaRPr lang="en-GB" u="sng" dirty="0"/>
          </a:p>
          <a:p>
            <a:r>
              <a:rPr lang="en-GB" dirty="0" smtClean="0"/>
              <a:t>Teachers comment that they can elicit what pupils know and understand and consequently highlight their alternate or misconceptions. The Bright Ideas “prompts” are basically elicitation strategies. Also used as an assessment tool.</a:t>
            </a:r>
          </a:p>
          <a:p>
            <a:endParaRPr lang="en-GB" dirty="0" smtClean="0"/>
          </a:p>
          <a:p>
            <a:r>
              <a:rPr lang="en-GB" dirty="0" smtClean="0"/>
              <a:t>A dedicated discussion time set aside to talk about science in each primary science lesson – 10 minutes at any point in the lesson.</a:t>
            </a:r>
          </a:p>
          <a:p>
            <a:endParaRPr lang="en-GB" dirty="0"/>
          </a:p>
          <a:p>
            <a:r>
              <a:rPr lang="en-GB" dirty="0" smtClean="0"/>
              <a:t>Feedback from teachers: valuable in developing children’s thinking and understanding (all ages).</a:t>
            </a:r>
            <a:endParaRPr lang="en-GB" dirty="0"/>
          </a:p>
        </p:txBody>
      </p:sp>
    </p:spTree>
    <p:extLst>
      <p:ext uri="{BB962C8B-B14F-4D97-AF65-F5344CB8AC3E}">
        <p14:creationId xmlns:p14="http://schemas.microsoft.com/office/powerpoint/2010/main" val="338961365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solidFill>
                  <a:schemeClr val="tx1"/>
                </a:solidFill>
              </a:rPr>
              <a:t>Video clips and explanation of Bright ideas </a:t>
            </a:r>
            <a:endParaRPr lang="en-GB" dirty="0">
              <a:solidFill>
                <a:schemeClr val="tx1"/>
              </a:solidFill>
            </a:endParaRPr>
          </a:p>
        </p:txBody>
      </p:sp>
      <p:sp>
        <p:nvSpPr>
          <p:cNvPr id="3" name="Content Placeholder 2"/>
          <p:cNvSpPr>
            <a:spLocks noGrp="1"/>
          </p:cNvSpPr>
          <p:nvPr>
            <p:ph idx="1"/>
          </p:nvPr>
        </p:nvSpPr>
        <p:spPr/>
        <p:txBody>
          <a:bodyPr/>
          <a:lstStyle/>
          <a:p>
            <a:endParaRPr lang="en-GB" dirty="0" smtClean="0">
              <a:hlinkClick r:id=""/>
            </a:endParaRPr>
          </a:p>
          <a:p>
            <a:r>
              <a:rPr lang="en-GB" dirty="0" smtClean="0">
                <a:hlinkClick r:id=""/>
              </a:rPr>
              <a:t>https</a:t>
            </a:r>
            <a:r>
              <a:rPr lang="en-GB" dirty="0">
                <a:hlinkClick r:id="rId2"/>
              </a:rPr>
              <a:t>://</a:t>
            </a:r>
            <a:r>
              <a:rPr lang="en-GB" dirty="0" smtClean="0">
                <a:hlinkClick r:id="rId2"/>
              </a:rPr>
              <a:t>www.pstt-cpd.org.uk/ext/cpd/bright-ideas/introduction-to-the-bright-ideas-time.html</a:t>
            </a:r>
            <a:endParaRPr lang="en-GB" dirty="0" smtClean="0"/>
          </a:p>
          <a:p>
            <a:endParaRPr lang="en-GB" dirty="0" smtClean="0"/>
          </a:p>
          <a:p>
            <a:endParaRPr lang="en-GB" dirty="0" smtClean="0"/>
          </a:p>
          <a:p>
            <a:r>
              <a:rPr lang="en-GB" dirty="0" smtClean="0"/>
              <a:t>Show examples of responses by teachers and pupils</a:t>
            </a:r>
            <a:endParaRPr lang="en-GB" dirty="0"/>
          </a:p>
        </p:txBody>
      </p:sp>
    </p:spTree>
    <p:extLst>
      <p:ext uri="{BB962C8B-B14F-4D97-AF65-F5344CB8AC3E}">
        <p14:creationId xmlns:p14="http://schemas.microsoft.com/office/powerpoint/2010/main" val="329053712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Education Endowment Foundation Project (2012 – 2015)</a:t>
            </a:r>
            <a:endParaRPr lang="en-GB" dirty="0"/>
          </a:p>
        </p:txBody>
      </p:sp>
      <p:sp>
        <p:nvSpPr>
          <p:cNvPr id="3" name="Content Placeholder 2"/>
          <p:cNvSpPr>
            <a:spLocks noGrp="1"/>
          </p:cNvSpPr>
          <p:nvPr>
            <p:ph idx="1"/>
          </p:nvPr>
        </p:nvSpPr>
        <p:spPr/>
        <p:txBody>
          <a:bodyPr>
            <a:normAutofit/>
          </a:bodyPr>
          <a:lstStyle/>
          <a:p>
            <a:endParaRPr lang="en-US" dirty="0" smtClean="0"/>
          </a:p>
          <a:p>
            <a:r>
              <a:rPr lang="en-US" sz="2400" dirty="0" smtClean="0">
                <a:solidFill>
                  <a:schemeClr val="tx1"/>
                </a:solidFill>
              </a:rPr>
              <a:t>Thinking</a:t>
            </a:r>
            <a:r>
              <a:rPr lang="en-US" sz="2400" dirty="0">
                <a:solidFill>
                  <a:schemeClr val="tx1"/>
                </a:solidFill>
              </a:rPr>
              <a:t>, Doing, Talking Science (TDTS) is a </a:t>
            </a:r>
            <a:r>
              <a:rPr lang="en-US" sz="2400" dirty="0" err="1">
                <a:solidFill>
                  <a:schemeClr val="tx1"/>
                </a:solidFill>
              </a:rPr>
              <a:t>programme</a:t>
            </a:r>
            <a:r>
              <a:rPr lang="en-US" sz="2400" dirty="0">
                <a:solidFill>
                  <a:schemeClr val="tx1"/>
                </a:solidFill>
              </a:rPr>
              <a:t> that aims to </a:t>
            </a:r>
            <a:r>
              <a:rPr lang="en-US" sz="2400" dirty="0" smtClean="0">
                <a:solidFill>
                  <a:schemeClr val="tx1"/>
                </a:solidFill>
              </a:rPr>
              <a:t>make science </a:t>
            </a:r>
            <a:r>
              <a:rPr lang="en-US" sz="2400" dirty="0">
                <a:solidFill>
                  <a:schemeClr val="tx1"/>
                </a:solidFill>
              </a:rPr>
              <a:t>lessons in primary schools more practical, creative and challenging.</a:t>
            </a:r>
          </a:p>
          <a:p>
            <a:r>
              <a:rPr lang="en-US" sz="2400" dirty="0">
                <a:solidFill>
                  <a:schemeClr val="tx1"/>
                </a:solidFill>
              </a:rPr>
              <a:t>Teachers are trained in a repertoire of strategies that aim to encourage pupils </a:t>
            </a:r>
            <a:r>
              <a:rPr lang="en-US" sz="2400" dirty="0" smtClean="0">
                <a:solidFill>
                  <a:schemeClr val="tx1"/>
                </a:solidFill>
              </a:rPr>
              <a:t>to use </a:t>
            </a:r>
            <a:r>
              <a:rPr lang="en-US" sz="2400" dirty="0">
                <a:solidFill>
                  <a:schemeClr val="tx1"/>
                </a:solidFill>
              </a:rPr>
              <a:t>higher order thinking skills. For example, pupils are posed ‘Big Questions</a:t>
            </a:r>
            <a:r>
              <a:rPr lang="en-US" sz="2400" dirty="0" smtClean="0">
                <a:solidFill>
                  <a:schemeClr val="tx1"/>
                </a:solidFill>
              </a:rPr>
              <a:t>’, such </a:t>
            </a:r>
            <a:r>
              <a:rPr lang="en-US" sz="2400" dirty="0">
                <a:solidFill>
                  <a:schemeClr val="tx1"/>
                </a:solidFill>
              </a:rPr>
              <a:t>as ‘How do you know that the earth is a sphere</a:t>
            </a:r>
            <a:r>
              <a:rPr lang="en-US" sz="2400" dirty="0" smtClean="0">
                <a:solidFill>
                  <a:schemeClr val="tx1"/>
                </a:solidFill>
              </a:rPr>
              <a:t>?’ that </a:t>
            </a:r>
            <a:r>
              <a:rPr lang="en-US" sz="2400" dirty="0">
                <a:solidFill>
                  <a:schemeClr val="tx1"/>
                </a:solidFill>
              </a:rPr>
              <a:t>are used to </a:t>
            </a:r>
            <a:r>
              <a:rPr lang="en-US" sz="2400" dirty="0" smtClean="0">
                <a:solidFill>
                  <a:schemeClr val="tx1"/>
                </a:solidFill>
              </a:rPr>
              <a:t>stimulate discussion </a:t>
            </a:r>
            <a:r>
              <a:rPr lang="en-US" sz="2400" dirty="0">
                <a:solidFill>
                  <a:schemeClr val="tx1"/>
                </a:solidFill>
              </a:rPr>
              <a:t>about scientific </a:t>
            </a:r>
            <a:r>
              <a:rPr lang="en-US" sz="2400" dirty="0" smtClean="0">
                <a:solidFill>
                  <a:schemeClr val="tx1"/>
                </a:solidFill>
              </a:rPr>
              <a:t>topics </a:t>
            </a:r>
            <a:r>
              <a:rPr lang="en-US" sz="2400" dirty="0">
                <a:solidFill>
                  <a:schemeClr val="tx1"/>
                </a:solidFill>
              </a:rPr>
              <a:t>and the principles of scientific enquiry.</a:t>
            </a:r>
            <a:endParaRPr lang="en-GB" sz="2400" dirty="0">
              <a:solidFill>
                <a:schemeClr val="tx1"/>
              </a:solidFill>
            </a:endParaRPr>
          </a:p>
        </p:txBody>
      </p:sp>
    </p:spTree>
    <p:extLst>
      <p:ext uri="{BB962C8B-B14F-4D97-AF65-F5344CB8AC3E}">
        <p14:creationId xmlns:p14="http://schemas.microsoft.com/office/powerpoint/2010/main" val="159014444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tx1"/>
                </a:solidFill>
              </a:rPr>
              <a:t/>
            </a:r>
            <a:br>
              <a:rPr lang="en-US" dirty="0" smtClean="0">
                <a:solidFill>
                  <a:schemeClr val="tx1"/>
                </a:solidFill>
              </a:rPr>
            </a:br>
            <a:r>
              <a:rPr lang="en-US" dirty="0" smtClean="0">
                <a:solidFill>
                  <a:srgbClr val="FF0000"/>
                </a:solidFill>
              </a:rPr>
              <a:t>Thinking</a:t>
            </a:r>
            <a:r>
              <a:rPr lang="en-US" dirty="0">
                <a:solidFill>
                  <a:srgbClr val="FF0000"/>
                </a:solidFill>
              </a:rPr>
              <a:t>, Doing, Talking Science</a:t>
            </a:r>
            <a:endParaRPr lang="en-GB" dirty="0">
              <a:solidFill>
                <a:srgbClr val="FF0000"/>
              </a:solidFill>
            </a:endParaRPr>
          </a:p>
        </p:txBody>
      </p:sp>
      <p:sp>
        <p:nvSpPr>
          <p:cNvPr id="3" name="Content Placeholder 2"/>
          <p:cNvSpPr>
            <a:spLocks noGrp="1"/>
          </p:cNvSpPr>
          <p:nvPr>
            <p:ph idx="1"/>
          </p:nvPr>
        </p:nvSpPr>
        <p:spPr/>
        <p:txBody>
          <a:bodyPr/>
          <a:lstStyle/>
          <a:p>
            <a:pPr>
              <a:buFont typeface="Wingdings" panose="05000000000000000000" pitchFamily="2" charset="2"/>
              <a:buChar char="Ø"/>
            </a:pPr>
            <a:r>
              <a:rPr lang="en-US" dirty="0">
                <a:solidFill>
                  <a:schemeClr val="tx1"/>
                </a:solidFill>
              </a:rPr>
              <a:t>The training did not aim to provide participating teachers </a:t>
            </a:r>
            <a:r>
              <a:rPr lang="en-US" dirty="0" smtClean="0">
                <a:solidFill>
                  <a:schemeClr val="tx1"/>
                </a:solidFill>
              </a:rPr>
              <a:t>with a </a:t>
            </a:r>
            <a:r>
              <a:rPr lang="en-US" dirty="0">
                <a:solidFill>
                  <a:schemeClr val="tx1"/>
                </a:solidFill>
              </a:rPr>
              <a:t>set of ‘off-the-shelf’ lesson plans to be delivered in schools; rather,</a:t>
            </a:r>
            <a:r>
              <a:rPr lang="en-US" b="1" dirty="0">
                <a:solidFill>
                  <a:schemeClr val="tx1"/>
                </a:solidFill>
              </a:rPr>
              <a:t> it sought </a:t>
            </a:r>
            <a:r>
              <a:rPr lang="en-US" b="1" dirty="0" smtClean="0">
                <a:solidFill>
                  <a:schemeClr val="tx1"/>
                </a:solidFill>
              </a:rPr>
              <a:t>to support </a:t>
            </a:r>
            <a:r>
              <a:rPr lang="en-US" b="1" dirty="0">
                <a:solidFill>
                  <a:schemeClr val="tx1"/>
                </a:solidFill>
              </a:rPr>
              <a:t>teachers to be more creative and thoughtful in planning their </a:t>
            </a:r>
            <a:r>
              <a:rPr lang="en-US" b="1" dirty="0" smtClean="0">
                <a:solidFill>
                  <a:schemeClr val="tx1"/>
                </a:solidFill>
              </a:rPr>
              <a:t>science lessons</a:t>
            </a:r>
            <a:r>
              <a:rPr lang="en-US" b="1" dirty="0">
                <a:solidFill>
                  <a:schemeClr val="tx1"/>
                </a:solidFill>
              </a:rPr>
              <a:t>. </a:t>
            </a:r>
            <a:endParaRPr lang="en-US" b="1" dirty="0" smtClean="0">
              <a:solidFill>
                <a:schemeClr val="tx1"/>
              </a:solidFill>
            </a:endParaRPr>
          </a:p>
          <a:p>
            <a:endParaRPr lang="en-US" dirty="0" smtClean="0">
              <a:solidFill>
                <a:schemeClr val="tx1"/>
              </a:solidFill>
            </a:endParaRPr>
          </a:p>
          <a:p>
            <a:pPr>
              <a:buFont typeface="Wingdings" panose="05000000000000000000" pitchFamily="2" charset="2"/>
              <a:buChar char="Ø"/>
            </a:pPr>
            <a:r>
              <a:rPr lang="en-US" dirty="0" smtClean="0">
                <a:solidFill>
                  <a:schemeClr val="tx1"/>
                </a:solidFill>
              </a:rPr>
              <a:t>In </a:t>
            </a:r>
            <a:r>
              <a:rPr lang="en-US" dirty="0">
                <a:solidFill>
                  <a:schemeClr val="tx1"/>
                </a:solidFill>
              </a:rPr>
              <a:t>addition, teachers had dedicated time to work with colleagues to </a:t>
            </a:r>
            <a:r>
              <a:rPr lang="en-US" dirty="0" smtClean="0">
                <a:solidFill>
                  <a:schemeClr val="tx1"/>
                </a:solidFill>
              </a:rPr>
              <a:t>plan and </a:t>
            </a:r>
            <a:r>
              <a:rPr lang="en-US" dirty="0">
                <a:solidFill>
                  <a:schemeClr val="tx1"/>
                </a:solidFill>
              </a:rPr>
              <a:t>review lessons taught as part of the project. </a:t>
            </a:r>
            <a:r>
              <a:rPr lang="en-US" b="1" dirty="0">
                <a:solidFill>
                  <a:schemeClr val="tx1"/>
                </a:solidFill>
              </a:rPr>
              <a:t>Teachers were also </a:t>
            </a:r>
            <a:r>
              <a:rPr lang="en-US" b="1" dirty="0" smtClean="0">
                <a:solidFill>
                  <a:schemeClr val="tx1"/>
                </a:solidFill>
              </a:rPr>
              <a:t>encouraged to </a:t>
            </a:r>
            <a:r>
              <a:rPr lang="en-US" b="1" dirty="0">
                <a:solidFill>
                  <a:schemeClr val="tx1"/>
                </a:solidFill>
              </a:rPr>
              <a:t>link pupils’ learning in science, with their learning in numeracy and literacy</a:t>
            </a:r>
            <a:r>
              <a:rPr lang="en-US" b="1" dirty="0" smtClean="0">
                <a:solidFill>
                  <a:schemeClr val="tx1"/>
                </a:solidFill>
              </a:rPr>
              <a:t>.</a:t>
            </a:r>
          </a:p>
          <a:p>
            <a:r>
              <a:rPr lang="en-US" b="1" dirty="0" smtClean="0">
                <a:solidFill>
                  <a:schemeClr val="tx1"/>
                </a:solidFill>
              </a:rPr>
              <a:t>Full Report:</a:t>
            </a:r>
            <a:endParaRPr lang="en-US" b="1" dirty="0">
              <a:solidFill>
                <a:schemeClr val="tx1"/>
              </a:solidFill>
            </a:endParaRPr>
          </a:p>
          <a:p>
            <a:r>
              <a:rPr lang="en-GB" u="sng" dirty="0">
                <a:hlinkClick r:id="rId2"/>
              </a:rPr>
              <a:t>https://educationendowmentfoundation.org.uk/our-work/projects/thinking-doing-talking-science</a:t>
            </a:r>
            <a:endParaRPr lang="en-GB" dirty="0"/>
          </a:p>
          <a:p>
            <a:endParaRPr lang="en-GB" b="1" dirty="0">
              <a:solidFill>
                <a:schemeClr val="tx1"/>
              </a:solidFill>
            </a:endParaRPr>
          </a:p>
        </p:txBody>
      </p:sp>
    </p:spTree>
    <p:extLst>
      <p:ext uri="{BB962C8B-B14F-4D97-AF65-F5344CB8AC3E}">
        <p14:creationId xmlns:p14="http://schemas.microsoft.com/office/powerpoint/2010/main" val="199514079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Thinking and reasoning in the classroom</a:t>
            </a:r>
            <a:endParaRPr lang="en-GB" dirty="0"/>
          </a:p>
        </p:txBody>
      </p:sp>
      <p:sp>
        <p:nvSpPr>
          <p:cNvPr id="3" name="Content Placeholder 2"/>
          <p:cNvSpPr>
            <a:spLocks noGrp="1"/>
          </p:cNvSpPr>
          <p:nvPr>
            <p:ph idx="1"/>
          </p:nvPr>
        </p:nvSpPr>
        <p:spPr/>
        <p:txBody>
          <a:bodyPr>
            <a:normAutofit fontScale="92500" lnSpcReduction="20000"/>
          </a:bodyPr>
          <a:lstStyle/>
          <a:p>
            <a:r>
              <a:rPr lang="en-GB" sz="3200" dirty="0"/>
              <a:t>In the video you will see two teachers working with their classes on activities that have been specially developed to allow children time to explore their thinking processes. They work collaboratively with their peers to talk about their ideas allowing them a chance to justify and modify their thoughts if need be. As you watch the video consider how the activities develop the children’s thinking and reasoning </a:t>
            </a:r>
            <a:r>
              <a:rPr lang="en-GB" sz="3200" dirty="0" smtClean="0"/>
              <a:t>skills and note down your observations.</a:t>
            </a:r>
          </a:p>
          <a:p>
            <a:endParaRPr lang="en-GB" dirty="0"/>
          </a:p>
          <a:p>
            <a:r>
              <a:rPr lang="en-GB" dirty="0"/>
              <a:t>VIDEO CLIP:</a:t>
            </a:r>
          </a:p>
          <a:p>
            <a:r>
              <a:rPr lang="en-GB" dirty="0">
                <a:hlinkClick r:id="rId3"/>
              </a:rPr>
              <a:t>https://</a:t>
            </a:r>
            <a:r>
              <a:rPr lang="en-GB" dirty="0" smtClean="0">
                <a:hlinkClick r:id="rId3"/>
              </a:rPr>
              <a:t>www.futurelearn.com/courses/teaching-primary-science-getting-started/0/steps/40227</a:t>
            </a:r>
            <a:endParaRPr lang="en-GB" dirty="0" smtClean="0"/>
          </a:p>
          <a:p>
            <a:endParaRPr lang="en-GB" dirty="0" smtClean="0"/>
          </a:p>
          <a:p>
            <a:endParaRPr lang="en-GB" dirty="0" smtClean="0"/>
          </a:p>
          <a:p>
            <a:endParaRPr lang="en-GB" dirty="0"/>
          </a:p>
          <a:p>
            <a:endParaRPr lang="en-GB" dirty="0"/>
          </a:p>
        </p:txBody>
      </p:sp>
    </p:spTree>
    <p:extLst>
      <p:ext uri="{BB962C8B-B14F-4D97-AF65-F5344CB8AC3E}">
        <p14:creationId xmlns:p14="http://schemas.microsoft.com/office/powerpoint/2010/main" val="48484515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 Moodle</a:t>
            </a:r>
            <a:endParaRPr lang="en-GB" dirty="0"/>
          </a:p>
        </p:txBody>
      </p:sp>
      <p:sp>
        <p:nvSpPr>
          <p:cNvPr id="3" name="Content Placeholder 2"/>
          <p:cNvSpPr>
            <a:spLocks noGrp="1"/>
          </p:cNvSpPr>
          <p:nvPr>
            <p:ph idx="1"/>
          </p:nvPr>
        </p:nvSpPr>
        <p:spPr/>
        <p:txBody>
          <a:bodyPr/>
          <a:lstStyle/>
          <a:p>
            <a:endParaRPr lang="en-GB" dirty="0" smtClean="0"/>
          </a:p>
          <a:p>
            <a:r>
              <a:rPr lang="en-GB" dirty="0" smtClean="0">
                <a:solidFill>
                  <a:srgbClr val="FF0000"/>
                </a:solidFill>
              </a:rPr>
              <a:t>Wilson, H., et al. (2018). “Thinking, doing, talking science”. Primary Science, 154, September/ October. ASE</a:t>
            </a:r>
          </a:p>
          <a:p>
            <a:endParaRPr lang="en-GB" dirty="0"/>
          </a:p>
          <a:p>
            <a:r>
              <a:rPr lang="en-GB" dirty="0">
                <a:solidFill>
                  <a:srgbClr val="FF0000"/>
                </a:solidFill>
              </a:rPr>
              <a:t>Bianchi, L., and </a:t>
            </a:r>
            <a:r>
              <a:rPr lang="en-GB" dirty="0" err="1">
                <a:solidFill>
                  <a:srgbClr val="FF0000"/>
                </a:solidFill>
              </a:rPr>
              <a:t>Feasey</a:t>
            </a:r>
            <a:r>
              <a:rPr lang="en-GB" dirty="0">
                <a:solidFill>
                  <a:srgbClr val="FF0000"/>
                </a:solidFill>
              </a:rPr>
              <a:t>, R. (2015) “An A-Z Guide to Primary </a:t>
            </a:r>
            <a:r>
              <a:rPr lang="en-GB" dirty="0" err="1">
                <a:solidFill>
                  <a:srgbClr val="FF0000"/>
                </a:solidFill>
              </a:rPr>
              <a:t>Sience</a:t>
            </a:r>
            <a:r>
              <a:rPr lang="en-GB" dirty="0">
                <a:solidFill>
                  <a:srgbClr val="FF0000"/>
                </a:solidFill>
              </a:rPr>
              <a:t> Active Teaching and Learning in Science”. Sheffield. Sheffield Hallam University CSE.</a:t>
            </a:r>
          </a:p>
          <a:p>
            <a:endParaRPr lang="en-GB" dirty="0"/>
          </a:p>
        </p:txBody>
      </p:sp>
    </p:spTree>
    <p:extLst>
      <p:ext uri="{BB962C8B-B14F-4D97-AF65-F5344CB8AC3E}">
        <p14:creationId xmlns:p14="http://schemas.microsoft.com/office/powerpoint/2010/main" val="235214404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Possible contexts for your own Research into Practice?</a:t>
            </a:r>
            <a:endParaRPr lang="en-GB" dirty="0"/>
          </a:p>
        </p:txBody>
      </p:sp>
      <p:sp>
        <p:nvSpPr>
          <p:cNvPr id="3" name="Content Placeholder 2"/>
          <p:cNvSpPr>
            <a:spLocks noGrp="1"/>
          </p:cNvSpPr>
          <p:nvPr>
            <p:ph idx="1"/>
          </p:nvPr>
        </p:nvSpPr>
        <p:spPr/>
        <p:txBody>
          <a:bodyPr/>
          <a:lstStyle/>
          <a:p>
            <a:pPr marL="0" indent="0">
              <a:buNone/>
            </a:pPr>
            <a:r>
              <a:rPr lang="en-GB" dirty="0" smtClean="0"/>
              <a:t>The bright ideas time</a:t>
            </a:r>
          </a:p>
          <a:p>
            <a:pPr marL="0" indent="0">
              <a:buNone/>
            </a:pPr>
            <a:endParaRPr lang="en-GB" dirty="0"/>
          </a:p>
          <a:p>
            <a:pPr>
              <a:buFont typeface="Wingdings" panose="05000000000000000000" pitchFamily="2" charset="2"/>
              <a:buChar char="Ø"/>
            </a:pPr>
            <a:r>
              <a:rPr lang="en-GB" dirty="0" smtClean="0"/>
              <a:t>  The </a:t>
            </a:r>
            <a:r>
              <a:rPr lang="en-GB" dirty="0"/>
              <a:t>odd one out</a:t>
            </a:r>
          </a:p>
          <a:p>
            <a:pPr>
              <a:buFont typeface="Wingdings" panose="05000000000000000000" pitchFamily="2" charset="2"/>
              <a:buChar char="Ø"/>
            </a:pPr>
            <a:r>
              <a:rPr lang="en-GB" dirty="0" smtClean="0"/>
              <a:t>  The </a:t>
            </a:r>
            <a:r>
              <a:rPr lang="en-GB" dirty="0" err="1"/>
              <a:t>pmi</a:t>
            </a:r>
            <a:endParaRPr lang="en-GB" dirty="0"/>
          </a:p>
          <a:p>
            <a:pPr>
              <a:buFont typeface="Wingdings" panose="05000000000000000000" pitchFamily="2" charset="2"/>
              <a:buChar char="Ø"/>
            </a:pPr>
            <a:r>
              <a:rPr lang="en-GB" dirty="0" smtClean="0"/>
              <a:t>  The </a:t>
            </a:r>
            <a:r>
              <a:rPr lang="en-GB" dirty="0"/>
              <a:t>big </a:t>
            </a:r>
            <a:r>
              <a:rPr lang="en-GB" dirty="0" smtClean="0"/>
              <a:t>question</a:t>
            </a:r>
          </a:p>
          <a:p>
            <a:endParaRPr lang="en-GB" dirty="0"/>
          </a:p>
          <a:p>
            <a:pPr>
              <a:buFont typeface="Wingdings" panose="05000000000000000000" pitchFamily="2" charset="2"/>
              <a:buChar char="Ø"/>
            </a:pPr>
            <a:r>
              <a:rPr lang="en-GB" dirty="0" smtClean="0"/>
              <a:t>  Drama in Primary Science</a:t>
            </a:r>
          </a:p>
          <a:p>
            <a:pPr marL="0" indent="0">
              <a:buNone/>
            </a:pPr>
            <a:endParaRPr lang="en-GB" dirty="0"/>
          </a:p>
        </p:txBody>
      </p:sp>
    </p:spTree>
    <p:extLst>
      <p:ext uri="{BB962C8B-B14F-4D97-AF65-F5344CB8AC3E}">
        <p14:creationId xmlns:p14="http://schemas.microsoft.com/office/powerpoint/2010/main" val="354952360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The odd one out</a:t>
            </a:r>
            <a:endParaRPr lang="en-GB" dirty="0"/>
          </a:p>
        </p:txBody>
      </p:sp>
      <p:sp>
        <p:nvSpPr>
          <p:cNvPr id="3" name="Content Placeholder 2"/>
          <p:cNvSpPr>
            <a:spLocks noGrp="1"/>
          </p:cNvSpPr>
          <p:nvPr>
            <p:ph idx="1"/>
          </p:nvPr>
        </p:nvSpPr>
        <p:spPr/>
        <p:txBody>
          <a:bodyPr>
            <a:normAutofit fontScale="92500" lnSpcReduction="10000"/>
          </a:bodyPr>
          <a:lstStyle/>
          <a:p>
            <a:r>
              <a:rPr lang="en-GB" sz="3200" dirty="0" smtClean="0"/>
              <a:t>Pupils are shown three or four different pictures or actual objects if available:</a:t>
            </a:r>
          </a:p>
          <a:p>
            <a:r>
              <a:rPr lang="en-GB" sz="3200" dirty="0" smtClean="0"/>
              <a:t>“Which is the odd one out and why?” – to justify their reasoning and so reveal their thinking.</a:t>
            </a:r>
          </a:p>
          <a:p>
            <a:endParaRPr lang="en-GB" sz="3200" dirty="0"/>
          </a:p>
          <a:p>
            <a:r>
              <a:rPr lang="en-GB" sz="3200" dirty="0" smtClean="0"/>
              <a:t>Compares with concept cartoon and other active assessment/ elicitation tools developed by Stewart Naylor and Brenda Keogh and cognitive conflict stimuli in “Let’s Think Through Science” CASE activities.</a:t>
            </a:r>
          </a:p>
          <a:p>
            <a:endParaRPr lang="en-GB" sz="3200" dirty="0"/>
          </a:p>
          <a:p>
            <a:endParaRPr lang="en-GB" sz="3200" dirty="0"/>
          </a:p>
        </p:txBody>
      </p:sp>
    </p:spTree>
    <p:extLst>
      <p:ext uri="{BB962C8B-B14F-4D97-AF65-F5344CB8AC3E}">
        <p14:creationId xmlns:p14="http://schemas.microsoft.com/office/powerpoint/2010/main" val="348027215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The PMI</a:t>
            </a:r>
            <a:endParaRPr lang="en-GB" dirty="0"/>
          </a:p>
        </p:txBody>
      </p:sp>
      <p:sp>
        <p:nvSpPr>
          <p:cNvPr id="3" name="Content Placeholder 2"/>
          <p:cNvSpPr>
            <a:spLocks noGrp="1"/>
          </p:cNvSpPr>
          <p:nvPr>
            <p:ph idx="1"/>
          </p:nvPr>
        </p:nvSpPr>
        <p:spPr/>
        <p:txBody>
          <a:bodyPr/>
          <a:lstStyle/>
          <a:p>
            <a:r>
              <a:rPr lang="en-GB" dirty="0" smtClean="0"/>
              <a:t>De Bono (1973) and Fisher (2000) are amongst the many who have developed methods to develop pupils’ thinking. PMI is one of these.</a:t>
            </a:r>
          </a:p>
          <a:p>
            <a:r>
              <a:rPr lang="en-GB" dirty="0" smtClean="0"/>
              <a:t>Scenario – pupils consider the positives, Minuses and the Interesting associated ideas</a:t>
            </a:r>
          </a:p>
          <a:p>
            <a:endParaRPr lang="en-GB" dirty="0"/>
          </a:p>
          <a:p>
            <a:r>
              <a:rPr lang="en-GB" sz="2800" i="1" dirty="0" smtClean="0"/>
              <a:t>People have their own plant-like green skin, so they can create their own food in sunlight.</a:t>
            </a:r>
          </a:p>
          <a:p>
            <a:pPr marL="0" indent="0">
              <a:buNone/>
            </a:pPr>
            <a:r>
              <a:rPr lang="en-GB" sz="2800" i="1" dirty="0" smtClean="0"/>
              <a:t>                             P? M? I?</a:t>
            </a:r>
            <a:endParaRPr lang="en-GB" sz="2800" i="1" dirty="0"/>
          </a:p>
        </p:txBody>
      </p:sp>
    </p:spTree>
    <p:extLst>
      <p:ext uri="{BB962C8B-B14F-4D97-AF65-F5344CB8AC3E}">
        <p14:creationId xmlns:p14="http://schemas.microsoft.com/office/powerpoint/2010/main" val="398177049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Pupils’ responses</a:t>
            </a:r>
            <a:endParaRPr lang="en-GB" dirty="0"/>
          </a:p>
        </p:txBody>
      </p:sp>
      <p:sp>
        <p:nvSpPr>
          <p:cNvPr id="3" name="Content Placeholder 2"/>
          <p:cNvSpPr>
            <a:spLocks noGrp="1"/>
          </p:cNvSpPr>
          <p:nvPr>
            <p:ph idx="1"/>
          </p:nvPr>
        </p:nvSpPr>
        <p:spPr/>
        <p:txBody>
          <a:bodyPr>
            <a:normAutofit/>
          </a:bodyPr>
          <a:lstStyle/>
          <a:p>
            <a:r>
              <a:rPr lang="en-GB" dirty="0" smtClean="0"/>
              <a:t>Positive: Poor people wouldn’t starve</a:t>
            </a:r>
          </a:p>
          <a:p>
            <a:r>
              <a:rPr lang="en-GB" dirty="0" smtClean="0"/>
              <a:t>Minus: You might not be able to lie still to sunbathe</a:t>
            </a:r>
          </a:p>
          <a:p>
            <a:r>
              <a:rPr lang="en-GB" dirty="0" smtClean="0"/>
              <a:t>Interesting: Would you need to go to sleep?</a:t>
            </a:r>
          </a:p>
          <a:p>
            <a:endParaRPr lang="en-GB" dirty="0"/>
          </a:p>
          <a:p>
            <a:r>
              <a:rPr lang="en-GB" dirty="0" smtClean="0"/>
              <a:t>The teacher can decide whether these questions are pursued in this lesson or left for personal research.</a:t>
            </a:r>
          </a:p>
          <a:p>
            <a:r>
              <a:rPr lang="en-GB" b="1" dirty="0" smtClean="0"/>
              <a:t>Science is a creative subject so giving pupils time to consider different aspects of a scenario, including the “interesting” ideas, allows imagination to play a part in science lessons.</a:t>
            </a:r>
          </a:p>
          <a:p>
            <a:endParaRPr lang="en-GB" dirty="0"/>
          </a:p>
        </p:txBody>
      </p:sp>
    </p:spTree>
    <p:extLst>
      <p:ext uri="{BB962C8B-B14F-4D97-AF65-F5344CB8AC3E}">
        <p14:creationId xmlns:p14="http://schemas.microsoft.com/office/powerpoint/2010/main" val="66319315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The Big Question</a:t>
            </a:r>
            <a:endParaRPr lang="en-GB" dirty="0"/>
          </a:p>
        </p:txBody>
      </p:sp>
      <p:sp>
        <p:nvSpPr>
          <p:cNvPr id="3" name="Content Placeholder 2"/>
          <p:cNvSpPr>
            <a:spLocks noGrp="1"/>
          </p:cNvSpPr>
          <p:nvPr>
            <p:ph idx="1"/>
          </p:nvPr>
        </p:nvSpPr>
        <p:spPr/>
        <p:txBody>
          <a:bodyPr>
            <a:normAutofit/>
          </a:bodyPr>
          <a:lstStyle/>
          <a:p>
            <a:r>
              <a:rPr lang="en-GB" dirty="0" smtClean="0"/>
              <a:t>Where did the mass of the big tree come from?</a:t>
            </a:r>
          </a:p>
          <a:p>
            <a:endParaRPr lang="en-GB" dirty="0"/>
          </a:p>
          <a:p>
            <a:r>
              <a:rPr lang="en-GB" dirty="0" smtClean="0"/>
              <a:t>“The roots drink the water and eats the nutrients to help it grow”</a:t>
            </a:r>
          </a:p>
          <a:p>
            <a:r>
              <a:rPr lang="en-GB" dirty="0" smtClean="0"/>
              <a:t>“The tree weighs more because of the food and water it has eaten in the past years. It doesn’t have a mouth so the grass collects all the food and water then it goes down into the roots. The tree likes the rain better than house pipe water”</a:t>
            </a:r>
          </a:p>
          <a:p>
            <a:r>
              <a:rPr lang="en-GB" dirty="0" smtClean="0"/>
              <a:t>“The leaves suck in sunlight and convert into energy using the chemical chlorophyll. This is photosynthesis”</a:t>
            </a:r>
          </a:p>
          <a:p>
            <a:r>
              <a:rPr lang="en-GB" dirty="0" smtClean="0"/>
              <a:t>“It has come from the branches”</a:t>
            </a:r>
          </a:p>
          <a:p>
            <a:endParaRPr lang="en-GB" dirty="0"/>
          </a:p>
        </p:txBody>
      </p:sp>
    </p:spTree>
    <p:extLst>
      <p:ext uri="{BB962C8B-B14F-4D97-AF65-F5344CB8AC3E}">
        <p14:creationId xmlns:p14="http://schemas.microsoft.com/office/powerpoint/2010/main" val="95638152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Problem solving</a:t>
            </a:r>
            <a:endParaRPr lang="en-GB" dirty="0"/>
          </a:p>
        </p:txBody>
      </p:sp>
      <p:sp>
        <p:nvSpPr>
          <p:cNvPr id="3" name="Content Placeholder 2"/>
          <p:cNvSpPr>
            <a:spLocks noGrp="1"/>
          </p:cNvSpPr>
          <p:nvPr>
            <p:ph idx="1"/>
          </p:nvPr>
        </p:nvSpPr>
        <p:spPr/>
        <p:txBody>
          <a:bodyPr>
            <a:normAutofit/>
          </a:bodyPr>
          <a:lstStyle/>
          <a:p>
            <a:r>
              <a:rPr lang="en-GB" dirty="0" smtClean="0"/>
              <a:t>Open ended and often related to a real life situation – encourages pupils to use existing science knowledge and to use their imagination.</a:t>
            </a:r>
          </a:p>
          <a:p>
            <a:pPr marL="0" indent="0">
              <a:buNone/>
            </a:pPr>
            <a:r>
              <a:rPr lang="en-GB" dirty="0" smtClean="0"/>
              <a:t>e.g.</a:t>
            </a:r>
          </a:p>
          <a:p>
            <a:pPr>
              <a:buFont typeface="Wingdings" panose="05000000000000000000" pitchFamily="2" charset="2"/>
              <a:buChar char="§"/>
            </a:pPr>
            <a:r>
              <a:rPr lang="en-GB" dirty="0" smtClean="0"/>
              <a:t>  Make an alarm that comes on when the greenhouse door is opened.</a:t>
            </a:r>
          </a:p>
          <a:p>
            <a:pPr marL="0" indent="0">
              <a:buNone/>
            </a:pPr>
            <a:endParaRPr lang="en-GB" dirty="0" smtClean="0"/>
          </a:p>
          <a:p>
            <a:pPr>
              <a:buFont typeface="Wingdings" panose="05000000000000000000" pitchFamily="2" charset="2"/>
              <a:buChar char="§"/>
            </a:pPr>
            <a:r>
              <a:rPr lang="en-GB" dirty="0" smtClean="0"/>
              <a:t>  Protect the precious plant – the prince calls upon his science advisors to design a display to see and protect the rarest plant in the world.</a:t>
            </a:r>
          </a:p>
          <a:p>
            <a:endParaRPr lang="en-GB" dirty="0"/>
          </a:p>
          <a:p>
            <a:pPr marL="0" indent="0">
              <a:buNone/>
            </a:pPr>
            <a:endParaRPr lang="en-GB" dirty="0"/>
          </a:p>
        </p:txBody>
      </p:sp>
    </p:spTree>
    <p:extLst>
      <p:ext uri="{BB962C8B-B14F-4D97-AF65-F5344CB8AC3E}">
        <p14:creationId xmlns:p14="http://schemas.microsoft.com/office/powerpoint/2010/main" val="167836281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Drama in Primary Science</a:t>
            </a:r>
            <a:endParaRPr lang="en-GB" dirty="0"/>
          </a:p>
        </p:txBody>
      </p:sp>
      <p:sp>
        <p:nvSpPr>
          <p:cNvPr id="3" name="Content Placeholder 2"/>
          <p:cNvSpPr>
            <a:spLocks noGrp="1"/>
          </p:cNvSpPr>
          <p:nvPr>
            <p:ph idx="1"/>
          </p:nvPr>
        </p:nvSpPr>
        <p:spPr/>
        <p:txBody>
          <a:bodyPr/>
          <a:lstStyle/>
          <a:p>
            <a:endParaRPr lang="en-GB" dirty="0" smtClean="0"/>
          </a:p>
          <a:p>
            <a:pPr marL="0" indent="0">
              <a:buNone/>
            </a:pPr>
            <a:r>
              <a:rPr lang="en-GB" dirty="0">
                <a:hlinkClick r:id="rId2"/>
              </a:rPr>
              <a:t>https://</a:t>
            </a:r>
            <a:r>
              <a:rPr lang="en-GB" dirty="0" smtClean="0">
                <a:hlinkClick r:id="rId2"/>
              </a:rPr>
              <a:t>pstt.org.uk/resources/cpd-units/dramatic-science</a:t>
            </a:r>
            <a:endParaRPr lang="en-GB" dirty="0" smtClean="0"/>
          </a:p>
          <a:p>
            <a:pPr marL="0" indent="0">
              <a:buNone/>
            </a:pPr>
            <a:endParaRPr lang="en-GB" dirty="0" smtClean="0"/>
          </a:p>
          <a:p>
            <a:pPr marL="0" indent="0">
              <a:buNone/>
            </a:pPr>
            <a:r>
              <a:rPr lang="en-GB" dirty="0" smtClean="0"/>
              <a:t>McGregor, D. and Precious, W. </a:t>
            </a:r>
            <a:r>
              <a:rPr lang="en-GB" i="1" dirty="0" smtClean="0"/>
              <a:t>(2014)Dramatic Science: Inspiring ideas for learning 5-11.</a:t>
            </a:r>
            <a:r>
              <a:rPr lang="en-GB" dirty="0" smtClean="0"/>
              <a:t> London. Routledge.</a:t>
            </a:r>
          </a:p>
          <a:p>
            <a:pPr marL="0" indent="0">
              <a:buNone/>
            </a:pPr>
            <a:endParaRPr lang="en-GB" dirty="0"/>
          </a:p>
          <a:p>
            <a:pPr marL="0" indent="0">
              <a:buNone/>
            </a:pPr>
            <a:r>
              <a:rPr lang="en-GB" dirty="0"/>
              <a:t>STEAM  Science Technology Engineering Art Maths (Donaldson/Creativity)</a:t>
            </a:r>
          </a:p>
          <a:p>
            <a:pPr marL="0" indent="0">
              <a:buNone/>
            </a:pPr>
            <a:r>
              <a:rPr lang="en-GB" dirty="0"/>
              <a:t> </a:t>
            </a:r>
            <a:r>
              <a:rPr lang="en-GB" dirty="0">
                <a:hlinkClick r:id="rId3"/>
              </a:rPr>
              <a:t>https://www.tes.com/teaching-resources/steam</a:t>
            </a:r>
            <a:endParaRPr lang="en-GB" dirty="0"/>
          </a:p>
          <a:p>
            <a:endParaRPr lang="en-GB" dirty="0"/>
          </a:p>
        </p:txBody>
      </p:sp>
    </p:spTree>
    <p:extLst>
      <p:ext uri="{BB962C8B-B14F-4D97-AF65-F5344CB8AC3E}">
        <p14:creationId xmlns:p14="http://schemas.microsoft.com/office/powerpoint/2010/main" val="197120290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 can explain” Project (Donaldson link?)</a:t>
            </a:r>
            <a:endParaRPr lang="en-GB" dirty="0"/>
          </a:p>
        </p:txBody>
      </p:sp>
      <p:sp>
        <p:nvSpPr>
          <p:cNvPr id="3" name="Content Placeholder 2"/>
          <p:cNvSpPr>
            <a:spLocks noGrp="1"/>
          </p:cNvSpPr>
          <p:nvPr>
            <p:ph idx="1"/>
          </p:nvPr>
        </p:nvSpPr>
        <p:spPr/>
        <p:txBody>
          <a:bodyPr>
            <a:normAutofit fontScale="92500" lnSpcReduction="10000"/>
          </a:bodyPr>
          <a:lstStyle/>
          <a:p>
            <a:r>
              <a:rPr lang="en-US" sz="2800" dirty="0" smtClean="0"/>
              <a:t>“The </a:t>
            </a:r>
            <a:r>
              <a:rPr lang="en-US" sz="2800" dirty="0"/>
              <a:t>introduction of a new </a:t>
            </a:r>
            <a:r>
              <a:rPr lang="en-US" sz="2800" dirty="0" smtClean="0"/>
              <a:t>primary </a:t>
            </a:r>
            <a:r>
              <a:rPr lang="en-GB" sz="2800" dirty="0" smtClean="0"/>
              <a:t>curriculum (England) </a:t>
            </a:r>
            <a:r>
              <a:rPr lang="en-GB" sz="2800" dirty="0"/>
              <a:t>for science places </a:t>
            </a:r>
            <a:r>
              <a:rPr lang="en-GB" sz="2800" dirty="0" smtClean="0"/>
              <a:t>greater </a:t>
            </a:r>
            <a:r>
              <a:rPr lang="en-US" sz="2800" dirty="0" smtClean="0"/>
              <a:t>emphasis </a:t>
            </a:r>
            <a:r>
              <a:rPr lang="en-US" sz="2800" dirty="0"/>
              <a:t>on child-led enquiry. At </a:t>
            </a:r>
            <a:r>
              <a:rPr lang="en-US" sz="2800" dirty="0" smtClean="0"/>
              <a:t>this time </a:t>
            </a:r>
            <a:r>
              <a:rPr lang="en-US" sz="2800" dirty="0"/>
              <a:t>of transition a shift in </a:t>
            </a:r>
            <a:r>
              <a:rPr lang="en-US" sz="2800" dirty="0" smtClean="0"/>
              <a:t>emphasis from </a:t>
            </a:r>
            <a:r>
              <a:rPr lang="en-US" sz="2800" dirty="0"/>
              <a:t>teacher-led to child-led </a:t>
            </a:r>
            <a:r>
              <a:rPr lang="en-US" sz="2800" dirty="0" smtClean="0"/>
              <a:t>enquiry may </a:t>
            </a:r>
            <a:r>
              <a:rPr lang="en-US" sz="2800" dirty="0"/>
              <a:t>support the development of </a:t>
            </a:r>
            <a:r>
              <a:rPr lang="en-US" sz="2800" dirty="0" smtClean="0"/>
              <a:t>new pedagogic </a:t>
            </a:r>
            <a:r>
              <a:rPr lang="en-US" sz="2800" dirty="0"/>
              <a:t>practices that better </a:t>
            </a:r>
            <a:r>
              <a:rPr lang="en-US" sz="2800" dirty="0" smtClean="0"/>
              <a:t>align with </a:t>
            </a:r>
            <a:r>
              <a:rPr lang="en-US" sz="2800" dirty="0"/>
              <a:t>children’s natural dispositions </a:t>
            </a:r>
            <a:r>
              <a:rPr lang="en-US" sz="2800" dirty="0" smtClean="0"/>
              <a:t>of </a:t>
            </a:r>
            <a:r>
              <a:rPr lang="en-GB" sz="2800" dirty="0" smtClean="0"/>
              <a:t>playfulness </a:t>
            </a:r>
            <a:r>
              <a:rPr lang="en-GB" sz="2800" dirty="0"/>
              <a:t>and curiosity, </a:t>
            </a:r>
            <a:r>
              <a:rPr lang="en-GB" sz="2800" dirty="0" smtClean="0"/>
              <a:t>facilitating </a:t>
            </a:r>
            <a:r>
              <a:rPr lang="en-US" sz="2800" dirty="0" smtClean="0"/>
              <a:t>their </a:t>
            </a:r>
            <a:r>
              <a:rPr lang="en-US" sz="2800" dirty="0"/>
              <a:t>greater engagement in </a:t>
            </a:r>
            <a:r>
              <a:rPr lang="en-US" sz="2800" dirty="0" smtClean="0"/>
              <a:t>science by </a:t>
            </a:r>
            <a:r>
              <a:rPr lang="en-US" sz="2800" dirty="0"/>
              <a:t>stirring their passion for </a:t>
            </a:r>
            <a:r>
              <a:rPr lang="en-US" sz="2800" dirty="0" smtClean="0"/>
              <a:t>the wonderland </a:t>
            </a:r>
            <a:r>
              <a:rPr lang="en-US" sz="2800" dirty="0"/>
              <a:t>all around us – a </a:t>
            </a:r>
            <a:r>
              <a:rPr lang="en-US" sz="2800" dirty="0" smtClean="0"/>
              <a:t>world that </a:t>
            </a:r>
            <a:r>
              <a:rPr lang="en-US" sz="2800" dirty="0"/>
              <a:t>we, as adults, may no longer </a:t>
            </a:r>
            <a:r>
              <a:rPr lang="en-US" sz="2800" dirty="0" smtClean="0"/>
              <a:t>see”.</a:t>
            </a:r>
          </a:p>
          <a:p>
            <a:r>
              <a:rPr lang="en-US" sz="2800" dirty="0" smtClean="0">
                <a:solidFill>
                  <a:srgbClr val="FF0000"/>
                </a:solidFill>
              </a:rPr>
              <a:t>Reference: </a:t>
            </a:r>
            <a:r>
              <a:rPr lang="en-US" sz="2800" b="1" dirty="0" smtClean="0">
                <a:solidFill>
                  <a:srgbClr val="FF0000"/>
                </a:solidFill>
              </a:rPr>
              <a:t>Myers, D. et al. (2016) “</a:t>
            </a:r>
            <a:r>
              <a:rPr lang="en-US" sz="2800" b="1" dirty="0" err="1" smtClean="0">
                <a:solidFill>
                  <a:srgbClr val="FF0000"/>
                </a:solidFill>
              </a:rPr>
              <a:t>Curiouser</a:t>
            </a:r>
            <a:r>
              <a:rPr lang="en-US" sz="2800" b="1" dirty="0" smtClean="0">
                <a:solidFill>
                  <a:srgbClr val="FF0000"/>
                </a:solidFill>
              </a:rPr>
              <a:t> and </a:t>
            </a:r>
            <a:r>
              <a:rPr lang="en-US" sz="2800" b="1" dirty="0" err="1" smtClean="0">
                <a:solidFill>
                  <a:srgbClr val="FF0000"/>
                </a:solidFill>
              </a:rPr>
              <a:t>Curiouser</a:t>
            </a:r>
            <a:r>
              <a:rPr lang="en-US" sz="2800" b="1" dirty="0" smtClean="0">
                <a:solidFill>
                  <a:srgbClr val="FF0000"/>
                </a:solidFill>
              </a:rPr>
              <a:t>: Supporting children’s independent enquiry skills”. Primary Science, 142, March/ April. ASE. </a:t>
            </a:r>
            <a:r>
              <a:rPr lang="en-US" sz="2800" dirty="0" smtClean="0">
                <a:solidFill>
                  <a:srgbClr val="FF0000"/>
                </a:solidFill>
              </a:rPr>
              <a:t>	</a:t>
            </a:r>
            <a:r>
              <a:rPr lang="en-US" sz="2800" dirty="0" smtClean="0"/>
              <a:t>								</a:t>
            </a:r>
            <a:endParaRPr lang="en-US" sz="2800" dirty="0"/>
          </a:p>
          <a:p>
            <a:r>
              <a:rPr lang="en-US" sz="2800" i="1" dirty="0" smtClean="0"/>
              <a:t>On Moodle</a:t>
            </a:r>
            <a:endParaRPr lang="en-GB" sz="2800" i="1" dirty="0"/>
          </a:p>
        </p:txBody>
      </p:sp>
    </p:spTree>
    <p:extLst>
      <p:ext uri="{BB962C8B-B14F-4D97-AF65-F5344CB8AC3E}">
        <p14:creationId xmlns:p14="http://schemas.microsoft.com/office/powerpoint/2010/main" val="102488045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National STEM Learning Centre: Future Learn</a:t>
            </a:r>
            <a:endParaRPr lang="en-GB" dirty="0"/>
          </a:p>
        </p:txBody>
      </p:sp>
      <p:sp>
        <p:nvSpPr>
          <p:cNvPr id="3" name="Content Placeholder 2"/>
          <p:cNvSpPr>
            <a:spLocks noGrp="1"/>
          </p:cNvSpPr>
          <p:nvPr>
            <p:ph idx="1"/>
          </p:nvPr>
        </p:nvSpPr>
        <p:spPr/>
        <p:txBody>
          <a:bodyPr/>
          <a:lstStyle/>
          <a:p>
            <a:endParaRPr lang="en-GB" dirty="0" smtClean="0"/>
          </a:p>
          <a:p>
            <a:r>
              <a:rPr lang="en-GB" dirty="0" smtClean="0"/>
              <a:t>Free on </a:t>
            </a:r>
            <a:r>
              <a:rPr lang="en-GB" dirty="0"/>
              <a:t>line course</a:t>
            </a:r>
            <a:r>
              <a:rPr lang="en-GB" dirty="0" smtClean="0"/>
              <a:t>: Learn </a:t>
            </a:r>
            <a:r>
              <a:rPr lang="en-GB" dirty="0"/>
              <a:t>how to deliver primary science in an engaging and practical way in this course for teachers of 5-11 year old pupils.</a:t>
            </a:r>
          </a:p>
          <a:p>
            <a:r>
              <a:rPr lang="en-GB" dirty="0">
                <a:hlinkClick r:id="rId3"/>
              </a:rPr>
              <a:t>https://</a:t>
            </a:r>
            <a:r>
              <a:rPr lang="en-GB" dirty="0" smtClean="0">
                <a:hlinkClick r:id="rId3"/>
              </a:rPr>
              <a:t>www.futurelearn.com/courses/teaching-primary-science-getting-started</a:t>
            </a:r>
            <a:endParaRPr lang="en-GB" dirty="0" smtClean="0"/>
          </a:p>
          <a:p>
            <a:endParaRPr lang="en-GB" dirty="0"/>
          </a:p>
          <a:p>
            <a:r>
              <a:rPr lang="en-GB" dirty="0"/>
              <a:t>VIDEO INTRO: </a:t>
            </a:r>
            <a:r>
              <a:rPr lang="en-GB" dirty="0">
                <a:hlinkClick r:id="rId3"/>
              </a:rPr>
              <a:t>https://</a:t>
            </a:r>
            <a:r>
              <a:rPr lang="en-GB" dirty="0" smtClean="0">
                <a:hlinkClick r:id="rId3"/>
              </a:rPr>
              <a:t>www.futurelearn.com/courses/teaching-primary-science-getting-started</a:t>
            </a:r>
            <a:endParaRPr lang="en-GB" dirty="0" smtClean="0"/>
          </a:p>
          <a:p>
            <a:endParaRPr lang="en-GB" dirty="0" smtClean="0"/>
          </a:p>
          <a:p>
            <a:endParaRPr lang="en-GB" dirty="0"/>
          </a:p>
          <a:p>
            <a:endParaRPr lang="en-GB" dirty="0"/>
          </a:p>
        </p:txBody>
      </p:sp>
    </p:spTree>
    <p:extLst>
      <p:ext uri="{BB962C8B-B14F-4D97-AF65-F5344CB8AC3E}">
        <p14:creationId xmlns:p14="http://schemas.microsoft.com/office/powerpoint/2010/main" val="111556337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resources</a:t>
            </a:r>
            <a:endParaRPr lang="en-GB" dirty="0"/>
          </a:p>
        </p:txBody>
      </p:sp>
      <p:sp>
        <p:nvSpPr>
          <p:cNvPr id="3" name="Content Placeholder 2"/>
          <p:cNvSpPr>
            <a:spLocks noGrp="1"/>
          </p:cNvSpPr>
          <p:nvPr>
            <p:ph idx="1"/>
          </p:nvPr>
        </p:nvSpPr>
        <p:spPr/>
        <p:txBody>
          <a:bodyPr>
            <a:normAutofit fontScale="70000" lnSpcReduction="20000"/>
          </a:bodyPr>
          <a:lstStyle/>
          <a:p>
            <a:endParaRPr lang="en-GB" dirty="0" smtClean="0"/>
          </a:p>
          <a:p>
            <a:r>
              <a:rPr lang="en-GB" sz="3600" dirty="0" smtClean="0"/>
              <a:t>Examples in pack of:</a:t>
            </a:r>
          </a:p>
          <a:p>
            <a:r>
              <a:rPr lang="en-GB" sz="3600" dirty="0" smtClean="0"/>
              <a:t>Active assessment strategies KS2: </a:t>
            </a:r>
          </a:p>
          <a:p>
            <a:r>
              <a:rPr lang="en-GB" altLang="en-US" sz="3600" b="1" dirty="0" smtClean="0">
                <a:solidFill>
                  <a:srgbClr val="FF0000"/>
                </a:solidFill>
              </a:rPr>
              <a:t>Naylor</a:t>
            </a:r>
            <a:r>
              <a:rPr lang="en-GB" altLang="en-US" sz="3600" b="1" dirty="0">
                <a:solidFill>
                  <a:srgbClr val="FF0000"/>
                </a:solidFill>
              </a:rPr>
              <a:t>, S. Keogh, B. and Goldsworthy, A. (2004) </a:t>
            </a:r>
            <a:r>
              <a:rPr lang="en-GB" altLang="en-US" sz="3600" b="1" i="1" dirty="0">
                <a:solidFill>
                  <a:srgbClr val="FF0000"/>
                </a:solidFill>
              </a:rPr>
              <a:t>Active Assessment-Thinking Learning and Assessment in Science. London:</a:t>
            </a:r>
            <a:r>
              <a:rPr lang="en-GB" altLang="en-US" sz="3600" b="1" dirty="0">
                <a:solidFill>
                  <a:srgbClr val="FF0000"/>
                </a:solidFill>
              </a:rPr>
              <a:t> David Fulton. </a:t>
            </a:r>
            <a:endParaRPr lang="en-GB" sz="3600" dirty="0">
              <a:solidFill>
                <a:srgbClr val="FF0000"/>
              </a:solidFill>
            </a:endParaRPr>
          </a:p>
          <a:p>
            <a:pPr>
              <a:lnSpc>
                <a:spcPct val="80000"/>
              </a:lnSpc>
              <a:defRPr/>
            </a:pPr>
            <a:r>
              <a:rPr lang="en-GB" sz="3600" dirty="0" smtClean="0">
                <a:solidFill>
                  <a:srgbClr val="FF0000"/>
                </a:solidFill>
              </a:rPr>
              <a:t>Active learning strategies KS2 and F Ph. respectively:</a:t>
            </a:r>
          </a:p>
          <a:p>
            <a:pPr>
              <a:lnSpc>
                <a:spcPct val="80000"/>
              </a:lnSpc>
              <a:defRPr/>
            </a:pPr>
            <a:r>
              <a:rPr lang="en-GB" altLang="en-US" sz="3600" b="1" dirty="0" smtClean="0">
                <a:solidFill>
                  <a:srgbClr val="FF0000"/>
                </a:solidFill>
              </a:rPr>
              <a:t>Weavers</a:t>
            </a:r>
            <a:r>
              <a:rPr lang="en-GB" altLang="en-US" sz="3600" b="1" dirty="0">
                <a:solidFill>
                  <a:srgbClr val="FF0000"/>
                </a:solidFill>
              </a:rPr>
              <a:t>, G. (2012) “</a:t>
            </a:r>
            <a:r>
              <a:rPr lang="en-GB" altLang="en-US" sz="3600" b="1" dirty="0" err="1">
                <a:solidFill>
                  <a:srgbClr val="FF0000"/>
                </a:solidFill>
              </a:rPr>
              <a:t>Look,think,talk</a:t>
            </a:r>
            <a:r>
              <a:rPr lang="en-GB" altLang="en-US" sz="3600" b="1" dirty="0">
                <a:solidFill>
                  <a:srgbClr val="FF0000"/>
                </a:solidFill>
              </a:rPr>
              <a:t>”: </a:t>
            </a:r>
            <a:r>
              <a:rPr lang="en-GB" altLang="en-US" sz="3600" b="1" dirty="0" err="1">
                <a:solidFill>
                  <a:srgbClr val="FF0000"/>
                </a:solidFill>
              </a:rPr>
              <a:t>Sandbach</a:t>
            </a:r>
            <a:r>
              <a:rPr lang="en-GB" altLang="en-US" sz="3600" b="1" dirty="0">
                <a:solidFill>
                  <a:srgbClr val="FF0000"/>
                </a:solidFill>
              </a:rPr>
              <a:t>: Millgate House Education.</a:t>
            </a:r>
          </a:p>
          <a:p>
            <a:pPr>
              <a:lnSpc>
                <a:spcPct val="80000"/>
              </a:lnSpc>
              <a:defRPr/>
            </a:pPr>
            <a:r>
              <a:rPr lang="en-GB" altLang="en-US" sz="3600" b="1" dirty="0">
                <a:solidFill>
                  <a:srgbClr val="FF0000"/>
                </a:solidFill>
              </a:rPr>
              <a:t>Weavers G., (2008) Made you look,</a:t>
            </a:r>
            <a:r>
              <a:rPr lang="en-GB" altLang="en-US" sz="3600" b="1" i="1" dirty="0">
                <a:solidFill>
                  <a:srgbClr val="FF0000"/>
                </a:solidFill>
              </a:rPr>
              <a:t> made you think, made you talk. </a:t>
            </a:r>
            <a:r>
              <a:rPr lang="en-GB" altLang="en-US" sz="3600" b="1" dirty="0" err="1">
                <a:solidFill>
                  <a:srgbClr val="FF0000"/>
                </a:solidFill>
              </a:rPr>
              <a:t>Sandbach</a:t>
            </a:r>
            <a:r>
              <a:rPr lang="en-GB" altLang="en-US" sz="3600" b="1" dirty="0">
                <a:solidFill>
                  <a:srgbClr val="FF0000"/>
                </a:solidFill>
              </a:rPr>
              <a:t>. Millgate House Education. </a:t>
            </a:r>
          </a:p>
          <a:p>
            <a:pPr marL="0" indent="0">
              <a:buNone/>
            </a:pPr>
            <a:endParaRPr lang="en-GB" sz="3600" dirty="0"/>
          </a:p>
        </p:txBody>
      </p:sp>
    </p:spTree>
    <p:extLst>
      <p:ext uri="{BB962C8B-B14F-4D97-AF65-F5344CB8AC3E}">
        <p14:creationId xmlns:p14="http://schemas.microsoft.com/office/powerpoint/2010/main" val="341287471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sz="4800" b="1" dirty="0"/>
              <a:t>Assignment Part 1: Science and EBL</a:t>
            </a:r>
          </a:p>
        </p:txBody>
      </p:sp>
    </p:spTree>
    <p:extLst>
      <p:ext uri="{BB962C8B-B14F-4D97-AF65-F5344CB8AC3E}">
        <p14:creationId xmlns:p14="http://schemas.microsoft.com/office/powerpoint/2010/main" val="248614702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Further </a:t>
            </a:r>
            <a:r>
              <a:rPr lang="en-GB" dirty="0"/>
              <a:t>r</a:t>
            </a:r>
            <a:r>
              <a:rPr lang="en-GB" dirty="0" smtClean="0"/>
              <a:t>esearch</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Davies, D. (2011) </a:t>
            </a:r>
            <a:r>
              <a:rPr lang="en-GB" i="1" dirty="0" smtClean="0"/>
              <a:t>Teaching Science Creatively</a:t>
            </a:r>
            <a:r>
              <a:rPr lang="en-GB" dirty="0" smtClean="0"/>
              <a:t>. Abingdon. Routledge.</a:t>
            </a:r>
          </a:p>
          <a:p>
            <a:r>
              <a:rPr lang="en-GB" dirty="0" smtClean="0"/>
              <a:t>Cross, A. and Board, J. (2014) Creative ways to teach primary science. Maidenhead, McGraw and Hill.</a:t>
            </a:r>
          </a:p>
          <a:p>
            <a:r>
              <a:rPr lang="en-GB" dirty="0" err="1" smtClean="0"/>
              <a:t>Longshaw</a:t>
            </a:r>
            <a:r>
              <a:rPr lang="en-GB" dirty="0" smtClean="0"/>
              <a:t>, S. (2009) </a:t>
            </a:r>
            <a:r>
              <a:rPr lang="en-GB" i="1" dirty="0" smtClean="0"/>
              <a:t>Creativity in Science Teaching</a:t>
            </a:r>
            <a:r>
              <a:rPr lang="en-GB" dirty="0" smtClean="0"/>
              <a:t>, Available at: </a:t>
            </a:r>
            <a:r>
              <a:rPr lang="en-GB" u="sng" dirty="0" smtClean="0">
                <a:hlinkClick r:id="rId2"/>
              </a:rPr>
              <a:t>https://www.ase.org.uk/journals/school-science-review/2009/3/332/1957/SSR332Mar2009p91.pdf</a:t>
            </a:r>
            <a:endParaRPr lang="en-GB" dirty="0" smtClean="0"/>
          </a:p>
          <a:p>
            <a:r>
              <a:rPr lang="en-GB" dirty="0" smtClean="0"/>
              <a:t>OFSTED (2010) Learning creative approaches that raise standards, Available at: </a:t>
            </a:r>
            <a:r>
              <a:rPr lang="en-GB" u="sng" dirty="0" smtClean="0">
                <a:hlinkClick r:id="rId3"/>
              </a:rPr>
              <a:t>http://www.creativitycultureeducation.org/wp-content/uploads/learning-creative-approaches-that-raise-standards-250.pdf</a:t>
            </a:r>
            <a:endParaRPr lang="en-GB" dirty="0" smtClean="0"/>
          </a:p>
          <a:p>
            <a:r>
              <a:rPr lang="en-GB" dirty="0" smtClean="0"/>
              <a:t>Education Scotland (2015) </a:t>
            </a:r>
            <a:r>
              <a:rPr lang="en-GB" i="1" dirty="0" smtClean="0"/>
              <a:t>What are creativity skills? </a:t>
            </a:r>
            <a:r>
              <a:rPr lang="en-GB" dirty="0" smtClean="0"/>
              <a:t>Available at: </a:t>
            </a:r>
            <a:r>
              <a:rPr lang="en-GB" u="sng" dirty="0" smtClean="0">
                <a:hlinkClick r:id="rId4"/>
              </a:rPr>
              <a:t>http://www.educationscotland.gov.uk/resources/w/genericresource_tcm4872101.asp?strReferringChannel=learningandteaching&amp;strReferringPageID=tcm:4-612195-64&amp;class=l3+d137245</a:t>
            </a:r>
            <a:endParaRPr lang="en-GB" u="sng" dirty="0" smtClean="0"/>
          </a:p>
          <a:p>
            <a:r>
              <a:rPr lang="en-GB" dirty="0"/>
              <a:t>Future Lab (2007) </a:t>
            </a:r>
            <a:r>
              <a:rPr lang="en-GB" i="1" dirty="0"/>
              <a:t>Enquiring Minds Guide</a:t>
            </a:r>
            <a:r>
              <a:rPr lang="en-GB" dirty="0"/>
              <a:t>, Available at: </a:t>
            </a:r>
            <a:r>
              <a:rPr lang="en-GB" u="sng" dirty="0">
                <a:hlinkClick r:id="rId5"/>
              </a:rPr>
              <a:t>http://enquiringminds.org.uk/pdfs/Enquiring_Minds_guide.pdf</a:t>
            </a:r>
            <a:endParaRPr lang="en-GB" dirty="0"/>
          </a:p>
          <a:p>
            <a:endParaRPr lang="en-GB" dirty="0" smtClean="0"/>
          </a:p>
          <a:p>
            <a:endParaRPr lang="en-GB" dirty="0"/>
          </a:p>
        </p:txBody>
      </p:sp>
    </p:spTree>
    <p:extLst>
      <p:ext uri="{BB962C8B-B14F-4D97-AF65-F5344CB8AC3E}">
        <p14:creationId xmlns:p14="http://schemas.microsoft.com/office/powerpoint/2010/main" val="292965002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research</a:t>
            </a:r>
            <a:endParaRPr lang="en-GB" dirty="0"/>
          </a:p>
        </p:txBody>
      </p:sp>
      <p:sp>
        <p:nvSpPr>
          <p:cNvPr id="3" name="Content Placeholder 2"/>
          <p:cNvSpPr>
            <a:spLocks noGrp="1"/>
          </p:cNvSpPr>
          <p:nvPr>
            <p:ph idx="1"/>
          </p:nvPr>
        </p:nvSpPr>
        <p:spPr/>
        <p:txBody>
          <a:bodyPr>
            <a:normAutofit fontScale="70000" lnSpcReduction="20000"/>
          </a:bodyPr>
          <a:lstStyle/>
          <a:p>
            <a:r>
              <a:rPr lang="en-GB" dirty="0"/>
              <a:t>HWB</a:t>
            </a:r>
          </a:p>
          <a:p>
            <a:r>
              <a:rPr lang="en-GB" dirty="0">
                <a:hlinkClick r:id="rId2"/>
              </a:rPr>
              <a:t>https://hwb.wales.gov.uk/search?query=Gwyddoniaeth</a:t>
            </a:r>
            <a:r>
              <a:rPr lang="en-GB" dirty="0"/>
              <a:t>+</a:t>
            </a:r>
          </a:p>
          <a:p>
            <a:r>
              <a:rPr lang="en-GB" dirty="0"/>
              <a:t>TES Teacher’s TV:</a:t>
            </a:r>
          </a:p>
          <a:p>
            <a:r>
              <a:rPr lang="en-GB" dirty="0">
                <a:hlinkClick r:id="rId3"/>
              </a:rPr>
              <a:t>https://www.tes.com/member/Teachers%20TV</a:t>
            </a:r>
            <a:endParaRPr lang="en-GB" dirty="0"/>
          </a:p>
          <a:p>
            <a:r>
              <a:rPr lang="en-GB" dirty="0">
                <a:hlinkClick r:id="rId4"/>
              </a:rPr>
              <a:t>https://www.tes.com/primary-teaching-resources/</a:t>
            </a:r>
            <a:endParaRPr lang="en-GB" dirty="0"/>
          </a:p>
          <a:p>
            <a:r>
              <a:rPr lang="en-US" b="1" dirty="0"/>
              <a:t>The Primary Science Teaching Trust (PSTT)</a:t>
            </a:r>
            <a:endParaRPr lang="en-GB" dirty="0">
              <a:hlinkClick r:id=""/>
            </a:endParaRPr>
          </a:p>
          <a:p>
            <a:r>
              <a:rPr lang="en-GB" dirty="0">
                <a:hlinkClick r:id=""/>
              </a:rPr>
              <a:t>http://www.pstt.org.uk/</a:t>
            </a:r>
            <a:endParaRPr lang="en-GB" dirty="0"/>
          </a:p>
          <a:p>
            <a:r>
              <a:rPr lang="en-GB" b="1" dirty="0"/>
              <a:t>Hamilton Trust</a:t>
            </a:r>
          </a:p>
          <a:p>
            <a:r>
              <a:rPr lang="en-GB" dirty="0">
                <a:hlinkClick r:id="rId5"/>
              </a:rPr>
              <a:t>https://www.hamilton-trust.org.uk/</a:t>
            </a:r>
            <a:endParaRPr lang="en-GB" dirty="0"/>
          </a:p>
          <a:p>
            <a:r>
              <a:rPr lang="en-GB" b="1" dirty="0" smtClean="0"/>
              <a:t>Science </a:t>
            </a:r>
            <a:r>
              <a:rPr lang="en-GB" b="1" dirty="0"/>
              <a:t>and plants for schools</a:t>
            </a:r>
          </a:p>
          <a:p>
            <a:r>
              <a:rPr lang="en-GB" dirty="0">
                <a:hlinkClick r:id="rId6"/>
              </a:rPr>
              <a:t>http://www.saps.org.uk</a:t>
            </a:r>
            <a:r>
              <a:rPr lang="en-GB" dirty="0" smtClean="0">
                <a:hlinkClick r:id="rId6"/>
              </a:rPr>
              <a:t>/</a:t>
            </a:r>
            <a:endParaRPr lang="en-GB" dirty="0" smtClean="0"/>
          </a:p>
          <a:p>
            <a:r>
              <a:rPr lang="en-GB" u="sng" dirty="0">
                <a:hlinkClick r:id="rId7"/>
              </a:rPr>
              <a:t>http://www.bbc.co.uk/terrificscientific</a:t>
            </a:r>
            <a:endParaRPr lang="en-GB" dirty="0"/>
          </a:p>
          <a:p>
            <a:endParaRPr lang="en-GB" dirty="0"/>
          </a:p>
          <a:p>
            <a:endParaRPr lang="en-GB" dirty="0"/>
          </a:p>
        </p:txBody>
      </p:sp>
    </p:spTree>
    <p:extLst>
      <p:ext uri="{BB962C8B-B14F-4D97-AF65-F5344CB8AC3E}">
        <p14:creationId xmlns:p14="http://schemas.microsoft.com/office/powerpoint/2010/main" val="80007628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reading</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sz="5400" dirty="0" smtClean="0"/>
              <a:t>ALL ARTICLES ON MOODLE</a:t>
            </a:r>
            <a:endParaRPr lang="en-GB" sz="5400" dirty="0"/>
          </a:p>
        </p:txBody>
      </p:sp>
    </p:spTree>
    <p:extLst>
      <p:ext uri="{BB962C8B-B14F-4D97-AF65-F5344CB8AC3E}">
        <p14:creationId xmlns:p14="http://schemas.microsoft.com/office/powerpoint/2010/main" val="3040768238"/>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2">
                    <a:lumMod val="50000"/>
                  </a:schemeClr>
                </a:solidFill>
              </a:rPr>
              <a:t>Websites</a:t>
            </a:r>
            <a:endParaRPr lang="en-GB" dirty="0">
              <a:solidFill>
                <a:schemeClr val="bg2">
                  <a:lumMod val="50000"/>
                </a:schemeClr>
              </a:solidFill>
            </a:endParaRPr>
          </a:p>
        </p:txBody>
      </p:sp>
      <p:sp>
        <p:nvSpPr>
          <p:cNvPr id="3" name="Content Placeholder 2"/>
          <p:cNvSpPr>
            <a:spLocks noGrp="1"/>
          </p:cNvSpPr>
          <p:nvPr>
            <p:ph idx="1"/>
          </p:nvPr>
        </p:nvSpPr>
        <p:spPr/>
        <p:txBody>
          <a:bodyPr>
            <a:normAutofit/>
          </a:bodyPr>
          <a:lstStyle/>
          <a:p>
            <a:r>
              <a:rPr lang="en-GB" u="sng" dirty="0">
                <a:hlinkClick r:id="rId3"/>
              </a:rPr>
              <a:t>http://</a:t>
            </a:r>
            <a:r>
              <a:rPr lang="en-GB" u="sng" dirty="0" smtClean="0">
                <a:hlinkClick r:id="rId3"/>
              </a:rPr>
              <a:t>www.nuffieldfoundation.org/primary-science-and-space</a:t>
            </a:r>
            <a:endParaRPr lang="en-GB" dirty="0"/>
          </a:p>
          <a:p>
            <a:r>
              <a:rPr lang="en-GB" u="sng" dirty="0">
                <a:hlinkClick r:id="rId4"/>
              </a:rPr>
              <a:t>https://</a:t>
            </a:r>
            <a:r>
              <a:rPr lang="en-GB" u="sng" dirty="0" smtClean="0">
                <a:hlinkClick r:id="rId4"/>
              </a:rPr>
              <a:t>www.stem.org.uk/primary-science</a:t>
            </a:r>
            <a:endParaRPr lang="en-GB" dirty="0"/>
          </a:p>
          <a:p>
            <a:r>
              <a:rPr lang="en-GB" u="sng" dirty="0">
                <a:hlinkClick r:id="rId5"/>
              </a:rPr>
              <a:t>https://</a:t>
            </a:r>
            <a:r>
              <a:rPr lang="en-GB" u="sng" dirty="0" smtClean="0">
                <a:hlinkClick r:id="rId5"/>
              </a:rPr>
              <a:t>www.stem.org.uk/elibrary/resource/35440</a:t>
            </a:r>
            <a:endParaRPr lang="en-GB" dirty="0"/>
          </a:p>
          <a:p>
            <a:r>
              <a:rPr lang="en-GB" u="sng" dirty="0">
                <a:hlinkClick r:id="rId6"/>
              </a:rPr>
              <a:t>http://</a:t>
            </a:r>
            <a:r>
              <a:rPr lang="en-GB" u="sng" dirty="0" smtClean="0">
                <a:hlinkClick r:id="rId6"/>
              </a:rPr>
              <a:t>www.schoolscience.co.uk/primary/resources</a:t>
            </a:r>
            <a:endParaRPr lang="en-GB" dirty="0"/>
          </a:p>
          <a:p>
            <a:r>
              <a:rPr lang="en-GB" u="sng" dirty="0">
                <a:hlinkClick r:id="rId7"/>
              </a:rPr>
              <a:t>https://</a:t>
            </a:r>
            <a:r>
              <a:rPr lang="en-GB" u="sng" dirty="0" smtClean="0">
                <a:hlinkClick r:id="rId7"/>
              </a:rPr>
              <a:t>pstt.org.uk/resources/curriculum-materials</a:t>
            </a:r>
            <a:endParaRPr lang="en-GB" dirty="0"/>
          </a:p>
          <a:p>
            <a:r>
              <a:rPr lang="en-GB" u="sng" dirty="0">
                <a:hlinkClick r:id="rId8"/>
              </a:rPr>
              <a:t>https://pstt.org.uk</a:t>
            </a:r>
            <a:r>
              <a:rPr lang="en-GB" u="sng" dirty="0" smtClean="0">
                <a:hlinkClick r:id="rId8"/>
              </a:rPr>
              <a:t>/</a:t>
            </a:r>
            <a:endParaRPr lang="en-GB" u="sng" dirty="0" smtClean="0"/>
          </a:p>
          <a:p>
            <a:r>
              <a:rPr lang="en-GB" dirty="0">
                <a:hlinkClick r:id="rId9"/>
              </a:rPr>
              <a:t>https://</a:t>
            </a:r>
            <a:r>
              <a:rPr lang="en-GB" dirty="0" smtClean="0">
                <a:hlinkClick r:id="rId9"/>
              </a:rPr>
              <a:t>wellcome.ac.uk/what-we-do/our-work/transforming-primary-science</a:t>
            </a:r>
            <a:endParaRPr lang="en-GB" dirty="0" smtClean="0"/>
          </a:p>
          <a:p>
            <a:r>
              <a:rPr lang="en-GB" dirty="0" smtClean="0"/>
              <a:t>PRIMARY </a:t>
            </a:r>
            <a:r>
              <a:rPr lang="en-GB" dirty="0"/>
              <a:t>SCIENCE ARCHIVE:</a:t>
            </a:r>
          </a:p>
          <a:p>
            <a:r>
              <a:rPr lang="en-GB" u="sng" dirty="0">
                <a:hlinkClick r:id="rId10"/>
              </a:rPr>
              <a:t>http://www.ase.org.uk/journals/primary-science/issue-contents</a:t>
            </a:r>
            <a:r>
              <a:rPr lang="en-GB" u="sng" dirty="0" smtClean="0">
                <a:hlinkClick r:id="rId10"/>
              </a:rPr>
              <a:t>/</a:t>
            </a:r>
            <a:endParaRPr lang="en-GB" u="sng" dirty="0" smtClean="0"/>
          </a:p>
          <a:p>
            <a:endParaRPr lang="en-GB" u="sng" dirty="0" smtClean="0"/>
          </a:p>
          <a:p>
            <a:endParaRPr lang="en-GB" dirty="0"/>
          </a:p>
          <a:p>
            <a:endParaRPr lang="en-GB" dirty="0"/>
          </a:p>
        </p:txBody>
      </p:sp>
    </p:spTree>
    <p:extLst>
      <p:ext uri="{BB962C8B-B14F-4D97-AF65-F5344CB8AC3E}">
        <p14:creationId xmlns:p14="http://schemas.microsoft.com/office/powerpoint/2010/main" val="780964181"/>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u="sng" dirty="0">
                <a:solidFill>
                  <a:schemeClr val="tx1"/>
                </a:solidFill>
              </a:rPr>
              <a:t>TEXTBOOKS a selection:</a:t>
            </a:r>
          </a:p>
        </p:txBody>
      </p:sp>
      <p:sp>
        <p:nvSpPr>
          <p:cNvPr id="3" name="Content Placeholder 2"/>
          <p:cNvSpPr>
            <a:spLocks noGrp="1"/>
          </p:cNvSpPr>
          <p:nvPr>
            <p:ph idx="1"/>
          </p:nvPr>
        </p:nvSpPr>
        <p:spPr/>
        <p:txBody>
          <a:bodyPr>
            <a:normAutofit/>
          </a:bodyPr>
          <a:lstStyle/>
          <a:p>
            <a:pPr marL="0" indent="0">
              <a:buNone/>
            </a:pPr>
            <a:r>
              <a:rPr lang="en-GB" dirty="0" smtClean="0">
                <a:solidFill>
                  <a:schemeClr val="tx1"/>
                </a:solidFill>
              </a:rPr>
              <a:t>Allen, M. (2016) </a:t>
            </a:r>
            <a:r>
              <a:rPr lang="en-GB" i="1" dirty="0" smtClean="0">
                <a:solidFill>
                  <a:schemeClr val="tx1"/>
                </a:solidFill>
              </a:rPr>
              <a:t>The Best Ways to Teach Primary Science, Research into Practice. </a:t>
            </a:r>
            <a:r>
              <a:rPr lang="en-GB" dirty="0" smtClean="0">
                <a:solidFill>
                  <a:schemeClr val="tx1"/>
                </a:solidFill>
              </a:rPr>
              <a:t>London: Open University Press.</a:t>
            </a:r>
          </a:p>
          <a:p>
            <a:pPr marL="0" indent="0">
              <a:buNone/>
            </a:pPr>
            <a:r>
              <a:rPr lang="en-GB" b="1" dirty="0" smtClean="0">
                <a:solidFill>
                  <a:schemeClr val="tx1"/>
                </a:solidFill>
              </a:rPr>
              <a:t>Anon. (2007) </a:t>
            </a:r>
            <a:r>
              <a:rPr lang="en-GB" b="1" i="1" dirty="0" smtClean="0">
                <a:solidFill>
                  <a:schemeClr val="tx1"/>
                </a:solidFill>
              </a:rPr>
              <a:t>Scientific Enquiry Materials. </a:t>
            </a:r>
            <a:r>
              <a:rPr lang="en-GB" b="1" dirty="0" smtClean="0">
                <a:solidFill>
                  <a:schemeClr val="tx1"/>
                </a:solidFill>
              </a:rPr>
              <a:t>CRIPSAT. Cardiff. Zenith Media.</a:t>
            </a:r>
          </a:p>
          <a:p>
            <a:pPr marL="0" indent="0">
              <a:buNone/>
            </a:pPr>
            <a:r>
              <a:rPr lang="en-GB" dirty="0" err="1" smtClean="0">
                <a:solidFill>
                  <a:schemeClr val="tx1"/>
                </a:solidFill>
              </a:rPr>
              <a:t>Harlen</a:t>
            </a:r>
            <a:r>
              <a:rPr lang="en-GB" dirty="0" smtClean="0">
                <a:solidFill>
                  <a:schemeClr val="tx1"/>
                </a:solidFill>
              </a:rPr>
              <a:t>, W. &amp; </a:t>
            </a:r>
            <a:r>
              <a:rPr lang="en-GB" dirty="0" err="1" smtClean="0">
                <a:solidFill>
                  <a:schemeClr val="tx1"/>
                </a:solidFill>
              </a:rPr>
              <a:t>Qualter</a:t>
            </a:r>
            <a:r>
              <a:rPr lang="en-GB" dirty="0" smtClean="0">
                <a:solidFill>
                  <a:schemeClr val="tx1"/>
                </a:solidFill>
              </a:rPr>
              <a:t>, A. (2014) </a:t>
            </a:r>
            <a:r>
              <a:rPr lang="en-GB" i="1" dirty="0" smtClean="0">
                <a:solidFill>
                  <a:schemeClr val="tx1"/>
                </a:solidFill>
              </a:rPr>
              <a:t>The Teaching of Science in Primary School (6</a:t>
            </a:r>
            <a:r>
              <a:rPr lang="en-GB" i="1" baseline="30000" dirty="0" smtClean="0">
                <a:solidFill>
                  <a:schemeClr val="tx1"/>
                </a:solidFill>
              </a:rPr>
              <a:t>th</a:t>
            </a:r>
            <a:r>
              <a:rPr lang="en-GB" i="1" dirty="0" smtClean="0">
                <a:solidFill>
                  <a:schemeClr val="tx1"/>
                </a:solidFill>
              </a:rPr>
              <a:t> </a:t>
            </a:r>
            <a:r>
              <a:rPr lang="en-GB" i="1" dirty="0">
                <a:solidFill>
                  <a:schemeClr val="tx1"/>
                </a:solidFill>
              </a:rPr>
              <a:t>E</a:t>
            </a:r>
            <a:r>
              <a:rPr lang="en-GB" i="1" dirty="0" smtClean="0">
                <a:solidFill>
                  <a:schemeClr val="tx1"/>
                </a:solidFill>
              </a:rPr>
              <a:t>d). </a:t>
            </a:r>
            <a:r>
              <a:rPr lang="en-GB" dirty="0" smtClean="0">
                <a:solidFill>
                  <a:schemeClr val="tx1"/>
                </a:solidFill>
              </a:rPr>
              <a:t>Oxon: David Fulton.</a:t>
            </a:r>
          </a:p>
          <a:p>
            <a:pPr marL="0" indent="0">
              <a:buNone/>
            </a:pPr>
            <a:r>
              <a:rPr lang="en-GB" dirty="0" smtClean="0">
                <a:solidFill>
                  <a:schemeClr val="tx1"/>
                </a:solidFill>
              </a:rPr>
              <a:t>Loxley, P. et al.(2014) </a:t>
            </a:r>
            <a:r>
              <a:rPr lang="en-GB" i="1" dirty="0" smtClean="0">
                <a:solidFill>
                  <a:schemeClr val="tx1"/>
                </a:solidFill>
              </a:rPr>
              <a:t>Teaching Primary Science, promoting enjoyment and developing understanding (2</a:t>
            </a:r>
            <a:r>
              <a:rPr lang="en-GB" i="1" baseline="30000" dirty="0" smtClean="0">
                <a:solidFill>
                  <a:schemeClr val="tx1"/>
                </a:solidFill>
              </a:rPr>
              <a:t>nd</a:t>
            </a:r>
            <a:r>
              <a:rPr lang="en-GB" i="1" dirty="0" smtClean="0">
                <a:solidFill>
                  <a:schemeClr val="tx1"/>
                </a:solidFill>
              </a:rPr>
              <a:t> Ed)</a:t>
            </a:r>
            <a:r>
              <a:rPr lang="en-GB" dirty="0" smtClean="0">
                <a:solidFill>
                  <a:schemeClr val="tx1"/>
                </a:solidFill>
              </a:rPr>
              <a:t>. </a:t>
            </a:r>
          </a:p>
          <a:p>
            <a:pPr marL="0" indent="0">
              <a:buNone/>
            </a:pPr>
            <a:r>
              <a:rPr lang="en-GB" b="1" dirty="0" smtClean="0">
                <a:solidFill>
                  <a:schemeClr val="tx1"/>
                </a:solidFill>
              </a:rPr>
              <a:t>Lakin, L. (2013) </a:t>
            </a:r>
            <a:r>
              <a:rPr lang="en-GB" b="1" i="1" dirty="0" smtClean="0">
                <a:solidFill>
                  <a:schemeClr val="tx1"/>
                </a:solidFill>
              </a:rPr>
              <a:t>Developing Independent Learning in Science</a:t>
            </a:r>
            <a:r>
              <a:rPr lang="en-GB" b="1" dirty="0" smtClean="0">
                <a:solidFill>
                  <a:schemeClr val="tx1"/>
                </a:solidFill>
              </a:rPr>
              <a:t>. Maidenhead: OU Press.</a:t>
            </a:r>
          </a:p>
          <a:p>
            <a:pPr marL="0" indent="0">
              <a:buNone/>
            </a:pPr>
            <a:r>
              <a:rPr lang="en-GB" dirty="0" smtClean="0">
                <a:solidFill>
                  <a:schemeClr val="tx1"/>
                </a:solidFill>
              </a:rPr>
              <a:t>Russell, T. &amp; </a:t>
            </a:r>
            <a:r>
              <a:rPr lang="en-GB" dirty="0" err="1" smtClean="0">
                <a:solidFill>
                  <a:schemeClr val="tx1"/>
                </a:solidFill>
              </a:rPr>
              <a:t>McGuigan</a:t>
            </a:r>
            <a:r>
              <a:rPr lang="en-GB" dirty="0" smtClean="0">
                <a:solidFill>
                  <a:schemeClr val="tx1"/>
                </a:solidFill>
              </a:rPr>
              <a:t>, L. (2016) </a:t>
            </a:r>
            <a:r>
              <a:rPr lang="en-GB" i="1" dirty="0" smtClean="0">
                <a:solidFill>
                  <a:schemeClr val="tx1"/>
                </a:solidFill>
              </a:rPr>
              <a:t>Exploring Science with Young Children. </a:t>
            </a:r>
            <a:r>
              <a:rPr lang="en-GB" dirty="0" smtClean="0">
                <a:solidFill>
                  <a:schemeClr val="tx1"/>
                </a:solidFill>
              </a:rPr>
              <a:t>London: Sage.</a:t>
            </a:r>
          </a:p>
          <a:p>
            <a:pPr marL="0" indent="0">
              <a:buNone/>
            </a:pPr>
            <a:r>
              <a:rPr lang="en-GB" b="1" dirty="0">
                <a:solidFill>
                  <a:schemeClr val="tx1"/>
                </a:solidFill>
              </a:rPr>
              <a:t>Turner, J. et al. (2011) </a:t>
            </a:r>
            <a:r>
              <a:rPr lang="en-GB" b="1" i="1" dirty="0" smtClean="0">
                <a:solidFill>
                  <a:schemeClr val="tx1"/>
                </a:solidFill>
              </a:rPr>
              <a:t>It’s </a:t>
            </a:r>
            <a:r>
              <a:rPr lang="en-GB" b="1" i="1" dirty="0">
                <a:solidFill>
                  <a:schemeClr val="tx1"/>
                </a:solidFill>
              </a:rPr>
              <a:t>not fair or is it</a:t>
            </a:r>
            <a:r>
              <a:rPr lang="en-GB" b="1" i="1" dirty="0" smtClean="0">
                <a:solidFill>
                  <a:schemeClr val="tx1"/>
                </a:solidFill>
              </a:rPr>
              <a:t>?. </a:t>
            </a:r>
            <a:r>
              <a:rPr lang="en-GB" b="1" dirty="0" err="1" smtClean="0">
                <a:solidFill>
                  <a:schemeClr val="tx1"/>
                </a:solidFill>
              </a:rPr>
              <a:t>Sandbach</a:t>
            </a:r>
            <a:r>
              <a:rPr lang="en-GB" b="1" dirty="0" smtClean="0">
                <a:solidFill>
                  <a:schemeClr val="tx1"/>
                </a:solidFill>
              </a:rPr>
              <a:t>: </a:t>
            </a:r>
            <a:r>
              <a:rPr lang="en-GB" b="1" dirty="0">
                <a:solidFill>
                  <a:schemeClr val="tx1"/>
                </a:solidFill>
              </a:rPr>
              <a:t>MHE.</a:t>
            </a:r>
          </a:p>
          <a:p>
            <a:pPr marL="0" indent="0">
              <a:buNone/>
            </a:pPr>
            <a:endParaRPr lang="en-GB" dirty="0" smtClean="0">
              <a:solidFill>
                <a:schemeClr val="tx1"/>
              </a:solidFill>
            </a:endParaRPr>
          </a:p>
          <a:p>
            <a:pPr marL="0" indent="0">
              <a:buNone/>
            </a:pPr>
            <a:endParaRPr lang="en-GB" dirty="0">
              <a:solidFill>
                <a:schemeClr val="bg2">
                  <a:lumMod val="50000"/>
                </a:schemeClr>
              </a:solidFill>
            </a:endParaRPr>
          </a:p>
        </p:txBody>
      </p:sp>
    </p:spTree>
    <p:extLst>
      <p:ext uri="{BB962C8B-B14F-4D97-AF65-F5344CB8AC3E}">
        <p14:creationId xmlns:p14="http://schemas.microsoft.com/office/powerpoint/2010/main" val="146845684"/>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2065</TotalTime>
  <Words>5540</Words>
  <Application>Microsoft Office PowerPoint</Application>
  <PresentationFormat>Widescreen</PresentationFormat>
  <Paragraphs>531</Paragraphs>
  <Slides>74</Slides>
  <Notes>32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74</vt:i4>
      </vt:variant>
    </vt:vector>
  </HeadingPairs>
  <TitlesOfParts>
    <vt:vector size="82" baseType="lpstr">
      <vt:lpstr>MS PGothic</vt:lpstr>
      <vt:lpstr>Arial</vt:lpstr>
      <vt:lpstr>Calibri</vt:lpstr>
      <vt:lpstr>Calibri Light</vt:lpstr>
      <vt:lpstr>Comic Sans MS</vt:lpstr>
      <vt:lpstr>Wingdings</vt:lpstr>
      <vt:lpstr>Wingdings 3</vt:lpstr>
      <vt:lpstr>Retrospect</vt:lpstr>
      <vt:lpstr>ECAD5006</vt:lpstr>
      <vt:lpstr>Aims of science sessions</vt:lpstr>
      <vt:lpstr>Review:</vt:lpstr>
      <vt:lpstr>LEARNING OUTCOMES</vt:lpstr>
      <vt:lpstr>Introduction to ‘Enquiry-based Learning’ (EBL) </vt:lpstr>
      <vt:lpstr>PowerPoint Presentation</vt:lpstr>
      <vt:lpstr>Characteristics of EBL</vt:lpstr>
      <vt:lpstr>Benefits of EBL</vt:lpstr>
      <vt:lpstr>Challenges of EBL?</vt:lpstr>
      <vt:lpstr>Identifying key information for Assignment Part 1</vt:lpstr>
      <vt:lpstr>Learning through scientific enquiry</vt:lpstr>
      <vt:lpstr>Why is this type of learning important?</vt:lpstr>
      <vt:lpstr>Donaldson 2015 looking forwards</vt:lpstr>
      <vt:lpstr>Generic enquiry model</vt:lpstr>
      <vt:lpstr>Types of scientific enquiry identified in the current curriculum 2008</vt:lpstr>
      <vt:lpstr>“It’s Not Fair” Jane Turner et al.</vt:lpstr>
      <vt:lpstr>Knowledge and Understanding of the World(revised 2015) O4-O6 = L1-L3</vt:lpstr>
      <vt:lpstr>EBL is a constructivist learner centred approach </vt:lpstr>
      <vt:lpstr>EBL? </vt:lpstr>
      <vt:lpstr>Lakin, L. (2013) Developing Independent Learning in Science. Maidenhead: OU Press. </vt:lpstr>
      <vt:lpstr>EBL and Science Enquiry</vt:lpstr>
      <vt:lpstr>Theories about children’s learning</vt:lpstr>
      <vt:lpstr>ACTIVITY:</vt:lpstr>
      <vt:lpstr>Reflection</vt:lpstr>
      <vt:lpstr>   ACTIVE LEARNING </vt:lpstr>
      <vt:lpstr>   SCAFFOLDING requires subject knowledge confidence </vt:lpstr>
      <vt:lpstr>A range of teacher control that reflects pupils’ age / ability / experience of a culture of EBL</vt:lpstr>
      <vt:lpstr>Have you thought about an open “Big Question”?</vt:lpstr>
      <vt:lpstr>Lecture 2: KWHLAQ </vt:lpstr>
      <vt:lpstr>Use KWHLAQ to organise your own EBL thoughts as a teacher preparing for pupils’ experiences</vt:lpstr>
      <vt:lpstr>Use KWHLAQ to organise your own EBL thoughts as a teacher preparing for pupils’ experiences</vt:lpstr>
      <vt:lpstr>Review Science Skills Poster: Curriculum Level Characteristic and Progression L1-L5 (L1-3 =O4-6)  Look at these again with “It’s Not Fair Progression grid.</vt:lpstr>
      <vt:lpstr>Quotation from Turner, J. et al. (2011) It’s not fair or is it?. Sandbach. MHE. </vt:lpstr>
      <vt:lpstr>Table from Turner, J. et al. (2011) It’s not fair or is it?. Sandbach. MHE.</vt:lpstr>
      <vt:lpstr>Quotations from Turner, J. et al. (2011) It’s not fair or is it?. Sandbach. MHE.</vt:lpstr>
      <vt:lpstr>Characteristics of EBL, “It’s Not Fair” Examples:</vt:lpstr>
      <vt:lpstr>ECAD5006 Science 3</vt:lpstr>
      <vt:lpstr>Primary science education has benefited from over 40 years of research focussed development</vt:lpstr>
      <vt:lpstr>SPACE and the constructivist principle can be linked to the following useful approaches to learning that are underpinned by research outcomes</vt:lpstr>
      <vt:lpstr> Primary science and constructivism.</vt:lpstr>
      <vt:lpstr>The SPACE Legacy on Moodle</vt:lpstr>
      <vt:lpstr>CRIPSAT Scientific Enquiry Materials</vt:lpstr>
      <vt:lpstr>CRIPSAT Unit review</vt:lpstr>
      <vt:lpstr>CRIPSAT: RECYCLING</vt:lpstr>
      <vt:lpstr>Can I use CRIPSAT Framework for Assignment Responses?</vt:lpstr>
      <vt:lpstr>Sample questions to drive enquiry</vt:lpstr>
      <vt:lpstr>Recent initiatives in primary science education that reflect an evolving curriculum engagement with the benefits of  active learning and  independent learning goals in practice</vt:lpstr>
      <vt:lpstr>See Pack for:</vt:lpstr>
      <vt:lpstr>Introducing “Crunch” Activities</vt:lpstr>
      <vt:lpstr>The Crunch</vt:lpstr>
      <vt:lpstr>Theory into practice: Primary Science Teacher trust</vt:lpstr>
      <vt:lpstr>Oxford Brookes University Conceptual Challenge in Primary Science Astra Zeneca (now PSTT) funded project (2002 – 2004)</vt:lpstr>
      <vt:lpstr>The Bright Ideas Time strategy developed from this project:</vt:lpstr>
      <vt:lpstr> Video clips and explanation of Bright ideas </vt:lpstr>
      <vt:lpstr>An Education Endowment Foundation Project (2012 – 2015)</vt:lpstr>
      <vt:lpstr> Thinking, Doing, Talking Science</vt:lpstr>
      <vt:lpstr>Thinking and reasoning in the classroom</vt:lpstr>
      <vt:lpstr>On Moodle</vt:lpstr>
      <vt:lpstr>Possible contexts for your own Research into Practice?</vt:lpstr>
      <vt:lpstr> The odd one out</vt:lpstr>
      <vt:lpstr> The PMI</vt:lpstr>
      <vt:lpstr>Pupils’ responses</vt:lpstr>
      <vt:lpstr> The Big Question</vt:lpstr>
      <vt:lpstr> Problem solving</vt:lpstr>
      <vt:lpstr> Drama in Primary Science</vt:lpstr>
      <vt:lpstr>“I can explain” Project (Donaldson link?)</vt:lpstr>
      <vt:lpstr>National STEM Learning Centre: Future Learn</vt:lpstr>
      <vt:lpstr>Other resources</vt:lpstr>
      <vt:lpstr>PowerPoint Presentation</vt:lpstr>
      <vt:lpstr> Further research</vt:lpstr>
      <vt:lpstr>Further research</vt:lpstr>
      <vt:lpstr>Directed reading</vt:lpstr>
      <vt:lpstr>Websites</vt:lpstr>
      <vt:lpstr>TEXTBOOKS a selection: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ITEB5002 (Group D 1&amp;2) Pre visit</dc:title>
  <dc:creator>Ceri Lewis</dc:creator>
  <cp:lastModifiedBy>Ceri Lewis</cp:lastModifiedBy>
  <cp:revision>73</cp:revision>
  <cp:lastPrinted>2018-04-19T09:33:33Z</cp:lastPrinted>
  <dcterms:created xsi:type="dcterms:W3CDTF">2017-04-04T09:37:44Z</dcterms:created>
  <dcterms:modified xsi:type="dcterms:W3CDTF">2019-03-29T11:14:33Z</dcterms:modified>
</cp:coreProperties>
</file>