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A072BC-01C8-4BAE-8CFB-5856CFA53E69}" v="44" dt="2025-11-08T11:58:18.1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>
        <p:scale>
          <a:sx n="60" d="100"/>
          <a:sy n="60" d="100"/>
        </p:scale>
        <p:origin x="1287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10299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4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png"/><Relationship Id="rId18" Type="http://schemas.openxmlformats.org/officeDocument/2006/relationships/image" Target="../media/image28.jpg"/><Relationship Id="rId3" Type="http://schemas.openxmlformats.org/officeDocument/2006/relationships/image" Target="../media/image15.png"/><Relationship Id="rId7" Type="http://schemas.openxmlformats.org/officeDocument/2006/relationships/image" Target="../media/image18.png"/><Relationship Id="rId12" Type="http://schemas.openxmlformats.org/officeDocument/2006/relationships/image" Target="../media/image23.png"/><Relationship Id="rId17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2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5" Type="http://schemas.openxmlformats.org/officeDocument/2006/relationships/image" Target="../media/image26.png"/><Relationship Id="rId10" Type="http://schemas.openxmlformats.org/officeDocument/2006/relationships/image" Target="../media/image21.png"/><Relationship Id="rId19" Type="http://schemas.openxmlformats.org/officeDocument/2006/relationships/image" Target="../media/image6.png"/><Relationship Id="rId4" Type="http://schemas.openxmlformats.org/officeDocument/2006/relationships/image" Target="../media/image9.png"/><Relationship Id="rId9" Type="http://schemas.openxmlformats.org/officeDocument/2006/relationships/image" Target="../media/image20.png"/><Relationship Id="rId14" Type="http://schemas.openxmlformats.org/officeDocument/2006/relationships/image" Target="../media/image2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image" Target="../media/image37.png"/><Relationship Id="rId18" Type="http://schemas.openxmlformats.org/officeDocument/2006/relationships/image" Target="../media/image42.png"/><Relationship Id="rId26" Type="http://schemas.openxmlformats.org/officeDocument/2006/relationships/image" Target="../media/image50.png"/><Relationship Id="rId3" Type="http://schemas.openxmlformats.org/officeDocument/2006/relationships/image" Target="../media/image15.png"/><Relationship Id="rId21" Type="http://schemas.openxmlformats.org/officeDocument/2006/relationships/image" Target="../media/image45.png"/><Relationship Id="rId7" Type="http://schemas.openxmlformats.org/officeDocument/2006/relationships/image" Target="../media/image31.png"/><Relationship Id="rId12" Type="http://schemas.openxmlformats.org/officeDocument/2006/relationships/image" Target="../media/image36.png"/><Relationship Id="rId17" Type="http://schemas.openxmlformats.org/officeDocument/2006/relationships/image" Target="../media/image41.png"/><Relationship Id="rId25" Type="http://schemas.openxmlformats.org/officeDocument/2006/relationships/image" Target="../media/image49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40.png"/><Relationship Id="rId20" Type="http://schemas.openxmlformats.org/officeDocument/2006/relationships/image" Target="../media/image4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0.png"/><Relationship Id="rId11" Type="http://schemas.openxmlformats.org/officeDocument/2006/relationships/image" Target="../media/image35.png"/><Relationship Id="rId24" Type="http://schemas.openxmlformats.org/officeDocument/2006/relationships/image" Target="../media/image48.png"/><Relationship Id="rId5" Type="http://schemas.openxmlformats.org/officeDocument/2006/relationships/image" Target="../media/image29.png"/><Relationship Id="rId15" Type="http://schemas.openxmlformats.org/officeDocument/2006/relationships/image" Target="../media/image39.png"/><Relationship Id="rId23" Type="http://schemas.openxmlformats.org/officeDocument/2006/relationships/image" Target="../media/image47.png"/><Relationship Id="rId28" Type="http://schemas.openxmlformats.org/officeDocument/2006/relationships/image" Target="../media/image52.png"/><Relationship Id="rId10" Type="http://schemas.openxmlformats.org/officeDocument/2006/relationships/image" Target="../media/image34.png"/><Relationship Id="rId19" Type="http://schemas.openxmlformats.org/officeDocument/2006/relationships/image" Target="../media/image43.png"/><Relationship Id="rId4" Type="http://schemas.openxmlformats.org/officeDocument/2006/relationships/image" Target="../media/image9.png"/><Relationship Id="rId9" Type="http://schemas.openxmlformats.org/officeDocument/2006/relationships/image" Target="../media/image33.png"/><Relationship Id="rId14" Type="http://schemas.openxmlformats.org/officeDocument/2006/relationships/image" Target="../media/image38.png"/><Relationship Id="rId22" Type="http://schemas.openxmlformats.org/officeDocument/2006/relationships/image" Target="../media/image46.png"/><Relationship Id="rId27" Type="http://schemas.openxmlformats.org/officeDocument/2006/relationships/image" Target="../media/image5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png"/><Relationship Id="rId13" Type="http://schemas.openxmlformats.org/officeDocument/2006/relationships/image" Target="../media/image61.png"/><Relationship Id="rId18" Type="http://schemas.openxmlformats.org/officeDocument/2006/relationships/image" Target="../media/image13.png"/><Relationship Id="rId3" Type="http://schemas.openxmlformats.org/officeDocument/2006/relationships/image" Target="../media/image15.png"/><Relationship Id="rId7" Type="http://schemas.openxmlformats.org/officeDocument/2006/relationships/image" Target="../media/image55.png"/><Relationship Id="rId12" Type="http://schemas.openxmlformats.org/officeDocument/2006/relationships/image" Target="../media/image60.png"/><Relationship Id="rId17" Type="http://schemas.openxmlformats.org/officeDocument/2006/relationships/image" Target="../media/image65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6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4.png"/><Relationship Id="rId11" Type="http://schemas.openxmlformats.org/officeDocument/2006/relationships/image" Target="../media/image59.png"/><Relationship Id="rId5" Type="http://schemas.openxmlformats.org/officeDocument/2006/relationships/image" Target="../media/image53.png"/><Relationship Id="rId15" Type="http://schemas.openxmlformats.org/officeDocument/2006/relationships/image" Target="../media/image63.png"/><Relationship Id="rId10" Type="http://schemas.openxmlformats.org/officeDocument/2006/relationships/image" Target="../media/image58.png"/><Relationship Id="rId4" Type="http://schemas.openxmlformats.org/officeDocument/2006/relationships/image" Target="../media/image9.png"/><Relationship Id="rId9" Type="http://schemas.openxmlformats.org/officeDocument/2006/relationships/image" Target="../media/image57.png"/><Relationship Id="rId14" Type="http://schemas.openxmlformats.org/officeDocument/2006/relationships/image" Target="../media/image62.png"/></Relationships>
</file>

<file path=ppt/slides/_rels/slide6.xml.rels><?xml version="1.0" encoding="UTF-8" standalone="yes"?>
<Relationships xmlns="http://schemas.openxmlformats.org/package/2006/relationships"><Relationship Id="rId13" Type="http://schemas.openxmlformats.org/officeDocument/2006/relationships/image" Target="../media/image74.png"/><Relationship Id="rId18" Type="http://schemas.openxmlformats.org/officeDocument/2006/relationships/image" Target="../media/image79.png"/><Relationship Id="rId26" Type="http://schemas.openxmlformats.org/officeDocument/2006/relationships/image" Target="../media/image87.png"/><Relationship Id="rId3" Type="http://schemas.openxmlformats.org/officeDocument/2006/relationships/image" Target="../media/image15.png"/><Relationship Id="rId21" Type="http://schemas.openxmlformats.org/officeDocument/2006/relationships/image" Target="../media/image82.png"/><Relationship Id="rId34" Type="http://schemas.openxmlformats.org/officeDocument/2006/relationships/image" Target="../media/image95.png"/><Relationship Id="rId7" Type="http://schemas.openxmlformats.org/officeDocument/2006/relationships/image" Target="../media/image68.png"/><Relationship Id="rId12" Type="http://schemas.openxmlformats.org/officeDocument/2006/relationships/image" Target="../media/image73.png"/><Relationship Id="rId17" Type="http://schemas.openxmlformats.org/officeDocument/2006/relationships/image" Target="../media/image78.png"/><Relationship Id="rId25" Type="http://schemas.openxmlformats.org/officeDocument/2006/relationships/image" Target="../media/image86.png"/><Relationship Id="rId33" Type="http://schemas.openxmlformats.org/officeDocument/2006/relationships/image" Target="../media/image94.pn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77.png"/><Relationship Id="rId20" Type="http://schemas.openxmlformats.org/officeDocument/2006/relationships/image" Target="../media/image81.png"/><Relationship Id="rId29" Type="http://schemas.openxmlformats.org/officeDocument/2006/relationships/image" Target="../media/image9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7.png"/><Relationship Id="rId11" Type="http://schemas.openxmlformats.org/officeDocument/2006/relationships/image" Target="../media/image72.png"/><Relationship Id="rId24" Type="http://schemas.openxmlformats.org/officeDocument/2006/relationships/image" Target="../media/image85.png"/><Relationship Id="rId32" Type="http://schemas.openxmlformats.org/officeDocument/2006/relationships/image" Target="../media/image93.png"/><Relationship Id="rId5" Type="http://schemas.openxmlformats.org/officeDocument/2006/relationships/image" Target="../media/image66.png"/><Relationship Id="rId15" Type="http://schemas.openxmlformats.org/officeDocument/2006/relationships/image" Target="../media/image76.png"/><Relationship Id="rId23" Type="http://schemas.openxmlformats.org/officeDocument/2006/relationships/image" Target="../media/image84.png"/><Relationship Id="rId28" Type="http://schemas.openxmlformats.org/officeDocument/2006/relationships/image" Target="../media/image89.png"/><Relationship Id="rId10" Type="http://schemas.openxmlformats.org/officeDocument/2006/relationships/image" Target="../media/image71.png"/><Relationship Id="rId19" Type="http://schemas.openxmlformats.org/officeDocument/2006/relationships/image" Target="../media/image80.png"/><Relationship Id="rId31" Type="http://schemas.openxmlformats.org/officeDocument/2006/relationships/image" Target="../media/image92.png"/><Relationship Id="rId4" Type="http://schemas.openxmlformats.org/officeDocument/2006/relationships/image" Target="../media/image9.png"/><Relationship Id="rId9" Type="http://schemas.openxmlformats.org/officeDocument/2006/relationships/image" Target="../media/image70.png"/><Relationship Id="rId14" Type="http://schemas.openxmlformats.org/officeDocument/2006/relationships/image" Target="../media/image75.png"/><Relationship Id="rId22" Type="http://schemas.openxmlformats.org/officeDocument/2006/relationships/image" Target="../media/image83.png"/><Relationship Id="rId27" Type="http://schemas.openxmlformats.org/officeDocument/2006/relationships/image" Target="../media/image88.png"/><Relationship Id="rId30" Type="http://schemas.openxmlformats.org/officeDocument/2006/relationships/image" Target="../media/image91.png"/><Relationship Id="rId8" Type="http://schemas.openxmlformats.org/officeDocument/2006/relationships/image" Target="../media/image6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9.png"/><Relationship Id="rId13" Type="http://schemas.openxmlformats.org/officeDocument/2006/relationships/image" Target="../media/image104.png"/><Relationship Id="rId3" Type="http://schemas.openxmlformats.org/officeDocument/2006/relationships/image" Target="../media/image15.png"/><Relationship Id="rId7" Type="http://schemas.openxmlformats.org/officeDocument/2006/relationships/image" Target="../media/image98.png"/><Relationship Id="rId12" Type="http://schemas.openxmlformats.org/officeDocument/2006/relationships/image" Target="../media/image10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7.png"/><Relationship Id="rId11" Type="http://schemas.openxmlformats.org/officeDocument/2006/relationships/image" Target="../media/image102.png"/><Relationship Id="rId5" Type="http://schemas.openxmlformats.org/officeDocument/2006/relationships/image" Target="../media/image96.png"/><Relationship Id="rId10" Type="http://schemas.openxmlformats.org/officeDocument/2006/relationships/image" Target="../media/image101.png"/><Relationship Id="rId4" Type="http://schemas.openxmlformats.org/officeDocument/2006/relationships/image" Target="../media/image9.png"/><Relationship Id="rId9" Type="http://schemas.openxmlformats.org/officeDocument/2006/relationships/image" Target="../media/image100.png"/><Relationship Id="rId1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9.png"/><Relationship Id="rId13" Type="http://schemas.openxmlformats.org/officeDocument/2006/relationships/image" Target="../media/image114.png"/><Relationship Id="rId3" Type="http://schemas.openxmlformats.org/officeDocument/2006/relationships/image" Target="../media/image105.png"/><Relationship Id="rId7" Type="http://schemas.openxmlformats.org/officeDocument/2006/relationships/image" Target="../media/image108.png"/><Relationship Id="rId12" Type="http://schemas.openxmlformats.org/officeDocument/2006/relationships/image" Target="../media/image1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7.png"/><Relationship Id="rId11" Type="http://schemas.openxmlformats.org/officeDocument/2006/relationships/image" Target="../media/image112.png"/><Relationship Id="rId5" Type="http://schemas.openxmlformats.org/officeDocument/2006/relationships/image" Target="../media/image106.png"/><Relationship Id="rId15" Type="http://schemas.openxmlformats.org/officeDocument/2006/relationships/image" Target="../media/image116.png"/><Relationship Id="rId10" Type="http://schemas.openxmlformats.org/officeDocument/2006/relationships/image" Target="../media/image111.png"/><Relationship Id="rId4" Type="http://schemas.openxmlformats.org/officeDocument/2006/relationships/image" Target="../media/image9.png"/><Relationship Id="rId9" Type="http://schemas.openxmlformats.org/officeDocument/2006/relationships/image" Target="../media/image110.png"/><Relationship Id="rId14" Type="http://schemas.openxmlformats.org/officeDocument/2006/relationships/image" Target="../media/image115.png"/></Relationships>
</file>

<file path=ppt/slides/_rels/slide9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25.png"/><Relationship Id="rId18" Type="http://schemas.openxmlformats.org/officeDocument/2006/relationships/image" Target="../media/image130.png"/><Relationship Id="rId26" Type="http://schemas.openxmlformats.org/officeDocument/2006/relationships/image" Target="../media/image138.png"/><Relationship Id="rId3" Type="http://schemas.openxmlformats.org/officeDocument/2006/relationships/image" Target="../media/image15.png"/><Relationship Id="rId21" Type="http://schemas.openxmlformats.org/officeDocument/2006/relationships/image" Target="../media/image133.png"/><Relationship Id="rId34" Type="http://schemas.openxmlformats.org/officeDocument/2006/relationships/image" Target="../media/image146.png"/><Relationship Id="rId7" Type="http://schemas.openxmlformats.org/officeDocument/2006/relationships/image" Target="../media/image119.png"/><Relationship Id="rId12" Type="http://schemas.openxmlformats.org/officeDocument/2006/relationships/image" Target="../media/image124.png"/><Relationship Id="rId17" Type="http://schemas.openxmlformats.org/officeDocument/2006/relationships/image" Target="../media/image129.png"/><Relationship Id="rId25" Type="http://schemas.openxmlformats.org/officeDocument/2006/relationships/image" Target="../media/image137.png"/><Relationship Id="rId33" Type="http://schemas.openxmlformats.org/officeDocument/2006/relationships/image" Target="../media/image145.png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128.png"/><Relationship Id="rId20" Type="http://schemas.openxmlformats.org/officeDocument/2006/relationships/image" Target="../media/image132.png"/><Relationship Id="rId29" Type="http://schemas.openxmlformats.org/officeDocument/2006/relationships/image" Target="../media/image14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8.png"/><Relationship Id="rId11" Type="http://schemas.openxmlformats.org/officeDocument/2006/relationships/image" Target="../media/image123.png"/><Relationship Id="rId24" Type="http://schemas.openxmlformats.org/officeDocument/2006/relationships/image" Target="../media/image136.png"/><Relationship Id="rId32" Type="http://schemas.openxmlformats.org/officeDocument/2006/relationships/image" Target="../media/image144.png"/><Relationship Id="rId5" Type="http://schemas.openxmlformats.org/officeDocument/2006/relationships/image" Target="../media/image117.png"/><Relationship Id="rId15" Type="http://schemas.openxmlformats.org/officeDocument/2006/relationships/image" Target="../media/image127.png"/><Relationship Id="rId23" Type="http://schemas.openxmlformats.org/officeDocument/2006/relationships/image" Target="../media/image135.png"/><Relationship Id="rId28" Type="http://schemas.openxmlformats.org/officeDocument/2006/relationships/image" Target="../media/image140.png"/><Relationship Id="rId10" Type="http://schemas.openxmlformats.org/officeDocument/2006/relationships/image" Target="../media/image122.png"/><Relationship Id="rId19" Type="http://schemas.openxmlformats.org/officeDocument/2006/relationships/image" Target="../media/image131.png"/><Relationship Id="rId31" Type="http://schemas.openxmlformats.org/officeDocument/2006/relationships/image" Target="../media/image143.png"/><Relationship Id="rId4" Type="http://schemas.openxmlformats.org/officeDocument/2006/relationships/image" Target="../media/image9.png"/><Relationship Id="rId9" Type="http://schemas.openxmlformats.org/officeDocument/2006/relationships/image" Target="../media/image121.png"/><Relationship Id="rId14" Type="http://schemas.openxmlformats.org/officeDocument/2006/relationships/image" Target="../media/image126.png"/><Relationship Id="rId22" Type="http://schemas.openxmlformats.org/officeDocument/2006/relationships/image" Target="../media/image134.png"/><Relationship Id="rId27" Type="http://schemas.openxmlformats.org/officeDocument/2006/relationships/image" Target="../media/image139.png"/><Relationship Id="rId30" Type="http://schemas.openxmlformats.org/officeDocument/2006/relationships/image" Target="../media/image142.png"/><Relationship Id="rId35" Type="http://schemas.openxmlformats.org/officeDocument/2006/relationships/image" Target="../media/image147.png"/><Relationship Id="rId8" Type="http://schemas.openxmlformats.org/officeDocument/2006/relationships/image" Target="../media/image12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1.png"/><Relationship Id="rId13" Type="http://schemas.openxmlformats.org/officeDocument/2006/relationships/image" Target="../media/image156.png"/><Relationship Id="rId18" Type="http://schemas.openxmlformats.org/officeDocument/2006/relationships/image" Target="../media/image161.png"/><Relationship Id="rId3" Type="http://schemas.openxmlformats.org/officeDocument/2006/relationships/image" Target="../media/image148.png"/><Relationship Id="rId21" Type="http://schemas.openxmlformats.org/officeDocument/2006/relationships/image" Target="../media/image164.png"/><Relationship Id="rId7" Type="http://schemas.openxmlformats.org/officeDocument/2006/relationships/image" Target="../media/image150.png"/><Relationship Id="rId12" Type="http://schemas.openxmlformats.org/officeDocument/2006/relationships/image" Target="../media/image155.png"/><Relationship Id="rId17" Type="http://schemas.openxmlformats.org/officeDocument/2006/relationships/image" Target="../media/image160.png"/><Relationship Id="rId25" Type="http://schemas.openxmlformats.org/officeDocument/2006/relationships/image" Target="../media/image168.png"/><Relationship Id="rId2" Type="http://schemas.openxmlformats.org/officeDocument/2006/relationships/notesSlide" Target="../notesSlides/notesSlide10.xml"/><Relationship Id="rId16" Type="http://schemas.openxmlformats.org/officeDocument/2006/relationships/image" Target="../media/image159.png"/><Relationship Id="rId20" Type="http://schemas.openxmlformats.org/officeDocument/2006/relationships/image" Target="../media/image16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7.png"/><Relationship Id="rId11" Type="http://schemas.openxmlformats.org/officeDocument/2006/relationships/image" Target="../media/image154.png"/><Relationship Id="rId24" Type="http://schemas.openxmlformats.org/officeDocument/2006/relationships/image" Target="../media/image167.png"/><Relationship Id="rId5" Type="http://schemas.openxmlformats.org/officeDocument/2006/relationships/image" Target="../media/image149.png"/><Relationship Id="rId15" Type="http://schemas.openxmlformats.org/officeDocument/2006/relationships/image" Target="../media/image158.png"/><Relationship Id="rId23" Type="http://schemas.openxmlformats.org/officeDocument/2006/relationships/image" Target="../media/image166.png"/><Relationship Id="rId10" Type="http://schemas.openxmlformats.org/officeDocument/2006/relationships/image" Target="../media/image153.png"/><Relationship Id="rId19" Type="http://schemas.openxmlformats.org/officeDocument/2006/relationships/image" Target="../media/image162.png"/><Relationship Id="rId4" Type="http://schemas.openxmlformats.org/officeDocument/2006/relationships/image" Target="../media/image9.png"/><Relationship Id="rId9" Type="http://schemas.openxmlformats.org/officeDocument/2006/relationships/image" Target="../media/image152.png"/><Relationship Id="rId14" Type="http://schemas.openxmlformats.org/officeDocument/2006/relationships/image" Target="../media/image157.png"/><Relationship Id="rId22" Type="http://schemas.openxmlformats.org/officeDocument/2006/relationships/image" Target="../media/image16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" y="1714500"/>
            <a:ext cx="914400" cy="762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2963" y="4089950"/>
            <a:ext cx="457200" cy="4572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6000" y="0"/>
            <a:ext cx="6096000" cy="6858000"/>
          </a:xfrm>
          <a:prstGeom prst="rect">
            <a:avLst/>
          </a:prstGeom>
        </p:spPr>
      </p:pic>
      <p:sp>
        <p:nvSpPr>
          <p:cNvPr id="8" name="Text 0"/>
          <p:cNvSpPr/>
          <p:nvPr/>
        </p:nvSpPr>
        <p:spPr>
          <a:xfrm>
            <a:off x="609600" y="2019300"/>
            <a:ext cx="4876800" cy="1143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>
              <a:lnSpc>
                <a:spcPts val="4500"/>
              </a:lnSpc>
            </a:pPr>
            <a:r>
              <a:rPr lang="en-US" sz="3600" b="1" dirty="0">
                <a:solidFill>
                  <a:srgbClr val="1F2937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Paw Palace
</a:t>
            </a:r>
            <a:r>
              <a:rPr lang="en-GB" sz="2000" dirty="0"/>
              <a:t>A Home Away from Home for Dogs</a:t>
            </a:r>
          </a:p>
          <a:p>
            <a:pPr marL="0" indent="0">
              <a:lnSpc>
                <a:spcPts val="4500"/>
              </a:lnSpc>
              <a:buNone/>
            </a:pPr>
            <a:endParaRPr lang="en-US" sz="3600" dirty="0"/>
          </a:p>
        </p:txBody>
      </p:sp>
      <p:sp>
        <p:nvSpPr>
          <p:cNvPr id="9" name="Text 1"/>
          <p:cNvSpPr/>
          <p:nvPr/>
        </p:nvSpPr>
        <p:spPr>
          <a:xfrm>
            <a:off x="609600" y="3314699"/>
            <a:ext cx="4176810" cy="1093339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>
              <a:lnSpc>
                <a:spcPts val="2700"/>
              </a:lnSpc>
            </a:pPr>
            <a:r>
              <a:rPr lang="en-GB" sz="2000" dirty="0"/>
              <a:t>“Because leaving your dog shouldn’t feel like leaving family.”</a:t>
            </a:r>
          </a:p>
          <a:p>
            <a:pPr marL="0" indent="0">
              <a:lnSpc>
                <a:spcPts val="2700"/>
              </a:lnSpc>
              <a:buNone/>
            </a:pPr>
            <a:endParaRPr lang="en-US" sz="2250" dirty="0"/>
          </a:p>
        </p:txBody>
      </p:sp>
      <p:sp>
        <p:nvSpPr>
          <p:cNvPr id="11" name="Text 3"/>
          <p:cNvSpPr/>
          <p:nvPr/>
        </p:nvSpPr>
        <p:spPr>
          <a:xfrm>
            <a:off x="1386176" y="3975299"/>
            <a:ext cx="3400234" cy="2791896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dirty="0">
                <a:solidFill>
                  <a:srgbClr val="374151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Tamworth, Staffordshire</a:t>
            </a:r>
          </a:p>
          <a:p>
            <a:pPr marL="0" indent="0">
              <a:lnSpc>
                <a:spcPts val="2100"/>
              </a:lnSpc>
              <a:buNone/>
            </a:pPr>
            <a:endParaRPr lang="en-US" sz="1600" dirty="0">
              <a:solidFill>
                <a:srgbClr val="374151"/>
              </a:solidFill>
              <a:ea typeface="Open Sans" pitchFamily="34" charset="-122"/>
              <a:cs typeface="Open Sans" pitchFamily="34" charset="-120"/>
            </a:endParaRPr>
          </a:p>
          <a:p>
            <a:r>
              <a:rPr lang="en-GB" sz="1600" b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LCLM4006 -Enterprise &amp; Entrepreneurship</a:t>
            </a:r>
            <a:endParaRPr lang="en-GB" sz="1600" dirty="0"/>
          </a:p>
          <a:p>
            <a:r>
              <a:rPr lang="en-GB" sz="1600" b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Certificate in Higher Education</a:t>
            </a:r>
            <a:endParaRPr lang="en-GB" sz="1600" dirty="0"/>
          </a:p>
          <a:p>
            <a:r>
              <a:rPr lang="en-GB" sz="1600" b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(Business Skills for the Workplace)</a:t>
            </a:r>
            <a:endParaRPr lang="en-GB" sz="1600" dirty="0"/>
          </a:p>
          <a:p>
            <a:r>
              <a:rPr lang="en-GB" sz="1600" b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LEVEL 4</a:t>
            </a:r>
            <a:endParaRPr lang="en-US" sz="1600" dirty="0">
              <a:solidFill>
                <a:srgbClr val="374151"/>
              </a:solidFill>
              <a:ea typeface="Open Sans" pitchFamily="34" charset="-122"/>
              <a:cs typeface="Open Sans" pitchFamily="34" charset="-120"/>
            </a:endParaRPr>
          </a:p>
          <a:p>
            <a:pPr marL="0" indent="0">
              <a:lnSpc>
                <a:spcPts val="2100"/>
              </a:lnSpc>
              <a:buNone/>
            </a:pPr>
            <a:endParaRPr lang="en-US" sz="1600" dirty="0">
              <a:solidFill>
                <a:srgbClr val="374151"/>
              </a:solidFill>
              <a:ea typeface="Open Sans" pitchFamily="34" charset="-122"/>
              <a:cs typeface="Open Sans" pitchFamily="34" charset="-120"/>
            </a:endParaRPr>
          </a:p>
          <a:p>
            <a:r>
              <a:rPr lang="en-GB" sz="1600" b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Lecturer: </a:t>
            </a:r>
            <a:r>
              <a:rPr lang="en-GB" sz="16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1600" dirty="0" err="1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Fouziya</a:t>
            </a:r>
            <a:r>
              <a:rPr lang="en-GB" sz="16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 Farheen</a:t>
            </a:r>
            <a:endParaRPr lang="en-GB" sz="1600" dirty="0"/>
          </a:p>
          <a:p>
            <a:r>
              <a:rPr lang="en-GB" sz="16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 </a:t>
            </a:r>
            <a:r>
              <a:rPr lang="en-GB" sz="1600" b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Student: </a:t>
            </a:r>
            <a:r>
              <a:rPr lang="en-GB" sz="16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Alina Mihaila</a:t>
            </a:r>
            <a:endParaRPr lang="en-GB" sz="1600" dirty="0"/>
          </a:p>
          <a:p>
            <a:r>
              <a:rPr lang="en-GB" sz="1600" b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Student ID: </a:t>
            </a:r>
            <a:r>
              <a:rPr lang="en-GB" sz="16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2410740</a:t>
            </a:r>
            <a:endParaRPr lang="en-GB" sz="1600" dirty="0"/>
          </a:p>
          <a:p>
            <a:pPr marL="0" indent="0">
              <a:lnSpc>
                <a:spcPts val="2100"/>
              </a:lnSpc>
              <a:buNone/>
            </a:pPr>
            <a:endParaRPr lang="en-US" sz="1350" dirty="0">
              <a:solidFill>
                <a:srgbClr val="374151"/>
              </a:solidFill>
              <a:latin typeface="Open Sans" pitchFamily="34" charset="0"/>
              <a:ea typeface="Open Sans" pitchFamily="34" charset="-122"/>
              <a:cs typeface="Open Sans" pitchFamily="34" charset="-120"/>
            </a:endParaRPr>
          </a:p>
          <a:p>
            <a:pPr marL="0" indent="0">
              <a:lnSpc>
                <a:spcPts val="2100"/>
              </a:lnSpc>
              <a:buNone/>
            </a:pPr>
            <a:endParaRPr lang="en-US" sz="1350" dirty="0"/>
          </a:p>
        </p:txBody>
      </p:sp>
      <p:pic>
        <p:nvPicPr>
          <p:cNvPr id="13" name="Picture 12" descr="A dog lying on a blanket&#10;&#10;AI-generated content may be incorrect.">
            <a:extLst>
              <a:ext uri="{FF2B5EF4-FFF2-40B4-BE49-F238E27FC236}">
                <a16:creationId xmlns:a16="http://schemas.microsoft.com/office/drawing/2014/main" id="{8B9FE54B-59DF-D683-712A-D1D40688EA9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6410" y="0"/>
            <a:ext cx="7405589" cy="6858000"/>
          </a:xfrm>
          <a:prstGeom prst="rect">
            <a:avLst/>
          </a:prstGeom>
        </p:spPr>
      </p:pic>
      <p:pic>
        <p:nvPicPr>
          <p:cNvPr id="14" name="Picture 13" descr="A logo of a dog with a crown&#10;&#10;AI-generated content may be incorrect.">
            <a:extLst>
              <a:ext uri="{FF2B5EF4-FFF2-40B4-BE49-F238E27FC236}">
                <a16:creationId xmlns:a16="http://schemas.microsoft.com/office/drawing/2014/main" id="{8F23808B-0316-6E88-701D-EA541061AD0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7127" y="3975299"/>
            <a:ext cx="638810" cy="63881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A5701AF-F7AB-4C61-7C23-0BEE95A6C5D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855" y="90805"/>
            <a:ext cx="3314700" cy="138112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438150"/>
            <a:ext cx="12192000" cy="70485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477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5498" y="952500"/>
            <a:ext cx="5562600" cy="53721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53200" y="1209675"/>
            <a:ext cx="228600" cy="2286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53200" y="3238500"/>
            <a:ext cx="4762500" cy="28575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6629400"/>
            <a:ext cx="12192000" cy="419100"/>
          </a:xfrm>
          <a:prstGeom prst="rect">
            <a:avLst/>
          </a:prstGeom>
        </p:spPr>
      </p:pic>
      <p:sp>
        <p:nvSpPr>
          <p:cNvPr id="18" name="Text 0"/>
          <p:cNvSpPr/>
          <p:nvPr/>
        </p:nvSpPr>
        <p:spPr>
          <a:xfrm>
            <a:off x="304800" y="152400"/>
            <a:ext cx="13898880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Business Overview &amp; Market Opportunity</a:t>
            </a:r>
            <a:endParaRPr lang="en-US" sz="2250" dirty="0"/>
          </a:p>
        </p:txBody>
      </p:sp>
      <p:sp>
        <p:nvSpPr>
          <p:cNvPr id="19" name="Text 1"/>
          <p:cNvSpPr/>
          <p:nvPr/>
        </p:nvSpPr>
        <p:spPr>
          <a:xfrm>
            <a:off x="838200" y="1181100"/>
            <a:ext cx="51054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endParaRPr lang="en-US" sz="1800" dirty="0"/>
          </a:p>
        </p:txBody>
      </p:sp>
      <p:sp>
        <p:nvSpPr>
          <p:cNvPr id="20" name="Text 2"/>
          <p:cNvSpPr/>
          <p:nvPr/>
        </p:nvSpPr>
        <p:spPr>
          <a:xfrm>
            <a:off x="819150" y="1638300"/>
            <a:ext cx="4880967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endParaRPr lang="en-US" sz="1200" dirty="0"/>
          </a:p>
        </p:txBody>
      </p:sp>
      <p:sp>
        <p:nvSpPr>
          <p:cNvPr id="21" name="Text 3"/>
          <p:cNvSpPr/>
          <p:nvPr/>
        </p:nvSpPr>
        <p:spPr>
          <a:xfrm>
            <a:off x="819150" y="2019300"/>
            <a:ext cx="481965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endParaRPr lang="en-US" sz="1200" dirty="0"/>
          </a:p>
        </p:txBody>
      </p:sp>
      <p:sp>
        <p:nvSpPr>
          <p:cNvPr id="22" name="Text 4"/>
          <p:cNvSpPr/>
          <p:nvPr/>
        </p:nvSpPr>
        <p:spPr>
          <a:xfrm>
            <a:off x="819150" y="2628900"/>
            <a:ext cx="4983301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endParaRPr lang="en-US" sz="1200" dirty="0"/>
          </a:p>
        </p:txBody>
      </p:sp>
      <p:sp>
        <p:nvSpPr>
          <p:cNvPr id="23" name="Text 5"/>
          <p:cNvSpPr/>
          <p:nvPr/>
        </p:nvSpPr>
        <p:spPr>
          <a:xfrm>
            <a:off x="838200" y="3009900"/>
            <a:ext cx="48006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endParaRPr lang="en-US" sz="1200" dirty="0"/>
          </a:p>
        </p:txBody>
      </p:sp>
      <p:sp>
        <p:nvSpPr>
          <p:cNvPr id="24" name="Text 6"/>
          <p:cNvSpPr/>
          <p:nvPr/>
        </p:nvSpPr>
        <p:spPr>
          <a:xfrm>
            <a:off x="819150" y="3619500"/>
            <a:ext cx="481965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endParaRPr lang="en-US" sz="1200" dirty="0"/>
          </a:p>
        </p:txBody>
      </p:sp>
      <p:sp>
        <p:nvSpPr>
          <p:cNvPr id="25" name="Text 7"/>
          <p:cNvSpPr/>
          <p:nvPr/>
        </p:nvSpPr>
        <p:spPr>
          <a:xfrm>
            <a:off x="6858000" y="1181100"/>
            <a:ext cx="51054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0F766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Market Opportunity</a:t>
            </a:r>
            <a:endParaRPr lang="en-US" sz="1800" dirty="0"/>
          </a:p>
        </p:txBody>
      </p:sp>
      <p:sp>
        <p:nvSpPr>
          <p:cNvPr id="26" name="Text 8"/>
          <p:cNvSpPr/>
          <p:nvPr/>
        </p:nvSpPr>
        <p:spPr>
          <a:xfrm>
            <a:off x="7110114" y="1638299"/>
            <a:ext cx="4297811" cy="1168435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r>
              <a:rPr lang="en-GB" sz="1200" b="1" dirty="0"/>
              <a:t>The UK loves dogs – and it’s growing fast!</a:t>
            </a:r>
            <a:endParaRPr lang="en-GB" sz="1200" dirty="0"/>
          </a:p>
          <a:p>
            <a:r>
              <a:rPr lang="en-GB" sz="1200" b="1" dirty="0"/>
              <a:t>13.5 million dogs</a:t>
            </a:r>
            <a:r>
              <a:rPr lang="en-GB" sz="1200" dirty="0"/>
              <a:t> in the UK (31% of homes)</a:t>
            </a:r>
          </a:p>
          <a:p>
            <a:r>
              <a:rPr lang="en-GB" sz="1200" b="1" dirty="0"/>
              <a:t>57% of Staffordshire homes</a:t>
            </a:r>
            <a:r>
              <a:rPr lang="en-GB" sz="1200" dirty="0"/>
              <a:t> have pets</a:t>
            </a:r>
          </a:p>
          <a:p>
            <a:r>
              <a:rPr lang="en-GB" sz="1200" dirty="0"/>
              <a:t>Pet boarding market: </a:t>
            </a:r>
            <a:r>
              <a:rPr lang="en-GB" sz="1200" b="1" dirty="0"/>
              <a:t>£783m → £1.2bn by 2030</a:t>
            </a:r>
            <a:r>
              <a:rPr lang="en-GB" sz="1200" dirty="0"/>
              <a:t> (7.6% growth)</a:t>
            </a:r>
          </a:p>
          <a:p>
            <a:pPr marL="0" indent="0">
              <a:lnSpc>
                <a:spcPts val="1800"/>
              </a:lnSpc>
              <a:buNone/>
            </a:pPr>
            <a:endParaRPr lang="en-US" sz="1200" dirty="0"/>
          </a:p>
          <a:p>
            <a:pPr>
              <a:lnSpc>
                <a:spcPts val="1800"/>
              </a:lnSpc>
            </a:pPr>
            <a:r>
              <a:rPr lang="en-GB" sz="1200" dirty="0"/>
              <a:t>“More people treat dogs like kids. They’ll pay for peace of mind.”</a:t>
            </a:r>
          </a:p>
          <a:p>
            <a:pPr marL="0" indent="0">
              <a:lnSpc>
                <a:spcPts val="1800"/>
              </a:lnSpc>
              <a:buNone/>
            </a:pPr>
            <a:endParaRPr lang="en-US" sz="1200" dirty="0"/>
          </a:p>
        </p:txBody>
      </p:sp>
      <p:pic>
        <p:nvPicPr>
          <p:cNvPr id="31" name="Picture 30" descr="A dog lying in tall grass&#10;&#10;AI-generated content may be incorrect.">
            <a:extLst>
              <a:ext uri="{FF2B5EF4-FFF2-40B4-BE49-F238E27FC236}">
                <a16:creationId xmlns:a16="http://schemas.microsoft.com/office/drawing/2014/main" id="{4C84DA2B-6BD3-6C8C-B9D3-D82E68E32DE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910663" y="878330"/>
            <a:ext cx="2432987" cy="1824740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2A3C5BD8-E685-4929-4AA1-0738B8035D91}"/>
              </a:ext>
            </a:extLst>
          </p:cNvPr>
          <p:cNvSpPr txBox="1"/>
          <p:nvPr/>
        </p:nvSpPr>
        <p:spPr>
          <a:xfrm>
            <a:off x="194667" y="848836"/>
            <a:ext cx="377952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“What I saw broke my heart…”</a:t>
            </a:r>
            <a:endParaRPr lang="en-GB" sz="1400" dirty="0"/>
          </a:p>
          <a:p>
            <a:r>
              <a:rPr lang="en-GB" sz="1400" dirty="0"/>
              <a:t>Busy professionals in Tamworth leave dogs in cold, noisy kennels</a:t>
            </a:r>
          </a:p>
          <a:p>
            <a:r>
              <a:rPr lang="en-GB" sz="1400" dirty="0"/>
              <a:t>No webcam, no updates, no peace of mind</a:t>
            </a:r>
          </a:p>
          <a:p>
            <a:r>
              <a:rPr lang="en-GB" sz="1400" dirty="0"/>
              <a:t>Dogs come home stressed, owners feel guilty</a:t>
            </a:r>
          </a:p>
          <a:p>
            <a:r>
              <a:rPr lang="en-GB" sz="1400" b="1" dirty="0"/>
              <a:t>Real Quote (from research):</a:t>
            </a:r>
            <a:r>
              <a:rPr lang="en-GB" sz="1400" dirty="0"/>
              <a:t> </a:t>
            </a:r>
            <a:r>
              <a:rPr lang="en-GB" sz="1400" i="1" dirty="0"/>
              <a:t>“I cried every night my dog was away. I just wanted to see him.”</a:t>
            </a:r>
            <a:r>
              <a:rPr lang="en-GB" sz="1400" dirty="0"/>
              <a:t> – Local Tamworth owner</a:t>
            </a:r>
          </a:p>
          <a:p>
            <a:endParaRPr lang="en-GB" dirty="0"/>
          </a:p>
        </p:txBody>
      </p:sp>
      <p:graphicFrame>
        <p:nvGraphicFramePr>
          <p:cNvPr id="33" name="Table 32">
            <a:extLst>
              <a:ext uri="{FF2B5EF4-FFF2-40B4-BE49-F238E27FC236}">
                <a16:creationId xmlns:a16="http://schemas.microsoft.com/office/drawing/2014/main" id="{7FD3D794-14F7-0177-E51C-6F96EA98A1D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7387674"/>
              </p:ext>
            </p:extLst>
          </p:nvPr>
        </p:nvGraphicFramePr>
        <p:xfrm>
          <a:off x="115876" y="3035335"/>
          <a:ext cx="7422932" cy="2507820"/>
        </p:xfrm>
        <a:graphic>
          <a:graphicData uri="http://schemas.openxmlformats.org/drawingml/2006/table">
            <a:tbl>
              <a:tblPr/>
              <a:tblGrid>
                <a:gridCol w="3711466">
                  <a:extLst>
                    <a:ext uri="{9D8B030D-6E8A-4147-A177-3AD203B41FA5}">
                      <a16:colId xmlns:a16="http://schemas.microsoft.com/office/drawing/2014/main" val="2625475523"/>
                    </a:ext>
                  </a:extLst>
                </a:gridCol>
                <a:gridCol w="3711466">
                  <a:extLst>
                    <a:ext uri="{9D8B030D-6E8A-4147-A177-3AD203B41FA5}">
                      <a16:colId xmlns:a16="http://schemas.microsoft.com/office/drawing/2014/main" val="885816199"/>
                    </a:ext>
                  </a:extLst>
                </a:gridCol>
              </a:tblGrid>
              <a:tr h="5015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Feature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Why It Matters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00896229"/>
                  </a:ext>
                </a:extLst>
              </a:tr>
              <a:tr h="5015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Climate-controlled suites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Dogs sleep like at home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0356807"/>
                  </a:ext>
                </a:extLst>
              </a:tr>
              <a:tr h="5015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Live webcam via app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Owners check in anytime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36688968"/>
                  </a:ext>
                </a:extLst>
              </a:tr>
              <a:tr h="5015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Secure paddocks + play matching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Safe, happy, socialised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25261439"/>
                  </a:ext>
                </a:extLst>
              </a:tr>
              <a:tr h="5015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Daycare, grooming, agility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Full care under one roof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87223526"/>
                  </a:ext>
                </a:extLst>
              </a:tr>
            </a:tbl>
          </a:graphicData>
        </a:graphic>
      </p:graphicFrame>
      <p:sp>
        <p:nvSpPr>
          <p:cNvPr id="34" name="TextBox 33">
            <a:extLst>
              <a:ext uri="{FF2B5EF4-FFF2-40B4-BE49-F238E27FC236}">
                <a16:creationId xmlns:a16="http://schemas.microsoft.com/office/drawing/2014/main" id="{0F7AE293-68E3-B24C-8734-5179D1839778}"/>
              </a:ext>
            </a:extLst>
          </p:cNvPr>
          <p:cNvSpPr txBox="1"/>
          <p:nvPr/>
        </p:nvSpPr>
        <p:spPr>
          <a:xfrm>
            <a:off x="304800" y="5908916"/>
            <a:ext cx="53953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Target:</a:t>
            </a:r>
            <a:r>
              <a:rPr lang="en-GB" dirty="0"/>
              <a:t> 25,000+ dog-owning homes in Tamworth </a:t>
            </a:r>
          </a:p>
          <a:p>
            <a:r>
              <a:rPr lang="en-GB" b="1" dirty="0"/>
              <a:t>Goal:</a:t>
            </a:r>
            <a:r>
              <a:rPr lang="en-GB" dirty="0"/>
              <a:t> 40 new clients/month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477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00" y="904875"/>
            <a:ext cx="228600" cy="2286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8600" y="1333500"/>
            <a:ext cx="2194471" cy="12192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000" y="1904736"/>
            <a:ext cx="133350" cy="13335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1000" y="2070540"/>
            <a:ext cx="133350" cy="13335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82826" y="1358593"/>
            <a:ext cx="2194471" cy="11049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27871" y="1847982"/>
            <a:ext cx="133350" cy="13335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27871" y="2026398"/>
            <a:ext cx="133350" cy="13335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2341" y="1333500"/>
            <a:ext cx="2194471" cy="11049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4741" y="1866900"/>
            <a:ext cx="133350" cy="13335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4741" y="2057928"/>
            <a:ext cx="133350" cy="13335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6696" y="2689005"/>
            <a:ext cx="1997272" cy="1343685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948635" y="1314450"/>
            <a:ext cx="257175" cy="22860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428832" y="1654394"/>
            <a:ext cx="4541490" cy="13716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78936" y="2089590"/>
            <a:ext cx="171450" cy="133350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688461" y="2350179"/>
            <a:ext cx="133350" cy="133350"/>
          </a:xfrm>
          <a:prstGeom prst="rect">
            <a:avLst/>
          </a:prstGeom>
        </p:spPr>
      </p:pic>
      <p:pic>
        <p:nvPicPr>
          <p:cNvPr id="22" name="Image 20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697986" y="2688086"/>
            <a:ext cx="114300" cy="133350"/>
          </a:xfrm>
          <a:prstGeom prst="rect">
            <a:avLst/>
          </a:prstGeom>
        </p:spPr>
      </p:pic>
      <p:pic>
        <p:nvPicPr>
          <p:cNvPr id="23" name="Image 21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421761" y="4914900"/>
            <a:ext cx="4541490" cy="838200"/>
          </a:xfrm>
          <a:prstGeom prst="rect">
            <a:avLst/>
          </a:prstGeom>
        </p:spPr>
      </p:pic>
      <p:pic>
        <p:nvPicPr>
          <p:cNvPr id="24" name="Image 22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6438900"/>
            <a:ext cx="12192000" cy="419100"/>
          </a:xfrm>
          <a:prstGeom prst="rect">
            <a:avLst/>
          </a:prstGeom>
        </p:spPr>
      </p:pic>
      <p:sp>
        <p:nvSpPr>
          <p:cNvPr id="26" name="Text 0"/>
          <p:cNvSpPr/>
          <p:nvPr/>
        </p:nvSpPr>
        <p:spPr>
          <a:xfrm>
            <a:off x="304800" y="152400"/>
            <a:ext cx="11582400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Services &amp; Revenue Model</a:t>
            </a:r>
            <a:endParaRPr lang="en-US" sz="2250" dirty="0"/>
          </a:p>
        </p:txBody>
      </p:sp>
      <p:sp>
        <p:nvSpPr>
          <p:cNvPr id="27" name="Text 1"/>
          <p:cNvSpPr/>
          <p:nvPr/>
        </p:nvSpPr>
        <p:spPr>
          <a:xfrm>
            <a:off x="533400" y="876300"/>
            <a:ext cx="6888361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0F766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Our Premium Services</a:t>
            </a:r>
            <a:endParaRPr lang="en-US" sz="1800" dirty="0"/>
          </a:p>
        </p:txBody>
      </p:sp>
      <p:sp>
        <p:nvSpPr>
          <p:cNvPr id="28" name="Text 2"/>
          <p:cNvSpPr/>
          <p:nvPr/>
        </p:nvSpPr>
        <p:spPr>
          <a:xfrm>
            <a:off x="381000" y="1485900"/>
            <a:ext cx="1185327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Standard</a:t>
            </a:r>
            <a:endParaRPr lang="en-US" sz="1500" dirty="0"/>
          </a:p>
        </p:txBody>
      </p:sp>
      <p:sp>
        <p:nvSpPr>
          <p:cNvPr id="29" name="Text 3"/>
          <p:cNvSpPr/>
          <p:nvPr/>
        </p:nvSpPr>
        <p:spPr>
          <a:xfrm>
            <a:off x="1912739" y="1485900"/>
            <a:ext cx="429518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006D7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£45</a:t>
            </a:r>
            <a:endParaRPr lang="en-US" sz="1350" dirty="0"/>
          </a:p>
        </p:txBody>
      </p:sp>
      <p:sp>
        <p:nvSpPr>
          <p:cNvPr id="30" name="Text 4"/>
          <p:cNvSpPr/>
          <p:nvPr/>
        </p:nvSpPr>
        <p:spPr>
          <a:xfrm>
            <a:off x="590550" y="1828800"/>
            <a:ext cx="1913989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>
              <a:lnSpc>
                <a:spcPts val="1500"/>
              </a:lnSpc>
            </a:pPr>
            <a:r>
              <a:rPr lang="en-GB" sz="1050" dirty="0"/>
              <a:t>Cozy suite</a:t>
            </a:r>
          </a:p>
        </p:txBody>
      </p:sp>
      <p:sp>
        <p:nvSpPr>
          <p:cNvPr id="31" name="Text 5"/>
          <p:cNvSpPr/>
          <p:nvPr/>
        </p:nvSpPr>
        <p:spPr>
          <a:xfrm>
            <a:off x="590550" y="2013522"/>
            <a:ext cx="1128713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>
              <a:lnSpc>
                <a:spcPts val="1500"/>
              </a:lnSpc>
            </a:pPr>
            <a:r>
              <a:rPr lang="en-GB" sz="1050" dirty="0"/>
              <a:t>Daily play</a:t>
            </a:r>
          </a:p>
          <a:p>
            <a:pPr>
              <a:lnSpc>
                <a:spcPts val="1500"/>
              </a:lnSpc>
            </a:pPr>
            <a:r>
              <a:rPr lang="en-GB" sz="1050" dirty="0"/>
              <a:t>Basic grooming</a:t>
            </a:r>
          </a:p>
          <a:p>
            <a:pPr marL="0" indent="0" algn="l">
              <a:lnSpc>
                <a:spcPts val="1500"/>
              </a:lnSpc>
              <a:buNone/>
            </a:pPr>
            <a:endParaRPr lang="en-US" sz="1050" dirty="0"/>
          </a:p>
        </p:txBody>
      </p:sp>
      <p:sp>
        <p:nvSpPr>
          <p:cNvPr id="32" name="Text 6"/>
          <p:cNvSpPr/>
          <p:nvPr/>
        </p:nvSpPr>
        <p:spPr>
          <a:xfrm>
            <a:off x="2727871" y="1485900"/>
            <a:ext cx="888504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Deluxe</a:t>
            </a:r>
            <a:endParaRPr lang="en-US" sz="1500" dirty="0"/>
          </a:p>
        </p:txBody>
      </p:sp>
      <p:sp>
        <p:nvSpPr>
          <p:cNvPr id="33" name="Text 7"/>
          <p:cNvSpPr/>
          <p:nvPr/>
        </p:nvSpPr>
        <p:spPr>
          <a:xfrm>
            <a:off x="4259610" y="1485900"/>
            <a:ext cx="429518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E2957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£65</a:t>
            </a:r>
            <a:endParaRPr lang="en-US" sz="1350" dirty="0"/>
          </a:p>
        </p:txBody>
      </p:sp>
      <p:sp>
        <p:nvSpPr>
          <p:cNvPr id="34" name="Text 8"/>
          <p:cNvSpPr/>
          <p:nvPr/>
        </p:nvSpPr>
        <p:spPr>
          <a:xfrm>
            <a:off x="3027564" y="1798384"/>
            <a:ext cx="1944707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>
              <a:lnSpc>
                <a:spcPts val="1500"/>
              </a:lnSpc>
            </a:pPr>
            <a:r>
              <a:rPr lang="en-GB" sz="1050" dirty="0"/>
              <a:t>Memory foam bed</a:t>
            </a:r>
          </a:p>
          <a:p>
            <a:pPr>
              <a:lnSpc>
                <a:spcPts val="1500"/>
              </a:lnSpc>
            </a:pPr>
            <a:r>
              <a:rPr lang="en-GB" sz="1050" dirty="0"/>
              <a:t>Webcam + photo updates</a:t>
            </a:r>
          </a:p>
          <a:p>
            <a:pPr>
              <a:lnSpc>
                <a:spcPts val="1500"/>
              </a:lnSpc>
            </a:pPr>
            <a:r>
              <a:rPr lang="en-GB" sz="1050" dirty="0"/>
              <a:t>Spa bath</a:t>
            </a:r>
          </a:p>
          <a:p>
            <a:pPr marL="0" indent="0" algn="l">
              <a:lnSpc>
                <a:spcPts val="1500"/>
              </a:lnSpc>
              <a:buNone/>
            </a:pPr>
            <a:endParaRPr lang="en-US" sz="1050" dirty="0"/>
          </a:p>
        </p:txBody>
      </p:sp>
      <p:sp>
        <p:nvSpPr>
          <p:cNvPr id="36" name="Text 10"/>
          <p:cNvSpPr/>
          <p:nvPr/>
        </p:nvSpPr>
        <p:spPr>
          <a:xfrm>
            <a:off x="5074741" y="1485900"/>
            <a:ext cx="429518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VIP</a:t>
            </a:r>
            <a:endParaRPr lang="en-US" sz="1500" dirty="0"/>
          </a:p>
        </p:txBody>
      </p:sp>
      <p:sp>
        <p:nvSpPr>
          <p:cNvPr id="37" name="Text 11"/>
          <p:cNvSpPr/>
          <p:nvPr/>
        </p:nvSpPr>
        <p:spPr>
          <a:xfrm>
            <a:off x="6606480" y="1485900"/>
            <a:ext cx="429518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9E2B2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£90</a:t>
            </a:r>
            <a:endParaRPr lang="en-US" sz="1350" dirty="0"/>
          </a:p>
        </p:txBody>
      </p:sp>
      <p:sp>
        <p:nvSpPr>
          <p:cNvPr id="38" name="Text 12"/>
          <p:cNvSpPr/>
          <p:nvPr/>
        </p:nvSpPr>
        <p:spPr>
          <a:xfrm>
            <a:off x="5284291" y="1828800"/>
            <a:ext cx="1153358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>
              <a:lnSpc>
                <a:spcPts val="1500"/>
              </a:lnSpc>
            </a:pPr>
            <a:r>
              <a:rPr lang="en-GB" sz="1050" dirty="0"/>
              <a:t>Private suite</a:t>
            </a:r>
          </a:p>
          <a:p>
            <a:pPr>
              <a:lnSpc>
                <a:spcPts val="1500"/>
              </a:lnSpc>
            </a:pPr>
            <a:r>
              <a:rPr lang="en-GB" sz="1050" dirty="0"/>
              <a:t>Personal walker</a:t>
            </a:r>
          </a:p>
          <a:p>
            <a:pPr>
              <a:lnSpc>
                <a:spcPts val="1500"/>
              </a:lnSpc>
            </a:pPr>
            <a:r>
              <a:rPr lang="en-GB" sz="1050" dirty="0"/>
              <a:t>Gourmet meals</a:t>
            </a:r>
          </a:p>
          <a:p>
            <a:pPr marL="0" indent="0" algn="l">
              <a:lnSpc>
                <a:spcPts val="1500"/>
              </a:lnSpc>
              <a:buNone/>
            </a:pPr>
            <a:endParaRPr lang="en-US" sz="1050" dirty="0"/>
          </a:p>
        </p:txBody>
      </p:sp>
      <p:sp>
        <p:nvSpPr>
          <p:cNvPr id="40" name="Text 14"/>
          <p:cNvSpPr/>
          <p:nvPr/>
        </p:nvSpPr>
        <p:spPr>
          <a:xfrm>
            <a:off x="299457" y="2679873"/>
            <a:ext cx="2123539" cy="227402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Add-ons:</a:t>
            </a:r>
          </a:p>
          <a:p>
            <a:pPr>
              <a:lnSpc>
                <a:spcPts val="2100"/>
              </a:lnSpc>
            </a:pPr>
            <a:r>
              <a:rPr lang="en-GB" sz="1600" dirty="0"/>
              <a:t>Daycare</a:t>
            </a:r>
          </a:p>
          <a:p>
            <a:pPr>
              <a:lnSpc>
                <a:spcPts val="2100"/>
              </a:lnSpc>
            </a:pPr>
            <a:r>
              <a:rPr lang="en-GB" sz="1600" dirty="0"/>
              <a:t>Grooming</a:t>
            </a:r>
          </a:p>
          <a:p>
            <a:pPr>
              <a:lnSpc>
                <a:spcPts val="2100"/>
              </a:lnSpc>
            </a:pPr>
            <a:r>
              <a:rPr lang="en-GB" sz="1600" dirty="0"/>
              <a:t>Agility</a:t>
            </a:r>
          </a:p>
          <a:p>
            <a:pPr>
              <a:lnSpc>
                <a:spcPts val="2100"/>
              </a:lnSpc>
            </a:pPr>
            <a:endParaRPr lang="en-GB" sz="1600" dirty="0"/>
          </a:p>
          <a:p>
            <a:pPr>
              <a:lnSpc>
                <a:spcPts val="2100"/>
              </a:lnSpc>
            </a:pPr>
            <a:r>
              <a:rPr lang="en-GB" sz="1600" dirty="0"/>
              <a:t> </a:t>
            </a:r>
          </a:p>
          <a:p>
            <a:pPr marL="0" indent="0">
              <a:lnSpc>
                <a:spcPts val="2100"/>
              </a:lnSpc>
              <a:buNone/>
            </a:pPr>
            <a:endParaRPr lang="en-US" sz="1500" dirty="0"/>
          </a:p>
        </p:txBody>
      </p:sp>
      <p:sp>
        <p:nvSpPr>
          <p:cNvPr id="41" name="Text 15"/>
          <p:cNvSpPr/>
          <p:nvPr/>
        </p:nvSpPr>
        <p:spPr>
          <a:xfrm>
            <a:off x="1412795" y="2933700"/>
            <a:ext cx="801172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006D7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£25-40</a:t>
            </a:r>
            <a:endParaRPr lang="en-US" sz="1350" dirty="0"/>
          </a:p>
        </p:txBody>
      </p:sp>
      <p:sp>
        <p:nvSpPr>
          <p:cNvPr id="44" name="Text 18"/>
          <p:cNvSpPr/>
          <p:nvPr/>
        </p:nvSpPr>
        <p:spPr>
          <a:xfrm>
            <a:off x="1361226" y="3221683"/>
            <a:ext cx="801172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006D7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£20-50</a:t>
            </a:r>
          </a:p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006D77"/>
                </a:solidFill>
                <a:latin typeface="ui-sans-serif" pitchFamily="34" charset="0"/>
                <a:ea typeface="ui-sans-serif" pitchFamily="34" charset="-122"/>
              </a:rPr>
              <a:t>£15</a:t>
            </a:r>
            <a:endParaRPr lang="en-US" sz="1350" dirty="0"/>
          </a:p>
        </p:txBody>
      </p:sp>
      <p:sp>
        <p:nvSpPr>
          <p:cNvPr id="49" name="Text 23"/>
          <p:cNvSpPr/>
          <p:nvPr/>
        </p:nvSpPr>
        <p:spPr>
          <a:xfrm>
            <a:off x="8543412" y="1263343"/>
            <a:ext cx="454149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0F766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Revenue Split</a:t>
            </a:r>
            <a:endParaRPr lang="en-US" sz="1800" dirty="0"/>
          </a:p>
        </p:txBody>
      </p:sp>
      <p:sp>
        <p:nvSpPr>
          <p:cNvPr id="50" name="Text 24"/>
          <p:cNvSpPr/>
          <p:nvPr/>
        </p:nvSpPr>
        <p:spPr>
          <a:xfrm>
            <a:off x="7612837" y="1704711"/>
            <a:ext cx="423669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Key Revenue Drivers</a:t>
            </a:r>
            <a:endParaRPr lang="en-US" sz="1350" dirty="0"/>
          </a:p>
        </p:txBody>
      </p:sp>
      <p:sp>
        <p:nvSpPr>
          <p:cNvPr id="51" name="Text 25"/>
          <p:cNvSpPr/>
          <p:nvPr/>
        </p:nvSpPr>
        <p:spPr>
          <a:xfrm>
            <a:off x="8186097" y="2057400"/>
            <a:ext cx="2936617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>
              <a:lnSpc>
                <a:spcPts val="1500"/>
              </a:lnSpc>
            </a:pPr>
            <a:r>
              <a:rPr lang="en-US" sz="1050" b="1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70%</a:t>
            </a: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</a:t>
            </a:r>
            <a:r>
              <a:rPr lang="en-GB" sz="1050" dirty="0"/>
              <a:t>boarding</a:t>
            </a:r>
          </a:p>
          <a:p>
            <a:pPr marL="0" indent="0" algn="l">
              <a:lnSpc>
                <a:spcPts val="1500"/>
              </a:lnSpc>
              <a:buNone/>
            </a:pPr>
            <a:endParaRPr lang="en-US" sz="1050" dirty="0"/>
          </a:p>
        </p:txBody>
      </p:sp>
      <p:sp>
        <p:nvSpPr>
          <p:cNvPr id="52" name="Text 26"/>
          <p:cNvSpPr/>
          <p:nvPr/>
        </p:nvSpPr>
        <p:spPr>
          <a:xfrm>
            <a:off x="8186097" y="2321078"/>
            <a:ext cx="2664083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>
              <a:lnSpc>
                <a:spcPts val="1500"/>
              </a:lnSpc>
            </a:pPr>
            <a:r>
              <a:rPr lang="en-US" sz="1050" b="1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20%</a:t>
            </a: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</a:t>
            </a:r>
            <a:r>
              <a:rPr lang="en-GB" sz="1050" dirty="0"/>
              <a:t>daycare/grooming</a:t>
            </a:r>
          </a:p>
          <a:p>
            <a:pPr marL="0" indent="0" algn="l">
              <a:lnSpc>
                <a:spcPts val="1500"/>
              </a:lnSpc>
              <a:buNone/>
            </a:pPr>
            <a:endParaRPr lang="en-US" sz="1050" dirty="0"/>
          </a:p>
        </p:txBody>
      </p:sp>
      <p:sp>
        <p:nvSpPr>
          <p:cNvPr id="53" name="Text 27"/>
          <p:cNvSpPr/>
          <p:nvPr/>
        </p:nvSpPr>
        <p:spPr>
          <a:xfrm>
            <a:off x="8178113" y="2640986"/>
            <a:ext cx="2349222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>
              <a:lnSpc>
                <a:spcPts val="1500"/>
              </a:lnSpc>
            </a:pPr>
            <a:r>
              <a:rPr lang="en-US" sz="1050" b="1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10%</a:t>
            </a: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</a:t>
            </a:r>
            <a:r>
              <a:rPr lang="en-GB" sz="1050" dirty="0"/>
              <a:t>treats &amp; toys</a:t>
            </a:r>
          </a:p>
          <a:p>
            <a:pPr marL="0" indent="0" algn="l">
              <a:lnSpc>
                <a:spcPts val="1500"/>
              </a:lnSpc>
              <a:buNone/>
            </a:pPr>
            <a:endParaRPr lang="en-US" sz="1050" dirty="0"/>
          </a:p>
        </p:txBody>
      </p:sp>
      <p:sp>
        <p:nvSpPr>
          <p:cNvPr id="54" name="Text 28"/>
          <p:cNvSpPr/>
          <p:nvPr/>
        </p:nvSpPr>
        <p:spPr>
          <a:xfrm>
            <a:off x="7574161" y="5067300"/>
            <a:ext cx="423669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Year 1 Projection</a:t>
            </a:r>
            <a:endParaRPr lang="en-US" sz="1350" dirty="0"/>
          </a:p>
        </p:txBody>
      </p:sp>
      <p:sp>
        <p:nvSpPr>
          <p:cNvPr id="55" name="Text 29"/>
          <p:cNvSpPr/>
          <p:nvPr/>
        </p:nvSpPr>
        <p:spPr>
          <a:xfrm>
            <a:off x="7574161" y="5410200"/>
            <a:ext cx="5084028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Target of </a:t>
            </a:r>
            <a:r>
              <a:rPr lang="en-US" sz="1050" b="1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£180,000</a:t>
            </a: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revenue with </a:t>
            </a:r>
            <a:r>
              <a:rPr lang="en-US" sz="1050" b="1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75%</a:t>
            </a: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occupancy rate</a:t>
            </a:r>
            <a:endParaRPr lang="en-US" sz="1050" dirty="0"/>
          </a:p>
        </p:txBody>
      </p:sp>
      <p:sp>
        <p:nvSpPr>
          <p:cNvPr id="57" name="Text 31"/>
          <p:cNvSpPr/>
          <p:nvPr/>
        </p:nvSpPr>
        <p:spPr>
          <a:xfrm>
            <a:off x="9801820" y="6553200"/>
            <a:ext cx="2502456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6B728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Paw Palace Dog Boarding Hotel</a:t>
            </a:r>
            <a:endParaRPr lang="en-US" sz="1050" dirty="0"/>
          </a:p>
        </p:txBody>
      </p:sp>
      <p:pic>
        <p:nvPicPr>
          <p:cNvPr id="59" name="Picture 58" descr="A dog lying on a blanket&#10;&#10;AI-generated content may be incorrect.">
            <a:extLst>
              <a:ext uri="{FF2B5EF4-FFF2-40B4-BE49-F238E27FC236}">
                <a16:creationId xmlns:a16="http://schemas.microsoft.com/office/drawing/2014/main" id="{39A1E5BC-5386-7CC1-A230-39EFE8FF5A57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2541641" y="2950909"/>
            <a:ext cx="4521364" cy="3439613"/>
          </a:xfrm>
          <a:prstGeom prst="rect">
            <a:avLst/>
          </a:prstGeom>
        </p:spPr>
      </p:pic>
      <p:pic>
        <p:nvPicPr>
          <p:cNvPr id="60" name="Picture 59" descr="A logo of a dog with a crown&#10;&#10;AI-generated content may be incorrect.">
            <a:extLst>
              <a:ext uri="{FF2B5EF4-FFF2-40B4-BE49-F238E27FC236}">
                <a16:creationId xmlns:a16="http://schemas.microsoft.com/office/drawing/2014/main" id="{46DAD194-8BA2-A151-B4AB-5A5B9ED0021D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9279481" y="6444399"/>
            <a:ext cx="451701" cy="451701"/>
          </a:xfrm>
          <a:prstGeom prst="rect">
            <a:avLst/>
          </a:prstGeom>
        </p:spPr>
      </p:pic>
      <p:pic>
        <p:nvPicPr>
          <p:cNvPr id="61" name="Image 5" descr="preencoded.png">
            <a:extLst>
              <a:ext uri="{FF2B5EF4-FFF2-40B4-BE49-F238E27FC236}">
                <a16:creationId xmlns:a16="http://schemas.microsoft.com/office/drawing/2014/main" id="{7B7FB142-012E-CCA3-122F-52B588ED719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8355" y="2222940"/>
            <a:ext cx="133350" cy="133350"/>
          </a:xfrm>
          <a:prstGeom prst="rect">
            <a:avLst/>
          </a:prstGeom>
        </p:spPr>
      </p:pic>
      <p:pic>
        <p:nvPicPr>
          <p:cNvPr id="64" name="Image 8" descr="preencoded.png">
            <a:extLst>
              <a:ext uri="{FF2B5EF4-FFF2-40B4-BE49-F238E27FC236}">
                <a16:creationId xmlns:a16="http://schemas.microsoft.com/office/drawing/2014/main" id="{4DC99D0D-FFE6-C643-684E-0A40A2C123C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35230" y="2191410"/>
            <a:ext cx="133350" cy="133350"/>
          </a:xfrm>
          <a:prstGeom prst="rect">
            <a:avLst/>
          </a:prstGeom>
        </p:spPr>
      </p:pic>
      <p:pic>
        <p:nvPicPr>
          <p:cNvPr id="65" name="Image 10" descr="preencoded.png">
            <a:extLst>
              <a:ext uri="{FF2B5EF4-FFF2-40B4-BE49-F238E27FC236}">
                <a16:creationId xmlns:a16="http://schemas.microsoft.com/office/drawing/2014/main" id="{BEF728F7-1FAC-78E1-83B2-5D72FC0B340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88406" y="2240016"/>
            <a:ext cx="133350" cy="13335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477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00" y="876300"/>
            <a:ext cx="3810000" cy="11049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1000" y="1028700"/>
            <a:ext cx="476250" cy="47625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4825" y="1114425"/>
            <a:ext cx="228600" cy="3048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" y="1752600"/>
            <a:ext cx="133350" cy="13335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91000" y="876300"/>
            <a:ext cx="3810000" cy="19050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343400" y="1028700"/>
            <a:ext cx="476250" cy="47625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467225" y="1114425"/>
            <a:ext cx="228600" cy="3048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419600" y="1752600"/>
            <a:ext cx="133350" cy="13335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53400" y="876300"/>
            <a:ext cx="3810000" cy="19050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305800" y="1028700"/>
            <a:ext cx="476250" cy="47625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8401050" y="1114425"/>
            <a:ext cx="285750" cy="30480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382000" y="1752600"/>
            <a:ext cx="133350" cy="13335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382000" y="2019300"/>
            <a:ext cx="133350" cy="133350"/>
          </a:xfrm>
          <a:prstGeom prst="rect">
            <a:avLst/>
          </a:prstGeom>
        </p:spPr>
      </p:pic>
      <p:pic>
        <p:nvPicPr>
          <p:cNvPr id="22" name="Image 20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228600" y="2933700"/>
            <a:ext cx="3810000" cy="1714500"/>
          </a:xfrm>
          <a:prstGeom prst="rect">
            <a:avLst/>
          </a:prstGeom>
        </p:spPr>
      </p:pic>
      <p:pic>
        <p:nvPicPr>
          <p:cNvPr id="23" name="Image 21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381000" y="3086100"/>
            <a:ext cx="476250" cy="476250"/>
          </a:xfrm>
          <a:prstGeom prst="rect">
            <a:avLst/>
          </a:prstGeom>
        </p:spPr>
      </p:pic>
      <p:pic>
        <p:nvPicPr>
          <p:cNvPr id="24" name="Image 22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504825" y="3171825"/>
            <a:ext cx="228600" cy="304800"/>
          </a:xfrm>
          <a:prstGeom prst="rect">
            <a:avLst/>
          </a:prstGeom>
        </p:spPr>
      </p:pic>
      <p:pic>
        <p:nvPicPr>
          <p:cNvPr id="25" name="Image 23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457200" y="3810000"/>
            <a:ext cx="133350" cy="133350"/>
          </a:xfrm>
          <a:prstGeom prst="rect">
            <a:avLst/>
          </a:prstGeom>
        </p:spPr>
      </p:pic>
      <p:pic>
        <p:nvPicPr>
          <p:cNvPr id="26" name="Image 24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457200" y="4076700"/>
            <a:ext cx="133350" cy="133350"/>
          </a:xfrm>
          <a:prstGeom prst="rect">
            <a:avLst/>
          </a:prstGeom>
        </p:spPr>
      </p:pic>
      <p:pic>
        <p:nvPicPr>
          <p:cNvPr id="28" name="Image 26" descr="preencoded.png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4191000" y="2933700"/>
            <a:ext cx="3810000" cy="1714500"/>
          </a:xfrm>
          <a:prstGeom prst="rect">
            <a:avLst/>
          </a:prstGeom>
        </p:spPr>
      </p:pic>
      <p:pic>
        <p:nvPicPr>
          <p:cNvPr id="29" name="Image 27" descr="preencoded.png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4343400" y="3086100"/>
            <a:ext cx="476250" cy="476250"/>
          </a:xfrm>
          <a:prstGeom prst="rect">
            <a:avLst/>
          </a:prstGeom>
        </p:spPr>
      </p:pic>
      <p:pic>
        <p:nvPicPr>
          <p:cNvPr id="30" name="Image 28" descr="preencoded.png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4467225" y="3171825"/>
            <a:ext cx="228600" cy="304800"/>
          </a:xfrm>
          <a:prstGeom prst="rect">
            <a:avLst/>
          </a:prstGeom>
        </p:spPr>
      </p:pic>
      <p:pic>
        <p:nvPicPr>
          <p:cNvPr id="31" name="Image 29" descr="preencoded.png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4419600" y="3810000"/>
            <a:ext cx="133350" cy="133350"/>
          </a:xfrm>
          <a:prstGeom prst="rect">
            <a:avLst/>
          </a:prstGeom>
        </p:spPr>
      </p:pic>
      <p:pic>
        <p:nvPicPr>
          <p:cNvPr id="34" name="Image 32" descr="preencoded.png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8153400" y="2933700"/>
            <a:ext cx="3810000" cy="1714500"/>
          </a:xfrm>
          <a:prstGeom prst="rect">
            <a:avLst/>
          </a:prstGeom>
        </p:spPr>
      </p:pic>
      <p:pic>
        <p:nvPicPr>
          <p:cNvPr id="35" name="Image 33" descr="preencoded.png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8305800" y="3086100"/>
            <a:ext cx="476250" cy="476250"/>
          </a:xfrm>
          <a:prstGeom prst="rect">
            <a:avLst/>
          </a:prstGeom>
        </p:spPr>
      </p:pic>
      <p:pic>
        <p:nvPicPr>
          <p:cNvPr id="36" name="Image 34" descr="preencoded.png"/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8429625" y="3171825"/>
            <a:ext cx="228600" cy="304800"/>
          </a:xfrm>
          <a:prstGeom prst="rect">
            <a:avLst/>
          </a:prstGeom>
        </p:spPr>
      </p:pic>
      <p:pic>
        <p:nvPicPr>
          <p:cNvPr id="37" name="Image 35" descr="preencoded.png"/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8382000" y="3810000"/>
            <a:ext cx="133350" cy="133350"/>
          </a:xfrm>
          <a:prstGeom prst="rect">
            <a:avLst/>
          </a:prstGeom>
        </p:spPr>
      </p:pic>
      <p:pic>
        <p:nvPicPr>
          <p:cNvPr id="38" name="Image 36" descr="preencoded.png"/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8382000" y="4076700"/>
            <a:ext cx="133350" cy="133350"/>
          </a:xfrm>
          <a:prstGeom prst="rect">
            <a:avLst/>
          </a:prstGeom>
        </p:spPr>
      </p:pic>
      <p:pic>
        <p:nvPicPr>
          <p:cNvPr id="39" name="Image 37" descr="preencoded.png"/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8382000" y="4343400"/>
            <a:ext cx="133350" cy="133350"/>
          </a:xfrm>
          <a:prstGeom prst="rect">
            <a:avLst/>
          </a:prstGeom>
        </p:spPr>
      </p:pic>
      <p:sp>
        <p:nvSpPr>
          <p:cNvPr id="41" name="Text 0"/>
          <p:cNvSpPr/>
          <p:nvPr/>
        </p:nvSpPr>
        <p:spPr>
          <a:xfrm>
            <a:off x="304800" y="152400"/>
            <a:ext cx="11582400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PESTEL Analysis</a:t>
            </a:r>
            <a:endParaRPr lang="en-US" sz="2250" dirty="0"/>
          </a:p>
        </p:txBody>
      </p:sp>
      <p:sp>
        <p:nvSpPr>
          <p:cNvPr id="42" name="Text 1"/>
          <p:cNvSpPr/>
          <p:nvPr/>
        </p:nvSpPr>
        <p:spPr>
          <a:xfrm>
            <a:off x="971550" y="1181100"/>
            <a:ext cx="1037094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Political</a:t>
            </a:r>
            <a:endParaRPr lang="en-US" sz="1500" dirty="0"/>
          </a:p>
        </p:txBody>
      </p:sp>
      <p:sp>
        <p:nvSpPr>
          <p:cNvPr id="43" name="Text 2"/>
          <p:cNvSpPr/>
          <p:nvPr/>
        </p:nvSpPr>
        <p:spPr>
          <a:xfrm>
            <a:off x="666750" y="1714500"/>
            <a:ext cx="3162002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>
              <a:lnSpc>
                <a:spcPts val="1500"/>
              </a:lnSpc>
            </a:pPr>
            <a:r>
              <a:rPr lang="en-GB" sz="1200" dirty="0"/>
              <a:t>New CCTV laws? We’re ready with webcams</a:t>
            </a:r>
          </a:p>
          <a:p>
            <a:pPr marL="0" indent="0" algn="l">
              <a:lnSpc>
                <a:spcPts val="1500"/>
              </a:lnSpc>
              <a:buNone/>
            </a:pPr>
            <a:endParaRPr lang="en-US" sz="1200" dirty="0"/>
          </a:p>
        </p:txBody>
      </p:sp>
      <p:sp>
        <p:nvSpPr>
          <p:cNvPr id="46" name="Text 5"/>
          <p:cNvSpPr/>
          <p:nvPr/>
        </p:nvSpPr>
        <p:spPr>
          <a:xfrm>
            <a:off x="4933950" y="1181100"/>
            <a:ext cx="1220688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Economic</a:t>
            </a:r>
            <a:endParaRPr lang="en-US" sz="1500" dirty="0"/>
          </a:p>
        </p:txBody>
      </p:sp>
      <p:sp>
        <p:nvSpPr>
          <p:cNvPr id="47" name="Text 6"/>
          <p:cNvSpPr/>
          <p:nvPr/>
        </p:nvSpPr>
        <p:spPr>
          <a:xfrm>
            <a:off x="4629150" y="1695450"/>
            <a:ext cx="2793256" cy="20955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>
              <a:lnSpc>
                <a:spcPts val="1500"/>
              </a:lnSpc>
            </a:pPr>
            <a:r>
              <a:rPr lang="en-GB" sz="1200" dirty="0"/>
              <a:t>Midlands families spend £1,200/year on pets</a:t>
            </a:r>
          </a:p>
          <a:p>
            <a:pPr marL="0" indent="0" algn="l">
              <a:lnSpc>
                <a:spcPts val="1500"/>
              </a:lnSpc>
              <a:buNone/>
            </a:pPr>
            <a:endParaRPr lang="en-US" sz="1200" dirty="0"/>
          </a:p>
        </p:txBody>
      </p:sp>
      <p:sp>
        <p:nvSpPr>
          <p:cNvPr id="48" name="Text 7"/>
          <p:cNvSpPr/>
          <p:nvPr/>
        </p:nvSpPr>
        <p:spPr>
          <a:xfrm>
            <a:off x="4629150" y="1981200"/>
            <a:ext cx="321945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endParaRPr lang="en-US" sz="1050" dirty="0"/>
          </a:p>
        </p:txBody>
      </p:sp>
      <p:sp>
        <p:nvSpPr>
          <p:cNvPr id="49" name="Text 8"/>
          <p:cNvSpPr/>
          <p:nvPr/>
        </p:nvSpPr>
        <p:spPr>
          <a:xfrm>
            <a:off x="4629150" y="2438400"/>
            <a:ext cx="2692837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endParaRPr lang="en-US" sz="1050" dirty="0"/>
          </a:p>
        </p:txBody>
      </p:sp>
      <p:sp>
        <p:nvSpPr>
          <p:cNvPr id="50" name="Text 9"/>
          <p:cNvSpPr/>
          <p:nvPr/>
        </p:nvSpPr>
        <p:spPr>
          <a:xfrm>
            <a:off x="8896350" y="1181100"/>
            <a:ext cx="76831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Social</a:t>
            </a:r>
            <a:endParaRPr lang="en-US" sz="1500" dirty="0"/>
          </a:p>
        </p:txBody>
      </p:sp>
      <p:sp>
        <p:nvSpPr>
          <p:cNvPr id="51" name="Text 10"/>
          <p:cNvSpPr/>
          <p:nvPr/>
        </p:nvSpPr>
        <p:spPr>
          <a:xfrm>
            <a:off x="8591550" y="1714500"/>
            <a:ext cx="2574072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dirty="0">
                <a:solidFill>
                  <a:srgbClr val="374151"/>
                </a:solidFill>
                <a:ea typeface="ui-sans-serif" pitchFamily="34" charset="-122"/>
                <a:cs typeface="ui-sans-serif" pitchFamily="34" charset="-120"/>
              </a:rPr>
              <a:t>60% of UK households own pets</a:t>
            </a:r>
            <a:endParaRPr lang="en-US" sz="1200" dirty="0"/>
          </a:p>
        </p:txBody>
      </p:sp>
      <p:sp>
        <p:nvSpPr>
          <p:cNvPr id="52" name="Text 11"/>
          <p:cNvSpPr/>
          <p:nvPr/>
        </p:nvSpPr>
        <p:spPr>
          <a:xfrm>
            <a:off x="8591550" y="1981200"/>
            <a:ext cx="3095387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dirty="0">
                <a:solidFill>
                  <a:srgbClr val="374151"/>
                </a:solidFill>
                <a:ea typeface="ui-sans-serif" pitchFamily="34" charset="-122"/>
                <a:cs typeface="ui-sans-serif" pitchFamily="34" charset="-120"/>
              </a:rPr>
              <a:t>"Pet parenting" trends driving demand</a:t>
            </a:r>
            <a:endParaRPr lang="en-US" sz="1200" dirty="0"/>
          </a:p>
        </p:txBody>
      </p:sp>
      <p:sp>
        <p:nvSpPr>
          <p:cNvPr id="54" name="Text 13"/>
          <p:cNvSpPr/>
          <p:nvPr/>
        </p:nvSpPr>
        <p:spPr>
          <a:xfrm>
            <a:off x="971550" y="3238500"/>
            <a:ext cx="1744325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Technological</a:t>
            </a:r>
            <a:endParaRPr lang="en-US" sz="1500" dirty="0"/>
          </a:p>
        </p:txBody>
      </p:sp>
      <p:sp>
        <p:nvSpPr>
          <p:cNvPr id="55" name="Text 14"/>
          <p:cNvSpPr/>
          <p:nvPr/>
        </p:nvSpPr>
        <p:spPr>
          <a:xfrm>
            <a:off x="666750" y="3771900"/>
            <a:ext cx="3195399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dirty="0">
                <a:solidFill>
                  <a:srgbClr val="374151"/>
                </a:solidFill>
                <a:ea typeface="ui-sans-serif" pitchFamily="34" charset="-122"/>
                <a:cs typeface="ui-sans-serif" pitchFamily="34" charset="-120"/>
              </a:rPr>
              <a:t>Booking apps and AI behaviour trackers</a:t>
            </a:r>
            <a:endParaRPr lang="en-US" sz="1200" dirty="0"/>
          </a:p>
        </p:txBody>
      </p:sp>
      <p:sp>
        <p:nvSpPr>
          <p:cNvPr id="56" name="Text 15"/>
          <p:cNvSpPr/>
          <p:nvPr/>
        </p:nvSpPr>
        <p:spPr>
          <a:xfrm>
            <a:off x="666750" y="4038600"/>
            <a:ext cx="3525976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dirty="0">
                <a:solidFill>
                  <a:srgbClr val="374151"/>
                </a:solidFill>
                <a:ea typeface="ui-sans-serif" pitchFamily="34" charset="-122"/>
                <a:cs typeface="ui-sans-serif" pitchFamily="34" charset="-120"/>
              </a:rPr>
              <a:t>40% of owners use webcams for monitoring</a:t>
            </a:r>
            <a:endParaRPr lang="en-US" sz="1200" dirty="0"/>
          </a:p>
        </p:txBody>
      </p:sp>
      <p:sp>
        <p:nvSpPr>
          <p:cNvPr id="58" name="Text 17"/>
          <p:cNvSpPr/>
          <p:nvPr/>
        </p:nvSpPr>
        <p:spPr>
          <a:xfrm>
            <a:off x="4933950" y="3238500"/>
            <a:ext cx="1876842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Environmental</a:t>
            </a:r>
            <a:endParaRPr lang="en-US" sz="1500" dirty="0"/>
          </a:p>
        </p:txBody>
      </p:sp>
      <p:sp>
        <p:nvSpPr>
          <p:cNvPr id="59" name="Text 18"/>
          <p:cNvSpPr/>
          <p:nvPr/>
        </p:nvSpPr>
        <p:spPr>
          <a:xfrm>
            <a:off x="4629150" y="3771900"/>
            <a:ext cx="3502402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>
              <a:lnSpc>
                <a:spcPts val="1500"/>
              </a:lnSpc>
            </a:pPr>
            <a:r>
              <a:rPr lang="en-GB" sz="1200" dirty="0"/>
              <a:t>Eco-bedding = happy green owners</a:t>
            </a:r>
            <a:endParaRPr lang="en-US" sz="1200" dirty="0"/>
          </a:p>
        </p:txBody>
      </p:sp>
      <p:sp>
        <p:nvSpPr>
          <p:cNvPr id="62" name="Text 21"/>
          <p:cNvSpPr/>
          <p:nvPr/>
        </p:nvSpPr>
        <p:spPr>
          <a:xfrm>
            <a:off x="8896350" y="3238500"/>
            <a:ext cx="697051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Legal</a:t>
            </a:r>
            <a:endParaRPr lang="en-US" sz="1500" dirty="0"/>
          </a:p>
        </p:txBody>
      </p:sp>
      <p:sp>
        <p:nvSpPr>
          <p:cNvPr id="63" name="Text 22"/>
          <p:cNvSpPr/>
          <p:nvPr/>
        </p:nvSpPr>
        <p:spPr>
          <a:xfrm>
            <a:off x="8591550" y="3771900"/>
            <a:ext cx="2819817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dirty="0">
                <a:solidFill>
                  <a:srgbClr val="374151"/>
                </a:solidFill>
                <a:ea typeface="ui-sans-serif" pitchFamily="34" charset="-122"/>
                <a:cs typeface="ui-sans-serif" pitchFamily="34" charset="-120"/>
              </a:rPr>
              <a:t>Strict licensing (fines up to £5,000)</a:t>
            </a:r>
            <a:endParaRPr lang="en-US" sz="1200" dirty="0"/>
          </a:p>
        </p:txBody>
      </p:sp>
      <p:sp>
        <p:nvSpPr>
          <p:cNvPr id="64" name="Text 23"/>
          <p:cNvSpPr/>
          <p:nvPr/>
        </p:nvSpPr>
        <p:spPr>
          <a:xfrm>
            <a:off x="8591550" y="4038600"/>
            <a:ext cx="3496687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dirty="0">
                <a:solidFill>
                  <a:srgbClr val="374151"/>
                </a:solidFill>
                <a:ea typeface="ui-sans-serif" pitchFamily="34" charset="-122"/>
                <a:cs typeface="ui-sans-serif" pitchFamily="34" charset="-120"/>
              </a:rPr>
              <a:t>RSPCA oversight and standards compliance</a:t>
            </a:r>
            <a:endParaRPr lang="en-US" sz="1200" dirty="0"/>
          </a:p>
        </p:txBody>
      </p:sp>
      <p:sp>
        <p:nvSpPr>
          <p:cNvPr id="65" name="Text 24"/>
          <p:cNvSpPr/>
          <p:nvPr/>
        </p:nvSpPr>
        <p:spPr>
          <a:xfrm>
            <a:off x="8591550" y="4305300"/>
            <a:ext cx="3550087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dirty="0">
                <a:solidFill>
                  <a:srgbClr val="374151"/>
                </a:solidFill>
                <a:ea typeface="ui-sans-serif" pitchFamily="34" charset="-122"/>
                <a:cs typeface="ui-sans-serif" pitchFamily="34" charset="-120"/>
              </a:rPr>
              <a:t>Minimum wage and Equality Act compliance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477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800" y="952500"/>
            <a:ext cx="5562600" cy="51816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3400" y="1209675"/>
            <a:ext cx="171450" cy="2286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400" y="1638300"/>
            <a:ext cx="381000" cy="3810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7700" y="1752600"/>
            <a:ext cx="152400" cy="1524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400" y="2438400"/>
            <a:ext cx="381000" cy="3810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750" y="2552700"/>
            <a:ext cx="114300" cy="1524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400" y="3238500"/>
            <a:ext cx="381000" cy="3810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47700" y="3352800"/>
            <a:ext cx="152400" cy="1524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400" y="4038600"/>
            <a:ext cx="381000" cy="3810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8175" y="4152900"/>
            <a:ext cx="171450" cy="1524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200" y="1028700"/>
            <a:ext cx="5562600" cy="51816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553200" y="1209675"/>
            <a:ext cx="285750" cy="2286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553200" y="1638300"/>
            <a:ext cx="381000" cy="3810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677025" y="1752600"/>
            <a:ext cx="133350" cy="15240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553200" y="2438400"/>
            <a:ext cx="381000" cy="38100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648450" y="2552700"/>
            <a:ext cx="190500" cy="1524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553200" y="3429000"/>
            <a:ext cx="381000" cy="381000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657975" y="3543300"/>
            <a:ext cx="171450" cy="152400"/>
          </a:xfrm>
          <a:prstGeom prst="rect">
            <a:avLst/>
          </a:prstGeom>
        </p:spPr>
      </p:pic>
      <p:pic>
        <p:nvPicPr>
          <p:cNvPr id="22" name="Image 20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553200" y="4038600"/>
            <a:ext cx="381000" cy="381000"/>
          </a:xfrm>
          <a:prstGeom prst="rect">
            <a:avLst/>
          </a:prstGeom>
        </p:spPr>
      </p:pic>
      <p:pic>
        <p:nvPicPr>
          <p:cNvPr id="23" name="Image 21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667500" y="4152900"/>
            <a:ext cx="152400" cy="152400"/>
          </a:xfrm>
          <a:prstGeom prst="rect">
            <a:avLst/>
          </a:prstGeom>
        </p:spPr>
      </p:pic>
      <p:pic>
        <p:nvPicPr>
          <p:cNvPr id="37" name="Image 35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6438900"/>
            <a:ext cx="12192000" cy="419100"/>
          </a:xfrm>
          <a:prstGeom prst="rect">
            <a:avLst/>
          </a:prstGeom>
        </p:spPr>
      </p:pic>
      <p:sp>
        <p:nvSpPr>
          <p:cNvPr id="38" name="Text 0"/>
          <p:cNvSpPr/>
          <p:nvPr/>
        </p:nvSpPr>
        <p:spPr>
          <a:xfrm>
            <a:off x="304800" y="152400"/>
            <a:ext cx="11582400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Legal Structure &amp; Management</a:t>
            </a:r>
            <a:endParaRPr lang="en-US" sz="2250" dirty="0"/>
          </a:p>
        </p:txBody>
      </p:sp>
      <p:sp>
        <p:nvSpPr>
          <p:cNvPr id="39" name="Text 1"/>
          <p:cNvSpPr/>
          <p:nvPr/>
        </p:nvSpPr>
        <p:spPr>
          <a:xfrm>
            <a:off x="781050" y="1181100"/>
            <a:ext cx="51054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0F766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Legal Structure</a:t>
            </a:r>
            <a:endParaRPr lang="en-US" sz="1800" dirty="0"/>
          </a:p>
        </p:txBody>
      </p:sp>
      <p:sp>
        <p:nvSpPr>
          <p:cNvPr id="40" name="Text 2"/>
          <p:cNvSpPr/>
          <p:nvPr/>
        </p:nvSpPr>
        <p:spPr>
          <a:xfrm>
            <a:off x="1066800" y="1638300"/>
            <a:ext cx="548640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Private Limited Company (Ltd)</a:t>
            </a:r>
            <a:endParaRPr lang="en-US" sz="1200" dirty="0"/>
          </a:p>
        </p:txBody>
      </p:sp>
      <p:sp>
        <p:nvSpPr>
          <p:cNvPr id="41" name="Text 3"/>
          <p:cNvSpPr/>
          <p:nvPr/>
        </p:nvSpPr>
        <p:spPr>
          <a:xfrm>
            <a:off x="1066800" y="1866900"/>
            <a:ext cx="45720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Registered via Companies House, providing liability protection against pet-related risks</a:t>
            </a:r>
            <a:endParaRPr lang="en-US" sz="1050" dirty="0"/>
          </a:p>
        </p:txBody>
      </p:sp>
      <p:sp>
        <p:nvSpPr>
          <p:cNvPr id="42" name="Text 4"/>
          <p:cNvSpPr/>
          <p:nvPr/>
        </p:nvSpPr>
        <p:spPr>
          <a:xfrm>
            <a:off x="1066800" y="2438400"/>
            <a:ext cx="457200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Dog Boarding Licence</a:t>
            </a:r>
            <a:endParaRPr lang="en-US" sz="1200" dirty="0"/>
          </a:p>
        </p:txBody>
      </p:sp>
      <p:sp>
        <p:nvSpPr>
          <p:cNvPr id="43" name="Text 5"/>
          <p:cNvSpPr/>
          <p:nvPr/>
        </p:nvSpPr>
        <p:spPr>
          <a:xfrm>
            <a:off x="1066800" y="2667000"/>
            <a:ext cx="45720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Annual licence from Tamworth Borough Council under Animal Welfare Regulations 2018</a:t>
            </a:r>
            <a:endParaRPr lang="en-US" sz="1050" dirty="0"/>
          </a:p>
        </p:txBody>
      </p:sp>
      <p:sp>
        <p:nvSpPr>
          <p:cNvPr id="44" name="Text 6"/>
          <p:cNvSpPr/>
          <p:nvPr/>
        </p:nvSpPr>
        <p:spPr>
          <a:xfrm>
            <a:off x="1066800" y="3238500"/>
            <a:ext cx="457200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Insurance &amp; Compliance</a:t>
            </a:r>
            <a:endParaRPr lang="en-US" sz="1200" dirty="0"/>
          </a:p>
        </p:txBody>
      </p:sp>
      <p:sp>
        <p:nvSpPr>
          <p:cNvPr id="45" name="Text 7"/>
          <p:cNvSpPr/>
          <p:nvPr/>
        </p:nvSpPr>
        <p:spPr>
          <a:xfrm>
            <a:off x="1066800" y="3467100"/>
            <a:ext cx="45720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Public liability insurance with £5 million coverage and adherence to RSPCA standards</a:t>
            </a:r>
            <a:endParaRPr lang="en-US" sz="1050" dirty="0"/>
          </a:p>
        </p:txBody>
      </p:sp>
      <p:sp>
        <p:nvSpPr>
          <p:cNvPr id="46" name="Text 8"/>
          <p:cNvSpPr/>
          <p:nvPr/>
        </p:nvSpPr>
        <p:spPr>
          <a:xfrm>
            <a:off x="1066800" y="4038600"/>
            <a:ext cx="3610808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Financial Structure</a:t>
            </a:r>
            <a:endParaRPr lang="en-US" sz="1200" dirty="0"/>
          </a:p>
        </p:txBody>
      </p:sp>
      <p:sp>
        <p:nvSpPr>
          <p:cNvPr id="47" name="Text 9"/>
          <p:cNvSpPr/>
          <p:nvPr/>
        </p:nvSpPr>
        <p:spPr>
          <a:xfrm>
            <a:off x="1066800" y="4267200"/>
            <a:ext cx="3610808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Tax efficiency of 19-25% corporation tax rate</a:t>
            </a:r>
            <a:endParaRPr lang="en-US" sz="1050" dirty="0"/>
          </a:p>
        </p:txBody>
      </p:sp>
      <p:sp>
        <p:nvSpPr>
          <p:cNvPr id="48" name="Text 10"/>
          <p:cNvSpPr/>
          <p:nvPr/>
        </p:nvSpPr>
        <p:spPr>
          <a:xfrm>
            <a:off x="6915150" y="1181100"/>
            <a:ext cx="51054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0F766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Management Team</a:t>
            </a:r>
            <a:endParaRPr lang="en-US" sz="1800" dirty="0"/>
          </a:p>
        </p:txBody>
      </p:sp>
      <p:sp>
        <p:nvSpPr>
          <p:cNvPr id="49" name="Text 11"/>
          <p:cNvSpPr/>
          <p:nvPr/>
        </p:nvSpPr>
        <p:spPr>
          <a:xfrm>
            <a:off x="7086600" y="1638300"/>
            <a:ext cx="457200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Founder-Led Structure</a:t>
            </a:r>
            <a:endParaRPr lang="en-US" sz="1200" dirty="0"/>
          </a:p>
        </p:txBody>
      </p:sp>
      <p:sp>
        <p:nvSpPr>
          <p:cNvPr id="50" name="Text 12"/>
          <p:cNvSpPr/>
          <p:nvPr/>
        </p:nvSpPr>
        <p:spPr>
          <a:xfrm>
            <a:off x="7086600" y="1866900"/>
            <a:ext cx="45720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Managing Director with CertHE in Business Skills oversees operations, bookings, and compliance</a:t>
            </a:r>
            <a:endParaRPr lang="en-US" sz="1050" dirty="0"/>
          </a:p>
        </p:txBody>
      </p:sp>
      <p:sp>
        <p:nvSpPr>
          <p:cNvPr id="51" name="Text 13"/>
          <p:cNvSpPr/>
          <p:nvPr/>
        </p:nvSpPr>
        <p:spPr>
          <a:xfrm>
            <a:off x="7086600" y="2438400"/>
            <a:ext cx="3065859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Initial Team</a:t>
            </a:r>
            <a:endParaRPr lang="en-US" sz="1200" dirty="0"/>
          </a:p>
        </p:txBody>
      </p:sp>
      <p:sp>
        <p:nvSpPr>
          <p:cNvPr id="52" name="Text 14"/>
          <p:cNvSpPr/>
          <p:nvPr/>
        </p:nvSpPr>
        <p:spPr>
          <a:xfrm>
            <a:off x="7086600" y="2667000"/>
            <a:ext cx="3679031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- Two full-time handlers (pet first aid certified)</a:t>
            </a:r>
            <a:endParaRPr lang="en-US" sz="1050" dirty="0"/>
          </a:p>
        </p:txBody>
      </p:sp>
      <p:sp>
        <p:nvSpPr>
          <p:cNvPr id="53" name="Text 15"/>
          <p:cNvSpPr/>
          <p:nvPr/>
        </p:nvSpPr>
        <p:spPr>
          <a:xfrm>
            <a:off x="7086600" y="2857500"/>
            <a:ext cx="3065859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- Part-time groomer</a:t>
            </a:r>
            <a:endParaRPr lang="en-US" sz="1050" dirty="0"/>
          </a:p>
        </p:txBody>
      </p:sp>
      <p:sp>
        <p:nvSpPr>
          <p:cNvPr id="54" name="Text 16"/>
          <p:cNvSpPr/>
          <p:nvPr/>
        </p:nvSpPr>
        <p:spPr>
          <a:xfrm>
            <a:off x="7086600" y="3048000"/>
            <a:ext cx="3065859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- Administrator</a:t>
            </a:r>
            <a:endParaRPr lang="en-US" sz="1050" dirty="0"/>
          </a:p>
        </p:txBody>
      </p:sp>
      <p:sp>
        <p:nvSpPr>
          <p:cNvPr id="55" name="Text 17"/>
          <p:cNvSpPr/>
          <p:nvPr/>
        </p:nvSpPr>
        <p:spPr>
          <a:xfrm>
            <a:off x="7086600" y="3429000"/>
            <a:ext cx="3296096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Staff-to-Dog Ratio</a:t>
            </a:r>
            <a:endParaRPr lang="en-US" sz="1200" dirty="0"/>
          </a:p>
        </p:txBody>
      </p:sp>
      <p:sp>
        <p:nvSpPr>
          <p:cNvPr id="56" name="Text 18"/>
          <p:cNvSpPr/>
          <p:nvPr/>
        </p:nvSpPr>
        <p:spPr>
          <a:xfrm>
            <a:off x="7086600" y="3657600"/>
            <a:ext cx="3955316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Maintains 1:10 ratio, ensuring </a:t>
            </a:r>
            <a:r>
              <a:rPr lang="en-US" sz="1050" dirty="0" err="1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individualised</a:t>
            </a: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care</a:t>
            </a:r>
            <a:endParaRPr lang="en-US" sz="1050" dirty="0"/>
          </a:p>
        </p:txBody>
      </p:sp>
      <p:sp>
        <p:nvSpPr>
          <p:cNvPr id="57" name="Text 19"/>
          <p:cNvSpPr/>
          <p:nvPr/>
        </p:nvSpPr>
        <p:spPr>
          <a:xfrm>
            <a:off x="7086600" y="4038600"/>
            <a:ext cx="4275088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Operational Systems</a:t>
            </a:r>
            <a:endParaRPr lang="en-US" sz="1200" dirty="0"/>
          </a:p>
        </p:txBody>
      </p:sp>
      <p:sp>
        <p:nvSpPr>
          <p:cNvPr id="58" name="Text 20"/>
          <p:cNvSpPr/>
          <p:nvPr/>
        </p:nvSpPr>
        <p:spPr>
          <a:xfrm>
            <a:off x="7086600" y="4267200"/>
            <a:ext cx="5130105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Weekly briefings and PetSitClick software for DEFRA compliance</a:t>
            </a:r>
            <a:endParaRPr lang="en-US" sz="1050" dirty="0"/>
          </a:p>
        </p:txBody>
      </p:sp>
      <p:sp>
        <p:nvSpPr>
          <p:cNvPr id="59" name="Text 21"/>
          <p:cNvSpPr/>
          <p:nvPr/>
        </p:nvSpPr>
        <p:spPr>
          <a:xfrm>
            <a:off x="6553200" y="4948796"/>
            <a:ext cx="5130105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3000"/>
              </a:lnSpc>
              <a:buNone/>
            </a:pPr>
            <a:r>
              <a:rPr lang="en-US" sz="2700" b="1" dirty="0">
                <a:solidFill>
                  <a:srgbClr val="9E2B2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1:10 	    no dog will ever feel alone</a:t>
            </a:r>
            <a:endParaRPr lang="en-US" sz="2700" dirty="0"/>
          </a:p>
        </p:txBody>
      </p:sp>
      <p:sp>
        <p:nvSpPr>
          <p:cNvPr id="61" name="Arrow: Notched Right 60">
            <a:extLst>
              <a:ext uri="{FF2B5EF4-FFF2-40B4-BE49-F238E27FC236}">
                <a16:creationId xmlns:a16="http://schemas.microsoft.com/office/drawing/2014/main" id="{98214C1E-5E2E-6399-B701-94C1A03806D3}"/>
              </a:ext>
            </a:extLst>
          </p:cNvPr>
          <p:cNvSpPr/>
          <p:nvPr/>
        </p:nvSpPr>
        <p:spPr>
          <a:xfrm>
            <a:off x="7206259" y="4957993"/>
            <a:ext cx="518844" cy="398920"/>
          </a:xfrm>
          <a:prstGeom prst="notchedRightArrow">
            <a:avLst/>
          </a:prstGeom>
          <a:solidFill>
            <a:srgbClr val="00B05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477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00" y="876300"/>
            <a:ext cx="2933700" cy="36195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1000" y="1028700"/>
            <a:ext cx="571500" cy="5715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2450" y="1162050"/>
            <a:ext cx="228600" cy="3048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1000" y="1752600"/>
            <a:ext cx="190500" cy="1524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1000" y="2057400"/>
            <a:ext cx="114300" cy="1524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1000" y="2362200"/>
            <a:ext cx="171450" cy="1524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81000" y="2895600"/>
            <a:ext cx="133350" cy="1524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14700" y="876300"/>
            <a:ext cx="2594521" cy="36195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467100" y="1028700"/>
            <a:ext cx="532061" cy="5715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618756" y="1162050"/>
            <a:ext cx="228600" cy="3048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467100" y="1752600"/>
            <a:ext cx="190500" cy="1524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467100" y="2286000"/>
            <a:ext cx="152400" cy="1524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3467100" y="2819400"/>
            <a:ext cx="171450" cy="1524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3467100" y="3352800"/>
            <a:ext cx="2289721" cy="91440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6341715" y="876300"/>
            <a:ext cx="2594521" cy="361950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6494115" y="1028700"/>
            <a:ext cx="488007" cy="5715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6595170" y="1162050"/>
            <a:ext cx="285750" cy="304800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6494115" y="1752600"/>
            <a:ext cx="152400" cy="152400"/>
          </a:xfrm>
          <a:prstGeom prst="rect">
            <a:avLst/>
          </a:prstGeom>
        </p:spPr>
      </p:pic>
      <p:pic>
        <p:nvPicPr>
          <p:cNvPr id="22" name="Image 20" descr="preencoded.png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6494115" y="2286000"/>
            <a:ext cx="171450" cy="152400"/>
          </a:xfrm>
          <a:prstGeom prst="rect">
            <a:avLst/>
          </a:prstGeom>
        </p:spPr>
      </p:pic>
      <p:pic>
        <p:nvPicPr>
          <p:cNvPr id="23" name="Image 21" descr="preencoded.png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6494115" y="2819400"/>
            <a:ext cx="133350" cy="152400"/>
          </a:xfrm>
          <a:prstGeom prst="rect">
            <a:avLst/>
          </a:prstGeom>
        </p:spPr>
      </p:pic>
      <p:pic>
        <p:nvPicPr>
          <p:cNvPr id="24" name="Image 22" descr="preencoded.png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9368730" y="876300"/>
            <a:ext cx="2594521" cy="3619500"/>
          </a:xfrm>
          <a:prstGeom prst="rect">
            <a:avLst/>
          </a:prstGeom>
        </p:spPr>
      </p:pic>
      <p:pic>
        <p:nvPicPr>
          <p:cNvPr id="25" name="Image 23" descr="preencoded.png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9521130" y="1028700"/>
            <a:ext cx="506313" cy="571500"/>
          </a:xfrm>
          <a:prstGeom prst="rect">
            <a:avLst/>
          </a:prstGeom>
        </p:spPr>
      </p:pic>
      <p:pic>
        <p:nvPicPr>
          <p:cNvPr id="26" name="Image 24" descr="preencoded.png"/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9659987" y="1162050"/>
            <a:ext cx="228600" cy="304800"/>
          </a:xfrm>
          <a:prstGeom prst="rect">
            <a:avLst/>
          </a:prstGeom>
        </p:spPr>
      </p:pic>
      <p:pic>
        <p:nvPicPr>
          <p:cNvPr id="27" name="Image 25" descr="preencoded.png"/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9521130" y="1752600"/>
            <a:ext cx="114300" cy="152400"/>
          </a:xfrm>
          <a:prstGeom prst="rect">
            <a:avLst/>
          </a:prstGeom>
        </p:spPr>
      </p:pic>
      <p:pic>
        <p:nvPicPr>
          <p:cNvPr id="28" name="Image 26" descr="preencoded.png"/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>
            <a:off x="9521130" y="2286000"/>
            <a:ext cx="152400" cy="152400"/>
          </a:xfrm>
          <a:prstGeom prst="rect">
            <a:avLst/>
          </a:prstGeom>
        </p:spPr>
      </p:pic>
      <p:pic>
        <p:nvPicPr>
          <p:cNvPr id="29" name="Image 27" descr="preencoded.png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9521130" y="2819400"/>
            <a:ext cx="152400" cy="152400"/>
          </a:xfrm>
          <a:prstGeom prst="rect">
            <a:avLst/>
          </a:prstGeom>
        </p:spPr>
      </p:pic>
      <p:pic>
        <p:nvPicPr>
          <p:cNvPr id="30" name="Image 28" descr="preencoded.png"/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>
            <a:off x="228600" y="4648200"/>
            <a:ext cx="11734800" cy="1562100"/>
          </a:xfrm>
          <a:prstGeom prst="rect">
            <a:avLst/>
          </a:prstGeom>
        </p:spPr>
      </p:pic>
      <p:pic>
        <p:nvPicPr>
          <p:cNvPr id="31" name="Image 29" descr="preencoded.png"/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>
            <a:off x="381000" y="5143500"/>
            <a:ext cx="2857500" cy="952500"/>
          </a:xfrm>
          <a:prstGeom prst="rect">
            <a:avLst/>
          </a:prstGeom>
        </p:spPr>
      </p:pic>
      <p:pic>
        <p:nvPicPr>
          <p:cNvPr id="32" name="Image 30" descr="preencoded.png"/>
          <p:cNvPicPr>
            <a:picLocks noChangeAspect="1"/>
          </p:cNvPicPr>
          <p:nvPr/>
        </p:nvPicPr>
        <p:blipFill>
          <a:blip r:embed="rId33"/>
          <a:stretch>
            <a:fillRect/>
          </a:stretch>
        </p:blipFill>
        <p:spPr>
          <a:xfrm>
            <a:off x="6248400" y="5410200"/>
            <a:ext cx="133350" cy="133350"/>
          </a:xfrm>
          <a:prstGeom prst="rect">
            <a:avLst/>
          </a:prstGeom>
        </p:spPr>
      </p:pic>
      <p:pic>
        <p:nvPicPr>
          <p:cNvPr id="33" name="Image 31" descr="preencoded.png"/>
          <p:cNvPicPr>
            <a:picLocks noChangeAspect="1"/>
          </p:cNvPicPr>
          <p:nvPr/>
        </p:nvPicPr>
        <p:blipFill>
          <a:blip r:embed="rId34"/>
          <a:stretch>
            <a:fillRect/>
          </a:stretch>
        </p:blipFill>
        <p:spPr>
          <a:xfrm>
            <a:off x="6248400" y="5638800"/>
            <a:ext cx="133350" cy="133350"/>
          </a:xfrm>
          <a:prstGeom prst="rect">
            <a:avLst/>
          </a:prstGeom>
        </p:spPr>
      </p:pic>
      <p:sp>
        <p:nvSpPr>
          <p:cNvPr id="35" name="Text 0"/>
          <p:cNvSpPr/>
          <p:nvPr/>
        </p:nvSpPr>
        <p:spPr>
          <a:xfrm>
            <a:off x="304800" y="152400"/>
            <a:ext cx="11582400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Marketing Strategy</a:t>
            </a:r>
            <a:endParaRPr lang="en-US" sz="2250" dirty="0"/>
          </a:p>
        </p:txBody>
      </p:sp>
      <p:sp>
        <p:nvSpPr>
          <p:cNvPr id="36" name="Text 1"/>
          <p:cNvSpPr/>
          <p:nvPr/>
        </p:nvSpPr>
        <p:spPr>
          <a:xfrm>
            <a:off x="1066800" y="1181100"/>
            <a:ext cx="2091154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Target Audience</a:t>
            </a:r>
            <a:endParaRPr lang="en-US" sz="1500" dirty="0"/>
          </a:p>
        </p:txBody>
      </p:sp>
      <p:sp>
        <p:nvSpPr>
          <p:cNvPr id="37" name="Text 2"/>
          <p:cNvSpPr/>
          <p:nvPr/>
        </p:nvSpPr>
        <p:spPr>
          <a:xfrm>
            <a:off x="647700" y="1714500"/>
            <a:ext cx="1979533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Affluent professionals</a:t>
            </a:r>
            <a:endParaRPr lang="en-US" sz="1200" dirty="0"/>
          </a:p>
        </p:txBody>
      </p:sp>
      <p:sp>
        <p:nvSpPr>
          <p:cNvPr id="38" name="Text 3"/>
          <p:cNvSpPr/>
          <p:nvPr/>
        </p:nvSpPr>
        <p:spPr>
          <a:xfrm>
            <a:off x="571500" y="2019300"/>
            <a:ext cx="1361956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Tamworth area</a:t>
            </a:r>
            <a:endParaRPr lang="en-US" sz="1200" dirty="0"/>
          </a:p>
        </p:txBody>
      </p:sp>
      <p:sp>
        <p:nvSpPr>
          <p:cNvPr id="39" name="Text 4"/>
          <p:cNvSpPr/>
          <p:nvPr/>
        </p:nvSpPr>
        <p:spPr>
          <a:xfrm>
            <a:off x="628650" y="2324100"/>
            <a:ext cx="238125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25,000+ dog-owning households</a:t>
            </a:r>
            <a:endParaRPr lang="en-US" sz="1200" dirty="0"/>
          </a:p>
        </p:txBody>
      </p:sp>
      <p:sp>
        <p:nvSpPr>
          <p:cNvPr id="40" name="Text 5"/>
          <p:cNvSpPr/>
          <p:nvPr/>
        </p:nvSpPr>
        <p:spPr>
          <a:xfrm>
            <a:off x="590550" y="2857500"/>
            <a:ext cx="2516029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Goal: 40 new clients/month</a:t>
            </a:r>
            <a:endParaRPr lang="en-US" sz="1200" dirty="0"/>
          </a:p>
        </p:txBody>
      </p:sp>
      <p:sp>
        <p:nvSpPr>
          <p:cNvPr id="41" name="Text 6"/>
          <p:cNvSpPr/>
          <p:nvPr/>
        </p:nvSpPr>
        <p:spPr>
          <a:xfrm>
            <a:off x="4113461" y="1047750"/>
            <a:ext cx="1643360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Digital Outreach</a:t>
            </a:r>
            <a:endParaRPr lang="en-US" sz="1500" dirty="0"/>
          </a:p>
        </p:txBody>
      </p:sp>
      <p:sp>
        <p:nvSpPr>
          <p:cNvPr id="42" name="Text 7"/>
          <p:cNvSpPr/>
          <p:nvPr/>
        </p:nvSpPr>
        <p:spPr>
          <a:xfrm>
            <a:off x="3733800" y="1714500"/>
            <a:ext cx="2023021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SEO-optimised website with virtual tours</a:t>
            </a:r>
            <a:endParaRPr lang="en-US" sz="1200" dirty="0"/>
          </a:p>
        </p:txBody>
      </p:sp>
      <p:sp>
        <p:nvSpPr>
          <p:cNvPr id="43" name="Text 8"/>
          <p:cNvSpPr/>
          <p:nvPr/>
        </p:nvSpPr>
        <p:spPr>
          <a:xfrm>
            <a:off x="3695700" y="2247900"/>
            <a:ext cx="2061121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Daily "Paw Updates" on social media</a:t>
            </a:r>
            <a:endParaRPr lang="en-US" sz="1200" dirty="0"/>
          </a:p>
        </p:txBody>
      </p:sp>
      <p:sp>
        <p:nvSpPr>
          <p:cNvPr id="44" name="Text 9"/>
          <p:cNvSpPr/>
          <p:nvPr/>
        </p:nvSpPr>
        <p:spPr>
          <a:xfrm>
            <a:off x="3714750" y="2781300"/>
            <a:ext cx="2042071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Geo-targeted ads (10-mile radius)</a:t>
            </a:r>
            <a:endParaRPr lang="en-US" sz="1200" dirty="0"/>
          </a:p>
        </p:txBody>
      </p:sp>
      <p:sp>
        <p:nvSpPr>
          <p:cNvPr id="45" name="Text 10"/>
          <p:cNvSpPr/>
          <p:nvPr/>
        </p:nvSpPr>
        <p:spPr>
          <a:xfrm>
            <a:off x="7096423" y="1047750"/>
            <a:ext cx="1687413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Local Engagement</a:t>
            </a:r>
            <a:endParaRPr lang="en-US" sz="1500" dirty="0"/>
          </a:p>
        </p:txBody>
      </p:sp>
      <p:sp>
        <p:nvSpPr>
          <p:cNvPr id="46" name="Text 11"/>
          <p:cNvSpPr/>
          <p:nvPr/>
        </p:nvSpPr>
        <p:spPr>
          <a:xfrm>
            <a:off x="6722715" y="1714500"/>
            <a:ext cx="2061121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Partnerships with local vets</a:t>
            </a:r>
            <a:endParaRPr lang="en-US" sz="1200" dirty="0"/>
          </a:p>
        </p:txBody>
      </p:sp>
      <p:sp>
        <p:nvSpPr>
          <p:cNvPr id="47" name="Text 12"/>
          <p:cNvSpPr/>
          <p:nvPr/>
        </p:nvSpPr>
        <p:spPr>
          <a:xfrm>
            <a:off x="6741765" y="2247900"/>
            <a:ext cx="2042071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Pets at Home referral program</a:t>
            </a:r>
            <a:endParaRPr lang="en-US" sz="1200" dirty="0"/>
          </a:p>
        </p:txBody>
      </p:sp>
      <p:sp>
        <p:nvSpPr>
          <p:cNvPr id="48" name="Text 13"/>
          <p:cNvSpPr/>
          <p:nvPr/>
        </p:nvSpPr>
        <p:spPr>
          <a:xfrm>
            <a:off x="6703665" y="2781300"/>
            <a:ext cx="2080171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Tamworth Food Festival stall</a:t>
            </a:r>
            <a:endParaRPr lang="en-US" sz="1200" dirty="0"/>
          </a:p>
        </p:txBody>
      </p:sp>
      <p:sp>
        <p:nvSpPr>
          <p:cNvPr id="49" name="Text 14"/>
          <p:cNvSpPr/>
          <p:nvPr/>
        </p:nvSpPr>
        <p:spPr>
          <a:xfrm>
            <a:off x="10141744" y="1047750"/>
            <a:ext cx="1669107" cy="533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Customer Loyalty</a:t>
            </a:r>
            <a:endParaRPr lang="en-US" sz="1500" dirty="0"/>
          </a:p>
        </p:txBody>
      </p:sp>
      <p:sp>
        <p:nvSpPr>
          <p:cNvPr id="50" name="Text 15"/>
          <p:cNvSpPr/>
          <p:nvPr/>
        </p:nvSpPr>
        <p:spPr>
          <a:xfrm>
            <a:off x="9711630" y="1714500"/>
            <a:ext cx="2099221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"Local Loyalty" card program</a:t>
            </a:r>
            <a:endParaRPr lang="en-US" sz="1200" dirty="0"/>
          </a:p>
        </p:txBody>
      </p:sp>
      <p:sp>
        <p:nvSpPr>
          <p:cNvPr id="51" name="Text 16"/>
          <p:cNvSpPr/>
          <p:nvPr/>
        </p:nvSpPr>
        <p:spPr>
          <a:xfrm>
            <a:off x="9749730" y="2247900"/>
            <a:ext cx="2061121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Personalized email campaigns</a:t>
            </a:r>
            <a:endParaRPr lang="en-US" sz="1200" dirty="0"/>
          </a:p>
        </p:txBody>
      </p:sp>
      <p:sp>
        <p:nvSpPr>
          <p:cNvPr id="52" name="Text 17"/>
          <p:cNvSpPr/>
          <p:nvPr/>
        </p:nvSpPr>
        <p:spPr>
          <a:xfrm>
            <a:off x="9749730" y="2781300"/>
            <a:ext cx="2454414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"Midlands Dog Walks" blog</a:t>
            </a:r>
            <a:endParaRPr lang="en-US" sz="1200" dirty="0"/>
          </a:p>
        </p:txBody>
      </p:sp>
      <p:sp>
        <p:nvSpPr>
          <p:cNvPr id="53" name="Text 18"/>
          <p:cNvSpPr/>
          <p:nvPr/>
        </p:nvSpPr>
        <p:spPr>
          <a:xfrm>
            <a:off x="381000" y="4800600"/>
            <a:ext cx="114300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Marketing Budget Allocation</a:t>
            </a:r>
            <a:endParaRPr lang="en-US" sz="1350" dirty="0"/>
          </a:p>
        </p:txBody>
      </p:sp>
      <p:sp>
        <p:nvSpPr>
          <p:cNvPr id="54" name="Text 19"/>
          <p:cNvSpPr/>
          <p:nvPr/>
        </p:nvSpPr>
        <p:spPr>
          <a:xfrm>
            <a:off x="6419850" y="5391150"/>
            <a:ext cx="667512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Budget: 45% digital, 35% partnerships/events, 20% content</a:t>
            </a:r>
            <a:endParaRPr lang="en-US" sz="1050" dirty="0"/>
          </a:p>
        </p:txBody>
      </p:sp>
      <p:sp>
        <p:nvSpPr>
          <p:cNvPr id="55" name="Text 20"/>
          <p:cNvSpPr/>
          <p:nvPr/>
        </p:nvSpPr>
        <p:spPr>
          <a:xfrm>
            <a:off x="6419850" y="5619750"/>
            <a:ext cx="667512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Google Analytics tracks 10% conversion, adapting for holiday peaks</a:t>
            </a: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477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00" y="876300"/>
            <a:ext cx="5715000" cy="53340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9100" y="1095375"/>
            <a:ext cx="257175" cy="2286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9100" y="1485900"/>
            <a:ext cx="2803029" cy="2102197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74529" y="2438400"/>
            <a:ext cx="148382" cy="1524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74529" y="2838450"/>
            <a:ext cx="152400" cy="1524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374529" y="3238500"/>
            <a:ext cx="111175" cy="1524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8400" y="876300"/>
            <a:ext cx="5715000" cy="53340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438900" y="1095375"/>
            <a:ext cx="171450" cy="2286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438900" y="1485900"/>
            <a:ext cx="3810000" cy="28575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438900" y="4438650"/>
            <a:ext cx="133350" cy="13335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6438900"/>
            <a:ext cx="12192000" cy="419100"/>
          </a:xfrm>
          <a:prstGeom prst="rect">
            <a:avLst/>
          </a:prstGeom>
        </p:spPr>
      </p:pic>
      <p:sp>
        <p:nvSpPr>
          <p:cNvPr id="16" name="Text 0"/>
          <p:cNvSpPr/>
          <p:nvPr/>
        </p:nvSpPr>
        <p:spPr>
          <a:xfrm>
            <a:off x="304800" y="152400"/>
            <a:ext cx="13898880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Funding Requirements &amp; Startup Expenses</a:t>
            </a:r>
            <a:endParaRPr lang="en-US" sz="2250" dirty="0"/>
          </a:p>
        </p:txBody>
      </p:sp>
      <p:sp>
        <p:nvSpPr>
          <p:cNvPr id="17" name="Text 1"/>
          <p:cNvSpPr/>
          <p:nvPr/>
        </p:nvSpPr>
        <p:spPr>
          <a:xfrm>
            <a:off x="752475" y="1066800"/>
            <a:ext cx="64008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0F766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Initial Funding: £120,000</a:t>
            </a:r>
            <a:endParaRPr lang="en-US" sz="1800" dirty="0"/>
          </a:p>
        </p:txBody>
      </p:sp>
      <p:sp>
        <p:nvSpPr>
          <p:cNvPr id="18" name="Text 2"/>
          <p:cNvSpPr/>
          <p:nvPr/>
        </p:nvSpPr>
        <p:spPr>
          <a:xfrm>
            <a:off x="3599111" y="2324100"/>
            <a:ext cx="2153989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Personal Savings: 35% (£42,000)</a:t>
            </a:r>
            <a:endParaRPr lang="en-US" sz="1050" dirty="0"/>
          </a:p>
        </p:txBody>
      </p:sp>
      <p:sp>
        <p:nvSpPr>
          <p:cNvPr id="19" name="Text 3"/>
          <p:cNvSpPr/>
          <p:nvPr/>
        </p:nvSpPr>
        <p:spPr>
          <a:xfrm>
            <a:off x="3565293" y="2731116"/>
            <a:ext cx="2476381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>
              <a:lnSpc>
                <a:spcPts val="1500"/>
              </a:lnSpc>
            </a:pPr>
            <a:r>
              <a:rPr lang="en-US" sz="1050" dirty="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Start Up Loans: 48% (£58,000:</a:t>
            </a:r>
            <a:r>
              <a:rPr lang="en-GB" sz="1050" dirty="0"/>
              <a:t> 6% interest + mentoring)</a:t>
            </a:r>
            <a:endParaRPr lang="en-US" sz="1050" dirty="0"/>
          </a:p>
        </p:txBody>
      </p:sp>
      <p:sp>
        <p:nvSpPr>
          <p:cNvPr id="20" name="Text 4"/>
          <p:cNvSpPr/>
          <p:nvPr/>
        </p:nvSpPr>
        <p:spPr>
          <a:xfrm>
            <a:off x="3561904" y="3124200"/>
            <a:ext cx="2191196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>
              <a:lnSpc>
                <a:spcPts val="1500"/>
              </a:lnSpc>
            </a:pPr>
            <a:r>
              <a:rPr lang="en-US" sz="1050" dirty="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British Business Bank Grants: 17% (£20,000:</a:t>
            </a:r>
            <a:r>
              <a:rPr lang="en-GB" sz="1050" dirty="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f</a:t>
            </a:r>
            <a:r>
              <a:rPr lang="en-GB" sz="1050" dirty="0"/>
              <a:t>ree money for pet SMEs</a:t>
            </a:r>
            <a:r>
              <a:rPr lang="en-US" sz="1050" dirty="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)</a:t>
            </a:r>
            <a:endParaRPr lang="en-US" sz="1050" dirty="0"/>
          </a:p>
        </p:txBody>
      </p:sp>
      <p:sp>
        <p:nvSpPr>
          <p:cNvPr id="22" name="Text 6"/>
          <p:cNvSpPr/>
          <p:nvPr/>
        </p:nvSpPr>
        <p:spPr>
          <a:xfrm>
            <a:off x="6686550" y="1066800"/>
            <a:ext cx="64008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0F766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First Month Expenses: £65,680</a:t>
            </a:r>
            <a:endParaRPr lang="en-US" sz="1800" dirty="0"/>
          </a:p>
        </p:txBody>
      </p:sp>
      <p:sp>
        <p:nvSpPr>
          <p:cNvPr id="23" name="Text 7"/>
          <p:cNvSpPr/>
          <p:nvPr/>
        </p:nvSpPr>
        <p:spPr>
          <a:xfrm>
            <a:off x="6610350" y="4419600"/>
            <a:ext cx="53340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Total expenses include: facility lease, equipment, licensing, marketing, utilities, staff wages, software, and contingency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78486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477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00" y="876300"/>
            <a:ext cx="5715000" cy="63246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9100" y="1095375"/>
            <a:ext cx="228600" cy="2286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9100" y="1524000"/>
            <a:ext cx="5334000" cy="5715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1500" y="1905000"/>
            <a:ext cx="171450" cy="1524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60627" y="1905000"/>
            <a:ext cx="171450" cy="1524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9100" y="2286000"/>
            <a:ext cx="5334000" cy="6096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71500" y="2695575"/>
            <a:ext cx="171450" cy="1524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19100" y="3086100"/>
            <a:ext cx="5334000" cy="16002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71500" y="3429000"/>
            <a:ext cx="2533650" cy="5715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219450" y="3429000"/>
            <a:ext cx="2533650" cy="5715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71500" y="4114800"/>
            <a:ext cx="2533650" cy="5715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219450" y="4114800"/>
            <a:ext cx="2533650" cy="57150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8400" y="876300"/>
            <a:ext cx="5715000" cy="6324600"/>
          </a:xfrm>
          <a:prstGeom prst="rect">
            <a:avLst/>
          </a:prstGeom>
        </p:spPr>
      </p:pic>
      <p:sp>
        <p:nvSpPr>
          <p:cNvPr id="23" name="Text 0"/>
          <p:cNvSpPr/>
          <p:nvPr/>
        </p:nvSpPr>
        <p:spPr>
          <a:xfrm>
            <a:off x="304800" y="152400"/>
            <a:ext cx="11582400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Financial Projections</a:t>
            </a:r>
            <a:endParaRPr lang="en-US" sz="2250" dirty="0"/>
          </a:p>
        </p:txBody>
      </p:sp>
      <p:sp>
        <p:nvSpPr>
          <p:cNvPr id="24" name="Text 1"/>
          <p:cNvSpPr/>
          <p:nvPr/>
        </p:nvSpPr>
        <p:spPr>
          <a:xfrm>
            <a:off x="723900" y="1066800"/>
            <a:ext cx="64008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0F766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Key Financial Metrics</a:t>
            </a:r>
            <a:endParaRPr lang="en-US" sz="1800" dirty="0"/>
          </a:p>
        </p:txBody>
      </p:sp>
      <p:sp>
        <p:nvSpPr>
          <p:cNvPr id="25" name="Text 2"/>
          <p:cNvSpPr/>
          <p:nvPr/>
        </p:nvSpPr>
        <p:spPr>
          <a:xfrm>
            <a:off x="571500" y="1524000"/>
            <a:ext cx="51816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Sales Growth</a:t>
            </a:r>
            <a:endParaRPr lang="en-US" sz="1350" dirty="0"/>
          </a:p>
        </p:txBody>
      </p:sp>
      <p:sp>
        <p:nvSpPr>
          <p:cNvPr id="26" name="Text 3"/>
          <p:cNvSpPr/>
          <p:nvPr/>
        </p:nvSpPr>
        <p:spPr>
          <a:xfrm>
            <a:off x="819150" y="1866900"/>
            <a:ext cx="809387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Month 1:</a:t>
            </a:r>
            <a:endParaRPr lang="en-US" sz="1200" dirty="0"/>
          </a:p>
        </p:txBody>
      </p:sp>
      <p:sp>
        <p:nvSpPr>
          <p:cNvPr id="27" name="Text 4"/>
          <p:cNvSpPr/>
          <p:nvPr/>
        </p:nvSpPr>
        <p:spPr>
          <a:xfrm>
            <a:off x="1569839" y="1866900"/>
            <a:ext cx="705803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£6,000</a:t>
            </a:r>
            <a:endParaRPr lang="en-US" sz="1200" dirty="0"/>
          </a:p>
        </p:txBody>
      </p:sp>
      <p:sp>
        <p:nvSpPr>
          <p:cNvPr id="28" name="Text 5"/>
          <p:cNvSpPr/>
          <p:nvPr/>
        </p:nvSpPr>
        <p:spPr>
          <a:xfrm>
            <a:off x="4308277" y="1866900"/>
            <a:ext cx="809387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Month 6:</a:t>
            </a:r>
            <a:endParaRPr lang="en-US" sz="1200" dirty="0"/>
          </a:p>
        </p:txBody>
      </p:sp>
      <p:sp>
        <p:nvSpPr>
          <p:cNvPr id="29" name="Text 6"/>
          <p:cNvSpPr/>
          <p:nvPr/>
        </p:nvSpPr>
        <p:spPr>
          <a:xfrm>
            <a:off x="5058966" y="1866900"/>
            <a:ext cx="832961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£16,000</a:t>
            </a:r>
            <a:endParaRPr lang="en-US" sz="1200" dirty="0"/>
          </a:p>
        </p:txBody>
      </p:sp>
      <p:sp>
        <p:nvSpPr>
          <p:cNvPr id="30" name="Text 7"/>
          <p:cNvSpPr/>
          <p:nvPr/>
        </p:nvSpPr>
        <p:spPr>
          <a:xfrm>
            <a:off x="571500" y="2286000"/>
            <a:ext cx="621792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Year 1 Revenue Projection</a:t>
            </a:r>
            <a:endParaRPr lang="en-US" sz="1350" dirty="0"/>
          </a:p>
        </p:txBody>
      </p:sp>
      <p:sp>
        <p:nvSpPr>
          <p:cNvPr id="31" name="Text 8"/>
          <p:cNvSpPr/>
          <p:nvPr/>
        </p:nvSpPr>
        <p:spPr>
          <a:xfrm>
            <a:off x="867668" y="2647950"/>
            <a:ext cx="1200329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£180,000</a:t>
            </a:r>
            <a:endParaRPr lang="en-US" sz="1500" dirty="0"/>
          </a:p>
        </p:txBody>
      </p:sp>
      <p:sp>
        <p:nvSpPr>
          <p:cNvPr id="32" name="Text 9"/>
          <p:cNvSpPr/>
          <p:nvPr/>
        </p:nvSpPr>
        <p:spPr>
          <a:xfrm>
            <a:off x="571500" y="3086100"/>
            <a:ext cx="51816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Cash Flow Analysis</a:t>
            </a:r>
            <a:endParaRPr lang="en-US" sz="1350" dirty="0"/>
          </a:p>
        </p:txBody>
      </p:sp>
      <p:sp>
        <p:nvSpPr>
          <p:cNvPr id="33" name="Text 10"/>
          <p:cNvSpPr/>
          <p:nvPr/>
        </p:nvSpPr>
        <p:spPr>
          <a:xfrm>
            <a:off x="647700" y="3505200"/>
            <a:ext cx="238125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6B728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Starting Cash</a:t>
            </a:r>
            <a:endParaRPr lang="en-US" sz="1050" dirty="0"/>
          </a:p>
        </p:txBody>
      </p:sp>
      <p:sp>
        <p:nvSpPr>
          <p:cNvPr id="34" name="Text 11"/>
          <p:cNvSpPr/>
          <p:nvPr/>
        </p:nvSpPr>
        <p:spPr>
          <a:xfrm>
            <a:off x="647700" y="3695700"/>
            <a:ext cx="238125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£120,000</a:t>
            </a:r>
            <a:endParaRPr lang="en-US" sz="1200" dirty="0"/>
          </a:p>
        </p:txBody>
      </p:sp>
      <p:sp>
        <p:nvSpPr>
          <p:cNvPr id="35" name="Text 12"/>
          <p:cNvSpPr/>
          <p:nvPr/>
        </p:nvSpPr>
        <p:spPr>
          <a:xfrm>
            <a:off x="3295650" y="3505200"/>
            <a:ext cx="238125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6B728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Total Outflows</a:t>
            </a:r>
            <a:endParaRPr lang="en-US" sz="1050" dirty="0"/>
          </a:p>
        </p:txBody>
      </p:sp>
      <p:sp>
        <p:nvSpPr>
          <p:cNvPr id="36" name="Text 13"/>
          <p:cNvSpPr/>
          <p:nvPr/>
        </p:nvSpPr>
        <p:spPr>
          <a:xfrm>
            <a:off x="3295650" y="3695700"/>
            <a:ext cx="238125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£140,330</a:t>
            </a:r>
            <a:endParaRPr lang="en-US" sz="1200" dirty="0"/>
          </a:p>
        </p:txBody>
      </p:sp>
      <p:sp>
        <p:nvSpPr>
          <p:cNvPr id="37" name="Text 14"/>
          <p:cNvSpPr/>
          <p:nvPr/>
        </p:nvSpPr>
        <p:spPr>
          <a:xfrm>
            <a:off x="647700" y="4191000"/>
            <a:ext cx="28575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6B728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Net Cash Flow (Month 6)</a:t>
            </a:r>
            <a:endParaRPr lang="en-US" sz="1050" dirty="0"/>
          </a:p>
        </p:txBody>
      </p:sp>
      <p:sp>
        <p:nvSpPr>
          <p:cNvPr id="38" name="Text 15"/>
          <p:cNvSpPr/>
          <p:nvPr/>
        </p:nvSpPr>
        <p:spPr>
          <a:xfrm>
            <a:off x="647700" y="4381500"/>
            <a:ext cx="238125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£870</a:t>
            </a:r>
            <a:endParaRPr lang="en-US" sz="1200" dirty="0"/>
          </a:p>
        </p:txBody>
      </p:sp>
      <p:sp>
        <p:nvSpPr>
          <p:cNvPr id="39" name="Text 16"/>
          <p:cNvSpPr/>
          <p:nvPr/>
        </p:nvSpPr>
        <p:spPr>
          <a:xfrm>
            <a:off x="3295650" y="4191000"/>
            <a:ext cx="285750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6B728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Closing Balance</a:t>
            </a:r>
            <a:endParaRPr lang="en-US" sz="1050" dirty="0"/>
          </a:p>
        </p:txBody>
      </p:sp>
      <p:sp>
        <p:nvSpPr>
          <p:cNvPr id="40" name="Text 17"/>
          <p:cNvSpPr/>
          <p:nvPr/>
        </p:nvSpPr>
        <p:spPr>
          <a:xfrm>
            <a:off x="3295650" y="4381500"/>
            <a:ext cx="238125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£45,570</a:t>
            </a:r>
            <a:endParaRPr lang="en-US" sz="1200" dirty="0"/>
          </a:p>
        </p:txBody>
      </p:sp>
      <p:sp>
        <p:nvSpPr>
          <p:cNvPr id="43" name="Text 20"/>
          <p:cNvSpPr/>
          <p:nvPr/>
        </p:nvSpPr>
        <p:spPr>
          <a:xfrm>
            <a:off x="6515100" y="1066800"/>
            <a:ext cx="64008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0F766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Cash Flow</a:t>
            </a:r>
          </a:p>
          <a:p>
            <a:pPr marL="0" indent="0">
              <a:lnSpc>
                <a:spcPts val="2400"/>
              </a:lnSpc>
              <a:buNone/>
            </a:pPr>
            <a:endParaRPr lang="en-US" sz="1800" dirty="0"/>
          </a:p>
        </p:txBody>
      </p:sp>
      <p:pic>
        <p:nvPicPr>
          <p:cNvPr id="22" name="Picture 21" descr="A screenshot of a spreadsheet&#10;&#10;AI-generated content may be incorrect.">
            <a:extLst>
              <a:ext uri="{FF2B5EF4-FFF2-40B4-BE49-F238E27FC236}">
                <a16:creationId xmlns:a16="http://schemas.microsoft.com/office/drawing/2014/main" id="{EA7ACE8E-50EE-5052-18B0-0BD070CBCB5D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737624" y="1714500"/>
            <a:ext cx="3686175" cy="443865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477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3400" y="876300"/>
            <a:ext cx="2438400" cy="13335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47950" y="1028700"/>
            <a:ext cx="171450" cy="3048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5800" y="1428750"/>
            <a:ext cx="133350" cy="13335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5800" y="1657350"/>
            <a:ext cx="133350" cy="13335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5800" y="1885950"/>
            <a:ext cx="133350" cy="13335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29000" y="876300"/>
            <a:ext cx="2438400" cy="13335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3550" y="1028700"/>
            <a:ext cx="171450" cy="3048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581400" y="1428750"/>
            <a:ext cx="133350" cy="13335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581400" y="1657350"/>
            <a:ext cx="133350" cy="13335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581400" y="1885950"/>
            <a:ext cx="104775" cy="13335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24600" y="876300"/>
            <a:ext cx="2438400" cy="13335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324850" y="1028700"/>
            <a:ext cx="285750" cy="3048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477000" y="1428750"/>
            <a:ext cx="114300" cy="13335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6477000" y="1657350"/>
            <a:ext cx="152400" cy="13335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477000" y="1885950"/>
            <a:ext cx="114300" cy="13335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9220200" y="876300"/>
            <a:ext cx="2438400" cy="13335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1277600" y="1028700"/>
            <a:ext cx="228600" cy="304800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9372600" y="1428750"/>
            <a:ext cx="133350" cy="133350"/>
          </a:xfrm>
          <a:prstGeom prst="rect">
            <a:avLst/>
          </a:prstGeom>
        </p:spPr>
      </p:pic>
      <p:pic>
        <p:nvPicPr>
          <p:cNvPr id="22" name="Image 20" descr="preencoded.png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9372600" y="1657350"/>
            <a:ext cx="152400" cy="133350"/>
          </a:xfrm>
          <a:prstGeom prst="rect">
            <a:avLst/>
          </a:prstGeom>
        </p:spPr>
      </p:pic>
      <p:pic>
        <p:nvPicPr>
          <p:cNvPr id="23" name="Image 21" descr="preencoded.png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9372600" y="1885950"/>
            <a:ext cx="133350" cy="133350"/>
          </a:xfrm>
          <a:prstGeom prst="rect">
            <a:avLst/>
          </a:prstGeom>
        </p:spPr>
      </p:pic>
      <p:pic>
        <p:nvPicPr>
          <p:cNvPr id="24" name="Image 22" descr="preencoded.png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381000" y="2476500"/>
            <a:ext cx="219075" cy="190500"/>
          </a:xfrm>
          <a:prstGeom prst="rect">
            <a:avLst/>
          </a:prstGeom>
        </p:spPr>
      </p:pic>
      <p:pic>
        <p:nvPicPr>
          <p:cNvPr id="25" name="Image 23" descr="preencoded.png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381000" y="2819400"/>
            <a:ext cx="3708350" cy="838200"/>
          </a:xfrm>
          <a:prstGeom prst="rect">
            <a:avLst/>
          </a:prstGeom>
        </p:spPr>
      </p:pic>
      <p:pic>
        <p:nvPicPr>
          <p:cNvPr id="26" name="Image 24" descr="preencoded.png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4241750" y="2819400"/>
            <a:ext cx="3708350" cy="838200"/>
          </a:xfrm>
          <a:prstGeom prst="rect">
            <a:avLst/>
          </a:prstGeom>
        </p:spPr>
      </p:pic>
      <p:pic>
        <p:nvPicPr>
          <p:cNvPr id="27" name="Image 25" descr="preencoded.png"/>
          <p:cNvPicPr>
            <a:picLocks noChangeAspect="1"/>
          </p:cNvPicPr>
          <p:nvPr/>
        </p:nvPicPr>
        <p:blipFill>
          <a:blip r:embed="rId26"/>
          <a:stretch>
            <a:fillRect/>
          </a:stretch>
        </p:blipFill>
        <p:spPr>
          <a:xfrm>
            <a:off x="8102501" y="2819400"/>
            <a:ext cx="3708499" cy="838200"/>
          </a:xfrm>
          <a:prstGeom prst="rect">
            <a:avLst/>
          </a:prstGeom>
        </p:spPr>
      </p:pic>
      <p:pic>
        <p:nvPicPr>
          <p:cNvPr id="28" name="Image 26" descr="preencoded.png"/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381000" y="3810000"/>
            <a:ext cx="11430000" cy="1143000"/>
          </a:xfrm>
          <a:prstGeom prst="rect">
            <a:avLst/>
          </a:prstGeom>
        </p:spPr>
      </p:pic>
      <p:pic>
        <p:nvPicPr>
          <p:cNvPr id="29" name="Image 27" descr="preencoded.png"/>
          <p:cNvPicPr>
            <a:picLocks noChangeAspect="1"/>
          </p:cNvPicPr>
          <p:nvPr/>
        </p:nvPicPr>
        <p:blipFill>
          <a:blip r:embed="rId28"/>
          <a:stretch>
            <a:fillRect/>
          </a:stretch>
        </p:blipFill>
        <p:spPr>
          <a:xfrm>
            <a:off x="533400" y="4000500"/>
            <a:ext cx="190500" cy="190500"/>
          </a:xfrm>
          <a:prstGeom prst="rect">
            <a:avLst/>
          </a:prstGeom>
        </p:spPr>
      </p:pic>
      <p:pic>
        <p:nvPicPr>
          <p:cNvPr id="30" name="Image 28" descr="preencoded.png"/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>
            <a:off x="533400" y="4305300"/>
            <a:ext cx="304800" cy="381000"/>
          </a:xfrm>
          <a:prstGeom prst="rect">
            <a:avLst/>
          </a:prstGeom>
        </p:spPr>
      </p:pic>
      <p:pic>
        <p:nvPicPr>
          <p:cNvPr id="31" name="Image 29" descr="preencoded.png"/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609600" y="4400550"/>
            <a:ext cx="152400" cy="190500"/>
          </a:xfrm>
          <a:prstGeom prst="rect">
            <a:avLst/>
          </a:prstGeom>
        </p:spPr>
      </p:pic>
      <p:pic>
        <p:nvPicPr>
          <p:cNvPr id="32" name="Image 30" descr="preencoded.png"/>
          <p:cNvPicPr>
            <a:picLocks noChangeAspect="1"/>
          </p:cNvPicPr>
          <p:nvPr/>
        </p:nvPicPr>
        <p:blipFill>
          <a:blip r:embed="rId31"/>
          <a:stretch>
            <a:fillRect/>
          </a:stretch>
        </p:blipFill>
        <p:spPr>
          <a:xfrm>
            <a:off x="4292501" y="4305300"/>
            <a:ext cx="285750" cy="381000"/>
          </a:xfrm>
          <a:prstGeom prst="rect">
            <a:avLst/>
          </a:prstGeom>
        </p:spPr>
      </p:pic>
      <p:pic>
        <p:nvPicPr>
          <p:cNvPr id="33" name="Image 31" descr="preencoded.png"/>
          <p:cNvPicPr>
            <a:picLocks noChangeAspect="1"/>
          </p:cNvPicPr>
          <p:nvPr/>
        </p:nvPicPr>
        <p:blipFill>
          <a:blip r:embed="rId32"/>
          <a:stretch>
            <a:fillRect/>
          </a:stretch>
        </p:blipFill>
        <p:spPr>
          <a:xfrm>
            <a:off x="4368701" y="4400550"/>
            <a:ext cx="133350" cy="190500"/>
          </a:xfrm>
          <a:prstGeom prst="rect">
            <a:avLst/>
          </a:prstGeom>
        </p:spPr>
      </p:pic>
      <p:pic>
        <p:nvPicPr>
          <p:cNvPr id="34" name="Image 32" descr="preencoded.png"/>
          <p:cNvPicPr>
            <a:picLocks noChangeAspect="1"/>
          </p:cNvPicPr>
          <p:nvPr/>
        </p:nvPicPr>
        <p:blipFill>
          <a:blip r:embed="rId33"/>
          <a:stretch>
            <a:fillRect/>
          </a:stretch>
        </p:blipFill>
        <p:spPr>
          <a:xfrm>
            <a:off x="8051750" y="4305300"/>
            <a:ext cx="323850" cy="381000"/>
          </a:xfrm>
          <a:prstGeom prst="rect">
            <a:avLst/>
          </a:prstGeom>
        </p:spPr>
      </p:pic>
      <p:pic>
        <p:nvPicPr>
          <p:cNvPr id="35" name="Image 33" descr="preencoded.png"/>
          <p:cNvPicPr>
            <a:picLocks noChangeAspect="1"/>
          </p:cNvPicPr>
          <p:nvPr/>
        </p:nvPicPr>
        <p:blipFill>
          <a:blip r:embed="rId34"/>
          <a:stretch>
            <a:fillRect/>
          </a:stretch>
        </p:blipFill>
        <p:spPr>
          <a:xfrm>
            <a:off x="8127950" y="4400550"/>
            <a:ext cx="171450" cy="190500"/>
          </a:xfrm>
          <a:prstGeom prst="rect">
            <a:avLst/>
          </a:prstGeom>
        </p:spPr>
      </p:pic>
      <p:pic>
        <p:nvPicPr>
          <p:cNvPr id="36" name="Image 34" descr="preencoded.png"/>
          <p:cNvPicPr>
            <a:picLocks noChangeAspect="1"/>
          </p:cNvPicPr>
          <p:nvPr/>
        </p:nvPicPr>
        <p:blipFill>
          <a:blip r:embed="rId35"/>
          <a:stretch>
            <a:fillRect/>
          </a:stretch>
        </p:blipFill>
        <p:spPr>
          <a:xfrm>
            <a:off x="0" y="6515100"/>
            <a:ext cx="12192000" cy="342900"/>
          </a:xfrm>
          <a:prstGeom prst="rect">
            <a:avLst/>
          </a:prstGeom>
        </p:spPr>
      </p:pic>
      <p:sp>
        <p:nvSpPr>
          <p:cNvPr id="37" name="Text 0"/>
          <p:cNvSpPr/>
          <p:nvPr/>
        </p:nvSpPr>
        <p:spPr>
          <a:xfrm>
            <a:off x="304800" y="152400"/>
            <a:ext cx="13898880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Implementation Timeline &amp; Next Steps</a:t>
            </a:r>
            <a:endParaRPr lang="en-US" sz="2250" dirty="0"/>
          </a:p>
        </p:txBody>
      </p:sp>
      <p:sp>
        <p:nvSpPr>
          <p:cNvPr id="38" name="Text 1"/>
          <p:cNvSpPr/>
          <p:nvPr/>
        </p:nvSpPr>
        <p:spPr>
          <a:xfrm>
            <a:off x="685800" y="1047750"/>
            <a:ext cx="2084189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006D7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Phase 1: Planning</a:t>
            </a:r>
            <a:endParaRPr lang="en-US" sz="1350" dirty="0"/>
          </a:p>
        </p:txBody>
      </p:sp>
      <p:sp>
        <p:nvSpPr>
          <p:cNvPr id="39" name="Text 2"/>
          <p:cNvSpPr/>
          <p:nvPr/>
        </p:nvSpPr>
        <p:spPr>
          <a:xfrm>
            <a:off x="704850" y="1409700"/>
            <a:ext cx="278892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Business registration</a:t>
            </a:r>
            <a:endParaRPr lang="en-US" sz="1050" dirty="0"/>
          </a:p>
        </p:txBody>
      </p:sp>
      <p:sp>
        <p:nvSpPr>
          <p:cNvPr id="40" name="Text 3"/>
          <p:cNvSpPr/>
          <p:nvPr/>
        </p:nvSpPr>
        <p:spPr>
          <a:xfrm>
            <a:off x="704850" y="1638300"/>
            <a:ext cx="278892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License acquisition</a:t>
            </a:r>
            <a:endParaRPr lang="en-US" sz="1050" dirty="0"/>
          </a:p>
        </p:txBody>
      </p:sp>
      <p:sp>
        <p:nvSpPr>
          <p:cNvPr id="41" name="Text 4"/>
          <p:cNvSpPr/>
          <p:nvPr/>
        </p:nvSpPr>
        <p:spPr>
          <a:xfrm>
            <a:off x="704850" y="1866900"/>
            <a:ext cx="278892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Insurance procurement</a:t>
            </a:r>
            <a:endParaRPr lang="en-US" sz="1050" dirty="0"/>
          </a:p>
        </p:txBody>
      </p:sp>
      <p:sp>
        <p:nvSpPr>
          <p:cNvPr id="42" name="Text 5"/>
          <p:cNvSpPr/>
          <p:nvPr/>
        </p:nvSpPr>
        <p:spPr>
          <a:xfrm>
            <a:off x="3581400" y="1047750"/>
            <a:ext cx="1900238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E2957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Phase 2: Facility</a:t>
            </a:r>
            <a:endParaRPr lang="en-US" sz="1350" dirty="0"/>
          </a:p>
        </p:txBody>
      </p:sp>
      <p:sp>
        <p:nvSpPr>
          <p:cNvPr id="43" name="Text 6"/>
          <p:cNvSpPr/>
          <p:nvPr/>
        </p:nvSpPr>
        <p:spPr>
          <a:xfrm>
            <a:off x="3600450" y="1409700"/>
            <a:ext cx="278892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Lease agreement</a:t>
            </a:r>
            <a:endParaRPr lang="en-US" sz="1050" dirty="0"/>
          </a:p>
        </p:txBody>
      </p:sp>
      <p:sp>
        <p:nvSpPr>
          <p:cNvPr id="44" name="Text 7"/>
          <p:cNvSpPr/>
          <p:nvPr/>
        </p:nvSpPr>
        <p:spPr>
          <a:xfrm>
            <a:off x="3600450" y="1638300"/>
            <a:ext cx="278892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Interior design</a:t>
            </a:r>
            <a:endParaRPr lang="en-US" sz="1050" dirty="0"/>
          </a:p>
        </p:txBody>
      </p:sp>
      <p:sp>
        <p:nvSpPr>
          <p:cNvPr id="45" name="Text 8"/>
          <p:cNvSpPr/>
          <p:nvPr/>
        </p:nvSpPr>
        <p:spPr>
          <a:xfrm>
            <a:off x="3571875" y="1866900"/>
            <a:ext cx="278892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Utilities setup</a:t>
            </a:r>
            <a:endParaRPr lang="en-US" sz="1050" dirty="0"/>
          </a:p>
        </p:txBody>
      </p:sp>
      <p:sp>
        <p:nvSpPr>
          <p:cNvPr id="46" name="Text 9"/>
          <p:cNvSpPr/>
          <p:nvPr/>
        </p:nvSpPr>
        <p:spPr>
          <a:xfrm>
            <a:off x="6477000" y="1047750"/>
            <a:ext cx="1672709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8DB596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Phase 3: Team</a:t>
            </a:r>
            <a:endParaRPr lang="en-US" sz="1350" dirty="0"/>
          </a:p>
        </p:txBody>
      </p:sp>
      <p:sp>
        <p:nvSpPr>
          <p:cNvPr id="47" name="Text 10"/>
          <p:cNvSpPr/>
          <p:nvPr/>
        </p:nvSpPr>
        <p:spPr>
          <a:xfrm>
            <a:off x="6477000" y="1409700"/>
            <a:ext cx="278892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Staff recruitment</a:t>
            </a:r>
            <a:endParaRPr lang="en-US" sz="1050" dirty="0"/>
          </a:p>
        </p:txBody>
      </p:sp>
      <p:sp>
        <p:nvSpPr>
          <p:cNvPr id="48" name="Text 11"/>
          <p:cNvSpPr/>
          <p:nvPr/>
        </p:nvSpPr>
        <p:spPr>
          <a:xfrm>
            <a:off x="6515100" y="1638300"/>
            <a:ext cx="278892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First aid certification</a:t>
            </a:r>
            <a:endParaRPr lang="en-US" sz="1050" dirty="0"/>
          </a:p>
        </p:txBody>
      </p:sp>
      <p:sp>
        <p:nvSpPr>
          <p:cNvPr id="49" name="Text 12"/>
          <p:cNvSpPr/>
          <p:nvPr/>
        </p:nvSpPr>
        <p:spPr>
          <a:xfrm>
            <a:off x="6477000" y="1866900"/>
            <a:ext cx="278892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Training program</a:t>
            </a:r>
            <a:endParaRPr lang="en-US" sz="1050" dirty="0"/>
          </a:p>
        </p:txBody>
      </p:sp>
      <p:sp>
        <p:nvSpPr>
          <p:cNvPr id="50" name="Text 13"/>
          <p:cNvSpPr/>
          <p:nvPr/>
        </p:nvSpPr>
        <p:spPr>
          <a:xfrm>
            <a:off x="9372600" y="1047750"/>
            <a:ext cx="2225635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9E2B25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Phase 4: Operation</a:t>
            </a:r>
            <a:endParaRPr lang="en-US" sz="1350" dirty="0"/>
          </a:p>
        </p:txBody>
      </p:sp>
      <p:sp>
        <p:nvSpPr>
          <p:cNvPr id="51" name="Text 14"/>
          <p:cNvSpPr/>
          <p:nvPr/>
        </p:nvSpPr>
        <p:spPr>
          <a:xfrm>
            <a:off x="9391650" y="1409700"/>
            <a:ext cx="278892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Marketing launch</a:t>
            </a:r>
            <a:endParaRPr lang="en-US" sz="1050" dirty="0"/>
          </a:p>
        </p:txBody>
      </p:sp>
      <p:sp>
        <p:nvSpPr>
          <p:cNvPr id="52" name="Text 15"/>
          <p:cNvSpPr/>
          <p:nvPr/>
        </p:nvSpPr>
        <p:spPr>
          <a:xfrm>
            <a:off x="9410700" y="1638300"/>
            <a:ext cx="278892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Initial client onboarding</a:t>
            </a:r>
            <a:endParaRPr lang="en-US" sz="1050" dirty="0"/>
          </a:p>
        </p:txBody>
      </p:sp>
      <p:sp>
        <p:nvSpPr>
          <p:cNvPr id="53" name="Text 16"/>
          <p:cNvSpPr/>
          <p:nvPr/>
        </p:nvSpPr>
        <p:spPr>
          <a:xfrm>
            <a:off x="9391650" y="1866900"/>
            <a:ext cx="278892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342900" indent="-342900" algn="l">
              <a:lnSpc>
                <a:spcPts val="1500"/>
              </a:lnSpc>
              <a:buSzPct val="100000"/>
              <a:buChar char="•"/>
            </a:pPr>
            <a:r>
              <a:rPr lang="en-US" sz="105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Scaling to 60% capacity</a:t>
            </a:r>
            <a:endParaRPr lang="en-US" sz="1050" dirty="0"/>
          </a:p>
        </p:txBody>
      </p:sp>
      <p:sp>
        <p:nvSpPr>
          <p:cNvPr id="54" name="Text 17"/>
          <p:cNvSpPr/>
          <p:nvPr/>
        </p:nvSpPr>
        <p:spPr>
          <a:xfrm>
            <a:off x="676275" y="2438400"/>
            <a:ext cx="114300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Key Implementation Milestones</a:t>
            </a:r>
            <a:endParaRPr lang="en-US" sz="1500" dirty="0"/>
          </a:p>
        </p:txBody>
      </p:sp>
      <p:sp>
        <p:nvSpPr>
          <p:cNvPr id="55" name="Text 18"/>
          <p:cNvSpPr/>
          <p:nvPr/>
        </p:nvSpPr>
        <p:spPr>
          <a:xfrm>
            <a:off x="495300" y="2933700"/>
            <a:ext cx="347975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006D7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Month 1</a:t>
            </a:r>
            <a:endParaRPr lang="en-US" sz="1200" dirty="0"/>
          </a:p>
        </p:txBody>
      </p:sp>
      <p:sp>
        <p:nvSpPr>
          <p:cNvPr id="56" name="Text 19"/>
          <p:cNvSpPr/>
          <p:nvPr/>
        </p:nvSpPr>
        <p:spPr>
          <a:xfrm>
            <a:off x="495300" y="3162300"/>
            <a:ext cx="347975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Complete business registration, secure facility lease, and obtain necessary licenses and insurance.</a:t>
            </a:r>
            <a:endParaRPr lang="en-US" sz="1050" dirty="0"/>
          </a:p>
        </p:txBody>
      </p:sp>
      <p:sp>
        <p:nvSpPr>
          <p:cNvPr id="57" name="Text 20"/>
          <p:cNvSpPr/>
          <p:nvPr/>
        </p:nvSpPr>
        <p:spPr>
          <a:xfrm>
            <a:off x="4356050" y="2933700"/>
            <a:ext cx="347975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E29578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Month 2-3</a:t>
            </a:r>
            <a:endParaRPr lang="en-US" sz="1200" dirty="0"/>
          </a:p>
        </p:txBody>
      </p:sp>
      <p:sp>
        <p:nvSpPr>
          <p:cNvPr id="58" name="Text 21"/>
          <p:cNvSpPr/>
          <p:nvPr/>
        </p:nvSpPr>
        <p:spPr>
          <a:xfrm>
            <a:off x="4356050" y="3162300"/>
            <a:ext cx="347975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Finalize facility renovations, purchase equipment, and recruit certified staff. Launch marketing efforts.</a:t>
            </a:r>
            <a:endParaRPr lang="en-US" sz="1050" dirty="0"/>
          </a:p>
        </p:txBody>
      </p:sp>
      <p:sp>
        <p:nvSpPr>
          <p:cNvPr id="59" name="Text 22"/>
          <p:cNvSpPr/>
          <p:nvPr/>
        </p:nvSpPr>
        <p:spPr>
          <a:xfrm>
            <a:off x="8216801" y="2933700"/>
            <a:ext cx="3479899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8DB596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Month 4</a:t>
            </a:r>
            <a:endParaRPr lang="en-US" sz="1200" dirty="0"/>
          </a:p>
        </p:txBody>
      </p:sp>
      <p:sp>
        <p:nvSpPr>
          <p:cNvPr id="60" name="Text 23"/>
          <p:cNvSpPr/>
          <p:nvPr/>
        </p:nvSpPr>
        <p:spPr>
          <a:xfrm>
            <a:off x="8216801" y="3162300"/>
            <a:ext cx="3479899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Soft launch with select clients, refine operations, and achieve 25% occupancy rate.</a:t>
            </a:r>
            <a:endParaRPr lang="en-US" sz="1050" dirty="0"/>
          </a:p>
        </p:txBody>
      </p:sp>
      <p:sp>
        <p:nvSpPr>
          <p:cNvPr id="61" name="Text 24"/>
          <p:cNvSpPr/>
          <p:nvPr/>
        </p:nvSpPr>
        <p:spPr>
          <a:xfrm>
            <a:off x="800100" y="3962400"/>
            <a:ext cx="111252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Next Steps</a:t>
            </a:r>
            <a:endParaRPr lang="en-US" sz="1500" dirty="0"/>
          </a:p>
        </p:txBody>
      </p:sp>
      <p:sp>
        <p:nvSpPr>
          <p:cNvPr id="62" name="Text 25"/>
          <p:cNvSpPr/>
          <p:nvPr/>
        </p:nvSpPr>
        <p:spPr>
          <a:xfrm>
            <a:off x="952500" y="4305300"/>
            <a:ext cx="3825121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Secure Business Registration</a:t>
            </a:r>
            <a:endParaRPr lang="en-US" sz="1050" dirty="0"/>
          </a:p>
        </p:txBody>
      </p:sp>
      <p:sp>
        <p:nvSpPr>
          <p:cNvPr id="63" name="Text 26"/>
          <p:cNvSpPr/>
          <p:nvPr/>
        </p:nvSpPr>
        <p:spPr>
          <a:xfrm>
            <a:off x="952500" y="4495800"/>
            <a:ext cx="3187601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200"/>
              </a:lnSpc>
              <a:buNone/>
            </a:pPr>
            <a:r>
              <a:rPr lang="en-US" sz="90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Complete Private Limited Company registration via Companies House</a:t>
            </a:r>
            <a:endParaRPr lang="en-US" sz="900" dirty="0"/>
          </a:p>
        </p:txBody>
      </p:sp>
      <p:sp>
        <p:nvSpPr>
          <p:cNvPr id="64" name="Text 27"/>
          <p:cNvSpPr/>
          <p:nvPr/>
        </p:nvSpPr>
        <p:spPr>
          <a:xfrm>
            <a:off x="4692551" y="4305300"/>
            <a:ext cx="3848160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Find Perfect Location</a:t>
            </a:r>
            <a:endParaRPr lang="en-US" sz="1050" dirty="0"/>
          </a:p>
        </p:txBody>
      </p:sp>
      <p:sp>
        <p:nvSpPr>
          <p:cNvPr id="65" name="Text 28"/>
          <p:cNvSpPr/>
          <p:nvPr/>
        </p:nvSpPr>
        <p:spPr>
          <a:xfrm>
            <a:off x="4692551" y="4495800"/>
            <a:ext cx="32068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200"/>
              </a:lnSpc>
              <a:buNone/>
            </a:pPr>
            <a:r>
              <a:rPr lang="en-US" sz="90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Secure 2,500 sq ft commercial site near Ventura Park with zoning approval</a:t>
            </a:r>
            <a:endParaRPr lang="en-US" sz="900" dirty="0"/>
          </a:p>
        </p:txBody>
      </p:sp>
      <p:sp>
        <p:nvSpPr>
          <p:cNvPr id="66" name="Text 29"/>
          <p:cNvSpPr/>
          <p:nvPr/>
        </p:nvSpPr>
        <p:spPr>
          <a:xfrm>
            <a:off x="8489900" y="4305300"/>
            <a:ext cx="3802261" cy="1905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Build Management Team</a:t>
            </a:r>
            <a:endParaRPr lang="en-US" sz="1050" dirty="0"/>
          </a:p>
        </p:txBody>
      </p:sp>
      <p:sp>
        <p:nvSpPr>
          <p:cNvPr id="67" name="Text 30"/>
          <p:cNvSpPr/>
          <p:nvPr/>
        </p:nvSpPr>
        <p:spPr>
          <a:xfrm>
            <a:off x="8489900" y="4495800"/>
            <a:ext cx="3168551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200"/>
              </a:lnSpc>
              <a:buNone/>
            </a:pPr>
            <a:r>
              <a:rPr lang="en-US" sz="90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Recruit pet first aid certified handlers and administrative staff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83058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4770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800" y="952500"/>
            <a:ext cx="5562600" cy="66294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3400" y="1209675"/>
            <a:ext cx="228600" cy="228600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400" y="1638300"/>
            <a:ext cx="5105400" cy="1600200"/>
          </a:xfrm>
          <a:prstGeom prst="rect">
            <a:avLst/>
          </a:prstGeom>
        </p:spPr>
      </p:pic>
      <p:pic>
        <p:nvPicPr>
          <p:cNvPr id="7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5800" y="1819275"/>
            <a:ext cx="171450" cy="152400"/>
          </a:xfrm>
          <a:prstGeom prst="rect">
            <a:avLst/>
          </a:prstGeom>
        </p:spPr>
      </p:pic>
      <p:pic>
        <p:nvPicPr>
          <p:cNvPr id="8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5800" y="2352675"/>
            <a:ext cx="190500" cy="152400"/>
          </a:xfrm>
          <a:prstGeom prst="rect">
            <a:avLst/>
          </a:prstGeom>
        </p:spPr>
      </p:pic>
      <p:pic>
        <p:nvPicPr>
          <p:cNvPr id="9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5800" y="2657475"/>
            <a:ext cx="152400" cy="152400"/>
          </a:xfrm>
          <a:prstGeom prst="rect">
            <a:avLst/>
          </a:prstGeom>
        </p:spPr>
      </p:pic>
      <p:pic>
        <p:nvPicPr>
          <p:cNvPr id="10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33400" y="3419475"/>
            <a:ext cx="228600" cy="228600"/>
          </a:xfrm>
          <a:prstGeom prst="rect">
            <a:avLst/>
          </a:prstGeom>
        </p:spPr>
      </p:pic>
      <p:pic>
        <p:nvPicPr>
          <p:cNvPr id="11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3400" y="3848100"/>
            <a:ext cx="5105400" cy="1143000"/>
          </a:xfrm>
          <a:prstGeom prst="rect">
            <a:avLst/>
          </a:prstGeom>
        </p:spPr>
      </p:pic>
      <p:pic>
        <p:nvPicPr>
          <p:cNvPr id="12" name="Image 10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800" y="4029075"/>
            <a:ext cx="171450" cy="152400"/>
          </a:xfrm>
          <a:prstGeom prst="rect">
            <a:avLst/>
          </a:prstGeom>
        </p:spPr>
      </p:pic>
      <p:pic>
        <p:nvPicPr>
          <p:cNvPr id="13" name="Image 11" descr="preencoded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5800" y="4333875"/>
            <a:ext cx="190500" cy="152400"/>
          </a:xfrm>
          <a:prstGeom prst="rect">
            <a:avLst/>
          </a:prstGeom>
        </p:spPr>
      </p:pic>
      <p:pic>
        <p:nvPicPr>
          <p:cNvPr id="14" name="Image 12" descr="preencoded.png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85800" y="4638675"/>
            <a:ext cx="152400" cy="152400"/>
          </a:xfrm>
          <a:prstGeom prst="rect">
            <a:avLst/>
          </a:prstGeom>
        </p:spPr>
      </p:pic>
      <p:pic>
        <p:nvPicPr>
          <p:cNvPr id="15" name="Image 13" descr="preencoded.png"/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533400" y="6515100"/>
            <a:ext cx="5105400" cy="838200"/>
          </a:xfrm>
          <a:prstGeom prst="rect">
            <a:avLst/>
          </a:prstGeom>
        </p:spPr>
      </p:pic>
      <p:pic>
        <p:nvPicPr>
          <p:cNvPr id="16" name="Image 14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4600" y="952500"/>
            <a:ext cx="5562600" cy="6629400"/>
          </a:xfrm>
          <a:prstGeom prst="rect">
            <a:avLst/>
          </a:prstGeom>
        </p:spPr>
      </p:pic>
      <p:pic>
        <p:nvPicPr>
          <p:cNvPr id="17" name="Image 15" descr="preencoded.png"/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553200" y="1209675"/>
            <a:ext cx="228600" cy="228600"/>
          </a:xfrm>
          <a:prstGeom prst="rect">
            <a:avLst/>
          </a:prstGeom>
        </p:spPr>
      </p:pic>
      <p:pic>
        <p:nvPicPr>
          <p:cNvPr id="18" name="Image 16" descr="preencoded.png"/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6553200" y="1638300"/>
            <a:ext cx="4572000" cy="2286000"/>
          </a:xfrm>
          <a:prstGeom prst="rect">
            <a:avLst/>
          </a:prstGeom>
        </p:spPr>
      </p:pic>
      <p:pic>
        <p:nvPicPr>
          <p:cNvPr id="19" name="Image 17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6553200" y="4152900"/>
            <a:ext cx="2476500" cy="914400"/>
          </a:xfrm>
          <a:prstGeom prst="rect">
            <a:avLst/>
          </a:prstGeom>
        </p:spPr>
      </p:pic>
      <p:pic>
        <p:nvPicPr>
          <p:cNvPr id="20" name="Image 18" descr="preencoded.png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6667500" y="4267200"/>
            <a:ext cx="171450" cy="266700"/>
          </a:xfrm>
          <a:prstGeom prst="rect">
            <a:avLst/>
          </a:prstGeom>
        </p:spPr>
      </p:pic>
      <p:pic>
        <p:nvPicPr>
          <p:cNvPr id="21" name="Image 19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9182100" y="4152900"/>
            <a:ext cx="2476500" cy="914400"/>
          </a:xfrm>
          <a:prstGeom prst="rect">
            <a:avLst/>
          </a:prstGeom>
        </p:spPr>
      </p:pic>
      <p:pic>
        <p:nvPicPr>
          <p:cNvPr id="22" name="Image 20" descr="preencoded.png"/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9296400" y="4267200"/>
            <a:ext cx="219075" cy="266700"/>
          </a:xfrm>
          <a:prstGeom prst="rect">
            <a:avLst/>
          </a:prstGeom>
        </p:spPr>
      </p:pic>
      <p:pic>
        <p:nvPicPr>
          <p:cNvPr id="23" name="Image 21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6553200" y="5219700"/>
            <a:ext cx="2476500" cy="914400"/>
          </a:xfrm>
          <a:prstGeom prst="rect">
            <a:avLst/>
          </a:prstGeom>
        </p:spPr>
      </p:pic>
      <p:pic>
        <p:nvPicPr>
          <p:cNvPr id="24" name="Image 22" descr="preencoded.png"/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6667500" y="5334000"/>
            <a:ext cx="190500" cy="266700"/>
          </a:xfrm>
          <a:prstGeom prst="rect">
            <a:avLst/>
          </a:prstGeom>
        </p:spPr>
      </p:pic>
      <p:pic>
        <p:nvPicPr>
          <p:cNvPr id="25" name="Image 23" descr="preencoded.png"/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9182100" y="5219700"/>
            <a:ext cx="2476500" cy="914400"/>
          </a:xfrm>
          <a:prstGeom prst="rect">
            <a:avLst/>
          </a:prstGeom>
        </p:spPr>
      </p:pic>
      <p:pic>
        <p:nvPicPr>
          <p:cNvPr id="26" name="Image 24" descr="preencoded.png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9296400" y="5334000"/>
            <a:ext cx="190500" cy="266700"/>
          </a:xfrm>
          <a:prstGeom prst="rect">
            <a:avLst/>
          </a:prstGeom>
        </p:spPr>
      </p:pic>
      <p:pic>
        <p:nvPicPr>
          <p:cNvPr id="27" name="Image 25" descr="preencoded.png"/>
          <p:cNvPicPr>
            <a:picLocks noChangeAspect="1"/>
          </p:cNvPicPr>
          <p:nvPr/>
        </p:nvPicPr>
        <p:blipFill>
          <a:blip r:embed="rId24"/>
          <a:stretch>
            <a:fillRect/>
          </a:stretch>
        </p:blipFill>
        <p:spPr>
          <a:xfrm>
            <a:off x="6553200" y="6362700"/>
            <a:ext cx="5105400" cy="990600"/>
          </a:xfrm>
          <a:prstGeom prst="rect">
            <a:avLst/>
          </a:prstGeom>
        </p:spPr>
      </p:pic>
      <p:pic>
        <p:nvPicPr>
          <p:cNvPr id="28" name="Image 26" descr="preencoded.png"/>
          <p:cNvPicPr>
            <a:picLocks noChangeAspect="1"/>
          </p:cNvPicPr>
          <p:nvPr/>
        </p:nvPicPr>
        <p:blipFill>
          <a:blip r:embed="rId25"/>
          <a:stretch>
            <a:fillRect/>
          </a:stretch>
        </p:blipFill>
        <p:spPr>
          <a:xfrm>
            <a:off x="9033867" y="6724650"/>
            <a:ext cx="190500" cy="266700"/>
          </a:xfrm>
          <a:prstGeom prst="rect">
            <a:avLst/>
          </a:prstGeom>
        </p:spPr>
      </p:pic>
      <p:sp>
        <p:nvSpPr>
          <p:cNvPr id="30" name="Text 0"/>
          <p:cNvSpPr/>
          <p:nvPr/>
        </p:nvSpPr>
        <p:spPr>
          <a:xfrm>
            <a:off x="304800" y="152400"/>
            <a:ext cx="11582400" cy="3429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Investment Opportunity</a:t>
            </a:r>
            <a:endParaRPr lang="en-US" sz="2250" dirty="0"/>
          </a:p>
        </p:txBody>
      </p:sp>
      <p:sp>
        <p:nvSpPr>
          <p:cNvPr id="31" name="Text 1"/>
          <p:cNvSpPr/>
          <p:nvPr/>
        </p:nvSpPr>
        <p:spPr>
          <a:xfrm>
            <a:off x="838200" y="1181100"/>
            <a:ext cx="51054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0F766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Market Advantage</a:t>
            </a:r>
            <a:endParaRPr lang="en-US" sz="1800" dirty="0"/>
          </a:p>
        </p:txBody>
      </p:sp>
      <p:sp>
        <p:nvSpPr>
          <p:cNvPr id="32" name="Text 2"/>
          <p:cNvSpPr/>
          <p:nvPr/>
        </p:nvSpPr>
        <p:spPr>
          <a:xfrm>
            <a:off x="933450" y="1790700"/>
            <a:ext cx="48006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</a:t>
            </a:r>
            <a:r>
              <a:rPr lang="en-US" sz="120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Luxury Positioning:</a:t>
            </a: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Premium services in a growing market</a:t>
            </a:r>
            <a:endParaRPr lang="en-US" sz="1200" dirty="0"/>
          </a:p>
        </p:txBody>
      </p:sp>
      <p:sp>
        <p:nvSpPr>
          <p:cNvPr id="33" name="Text 3"/>
          <p:cNvSpPr/>
          <p:nvPr/>
        </p:nvSpPr>
        <p:spPr>
          <a:xfrm>
            <a:off x="952500" y="2324100"/>
            <a:ext cx="576072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</a:t>
            </a:r>
            <a:r>
              <a:rPr lang="en-US" sz="120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Target Demographic:</a:t>
            </a: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Affluent professionals aged 25-45</a:t>
            </a:r>
            <a:endParaRPr lang="en-US" sz="1200" dirty="0"/>
          </a:p>
        </p:txBody>
      </p:sp>
      <p:sp>
        <p:nvSpPr>
          <p:cNvPr id="34" name="Text 4"/>
          <p:cNvSpPr/>
          <p:nvPr/>
        </p:nvSpPr>
        <p:spPr>
          <a:xfrm>
            <a:off x="914400" y="2628900"/>
            <a:ext cx="4800600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</a:t>
            </a:r>
            <a:r>
              <a:rPr lang="en-US" sz="120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Unique Offering:</a:t>
            </a: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Climate-controlled suites with webcam access</a:t>
            </a:r>
            <a:endParaRPr lang="en-US" sz="1200" dirty="0"/>
          </a:p>
        </p:txBody>
      </p:sp>
      <p:sp>
        <p:nvSpPr>
          <p:cNvPr id="35" name="Text 5"/>
          <p:cNvSpPr/>
          <p:nvPr/>
        </p:nvSpPr>
        <p:spPr>
          <a:xfrm>
            <a:off x="838200" y="3390900"/>
            <a:ext cx="612648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0F766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Financial Potential</a:t>
            </a:r>
            <a:endParaRPr lang="en-US" sz="1800" dirty="0"/>
          </a:p>
        </p:txBody>
      </p:sp>
      <p:sp>
        <p:nvSpPr>
          <p:cNvPr id="36" name="Text 6"/>
          <p:cNvSpPr/>
          <p:nvPr/>
        </p:nvSpPr>
        <p:spPr>
          <a:xfrm>
            <a:off x="933450" y="4000500"/>
            <a:ext cx="576072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</a:t>
            </a:r>
            <a:r>
              <a:rPr lang="en-US" sz="120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Year 1 Revenue:</a:t>
            </a: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£180,000</a:t>
            </a:r>
            <a:endParaRPr lang="en-US" sz="1200" dirty="0"/>
          </a:p>
        </p:txBody>
      </p:sp>
      <p:sp>
        <p:nvSpPr>
          <p:cNvPr id="37" name="Text 7"/>
          <p:cNvSpPr/>
          <p:nvPr/>
        </p:nvSpPr>
        <p:spPr>
          <a:xfrm>
            <a:off x="952500" y="4305300"/>
            <a:ext cx="576072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</a:t>
            </a:r>
            <a:r>
              <a:rPr lang="en-US" sz="120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Occupancy Target:</a:t>
            </a: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75% in first year</a:t>
            </a:r>
            <a:endParaRPr lang="en-US" sz="1200" dirty="0"/>
          </a:p>
        </p:txBody>
      </p:sp>
      <p:sp>
        <p:nvSpPr>
          <p:cNvPr id="38" name="Text 8"/>
          <p:cNvSpPr/>
          <p:nvPr/>
        </p:nvSpPr>
        <p:spPr>
          <a:xfrm>
            <a:off x="914400" y="4610100"/>
            <a:ext cx="576072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</a:t>
            </a:r>
            <a:r>
              <a:rPr lang="en-US" sz="1200" b="1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Growth:</a:t>
            </a: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 7.6% CAGR to 2030</a:t>
            </a:r>
            <a:endParaRPr lang="en-US" sz="1200" dirty="0"/>
          </a:p>
        </p:txBody>
      </p:sp>
      <p:sp>
        <p:nvSpPr>
          <p:cNvPr id="39" name="Text 9"/>
          <p:cNvSpPr/>
          <p:nvPr/>
        </p:nvSpPr>
        <p:spPr>
          <a:xfrm>
            <a:off x="685800" y="6667500"/>
            <a:ext cx="4800600" cy="2667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Join Our Vision</a:t>
            </a:r>
            <a:endParaRPr lang="en-US" sz="1500" dirty="0"/>
          </a:p>
        </p:txBody>
      </p:sp>
      <p:sp>
        <p:nvSpPr>
          <p:cNvPr id="40" name="Text 10"/>
          <p:cNvSpPr/>
          <p:nvPr/>
        </p:nvSpPr>
        <p:spPr>
          <a:xfrm>
            <a:off x="533400" y="6934200"/>
            <a:ext cx="543306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r>
              <a:rPr lang="en-GB" sz="1200" b="1" dirty="0"/>
              <a:t>“I’m not just building a business — I’m building trust, one happy dog at a time.”</a:t>
            </a:r>
          </a:p>
        </p:txBody>
      </p:sp>
      <p:sp>
        <p:nvSpPr>
          <p:cNvPr id="41" name="Text 11"/>
          <p:cNvSpPr/>
          <p:nvPr/>
        </p:nvSpPr>
        <p:spPr>
          <a:xfrm>
            <a:off x="6858000" y="1181100"/>
            <a:ext cx="5105400" cy="3048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0F766E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Growth Projection</a:t>
            </a:r>
            <a:endParaRPr lang="en-US" sz="1800" dirty="0"/>
          </a:p>
        </p:txBody>
      </p:sp>
      <p:sp>
        <p:nvSpPr>
          <p:cNvPr id="42" name="Text 12"/>
          <p:cNvSpPr/>
          <p:nvPr/>
        </p:nvSpPr>
        <p:spPr>
          <a:xfrm>
            <a:off x="6953250" y="4286250"/>
            <a:ext cx="908864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Low Risk</a:t>
            </a:r>
            <a:endParaRPr lang="en-US" sz="1200" dirty="0"/>
          </a:p>
        </p:txBody>
      </p:sp>
      <p:sp>
        <p:nvSpPr>
          <p:cNvPr id="43" name="Text 13"/>
          <p:cNvSpPr/>
          <p:nvPr/>
        </p:nvSpPr>
        <p:spPr>
          <a:xfrm>
            <a:off x="6667500" y="4572000"/>
            <a:ext cx="22479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Established business model with 7.6% CAGR</a:t>
            </a:r>
            <a:endParaRPr lang="en-US" sz="1050" dirty="0"/>
          </a:p>
        </p:txBody>
      </p:sp>
      <p:sp>
        <p:nvSpPr>
          <p:cNvPr id="44" name="Text 14"/>
          <p:cNvSpPr/>
          <p:nvPr/>
        </p:nvSpPr>
        <p:spPr>
          <a:xfrm>
            <a:off x="9629775" y="4286250"/>
            <a:ext cx="1243370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High Return</a:t>
            </a:r>
            <a:endParaRPr lang="en-US" sz="1200" dirty="0"/>
          </a:p>
        </p:txBody>
      </p:sp>
      <p:sp>
        <p:nvSpPr>
          <p:cNvPr id="45" name="Text 15"/>
          <p:cNvSpPr/>
          <p:nvPr/>
        </p:nvSpPr>
        <p:spPr>
          <a:xfrm>
            <a:off x="9296400" y="4572000"/>
            <a:ext cx="22479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Premium pricing with 70% boarding revenue</a:t>
            </a:r>
            <a:endParaRPr lang="en-US" sz="1050" dirty="0"/>
          </a:p>
        </p:txBody>
      </p:sp>
      <p:sp>
        <p:nvSpPr>
          <p:cNvPr id="46" name="Text 16"/>
          <p:cNvSpPr/>
          <p:nvPr/>
        </p:nvSpPr>
        <p:spPr>
          <a:xfrm>
            <a:off x="6972300" y="5353050"/>
            <a:ext cx="1646099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Growing Market</a:t>
            </a:r>
            <a:endParaRPr lang="en-US" sz="1200" dirty="0"/>
          </a:p>
        </p:txBody>
      </p:sp>
      <p:sp>
        <p:nvSpPr>
          <p:cNvPr id="47" name="Text 17"/>
          <p:cNvSpPr/>
          <p:nvPr/>
        </p:nvSpPr>
        <p:spPr>
          <a:xfrm>
            <a:off x="6667500" y="5638800"/>
            <a:ext cx="22479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Tamworth's pet ownership at 57%</a:t>
            </a:r>
            <a:endParaRPr lang="en-US" sz="1050" dirty="0"/>
          </a:p>
        </p:txBody>
      </p:sp>
      <p:sp>
        <p:nvSpPr>
          <p:cNvPr id="48" name="Text 18"/>
          <p:cNvSpPr/>
          <p:nvPr/>
        </p:nvSpPr>
        <p:spPr>
          <a:xfrm>
            <a:off x="9601200" y="5353050"/>
            <a:ext cx="1725751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Passionate Team</a:t>
            </a:r>
            <a:endParaRPr lang="en-US" sz="1200" dirty="0"/>
          </a:p>
        </p:txBody>
      </p:sp>
      <p:sp>
        <p:nvSpPr>
          <p:cNvPr id="49" name="Text 19"/>
          <p:cNvSpPr/>
          <p:nvPr/>
        </p:nvSpPr>
        <p:spPr>
          <a:xfrm>
            <a:off x="9296400" y="5638800"/>
            <a:ext cx="2247900" cy="3810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500"/>
              </a:lnSpc>
              <a:buNone/>
            </a:pPr>
            <a:r>
              <a:rPr lang="en-US" sz="1050" dirty="0">
                <a:solidFill>
                  <a:srgbClr val="4B5563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Experienced management with 1:10 ratio</a:t>
            </a:r>
            <a:endParaRPr lang="en-US" sz="1050" dirty="0"/>
          </a:p>
        </p:txBody>
      </p:sp>
      <p:sp>
        <p:nvSpPr>
          <p:cNvPr id="50" name="Text 20"/>
          <p:cNvSpPr/>
          <p:nvPr/>
        </p:nvSpPr>
        <p:spPr>
          <a:xfrm>
            <a:off x="6705600" y="6515100"/>
            <a:ext cx="2328267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F293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Ready to discuss partnership?</a:t>
            </a:r>
            <a:endParaRPr lang="en-US" sz="1200" dirty="0"/>
          </a:p>
        </p:txBody>
      </p:sp>
      <p:sp>
        <p:nvSpPr>
          <p:cNvPr id="51" name="Text 21"/>
          <p:cNvSpPr/>
          <p:nvPr/>
        </p:nvSpPr>
        <p:spPr>
          <a:xfrm>
            <a:off x="6705600" y="6972300"/>
            <a:ext cx="2793921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Contact us today</a:t>
            </a:r>
            <a:endParaRPr lang="en-US" sz="1200" dirty="0"/>
          </a:p>
        </p:txBody>
      </p:sp>
      <p:sp>
        <p:nvSpPr>
          <p:cNvPr id="52" name="Text 22"/>
          <p:cNvSpPr/>
          <p:nvPr/>
        </p:nvSpPr>
        <p:spPr>
          <a:xfrm>
            <a:off x="9300567" y="6743700"/>
            <a:ext cx="2646759" cy="2286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006D77"/>
                </a:solidFill>
                <a:latin typeface="ui-sans-serif" pitchFamily="34" charset="0"/>
                <a:ea typeface="ui-sans-serif" pitchFamily="34" charset="-122"/>
                <a:cs typeface="ui-sans-serif" pitchFamily="34" charset="-120"/>
              </a:rPr>
              <a:t>pawpalace@gmail.com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</TotalTime>
  <Words>1042</Words>
  <Application>Microsoft Office PowerPoint</Application>
  <PresentationFormat>Widescreen</PresentationFormat>
  <Paragraphs>221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Montserrat</vt:lpstr>
      <vt:lpstr>Open Sans</vt:lpstr>
      <vt:lpstr>ui-sans-serif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Alina Mihaila</cp:lastModifiedBy>
  <cp:revision>3</cp:revision>
  <dcterms:created xsi:type="dcterms:W3CDTF">2025-10-25T10:59:11Z</dcterms:created>
  <dcterms:modified xsi:type="dcterms:W3CDTF">2025-11-08T12:00:14Z</dcterms:modified>
</cp:coreProperties>
</file>