
<file path=[Content_Types].xml><?xml version="1.0" encoding="utf-8"?>
<Types xmlns="http://schemas.openxmlformats.org/package/2006/content-types">
  <Default Extension="png" ContentType="image/png"/>
  <Default Extension="svg" ContentType="image/svg+xml"/>
  <Default Extension="wma" ContentType="audio/x-ms-wma"/>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74" r:id="rId3"/>
    <p:sldId id="271" r:id="rId4"/>
    <p:sldId id="257" r:id="rId5"/>
    <p:sldId id="268" r:id="rId6"/>
    <p:sldId id="266" r:id="rId7"/>
    <p:sldId id="258" r:id="rId8"/>
    <p:sldId id="259" r:id="rId9"/>
    <p:sldId id="273" r:id="rId10"/>
    <p:sldId id="261" r:id="rId11"/>
    <p:sldId id="262" r:id="rId12"/>
    <p:sldId id="263" r:id="rId13"/>
    <p:sldId id="264" r:id="rId14"/>
    <p:sldId id="270" r:id="rId15"/>
    <p:sldId id="267" r:id="rId16"/>
    <p:sldId id="269" r:id="rId17"/>
    <p:sldId id="272" r:id="rId18"/>
    <p:sldId id="275" r:id="rId19"/>
    <p:sldId id="265" r:id="rId20"/>
  </p:sldIdLst>
  <p:sldSz cx="18288000" cy="10287000"/>
  <p:notesSz cx="6858000" cy="9144000"/>
  <p:embeddedFontLst>
    <p:embeddedFont>
      <p:font typeface="Berthold Block" panose="020B0604020202020204" charset="0"/>
      <p:regular r:id="rId22"/>
    </p:embeddedFont>
    <p:embeddedFont>
      <p:font typeface="Calibri" panose="020F0502020204030204" pitchFamily="34" charset="0"/>
      <p:regular r:id="rId23"/>
      <p:bold r:id="rId24"/>
      <p:italic r:id="rId25"/>
      <p:bold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0651" autoAdjust="0"/>
  </p:normalViewPr>
  <p:slideViewPr>
    <p:cSldViewPr>
      <p:cViewPr varScale="1">
        <p:scale>
          <a:sx n="40" d="100"/>
          <a:sy n="40" d="100"/>
        </p:scale>
        <p:origin x="111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presProps" Target="presProps.xml"/><Relationship Id="rId30" Type="http://schemas.openxmlformats.org/officeDocument/2006/relationships/tableStyles" Target="tableStyles.xml"/></Relationships>
</file>

<file path=ppt/diagrams/_rels/data17.xml.rels><?xml version="1.0" encoding="UTF-8" standalone="yes"?>
<Relationships xmlns="http://schemas.openxmlformats.org/package/2006/relationships"><Relationship Id="rId8" Type="http://schemas.openxmlformats.org/officeDocument/2006/relationships/hyperlink" Target="https://doi.org/10.1186/s12877-022-02980-1" TargetMode="External"/><Relationship Id="rId13" Type="http://schemas.openxmlformats.org/officeDocument/2006/relationships/hyperlink" Target="https://doi.org/10.2196/69175" TargetMode="External"/><Relationship Id="rId18" Type="http://schemas.openxmlformats.org/officeDocument/2006/relationships/hyperlink" Target="https://doi.org/10.1007/978-3-030-22009-9_645" TargetMode="External"/><Relationship Id="rId3" Type="http://schemas.openxmlformats.org/officeDocument/2006/relationships/hyperlink" Target="https://doi.org/10.1007/978-3-031-95735-2_13" TargetMode="External"/><Relationship Id="rId7" Type="http://schemas.openxmlformats.org/officeDocument/2006/relationships/hyperlink" Target="https://doi.org/10.3390/geriatrics9050107" TargetMode="External"/><Relationship Id="rId12" Type="http://schemas.openxmlformats.org/officeDocument/2006/relationships/hyperlink" Target="https://operabeds.com/blogs/news/dutch-dementia-village" TargetMode="External"/><Relationship Id="rId17" Type="http://schemas.openxmlformats.org/officeDocument/2006/relationships/hyperlink" Target="https://doi.org/10.1016/j.ocarto.2025.100624" TargetMode="External"/><Relationship Id="rId2" Type="http://schemas.openxmlformats.org/officeDocument/2006/relationships/hyperlink" Target="https://www.ageuk.org.uk/" TargetMode="External"/><Relationship Id="rId16" Type="http://schemas.openxmlformats.org/officeDocument/2006/relationships/hyperlink" Target="https://doi.org/10.1007/s10902-022-00514-5" TargetMode="External"/><Relationship Id="rId1" Type="http://schemas.openxmlformats.org/officeDocument/2006/relationships/hyperlink" Target="https://www.ageuk.org.uk/information-advice/work-learning/discrimination-rights/the-equality-act/" TargetMode="External"/><Relationship Id="rId6" Type="http://schemas.openxmlformats.org/officeDocument/2006/relationships/hyperlink" Target="https://www.gov.uk/government/publications/care-act-2014-part-1-factsheets/care-act-factsheets" TargetMode="External"/><Relationship Id="rId11" Type="http://schemas.openxmlformats.org/officeDocument/2006/relationships/hyperlink" Target="https://www.ons.gov.uk/" TargetMode="External"/><Relationship Id="rId5" Type="http://schemas.openxmlformats.org/officeDocument/2006/relationships/hyperlink" Target="https://doi.org/10.1007/978-3-031-11073-3_4" TargetMode="External"/><Relationship Id="rId15" Type="http://schemas.openxmlformats.org/officeDocument/2006/relationships/hyperlink" Target="https://doi.org/10.1007/978-3-030-22009-9_748" TargetMode="External"/><Relationship Id="rId10" Type="http://schemas.openxmlformats.org/officeDocument/2006/relationships/hyperlink" Target="https://www.england.nhs.uk/ourwork/clinical-policy/older-people/frailty/" TargetMode="External"/><Relationship Id="rId4" Type="http://schemas.openxmlformats.org/officeDocument/2006/relationships/hyperlink" Target="https://doi.org/10.1007/s12369-021-00816-3" TargetMode="External"/><Relationship Id="rId9" Type="http://schemas.openxmlformats.org/officeDocument/2006/relationships/hyperlink" Target="https://doi.org/10.3390/ijerph20206907" TargetMode="External"/><Relationship Id="rId14" Type="http://schemas.openxmlformats.org/officeDocument/2006/relationships/hyperlink" Target="https://doi.org/10.1016/j.ijnurstu.2026.105340" TargetMode="External"/></Relationships>
</file>

<file path=ppt/diagrams/_rels/drawing17.xml.rels><?xml version="1.0" encoding="UTF-8" standalone="yes"?>
<Relationships xmlns="http://schemas.openxmlformats.org/package/2006/relationships"><Relationship Id="rId8" Type="http://schemas.openxmlformats.org/officeDocument/2006/relationships/hyperlink" Target="https://doi.org/10.1186/s12877-022-02980-1" TargetMode="External"/><Relationship Id="rId13" Type="http://schemas.openxmlformats.org/officeDocument/2006/relationships/hyperlink" Target="https://doi.org/10.2196/69175" TargetMode="External"/><Relationship Id="rId18" Type="http://schemas.openxmlformats.org/officeDocument/2006/relationships/hyperlink" Target="https://doi.org/10.1007/978-3-030-22009-9_645" TargetMode="External"/><Relationship Id="rId3" Type="http://schemas.openxmlformats.org/officeDocument/2006/relationships/hyperlink" Target="https://doi.org/10.1007/978-3-031-95735-2_13" TargetMode="External"/><Relationship Id="rId7" Type="http://schemas.openxmlformats.org/officeDocument/2006/relationships/hyperlink" Target="https://doi.org/10.3390/geriatrics9050107" TargetMode="External"/><Relationship Id="rId12" Type="http://schemas.openxmlformats.org/officeDocument/2006/relationships/hyperlink" Target="https://operabeds.com/blogs/news/dutch-dementia-village" TargetMode="External"/><Relationship Id="rId17" Type="http://schemas.openxmlformats.org/officeDocument/2006/relationships/hyperlink" Target="https://doi.org/10.1016/j.ocarto.2025.100624" TargetMode="External"/><Relationship Id="rId2" Type="http://schemas.openxmlformats.org/officeDocument/2006/relationships/hyperlink" Target="https://www.ageuk.org.uk/" TargetMode="External"/><Relationship Id="rId16" Type="http://schemas.openxmlformats.org/officeDocument/2006/relationships/hyperlink" Target="https://doi.org/10.1007/s10902-022-00514-5" TargetMode="External"/><Relationship Id="rId1" Type="http://schemas.openxmlformats.org/officeDocument/2006/relationships/hyperlink" Target="https://www.ageuk.org.uk/information-advice/work-learning/discrimination-rights/the-equality-act/" TargetMode="External"/><Relationship Id="rId6" Type="http://schemas.openxmlformats.org/officeDocument/2006/relationships/hyperlink" Target="https://www.gov.uk/government/publications/care-act-2014-part-1-factsheets/care-act-factsheets" TargetMode="External"/><Relationship Id="rId11" Type="http://schemas.openxmlformats.org/officeDocument/2006/relationships/hyperlink" Target="https://www.ons.gov.uk/" TargetMode="External"/><Relationship Id="rId5" Type="http://schemas.openxmlformats.org/officeDocument/2006/relationships/hyperlink" Target="https://doi.org/10.1007/978-3-031-11073-3_4" TargetMode="External"/><Relationship Id="rId15" Type="http://schemas.openxmlformats.org/officeDocument/2006/relationships/hyperlink" Target="https://doi.org/10.1007/978-3-030-22009-9_748" TargetMode="External"/><Relationship Id="rId10" Type="http://schemas.openxmlformats.org/officeDocument/2006/relationships/hyperlink" Target="https://www.england.nhs.uk/ourwork/clinical-policy/older-people/frailty/" TargetMode="External"/><Relationship Id="rId4" Type="http://schemas.openxmlformats.org/officeDocument/2006/relationships/hyperlink" Target="https://doi.org/10.1007/s12369-021-00816-3" TargetMode="External"/><Relationship Id="rId9" Type="http://schemas.openxmlformats.org/officeDocument/2006/relationships/hyperlink" Target="https://doi.org/10.3390/ijerph20206907" TargetMode="External"/><Relationship Id="rId14" Type="http://schemas.openxmlformats.org/officeDocument/2006/relationships/hyperlink" Target="https://doi.org/10.1016/j.ijnurstu.2026.105340" TargetMode="Externa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E597D7-11A4-41F6-A727-32D489D7164D}"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238C1DE5-3523-4C07-AE31-68FFF5BFF94D}">
      <dgm:prSet/>
      <dgm:spPr/>
      <dgm:t>
        <a:bodyPr/>
        <a:lstStyle/>
        <a:p>
          <a:r>
            <a:rPr lang="en-US" b="0" i="0" baseline="0"/>
            <a:t>Introduction</a:t>
          </a:r>
          <a:endParaRPr lang="en-US"/>
        </a:p>
      </dgm:t>
    </dgm:pt>
    <dgm:pt modelId="{0E46F62B-13F3-49BE-AB00-26508C25D693}" type="parTrans" cxnId="{0ADCF06B-D225-49FA-B748-928C78DA1E4E}">
      <dgm:prSet/>
      <dgm:spPr/>
      <dgm:t>
        <a:bodyPr/>
        <a:lstStyle/>
        <a:p>
          <a:endParaRPr lang="en-US"/>
        </a:p>
      </dgm:t>
    </dgm:pt>
    <dgm:pt modelId="{3FEE6170-D473-4227-A2D3-D5D21BE00224}" type="sibTrans" cxnId="{0ADCF06B-D225-49FA-B748-928C78DA1E4E}">
      <dgm:prSet/>
      <dgm:spPr/>
      <dgm:t>
        <a:bodyPr/>
        <a:lstStyle/>
        <a:p>
          <a:endParaRPr lang="en-US"/>
        </a:p>
      </dgm:t>
    </dgm:pt>
    <dgm:pt modelId="{6076AD52-3FC4-4E3B-86A0-A9382510A170}">
      <dgm:prSet/>
      <dgm:spPr/>
      <dgm:t>
        <a:bodyPr/>
        <a:lstStyle/>
        <a:p>
          <a:r>
            <a:rPr lang="en-US" b="0" i="0" baseline="0"/>
            <a:t>The Ageing Population</a:t>
          </a:r>
          <a:endParaRPr lang="en-US"/>
        </a:p>
      </dgm:t>
    </dgm:pt>
    <dgm:pt modelId="{549BD48F-98C8-4BEA-8CD2-6662D9C581C3}" type="parTrans" cxnId="{0270B261-90CA-48A7-AD9E-999651D80E2F}">
      <dgm:prSet/>
      <dgm:spPr/>
      <dgm:t>
        <a:bodyPr/>
        <a:lstStyle/>
        <a:p>
          <a:endParaRPr lang="en-US"/>
        </a:p>
      </dgm:t>
    </dgm:pt>
    <dgm:pt modelId="{667BAAEB-D7D5-409C-8228-B19B41D3BFAA}" type="sibTrans" cxnId="{0270B261-90CA-48A7-AD9E-999651D80E2F}">
      <dgm:prSet/>
      <dgm:spPr/>
      <dgm:t>
        <a:bodyPr/>
        <a:lstStyle/>
        <a:p>
          <a:endParaRPr lang="en-US"/>
        </a:p>
      </dgm:t>
    </dgm:pt>
    <dgm:pt modelId="{E58159CD-34AE-4B58-AB55-B66D437F2A93}">
      <dgm:prSet/>
      <dgm:spPr/>
      <dgm:t>
        <a:bodyPr/>
        <a:lstStyle/>
        <a:p>
          <a:r>
            <a:rPr lang="en-US" b="0" i="0" baseline="0"/>
            <a:t>Defining Ageing</a:t>
          </a:r>
          <a:endParaRPr lang="en-US"/>
        </a:p>
      </dgm:t>
    </dgm:pt>
    <dgm:pt modelId="{FACF9257-8E70-4CC4-8B54-319839AF9C62}" type="parTrans" cxnId="{BB29D6EE-DDB5-406F-915F-A8F3C624D51F}">
      <dgm:prSet/>
      <dgm:spPr/>
      <dgm:t>
        <a:bodyPr/>
        <a:lstStyle/>
        <a:p>
          <a:endParaRPr lang="en-US"/>
        </a:p>
      </dgm:t>
    </dgm:pt>
    <dgm:pt modelId="{8E42A83D-1710-457E-B284-4633D8A20415}" type="sibTrans" cxnId="{BB29D6EE-DDB5-406F-915F-A8F3C624D51F}">
      <dgm:prSet/>
      <dgm:spPr/>
      <dgm:t>
        <a:bodyPr/>
        <a:lstStyle/>
        <a:p>
          <a:endParaRPr lang="en-US"/>
        </a:p>
      </dgm:t>
    </dgm:pt>
    <dgm:pt modelId="{E298E104-DDA3-45C6-BC00-A6261B8CDE50}">
      <dgm:prSet/>
      <dgm:spPr/>
      <dgm:t>
        <a:bodyPr/>
        <a:lstStyle/>
        <a:p>
          <a:r>
            <a:rPr lang="en-US" b="0" i="0" baseline="0"/>
            <a:t>Theoretical Frameworks</a:t>
          </a:r>
          <a:endParaRPr lang="en-US"/>
        </a:p>
      </dgm:t>
    </dgm:pt>
    <dgm:pt modelId="{CC01CF54-ED42-4B65-8F0A-9F7DC2EA53DC}" type="parTrans" cxnId="{F9BB9D4B-6A4F-4096-A61F-9C1FF737E58F}">
      <dgm:prSet/>
      <dgm:spPr/>
      <dgm:t>
        <a:bodyPr/>
        <a:lstStyle/>
        <a:p>
          <a:endParaRPr lang="en-US"/>
        </a:p>
      </dgm:t>
    </dgm:pt>
    <dgm:pt modelId="{13F11464-11F4-442C-A0E8-363539E9E75F}" type="sibTrans" cxnId="{F9BB9D4B-6A4F-4096-A61F-9C1FF737E58F}">
      <dgm:prSet/>
      <dgm:spPr/>
      <dgm:t>
        <a:bodyPr/>
        <a:lstStyle/>
        <a:p>
          <a:endParaRPr lang="en-US"/>
        </a:p>
      </dgm:t>
    </dgm:pt>
    <dgm:pt modelId="{EFF51A73-FA6A-406D-BB53-91950DC7E90A}">
      <dgm:prSet/>
      <dgm:spPr/>
      <dgm:t>
        <a:bodyPr/>
        <a:lstStyle/>
        <a:p>
          <a:r>
            <a:rPr lang="en-US" b="0" i="0" baseline="0"/>
            <a:t>Policy &amp; Legislation</a:t>
          </a:r>
          <a:endParaRPr lang="en-US"/>
        </a:p>
      </dgm:t>
    </dgm:pt>
    <dgm:pt modelId="{5F094AA3-0411-4112-BF95-13EFB1FCD2AE}" type="parTrans" cxnId="{0F922D33-3E71-4CA1-BA47-7889E03A7A98}">
      <dgm:prSet/>
      <dgm:spPr/>
      <dgm:t>
        <a:bodyPr/>
        <a:lstStyle/>
        <a:p>
          <a:endParaRPr lang="en-US"/>
        </a:p>
      </dgm:t>
    </dgm:pt>
    <dgm:pt modelId="{08AEA697-0D72-4A41-9492-E0E37FF7A345}" type="sibTrans" cxnId="{0F922D33-3E71-4CA1-BA47-7889E03A7A98}">
      <dgm:prSet/>
      <dgm:spPr/>
      <dgm:t>
        <a:bodyPr/>
        <a:lstStyle/>
        <a:p>
          <a:endParaRPr lang="en-US"/>
        </a:p>
      </dgm:t>
    </dgm:pt>
    <dgm:pt modelId="{DD19421C-3DC8-41F1-B219-932F3986DF9D}">
      <dgm:prSet/>
      <dgm:spPr/>
      <dgm:t>
        <a:bodyPr/>
        <a:lstStyle/>
        <a:p>
          <a:r>
            <a:rPr lang="en-US" b="0" i="0" baseline="0"/>
            <a:t>Introduction to the Existing Provision</a:t>
          </a:r>
          <a:endParaRPr lang="en-US"/>
        </a:p>
      </dgm:t>
    </dgm:pt>
    <dgm:pt modelId="{5F9BD624-0B27-46D9-86D9-F1A079613733}" type="parTrans" cxnId="{EFF4F817-9C69-4D78-B255-D06455FC5E17}">
      <dgm:prSet/>
      <dgm:spPr/>
      <dgm:t>
        <a:bodyPr/>
        <a:lstStyle/>
        <a:p>
          <a:endParaRPr lang="en-US"/>
        </a:p>
      </dgm:t>
    </dgm:pt>
    <dgm:pt modelId="{A93BA0F4-398D-4236-8253-C02741F746B7}" type="sibTrans" cxnId="{EFF4F817-9C69-4D78-B255-D06455FC5E17}">
      <dgm:prSet/>
      <dgm:spPr/>
      <dgm:t>
        <a:bodyPr/>
        <a:lstStyle/>
        <a:p>
          <a:endParaRPr lang="en-US"/>
        </a:p>
      </dgm:t>
    </dgm:pt>
    <dgm:pt modelId="{D1D0C07E-76B3-460D-BA21-396CD6985788}">
      <dgm:prSet/>
      <dgm:spPr/>
      <dgm:t>
        <a:bodyPr/>
        <a:lstStyle/>
        <a:p>
          <a:r>
            <a:rPr lang="en-US" b="0" i="0" baseline="0"/>
            <a:t>Evaluation: Domiciliary Home Care</a:t>
          </a:r>
          <a:endParaRPr lang="en-US"/>
        </a:p>
      </dgm:t>
    </dgm:pt>
    <dgm:pt modelId="{EB31BBD9-EA93-42CC-BEDC-7AC4ECD4F776}" type="parTrans" cxnId="{2762842E-8C73-4DC6-9001-646BAD2D6347}">
      <dgm:prSet/>
      <dgm:spPr/>
      <dgm:t>
        <a:bodyPr/>
        <a:lstStyle/>
        <a:p>
          <a:endParaRPr lang="en-US"/>
        </a:p>
      </dgm:t>
    </dgm:pt>
    <dgm:pt modelId="{FFD0623A-6825-46C1-AEAA-0161567BE9BF}" type="sibTrans" cxnId="{2762842E-8C73-4DC6-9001-646BAD2D6347}">
      <dgm:prSet/>
      <dgm:spPr/>
      <dgm:t>
        <a:bodyPr/>
        <a:lstStyle/>
        <a:p>
          <a:endParaRPr lang="en-US"/>
        </a:p>
      </dgm:t>
    </dgm:pt>
    <dgm:pt modelId="{F8D1BD15-C1C2-453B-B453-BA5F7F01DF84}">
      <dgm:prSet/>
      <dgm:spPr/>
      <dgm:t>
        <a:bodyPr/>
        <a:lstStyle/>
        <a:p>
          <a:r>
            <a:rPr lang="en-US" b="0" i="0" baseline="0"/>
            <a:t>Analysis: Residential/Nursing Care</a:t>
          </a:r>
          <a:endParaRPr lang="en-US"/>
        </a:p>
      </dgm:t>
    </dgm:pt>
    <dgm:pt modelId="{481C40B5-C6F5-497D-B219-FB67615DE208}" type="parTrans" cxnId="{77548706-0B7E-4938-90B0-5DAAF933BA05}">
      <dgm:prSet/>
      <dgm:spPr/>
      <dgm:t>
        <a:bodyPr/>
        <a:lstStyle/>
        <a:p>
          <a:endParaRPr lang="en-US"/>
        </a:p>
      </dgm:t>
    </dgm:pt>
    <dgm:pt modelId="{70E0A8D2-5C9E-480A-AE7C-3B85B6025DBD}" type="sibTrans" cxnId="{77548706-0B7E-4938-90B0-5DAAF933BA05}">
      <dgm:prSet/>
      <dgm:spPr/>
      <dgm:t>
        <a:bodyPr/>
        <a:lstStyle/>
        <a:p>
          <a:endParaRPr lang="en-US"/>
        </a:p>
      </dgm:t>
    </dgm:pt>
    <dgm:pt modelId="{8F6DF759-16C1-4014-9868-C96BDDADD121}">
      <dgm:prSet/>
      <dgm:spPr/>
      <dgm:t>
        <a:bodyPr/>
        <a:lstStyle/>
        <a:p>
          <a:r>
            <a:rPr lang="en-US" b="0" i="0" baseline="0"/>
            <a:t>Key Challenges Older People Face (Independence and Wellbeing)</a:t>
          </a:r>
          <a:endParaRPr lang="en-US"/>
        </a:p>
      </dgm:t>
    </dgm:pt>
    <dgm:pt modelId="{75B6F6B5-6FD6-4459-836C-DBA57D8FD87F}" type="parTrans" cxnId="{A9DE5C34-D000-4474-A4F6-BA276FCBBDFB}">
      <dgm:prSet/>
      <dgm:spPr/>
      <dgm:t>
        <a:bodyPr/>
        <a:lstStyle/>
        <a:p>
          <a:endParaRPr lang="en-US"/>
        </a:p>
      </dgm:t>
    </dgm:pt>
    <dgm:pt modelId="{36E54892-B5A3-4913-86F6-2FBE5730DD91}" type="sibTrans" cxnId="{A9DE5C34-D000-4474-A4F6-BA276FCBBDFB}">
      <dgm:prSet/>
      <dgm:spPr/>
      <dgm:t>
        <a:bodyPr/>
        <a:lstStyle/>
        <a:p>
          <a:endParaRPr lang="en-US"/>
        </a:p>
      </dgm:t>
    </dgm:pt>
    <dgm:pt modelId="{17EA0420-0D70-4443-9529-32D86A466FB6}">
      <dgm:prSet/>
      <dgm:spPr/>
      <dgm:t>
        <a:bodyPr/>
        <a:lstStyle/>
        <a:p>
          <a:r>
            <a:rPr lang="en-US" b="0" i="0" baseline="0"/>
            <a:t>Technological Innovations</a:t>
          </a:r>
          <a:endParaRPr lang="en-US"/>
        </a:p>
      </dgm:t>
    </dgm:pt>
    <dgm:pt modelId="{72BF4F45-4EF3-4B6F-AFC1-1C270859948F}" type="parTrans" cxnId="{CC174F9B-5784-4F30-9A82-53D9F7CA8E01}">
      <dgm:prSet/>
      <dgm:spPr/>
      <dgm:t>
        <a:bodyPr/>
        <a:lstStyle/>
        <a:p>
          <a:endParaRPr lang="en-US"/>
        </a:p>
      </dgm:t>
    </dgm:pt>
    <dgm:pt modelId="{B20F863D-66DE-42C5-958C-3AAE8019646B}" type="sibTrans" cxnId="{CC174F9B-5784-4F30-9A82-53D9F7CA8E01}">
      <dgm:prSet/>
      <dgm:spPr/>
      <dgm:t>
        <a:bodyPr/>
        <a:lstStyle/>
        <a:p>
          <a:endParaRPr lang="en-US"/>
        </a:p>
      </dgm:t>
    </dgm:pt>
    <dgm:pt modelId="{03020042-016A-4627-BC43-D98134015606}">
      <dgm:prSet/>
      <dgm:spPr/>
      <dgm:t>
        <a:bodyPr/>
        <a:lstStyle/>
        <a:p>
          <a:r>
            <a:rPr lang="en-US" b="0" i="0" baseline="0"/>
            <a:t>Key Analysis of Technology (Pros vs Cons)</a:t>
          </a:r>
          <a:endParaRPr lang="en-US"/>
        </a:p>
      </dgm:t>
    </dgm:pt>
    <dgm:pt modelId="{B8BFDA77-BAF3-4BE3-9545-CE761DB3E813}" type="parTrans" cxnId="{CFB1B3CD-0CA5-4751-B890-993492F1C73A}">
      <dgm:prSet/>
      <dgm:spPr/>
      <dgm:t>
        <a:bodyPr/>
        <a:lstStyle/>
        <a:p>
          <a:endParaRPr lang="en-US"/>
        </a:p>
      </dgm:t>
    </dgm:pt>
    <dgm:pt modelId="{A9A6DEF4-CDD3-4A90-BFF5-E3B883AC4E2E}" type="sibTrans" cxnId="{CFB1B3CD-0CA5-4751-B890-993492F1C73A}">
      <dgm:prSet/>
      <dgm:spPr/>
      <dgm:t>
        <a:bodyPr/>
        <a:lstStyle/>
        <a:p>
          <a:endParaRPr lang="en-US"/>
        </a:p>
      </dgm:t>
    </dgm:pt>
    <dgm:pt modelId="{79A4794C-1575-440D-8D9E-57D26E8C568A}">
      <dgm:prSet/>
      <dgm:spPr/>
      <dgm:t>
        <a:bodyPr/>
        <a:lstStyle/>
        <a:p>
          <a:r>
            <a:rPr lang="en-US" b="0" i="0" baseline="0"/>
            <a:t>Case Study 1: Dementia Village (Opera Beds, 2026)</a:t>
          </a:r>
          <a:endParaRPr lang="en-US"/>
        </a:p>
      </dgm:t>
    </dgm:pt>
    <dgm:pt modelId="{A14F0B50-1DEB-4BF8-9EFA-CE193E3CF680}" type="parTrans" cxnId="{CCB7E5A0-18C3-44FC-AAEB-FFE107432D7B}">
      <dgm:prSet/>
      <dgm:spPr/>
      <dgm:t>
        <a:bodyPr/>
        <a:lstStyle/>
        <a:p>
          <a:endParaRPr lang="en-US"/>
        </a:p>
      </dgm:t>
    </dgm:pt>
    <dgm:pt modelId="{DBAFEB50-017E-4933-918E-5D2B03CE7F18}" type="sibTrans" cxnId="{CCB7E5A0-18C3-44FC-AAEB-FFE107432D7B}">
      <dgm:prSet/>
      <dgm:spPr/>
      <dgm:t>
        <a:bodyPr/>
        <a:lstStyle/>
        <a:p>
          <a:endParaRPr lang="en-US"/>
        </a:p>
      </dgm:t>
    </dgm:pt>
    <dgm:pt modelId="{EE738992-862A-4F31-A286-3AFCB07B31BF}">
      <dgm:prSet/>
      <dgm:spPr/>
      <dgm:t>
        <a:bodyPr/>
        <a:lstStyle/>
        <a:p>
          <a:r>
            <a:rPr lang="en-US" b="0" i="0" baseline="0"/>
            <a:t>Case Study 2: Day Care Centres (Argenti et al., 2025)</a:t>
          </a:r>
          <a:endParaRPr lang="en-US"/>
        </a:p>
      </dgm:t>
    </dgm:pt>
    <dgm:pt modelId="{3368CF79-89C4-4E3F-99FB-073AA0F56192}" type="parTrans" cxnId="{4EAFBCB3-058F-4D92-A6B3-C20F1EE3C48A}">
      <dgm:prSet/>
      <dgm:spPr/>
      <dgm:t>
        <a:bodyPr/>
        <a:lstStyle/>
        <a:p>
          <a:endParaRPr lang="en-US"/>
        </a:p>
      </dgm:t>
    </dgm:pt>
    <dgm:pt modelId="{FF3EF3DF-A5AB-4005-AA22-38CE198448DB}" type="sibTrans" cxnId="{4EAFBCB3-058F-4D92-A6B3-C20F1EE3C48A}">
      <dgm:prSet/>
      <dgm:spPr/>
      <dgm:t>
        <a:bodyPr/>
        <a:lstStyle/>
        <a:p>
          <a:endParaRPr lang="en-US"/>
        </a:p>
      </dgm:t>
    </dgm:pt>
    <dgm:pt modelId="{CAD65E52-8278-4869-87B2-FCCB4D2237F0}">
      <dgm:prSet/>
      <dgm:spPr/>
      <dgm:t>
        <a:bodyPr/>
        <a:lstStyle/>
        <a:p>
          <a:r>
            <a:rPr lang="en-US" b="0" i="0" baseline="0"/>
            <a:t>Recommendations</a:t>
          </a:r>
          <a:endParaRPr lang="en-US"/>
        </a:p>
      </dgm:t>
    </dgm:pt>
    <dgm:pt modelId="{1410925A-AC64-4688-B01F-DB5A74D9F0AC}" type="parTrans" cxnId="{3CBB0551-E566-41C5-9833-D9A3BDE05A6A}">
      <dgm:prSet/>
      <dgm:spPr/>
      <dgm:t>
        <a:bodyPr/>
        <a:lstStyle/>
        <a:p>
          <a:endParaRPr lang="en-US"/>
        </a:p>
      </dgm:t>
    </dgm:pt>
    <dgm:pt modelId="{C2B0FF4B-BBBC-4E50-A9D4-89AEF67CE3F6}" type="sibTrans" cxnId="{3CBB0551-E566-41C5-9833-D9A3BDE05A6A}">
      <dgm:prSet/>
      <dgm:spPr/>
      <dgm:t>
        <a:bodyPr/>
        <a:lstStyle/>
        <a:p>
          <a:endParaRPr lang="en-US"/>
        </a:p>
      </dgm:t>
    </dgm:pt>
    <dgm:pt modelId="{D2BBA679-4B41-4737-8480-6BAE25851603}">
      <dgm:prSet/>
      <dgm:spPr/>
      <dgm:t>
        <a:bodyPr/>
        <a:lstStyle/>
        <a:p>
          <a:r>
            <a:rPr lang="en-US" b="0" i="0" baseline="0"/>
            <a:t>Conclusion (Key Takeaways)</a:t>
          </a:r>
          <a:endParaRPr lang="en-US"/>
        </a:p>
      </dgm:t>
    </dgm:pt>
    <dgm:pt modelId="{521A0400-37E4-4BA2-8640-244792301D41}" type="parTrans" cxnId="{3ABF583E-050F-4558-9D4A-4EA2A0584AC0}">
      <dgm:prSet/>
      <dgm:spPr/>
      <dgm:t>
        <a:bodyPr/>
        <a:lstStyle/>
        <a:p>
          <a:endParaRPr lang="en-US"/>
        </a:p>
      </dgm:t>
    </dgm:pt>
    <dgm:pt modelId="{F73B6E80-48CB-413E-B9A0-2308B37D86F6}" type="sibTrans" cxnId="{3ABF583E-050F-4558-9D4A-4EA2A0584AC0}">
      <dgm:prSet/>
      <dgm:spPr/>
      <dgm:t>
        <a:bodyPr/>
        <a:lstStyle/>
        <a:p>
          <a:endParaRPr lang="en-US"/>
        </a:p>
      </dgm:t>
    </dgm:pt>
    <dgm:pt modelId="{87159C2C-8E69-496D-AE59-ABC909505216}">
      <dgm:prSet/>
      <dgm:spPr/>
      <dgm:t>
        <a:bodyPr/>
        <a:lstStyle/>
        <a:p>
          <a:r>
            <a:rPr lang="en-US" dirty="0"/>
            <a:t>References</a:t>
          </a:r>
        </a:p>
      </dgm:t>
    </dgm:pt>
    <dgm:pt modelId="{FA54B693-4E90-48A7-A1B3-1B0C94D58EA1}" type="parTrans" cxnId="{BCE8507E-515C-4429-95F6-2C82C395D6F2}">
      <dgm:prSet/>
      <dgm:spPr/>
      <dgm:t>
        <a:bodyPr/>
        <a:lstStyle/>
        <a:p>
          <a:endParaRPr lang="en-US"/>
        </a:p>
      </dgm:t>
    </dgm:pt>
    <dgm:pt modelId="{04007BD6-DFC0-4527-B966-F6AABA9F89E0}" type="sibTrans" cxnId="{BCE8507E-515C-4429-95F6-2C82C395D6F2}">
      <dgm:prSet/>
      <dgm:spPr/>
      <dgm:t>
        <a:bodyPr/>
        <a:lstStyle/>
        <a:p>
          <a:endParaRPr lang="en-US"/>
        </a:p>
      </dgm:t>
    </dgm:pt>
    <dgm:pt modelId="{B342EADE-88F3-460F-90E0-E23BB612725A}" type="pres">
      <dgm:prSet presAssocID="{BBE597D7-11A4-41F6-A727-32D489D7164D}" presName="diagram" presStyleCnt="0">
        <dgm:presLayoutVars>
          <dgm:dir/>
          <dgm:resizeHandles val="exact"/>
        </dgm:presLayoutVars>
      </dgm:prSet>
      <dgm:spPr/>
      <dgm:t>
        <a:bodyPr/>
        <a:lstStyle/>
        <a:p>
          <a:endParaRPr lang="en-GB"/>
        </a:p>
      </dgm:t>
    </dgm:pt>
    <dgm:pt modelId="{DF4F50B2-7CF3-4259-8D38-1C5CB4D90152}" type="pres">
      <dgm:prSet presAssocID="{238C1DE5-3523-4C07-AE31-68FFF5BFF94D}" presName="node" presStyleLbl="node1" presStyleIdx="0" presStyleCnt="16">
        <dgm:presLayoutVars>
          <dgm:bulletEnabled val="1"/>
        </dgm:presLayoutVars>
      </dgm:prSet>
      <dgm:spPr/>
      <dgm:t>
        <a:bodyPr/>
        <a:lstStyle/>
        <a:p>
          <a:endParaRPr lang="en-GB"/>
        </a:p>
      </dgm:t>
    </dgm:pt>
    <dgm:pt modelId="{25898D8A-FFF7-473F-A25D-2C5431339081}" type="pres">
      <dgm:prSet presAssocID="{3FEE6170-D473-4227-A2D3-D5D21BE00224}" presName="sibTrans" presStyleCnt="0"/>
      <dgm:spPr/>
    </dgm:pt>
    <dgm:pt modelId="{9736FBC5-BB94-41AA-BA0A-7F961B1108A4}" type="pres">
      <dgm:prSet presAssocID="{6076AD52-3FC4-4E3B-86A0-A9382510A170}" presName="node" presStyleLbl="node1" presStyleIdx="1" presStyleCnt="16">
        <dgm:presLayoutVars>
          <dgm:bulletEnabled val="1"/>
        </dgm:presLayoutVars>
      </dgm:prSet>
      <dgm:spPr/>
      <dgm:t>
        <a:bodyPr/>
        <a:lstStyle/>
        <a:p>
          <a:endParaRPr lang="en-GB"/>
        </a:p>
      </dgm:t>
    </dgm:pt>
    <dgm:pt modelId="{9025747A-56DC-4602-AC17-3DE388CCA49E}" type="pres">
      <dgm:prSet presAssocID="{667BAAEB-D7D5-409C-8228-B19B41D3BFAA}" presName="sibTrans" presStyleCnt="0"/>
      <dgm:spPr/>
    </dgm:pt>
    <dgm:pt modelId="{14884B9B-42FA-4272-99A3-3E997950C326}" type="pres">
      <dgm:prSet presAssocID="{E58159CD-34AE-4B58-AB55-B66D437F2A93}" presName="node" presStyleLbl="node1" presStyleIdx="2" presStyleCnt="16">
        <dgm:presLayoutVars>
          <dgm:bulletEnabled val="1"/>
        </dgm:presLayoutVars>
      </dgm:prSet>
      <dgm:spPr/>
      <dgm:t>
        <a:bodyPr/>
        <a:lstStyle/>
        <a:p>
          <a:endParaRPr lang="en-GB"/>
        </a:p>
      </dgm:t>
    </dgm:pt>
    <dgm:pt modelId="{2070FFDF-3D68-4795-B8FD-8C07DB8D842B}" type="pres">
      <dgm:prSet presAssocID="{8E42A83D-1710-457E-B284-4633D8A20415}" presName="sibTrans" presStyleCnt="0"/>
      <dgm:spPr/>
    </dgm:pt>
    <dgm:pt modelId="{8F0B7856-7383-4EBF-B7A0-4C0912BDCD95}" type="pres">
      <dgm:prSet presAssocID="{E298E104-DDA3-45C6-BC00-A6261B8CDE50}" presName="node" presStyleLbl="node1" presStyleIdx="3" presStyleCnt="16">
        <dgm:presLayoutVars>
          <dgm:bulletEnabled val="1"/>
        </dgm:presLayoutVars>
      </dgm:prSet>
      <dgm:spPr/>
      <dgm:t>
        <a:bodyPr/>
        <a:lstStyle/>
        <a:p>
          <a:endParaRPr lang="en-GB"/>
        </a:p>
      </dgm:t>
    </dgm:pt>
    <dgm:pt modelId="{63382F4B-1252-45B6-B884-538FEE426A2B}" type="pres">
      <dgm:prSet presAssocID="{13F11464-11F4-442C-A0E8-363539E9E75F}" presName="sibTrans" presStyleCnt="0"/>
      <dgm:spPr/>
    </dgm:pt>
    <dgm:pt modelId="{6648B7D3-B4BD-4EE6-95D2-E60F54F5EE02}" type="pres">
      <dgm:prSet presAssocID="{EFF51A73-FA6A-406D-BB53-91950DC7E90A}" presName="node" presStyleLbl="node1" presStyleIdx="4" presStyleCnt="16">
        <dgm:presLayoutVars>
          <dgm:bulletEnabled val="1"/>
        </dgm:presLayoutVars>
      </dgm:prSet>
      <dgm:spPr/>
      <dgm:t>
        <a:bodyPr/>
        <a:lstStyle/>
        <a:p>
          <a:endParaRPr lang="en-GB"/>
        </a:p>
      </dgm:t>
    </dgm:pt>
    <dgm:pt modelId="{07D2C11F-0996-4BE2-8F0F-FCCC9AF28C51}" type="pres">
      <dgm:prSet presAssocID="{08AEA697-0D72-4A41-9492-E0E37FF7A345}" presName="sibTrans" presStyleCnt="0"/>
      <dgm:spPr/>
    </dgm:pt>
    <dgm:pt modelId="{6F10A69D-0A5A-4C99-A114-07BC2BB837F2}" type="pres">
      <dgm:prSet presAssocID="{DD19421C-3DC8-41F1-B219-932F3986DF9D}" presName="node" presStyleLbl="node1" presStyleIdx="5" presStyleCnt="16">
        <dgm:presLayoutVars>
          <dgm:bulletEnabled val="1"/>
        </dgm:presLayoutVars>
      </dgm:prSet>
      <dgm:spPr/>
      <dgm:t>
        <a:bodyPr/>
        <a:lstStyle/>
        <a:p>
          <a:endParaRPr lang="en-GB"/>
        </a:p>
      </dgm:t>
    </dgm:pt>
    <dgm:pt modelId="{0511817A-8D90-4AE9-9673-8AA5C918FA26}" type="pres">
      <dgm:prSet presAssocID="{A93BA0F4-398D-4236-8253-C02741F746B7}" presName="sibTrans" presStyleCnt="0"/>
      <dgm:spPr/>
    </dgm:pt>
    <dgm:pt modelId="{C7B37EC5-2040-4250-B5FE-75F9080E5E94}" type="pres">
      <dgm:prSet presAssocID="{D1D0C07E-76B3-460D-BA21-396CD6985788}" presName="node" presStyleLbl="node1" presStyleIdx="6" presStyleCnt="16">
        <dgm:presLayoutVars>
          <dgm:bulletEnabled val="1"/>
        </dgm:presLayoutVars>
      </dgm:prSet>
      <dgm:spPr/>
      <dgm:t>
        <a:bodyPr/>
        <a:lstStyle/>
        <a:p>
          <a:endParaRPr lang="en-GB"/>
        </a:p>
      </dgm:t>
    </dgm:pt>
    <dgm:pt modelId="{DD9747D5-2122-401E-A239-4FEF9DE21403}" type="pres">
      <dgm:prSet presAssocID="{FFD0623A-6825-46C1-AEAA-0161567BE9BF}" presName="sibTrans" presStyleCnt="0"/>
      <dgm:spPr/>
    </dgm:pt>
    <dgm:pt modelId="{655EB927-51D8-49A3-B18C-A2BCBF3F9A7B}" type="pres">
      <dgm:prSet presAssocID="{F8D1BD15-C1C2-453B-B453-BA5F7F01DF84}" presName="node" presStyleLbl="node1" presStyleIdx="7" presStyleCnt="16">
        <dgm:presLayoutVars>
          <dgm:bulletEnabled val="1"/>
        </dgm:presLayoutVars>
      </dgm:prSet>
      <dgm:spPr/>
      <dgm:t>
        <a:bodyPr/>
        <a:lstStyle/>
        <a:p>
          <a:endParaRPr lang="en-GB"/>
        </a:p>
      </dgm:t>
    </dgm:pt>
    <dgm:pt modelId="{E6848272-8FEA-4AA3-8717-4F7BD0E5D8A9}" type="pres">
      <dgm:prSet presAssocID="{70E0A8D2-5C9E-480A-AE7C-3B85B6025DBD}" presName="sibTrans" presStyleCnt="0"/>
      <dgm:spPr/>
    </dgm:pt>
    <dgm:pt modelId="{4AE2917E-BD22-467B-B8B4-6B2E3B380D95}" type="pres">
      <dgm:prSet presAssocID="{8F6DF759-16C1-4014-9868-C96BDDADD121}" presName="node" presStyleLbl="node1" presStyleIdx="8" presStyleCnt="16">
        <dgm:presLayoutVars>
          <dgm:bulletEnabled val="1"/>
        </dgm:presLayoutVars>
      </dgm:prSet>
      <dgm:spPr/>
      <dgm:t>
        <a:bodyPr/>
        <a:lstStyle/>
        <a:p>
          <a:endParaRPr lang="en-GB"/>
        </a:p>
      </dgm:t>
    </dgm:pt>
    <dgm:pt modelId="{FDEC2049-47E8-4FE3-B70E-EF1CBAF1BDA6}" type="pres">
      <dgm:prSet presAssocID="{36E54892-B5A3-4913-86F6-2FBE5730DD91}" presName="sibTrans" presStyleCnt="0"/>
      <dgm:spPr/>
    </dgm:pt>
    <dgm:pt modelId="{E14967BD-AEFD-4494-93EF-53A0164927A3}" type="pres">
      <dgm:prSet presAssocID="{17EA0420-0D70-4443-9529-32D86A466FB6}" presName="node" presStyleLbl="node1" presStyleIdx="9" presStyleCnt="16">
        <dgm:presLayoutVars>
          <dgm:bulletEnabled val="1"/>
        </dgm:presLayoutVars>
      </dgm:prSet>
      <dgm:spPr/>
      <dgm:t>
        <a:bodyPr/>
        <a:lstStyle/>
        <a:p>
          <a:endParaRPr lang="en-GB"/>
        </a:p>
      </dgm:t>
    </dgm:pt>
    <dgm:pt modelId="{B26B9E59-84E3-4F19-8BBA-05820F974946}" type="pres">
      <dgm:prSet presAssocID="{B20F863D-66DE-42C5-958C-3AAE8019646B}" presName="sibTrans" presStyleCnt="0"/>
      <dgm:spPr/>
    </dgm:pt>
    <dgm:pt modelId="{8309668A-AC76-44B8-9D33-CB43A6DCF71E}" type="pres">
      <dgm:prSet presAssocID="{03020042-016A-4627-BC43-D98134015606}" presName="node" presStyleLbl="node1" presStyleIdx="10" presStyleCnt="16">
        <dgm:presLayoutVars>
          <dgm:bulletEnabled val="1"/>
        </dgm:presLayoutVars>
      </dgm:prSet>
      <dgm:spPr/>
      <dgm:t>
        <a:bodyPr/>
        <a:lstStyle/>
        <a:p>
          <a:endParaRPr lang="en-GB"/>
        </a:p>
      </dgm:t>
    </dgm:pt>
    <dgm:pt modelId="{51B0AF2A-54DA-48CB-BC99-93A7FDD0E9DC}" type="pres">
      <dgm:prSet presAssocID="{A9A6DEF4-CDD3-4A90-BFF5-E3B883AC4E2E}" presName="sibTrans" presStyleCnt="0"/>
      <dgm:spPr/>
    </dgm:pt>
    <dgm:pt modelId="{A20548D2-1626-4BA2-9C7A-EF59EC3B7B70}" type="pres">
      <dgm:prSet presAssocID="{79A4794C-1575-440D-8D9E-57D26E8C568A}" presName="node" presStyleLbl="node1" presStyleIdx="11" presStyleCnt="16">
        <dgm:presLayoutVars>
          <dgm:bulletEnabled val="1"/>
        </dgm:presLayoutVars>
      </dgm:prSet>
      <dgm:spPr/>
      <dgm:t>
        <a:bodyPr/>
        <a:lstStyle/>
        <a:p>
          <a:endParaRPr lang="en-GB"/>
        </a:p>
      </dgm:t>
    </dgm:pt>
    <dgm:pt modelId="{EA0199AB-C3B5-4811-A44E-9AC871AE1B10}" type="pres">
      <dgm:prSet presAssocID="{DBAFEB50-017E-4933-918E-5D2B03CE7F18}" presName="sibTrans" presStyleCnt="0"/>
      <dgm:spPr/>
    </dgm:pt>
    <dgm:pt modelId="{646C7EC6-1A66-4934-96BD-8B51F185C361}" type="pres">
      <dgm:prSet presAssocID="{EE738992-862A-4F31-A286-3AFCB07B31BF}" presName="node" presStyleLbl="node1" presStyleIdx="12" presStyleCnt="16">
        <dgm:presLayoutVars>
          <dgm:bulletEnabled val="1"/>
        </dgm:presLayoutVars>
      </dgm:prSet>
      <dgm:spPr/>
      <dgm:t>
        <a:bodyPr/>
        <a:lstStyle/>
        <a:p>
          <a:endParaRPr lang="en-GB"/>
        </a:p>
      </dgm:t>
    </dgm:pt>
    <dgm:pt modelId="{5E9C24A1-2727-45ED-AE6D-0EA611BDD138}" type="pres">
      <dgm:prSet presAssocID="{FF3EF3DF-A5AB-4005-AA22-38CE198448DB}" presName="sibTrans" presStyleCnt="0"/>
      <dgm:spPr/>
    </dgm:pt>
    <dgm:pt modelId="{6780A095-8437-46EF-AB09-26CE82AE40E1}" type="pres">
      <dgm:prSet presAssocID="{CAD65E52-8278-4869-87B2-FCCB4D2237F0}" presName="node" presStyleLbl="node1" presStyleIdx="13" presStyleCnt="16">
        <dgm:presLayoutVars>
          <dgm:bulletEnabled val="1"/>
        </dgm:presLayoutVars>
      </dgm:prSet>
      <dgm:spPr/>
      <dgm:t>
        <a:bodyPr/>
        <a:lstStyle/>
        <a:p>
          <a:endParaRPr lang="en-GB"/>
        </a:p>
      </dgm:t>
    </dgm:pt>
    <dgm:pt modelId="{AC1A7DDD-231F-4AFD-AB9A-A9980743B880}" type="pres">
      <dgm:prSet presAssocID="{C2B0FF4B-BBBC-4E50-A9D4-89AEF67CE3F6}" presName="sibTrans" presStyleCnt="0"/>
      <dgm:spPr/>
    </dgm:pt>
    <dgm:pt modelId="{9F9EAED1-AC09-439F-B731-43F88149FCDC}" type="pres">
      <dgm:prSet presAssocID="{D2BBA679-4B41-4737-8480-6BAE25851603}" presName="node" presStyleLbl="node1" presStyleIdx="14" presStyleCnt="16">
        <dgm:presLayoutVars>
          <dgm:bulletEnabled val="1"/>
        </dgm:presLayoutVars>
      </dgm:prSet>
      <dgm:spPr/>
      <dgm:t>
        <a:bodyPr/>
        <a:lstStyle/>
        <a:p>
          <a:endParaRPr lang="en-GB"/>
        </a:p>
      </dgm:t>
    </dgm:pt>
    <dgm:pt modelId="{09EDCDED-BE06-4483-BF61-29A466AB89CF}" type="pres">
      <dgm:prSet presAssocID="{F73B6E80-48CB-413E-B9A0-2308B37D86F6}" presName="sibTrans" presStyleCnt="0"/>
      <dgm:spPr/>
    </dgm:pt>
    <dgm:pt modelId="{AD7E2A7C-647E-4281-97E3-0E47B2D71AB5}" type="pres">
      <dgm:prSet presAssocID="{87159C2C-8E69-496D-AE59-ABC909505216}" presName="node" presStyleLbl="node1" presStyleIdx="15" presStyleCnt="16">
        <dgm:presLayoutVars>
          <dgm:bulletEnabled val="1"/>
        </dgm:presLayoutVars>
      </dgm:prSet>
      <dgm:spPr/>
      <dgm:t>
        <a:bodyPr/>
        <a:lstStyle/>
        <a:p>
          <a:endParaRPr lang="en-GB"/>
        </a:p>
      </dgm:t>
    </dgm:pt>
  </dgm:ptLst>
  <dgm:cxnLst>
    <dgm:cxn modelId="{EFF4F817-9C69-4D78-B255-D06455FC5E17}" srcId="{BBE597D7-11A4-41F6-A727-32D489D7164D}" destId="{DD19421C-3DC8-41F1-B219-932F3986DF9D}" srcOrd="5" destOrd="0" parTransId="{5F9BD624-0B27-46D9-86D9-F1A079613733}" sibTransId="{A93BA0F4-398D-4236-8253-C02741F746B7}"/>
    <dgm:cxn modelId="{3CBB0551-E566-41C5-9833-D9A3BDE05A6A}" srcId="{BBE597D7-11A4-41F6-A727-32D489D7164D}" destId="{CAD65E52-8278-4869-87B2-FCCB4D2237F0}" srcOrd="13" destOrd="0" parTransId="{1410925A-AC64-4688-B01F-DB5A74D9F0AC}" sibTransId="{C2B0FF4B-BBBC-4E50-A9D4-89AEF67CE3F6}"/>
    <dgm:cxn modelId="{10DE4D91-511B-466E-9178-D19900DAF5F4}" type="presOf" srcId="{D2BBA679-4B41-4737-8480-6BAE25851603}" destId="{9F9EAED1-AC09-439F-B731-43F88149FCDC}" srcOrd="0" destOrd="0" presId="urn:microsoft.com/office/officeart/2005/8/layout/default"/>
    <dgm:cxn modelId="{A7C05242-74EF-4ECC-B10F-4DDAC99E4C03}" type="presOf" srcId="{79A4794C-1575-440D-8D9E-57D26E8C568A}" destId="{A20548D2-1626-4BA2-9C7A-EF59EC3B7B70}" srcOrd="0" destOrd="0" presId="urn:microsoft.com/office/officeart/2005/8/layout/default"/>
    <dgm:cxn modelId="{848C6C01-C61D-4942-B0EB-FEEA23755E83}" type="presOf" srcId="{EE738992-862A-4F31-A286-3AFCB07B31BF}" destId="{646C7EC6-1A66-4934-96BD-8B51F185C361}" srcOrd="0" destOrd="0" presId="urn:microsoft.com/office/officeart/2005/8/layout/default"/>
    <dgm:cxn modelId="{B4D70093-0C56-4A35-92CC-78B67290ACE4}" type="presOf" srcId="{17EA0420-0D70-4443-9529-32D86A466FB6}" destId="{E14967BD-AEFD-4494-93EF-53A0164927A3}" srcOrd="0" destOrd="0" presId="urn:microsoft.com/office/officeart/2005/8/layout/default"/>
    <dgm:cxn modelId="{43DC0DEC-4716-4E63-A358-AF89B2C99F0F}" type="presOf" srcId="{E58159CD-34AE-4B58-AB55-B66D437F2A93}" destId="{14884B9B-42FA-4272-99A3-3E997950C326}" srcOrd="0" destOrd="0" presId="urn:microsoft.com/office/officeart/2005/8/layout/default"/>
    <dgm:cxn modelId="{A1B1B883-53CC-4546-8713-5C878EE3BCC5}" type="presOf" srcId="{E298E104-DDA3-45C6-BC00-A6261B8CDE50}" destId="{8F0B7856-7383-4EBF-B7A0-4C0912BDCD95}" srcOrd="0" destOrd="0" presId="urn:microsoft.com/office/officeart/2005/8/layout/default"/>
    <dgm:cxn modelId="{CCB7E5A0-18C3-44FC-AAEB-FFE107432D7B}" srcId="{BBE597D7-11A4-41F6-A727-32D489D7164D}" destId="{79A4794C-1575-440D-8D9E-57D26E8C568A}" srcOrd="11" destOrd="0" parTransId="{A14F0B50-1DEB-4BF8-9EFA-CE193E3CF680}" sibTransId="{DBAFEB50-017E-4933-918E-5D2B03CE7F18}"/>
    <dgm:cxn modelId="{0ADCF06B-D225-49FA-B748-928C78DA1E4E}" srcId="{BBE597D7-11A4-41F6-A727-32D489D7164D}" destId="{238C1DE5-3523-4C07-AE31-68FFF5BFF94D}" srcOrd="0" destOrd="0" parTransId="{0E46F62B-13F3-49BE-AB00-26508C25D693}" sibTransId="{3FEE6170-D473-4227-A2D3-D5D21BE00224}"/>
    <dgm:cxn modelId="{B160F8B1-DE76-4E7D-87DA-433D581A739C}" type="presOf" srcId="{BBE597D7-11A4-41F6-A727-32D489D7164D}" destId="{B342EADE-88F3-460F-90E0-E23BB612725A}" srcOrd="0" destOrd="0" presId="urn:microsoft.com/office/officeart/2005/8/layout/default"/>
    <dgm:cxn modelId="{0F922D33-3E71-4CA1-BA47-7889E03A7A98}" srcId="{BBE597D7-11A4-41F6-A727-32D489D7164D}" destId="{EFF51A73-FA6A-406D-BB53-91950DC7E90A}" srcOrd="4" destOrd="0" parTransId="{5F094AA3-0411-4112-BF95-13EFB1FCD2AE}" sibTransId="{08AEA697-0D72-4A41-9492-E0E37FF7A345}"/>
    <dgm:cxn modelId="{8B83C92B-CE2A-4E49-9A58-5F2BF4893BD1}" type="presOf" srcId="{03020042-016A-4627-BC43-D98134015606}" destId="{8309668A-AC76-44B8-9D33-CB43A6DCF71E}" srcOrd="0" destOrd="0" presId="urn:microsoft.com/office/officeart/2005/8/layout/default"/>
    <dgm:cxn modelId="{F9BB9D4B-6A4F-4096-A61F-9C1FF737E58F}" srcId="{BBE597D7-11A4-41F6-A727-32D489D7164D}" destId="{E298E104-DDA3-45C6-BC00-A6261B8CDE50}" srcOrd="3" destOrd="0" parTransId="{CC01CF54-ED42-4B65-8F0A-9F7DC2EA53DC}" sibTransId="{13F11464-11F4-442C-A0E8-363539E9E75F}"/>
    <dgm:cxn modelId="{998A0647-8F20-44BE-90C3-51584557FFB8}" type="presOf" srcId="{87159C2C-8E69-496D-AE59-ABC909505216}" destId="{AD7E2A7C-647E-4281-97E3-0E47B2D71AB5}" srcOrd="0" destOrd="0" presId="urn:microsoft.com/office/officeart/2005/8/layout/default"/>
    <dgm:cxn modelId="{BB29D6EE-DDB5-406F-915F-A8F3C624D51F}" srcId="{BBE597D7-11A4-41F6-A727-32D489D7164D}" destId="{E58159CD-34AE-4B58-AB55-B66D437F2A93}" srcOrd="2" destOrd="0" parTransId="{FACF9257-8E70-4CC4-8B54-319839AF9C62}" sibTransId="{8E42A83D-1710-457E-B284-4633D8A20415}"/>
    <dgm:cxn modelId="{4EAFBCB3-058F-4D92-A6B3-C20F1EE3C48A}" srcId="{BBE597D7-11A4-41F6-A727-32D489D7164D}" destId="{EE738992-862A-4F31-A286-3AFCB07B31BF}" srcOrd="12" destOrd="0" parTransId="{3368CF79-89C4-4E3F-99FB-073AA0F56192}" sibTransId="{FF3EF3DF-A5AB-4005-AA22-38CE198448DB}"/>
    <dgm:cxn modelId="{74347CAE-701E-42E0-83B2-B0E9EBD2890D}" type="presOf" srcId="{DD19421C-3DC8-41F1-B219-932F3986DF9D}" destId="{6F10A69D-0A5A-4C99-A114-07BC2BB837F2}" srcOrd="0" destOrd="0" presId="urn:microsoft.com/office/officeart/2005/8/layout/default"/>
    <dgm:cxn modelId="{120C0C49-1372-48B1-A37F-EB6D494F9830}" type="presOf" srcId="{F8D1BD15-C1C2-453B-B453-BA5F7F01DF84}" destId="{655EB927-51D8-49A3-B18C-A2BCBF3F9A7B}" srcOrd="0" destOrd="0" presId="urn:microsoft.com/office/officeart/2005/8/layout/default"/>
    <dgm:cxn modelId="{BA4BA44D-962A-4F71-BA2F-6B8DF01994D5}" type="presOf" srcId="{238C1DE5-3523-4C07-AE31-68FFF5BFF94D}" destId="{DF4F50B2-7CF3-4259-8D38-1C5CB4D90152}" srcOrd="0" destOrd="0" presId="urn:microsoft.com/office/officeart/2005/8/layout/default"/>
    <dgm:cxn modelId="{0270B261-90CA-48A7-AD9E-999651D80E2F}" srcId="{BBE597D7-11A4-41F6-A727-32D489D7164D}" destId="{6076AD52-3FC4-4E3B-86A0-A9382510A170}" srcOrd="1" destOrd="0" parTransId="{549BD48F-98C8-4BEA-8CD2-6662D9C581C3}" sibTransId="{667BAAEB-D7D5-409C-8228-B19B41D3BFAA}"/>
    <dgm:cxn modelId="{82353F45-0540-427E-82D0-3040EFE92119}" type="presOf" srcId="{8F6DF759-16C1-4014-9868-C96BDDADD121}" destId="{4AE2917E-BD22-467B-B8B4-6B2E3B380D95}" srcOrd="0" destOrd="0" presId="urn:microsoft.com/office/officeart/2005/8/layout/default"/>
    <dgm:cxn modelId="{2762842E-8C73-4DC6-9001-646BAD2D6347}" srcId="{BBE597D7-11A4-41F6-A727-32D489D7164D}" destId="{D1D0C07E-76B3-460D-BA21-396CD6985788}" srcOrd="6" destOrd="0" parTransId="{EB31BBD9-EA93-42CC-BEDC-7AC4ECD4F776}" sibTransId="{FFD0623A-6825-46C1-AEAA-0161567BE9BF}"/>
    <dgm:cxn modelId="{77548706-0B7E-4938-90B0-5DAAF933BA05}" srcId="{BBE597D7-11A4-41F6-A727-32D489D7164D}" destId="{F8D1BD15-C1C2-453B-B453-BA5F7F01DF84}" srcOrd="7" destOrd="0" parTransId="{481C40B5-C6F5-497D-B219-FB67615DE208}" sibTransId="{70E0A8D2-5C9E-480A-AE7C-3B85B6025DBD}"/>
    <dgm:cxn modelId="{BCE8507E-515C-4429-95F6-2C82C395D6F2}" srcId="{BBE597D7-11A4-41F6-A727-32D489D7164D}" destId="{87159C2C-8E69-496D-AE59-ABC909505216}" srcOrd="15" destOrd="0" parTransId="{FA54B693-4E90-48A7-A1B3-1B0C94D58EA1}" sibTransId="{04007BD6-DFC0-4527-B966-F6AABA9F89E0}"/>
    <dgm:cxn modelId="{3ABF583E-050F-4558-9D4A-4EA2A0584AC0}" srcId="{BBE597D7-11A4-41F6-A727-32D489D7164D}" destId="{D2BBA679-4B41-4737-8480-6BAE25851603}" srcOrd="14" destOrd="0" parTransId="{521A0400-37E4-4BA2-8640-244792301D41}" sibTransId="{F73B6E80-48CB-413E-B9A0-2308B37D86F6}"/>
    <dgm:cxn modelId="{2ECA07A2-0D3F-4C7B-8A2A-8C4610BB4DA8}" type="presOf" srcId="{D1D0C07E-76B3-460D-BA21-396CD6985788}" destId="{C7B37EC5-2040-4250-B5FE-75F9080E5E94}" srcOrd="0" destOrd="0" presId="urn:microsoft.com/office/officeart/2005/8/layout/default"/>
    <dgm:cxn modelId="{CC174F9B-5784-4F30-9A82-53D9F7CA8E01}" srcId="{BBE597D7-11A4-41F6-A727-32D489D7164D}" destId="{17EA0420-0D70-4443-9529-32D86A466FB6}" srcOrd="9" destOrd="0" parTransId="{72BF4F45-4EF3-4B6F-AFC1-1C270859948F}" sibTransId="{B20F863D-66DE-42C5-958C-3AAE8019646B}"/>
    <dgm:cxn modelId="{15B38907-0BF4-4558-9899-1FB6F86F5BFE}" type="presOf" srcId="{EFF51A73-FA6A-406D-BB53-91950DC7E90A}" destId="{6648B7D3-B4BD-4EE6-95D2-E60F54F5EE02}" srcOrd="0" destOrd="0" presId="urn:microsoft.com/office/officeart/2005/8/layout/default"/>
    <dgm:cxn modelId="{B5BADE2D-93A3-4791-8B19-BEDB78EBD4B5}" type="presOf" srcId="{CAD65E52-8278-4869-87B2-FCCB4D2237F0}" destId="{6780A095-8437-46EF-AB09-26CE82AE40E1}" srcOrd="0" destOrd="0" presId="urn:microsoft.com/office/officeart/2005/8/layout/default"/>
    <dgm:cxn modelId="{CFB1B3CD-0CA5-4751-B890-993492F1C73A}" srcId="{BBE597D7-11A4-41F6-A727-32D489D7164D}" destId="{03020042-016A-4627-BC43-D98134015606}" srcOrd="10" destOrd="0" parTransId="{B8BFDA77-BAF3-4BE3-9545-CE761DB3E813}" sibTransId="{A9A6DEF4-CDD3-4A90-BFF5-E3B883AC4E2E}"/>
    <dgm:cxn modelId="{A9DE5C34-D000-4474-A4F6-BA276FCBBDFB}" srcId="{BBE597D7-11A4-41F6-A727-32D489D7164D}" destId="{8F6DF759-16C1-4014-9868-C96BDDADD121}" srcOrd="8" destOrd="0" parTransId="{75B6F6B5-6FD6-4459-836C-DBA57D8FD87F}" sibTransId="{36E54892-B5A3-4913-86F6-2FBE5730DD91}"/>
    <dgm:cxn modelId="{F9723F70-E717-481C-BBD0-D27207BA1273}" type="presOf" srcId="{6076AD52-3FC4-4E3B-86A0-A9382510A170}" destId="{9736FBC5-BB94-41AA-BA0A-7F961B1108A4}" srcOrd="0" destOrd="0" presId="urn:microsoft.com/office/officeart/2005/8/layout/default"/>
    <dgm:cxn modelId="{C6C00815-FFC0-46A1-8AD5-938EA363CEB3}" type="presParOf" srcId="{B342EADE-88F3-460F-90E0-E23BB612725A}" destId="{DF4F50B2-7CF3-4259-8D38-1C5CB4D90152}" srcOrd="0" destOrd="0" presId="urn:microsoft.com/office/officeart/2005/8/layout/default"/>
    <dgm:cxn modelId="{19E2D02B-9480-41E3-B9F9-35720D8BB329}" type="presParOf" srcId="{B342EADE-88F3-460F-90E0-E23BB612725A}" destId="{25898D8A-FFF7-473F-A25D-2C5431339081}" srcOrd="1" destOrd="0" presId="urn:microsoft.com/office/officeart/2005/8/layout/default"/>
    <dgm:cxn modelId="{FEA99300-17F7-4D06-BF41-6E96111BDD9C}" type="presParOf" srcId="{B342EADE-88F3-460F-90E0-E23BB612725A}" destId="{9736FBC5-BB94-41AA-BA0A-7F961B1108A4}" srcOrd="2" destOrd="0" presId="urn:microsoft.com/office/officeart/2005/8/layout/default"/>
    <dgm:cxn modelId="{90823628-30FC-4696-BA59-CA2ECB19F149}" type="presParOf" srcId="{B342EADE-88F3-460F-90E0-E23BB612725A}" destId="{9025747A-56DC-4602-AC17-3DE388CCA49E}" srcOrd="3" destOrd="0" presId="urn:microsoft.com/office/officeart/2005/8/layout/default"/>
    <dgm:cxn modelId="{A026A9CC-14F7-4C68-BFB3-C9CEAAE2DB9A}" type="presParOf" srcId="{B342EADE-88F3-460F-90E0-E23BB612725A}" destId="{14884B9B-42FA-4272-99A3-3E997950C326}" srcOrd="4" destOrd="0" presId="urn:microsoft.com/office/officeart/2005/8/layout/default"/>
    <dgm:cxn modelId="{39330A1E-02AB-4E7D-BD8E-B15FEA8F3B11}" type="presParOf" srcId="{B342EADE-88F3-460F-90E0-E23BB612725A}" destId="{2070FFDF-3D68-4795-B8FD-8C07DB8D842B}" srcOrd="5" destOrd="0" presId="urn:microsoft.com/office/officeart/2005/8/layout/default"/>
    <dgm:cxn modelId="{2AC26140-3E92-4F6A-B972-EC8D23296468}" type="presParOf" srcId="{B342EADE-88F3-460F-90E0-E23BB612725A}" destId="{8F0B7856-7383-4EBF-B7A0-4C0912BDCD95}" srcOrd="6" destOrd="0" presId="urn:microsoft.com/office/officeart/2005/8/layout/default"/>
    <dgm:cxn modelId="{2E3B711F-1F87-4E25-B7D2-863C47343612}" type="presParOf" srcId="{B342EADE-88F3-460F-90E0-E23BB612725A}" destId="{63382F4B-1252-45B6-B884-538FEE426A2B}" srcOrd="7" destOrd="0" presId="urn:microsoft.com/office/officeart/2005/8/layout/default"/>
    <dgm:cxn modelId="{3DC5AF6F-97AA-40BC-A52C-F5622A332CB8}" type="presParOf" srcId="{B342EADE-88F3-460F-90E0-E23BB612725A}" destId="{6648B7D3-B4BD-4EE6-95D2-E60F54F5EE02}" srcOrd="8" destOrd="0" presId="urn:microsoft.com/office/officeart/2005/8/layout/default"/>
    <dgm:cxn modelId="{2A117877-2C39-455E-B209-9E4E25DF6208}" type="presParOf" srcId="{B342EADE-88F3-460F-90E0-E23BB612725A}" destId="{07D2C11F-0996-4BE2-8F0F-FCCC9AF28C51}" srcOrd="9" destOrd="0" presId="urn:microsoft.com/office/officeart/2005/8/layout/default"/>
    <dgm:cxn modelId="{E4DF009C-D507-4497-8FEC-5E2E2E35FECE}" type="presParOf" srcId="{B342EADE-88F3-460F-90E0-E23BB612725A}" destId="{6F10A69D-0A5A-4C99-A114-07BC2BB837F2}" srcOrd="10" destOrd="0" presId="urn:microsoft.com/office/officeart/2005/8/layout/default"/>
    <dgm:cxn modelId="{30BE9A27-3FE3-45D2-BB03-C4440726D6CA}" type="presParOf" srcId="{B342EADE-88F3-460F-90E0-E23BB612725A}" destId="{0511817A-8D90-4AE9-9673-8AA5C918FA26}" srcOrd="11" destOrd="0" presId="urn:microsoft.com/office/officeart/2005/8/layout/default"/>
    <dgm:cxn modelId="{8D48295A-6B57-40AF-8908-FAE7005D3F8F}" type="presParOf" srcId="{B342EADE-88F3-460F-90E0-E23BB612725A}" destId="{C7B37EC5-2040-4250-B5FE-75F9080E5E94}" srcOrd="12" destOrd="0" presId="urn:microsoft.com/office/officeart/2005/8/layout/default"/>
    <dgm:cxn modelId="{70A038CA-CEA0-4CB4-ACF9-09609774D494}" type="presParOf" srcId="{B342EADE-88F3-460F-90E0-E23BB612725A}" destId="{DD9747D5-2122-401E-A239-4FEF9DE21403}" srcOrd="13" destOrd="0" presId="urn:microsoft.com/office/officeart/2005/8/layout/default"/>
    <dgm:cxn modelId="{6909948E-EF15-4CBF-9148-EC53CB7E7115}" type="presParOf" srcId="{B342EADE-88F3-460F-90E0-E23BB612725A}" destId="{655EB927-51D8-49A3-B18C-A2BCBF3F9A7B}" srcOrd="14" destOrd="0" presId="urn:microsoft.com/office/officeart/2005/8/layout/default"/>
    <dgm:cxn modelId="{078A3E70-1DE7-43EB-AEAE-448E1F48A0FE}" type="presParOf" srcId="{B342EADE-88F3-460F-90E0-E23BB612725A}" destId="{E6848272-8FEA-4AA3-8717-4F7BD0E5D8A9}" srcOrd="15" destOrd="0" presId="urn:microsoft.com/office/officeart/2005/8/layout/default"/>
    <dgm:cxn modelId="{C6FC4D84-B206-4B1F-9B3B-2DC766FC9525}" type="presParOf" srcId="{B342EADE-88F3-460F-90E0-E23BB612725A}" destId="{4AE2917E-BD22-467B-B8B4-6B2E3B380D95}" srcOrd="16" destOrd="0" presId="urn:microsoft.com/office/officeart/2005/8/layout/default"/>
    <dgm:cxn modelId="{63D17604-E5CB-43EA-9BC7-4A146A53F869}" type="presParOf" srcId="{B342EADE-88F3-460F-90E0-E23BB612725A}" destId="{FDEC2049-47E8-4FE3-B70E-EF1CBAF1BDA6}" srcOrd="17" destOrd="0" presId="urn:microsoft.com/office/officeart/2005/8/layout/default"/>
    <dgm:cxn modelId="{506BFA70-8EBA-46B4-A8B6-F12728981042}" type="presParOf" srcId="{B342EADE-88F3-460F-90E0-E23BB612725A}" destId="{E14967BD-AEFD-4494-93EF-53A0164927A3}" srcOrd="18" destOrd="0" presId="urn:microsoft.com/office/officeart/2005/8/layout/default"/>
    <dgm:cxn modelId="{043692D7-8A23-438D-B594-AB6FCA6601C8}" type="presParOf" srcId="{B342EADE-88F3-460F-90E0-E23BB612725A}" destId="{B26B9E59-84E3-4F19-8BBA-05820F974946}" srcOrd="19" destOrd="0" presId="urn:microsoft.com/office/officeart/2005/8/layout/default"/>
    <dgm:cxn modelId="{A7F0F615-82C9-4C0D-9CC8-91754A7EC21C}" type="presParOf" srcId="{B342EADE-88F3-460F-90E0-E23BB612725A}" destId="{8309668A-AC76-44B8-9D33-CB43A6DCF71E}" srcOrd="20" destOrd="0" presId="urn:microsoft.com/office/officeart/2005/8/layout/default"/>
    <dgm:cxn modelId="{64663C2E-EFAB-4ADE-ADE9-2EDA307A8A4A}" type="presParOf" srcId="{B342EADE-88F3-460F-90E0-E23BB612725A}" destId="{51B0AF2A-54DA-48CB-BC99-93A7FDD0E9DC}" srcOrd="21" destOrd="0" presId="urn:microsoft.com/office/officeart/2005/8/layout/default"/>
    <dgm:cxn modelId="{9D596978-C98F-4BEC-A8F7-AA9FEB6BAF6E}" type="presParOf" srcId="{B342EADE-88F3-460F-90E0-E23BB612725A}" destId="{A20548D2-1626-4BA2-9C7A-EF59EC3B7B70}" srcOrd="22" destOrd="0" presId="urn:microsoft.com/office/officeart/2005/8/layout/default"/>
    <dgm:cxn modelId="{3FE1FCD5-A40E-47BA-BD76-B947BF45EC1A}" type="presParOf" srcId="{B342EADE-88F3-460F-90E0-E23BB612725A}" destId="{EA0199AB-C3B5-4811-A44E-9AC871AE1B10}" srcOrd="23" destOrd="0" presId="urn:microsoft.com/office/officeart/2005/8/layout/default"/>
    <dgm:cxn modelId="{7DB0C200-40A8-40A6-966C-2BF353868219}" type="presParOf" srcId="{B342EADE-88F3-460F-90E0-E23BB612725A}" destId="{646C7EC6-1A66-4934-96BD-8B51F185C361}" srcOrd="24" destOrd="0" presId="urn:microsoft.com/office/officeart/2005/8/layout/default"/>
    <dgm:cxn modelId="{77D2EFF6-6F1D-4F6E-847C-7522229FA218}" type="presParOf" srcId="{B342EADE-88F3-460F-90E0-E23BB612725A}" destId="{5E9C24A1-2727-45ED-AE6D-0EA611BDD138}" srcOrd="25" destOrd="0" presId="urn:microsoft.com/office/officeart/2005/8/layout/default"/>
    <dgm:cxn modelId="{300E0C0F-7E2E-4996-9843-687FF78D54B8}" type="presParOf" srcId="{B342EADE-88F3-460F-90E0-E23BB612725A}" destId="{6780A095-8437-46EF-AB09-26CE82AE40E1}" srcOrd="26" destOrd="0" presId="urn:microsoft.com/office/officeart/2005/8/layout/default"/>
    <dgm:cxn modelId="{65C5D38A-7B55-4083-AFDB-DE4C45C4EAA4}" type="presParOf" srcId="{B342EADE-88F3-460F-90E0-E23BB612725A}" destId="{AC1A7DDD-231F-4AFD-AB9A-A9980743B880}" srcOrd="27" destOrd="0" presId="urn:microsoft.com/office/officeart/2005/8/layout/default"/>
    <dgm:cxn modelId="{C8379455-427D-413B-869F-AF0FECCBC698}" type="presParOf" srcId="{B342EADE-88F3-460F-90E0-E23BB612725A}" destId="{9F9EAED1-AC09-439F-B731-43F88149FCDC}" srcOrd="28" destOrd="0" presId="urn:microsoft.com/office/officeart/2005/8/layout/default"/>
    <dgm:cxn modelId="{BC713E38-C95A-47B6-8E80-A888E66A6A09}" type="presParOf" srcId="{B342EADE-88F3-460F-90E0-E23BB612725A}" destId="{09EDCDED-BE06-4483-BF61-29A466AB89CF}" srcOrd="29" destOrd="0" presId="urn:microsoft.com/office/officeart/2005/8/layout/default"/>
    <dgm:cxn modelId="{426225B8-EAFC-4CBC-8314-001394AAA781}" type="presParOf" srcId="{B342EADE-88F3-460F-90E0-E23BB612725A}" destId="{AD7E2A7C-647E-4281-97E3-0E47B2D71AB5}" srcOrd="3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B3CB68-AB7D-4E5A-8E79-814E11CDA839}"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A6BB09E5-84E9-4D2E-9D40-AB51F7786A8E}">
      <dgm:prSet/>
      <dgm:spPr/>
      <dgm:t>
        <a:bodyPr/>
        <a:lstStyle/>
        <a:p>
          <a:r>
            <a:rPr lang="en-US" dirty="0">
              <a:latin typeface="Arial" panose="020B0604020202020204" pitchFamily="34" charset="0"/>
              <a:cs typeface="Arial" panose="020B0604020202020204" pitchFamily="34" charset="0"/>
            </a:rPr>
            <a:t>This presentation assesses the care, empowerment, and support needs of older individuals in terms of achievement (and absence) of needs in existing services and support pathways.</a:t>
          </a:r>
        </a:p>
      </dgm:t>
    </dgm:pt>
    <dgm:pt modelId="{03193B52-7AC1-4873-9F17-8B3377169920}" type="parTrans" cxnId="{700A4D2B-E6EB-48FC-BE6F-54AF8D739952}">
      <dgm:prSet/>
      <dgm:spPr/>
      <dgm:t>
        <a:bodyPr/>
        <a:lstStyle/>
        <a:p>
          <a:endParaRPr lang="en-US"/>
        </a:p>
      </dgm:t>
    </dgm:pt>
    <dgm:pt modelId="{E2916251-F1E4-4D65-9240-3543041DE5C7}" type="sibTrans" cxnId="{700A4D2B-E6EB-48FC-BE6F-54AF8D739952}">
      <dgm:prSet/>
      <dgm:spPr/>
      <dgm:t>
        <a:bodyPr/>
        <a:lstStyle/>
        <a:p>
          <a:endParaRPr lang="en-US"/>
        </a:p>
      </dgm:t>
    </dgm:pt>
    <dgm:pt modelId="{E8CD7F2E-272A-464A-B02A-A56923147F2F}">
      <dgm:prSet/>
      <dgm:spPr/>
      <dgm:t>
        <a:bodyPr/>
        <a:lstStyle/>
        <a:p>
          <a:r>
            <a:rPr lang="en-US" dirty="0">
              <a:latin typeface="Arial" panose="020B0604020202020204" pitchFamily="34" charset="0"/>
              <a:cs typeface="Arial" panose="020B0604020202020204" pitchFamily="34" charset="0"/>
            </a:rPr>
            <a:t>It uses evidence-based </a:t>
          </a:r>
          <a:r>
            <a:rPr lang="en-US" dirty="0" smtClean="0">
              <a:latin typeface="Arial" panose="020B0604020202020204" pitchFamily="34" charset="0"/>
              <a:cs typeface="Arial" panose="020B0604020202020204" pitchFamily="34" charset="0"/>
            </a:rPr>
            <a:t>practice </a:t>
          </a:r>
          <a:r>
            <a:rPr lang="en-US" dirty="0">
              <a:latin typeface="Arial" panose="020B0604020202020204" pitchFamily="34" charset="0"/>
              <a:cs typeface="Arial" panose="020B0604020202020204" pitchFamily="34" charset="0"/>
            </a:rPr>
            <a:t>by comparing the strengths/limitations of UK provision and connecting the analysis to policy and legislation that informs </a:t>
          </a:r>
          <a:r>
            <a:rPr lang="en-US" dirty="0" smtClean="0">
              <a:latin typeface="Arial" panose="020B0604020202020204" pitchFamily="34" charset="0"/>
              <a:cs typeface="Arial" panose="020B0604020202020204" pitchFamily="34" charset="0"/>
            </a:rPr>
            <a:t>practice </a:t>
          </a:r>
          <a:r>
            <a:rPr lang="en-US" dirty="0">
              <a:latin typeface="Arial" panose="020B0604020202020204" pitchFamily="34" charset="0"/>
              <a:cs typeface="Arial" panose="020B0604020202020204" pitchFamily="34" charset="0"/>
            </a:rPr>
            <a:t>(Age UK, 2022). </a:t>
          </a:r>
        </a:p>
      </dgm:t>
    </dgm:pt>
    <dgm:pt modelId="{10B105B3-2158-459C-92DE-8660856664B1}" type="parTrans" cxnId="{5B244863-B934-4D78-8E1F-B1DC4E2FB375}">
      <dgm:prSet/>
      <dgm:spPr/>
      <dgm:t>
        <a:bodyPr/>
        <a:lstStyle/>
        <a:p>
          <a:endParaRPr lang="en-US"/>
        </a:p>
      </dgm:t>
    </dgm:pt>
    <dgm:pt modelId="{3B1E46BB-1AD0-4A8C-A655-5A7D4D0A5FF7}" type="sibTrans" cxnId="{5B244863-B934-4D78-8E1F-B1DC4E2FB375}">
      <dgm:prSet/>
      <dgm:spPr/>
      <dgm:t>
        <a:bodyPr/>
        <a:lstStyle/>
        <a:p>
          <a:endParaRPr lang="en-US"/>
        </a:p>
      </dgm:t>
    </dgm:pt>
    <dgm:pt modelId="{AF7984C8-D201-4E35-898A-49C547CEB184}">
      <dgm:prSet/>
      <dgm:spPr/>
      <dgm:t>
        <a:bodyPr/>
        <a:lstStyle/>
        <a:p>
          <a:r>
            <a:rPr lang="en-US" dirty="0">
              <a:latin typeface="Arial" panose="020B0604020202020204" pitchFamily="34" charset="0"/>
              <a:cs typeface="Arial" panose="020B0604020202020204" pitchFamily="34" charset="0"/>
            </a:rPr>
            <a:t>It applies ageing theories apply to explain the benefits of care models to (or limitations against) later life independence, identity and wellbeing. </a:t>
          </a:r>
        </a:p>
      </dgm:t>
    </dgm:pt>
    <dgm:pt modelId="{492EDD5A-EC63-4049-9D22-DC84706FE0BA}" type="parTrans" cxnId="{6BEED5AA-2A80-4501-BDDA-9526414526DE}">
      <dgm:prSet/>
      <dgm:spPr/>
      <dgm:t>
        <a:bodyPr/>
        <a:lstStyle/>
        <a:p>
          <a:endParaRPr lang="en-US"/>
        </a:p>
      </dgm:t>
    </dgm:pt>
    <dgm:pt modelId="{0EC72367-D5B7-4394-9ED9-B3601186A314}" type="sibTrans" cxnId="{6BEED5AA-2A80-4501-BDDA-9526414526DE}">
      <dgm:prSet/>
      <dgm:spPr/>
      <dgm:t>
        <a:bodyPr/>
        <a:lstStyle/>
        <a:p>
          <a:endParaRPr lang="en-US"/>
        </a:p>
      </dgm:t>
    </dgm:pt>
    <dgm:pt modelId="{51AEBCDE-9701-4AE3-AACB-D417BB7FBF9A}">
      <dgm:prSet/>
      <dgm:spPr/>
      <dgm:t>
        <a:bodyPr/>
        <a:lstStyle/>
        <a:p>
          <a:r>
            <a:rPr lang="en-US" dirty="0">
              <a:latin typeface="Arial" panose="020B0604020202020204" pitchFamily="34" charset="0"/>
              <a:cs typeface="Arial" panose="020B0604020202020204" pitchFamily="34" charset="0"/>
            </a:rPr>
            <a:t>It assesses technology-enabled care (e.g., smart homes, remote monitoring, telehealth, robotics), with benefit and harm associated with it, including digital exclusion and ethics.</a:t>
          </a:r>
        </a:p>
      </dgm:t>
    </dgm:pt>
    <dgm:pt modelId="{2B23A704-C0A5-4627-B1B5-0F9B1886B4FA}" type="parTrans" cxnId="{866A27D1-2BF7-4F3E-8B56-904B34107C9C}">
      <dgm:prSet/>
      <dgm:spPr/>
      <dgm:t>
        <a:bodyPr/>
        <a:lstStyle/>
        <a:p>
          <a:endParaRPr lang="en-US"/>
        </a:p>
      </dgm:t>
    </dgm:pt>
    <dgm:pt modelId="{BD6F92C5-AB56-455A-AA97-BC7278C766D0}" type="sibTrans" cxnId="{866A27D1-2BF7-4F3E-8B56-904B34107C9C}">
      <dgm:prSet/>
      <dgm:spPr/>
      <dgm:t>
        <a:bodyPr/>
        <a:lstStyle/>
        <a:p>
          <a:endParaRPr lang="en-US"/>
        </a:p>
      </dgm:t>
    </dgm:pt>
    <dgm:pt modelId="{FA827EE5-50A5-4DD4-85AE-F7B3C1B815E0}">
      <dgm:prSet/>
      <dgm:spPr/>
      <dgm:t>
        <a:bodyPr/>
        <a:lstStyle/>
        <a:p>
          <a:r>
            <a:rPr lang="en-US" dirty="0">
              <a:latin typeface="Arial" panose="020B0604020202020204" pitchFamily="34" charset="0"/>
              <a:cs typeface="Arial" panose="020B0604020202020204" pitchFamily="34" charset="0"/>
            </a:rPr>
            <a:t>It ends with practical suggestions, considering such impediments as funding, workforce strain, and resistance towards change. </a:t>
          </a:r>
        </a:p>
      </dgm:t>
    </dgm:pt>
    <dgm:pt modelId="{59AA2530-1203-4F21-A1AA-E6B771579510}" type="parTrans" cxnId="{4FBE7129-88CB-407C-913E-8EB2ACEBE297}">
      <dgm:prSet/>
      <dgm:spPr/>
      <dgm:t>
        <a:bodyPr/>
        <a:lstStyle/>
        <a:p>
          <a:endParaRPr lang="en-US"/>
        </a:p>
      </dgm:t>
    </dgm:pt>
    <dgm:pt modelId="{D15694C3-5BB8-4D53-8304-C0F3BA43661A}" type="sibTrans" cxnId="{4FBE7129-88CB-407C-913E-8EB2ACEBE297}">
      <dgm:prSet/>
      <dgm:spPr/>
      <dgm:t>
        <a:bodyPr/>
        <a:lstStyle/>
        <a:p>
          <a:endParaRPr lang="en-US"/>
        </a:p>
      </dgm:t>
    </dgm:pt>
    <dgm:pt modelId="{D43F6A1C-C08E-40E5-AB92-1927458980AC}" type="pres">
      <dgm:prSet presAssocID="{70B3CB68-AB7D-4E5A-8E79-814E11CDA839}" presName="linear" presStyleCnt="0">
        <dgm:presLayoutVars>
          <dgm:animLvl val="lvl"/>
          <dgm:resizeHandles val="exact"/>
        </dgm:presLayoutVars>
      </dgm:prSet>
      <dgm:spPr/>
      <dgm:t>
        <a:bodyPr/>
        <a:lstStyle/>
        <a:p>
          <a:endParaRPr lang="en-GB"/>
        </a:p>
      </dgm:t>
    </dgm:pt>
    <dgm:pt modelId="{8AAE3041-976F-47A7-AB63-2139FA0DF59B}" type="pres">
      <dgm:prSet presAssocID="{A6BB09E5-84E9-4D2E-9D40-AB51F7786A8E}" presName="parentText" presStyleLbl="node1" presStyleIdx="0" presStyleCnt="5">
        <dgm:presLayoutVars>
          <dgm:chMax val="0"/>
          <dgm:bulletEnabled val="1"/>
        </dgm:presLayoutVars>
      </dgm:prSet>
      <dgm:spPr/>
      <dgm:t>
        <a:bodyPr/>
        <a:lstStyle/>
        <a:p>
          <a:endParaRPr lang="en-GB"/>
        </a:p>
      </dgm:t>
    </dgm:pt>
    <dgm:pt modelId="{B6367084-1AAF-48F1-85BD-1E05883A4C56}" type="pres">
      <dgm:prSet presAssocID="{E2916251-F1E4-4D65-9240-3543041DE5C7}" presName="spacer" presStyleCnt="0"/>
      <dgm:spPr/>
    </dgm:pt>
    <dgm:pt modelId="{484C25A0-9D95-4EF8-8C12-8A962DBFA4DB}" type="pres">
      <dgm:prSet presAssocID="{E8CD7F2E-272A-464A-B02A-A56923147F2F}" presName="parentText" presStyleLbl="node1" presStyleIdx="1" presStyleCnt="5">
        <dgm:presLayoutVars>
          <dgm:chMax val="0"/>
          <dgm:bulletEnabled val="1"/>
        </dgm:presLayoutVars>
      </dgm:prSet>
      <dgm:spPr/>
      <dgm:t>
        <a:bodyPr/>
        <a:lstStyle/>
        <a:p>
          <a:endParaRPr lang="en-GB"/>
        </a:p>
      </dgm:t>
    </dgm:pt>
    <dgm:pt modelId="{DCA051AD-E65B-4DDD-98A3-785B3080ABF4}" type="pres">
      <dgm:prSet presAssocID="{3B1E46BB-1AD0-4A8C-A655-5A7D4D0A5FF7}" presName="spacer" presStyleCnt="0"/>
      <dgm:spPr/>
    </dgm:pt>
    <dgm:pt modelId="{5A1D404D-92E4-4159-8105-CB8835D5503C}" type="pres">
      <dgm:prSet presAssocID="{AF7984C8-D201-4E35-898A-49C547CEB184}" presName="parentText" presStyleLbl="node1" presStyleIdx="2" presStyleCnt="5">
        <dgm:presLayoutVars>
          <dgm:chMax val="0"/>
          <dgm:bulletEnabled val="1"/>
        </dgm:presLayoutVars>
      </dgm:prSet>
      <dgm:spPr/>
      <dgm:t>
        <a:bodyPr/>
        <a:lstStyle/>
        <a:p>
          <a:endParaRPr lang="en-GB"/>
        </a:p>
      </dgm:t>
    </dgm:pt>
    <dgm:pt modelId="{1F3D1954-EACC-464E-8C6F-EA024C092EA4}" type="pres">
      <dgm:prSet presAssocID="{0EC72367-D5B7-4394-9ED9-B3601186A314}" presName="spacer" presStyleCnt="0"/>
      <dgm:spPr/>
    </dgm:pt>
    <dgm:pt modelId="{ADA65B7C-B1B1-4EF7-9A3F-9C1FC206A568}" type="pres">
      <dgm:prSet presAssocID="{51AEBCDE-9701-4AE3-AACB-D417BB7FBF9A}" presName="parentText" presStyleLbl="node1" presStyleIdx="3" presStyleCnt="5">
        <dgm:presLayoutVars>
          <dgm:chMax val="0"/>
          <dgm:bulletEnabled val="1"/>
        </dgm:presLayoutVars>
      </dgm:prSet>
      <dgm:spPr/>
      <dgm:t>
        <a:bodyPr/>
        <a:lstStyle/>
        <a:p>
          <a:endParaRPr lang="en-GB"/>
        </a:p>
      </dgm:t>
    </dgm:pt>
    <dgm:pt modelId="{BFF1B8D0-2CCC-4505-94B2-C8688E61E88D}" type="pres">
      <dgm:prSet presAssocID="{BD6F92C5-AB56-455A-AA97-BC7278C766D0}" presName="spacer" presStyleCnt="0"/>
      <dgm:spPr/>
    </dgm:pt>
    <dgm:pt modelId="{3A17C450-367C-42B9-AAD1-A1A248038A52}" type="pres">
      <dgm:prSet presAssocID="{FA827EE5-50A5-4DD4-85AE-F7B3C1B815E0}" presName="parentText" presStyleLbl="node1" presStyleIdx="4" presStyleCnt="5">
        <dgm:presLayoutVars>
          <dgm:chMax val="0"/>
          <dgm:bulletEnabled val="1"/>
        </dgm:presLayoutVars>
      </dgm:prSet>
      <dgm:spPr/>
      <dgm:t>
        <a:bodyPr/>
        <a:lstStyle/>
        <a:p>
          <a:endParaRPr lang="en-GB"/>
        </a:p>
      </dgm:t>
    </dgm:pt>
  </dgm:ptLst>
  <dgm:cxnLst>
    <dgm:cxn modelId="{077E3CEB-3899-4B51-85FE-F8637235216D}" type="presOf" srcId="{70B3CB68-AB7D-4E5A-8E79-814E11CDA839}" destId="{D43F6A1C-C08E-40E5-AB92-1927458980AC}" srcOrd="0" destOrd="0" presId="urn:microsoft.com/office/officeart/2005/8/layout/vList2"/>
    <dgm:cxn modelId="{11CD05C2-0AEB-4DF4-893F-71F611437789}" type="presOf" srcId="{AF7984C8-D201-4E35-898A-49C547CEB184}" destId="{5A1D404D-92E4-4159-8105-CB8835D5503C}" srcOrd="0" destOrd="0" presId="urn:microsoft.com/office/officeart/2005/8/layout/vList2"/>
    <dgm:cxn modelId="{6BEED5AA-2A80-4501-BDDA-9526414526DE}" srcId="{70B3CB68-AB7D-4E5A-8E79-814E11CDA839}" destId="{AF7984C8-D201-4E35-898A-49C547CEB184}" srcOrd="2" destOrd="0" parTransId="{492EDD5A-EC63-4049-9D22-DC84706FE0BA}" sibTransId="{0EC72367-D5B7-4394-9ED9-B3601186A314}"/>
    <dgm:cxn modelId="{5B244863-B934-4D78-8E1F-B1DC4E2FB375}" srcId="{70B3CB68-AB7D-4E5A-8E79-814E11CDA839}" destId="{E8CD7F2E-272A-464A-B02A-A56923147F2F}" srcOrd="1" destOrd="0" parTransId="{10B105B3-2158-459C-92DE-8660856664B1}" sibTransId="{3B1E46BB-1AD0-4A8C-A655-5A7D4D0A5FF7}"/>
    <dgm:cxn modelId="{700A4D2B-E6EB-48FC-BE6F-54AF8D739952}" srcId="{70B3CB68-AB7D-4E5A-8E79-814E11CDA839}" destId="{A6BB09E5-84E9-4D2E-9D40-AB51F7786A8E}" srcOrd="0" destOrd="0" parTransId="{03193B52-7AC1-4873-9F17-8B3377169920}" sibTransId="{E2916251-F1E4-4D65-9240-3543041DE5C7}"/>
    <dgm:cxn modelId="{4CB3CDC4-E1F9-4018-9467-0A6CE93138DD}" type="presOf" srcId="{A6BB09E5-84E9-4D2E-9D40-AB51F7786A8E}" destId="{8AAE3041-976F-47A7-AB63-2139FA0DF59B}" srcOrd="0" destOrd="0" presId="urn:microsoft.com/office/officeart/2005/8/layout/vList2"/>
    <dgm:cxn modelId="{4FBE7129-88CB-407C-913E-8EB2ACEBE297}" srcId="{70B3CB68-AB7D-4E5A-8E79-814E11CDA839}" destId="{FA827EE5-50A5-4DD4-85AE-F7B3C1B815E0}" srcOrd="4" destOrd="0" parTransId="{59AA2530-1203-4F21-A1AA-E6B771579510}" sibTransId="{D15694C3-5BB8-4D53-8304-C0F3BA43661A}"/>
    <dgm:cxn modelId="{F5AC9D9B-8B3F-410E-B7D3-8D15126A13A8}" type="presOf" srcId="{E8CD7F2E-272A-464A-B02A-A56923147F2F}" destId="{484C25A0-9D95-4EF8-8C12-8A962DBFA4DB}" srcOrd="0" destOrd="0" presId="urn:microsoft.com/office/officeart/2005/8/layout/vList2"/>
    <dgm:cxn modelId="{E413A0D1-870E-4A1F-BC07-195957C8354D}" type="presOf" srcId="{51AEBCDE-9701-4AE3-AACB-D417BB7FBF9A}" destId="{ADA65B7C-B1B1-4EF7-9A3F-9C1FC206A568}" srcOrd="0" destOrd="0" presId="urn:microsoft.com/office/officeart/2005/8/layout/vList2"/>
    <dgm:cxn modelId="{866A27D1-2BF7-4F3E-8B56-904B34107C9C}" srcId="{70B3CB68-AB7D-4E5A-8E79-814E11CDA839}" destId="{51AEBCDE-9701-4AE3-AACB-D417BB7FBF9A}" srcOrd="3" destOrd="0" parTransId="{2B23A704-C0A5-4627-B1B5-0F9B1886B4FA}" sibTransId="{BD6F92C5-AB56-455A-AA97-BC7278C766D0}"/>
    <dgm:cxn modelId="{921B704F-7782-44C4-9EC1-66F81DC91396}" type="presOf" srcId="{FA827EE5-50A5-4DD4-85AE-F7B3C1B815E0}" destId="{3A17C450-367C-42B9-AAD1-A1A248038A52}" srcOrd="0" destOrd="0" presId="urn:microsoft.com/office/officeart/2005/8/layout/vList2"/>
    <dgm:cxn modelId="{B9A20F27-447A-40B4-B7D5-19D509A3101F}" type="presParOf" srcId="{D43F6A1C-C08E-40E5-AB92-1927458980AC}" destId="{8AAE3041-976F-47A7-AB63-2139FA0DF59B}" srcOrd="0" destOrd="0" presId="urn:microsoft.com/office/officeart/2005/8/layout/vList2"/>
    <dgm:cxn modelId="{C71E9627-A6F8-4E49-8C63-9390DC730AEE}" type="presParOf" srcId="{D43F6A1C-C08E-40E5-AB92-1927458980AC}" destId="{B6367084-1AAF-48F1-85BD-1E05883A4C56}" srcOrd="1" destOrd="0" presId="urn:microsoft.com/office/officeart/2005/8/layout/vList2"/>
    <dgm:cxn modelId="{7328447D-622B-4815-81EC-CC9C193DCEDE}" type="presParOf" srcId="{D43F6A1C-C08E-40E5-AB92-1927458980AC}" destId="{484C25A0-9D95-4EF8-8C12-8A962DBFA4DB}" srcOrd="2" destOrd="0" presId="urn:microsoft.com/office/officeart/2005/8/layout/vList2"/>
    <dgm:cxn modelId="{D3033ECE-59B7-468C-8DDC-51CDF16F6667}" type="presParOf" srcId="{D43F6A1C-C08E-40E5-AB92-1927458980AC}" destId="{DCA051AD-E65B-4DDD-98A3-785B3080ABF4}" srcOrd="3" destOrd="0" presId="urn:microsoft.com/office/officeart/2005/8/layout/vList2"/>
    <dgm:cxn modelId="{928466DA-D1F9-4540-AEE4-99AFBD4EC701}" type="presParOf" srcId="{D43F6A1C-C08E-40E5-AB92-1927458980AC}" destId="{5A1D404D-92E4-4159-8105-CB8835D5503C}" srcOrd="4" destOrd="0" presId="urn:microsoft.com/office/officeart/2005/8/layout/vList2"/>
    <dgm:cxn modelId="{328BDE23-BF5A-4FCD-9935-B784728B6AC1}" type="presParOf" srcId="{D43F6A1C-C08E-40E5-AB92-1927458980AC}" destId="{1F3D1954-EACC-464E-8C6F-EA024C092EA4}" srcOrd="5" destOrd="0" presId="urn:microsoft.com/office/officeart/2005/8/layout/vList2"/>
    <dgm:cxn modelId="{F7A26314-C5BC-4BED-82B2-F947B977E310}" type="presParOf" srcId="{D43F6A1C-C08E-40E5-AB92-1927458980AC}" destId="{ADA65B7C-B1B1-4EF7-9A3F-9C1FC206A568}" srcOrd="6" destOrd="0" presId="urn:microsoft.com/office/officeart/2005/8/layout/vList2"/>
    <dgm:cxn modelId="{0203575C-34ED-4660-8959-A27E91956478}" type="presParOf" srcId="{D43F6A1C-C08E-40E5-AB92-1927458980AC}" destId="{BFF1B8D0-2CCC-4505-94B2-C8688E61E88D}" srcOrd="7" destOrd="0" presId="urn:microsoft.com/office/officeart/2005/8/layout/vList2"/>
    <dgm:cxn modelId="{AA8ECB9D-8058-4CC3-BED7-29A5203E39F2}" type="presParOf" srcId="{D43F6A1C-C08E-40E5-AB92-1927458980AC}" destId="{3A17C450-367C-42B9-AAD1-A1A248038A52}"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66D8E8-5255-4996-8B66-17C1D32988D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F5E2C44-4F01-40FD-9A04-62A566345E1D}">
      <dgm:prSet custT="1"/>
      <dgm:spPr/>
      <dgm:t>
        <a:bodyPr/>
        <a:lstStyle/>
        <a:p>
          <a:pPr>
            <a:lnSpc>
              <a:spcPct val="100000"/>
            </a:lnSpc>
          </a:pPr>
          <a:r>
            <a:rPr lang="en-US" sz="2000" dirty="0">
              <a:latin typeface="Arial" panose="020B0604020202020204" pitchFamily="34" charset="0"/>
              <a:cs typeface="Arial" panose="020B0604020202020204" pitchFamily="34" charset="0"/>
            </a:rPr>
            <a:t>UK is undergoing demographic ageing, so the ratio of individuals residing prolonged with intricate necessities to be addressed by the coordination of health and social care is elevating. (Clayton, 2022)</a:t>
          </a:r>
        </a:p>
      </dgm:t>
    </dgm:pt>
    <dgm:pt modelId="{B9E46974-2940-405D-819A-FD31D7637887}" type="parTrans" cxnId="{41CB159B-6320-4254-BD53-9953881D903B}">
      <dgm:prSet/>
      <dgm:spPr/>
      <dgm:t>
        <a:bodyPr/>
        <a:lstStyle/>
        <a:p>
          <a:endParaRPr lang="en-US"/>
        </a:p>
      </dgm:t>
    </dgm:pt>
    <dgm:pt modelId="{31894879-31D7-4D2C-B2B5-EC876A5B523B}" type="sibTrans" cxnId="{41CB159B-6320-4254-BD53-9953881D903B}">
      <dgm:prSet/>
      <dgm:spPr/>
      <dgm:t>
        <a:bodyPr/>
        <a:lstStyle/>
        <a:p>
          <a:endParaRPr lang="en-US"/>
        </a:p>
      </dgm:t>
    </dgm:pt>
    <dgm:pt modelId="{F1555532-9970-4161-8C50-E25EC78F88C3}">
      <dgm:prSet custT="1"/>
      <dgm:spPr/>
      <dgm:t>
        <a:bodyPr/>
        <a:lstStyle/>
        <a:p>
          <a:pPr>
            <a:lnSpc>
              <a:spcPct val="100000"/>
            </a:lnSpc>
          </a:pPr>
          <a:r>
            <a:rPr lang="en-US" sz="2000">
              <a:latin typeface="Arial" panose="020B0604020202020204" pitchFamily="34" charset="0"/>
              <a:cs typeface="Arial" panose="020B0604020202020204" pitchFamily="34" charset="0"/>
            </a:rPr>
            <a:t>Projections in the age of the population indicate that the older age groups will keep increasing and put pressure on the long-term condition management, frailty, and social care capacity. (ONS, 2021)</a:t>
          </a:r>
        </a:p>
      </dgm:t>
    </dgm:pt>
    <dgm:pt modelId="{6E430AA8-28EC-4829-B8E3-E4B28DC40B7F}" type="parTrans" cxnId="{A24047A7-F31C-43F1-B63E-8CCE2D512516}">
      <dgm:prSet/>
      <dgm:spPr/>
      <dgm:t>
        <a:bodyPr/>
        <a:lstStyle/>
        <a:p>
          <a:endParaRPr lang="en-US"/>
        </a:p>
      </dgm:t>
    </dgm:pt>
    <dgm:pt modelId="{F2F9EF27-AD93-4AB0-833B-54302F39F529}" type="sibTrans" cxnId="{A24047A7-F31C-43F1-B63E-8CCE2D512516}">
      <dgm:prSet/>
      <dgm:spPr/>
      <dgm:t>
        <a:bodyPr/>
        <a:lstStyle/>
        <a:p>
          <a:endParaRPr lang="en-US"/>
        </a:p>
      </dgm:t>
    </dgm:pt>
    <dgm:pt modelId="{C86AC95C-3CA1-4239-B31E-FA593AC96229}">
      <dgm:prSet custT="1"/>
      <dgm:spPr/>
      <dgm:t>
        <a:bodyPr/>
        <a:lstStyle/>
        <a:p>
          <a:pPr>
            <a:lnSpc>
              <a:spcPct val="100000"/>
            </a:lnSpc>
          </a:pPr>
          <a:r>
            <a:rPr lang="en-US" sz="2000" dirty="0">
              <a:latin typeface="Arial" panose="020B0604020202020204" pitchFamily="34" charset="0"/>
              <a:cs typeface="Arial" panose="020B0604020202020204" pitchFamily="34" charset="0"/>
            </a:rPr>
            <a:t>Multimorbidity is commonly linked to older age, and such conditions include osteoarthritis, which may limit mobility and functional performance, thus, elevating dependency on care services. (van der Kraan, 2025)</a:t>
          </a:r>
        </a:p>
      </dgm:t>
    </dgm:pt>
    <dgm:pt modelId="{5734A4A5-B447-49C8-9220-2AE99BAF9BEB}" type="parTrans" cxnId="{DBC8C215-EF3F-4A6C-8DCD-B370CB6C55D3}">
      <dgm:prSet/>
      <dgm:spPr/>
      <dgm:t>
        <a:bodyPr/>
        <a:lstStyle/>
        <a:p>
          <a:endParaRPr lang="en-US"/>
        </a:p>
      </dgm:t>
    </dgm:pt>
    <dgm:pt modelId="{B20E2CA9-C79D-4E38-98F9-D9BE8767F5BE}" type="sibTrans" cxnId="{DBC8C215-EF3F-4A6C-8DCD-B370CB6C55D3}">
      <dgm:prSet/>
      <dgm:spPr/>
      <dgm:t>
        <a:bodyPr/>
        <a:lstStyle/>
        <a:p>
          <a:endParaRPr lang="en-US"/>
        </a:p>
      </dgm:t>
    </dgm:pt>
    <dgm:pt modelId="{8A56FE2E-47D6-4FB4-9978-07C0143949EB}">
      <dgm:prSet custT="1"/>
      <dgm:spPr/>
      <dgm:t>
        <a:bodyPr/>
        <a:lstStyle/>
        <a:p>
          <a:pPr>
            <a:lnSpc>
              <a:spcPct val="100000"/>
            </a:lnSpc>
          </a:pPr>
          <a:r>
            <a:rPr lang="en-US" sz="2000" dirty="0">
              <a:latin typeface="Arial" panose="020B0604020202020204" pitchFamily="34" charset="0"/>
              <a:cs typeface="Arial" panose="020B0604020202020204" pitchFamily="34" charset="0"/>
            </a:rPr>
            <a:t>As indicated by evidence, pressures within health and care systems involve access to services and inequity in service/outcomes among older adults. (Age UK, 2024)</a:t>
          </a:r>
        </a:p>
      </dgm:t>
    </dgm:pt>
    <dgm:pt modelId="{EB3CF01B-83F3-43A2-9729-46F509ACDD42}" type="parTrans" cxnId="{59E67C31-0728-403B-BA22-4D80B0F1EFF1}">
      <dgm:prSet/>
      <dgm:spPr/>
      <dgm:t>
        <a:bodyPr/>
        <a:lstStyle/>
        <a:p>
          <a:endParaRPr lang="en-US"/>
        </a:p>
      </dgm:t>
    </dgm:pt>
    <dgm:pt modelId="{065E5D45-71B0-4857-A5C8-45622ED289BB}" type="sibTrans" cxnId="{59E67C31-0728-403B-BA22-4D80B0F1EFF1}">
      <dgm:prSet/>
      <dgm:spPr/>
      <dgm:t>
        <a:bodyPr/>
        <a:lstStyle/>
        <a:p>
          <a:endParaRPr lang="en-US"/>
        </a:p>
      </dgm:t>
    </dgm:pt>
    <dgm:pt modelId="{87EF255A-1806-46AF-A40B-F91B5775030D}">
      <dgm:prSet custT="1"/>
      <dgm:spPr/>
      <dgm:t>
        <a:bodyPr/>
        <a:lstStyle/>
        <a:p>
          <a:pPr>
            <a:lnSpc>
              <a:spcPct val="100000"/>
            </a:lnSpc>
          </a:pPr>
          <a:r>
            <a:rPr lang="en-US" sz="2000" dirty="0">
              <a:latin typeface="Arial" panose="020B0604020202020204" pitchFamily="34" charset="0"/>
              <a:cs typeface="Arial" panose="020B0604020202020204" pitchFamily="34" charset="0"/>
            </a:rPr>
            <a:t>This context has rendered it necessary to consider the extent to which existing services facilitate independence, choice, and quality of life instead of merely treating an illness. </a:t>
          </a:r>
        </a:p>
      </dgm:t>
    </dgm:pt>
    <dgm:pt modelId="{24A480B4-B7D5-4A5E-9059-936FD4FFFC77}" type="parTrans" cxnId="{93C3B5EC-EBEB-4F8D-A1A7-CEDF47E6B768}">
      <dgm:prSet/>
      <dgm:spPr/>
      <dgm:t>
        <a:bodyPr/>
        <a:lstStyle/>
        <a:p>
          <a:endParaRPr lang="en-US"/>
        </a:p>
      </dgm:t>
    </dgm:pt>
    <dgm:pt modelId="{8F7FF7A7-AFD1-4E1E-AFF9-59762318D6A9}" type="sibTrans" cxnId="{93C3B5EC-EBEB-4F8D-A1A7-CEDF47E6B768}">
      <dgm:prSet/>
      <dgm:spPr/>
      <dgm:t>
        <a:bodyPr/>
        <a:lstStyle/>
        <a:p>
          <a:endParaRPr lang="en-US"/>
        </a:p>
      </dgm:t>
    </dgm:pt>
    <dgm:pt modelId="{201D262C-BBA8-4556-8476-E92E3152142E}" type="pres">
      <dgm:prSet presAssocID="{D266D8E8-5255-4996-8B66-17C1D32988D6}" presName="vert0" presStyleCnt="0">
        <dgm:presLayoutVars>
          <dgm:dir/>
          <dgm:animOne val="branch"/>
          <dgm:animLvl val="lvl"/>
        </dgm:presLayoutVars>
      </dgm:prSet>
      <dgm:spPr/>
      <dgm:t>
        <a:bodyPr/>
        <a:lstStyle/>
        <a:p>
          <a:endParaRPr lang="en-GB"/>
        </a:p>
      </dgm:t>
    </dgm:pt>
    <dgm:pt modelId="{B4A1533F-A7AA-4936-8162-2D3478AEB8E7}" type="pres">
      <dgm:prSet presAssocID="{9F5E2C44-4F01-40FD-9A04-62A566345E1D}" presName="thickLine" presStyleLbl="alignNode1" presStyleIdx="0" presStyleCnt="5"/>
      <dgm:spPr/>
    </dgm:pt>
    <dgm:pt modelId="{D04FFC9E-F6CB-46C3-99C0-B470A92849CF}" type="pres">
      <dgm:prSet presAssocID="{9F5E2C44-4F01-40FD-9A04-62A566345E1D}" presName="horz1" presStyleCnt="0"/>
      <dgm:spPr/>
    </dgm:pt>
    <dgm:pt modelId="{F25DE66B-D1F2-4E66-BAD8-26AFC3E27F0B}" type="pres">
      <dgm:prSet presAssocID="{9F5E2C44-4F01-40FD-9A04-62A566345E1D}" presName="tx1" presStyleLbl="revTx" presStyleIdx="0" presStyleCnt="5"/>
      <dgm:spPr/>
      <dgm:t>
        <a:bodyPr/>
        <a:lstStyle/>
        <a:p>
          <a:endParaRPr lang="en-GB"/>
        </a:p>
      </dgm:t>
    </dgm:pt>
    <dgm:pt modelId="{005D878F-C7B6-4305-BF9B-B81C8BDDE631}" type="pres">
      <dgm:prSet presAssocID="{9F5E2C44-4F01-40FD-9A04-62A566345E1D}" presName="vert1" presStyleCnt="0"/>
      <dgm:spPr/>
    </dgm:pt>
    <dgm:pt modelId="{FC27C35E-6DFB-4BEB-8D0A-585B8B19F171}" type="pres">
      <dgm:prSet presAssocID="{F1555532-9970-4161-8C50-E25EC78F88C3}" presName="thickLine" presStyleLbl="alignNode1" presStyleIdx="1" presStyleCnt="5"/>
      <dgm:spPr/>
    </dgm:pt>
    <dgm:pt modelId="{C455AE19-EE32-4A15-ADC6-124367A5AC11}" type="pres">
      <dgm:prSet presAssocID="{F1555532-9970-4161-8C50-E25EC78F88C3}" presName="horz1" presStyleCnt="0"/>
      <dgm:spPr/>
    </dgm:pt>
    <dgm:pt modelId="{981CFE28-FBC0-499C-93C5-DCD02623F2B4}" type="pres">
      <dgm:prSet presAssocID="{F1555532-9970-4161-8C50-E25EC78F88C3}" presName="tx1" presStyleLbl="revTx" presStyleIdx="1" presStyleCnt="5"/>
      <dgm:spPr/>
      <dgm:t>
        <a:bodyPr/>
        <a:lstStyle/>
        <a:p>
          <a:endParaRPr lang="en-GB"/>
        </a:p>
      </dgm:t>
    </dgm:pt>
    <dgm:pt modelId="{BA7A4D61-EBDA-4994-89DA-2C9410ACBF49}" type="pres">
      <dgm:prSet presAssocID="{F1555532-9970-4161-8C50-E25EC78F88C3}" presName="vert1" presStyleCnt="0"/>
      <dgm:spPr/>
    </dgm:pt>
    <dgm:pt modelId="{A77403A4-3F96-4362-8687-66E7A403243C}" type="pres">
      <dgm:prSet presAssocID="{C86AC95C-3CA1-4239-B31E-FA593AC96229}" presName="thickLine" presStyleLbl="alignNode1" presStyleIdx="2" presStyleCnt="5"/>
      <dgm:spPr/>
    </dgm:pt>
    <dgm:pt modelId="{55775B10-6111-48EB-8135-8ECBD622CAEB}" type="pres">
      <dgm:prSet presAssocID="{C86AC95C-3CA1-4239-B31E-FA593AC96229}" presName="horz1" presStyleCnt="0"/>
      <dgm:spPr/>
    </dgm:pt>
    <dgm:pt modelId="{CF7FDD76-A930-4A1C-B816-5EC82B979C3A}" type="pres">
      <dgm:prSet presAssocID="{C86AC95C-3CA1-4239-B31E-FA593AC96229}" presName="tx1" presStyleLbl="revTx" presStyleIdx="2" presStyleCnt="5"/>
      <dgm:spPr/>
      <dgm:t>
        <a:bodyPr/>
        <a:lstStyle/>
        <a:p>
          <a:endParaRPr lang="en-GB"/>
        </a:p>
      </dgm:t>
    </dgm:pt>
    <dgm:pt modelId="{6CDC0D7A-C3C2-4183-A9D9-6247C29D5872}" type="pres">
      <dgm:prSet presAssocID="{C86AC95C-3CA1-4239-B31E-FA593AC96229}" presName="vert1" presStyleCnt="0"/>
      <dgm:spPr/>
    </dgm:pt>
    <dgm:pt modelId="{C6386067-D487-4EB0-BBB9-2CAA21C721B7}" type="pres">
      <dgm:prSet presAssocID="{8A56FE2E-47D6-4FB4-9978-07C0143949EB}" presName="thickLine" presStyleLbl="alignNode1" presStyleIdx="3" presStyleCnt="5"/>
      <dgm:spPr/>
    </dgm:pt>
    <dgm:pt modelId="{16D46D8C-E3BA-474A-9146-F74F8EC7256B}" type="pres">
      <dgm:prSet presAssocID="{8A56FE2E-47D6-4FB4-9978-07C0143949EB}" presName="horz1" presStyleCnt="0"/>
      <dgm:spPr/>
    </dgm:pt>
    <dgm:pt modelId="{35960BCF-D880-4567-9B58-CEAB2F72FE5B}" type="pres">
      <dgm:prSet presAssocID="{8A56FE2E-47D6-4FB4-9978-07C0143949EB}" presName="tx1" presStyleLbl="revTx" presStyleIdx="3" presStyleCnt="5"/>
      <dgm:spPr/>
      <dgm:t>
        <a:bodyPr/>
        <a:lstStyle/>
        <a:p>
          <a:endParaRPr lang="en-GB"/>
        </a:p>
      </dgm:t>
    </dgm:pt>
    <dgm:pt modelId="{FBE6564C-7AA5-4307-B08B-C5CB67DD8086}" type="pres">
      <dgm:prSet presAssocID="{8A56FE2E-47D6-4FB4-9978-07C0143949EB}" presName="vert1" presStyleCnt="0"/>
      <dgm:spPr/>
    </dgm:pt>
    <dgm:pt modelId="{01A160DD-A373-4D48-BDF6-CA9FE2729302}" type="pres">
      <dgm:prSet presAssocID="{87EF255A-1806-46AF-A40B-F91B5775030D}" presName="thickLine" presStyleLbl="alignNode1" presStyleIdx="4" presStyleCnt="5"/>
      <dgm:spPr/>
    </dgm:pt>
    <dgm:pt modelId="{706217D2-F605-4D06-BA98-A08C15E17470}" type="pres">
      <dgm:prSet presAssocID="{87EF255A-1806-46AF-A40B-F91B5775030D}" presName="horz1" presStyleCnt="0"/>
      <dgm:spPr/>
    </dgm:pt>
    <dgm:pt modelId="{C7FA22A9-81B2-4306-9C89-37C6581B46FA}" type="pres">
      <dgm:prSet presAssocID="{87EF255A-1806-46AF-A40B-F91B5775030D}" presName="tx1" presStyleLbl="revTx" presStyleIdx="4" presStyleCnt="5"/>
      <dgm:spPr/>
      <dgm:t>
        <a:bodyPr/>
        <a:lstStyle/>
        <a:p>
          <a:endParaRPr lang="en-GB"/>
        </a:p>
      </dgm:t>
    </dgm:pt>
    <dgm:pt modelId="{AB42FD3E-D80F-4CD5-BDE2-8D71F5C651F2}" type="pres">
      <dgm:prSet presAssocID="{87EF255A-1806-46AF-A40B-F91B5775030D}" presName="vert1" presStyleCnt="0"/>
      <dgm:spPr/>
    </dgm:pt>
  </dgm:ptLst>
  <dgm:cxnLst>
    <dgm:cxn modelId="{59E67C31-0728-403B-BA22-4D80B0F1EFF1}" srcId="{D266D8E8-5255-4996-8B66-17C1D32988D6}" destId="{8A56FE2E-47D6-4FB4-9978-07C0143949EB}" srcOrd="3" destOrd="0" parTransId="{EB3CF01B-83F3-43A2-9729-46F509ACDD42}" sibTransId="{065E5D45-71B0-4857-A5C8-45622ED289BB}"/>
    <dgm:cxn modelId="{6AF43BBB-E717-46B0-B661-510CBE2B7484}" type="presOf" srcId="{87EF255A-1806-46AF-A40B-F91B5775030D}" destId="{C7FA22A9-81B2-4306-9C89-37C6581B46FA}" srcOrd="0" destOrd="0" presId="urn:microsoft.com/office/officeart/2008/layout/LinedList"/>
    <dgm:cxn modelId="{EE1CDBED-D8D1-4071-9A2D-EC220207CF6E}" type="presOf" srcId="{C86AC95C-3CA1-4239-B31E-FA593AC96229}" destId="{CF7FDD76-A930-4A1C-B816-5EC82B979C3A}" srcOrd="0" destOrd="0" presId="urn:microsoft.com/office/officeart/2008/layout/LinedList"/>
    <dgm:cxn modelId="{CAA32221-E7DD-4443-B38A-0E39098FF29D}" type="presOf" srcId="{F1555532-9970-4161-8C50-E25EC78F88C3}" destId="{981CFE28-FBC0-499C-93C5-DCD02623F2B4}" srcOrd="0" destOrd="0" presId="urn:microsoft.com/office/officeart/2008/layout/LinedList"/>
    <dgm:cxn modelId="{41CB159B-6320-4254-BD53-9953881D903B}" srcId="{D266D8E8-5255-4996-8B66-17C1D32988D6}" destId="{9F5E2C44-4F01-40FD-9A04-62A566345E1D}" srcOrd="0" destOrd="0" parTransId="{B9E46974-2940-405D-819A-FD31D7637887}" sibTransId="{31894879-31D7-4D2C-B2B5-EC876A5B523B}"/>
    <dgm:cxn modelId="{AE8B329D-7ED6-4733-98C5-5FBC4AA65973}" type="presOf" srcId="{9F5E2C44-4F01-40FD-9A04-62A566345E1D}" destId="{F25DE66B-D1F2-4E66-BAD8-26AFC3E27F0B}" srcOrd="0" destOrd="0" presId="urn:microsoft.com/office/officeart/2008/layout/LinedList"/>
    <dgm:cxn modelId="{54F327AC-0E32-4938-BD8D-F671CAE3A7D8}" type="presOf" srcId="{D266D8E8-5255-4996-8B66-17C1D32988D6}" destId="{201D262C-BBA8-4556-8476-E92E3152142E}" srcOrd="0" destOrd="0" presId="urn:microsoft.com/office/officeart/2008/layout/LinedList"/>
    <dgm:cxn modelId="{A24047A7-F31C-43F1-B63E-8CCE2D512516}" srcId="{D266D8E8-5255-4996-8B66-17C1D32988D6}" destId="{F1555532-9970-4161-8C50-E25EC78F88C3}" srcOrd="1" destOrd="0" parTransId="{6E430AA8-28EC-4829-B8E3-E4B28DC40B7F}" sibTransId="{F2F9EF27-AD93-4AB0-833B-54302F39F529}"/>
    <dgm:cxn modelId="{C5C1B856-FC54-4AA1-B90B-28EB68249B9E}" type="presOf" srcId="{8A56FE2E-47D6-4FB4-9978-07C0143949EB}" destId="{35960BCF-D880-4567-9B58-CEAB2F72FE5B}" srcOrd="0" destOrd="0" presId="urn:microsoft.com/office/officeart/2008/layout/LinedList"/>
    <dgm:cxn modelId="{93C3B5EC-EBEB-4F8D-A1A7-CEDF47E6B768}" srcId="{D266D8E8-5255-4996-8B66-17C1D32988D6}" destId="{87EF255A-1806-46AF-A40B-F91B5775030D}" srcOrd="4" destOrd="0" parTransId="{24A480B4-B7D5-4A5E-9059-936FD4FFFC77}" sibTransId="{8F7FF7A7-AFD1-4E1E-AFF9-59762318D6A9}"/>
    <dgm:cxn modelId="{DBC8C215-EF3F-4A6C-8DCD-B370CB6C55D3}" srcId="{D266D8E8-5255-4996-8B66-17C1D32988D6}" destId="{C86AC95C-3CA1-4239-B31E-FA593AC96229}" srcOrd="2" destOrd="0" parTransId="{5734A4A5-B447-49C8-9220-2AE99BAF9BEB}" sibTransId="{B20E2CA9-C79D-4E38-98F9-D9BE8767F5BE}"/>
    <dgm:cxn modelId="{2CF1873C-9C32-47F2-81A1-6E185AD1237B}" type="presParOf" srcId="{201D262C-BBA8-4556-8476-E92E3152142E}" destId="{B4A1533F-A7AA-4936-8162-2D3478AEB8E7}" srcOrd="0" destOrd="0" presId="urn:microsoft.com/office/officeart/2008/layout/LinedList"/>
    <dgm:cxn modelId="{D8660E73-3B58-46A5-8AF3-380796183F04}" type="presParOf" srcId="{201D262C-BBA8-4556-8476-E92E3152142E}" destId="{D04FFC9E-F6CB-46C3-99C0-B470A92849CF}" srcOrd="1" destOrd="0" presId="urn:microsoft.com/office/officeart/2008/layout/LinedList"/>
    <dgm:cxn modelId="{E7C3CEA7-DBB5-49CE-A84D-44404C46F3DC}" type="presParOf" srcId="{D04FFC9E-F6CB-46C3-99C0-B470A92849CF}" destId="{F25DE66B-D1F2-4E66-BAD8-26AFC3E27F0B}" srcOrd="0" destOrd="0" presId="urn:microsoft.com/office/officeart/2008/layout/LinedList"/>
    <dgm:cxn modelId="{7EDC6E9F-53E5-4BB7-B61E-6E0ECD08E9BD}" type="presParOf" srcId="{D04FFC9E-F6CB-46C3-99C0-B470A92849CF}" destId="{005D878F-C7B6-4305-BF9B-B81C8BDDE631}" srcOrd="1" destOrd="0" presId="urn:microsoft.com/office/officeart/2008/layout/LinedList"/>
    <dgm:cxn modelId="{84668C1A-750D-43B7-B2E4-593DF2B1AECD}" type="presParOf" srcId="{201D262C-BBA8-4556-8476-E92E3152142E}" destId="{FC27C35E-6DFB-4BEB-8D0A-585B8B19F171}" srcOrd="2" destOrd="0" presId="urn:microsoft.com/office/officeart/2008/layout/LinedList"/>
    <dgm:cxn modelId="{0DB9D447-FEC2-4039-840E-43D31E902F00}" type="presParOf" srcId="{201D262C-BBA8-4556-8476-E92E3152142E}" destId="{C455AE19-EE32-4A15-ADC6-124367A5AC11}" srcOrd="3" destOrd="0" presId="urn:microsoft.com/office/officeart/2008/layout/LinedList"/>
    <dgm:cxn modelId="{85824F56-B622-480F-A56A-B33FE5FED4F4}" type="presParOf" srcId="{C455AE19-EE32-4A15-ADC6-124367A5AC11}" destId="{981CFE28-FBC0-499C-93C5-DCD02623F2B4}" srcOrd="0" destOrd="0" presId="urn:microsoft.com/office/officeart/2008/layout/LinedList"/>
    <dgm:cxn modelId="{23DCB6CC-83AC-411A-B176-06EF79651BFC}" type="presParOf" srcId="{C455AE19-EE32-4A15-ADC6-124367A5AC11}" destId="{BA7A4D61-EBDA-4994-89DA-2C9410ACBF49}" srcOrd="1" destOrd="0" presId="urn:microsoft.com/office/officeart/2008/layout/LinedList"/>
    <dgm:cxn modelId="{4E91070C-64A9-46DE-A6D5-90A3C01F42BE}" type="presParOf" srcId="{201D262C-BBA8-4556-8476-E92E3152142E}" destId="{A77403A4-3F96-4362-8687-66E7A403243C}" srcOrd="4" destOrd="0" presId="urn:microsoft.com/office/officeart/2008/layout/LinedList"/>
    <dgm:cxn modelId="{0C41E4E5-1776-47C0-A8BE-2D1990E84AF7}" type="presParOf" srcId="{201D262C-BBA8-4556-8476-E92E3152142E}" destId="{55775B10-6111-48EB-8135-8ECBD622CAEB}" srcOrd="5" destOrd="0" presId="urn:microsoft.com/office/officeart/2008/layout/LinedList"/>
    <dgm:cxn modelId="{2AA8E47A-F8CB-4CC3-AA47-D2DC7B4C08BB}" type="presParOf" srcId="{55775B10-6111-48EB-8135-8ECBD622CAEB}" destId="{CF7FDD76-A930-4A1C-B816-5EC82B979C3A}" srcOrd="0" destOrd="0" presId="urn:microsoft.com/office/officeart/2008/layout/LinedList"/>
    <dgm:cxn modelId="{5D6E15AB-EFED-4270-AC78-8F6D0DEE8C7E}" type="presParOf" srcId="{55775B10-6111-48EB-8135-8ECBD622CAEB}" destId="{6CDC0D7A-C3C2-4183-A9D9-6247C29D5872}" srcOrd="1" destOrd="0" presId="urn:microsoft.com/office/officeart/2008/layout/LinedList"/>
    <dgm:cxn modelId="{35ECA452-41B5-48B1-AE32-9CACEFB3AA86}" type="presParOf" srcId="{201D262C-BBA8-4556-8476-E92E3152142E}" destId="{C6386067-D487-4EB0-BBB9-2CAA21C721B7}" srcOrd="6" destOrd="0" presId="urn:microsoft.com/office/officeart/2008/layout/LinedList"/>
    <dgm:cxn modelId="{8ED2FD49-3657-4543-93C4-0FC4600D1B62}" type="presParOf" srcId="{201D262C-BBA8-4556-8476-E92E3152142E}" destId="{16D46D8C-E3BA-474A-9146-F74F8EC7256B}" srcOrd="7" destOrd="0" presId="urn:microsoft.com/office/officeart/2008/layout/LinedList"/>
    <dgm:cxn modelId="{80FC62E7-B449-40F2-BFAA-17F0A970C164}" type="presParOf" srcId="{16D46D8C-E3BA-474A-9146-F74F8EC7256B}" destId="{35960BCF-D880-4567-9B58-CEAB2F72FE5B}" srcOrd="0" destOrd="0" presId="urn:microsoft.com/office/officeart/2008/layout/LinedList"/>
    <dgm:cxn modelId="{DC0F5882-F7EB-4289-A255-B0BD6BF7B300}" type="presParOf" srcId="{16D46D8C-E3BA-474A-9146-F74F8EC7256B}" destId="{FBE6564C-7AA5-4307-B08B-C5CB67DD8086}" srcOrd="1" destOrd="0" presId="urn:microsoft.com/office/officeart/2008/layout/LinedList"/>
    <dgm:cxn modelId="{86AC2889-E9AF-4D16-ADE1-06161AF909A7}" type="presParOf" srcId="{201D262C-BBA8-4556-8476-E92E3152142E}" destId="{01A160DD-A373-4D48-BDF6-CA9FE2729302}" srcOrd="8" destOrd="0" presId="urn:microsoft.com/office/officeart/2008/layout/LinedList"/>
    <dgm:cxn modelId="{B3E170E5-41B0-48EF-B4C3-01A07C08791A}" type="presParOf" srcId="{201D262C-BBA8-4556-8476-E92E3152142E}" destId="{706217D2-F605-4D06-BA98-A08C15E17470}" srcOrd="9" destOrd="0" presId="urn:microsoft.com/office/officeart/2008/layout/LinedList"/>
    <dgm:cxn modelId="{052C9D13-676F-4016-A6F3-5AF47CA726A4}" type="presParOf" srcId="{706217D2-F605-4D06-BA98-A08C15E17470}" destId="{C7FA22A9-81B2-4306-9C89-37C6581B46FA}" srcOrd="0" destOrd="0" presId="urn:microsoft.com/office/officeart/2008/layout/LinedList"/>
    <dgm:cxn modelId="{1ABEB436-C356-4F5C-B65D-6CA95BE7D9A1}" type="presParOf" srcId="{706217D2-F605-4D06-BA98-A08C15E17470}" destId="{AB42FD3E-D80F-4CD5-BDE2-8D71F5C651F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C62F43-F70C-41FA-9B1F-CF8FA094C41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19EFFD6F-C571-4A1B-B5C8-D7053C7D5D13}">
      <dgm:prSet custT="1"/>
      <dgm:spPr/>
      <dgm:t>
        <a:bodyPr/>
        <a:lstStyle/>
        <a:p>
          <a:r>
            <a:rPr lang="en-US" sz="2000">
              <a:latin typeface="Arial" panose="020B0604020202020204" pitchFamily="34" charset="0"/>
              <a:cs typeface="Arial" panose="020B0604020202020204" pitchFamily="34" charset="0"/>
            </a:rPr>
            <a:t>Ageing is multi-dimensional: psychological approaches underscore the fact that ageing has different definitions which encompass the identity, ability, and social roles changes- not limited to biology. (Gaviano et al., 2024)</a:t>
          </a:r>
        </a:p>
      </dgm:t>
    </dgm:pt>
    <dgm:pt modelId="{23B9E9C6-79A3-4B8E-8499-45A1D4FD3DFB}" type="parTrans" cxnId="{2BC8286C-465A-4908-9B25-9445A9DDFBB8}">
      <dgm:prSet/>
      <dgm:spPr/>
      <dgm:t>
        <a:bodyPr/>
        <a:lstStyle/>
        <a:p>
          <a:endParaRPr lang="en-US"/>
        </a:p>
      </dgm:t>
    </dgm:pt>
    <dgm:pt modelId="{97E47097-AF1F-45BA-BBA7-0532EBDBA5A2}" type="sibTrans" cxnId="{2BC8286C-465A-4908-9B25-9445A9DDFBB8}">
      <dgm:prSet/>
      <dgm:spPr/>
      <dgm:t>
        <a:bodyPr/>
        <a:lstStyle/>
        <a:p>
          <a:endParaRPr lang="en-US"/>
        </a:p>
      </dgm:t>
    </dgm:pt>
    <dgm:pt modelId="{D0EC1321-39DB-4B3F-B4E6-4AAB9CE5AA0B}">
      <dgm:prSet custT="1"/>
      <dgm:spPr/>
      <dgm:t>
        <a:bodyPr/>
        <a:lstStyle/>
        <a:p>
          <a:r>
            <a:rPr lang="en-US" sz="2000" dirty="0">
              <a:latin typeface="Arial" panose="020B0604020202020204" pitchFamily="34" charset="0"/>
              <a:cs typeface="Arial" panose="020B0604020202020204" pitchFamily="34" charset="0"/>
            </a:rPr>
            <a:t>A helpful care lens is functional ability / intrinsic capacity which is concerned with preserving physical and cognitive functioning required to make daily living and engagement possible. (Leung et al., 2022)</a:t>
          </a:r>
        </a:p>
      </dgm:t>
    </dgm:pt>
    <dgm:pt modelId="{9AAF1F52-CD6C-4A9B-8BA0-1690BA6AF02D}" type="parTrans" cxnId="{FA6C8630-1257-45C2-94BB-A3C0CE7FE882}">
      <dgm:prSet/>
      <dgm:spPr/>
      <dgm:t>
        <a:bodyPr/>
        <a:lstStyle/>
        <a:p>
          <a:endParaRPr lang="en-US"/>
        </a:p>
      </dgm:t>
    </dgm:pt>
    <dgm:pt modelId="{F13997B0-E907-46B7-A1F4-982365F32064}" type="sibTrans" cxnId="{FA6C8630-1257-45C2-94BB-A3C0CE7FE882}">
      <dgm:prSet/>
      <dgm:spPr/>
      <dgm:t>
        <a:bodyPr/>
        <a:lstStyle/>
        <a:p>
          <a:endParaRPr lang="en-US"/>
        </a:p>
      </dgm:t>
    </dgm:pt>
    <dgm:pt modelId="{49AF9880-45CF-4F10-A18C-F0A76297B013}">
      <dgm:prSet custT="1"/>
      <dgm:spPr/>
      <dgm:t>
        <a:bodyPr/>
        <a:lstStyle/>
        <a:p>
          <a:r>
            <a:rPr lang="en-US" sz="2000" dirty="0">
              <a:latin typeface="Arial" panose="020B0604020202020204" pitchFamily="34" charset="0"/>
              <a:cs typeface="Arial" panose="020B0604020202020204" pitchFamily="34" charset="0"/>
            </a:rPr>
            <a:t>Clinical implication: Social-to-biological transitions (e.g., inequalities, environment, lifelong exposures) determine the later-life health outcomes, which is why care is to be provided to structural and social determinants as well. (</a:t>
          </a:r>
          <a:r>
            <a:rPr lang="en-US" sz="2000" dirty="0" err="1">
              <a:latin typeface="Arial" panose="020B0604020202020204" pitchFamily="34" charset="0"/>
              <a:cs typeface="Arial" panose="020B0604020202020204" pitchFamily="34" charset="0"/>
            </a:rPr>
            <a:t>Vineis</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Barouki</a:t>
          </a:r>
          <a:r>
            <a:rPr lang="en-US" sz="2000" dirty="0">
              <a:latin typeface="Arial" panose="020B0604020202020204" pitchFamily="34" charset="0"/>
              <a:cs typeface="Arial" panose="020B0604020202020204" pitchFamily="34" charset="0"/>
            </a:rPr>
            <a:t>, 2022)</a:t>
          </a:r>
        </a:p>
      </dgm:t>
    </dgm:pt>
    <dgm:pt modelId="{099F3636-406C-4881-88C5-A58AE0F82F8B}" type="parTrans" cxnId="{AB369AE7-6716-4EC6-AD36-4009379E463E}">
      <dgm:prSet/>
      <dgm:spPr/>
      <dgm:t>
        <a:bodyPr/>
        <a:lstStyle/>
        <a:p>
          <a:endParaRPr lang="en-US"/>
        </a:p>
      </dgm:t>
    </dgm:pt>
    <dgm:pt modelId="{B9E26BA6-B0A5-4667-999E-2DFC15B4FAFD}" type="sibTrans" cxnId="{AB369AE7-6716-4EC6-AD36-4009379E463E}">
      <dgm:prSet/>
      <dgm:spPr/>
      <dgm:t>
        <a:bodyPr/>
        <a:lstStyle/>
        <a:p>
          <a:endParaRPr lang="en-US"/>
        </a:p>
      </dgm:t>
    </dgm:pt>
    <dgm:pt modelId="{D15E77CA-E4EE-40FC-8116-6092CAA4E371}">
      <dgm:prSet custT="1"/>
      <dgm:spPr/>
      <dgm:t>
        <a:bodyPr/>
        <a:lstStyle/>
        <a:p>
          <a:r>
            <a:rPr lang="en-US" sz="2000" dirty="0">
              <a:latin typeface="Arial" panose="020B0604020202020204" pitchFamily="34" charset="0"/>
              <a:cs typeface="Arial" panose="020B0604020202020204" pitchFamily="34" charset="0"/>
            </a:rPr>
            <a:t>The needs of older people are often safe housing, mobility aid, managing chronic conditions, social interactions, dignity and meaningful involvement in the decision-making process. </a:t>
          </a:r>
        </a:p>
      </dgm:t>
    </dgm:pt>
    <dgm:pt modelId="{D4167138-8EC6-42E1-AC80-908240EDE61F}" type="parTrans" cxnId="{E2B2184C-8B9A-4CF0-853A-6AF746C30ED2}">
      <dgm:prSet/>
      <dgm:spPr/>
      <dgm:t>
        <a:bodyPr/>
        <a:lstStyle/>
        <a:p>
          <a:endParaRPr lang="en-US"/>
        </a:p>
      </dgm:t>
    </dgm:pt>
    <dgm:pt modelId="{8181E1CA-9745-481D-A671-C418D79143A1}" type="sibTrans" cxnId="{E2B2184C-8B9A-4CF0-853A-6AF746C30ED2}">
      <dgm:prSet/>
      <dgm:spPr/>
      <dgm:t>
        <a:bodyPr/>
        <a:lstStyle/>
        <a:p>
          <a:endParaRPr lang="en-US"/>
        </a:p>
      </dgm:t>
    </dgm:pt>
    <dgm:pt modelId="{D25CA0C3-41BF-4014-850C-F89534C06476}">
      <dgm:prSet custT="1"/>
      <dgm:spPr/>
      <dgm:t>
        <a:bodyPr/>
        <a:lstStyle/>
        <a:p>
          <a:r>
            <a:rPr lang="en-US" sz="2000" dirty="0">
              <a:latin typeface="Arial" panose="020B0604020202020204" pitchFamily="34" charset="0"/>
              <a:cs typeface="Arial" panose="020B0604020202020204" pitchFamily="34" charset="0"/>
            </a:rPr>
            <a:t>Choice, control, and belonging are the aspects of empowerment, and thus services must allow autonomy and inclusion instead of causing dependency and isolation. </a:t>
          </a:r>
        </a:p>
      </dgm:t>
    </dgm:pt>
    <dgm:pt modelId="{D4001C41-8D05-4778-9BAC-F35F471610D0}" type="parTrans" cxnId="{15428202-8AFE-4FF4-A737-AE2FC2266AB4}">
      <dgm:prSet/>
      <dgm:spPr/>
      <dgm:t>
        <a:bodyPr/>
        <a:lstStyle/>
        <a:p>
          <a:endParaRPr lang="en-US"/>
        </a:p>
      </dgm:t>
    </dgm:pt>
    <dgm:pt modelId="{9ECD4DF4-B57B-47FB-A49A-387ACEAEF5AB}" type="sibTrans" cxnId="{15428202-8AFE-4FF4-A737-AE2FC2266AB4}">
      <dgm:prSet/>
      <dgm:spPr/>
      <dgm:t>
        <a:bodyPr/>
        <a:lstStyle/>
        <a:p>
          <a:endParaRPr lang="en-US"/>
        </a:p>
      </dgm:t>
    </dgm:pt>
    <dgm:pt modelId="{4E59B2A7-D85A-4794-8A37-DB880878CE51}" type="pres">
      <dgm:prSet presAssocID="{85C62F43-F70C-41FA-9B1F-CF8FA094C41F}" presName="linear" presStyleCnt="0">
        <dgm:presLayoutVars>
          <dgm:animLvl val="lvl"/>
          <dgm:resizeHandles val="exact"/>
        </dgm:presLayoutVars>
      </dgm:prSet>
      <dgm:spPr/>
      <dgm:t>
        <a:bodyPr/>
        <a:lstStyle/>
        <a:p>
          <a:endParaRPr lang="en-GB"/>
        </a:p>
      </dgm:t>
    </dgm:pt>
    <dgm:pt modelId="{8937A917-A227-4308-B8E4-95A03648BBE8}" type="pres">
      <dgm:prSet presAssocID="{19EFFD6F-C571-4A1B-B5C8-D7053C7D5D13}" presName="parentText" presStyleLbl="node1" presStyleIdx="0" presStyleCnt="5">
        <dgm:presLayoutVars>
          <dgm:chMax val="0"/>
          <dgm:bulletEnabled val="1"/>
        </dgm:presLayoutVars>
      </dgm:prSet>
      <dgm:spPr/>
      <dgm:t>
        <a:bodyPr/>
        <a:lstStyle/>
        <a:p>
          <a:endParaRPr lang="en-GB"/>
        </a:p>
      </dgm:t>
    </dgm:pt>
    <dgm:pt modelId="{9EA1331A-9E82-4D5B-885B-E78F05175C4C}" type="pres">
      <dgm:prSet presAssocID="{97E47097-AF1F-45BA-BBA7-0532EBDBA5A2}" presName="spacer" presStyleCnt="0"/>
      <dgm:spPr/>
    </dgm:pt>
    <dgm:pt modelId="{116BAABC-7DFD-4E09-BC57-C507246328F0}" type="pres">
      <dgm:prSet presAssocID="{D0EC1321-39DB-4B3F-B4E6-4AAB9CE5AA0B}" presName="parentText" presStyleLbl="node1" presStyleIdx="1" presStyleCnt="5">
        <dgm:presLayoutVars>
          <dgm:chMax val="0"/>
          <dgm:bulletEnabled val="1"/>
        </dgm:presLayoutVars>
      </dgm:prSet>
      <dgm:spPr/>
      <dgm:t>
        <a:bodyPr/>
        <a:lstStyle/>
        <a:p>
          <a:endParaRPr lang="en-GB"/>
        </a:p>
      </dgm:t>
    </dgm:pt>
    <dgm:pt modelId="{3C768066-43C5-434A-8EB7-37CBA9EB9011}" type="pres">
      <dgm:prSet presAssocID="{F13997B0-E907-46B7-A1F4-982365F32064}" presName="spacer" presStyleCnt="0"/>
      <dgm:spPr/>
    </dgm:pt>
    <dgm:pt modelId="{B6AAC291-2AE8-47A2-B4D1-D2F35CBC41C2}" type="pres">
      <dgm:prSet presAssocID="{49AF9880-45CF-4F10-A18C-F0A76297B013}" presName="parentText" presStyleLbl="node1" presStyleIdx="2" presStyleCnt="5">
        <dgm:presLayoutVars>
          <dgm:chMax val="0"/>
          <dgm:bulletEnabled val="1"/>
        </dgm:presLayoutVars>
      </dgm:prSet>
      <dgm:spPr/>
      <dgm:t>
        <a:bodyPr/>
        <a:lstStyle/>
        <a:p>
          <a:endParaRPr lang="en-GB"/>
        </a:p>
      </dgm:t>
    </dgm:pt>
    <dgm:pt modelId="{63961114-9B94-486E-A2E8-70B03B4863F9}" type="pres">
      <dgm:prSet presAssocID="{B9E26BA6-B0A5-4667-999E-2DFC15B4FAFD}" presName="spacer" presStyleCnt="0"/>
      <dgm:spPr/>
    </dgm:pt>
    <dgm:pt modelId="{1F96C7FE-BCB8-4CF0-B153-F64B0D5481DF}" type="pres">
      <dgm:prSet presAssocID="{D15E77CA-E4EE-40FC-8116-6092CAA4E371}" presName="parentText" presStyleLbl="node1" presStyleIdx="3" presStyleCnt="5">
        <dgm:presLayoutVars>
          <dgm:chMax val="0"/>
          <dgm:bulletEnabled val="1"/>
        </dgm:presLayoutVars>
      </dgm:prSet>
      <dgm:spPr/>
      <dgm:t>
        <a:bodyPr/>
        <a:lstStyle/>
        <a:p>
          <a:endParaRPr lang="en-GB"/>
        </a:p>
      </dgm:t>
    </dgm:pt>
    <dgm:pt modelId="{2135AA95-C0C9-4BCA-89CB-CBAA4E80F11B}" type="pres">
      <dgm:prSet presAssocID="{8181E1CA-9745-481D-A671-C418D79143A1}" presName="spacer" presStyleCnt="0"/>
      <dgm:spPr/>
    </dgm:pt>
    <dgm:pt modelId="{80F18A7D-2BFE-4B7A-948C-3593AC382DD6}" type="pres">
      <dgm:prSet presAssocID="{D25CA0C3-41BF-4014-850C-F89534C06476}" presName="parentText" presStyleLbl="node1" presStyleIdx="4" presStyleCnt="5">
        <dgm:presLayoutVars>
          <dgm:chMax val="0"/>
          <dgm:bulletEnabled val="1"/>
        </dgm:presLayoutVars>
      </dgm:prSet>
      <dgm:spPr/>
      <dgm:t>
        <a:bodyPr/>
        <a:lstStyle/>
        <a:p>
          <a:endParaRPr lang="en-GB"/>
        </a:p>
      </dgm:t>
    </dgm:pt>
  </dgm:ptLst>
  <dgm:cxnLst>
    <dgm:cxn modelId="{856B9071-39E4-4202-91FD-1DDCFE9C2F07}" type="presOf" srcId="{85C62F43-F70C-41FA-9B1F-CF8FA094C41F}" destId="{4E59B2A7-D85A-4794-8A37-DB880878CE51}" srcOrd="0" destOrd="0" presId="urn:microsoft.com/office/officeart/2005/8/layout/vList2"/>
    <dgm:cxn modelId="{15428202-8AFE-4FF4-A737-AE2FC2266AB4}" srcId="{85C62F43-F70C-41FA-9B1F-CF8FA094C41F}" destId="{D25CA0C3-41BF-4014-850C-F89534C06476}" srcOrd="4" destOrd="0" parTransId="{D4001C41-8D05-4778-9BAC-F35F471610D0}" sibTransId="{9ECD4DF4-B57B-47FB-A49A-387ACEAEF5AB}"/>
    <dgm:cxn modelId="{FA6C8630-1257-45C2-94BB-A3C0CE7FE882}" srcId="{85C62F43-F70C-41FA-9B1F-CF8FA094C41F}" destId="{D0EC1321-39DB-4B3F-B4E6-4AAB9CE5AA0B}" srcOrd="1" destOrd="0" parTransId="{9AAF1F52-CD6C-4A9B-8BA0-1690BA6AF02D}" sibTransId="{F13997B0-E907-46B7-A1F4-982365F32064}"/>
    <dgm:cxn modelId="{3287BF87-E053-4A50-9FC5-87217D119B78}" type="presOf" srcId="{D25CA0C3-41BF-4014-850C-F89534C06476}" destId="{80F18A7D-2BFE-4B7A-948C-3593AC382DD6}" srcOrd="0" destOrd="0" presId="urn:microsoft.com/office/officeart/2005/8/layout/vList2"/>
    <dgm:cxn modelId="{68AF9F0F-4556-4404-B5EF-6AE36DA925CA}" type="presOf" srcId="{19EFFD6F-C571-4A1B-B5C8-D7053C7D5D13}" destId="{8937A917-A227-4308-B8E4-95A03648BBE8}" srcOrd="0" destOrd="0" presId="urn:microsoft.com/office/officeart/2005/8/layout/vList2"/>
    <dgm:cxn modelId="{C1496BB1-B115-4294-BAC7-3204CA03A767}" type="presOf" srcId="{D0EC1321-39DB-4B3F-B4E6-4AAB9CE5AA0B}" destId="{116BAABC-7DFD-4E09-BC57-C507246328F0}" srcOrd="0" destOrd="0" presId="urn:microsoft.com/office/officeart/2005/8/layout/vList2"/>
    <dgm:cxn modelId="{E2B2184C-8B9A-4CF0-853A-6AF746C30ED2}" srcId="{85C62F43-F70C-41FA-9B1F-CF8FA094C41F}" destId="{D15E77CA-E4EE-40FC-8116-6092CAA4E371}" srcOrd="3" destOrd="0" parTransId="{D4167138-8EC6-42E1-AC80-908240EDE61F}" sibTransId="{8181E1CA-9745-481D-A671-C418D79143A1}"/>
    <dgm:cxn modelId="{6626C85D-AAFC-42C1-AC1D-DACE82D7F569}" type="presOf" srcId="{49AF9880-45CF-4F10-A18C-F0A76297B013}" destId="{B6AAC291-2AE8-47A2-B4D1-D2F35CBC41C2}" srcOrd="0" destOrd="0" presId="urn:microsoft.com/office/officeart/2005/8/layout/vList2"/>
    <dgm:cxn modelId="{825B6F36-3793-4406-A808-8B5F42FC166A}" type="presOf" srcId="{D15E77CA-E4EE-40FC-8116-6092CAA4E371}" destId="{1F96C7FE-BCB8-4CF0-B153-F64B0D5481DF}" srcOrd="0" destOrd="0" presId="urn:microsoft.com/office/officeart/2005/8/layout/vList2"/>
    <dgm:cxn modelId="{2BC8286C-465A-4908-9B25-9445A9DDFBB8}" srcId="{85C62F43-F70C-41FA-9B1F-CF8FA094C41F}" destId="{19EFFD6F-C571-4A1B-B5C8-D7053C7D5D13}" srcOrd="0" destOrd="0" parTransId="{23B9E9C6-79A3-4B8E-8499-45A1D4FD3DFB}" sibTransId="{97E47097-AF1F-45BA-BBA7-0532EBDBA5A2}"/>
    <dgm:cxn modelId="{AB369AE7-6716-4EC6-AD36-4009379E463E}" srcId="{85C62F43-F70C-41FA-9B1F-CF8FA094C41F}" destId="{49AF9880-45CF-4F10-A18C-F0A76297B013}" srcOrd="2" destOrd="0" parTransId="{099F3636-406C-4881-88C5-A58AE0F82F8B}" sibTransId="{B9E26BA6-B0A5-4667-999E-2DFC15B4FAFD}"/>
    <dgm:cxn modelId="{8864FC26-1439-4D95-BB59-8C55F934348F}" type="presParOf" srcId="{4E59B2A7-D85A-4794-8A37-DB880878CE51}" destId="{8937A917-A227-4308-B8E4-95A03648BBE8}" srcOrd="0" destOrd="0" presId="urn:microsoft.com/office/officeart/2005/8/layout/vList2"/>
    <dgm:cxn modelId="{389FA269-68C9-4DD1-B1EF-984ED4258068}" type="presParOf" srcId="{4E59B2A7-D85A-4794-8A37-DB880878CE51}" destId="{9EA1331A-9E82-4D5B-885B-E78F05175C4C}" srcOrd="1" destOrd="0" presId="urn:microsoft.com/office/officeart/2005/8/layout/vList2"/>
    <dgm:cxn modelId="{3DE45619-4CA2-4266-AB37-67E86120A46C}" type="presParOf" srcId="{4E59B2A7-D85A-4794-8A37-DB880878CE51}" destId="{116BAABC-7DFD-4E09-BC57-C507246328F0}" srcOrd="2" destOrd="0" presId="urn:microsoft.com/office/officeart/2005/8/layout/vList2"/>
    <dgm:cxn modelId="{DB2FCE19-71AB-4892-BC84-DF1ADD2D1E1D}" type="presParOf" srcId="{4E59B2A7-D85A-4794-8A37-DB880878CE51}" destId="{3C768066-43C5-434A-8EB7-37CBA9EB9011}" srcOrd="3" destOrd="0" presId="urn:microsoft.com/office/officeart/2005/8/layout/vList2"/>
    <dgm:cxn modelId="{5CDB8CD4-F7FE-4830-A098-E1C37D5FE882}" type="presParOf" srcId="{4E59B2A7-D85A-4794-8A37-DB880878CE51}" destId="{B6AAC291-2AE8-47A2-B4D1-D2F35CBC41C2}" srcOrd="4" destOrd="0" presId="urn:microsoft.com/office/officeart/2005/8/layout/vList2"/>
    <dgm:cxn modelId="{0122ACE2-A6AC-4F4A-935E-99B230B4D87C}" type="presParOf" srcId="{4E59B2A7-D85A-4794-8A37-DB880878CE51}" destId="{63961114-9B94-486E-A2E8-70B03B4863F9}" srcOrd="5" destOrd="0" presId="urn:microsoft.com/office/officeart/2005/8/layout/vList2"/>
    <dgm:cxn modelId="{9DE38C62-E2E5-479B-87D3-106D31F20526}" type="presParOf" srcId="{4E59B2A7-D85A-4794-8A37-DB880878CE51}" destId="{1F96C7FE-BCB8-4CF0-B153-F64B0D5481DF}" srcOrd="6" destOrd="0" presId="urn:microsoft.com/office/officeart/2005/8/layout/vList2"/>
    <dgm:cxn modelId="{BA14449A-32F4-4141-A5F7-619769D3F699}" type="presParOf" srcId="{4E59B2A7-D85A-4794-8A37-DB880878CE51}" destId="{2135AA95-C0C9-4BCA-89CB-CBAA4E80F11B}" srcOrd="7" destOrd="0" presId="urn:microsoft.com/office/officeart/2005/8/layout/vList2"/>
    <dgm:cxn modelId="{96DFDEE5-45E5-4292-8DE1-22A958E8E1A2}" type="presParOf" srcId="{4E59B2A7-D85A-4794-8A37-DB880878CE51}" destId="{80F18A7D-2BFE-4B7A-948C-3593AC382DD6}"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EF6115-F5C9-4494-AD2F-8E481ED0F139}" type="doc">
      <dgm:prSet loTypeId="urn:microsoft.com/office/officeart/2016/7/layout/LinearArrowProcessNumbered" loCatId="process" qsTypeId="urn:microsoft.com/office/officeart/2005/8/quickstyle/simple1" qsCatId="simple" csTypeId="urn:microsoft.com/office/officeart/2005/8/colors/colorful1" csCatId="colorful"/>
      <dgm:spPr/>
      <dgm:t>
        <a:bodyPr/>
        <a:lstStyle/>
        <a:p>
          <a:endParaRPr lang="en-US"/>
        </a:p>
      </dgm:t>
    </dgm:pt>
    <dgm:pt modelId="{1098C49B-78FF-42D2-ACD9-7AB043244E6D}">
      <dgm:prSet custT="1"/>
      <dgm:spPr/>
      <dgm:t>
        <a:bodyPr/>
        <a:lstStyle/>
        <a:p>
          <a:r>
            <a:rPr lang="en-US" sz="2000" b="0" dirty="0">
              <a:latin typeface="Arial" panose="020B0604020202020204" pitchFamily="34" charset="0"/>
              <a:cs typeface="Arial" panose="020B0604020202020204" pitchFamily="34" charset="0"/>
            </a:rPr>
            <a:t>Activity Theory claims that wellbeing is upheld when older people retain roles, participation and engagement, which means that services ought to allow social engagement and meaningful action. (Teles and Ribeiro, 2021)</a:t>
          </a:r>
        </a:p>
      </dgm:t>
    </dgm:pt>
    <dgm:pt modelId="{9628C311-0329-4474-A10C-C62E3D9CCE86}" type="parTrans" cxnId="{5E5165DF-5D5D-46C3-B2C7-51A08888DE99}">
      <dgm:prSet/>
      <dgm:spPr/>
      <dgm:t>
        <a:bodyPr/>
        <a:lstStyle/>
        <a:p>
          <a:endParaRPr lang="en-US"/>
        </a:p>
      </dgm:t>
    </dgm:pt>
    <dgm:pt modelId="{C13E3814-1E74-4DC5-BA92-EBD9BD1FC727}" type="sibTrans" cxnId="{5E5165DF-5D5D-46C3-B2C7-51A08888DE99}">
      <dgm:prSet phldrT="1" phldr="0"/>
      <dgm:spPr/>
      <dgm:t>
        <a:bodyPr/>
        <a:lstStyle/>
        <a:p>
          <a:r>
            <a:rPr lang="en-US"/>
            <a:t>1</a:t>
          </a:r>
        </a:p>
      </dgm:t>
    </dgm:pt>
    <dgm:pt modelId="{FB52D5F2-AA49-4FA0-8185-A3B9C0F36FA2}">
      <dgm:prSet custT="1"/>
      <dgm:spPr/>
      <dgm:t>
        <a:bodyPr/>
        <a:lstStyle/>
        <a:p>
          <a:r>
            <a:rPr lang="en-US" sz="2000" b="0">
              <a:latin typeface="Arial" panose="020B0604020202020204" pitchFamily="34" charset="0"/>
              <a:cs typeface="Arial" panose="020B0604020202020204" pitchFamily="34" charset="0"/>
            </a:rPr>
            <a:t>Out of the way - Disengagement Theory suggests that it is natural to withdraw as one age, however, this in the present day has been critiqued by the idea that it can be used as an excuse to avoid involvement or avoid expectations in care. </a:t>
          </a:r>
        </a:p>
      </dgm:t>
    </dgm:pt>
    <dgm:pt modelId="{966484E8-9AF5-4CFF-9D8E-BC3EBCA84B3A}" type="parTrans" cxnId="{1C6ACEA2-5FD8-4631-AC62-48604CADBE6A}">
      <dgm:prSet/>
      <dgm:spPr/>
      <dgm:t>
        <a:bodyPr/>
        <a:lstStyle/>
        <a:p>
          <a:endParaRPr lang="en-US"/>
        </a:p>
      </dgm:t>
    </dgm:pt>
    <dgm:pt modelId="{4FA6C3DB-4E5A-430C-821B-550C714C7D8A}" type="sibTrans" cxnId="{1C6ACEA2-5FD8-4631-AC62-48604CADBE6A}">
      <dgm:prSet phldrT="2" phldr="0"/>
      <dgm:spPr/>
      <dgm:t>
        <a:bodyPr/>
        <a:lstStyle/>
        <a:p>
          <a:r>
            <a:rPr lang="en-US"/>
            <a:t>2</a:t>
          </a:r>
        </a:p>
      </dgm:t>
    </dgm:pt>
    <dgm:pt modelId="{51276D4B-F32A-41E8-AB27-BBA2E9D28FAD}">
      <dgm:prSet custT="1"/>
      <dgm:spPr/>
      <dgm:t>
        <a:bodyPr/>
        <a:lstStyle/>
        <a:p>
          <a:r>
            <a:rPr lang="en-US" sz="2000" b="0">
              <a:latin typeface="Arial" panose="020B0604020202020204" pitchFamily="34" charset="0"/>
              <a:cs typeface="Arial" panose="020B0604020202020204" pitchFamily="34" charset="0"/>
            </a:rPr>
            <a:t>Continuity/Hypothesis recommends continuity in activities and relationships as a form of maintaining identity, routine and preferences in care should be preserved. (Tse et al., 2022)</a:t>
          </a:r>
        </a:p>
      </dgm:t>
    </dgm:pt>
    <dgm:pt modelId="{1EA5745F-AF76-43B0-AD4B-6374BE0437BE}" type="parTrans" cxnId="{DEB1254C-5DD0-4432-9C8F-B4558FBC0D8F}">
      <dgm:prSet/>
      <dgm:spPr/>
      <dgm:t>
        <a:bodyPr/>
        <a:lstStyle/>
        <a:p>
          <a:endParaRPr lang="en-US"/>
        </a:p>
      </dgm:t>
    </dgm:pt>
    <dgm:pt modelId="{ACBEC70F-AA55-47A2-A874-62B8E4408AEB}" type="sibTrans" cxnId="{DEB1254C-5DD0-4432-9C8F-B4558FBC0D8F}">
      <dgm:prSet phldrT="3" phldr="0"/>
      <dgm:spPr/>
      <dgm:t>
        <a:bodyPr/>
        <a:lstStyle/>
        <a:p>
          <a:r>
            <a:rPr lang="en-US"/>
            <a:t>3</a:t>
          </a:r>
        </a:p>
      </dgm:t>
    </dgm:pt>
    <dgm:pt modelId="{5C9B4203-0298-4208-8743-ED7F91082A46}">
      <dgm:prSet custT="1"/>
      <dgm:spPr/>
      <dgm:t>
        <a:bodyPr/>
        <a:lstStyle/>
        <a:p>
          <a:r>
            <a:rPr lang="en-US" sz="2000" b="0">
              <a:latin typeface="Arial" panose="020B0604020202020204" pitchFamily="34" charset="0"/>
              <a:cs typeface="Arial" panose="020B0604020202020204" pitchFamily="34" charset="0"/>
            </a:rPr>
            <a:t>The theories assist in the assessment of whether settings (home care, residential care, day centres) facilitate independence and social participation or unknowingly limit autonomy. (Zhang and Lin, 2021)</a:t>
          </a:r>
        </a:p>
      </dgm:t>
    </dgm:pt>
    <dgm:pt modelId="{ED5933AE-AE52-41D1-9B6B-84C6662C44B8}" type="parTrans" cxnId="{6FEA35AE-1725-4E0D-9530-09C9CA5A7B26}">
      <dgm:prSet/>
      <dgm:spPr/>
      <dgm:t>
        <a:bodyPr/>
        <a:lstStyle/>
        <a:p>
          <a:endParaRPr lang="en-US"/>
        </a:p>
      </dgm:t>
    </dgm:pt>
    <dgm:pt modelId="{29A90651-A837-48DC-9712-803EAF4D0F6B}" type="sibTrans" cxnId="{6FEA35AE-1725-4E0D-9530-09C9CA5A7B26}">
      <dgm:prSet phldrT="4" phldr="0"/>
      <dgm:spPr/>
      <dgm:t>
        <a:bodyPr/>
        <a:lstStyle/>
        <a:p>
          <a:r>
            <a:rPr lang="en-US"/>
            <a:t>4</a:t>
          </a:r>
        </a:p>
      </dgm:t>
    </dgm:pt>
    <dgm:pt modelId="{35E68434-7381-4D55-B5EB-70F88132A555}">
      <dgm:prSet custT="1"/>
      <dgm:spPr/>
      <dgm:t>
        <a:bodyPr/>
        <a:lstStyle/>
        <a:p>
          <a:r>
            <a:rPr lang="en-US" sz="2000" b="0" dirty="0">
              <a:latin typeface="Arial" panose="020B0604020202020204" pitchFamily="34" charset="0"/>
              <a:cs typeface="Arial" panose="020B0604020202020204" pitchFamily="34" charset="0"/>
            </a:rPr>
            <a:t>Critical assessment is enhanced through the application of theory, which demonstrates why some approaches to care are effective or not by simply describing services. (Clara and Rothermund, 2022) </a:t>
          </a:r>
        </a:p>
      </dgm:t>
    </dgm:pt>
    <dgm:pt modelId="{394301D8-53EA-45F9-8ACE-A40179B38889}" type="parTrans" cxnId="{AEBCD71E-B3C5-4F3C-8ECC-07C88E2201EB}">
      <dgm:prSet/>
      <dgm:spPr/>
      <dgm:t>
        <a:bodyPr/>
        <a:lstStyle/>
        <a:p>
          <a:endParaRPr lang="en-US"/>
        </a:p>
      </dgm:t>
    </dgm:pt>
    <dgm:pt modelId="{F7629BED-E359-4BE7-AB12-3A827D142170}" type="sibTrans" cxnId="{AEBCD71E-B3C5-4F3C-8ECC-07C88E2201EB}">
      <dgm:prSet phldrT="5" phldr="0"/>
      <dgm:spPr/>
      <dgm:t>
        <a:bodyPr/>
        <a:lstStyle/>
        <a:p>
          <a:r>
            <a:rPr lang="en-US"/>
            <a:t>5</a:t>
          </a:r>
        </a:p>
      </dgm:t>
    </dgm:pt>
    <dgm:pt modelId="{C3020EC5-6923-4F92-BC02-EB39B6710F08}" type="pres">
      <dgm:prSet presAssocID="{EFEF6115-F5C9-4494-AD2F-8E481ED0F139}" presName="linearFlow" presStyleCnt="0">
        <dgm:presLayoutVars>
          <dgm:dir/>
          <dgm:animLvl val="lvl"/>
          <dgm:resizeHandles val="exact"/>
        </dgm:presLayoutVars>
      </dgm:prSet>
      <dgm:spPr/>
      <dgm:t>
        <a:bodyPr/>
        <a:lstStyle/>
        <a:p>
          <a:endParaRPr lang="en-GB"/>
        </a:p>
      </dgm:t>
    </dgm:pt>
    <dgm:pt modelId="{A0FAEBB9-6A67-4FE2-BB76-2AC3A10F67C9}" type="pres">
      <dgm:prSet presAssocID="{1098C49B-78FF-42D2-ACD9-7AB043244E6D}" presName="compositeNode" presStyleCnt="0"/>
      <dgm:spPr/>
    </dgm:pt>
    <dgm:pt modelId="{5CE99F31-4049-43E0-A5DB-EE66BE5CE396}" type="pres">
      <dgm:prSet presAssocID="{1098C49B-78FF-42D2-ACD9-7AB043244E6D}" presName="parTx" presStyleLbl="node1" presStyleIdx="0" presStyleCnt="0">
        <dgm:presLayoutVars>
          <dgm:chMax val="0"/>
          <dgm:chPref val="0"/>
          <dgm:bulletEnabled val="1"/>
        </dgm:presLayoutVars>
      </dgm:prSet>
      <dgm:spPr/>
    </dgm:pt>
    <dgm:pt modelId="{AF9BAC5A-61C9-488B-B4A7-6805649856E5}" type="pres">
      <dgm:prSet presAssocID="{1098C49B-78FF-42D2-ACD9-7AB043244E6D}" presName="parSh" presStyleCnt="0"/>
      <dgm:spPr/>
    </dgm:pt>
    <dgm:pt modelId="{95D16B9B-5698-4FF2-A559-0D804D378AC2}" type="pres">
      <dgm:prSet presAssocID="{1098C49B-78FF-42D2-ACD9-7AB043244E6D}" presName="lineNode" presStyleLbl="alignAccFollowNode1" presStyleIdx="0" presStyleCnt="15"/>
      <dgm:spPr/>
    </dgm:pt>
    <dgm:pt modelId="{5A722BA5-D343-4EC5-9A03-BE46C31972A2}" type="pres">
      <dgm:prSet presAssocID="{1098C49B-78FF-42D2-ACD9-7AB043244E6D}" presName="lineArrowNode" presStyleLbl="alignAccFollowNode1" presStyleIdx="1" presStyleCnt="15"/>
      <dgm:spPr/>
    </dgm:pt>
    <dgm:pt modelId="{90B9CB5E-F3C5-44A7-A5E0-83C670043433}" type="pres">
      <dgm:prSet presAssocID="{C13E3814-1E74-4DC5-BA92-EBD9BD1FC727}" presName="sibTransNodeCircle" presStyleLbl="alignNode1" presStyleIdx="0" presStyleCnt="5">
        <dgm:presLayoutVars>
          <dgm:chMax val="0"/>
          <dgm:bulletEnabled/>
        </dgm:presLayoutVars>
      </dgm:prSet>
      <dgm:spPr/>
      <dgm:t>
        <a:bodyPr/>
        <a:lstStyle/>
        <a:p>
          <a:endParaRPr lang="en-GB"/>
        </a:p>
      </dgm:t>
    </dgm:pt>
    <dgm:pt modelId="{3A40DD48-BEE1-4EC8-A558-27D0CFAE1577}" type="pres">
      <dgm:prSet presAssocID="{C13E3814-1E74-4DC5-BA92-EBD9BD1FC727}" presName="spacerBetweenCircleAndCallout" presStyleCnt="0">
        <dgm:presLayoutVars/>
      </dgm:prSet>
      <dgm:spPr/>
    </dgm:pt>
    <dgm:pt modelId="{2577378E-090A-4F82-9BE1-26B5F2E0107B}" type="pres">
      <dgm:prSet presAssocID="{1098C49B-78FF-42D2-ACD9-7AB043244E6D}" presName="nodeText" presStyleLbl="alignAccFollowNode1" presStyleIdx="2" presStyleCnt="15">
        <dgm:presLayoutVars>
          <dgm:bulletEnabled val="1"/>
        </dgm:presLayoutVars>
      </dgm:prSet>
      <dgm:spPr/>
      <dgm:t>
        <a:bodyPr/>
        <a:lstStyle/>
        <a:p>
          <a:endParaRPr lang="en-GB"/>
        </a:p>
      </dgm:t>
    </dgm:pt>
    <dgm:pt modelId="{A966F9DB-9EC4-4F1F-8F57-7BCB245C038B}" type="pres">
      <dgm:prSet presAssocID="{C13E3814-1E74-4DC5-BA92-EBD9BD1FC727}" presName="sibTransComposite" presStyleCnt="0"/>
      <dgm:spPr/>
    </dgm:pt>
    <dgm:pt modelId="{3C683E21-EBC5-4BE3-B0BE-FECA44BCFD05}" type="pres">
      <dgm:prSet presAssocID="{FB52D5F2-AA49-4FA0-8185-A3B9C0F36FA2}" presName="compositeNode" presStyleCnt="0"/>
      <dgm:spPr/>
    </dgm:pt>
    <dgm:pt modelId="{D8852E31-C252-4ABC-9B00-4175FBB34D82}" type="pres">
      <dgm:prSet presAssocID="{FB52D5F2-AA49-4FA0-8185-A3B9C0F36FA2}" presName="parTx" presStyleLbl="node1" presStyleIdx="0" presStyleCnt="0">
        <dgm:presLayoutVars>
          <dgm:chMax val="0"/>
          <dgm:chPref val="0"/>
          <dgm:bulletEnabled val="1"/>
        </dgm:presLayoutVars>
      </dgm:prSet>
      <dgm:spPr/>
    </dgm:pt>
    <dgm:pt modelId="{229401E9-9C89-4E98-91BD-80492728BF31}" type="pres">
      <dgm:prSet presAssocID="{FB52D5F2-AA49-4FA0-8185-A3B9C0F36FA2}" presName="parSh" presStyleCnt="0"/>
      <dgm:spPr/>
    </dgm:pt>
    <dgm:pt modelId="{7FD49FA1-D2BF-49F3-99F6-3B265A5170D7}" type="pres">
      <dgm:prSet presAssocID="{FB52D5F2-AA49-4FA0-8185-A3B9C0F36FA2}" presName="lineNode" presStyleLbl="alignAccFollowNode1" presStyleIdx="3" presStyleCnt="15"/>
      <dgm:spPr/>
    </dgm:pt>
    <dgm:pt modelId="{29BC6CB9-2D82-4439-8BF4-9D3A95258D01}" type="pres">
      <dgm:prSet presAssocID="{FB52D5F2-AA49-4FA0-8185-A3B9C0F36FA2}" presName="lineArrowNode" presStyleLbl="alignAccFollowNode1" presStyleIdx="4" presStyleCnt="15"/>
      <dgm:spPr/>
    </dgm:pt>
    <dgm:pt modelId="{EA8C9DF3-E4BA-4E5C-BCF4-FDB3819DA15A}" type="pres">
      <dgm:prSet presAssocID="{4FA6C3DB-4E5A-430C-821B-550C714C7D8A}" presName="sibTransNodeCircle" presStyleLbl="alignNode1" presStyleIdx="1" presStyleCnt="5">
        <dgm:presLayoutVars>
          <dgm:chMax val="0"/>
          <dgm:bulletEnabled/>
        </dgm:presLayoutVars>
      </dgm:prSet>
      <dgm:spPr/>
      <dgm:t>
        <a:bodyPr/>
        <a:lstStyle/>
        <a:p>
          <a:endParaRPr lang="en-GB"/>
        </a:p>
      </dgm:t>
    </dgm:pt>
    <dgm:pt modelId="{18C56DDA-BCFD-43CD-B2F6-76925BAE1878}" type="pres">
      <dgm:prSet presAssocID="{4FA6C3DB-4E5A-430C-821B-550C714C7D8A}" presName="spacerBetweenCircleAndCallout" presStyleCnt="0">
        <dgm:presLayoutVars/>
      </dgm:prSet>
      <dgm:spPr/>
    </dgm:pt>
    <dgm:pt modelId="{440DE787-592D-433C-93FF-45D43D82869E}" type="pres">
      <dgm:prSet presAssocID="{FB52D5F2-AA49-4FA0-8185-A3B9C0F36FA2}" presName="nodeText" presStyleLbl="alignAccFollowNode1" presStyleIdx="5" presStyleCnt="15">
        <dgm:presLayoutVars>
          <dgm:bulletEnabled val="1"/>
        </dgm:presLayoutVars>
      </dgm:prSet>
      <dgm:spPr/>
      <dgm:t>
        <a:bodyPr/>
        <a:lstStyle/>
        <a:p>
          <a:endParaRPr lang="en-GB"/>
        </a:p>
      </dgm:t>
    </dgm:pt>
    <dgm:pt modelId="{C6D8DFFC-B56E-4BA0-BEDF-758F835760EC}" type="pres">
      <dgm:prSet presAssocID="{4FA6C3DB-4E5A-430C-821B-550C714C7D8A}" presName="sibTransComposite" presStyleCnt="0"/>
      <dgm:spPr/>
    </dgm:pt>
    <dgm:pt modelId="{601BF945-D63E-49BB-B7C3-DE9F26439528}" type="pres">
      <dgm:prSet presAssocID="{51276D4B-F32A-41E8-AB27-BBA2E9D28FAD}" presName="compositeNode" presStyleCnt="0"/>
      <dgm:spPr/>
    </dgm:pt>
    <dgm:pt modelId="{4F0300A1-B4FC-4BF4-AD86-7C8F0F00ABC5}" type="pres">
      <dgm:prSet presAssocID="{51276D4B-F32A-41E8-AB27-BBA2E9D28FAD}" presName="parTx" presStyleLbl="node1" presStyleIdx="0" presStyleCnt="0">
        <dgm:presLayoutVars>
          <dgm:chMax val="0"/>
          <dgm:chPref val="0"/>
          <dgm:bulletEnabled val="1"/>
        </dgm:presLayoutVars>
      </dgm:prSet>
      <dgm:spPr/>
    </dgm:pt>
    <dgm:pt modelId="{77FDDB38-22B0-403D-AA45-B67FFB77B29F}" type="pres">
      <dgm:prSet presAssocID="{51276D4B-F32A-41E8-AB27-BBA2E9D28FAD}" presName="parSh" presStyleCnt="0"/>
      <dgm:spPr/>
    </dgm:pt>
    <dgm:pt modelId="{C8095324-A079-4E34-B8DB-B95BB3561E3C}" type="pres">
      <dgm:prSet presAssocID="{51276D4B-F32A-41E8-AB27-BBA2E9D28FAD}" presName="lineNode" presStyleLbl="alignAccFollowNode1" presStyleIdx="6" presStyleCnt="15"/>
      <dgm:spPr/>
    </dgm:pt>
    <dgm:pt modelId="{51F7BD82-5EFC-4C77-9D3D-AA82149B1E52}" type="pres">
      <dgm:prSet presAssocID="{51276D4B-F32A-41E8-AB27-BBA2E9D28FAD}" presName="lineArrowNode" presStyleLbl="alignAccFollowNode1" presStyleIdx="7" presStyleCnt="15"/>
      <dgm:spPr/>
    </dgm:pt>
    <dgm:pt modelId="{68EC00B9-7257-42B3-941F-2B9E76FAB7CD}" type="pres">
      <dgm:prSet presAssocID="{ACBEC70F-AA55-47A2-A874-62B8E4408AEB}" presName="sibTransNodeCircle" presStyleLbl="alignNode1" presStyleIdx="2" presStyleCnt="5" custLinFactNeighborX="-11775" custLinFactNeighborY="15365">
        <dgm:presLayoutVars>
          <dgm:chMax val="0"/>
          <dgm:bulletEnabled/>
        </dgm:presLayoutVars>
      </dgm:prSet>
      <dgm:spPr/>
      <dgm:t>
        <a:bodyPr/>
        <a:lstStyle/>
        <a:p>
          <a:endParaRPr lang="en-GB"/>
        </a:p>
      </dgm:t>
    </dgm:pt>
    <dgm:pt modelId="{FEAFFB96-D306-4839-B829-FEA8CD598F2B}" type="pres">
      <dgm:prSet presAssocID="{ACBEC70F-AA55-47A2-A874-62B8E4408AEB}" presName="spacerBetweenCircleAndCallout" presStyleCnt="0">
        <dgm:presLayoutVars/>
      </dgm:prSet>
      <dgm:spPr/>
    </dgm:pt>
    <dgm:pt modelId="{DBAB7241-16E2-4744-B6BC-B6D6501026AF}" type="pres">
      <dgm:prSet presAssocID="{51276D4B-F32A-41E8-AB27-BBA2E9D28FAD}" presName="nodeText" presStyleLbl="alignAccFollowNode1" presStyleIdx="8" presStyleCnt="15">
        <dgm:presLayoutVars>
          <dgm:bulletEnabled val="1"/>
        </dgm:presLayoutVars>
      </dgm:prSet>
      <dgm:spPr/>
      <dgm:t>
        <a:bodyPr/>
        <a:lstStyle/>
        <a:p>
          <a:endParaRPr lang="en-GB"/>
        </a:p>
      </dgm:t>
    </dgm:pt>
    <dgm:pt modelId="{12A417B8-5DD9-493D-A97B-9BC0F6151384}" type="pres">
      <dgm:prSet presAssocID="{ACBEC70F-AA55-47A2-A874-62B8E4408AEB}" presName="sibTransComposite" presStyleCnt="0"/>
      <dgm:spPr/>
    </dgm:pt>
    <dgm:pt modelId="{D47B2182-2945-47C8-8A4B-325ED3C9ACA6}" type="pres">
      <dgm:prSet presAssocID="{5C9B4203-0298-4208-8743-ED7F91082A46}" presName="compositeNode" presStyleCnt="0"/>
      <dgm:spPr/>
    </dgm:pt>
    <dgm:pt modelId="{EB40F153-9BBC-4D3E-A054-FBCD7EB2F78F}" type="pres">
      <dgm:prSet presAssocID="{5C9B4203-0298-4208-8743-ED7F91082A46}" presName="parTx" presStyleLbl="node1" presStyleIdx="0" presStyleCnt="0">
        <dgm:presLayoutVars>
          <dgm:chMax val="0"/>
          <dgm:chPref val="0"/>
          <dgm:bulletEnabled val="1"/>
        </dgm:presLayoutVars>
      </dgm:prSet>
      <dgm:spPr/>
    </dgm:pt>
    <dgm:pt modelId="{3BB2CABB-FE86-4290-9429-5AFB169EC830}" type="pres">
      <dgm:prSet presAssocID="{5C9B4203-0298-4208-8743-ED7F91082A46}" presName="parSh" presStyleCnt="0"/>
      <dgm:spPr/>
    </dgm:pt>
    <dgm:pt modelId="{3D7D7257-7837-401B-AE98-87D8CBCE66B5}" type="pres">
      <dgm:prSet presAssocID="{5C9B4203-0298-4208-8743-ED7F91082A46}" presName="lineNode" presStyleLbl="alignAccFollowNode1" presStyleIdx="9" presStyleCnt="15"/>
      <dgm:spPr/>
    </dgm:pt>
    <dgm:pt modelId="{D938886B-55BF-4A17-A62B-85CFCE1D683E}" type="pres">
      <dgm:prSet presAssocID="{5C9B4203-0298-4208-8743-ED7F91082A46}" presName="lineArrowNode" presStyleLbl="alignAccFollowNode1" presStyleIdx="10" presStyleCnt="15"/>
      <dgm:spPr/>
    </dgm:pt>
    <dgm:pt modelId="{7D38392C-CAE5-479B-BA3E-903874CA137E}" type="pres">
      <dgm:prSet presAssocID="{29A90651-A837-48DC-9712-803EAF4D0F6B}" presName="sibTransNodeCircle" presStyleLbl="alignNode1" presStyleIdx="3" presStyleCnt="5">
        <dgm:presLayoutVars>
          <dgm:chMax val="0"/>
          <dgm:bulletEnabled/>
        </dgm:presLayoutVars>
      </dgm:prSet>
      <dgm:spPr/>
      <dgm:t>
        <a:bodyPr/>
        <a:lstStyle/>
        <a:p>
          <a:endParaRPr lang="en-GB"/>
        </a:p>
      </dgm:t>
    </dgm:pt>
    <dgm:pt modelId="{37390474-AA19-4E31-8019-CAC88B744FCD}" type="pres">
      <dgm:prSet presAssocID="{29A90651-A837-48DC-9712-803EAF4D0F6B}" presName="spacerBetweenCircleAndCallout" presStyleCnt="0">
        <dgm:presLayoutVars/>
      </dgm:prSet>
      <dgm:spPr/>
    </dgm:pt>
    <dgm:pt modelId="{0C904373-28F8-4FB0-8A9E-37E0925D9E0A}" type="pres">
      <dgm:prSet presAssocID="{5C9B4203-0298-4208-8743-ED7F91082A46}" presName="nodeText" presStyleLbl="alignAccFollowNode1" presStyleIdx="11" presStyleCnt="15">
        <dgm:presLayoutVars>
          <dgm:bulletEnabled val="1"/>
        </dgm:presLayoutVars>
      </dgm:prSet>
      <dgm:spPr/>
      <dgm:t>
        <a:bodyPr/>
        <a:lstStyle/>
        <a:p>
          <a:endParaRPr lang="en-GB"/>
        </a:p>
      </dgm:t>
    </dgm:pt>
    <dgm:pt modelId="{5D9A6C52-81AA-42B1-B5EA-03105F400181}" type="pres">
      <dgm:prSet presAssocID="{29A90651-A837-48DC-9712-803EAF4D0F6B}" presName="sibTransComposite" presStyleCnt="0"/>
      <dgm:spPr/>
    </dgm:pt>
    <dgm:pt modelId="{33B1CE89-84C6-4D3F-83F0-6BCD00ABF29C}" type="pres">
      <dgm:prSet presAssocID="{35E68434-7381-4D55-B5EB-70F88132A555}" presName="compositeNode" presStyleCnt="0"/>
      <dgm:spPr/>
    </dgm:pt>
    <dgm:pt modelId="{FE670503-1F64-436A-A244-26F708BD7F4C}" type="pres">
      <dgm:prSet presAssocID="{35E68434-7381-4D55-B5EB-70F88132A555}" presName="parTx" presStyleLbl="node1" presStyleIdx="0" presStyleCnt="0">
        <dgm:presLayoutVars>
          <dgm:chMax val="0"/>
          <dgm:chPref val="0"/>
          <dgm:bulletEnabled val="1"/>
        </dgm:presLayoutVars>
      </dgm:prSet>
      <dgm:spPr/>
    </dgm:pt>
    <dgm:pt modelId="{CED7926A-B780-4E13-AEC9-1B1A80B27170}" type="pres">
      <dgm:prSet presAssocID="{35E68434-7381-4D55-B5EB-70F88132A555}" presName="parSh" presStyleCnt="0"/>
      <dgm:spPr/>
    </dgm:pt>
    <dgm:pt modelId="{26023372-B8A5-4564-95CA-A273032002DE}" type="pres">
      <dgm:prSet presAssocID="{35E68434-7381-4D55-B5EB-70F88132A555}" presName="lineNode" presStyleLbl="alignAccFollowNode1" presStyleIdx="12" presStyleCnt="15"/>
      <dgm:spPr/>
    </dgm:pt>
    <dgm:pt modelId="{9FE99193-5313-4692-AA68-B988476352EB}" type="pres">
      <dgm:prSet presAssocID="{35E68434-7381-4D55-B5EB-70F88132A555}" presName="lineArrowNode" presStyleLbl="alignAccFollowNode1" presStyleIdx="13" presStyleCnt="15"/>
      <dgm:spPr/>
    </dgm:pt>
    <dgm:pt modelId="{7619B582-52D5-4E58-83BB-5E1CB38557A8}" type="pres">
      <dgm:prSet presAssocID="{F7629BED-E359-4BE7-AB12-3A827D142170}" presName="sibTransNodeCircle" presStyleLbl="alignNode1" presStyleIdx="4" presStyleCnt="5">
        <dgm:presLayoutVars>
          <dgm:chMax val="0"/>
          <dgm:bulletEnabled/>
        </dgm:presLayoutVars>
      </dgm:prSet>
      <dgm:spPr/>
      <dgm:t>
        <a:bodyPr/>
        <a:lstStyle/>
        <a:p>
          <a:endParaRPr lang="en-GB"/>
        </a:p>
      </dgm:t>
    </dgm:pt>
    <dgm:pt modelId="{E7DEF762-7000-4CB1-B4F0-FB7B35983E67}" type="pres">
      <dgm:prSet presAssocID="{F7629BED-E359-4BE7-AB12-3A827D142170}" presName="spacerBetweenCircleAndCallout" presStyleCnt="0">
        <dgm:presLayoutVars/>
      </dgm:prSet>
      <dgm:spPr/>
    </dgm:pt>
    <dgm:pt modelId="{F87EA10B-3F5F-4A13-8818-8CA962CCD374}" type="pres">
      <dgm:prSet presAssocID="{35E68434-7381-4D55-B5EB-70F88132A555}" presName="nodeText" presStyleLbl="alignAccFollowNode1" presStyleIdx="14" presStyleCnt="15">
        <dgm:presLayoutVars>
          <dgm:bulletEnabled val="1"/>
        </dgm:presLayoutVars>
      </dgm:prSet>
      <dgm:spPr/>
      <dgm:t>
        <a:bodyPr/>
        <a:lstStyle/>
        <a:p>
          <a:endParaRPr lang="en-GB"/>
        </a:p>
      </dgm:t>
    </dgm:pt>
  </dgm:ptLst>
  <dgm:cxnLst>
    <dgm:cxn modelId="{AE81F5BD-9816-4E92-9B0C-FCA023D79457}" type="presOf" srcId="{FB52D5F2-AA49-4FA0-8185-A3B9C0F36FA2}" destId="{440DE787-592D-433C-93FF-45D43D82869E}" srcOrd="0" destOrd="0" presId="urn:microsoft.com/office/officeart/2016/7/layout/LinearArrowProcessNumbered"/>
    <dgm:cxn modelId="{0EBA8F6E-013C-4C03-9504-4EBD6399B2F1}" type="presOf" srcId="{1098C49B-78FF-42D2-ACD9-7AB043244E6D}" destId="{2577378E-090A-4F82-9BE1-26B5F2E0107B}" srcOrd="0" destOrd="0" presId="urn:microsoft.com/office/officeart/2016/7/layout/LinearArrowProcessNumbered"/>
    <dgm:cxn modelId="{24FD7041-584B-4439-851B-2DB24BDE9B93}" type="presOf" srcId="{C13E3814-1E74-4DC5-BA92-EBD9BD1FC727}" destId="{90B9CB5E-F3C5-44A7-A5E0-83C670043433}" srcOrd="0" destOrd="0" presId="urn:microsoft.com/office/officeart/2016/7/layout/LinearArrowProcessNumbered"/>
    <dgm:cxn modelId="{2CCF6FE4-8C40-433B-B4F1-473C2F0B8A22}" type="presOf" srcId="{29A90651-A837-48DC-9712-803EAF4D0F6B}" destId="{7D38392C-CAE5-479B-BA3E-903874CA137E}" srcOrd="0" destOrd="0" presId="urn:microsoft.com/office/officeart/2016/7/layout/LinearArrowProcessNumbered"/>
    <dgm:cxn modelId="{1C6ACEA2-5FD8-4631-AC62-48604CADBE6A}" srcId="{EFEF6115-F5C9-4494-AD2F-8E481ED0F139}" destId="{FB52D5F2-AA49-4FA0-8185-A3B9C0F36FA2}" srcOrd="1" destOrd="0" parTransId="{966484E8-9AF5-4CFF-9D8E-BC3EBCA84B3A}" sibTransId="{4FA6C3DB-4E5A-430C-821B-550C714C7D8A}"/>
    <dgm:cxn modelId="{DEB1254C-5DD0-4432-9C8F-B4558FBC0D8F}" srcId="{EFEF6115-F5C9-4494-AD2F-8E481ED0F139}" destId="{51276D4B-F32A-41E8-AB27-BBA2E9D28FAD}" srcOrd="2" destOrd="0" parTransId="{1EA5745F-AF76-43B0-AD4B-6374BE0437BE}" sibTransId="{ACBEC70F-AA55-47A2-A874-62B8E4408AEB}"/>
    <dgm:cxn modelId="{286CDA73-A2FE-4D50-9533-AFA91D78CF0D}" type="presOf" srcId="{4FA6C3DB-4E5A-430C-821B-550C714C7D8A}" destId="{EA8C9DF3-E4BA-4E5C-BCF4-FDB3819DA15A}" srcOrd="0" destOrd="0" presId="urn:microsoft.com/office/officeart/2016/7/layout/LinearArrowProcessNumbered"/>
    <dgm:cxn modelId="{AEBCD71E-B3C5-4F3C-8ECC-07C88E2201EB}" srcId="{EFEF6115-F5C9-4494-AD2F-8E481ED0F139}" destId="{35E68434-7381-4D55-B5EB-70F88132A555}" srcOrd="4" destOrd="0" parTransId="{394301D8-53EA-45F9-8ACE-A40179B38889}" sibTransId="{F7629BED-E359-4BE7-AB12-3A827D142170}"/>
    <dgm:cxn modelId="{96E8A598-3E76-419B-BA24-F27182DA1A27}" type="presOf" srcId="{51276D4B-F32A-41E8-AB27-BBA2E9D28FAD}" destId="{DBAB7241-16E2-4744-B6BC-B6D6501026AF}" srcOrd="0" destOrd="0" presId="urn:microsoft.com/office/officeart/2016/7/layout/LinearArrowProcessNumbered"/>
    <dgm:cxn modelId="{E60AD9DD-940F-4A89-A3BA-BD67E1103823}" type="presOf" srcId="{ACBEC70F-AA55-47A2-A874-62B8E4408AEB}" destId="{68EC00B9-7257-42B3-941F-2B9E76FAB7CD}" srcOrd="0" destOrd="0" presId="urn:microsoft.com/office/officeart/2016/7/layout/LinearArrowProcessNumbered"/>
    <dgm:cxn modelId="{5E5165DF-5D5D-46C3-B2C7-51A08888DE99}" srcId="{EFEF6115-F5C9-4494-AD2F-8E481ED0F139}" destId="{1098C49B-78FF-42D2-ACD9-7AB043244E6D}" srcOrd="0" destOrd="0" parTransId="{9628C311-0329-4474-A10C-C62E3D9CCE86}" sibTransId="{C13E3814-1E74-4DC5-BA92-EBD9BD1FC727}"/>
    <dgm:cxn modelId="{6FEA35AE-1725-4E0D-9530-09C9CA5A7B26}" srcId="{EFEF6115-F5C9-4494-AD2F-8E481ED0F139}" destId="{5C9B4203-0298-4208-8743-ED7F91082A46}" srcOrd="3" destOrd="0" parTransId="{ED5933AE-AE52-41D1-9B6B-84C6662C44B8}" sibTransId="{29A90651-A837-48DC-9712-803EAF4D0F6B}"/>
    <dgm:cxn modelId="{CC51A4EB-ABC4-4F14-BC25-17EA775BF7F5}" type="presOf" srcId="{5C9B4203-0298-4208-8743-ED7F91082A46}" destId="{0C904373-28F8-4FB0-8A9E-37E0925D9E0A}" srcOrd="0" destOrd="0" presId="urn:microsoft.com/office/officeart/2016/7/layout/LinearArrowProcessNumbered"/>
    <dgm:cxn modelId="{4CF80512-C8CD-4D73-9978-E577388CD9B0}" type="presOf" srcId="{EFEF6115-F5C9-4494-AD2F-8E481ED0F139}" destId="{C3020EC5-6923-4F92-BC02-EB39B6710F08}" srcOrd="0" destOrd="0" presId="urn:microsoft.com/office/officeart/2016/7/layout/LinearArrowProcessNumbered"/>
    <dgm:cxn modelId="{9B974476-F329-4A4B-B197-536A4FCF82F1}" type="presOf" srcId="{F7629BED-E359-4BE7-AB12-3A827D142170}" destId="{7619B582-52D5-4E58-83BB-5E1CB38557A8}" srcOrd="0" destOrd="0" presId="urn:microsoft.com/office/officeart/2016/7/layout/LinearArrowProcessNumbered"/>
    <dgm:cxn modelId="{6F248180-F828-43EC-9800-7CD477E9E875}" type="presOf" srcId="{35E68434-7381-4D55-B5EB-70F88132A555}" destId="{F87EA10B-3F5F-4A13-8818-8CA962CCD374}" srcOrd="0" destOrd="0" presId="urn:microsoft.com/office/officeart/2016/7/layout/LinearArrowProcessNumbered"/>
    <dgm:cxn modelId="{3DE69A59-3DF1-42FE-8DB8-646267AFB9B8}" type="presParOf" srcId="{C3020EC5-6923-4F92-BC02-EB39B6710F08}" destId="{A0FAEBB9-6A67-4FE2-BB76-2AC3A10F67C9}" srcOrd="0" destOrd="0" presId="urn:microsoft.com/office/officeart/2016/7/layout/LinearArrowProcessNumbered"/>
    <dgm:cxn modelId="{FF0FA5F6-4315-42E6-8981-EEDEA879175C}" type="presParOf" srcId="{A0FAEBB9-6A67-4FE2-BB76-2AC3A10F67C9}" destId="{5CE99F31-4049-43E0-A5DB-EE66BE5CE396}" srcOrd="0" destOrd="0" presId="urn:microsoft.com/office/officeart/2016/7/layout/LinearArrowProcessNumbered"/>
    <dgm:cxn modelId="{B8385812-E968-43B9-854B-E5388D2295E9}" type="presParOf" srcId="{A0FAEBB9-6A67-4FE2-BB76-2AC3A10F67C9}" destId="{AF9BAC5A-61C9-488B-B4A7-6805649856E5}" srcOrd="1" destOrd="0" presId="urn:microsoft.com/office/officeart/2016/7/layout/LinearArrowProcessNumbered"/>
    <dgm:cxn modelId="{ED34F1C0-B1A5-433F-B69E-B97B23794551}" type="presParOf" srcId="{AF9BAC5A-61C9-488B-B4A7-6805649856E5}" destId="{95D16B9B-5698-4FF2-A559-0D804D378AC2}" srcOrd="0" destOrd="0" presId="urn:microsoft.com/office/officeart/2016/7/layout/LinearArrowProcessNumbered"/>
    <dgm:cxn modelId="{649E2063-AABE-419F-8A9A-DE8B6A94F056}" type="presParOf" srcId="{AF9BAC5A-61C9-488B-B4A7-6805649856E5}" destId="{5A722BA5-D343-4EC5-9A03-BE46C31972A2}" srcOrd="1" destOrd="0" presId="urn:microsoft.com/office/officeart/2016/7/layout/LinearArrowProcessNumbered"/>
    <dgm:cxn modelId="{C3C0D754-513A-4186-9D41-6190BE64118A}" type="presParOf" srcId="{AF9BAC5A-61C9-488B-B4A7-6805649856E5}" destId="{90B9CB5E-F3C5-44A7-A5E0-83C670043433}" srcOrd="2" destOrd="0" presId="urn:microsoft.com/office/officeart/2016/7/layout/LinearArrowProcessNumbered"/>
    <dgm:cxn modelId="{1814E2E5-AD26-42A4-B530-2E1F9FCEF9C6}" type="presParOf" srcId="{AF9BAC5A-61C9-488B-B4A7-6805649856E5}" destId="{3A40DD48-BEE1-4EC8-A558-27D0CFAE1577}" srcOrd="3" destOrd="0" presId="urn:microsoft.com/office/officeart/2016/7/layout/LinearArrowProcessNumbered"/>
    <dgm:cxn modelId="{28966309-7A96-4C18-926D-F2CC8482B13F}" type="presParOf" srcId="{A0FAEBB9-6A67-4FE2-BB76-2AC3A10F67C9}" destId="{2577378E-090A-4F82-9BE1-26B5F2E0107B}" srcOrd="2" destOrd="0" presId="urn:microsoft.com/office/officeart/2016/7/layout/LinearArrowProcessNumbered"/>
    <dgm:cxn modelId="{F5ED4E58-6555-4708-A76A-369ABD428CA7}" type="presParOf" srcId="{C3020EC5-6923-4F92-BC02-EB39B6710F08}" destId="{A966F9DB-9EC4-4F1F-8F57-7BCB245C038B}" srcOrd="1" destOrd="0" presId="urn:microsoft.com/office/officeart/2016/7/layout/LinearArrowProcessNumbered"/>
    <dgm:cxn modelId="{C59605AD-9F70-47BD-9108-1CA5BF9A9954}" type="presParOf" srcId="{C3020EC5-6923-4F92-BC02-EB39B6710F08}" destId="{3C683E21-EBC5-4BE3-B0BE-FECA44BCFD05}" srcOrd="2" destOrd="0" presId="urn:microsoft.com/office/officeart/2016/7/layout/LinearArrowProcessNumbered"/>
    <dgm:cxn modelId="{BC0C1C96-8F2B-4065-9B29-120044C5BE85}" type="presParOf" srcId="{3C683E21-EBC5-4BE3-B0BE-FECA44BCFD05}" destId="{D8852E31-C252-4ABC-9B00-4175FBB34D82}" srcOrd="0" destOrd="0" presId="urn:microsoft.com/office/officeart/2016/7/layout/LinearArrowProcessNumbered"/>
    <dgm:cxn modelId="{1D1B431C-3AF0-438C-8BCE-2665B4724B92}" type="presParOf" srcId="{3C683E21-EBC5-4BE3-B0BE-FECA44BCFD05}" destId="{229401E9-9C89-4E98-91BD-80492728BF31}" srcOrd="1" destOrd="0" presId="urn:microsoft.com/office/officeart/2016/7/layout/LinearArrowProcessNumbered"/>
    <dgm:cxn modelId="{557451BD-FE70-4A7E-927D-F4FF4085F433}" type="presParOf" srcId="{229401E9-9C89-4E98-91BD-80492728BF31}" destId="{7FD49FA1-D2BF-49F3-99F6-3B265A5170D7}" srcOrd="0" destOrd="0" presId="urn:microsoft.com/office/officeart/2016/7/layout/LinearArrowProcessNumbered"/>
    <dgm:cxn modelId="{E613C348-0BA8-4EEF-97BF-99F8AB3EEB24}" type="presParOf" srcId="{229401E9-9C89-4E98-91BD-80492728BF31}" destId="{29BC6CB9-2D82-4439-8BF4-9D3A95258D01}" srcOrd="1" destOrd="0" presId="urn:microsoft.com/office/officeart/2016/7/layout/LinearArrowProcessNumbered"/>
    <dgm:cxn modelId="{11394F67-9C31-4B18-908B-DA1A97D5ACD0}" type="presParOf" srcId="{229401E9-9C89-4E98-91BD-80492728BF31}" destId="{EA8C9DF3-E4BA-4E5C-BCF4-FDB3819DA15A}" srcOrd="2" destOrd="0" presId="urn:microsoft.com/office/officeart/2016/7/layout/LinearArrowProcessNumbered"/>
    <dgm:cxn modelId="{6337170C-7CDF-419D-B1E9-F90BBB115AA7}" type="presParOf" srcId="{229401E9-9C89-4E98-91BD-80492728BF31}" destId="{18C56DDA-BCFD-43CD-B2F6-76925BAE1878}" srcOrd="3" destOrd="0" presId="urn:microsoft.com/office/officeart/2016/7/layout/LinearArrowProcessNumbered"/>
    <dgm:cxn modelId="{A002EF86-40B5-41EE-AB60-DB13998DBC24}" type="presParOf" srcId="{3C683E21-EBC5-4BE3-B0BE-FECA44BCFD05}" destId="{440DE787-592D-433C-93FF-45D43D82869E}" srcOrd="2" destOrd="0" presId="urn:microsoft.com/office/officeart/2016/7/layout/LinearArrowProcessNumbered"/>
    <dgm:cxn modelId="{FB271D1E-1108-4E19-A402-9E8C8C61734D}" type="presParOf" srcId="{C3020EC5-6923-4F92-BC02-EB39B6710F08}" destId="{C6D8DFFC-B56E-4BA0-BEDF-758F835760EC}" srcOrd="3" destOrd="0" presId="urn:microsoft.com/office/officeart/2016/7/layout/LinearArrowProcessNumbered"/>
    <dgm:cxn modelId="{2BDDC9A0-4845-47D8-8557-830305F783C7}" type="presParOf" srcId="{C3020EC5-6923-4F92-BC02-EB39B6710F08}" destId="{601BF945-D63E-49BB-B7C3-DE9F26439528}" srcOrd="4" destOrd="0" presId="urn:microsoft.com/office/officeart/2016/7/layout/LinearArrowProcessNumbered"/>
    <dgm:cxn modelId="{724FFB57-D6BB-4A45-BA37-4DA5EC820600}" type="presParOf" srcId="{601BF945-D63E-49BB-B7C3-DE9F26439528}" destId="{4F0300A1-B4FC-4BF4-AD86-7C8F0F00ABC5}" srcOrd="0" destOrd="0" presId="urn:microsoft.com/office/officeart/2016/7/layout/LinearArrowProcessNumbered"/>
    <dgm:cxn modelId="{ACAB10B6-16D6-47B9-9ADE-E08B0A819150}" type="presParOf" srcId="{601BF945-D63E-49BB-B7C3-DE9F26439528}" destId="{77FDDB38-22B0-403D-AA45-B67FFB77B29F}" srcOrd="1" destOrd="0" presId="urn:microsoft.com/office/officeart/2016/7/layout/LinearArrowProcessNumbered"/>
    <dgm:cxn modelId="{4606F7BC-ECD3-4A90-B8D5-D561462F5F4E}" type="presParOf" srcId="{77FDDB38-22B0-403D-AA45-B67FFB77B29F}" destId="{C8095324-A079-4E34-B8DB-B95BB3561E3C}" srcOrd="0" destOrd="0" presId="urn:microsoft.com/office/officeart/2016/7/layout/LinearArrowProcessNumbered"/>
    <dgm:cxn modelId="{F42FCF18-4984-43B0-8827-3F2AFF0834DD}" type="presParOf" srcId="{77FDDB38-22B0-403D-AA45-B67FFB77B29F}" destId="{51F7BD82-5EFC-4C77-9D3D-AA82149B1E52}" srcOrd="1" destOrd="0" presId="urn:microsoft.com/office/officeart/2016/7/layout/LinearArrowProcessNumbered"/>
    <dgm:cxn modelId="{C8456C16-4FB5-4FC1-B26D-0D70D9F8A34D}" type="presParOf" srcId="{77FDDB38-22B0-403D-AA45-B67FFB77B29F}" destId="{68EC00B9-7257-42B3-941F-2B9E76FAB7CD}" srcOrd="2" destOrd="0" presId="urn:microsoft.com/office/officeart/2016/7/layout/LinearArrowProcessNumbered"/>
    <dgm:cxn modelId="{651D29FB-603A-420C-AE77-B1ADDCA86A11}" type="presParOf" srcId="{77FDDB38-22B0-403D-AA45-B67FFB77B29F}" destId="{FEAFFB96-D306-4839-B829-FEA8CD598F2B}" srcOrd="3" destOrd="0" presId="urn:microsoft.com/office/officeart/2016/7/layout/LinearArrowProcessNumbered"/>
    <dgm:cxn modelId="{C113C104-079C-4E01-8D06-F931FAE48A39}" type="presParOf" srcId="{601BF945-D63E-49BB-B7C3-DE9F26439528}" destId="{DBAB7241-16E2-4744-B6BC-B6D6501026AF}" srcOrd="2" destOrd="0" presId="urn:microsoft.com/office/officeart/2016/7/layout/LinearArrowProcessNumbered"/>
    <dgm:cxn modelId="{48819260-30A7-4EBA-B4A1-13425EDE8038}" type="presParOf" srcId="{C3020EC5-6923-4F92-BC02-EB39B6710F08}" destId="{12A417B8-5DD9-493D-A97B-9BC0F6151384}" srcOrd="5" destOrd="0" presId="urn:microsoft.com/office/officeart/2016/7/layout/LinearArrowProcessNumbered"/>
    <dgm:cxn modelId="{47902C14-CC5B-49DB-A7B2-8B38349A0C7F}" type="presParOf" srcId="{C3020EC5-6923-4F92-BC02-EB39B6710F08}" destId="{D47B2182-2945-47C8-8A4B-325ED3C9ACA6}" srcOrd="6" destOrd="0" presId="urn:microsoft.com/office/officeart/2016/7/layout/LinearArrowProcessNumbered"/>
    <dgm:cxn modelId="{1E9E06AC-A193-44DF-83E9-82FDFD772C83}" type="presParOf" srcId="{D47B2182-2945-47C8-8A4B-325ED3C9ACA6}" destId="{EB40F153-9BBC-4D3E-A054-FBCD7EB2F78F}" srcOrd="0" destOrd="0" presId="urn:microsoft.com/office/officeart/2016/7/layout/LinearArrowProcessNumbered"/>
    <dgm:cxn modelId="{04CDE4E0-12C4-4FFE-BBB1-6E61983509F3}" type="presParOf" srcId="{D47B2182-2945-47C8-8A4B-325ED3C9ACA6}" destId="{3BB2CABB-FE86-4290-9429-5AFB169EC830}" srcOrd="1" destOrd="0" presId="urn:microsoft.com/office/officeart/2016/7/layout/LinearArrowProcessNumbered"/>
    <dgm:cxn modelId="{C00EBECD-82BF-4713-BF8B-397E68D177F7}" type="presParOf" srcId="{3BB2CABB-FE86-4290-9429-5AFB169EC830}" destId="{3D7D7257-7837-401B-AE98-87D8CBCE66B5}" srcOrd="0" destOrd="0" presId="urn:microsoft.com/office/officeart/2016/7/layout/LinearArrowProcessNumbered"/>
    <dgm:cxn modelId="{F4437A8E-4E5A-4A5D-ACBA-FFD522923D18}" type="presParOf" srcId="{3BB2CABB-FE86-4290-9429-5AFB169EC830}" destId="{D938886B-55BF-4A17-A62B-85CFCE1D683E}" srcOrd="1" destOrd="0" presId="urn:microsoft.com/office/officeart/2016/7/layout/LinearArrowProcessNumbered"/>
    <dgm:cxn modelId="{82EA3FA4-79A5-47A5-A4A9-DCD1940F0447}" type="presParOf" srcId="{3BB2CABB-FE86-4290-9429-5AFB169EC830}" destId="{7D38392C-CAE5-479B-BA3E-903874CA137E}" srcOrd="2" destOrd="0" presId="urn:microsoft.com/office/officeart/2016/7/layout/LinearArrowProcessNumbered"/>
    <dgm:cxn modelId="{3E15AA35-F79D-4BE5-927F-422068CF64E1}" type="presParOf" srcId="{3BB2CABB-FE86-4290-9429-5AFB169EC830}" destId="{37390474-AA19-4E31-8019-CAC88B744FCD}" srcOrd="3" destOrd="0" presId="urn:microsoft.com/office/officeart/2016/7/layout/LinearArrowProcessNumbered"/>
    <dgm:cxn modelId="{4E8FA77B-A6AE-4E75-BB92-F41C6E1A4B9B}" type="presParOf" srcId="{D47B2182-2945-47C8-8A4B-325ED3C9ACA6}" destId="{0C904373-28F8-4FB0-8A9E-37E0925D9E0A}" srcOrd="2" destOrd="0" presId="urn:microsoft.com/office/officeart/2016/7/layout/LinearArrowProcessNumbered"/>
    <dgm:cxn modelId="{C489D1E0-01CA-436D-A905-1CDB819D7144}" type="presParOf" srcId="{C3020EC5-6923-4F92-BC02-EB39B6710F08}" destId="{5D9A6C52-81AA-42B1-B5EA-03105F400181}" srcOrd="7" destOrd="0" presId="urn:microsoft.com/office/officeart/2016/7/layout/LinearArrowProcessNumbered"/>
    <dgm:cxn modelId="{4AB0A63F-AA9D-4D97-B0FD-C066577DFF41}" type="presParOf" srcId="{C3020EC5-6923-4F92-BC02-EB39B6710F08}" destId="{33B1CE89-84C6-4D3F-83F0-6BCD00ABF29C}" srcOrd="8" destOrd="0" presId="urn:microsoft.com/office/officeart/2016/7/layout/LinearArrowProcessNumbered"/>
    <dgm:cxn modelId="{BBAA866F-EA0C-4942-96BB-213F86943DBF}" type="presParOf" srcId="{33B1CE89-84C6-4D3F-83F0-6BCD00ABF29C}" destId="{FE670503-1F64-436A-A244-26F708BD7F4C}" srcOrd="0" destOrd="0" presId="urn:microsoft.com/office/officeart/2016/7/layout/LinearArrowProcessNumbered"/>
    <dgm:cxn modelId="{CF4ACE75-44C5-416E-BB69-D09B09B33978}" type="presParOf" srcId="{33B1CE89-84C6-4D3F-83F0-6BCD00ABF29C}" destId="{CED7926A-B780-4E13-AEC9-1B1A80B27170}" srcOrd="1" destOrd="0" presId="urn:microsoft.com/office/officeart/2016/7/layout/LinearArrowProcessNumbered"/>
    <dgm:cxn modelId="{64577AC9-782E-4BE1-A46A-9BFE13DFB293}" type="presParOf" srcId="{CED7926A-B780-4E13-AEC9-1B1A80B27170}" destId="{26023372-B8A5-4564-95CA-A273032002DE}" srcOrd="0" destOrd="0" presId="urn:microsoft.com/office/officeart/2016/7/layout/LinearArrowProcessNumbered"/>
    <dgm:cxn modelId="{709694A7-1828-4CDD-8C11-ABA7A1F7756E}" type="presParOf" srcId="{CED7926A-B780-4E13-AEC9-1B1A80B27170}" destId="{9FE99193-5313-4692-AA68-B988476352EB}" srcOrd="1" destOrd="0" presId="urn:microsoft.com/office/officeart/2016/7/layout/LinearArrowProcessNumbered"/>
    <dgm:cxn modelId="{4626BCAB-F4F5-47C7-9330-A2F0C63F680E}" type="presParOf" srcId="{CED7926A-B780-4E13-AEC9-1B1A80B27170}" destId="{7619B582-52D5-4E58-83BB-5E1CB38557A8}" srcOrd="2" destOrd="0" presId="urn:microsoft.com/office/officeart/2016/7/layout/LinearArrowProcessNumbered"/>
    <dgm:cxn modelId="{300756CE-F172-4E7E-B504-45A2467A1A14}" type="presParOf" srcId="{CED7926A-B780-4E13-AEC9-1B1A80B27170}" destId="{E7DEF762-7000-4CB1-B4F0-FB7B35983E67}" srcOrd="3" destOrd="0" presId="urn:microsoft.com/office/officeart/2016/7/layout/LinearArrowProcessNumbered"/>
    <dgm:cxn modelId="{56642FAA-7A3A-4F4B-AD75-4EAE42A756A4}" type="presParOf" srcId="{33B1CE89-84C6-4D3F-83F0-6BCD00ABF29C}" destId="{F87EA10B-3F5F-4A13-8818-8CA962CCD374}" srcOrd="2" destOrd="0" presId="urn:microsoft.com/office/officeart/2016/7/layout/LinearArrow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9A21CA0-20C7-4B8A-B699-55349FC1CA3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790FDE4-9CC5-42C1-B4E4-5571EA985E73}">
      <dgm:prSet/>
      <dgm:spPr/>
      <dgm:t>
        <a:bodyPr/>
        <a:lstStyle/>
        <a:p>
          <a:r>
            <a:rPr lang="en-US"/>
            <a:t>Care Act 2014 (and statutory guidance) puts wellbeing, prevention, and personalisation into context and therefore defines the assessment, eligibility, and the plan of care (Department of Health and Social Care, 2016).</a:t>
          </a:r>
        </a:p>
      </dgm:t>
    </dgm:pt>
    <dgm:pt modelId="{78901AC8-4DBC-4BA0-B25B-AD942C99B73A}" type="parTrans" cxnId="{E2E38B75-9D20-4075-837B-CC20C253DB41}">
      <dgm:prSet/>
      <dgm:spPr/>
      <dgm:t>
        <a:bodyPr/>
        <a:lstStyle/>
        <a:p>
          <a:endParaRPr lang="en-US"/>
        </a:p>
      </dgm:t>
    </dgm:pt>
    <dgm:pt modelId="{D6F2807B-D050-4F99-BB72-9B3A2A40310B}" type="sibTrans" cxnId="{E2E38B75-9D20-4075-837B-CC20C253DB41}">
      <dgm:prSet/>
      <dgm:spPr/>
      <dgm:t>
        <a:bodyPr/>
        <a:lstStyle/>
        <a:p>
          <a:endParaRPr lang="en-US"/>
        </a:p>
      </dgm:t>
    </dgm:pt>
    <dgm:pt modelId="{DB48F3F5-034E-4F74-B511-137025443B31}">
      <dgm:prSet/>
      <dgm:spPr/>
      <dgm:t>
        <a:bodyPr/>
        <a:lstStyle/>
        <a:p>
          <a:r>
            <a:rPr lang="en-US" dirty="0"/>
            <a:t>The Equality Act 2010 is against discrimination based on age and demands equal access to services and fair treatment. (GOV.UK, 2013)</a:t>
          </a:r>
        </a:p>
      </dgm:t>
    </dgm:pt>
    <dgm:pt modelId="{2E9483DA-2224-41AC-9A56-52088413A461}" type="parTrans" cxnId="{E0EF4A76-85C4-4C79-B363-552D1D74A294}">
      <dgm:prSet/>
      <dgm:spPr/>
      <dgm:t>
        <a:bodyPr/>
        <a:lstStyle/>
        <a:p>
          <a:endParaRPr lang="en-US"/>
        </a:p>
      </dgm:t>
    </dgm:pt>
    <dgm:pt modelId="{71E73070-DD56-498D-BE53-BEC8E2F18866}" type="sibTrans" cxnId="{E0EF4A76-85C4-4C79-B363-552D1D74A294}">
      <dgm:prSet/>
      <dgm:spPr/>
      <dgm:t>
        <a:bodyPr/>
        <a:lstStyle/>
        <a:p>
          <a:endParaRPr lang="en-US"/>
        </a:p>
      </dgm:t>
    </dgm:pt>
    <dgm:pt modelId="{CA6B07FD-4184-4F61-8699-FF9CAB9EB2C4}">
      <dgm:prSet/>
      <dgm:spPr/>
      <dgm:t>
        <a:bodyPr/>
        <a:lstStyle/>
        <a:p>
          <a:r>
            <a:rPr lang="en-US"/>
            <a:t>Policy intent encourages autonomy and entitlement, although practical implementation may be limited by finance, workforce challenges and local diversity. (Allen et al., 2022)</a:t>
          </a:r>
        </a:p>
      </dgm:t>
    </dgm:pt>
    <dgm:pt modelId="{0807CF27-3162-46B0-9B23-504C4F70CBB9}" type="parTrans" cxnId="{BBFA50F9-AEA3-4EA5-961D-389DC05C3C42}">
      <dgm:prSet/>
      <dgm:spPr/>
      <dgm:t>
        <a:bodyPr/>
        <a:lstStyle/>
        <a:p>
          <a:endParaRPr lang="en-US"/>
        </a:p>
      </dgm:t>
    </dgm:pt>
    <dgm:pt modelId="{94A8803B-5AEB-42C4-87C4-180B6E4AD65E}" type="sibTrans" cxnId="{BBFA50F9-AEA3-4EA5-961D-389DC05C3C42}">
      <dgm:prSet/>
      <dgm:spPr/>
      <dgm:t>
        <a:bodyPr/>
        <a:lstStyle/>
        <a:p>
          <a:endParaRPr lang="en-US"/>
        </a:p>
      </dgm:t>
    </dgm:pt>
    <dgm:pt modelId="{6D306577-AC07-4394-BD82-A1D389AF114B}">
      <dgm:prSet/>
      <dgm:spPr/>
      <dgm:t>
        <a:bodyPr/>
        <a:lstStyle/>
        <a:p>
          <a:r>
            <a:rPr lang="en-US"/>
            <a:t>Legal regulations demand nurturing in the context of dignity and respect-relevant in the assessment of institutional practises and restraining regimes (Department of Health &amp; Social Care, 2025).</a:t>
          </a:r>
        </a:p>
      </dgm:t>
    </dgm:pt>
    <dgm:pt modelId="{6917E960-09E2-45EF-A087-8C0419C2A335}" type="parTrans" cxnId="{B0C1BEBC-A6DA-48AF-BD96-177E15A82000}">
      <dgm:prSet/>
      <dgm:spPr/>
      <dgm:t>
        <a:bodyPr/>
        <a:lstStyle/>
        <a:p>
          <a:endParaRPr lang="en-US"/>
        </a:p>
      </dgm:t>
    </dgm:pt>
    <dgm:pt modelId="{E15B2AE9-A06E-4CC5-BF2F-7280C65B9095}" type="sibTrans" cxnId="{B0C1BEBC-A6DA-48AF-BD96-177E15A82000}">
      <dgm:prSet/>
      <dgm:spPr/>
      <dgm:t>
        <a:bodyPr/>
        <a:lstStyle/>
        <a:p>
          <a:endParaRPr lang="en-US"/>
        </a:p>
      </dgm:t>
    </dgm:pt>
    <dgm:pt modelId="{CFBE4904-8C20-4982-9F68-CAC5EB65F6FC}">
      <dgm:prSet/>
      <dgm:spPr/>
      <dgm:t>
        <a:bodyPr/>
        <a:lstStyle/>
        <a:p>
          <a:r>
            <a:rPr lang="en-US"/>
            <a:t>Policy gives standards; however, performance is determined by implementation, monitoring, and resources on local systems. (NHS England, 2025)</a:t>
          </a:r>
        </a:p>
      </dgm:t>
    </dgm:pt>
    <dgm:pt modelId="{57D39CB9-49C9-46E3-85B0-93A2B2D0DF5E}" type="parTrans" cxnId="{6C5A7F75-45DE-4AFC-9926-CE67ED99EE29}">
      <dgm:prSet/>
      <dgm:spPr/>
      <dgm:t>
        <a:bodyPr/>
        <a:lstStyle/>
        <a:p>
          <a:endParaRPr lang="en-US"/>
        </a:p>
      </dgm:t>
    </dgm:pt>
    <dgm:pt modelId="{86F3A45B-C4E9-4CAC-B5AC-81EAFC25CC0F}" type="sibTrans" cxnId="{6C5A7F75-45DE-4AFC-9926-CE67ED99EE29}">
      <dgm:prSet/>
      <dgm:spPr/>
      <dgm:t>
        <a:bodyPr/>
        <a:lstStyle/>
        <a:p>
          <a:endParaRPr lang="en-US"/>
        </a:p>
      </dgm:t>
    </dgm:pt>
    <dgm:pt modelId="{C3E5E794-DC24-4F27-A688-DDE477AA7D13}" type="pres">
      <dgm:prSet presAssocID="{19A21CA0-20C7-4B8A-B699-55349FC1CA3B}" presName="vert0" presStyleCnt="0">
        <dgm:presLayoutVars>
          <dgm:dir/>
          <dgm:animOne val="branch"/>
          <dgm:animLvl val="lvl"/>
        </dgm:presLayoutVars>
      </dgm:prSet>
      <dgm:spPr/>
      <dgm:t>
        <a:bodyPr/>
        <a:lstStyle/>
        <a:p>
          <a:endParaRPr lang="en-GB"/>
        </a:p>
      </dgm:t>
    </dgm:pt>
    <dgm:pt modelId="{0146AF36-A792-47E7-8479-D310EE504775}" type="pres">
      <dgm:prSet presAssocID="{D790FDE4-9CC5-42C1-B4E4-5571EA985E73}" presName="thickLine" presStyleLbl="alignNode1" presStyleIdx="0" presStyleCnt="5"/>
      <dgm:spPr/>
    </dgm:pt>
    <dgm:pt modelId="{4006BDC5-7E1A-4EC6-84CB-FA411FEC6DBD}" type="pres">
      <dgm:prSet presAssocID="{D790FDE4-9CC5-42C1-B4E4-5571EA985E73}" presName="horz1" presStyleCnt="0"/>
      <dgm:spPr/>
    </dgm:pt>
    <dgm:pt modelId="{0D125223-B24E-451A-8217-A56EE729A6DC}" type="pres">
      <dgm:prSet presAssocID="{D790FDE4-9CC5-42C1-B4E4-5571EA985E73}" presName="tx1" presStyleLbl="revTx" presStyleIdx="0" presStyleCnt="5"/>
      <dgm:spPr/>
      <dgm:t>
        <a:bodyPr/>
        <a:lstStyle/>
        <a:p>
          <a:endParaRPr lang="en-GB"/>
        </a:p>
      </dgm:t>
    </dgm:pt>
    <dgm:pt modelId="{C08FEDE1-21E3-4721-B8F5-737619E48535}" type="pres">
      <dgm:prSet presAssocID="{D790FDE4-9CC5-42C1-B4E4-5571EA985E73}" presName="vert1" presStyleCnt="0"/>
      <dgm:spPr/>
    </dgm:pt>
    <dgm:pt modelId="{134ABD0A-4FD2-4D1E-83B0-569D045EC21C}" type="pres">
      <dgm:prSet presAssocID="{DB48F3F5-034E-4F74-B511-137025443B31}" presName="thickLine" presStyleLbl="alignNode1" presStyleIdx="1" presStyleCnt="5"/>
      <dgm:spPr/>
    </dgm:pt>
    <dgm:pt modelId="{5B71F8E5-F060-4D55-A96D-ACC0245F8B0E}" type="pres">
      <dgm:prSet presAssocID="{DB48F3F5-034E-4F74-B511-137025443B31}" presName="horz1" presStyleCnt="0"/>
      <dgm:spPr/>
    </dgm:pt>
    <dgm:pt modelId="{1AB26B24-748F-482D-989B-5FAA5AB4685F}" type="pres">
      <dgm:prSet presAssocID="{DB48F3F5-034E-4F74-B511-137025443B31}" presName="tx1" presStyleLbl="revTx" presStyleIdx="1" presStyleCnt="5"/>
      <dgm:spPr/>
      <dgm:t>
        <a:bodyPr/>
        <a:lstStyle/>
        <a:p>
          <a:endParaRPr lang="en-GB"/>
        </a:p>
      </dgm:t>
    </dgm:pt>
    <dgm:pt modelId="{CF48668F-3812-44ED-85C2-01686AA6A988}" type="pres">
      <dgm:prSet presAssocID="{DB48F3F5-034E-4F74-B511-137025443B31}" presName="vert1" presStyleCnt="0"/>
      <dgm:spPr/>
    </dgm:pt>
    <dgm:pt modelId="{14980EA9-66EF-45CA-B92C-33D3F6D1CD26}" type="pres">
      <dgm:prSet presAssocID="{CA6B07FD-4184-4F61-8699-FF9CAB9EB2C4}" presName="thickLine" presStyleLbl="alignNode1" presStyleIdx="2" presStyleCnt="5"/>
      <dgm:spPr/>
    </dgm:pt>
    <dgm:pt modelId="{701901E5-CAAE-4C8F-BE50-E222A1AA0396}" type="pres">
      <dgm:prSet presAssocID="{CA6B07FD-4184-4F61-8699-FF9CAB9EB2C4}" presName="horz1" presStyleCnt="0"/>
      <dgm:spPr/>
    </dgm:pt>
    <dgm:pt modelId="{B2247C55-7448-4A82-8541-296AA852A6D5}" type="pres">
      <dgm:prSet presAssocID="{CA6B07FD-4184-4F61-8699-FF9CAB9EB2C4}" presName="tx1" presStyleLbl="revTx" presStyleIdx="2" presStyleCnt="5"/>
      <dgm:spPr/>
      <dgm:t>
        <a:bodyPr/>
        <a:lstStyle/>
        <a:p>
          <a:endParaRPr lang="en-GB"/>
        </a:p>
      </dgm:t>
    </dgm:pt>
    <dgm:pt modelId="{601DF149-2EC2-41A6-8D5C-A2923AA472BB}" type="pres">
      <dgm:prSet presAssocID="{CA6B07FD-4184-4F61-8699-FF9CAB9EB2C4}" presName="vert1" presStyleCnt="0"/>
      <dgm:spPr/>
    </dgm:pt>
    <dgm:pt modelId="{732E306D-AAA9-4339-BEE8-0BA1BEB96AC3}" type="pres">
      <dgm:prSet presAssocID="{6D306577-AC07-4394-BD82-A1D389AF114B}" presName="thickLine" presStyleLbl="alignNode1" presStyleIdx="3" presStyleCnt="5"/>
      <dgm:spPr/>
    </dgm:pt>
    <dgm:pt modelId="{5776748C-EDB5-4930-8F0D-53AD00B07FEC}" type="pres">
      <dgm:prSet presAssocID="{6D306577-AC07-4394-BD82-A1D389AF114B}" presName="horz1" presStyleCnt="0"/>
      <dgm:spPr/>
    </dgm:pt>
    <dgm:pt modelId="{79CBFF16-E352-43CF-BC18-13985BB69DBD}" type="pres">
      <dgm:prSet presAssocID="{6D306577-AC07-4394-BD82-A1D389AF114B}" presName="tx1" presStyleLbl="revTx" presStyleIdx="3" presStyleCnt="5"/>
      <dgm:spPr/>
      <dgm:t>
        <a:bodyPr/>
        <a:lstStyle/>
        <a:p>
          <a:endParaRPr lang="en-GB"/>
        </a:p>
      </dgm:t>
    </dgm:pt>
    <dgm:pt modelId="{9A80DF4E-28DE-4426-93DE-59383D2B298B}" type="pres">
      <dgm:prSet presAssocID="{6D306577-AC07-4394-BD82-A1D389AF114B}" presName="vert1" presStyleCnt="0"/>
      <dgm:spPr/>
    </dgm:pt>
    <dgm:pt modelId="{F95AB3A3-3F60-4ED5-A350-FC2F4769A4F5}" type="pres">
      <dgm:prSet presAssocID="{CFBE4904-8C20-4982-9F68-CAC5EB65F6FC}" presName="thickLine" presStyleLbl="alignNode1" presStyleIdx="4" presStyleCnt="5"/>
      <dgm:spPr/>
    </dgm:pt>
    <dgm:pt modelId="{75FC0C4F-BA87-4FE5-8A71-4236379B3EDE}" type="pres">
      <dgm:prSet presAssocID="{CFBE4904-8C20-4982-9F68-CAC5EB65F6FC}" presName="horz1" presStyleCnt="0"/>
      <dgm:spPr/>
    </dgm:pt>
    <dgm:pt modelId="{2AAB815F-27AD-45CC-9277-5765000B9575}" type="pres">
      <dgm:prSet presAssocID="{CFBE4904-8C20-4982-9F68-CAC5EB65F6FC}" presName="tx1" presStyleLbl="revTx" presStyleIdx="4" presStyleCnt="5"/>
      <dgm:spPr/>
      <dgm:t>
        <a:bodyPr/>
        <a:lstStyle/>
        <a:p>
          <a:endParaRPr lang="en-GB"/>
        </a:p>
      </dgm:t>
    </dgm:pt>
    <dgm:pt modelId="{7A0222F4-DA26-4448-A802-DAB1DD13EC41}" type="pres">
      <dgm:prSet presAssocID="{CFBE4904-8C20-4982-9F68-CAC5EB65F6FC}" presName="vert1" presStyleCnt="0"/>
      <dgm:spPr/>
    </dgm:pt>
  </dgm:ptLst>
  <dgm:cxnLst>
    <dgm:cxn modelId="{F8EB17BC-E93B-4873-A997-24A33F444F0F}" type="presOf" srcId="{D790FDE4-9CC5-42C1-B4E4-5571EA985E73}" destId="{0D125223-B24E-451A-8217-A56EE729A6DC}" srcOrd="0" destOrd="0" presId="urn:microsoft.com/office/officeart/2008/layout/LinedList"/>
    <dgm:cxn modelId="{6C5A7F75-45DE-4AFC-9926-CE67ED99EE29}" srcId="{19A21CA0-20C7-4B8A-B699-55349FC1CA3B}" destId="{CFBE4904-8C20-4982-9F68-CAC5EB65F6FC}" srcOrd="4" destOrd="0" parTransId="{57D39CB9-49C9-46E3-85B0-93A2B2D0DF5E}" sibTransId="{86F3A45B-C4E9-4CAC-B5AC-81EAFC25CC0F}"/>
    <dgm:cxn modelId="{481CCD17-187A-45CE-B3CC-992924A70067}" type="presOf" srcId="{19A21CA0-20C7-4B8A-B699-55349FC1CA3B}" destId="{C3E5E794-DC24-4F27-A688-DDE477AA7D13}" srcOrd="0" destOrd="0" presId="urn:microsoft.com/office/officeart/2008/layout/LinedList"/>
    <dgm:cxn modelId="{CEE66F91-AE66-446F-8F59-79A73AA440D3}" type="presOf" srcId="{CFBE4904-8C20-4982-9F68-CAC5EB65F6FC}" destId="{2AAB815F-27AD-45CC-9277-5765000B9575}" srcOrd="0" destOrd="0" presId="urn:microsoft.com/office/officeart/2008/layout/LinedList"/>
    <dgm:cxn modelId="{E2E38B75-9D20-4075-837B-CC20C253DB41}" srcId="{19A21CA0-20C7-4B8A-B699-55349FC1CA3B}" destId="{D790FDE4-9CC5-42C1-B4E4-5571EA985E73}" srcOrd="0" destOrd="0" parTransId="{78901AC8-4DBC-4BA0-B25B-AD942C99B73A}" sibTransId="{D6F2807B-D050-4F99-BB72-9B3A2A40310B}"/>
    <dgm:cxn modelId="{BBFA50F9-AEA3-4EA5-961D-389DC05C3C42}" srcId="{19A21CA0-20C7-4B8A-B699-55349FC1CA3B}" destId="{CA6B07FD-4184-4F61-8699-FF9CAB9EB2C4}" srcOrd="2" destOrd="0" parTransId="{0807CF27-3162-46B0-9B23-504C4F70CBB9}" sibTransId="{94A8803B-5AEB-42C4-87C4-180B6E4AD65E}"/>
    <dgm:cxn modelId="{F0F9C235-C2EB-40F4-B154-FEC2DD6789B6}" type="presOf" srcId="{6D306577-AC07-4394-BD82-A1D389AF114B}" destId="{79CBFF16-E352-43CF-BC18-13985BB69DBD}" srcOrd="0" destOrd="0" presId="urn:microsoft.com/office/officeart/2008/layout/LinedList"/>
    <dgm:cxn modelId="{B0C1BEBC-A6DA-48AF-BD96-177E15A82000}" srcId="{19A21CA0-20C7-4B8A-B699-55349FC1CA3B}" destId="{6D306577-AC07-4394-BD82-A1D389AF114B}" srcOrd="3" destOrd="0" parTransId="{6917E960-09E2-45EF-A087-8C0419C2A335}" sibTransId="{E15B2AE9-A06E-4CC5-BF2F-7280C65B9095}"/>
    <dgm:cxn modelId="{888BE9D6-EF8D-4A69-98E6-19CF2450146A}" type="presOf" srcId="{CA6B07FD-4184-4F61-8699-FF9CAB9EB2C4}" destId="{B2247C55-7448-4A82-8541-296AA852A6D5}" srcOrd="0" destOrd="0" presId="urn:microsoft.com/office/officeart/2008/layout/LinedList"/>
    <dgm:cxn modelId="{E0EF4A76-85C4-4C79-B363-552D1D74A294}" srcId="{19A21CA0-20C7-4B8A-B699-55349FC1CA3B}" destId="{DB48F3F5-034E-4F74-B511-137025443B31}" srcOrd="1" destOrd="0" parTransId="{2E9483DA-2224-41AC-9A56-52088413A461}" sibTransId="{71E73070-DD56-498D-BE53-BEC8E2F18866}"/>
    <dgm:cxn modelId="{9758350E-2729-4178-AD4E-15BA195F932E}" type="presOf" srcId="{DB48F3F5-034E-4F74-B511-137025443B31}" destId="{1AB26B24-748F-482D-989B-5FAA5AB4685F}" srcOrd="0" destOrd="0" presId="urn:microsoft.com/office/officeart/2008/layout/LinedList"/>
    <dgm:cxn modelId="{E71C18DD-9ECD-4208-B62D-F40928159CE6}" type="presParOf" srcId="{C3E5E794-DC24-4F27-A688-DDE477AA7D13}" destId="{0146AF36-A792-47E7-8479-D310EE504775}" srcOrd="0" destOrd="0" presId="urn:microsoft.com/office/officeart/2008/layout/LinedList"/>
    <dgm:cxn modelId="{A8AB26D6-B995-4B26-9904-026CF26D89EB}" type="presParOf" srcId="{C3E5E794-DC24-4F27-A688-DDE477AA7D13}" destId="{4006BDC5-7E1A-4EC6-84CB-FA411FEC6DBD}" srcOrd="1" destOrd="0" presId="urn:microsoft.com/office/officeart/2008/layout/LinedList"/>
    <dgm:cxn modelId="{F12C13C2-BE6C-4667-8F9C-A350ED916F99}" type="presParOf" srcId="{4006BDC5-7E1A-4EC6-84CB-FA411FEC6DBD}" destId="{0D125223-B24E-451A-8217-A56EE729A6DC}" srcOrd="0" destOrd="0" presId="urn:microsoft.com/office/officeart/2008/layout/LinedList"/>
    <dgm:cxn modelId="{B4CCF1C7-FC7A-4710-9484-777EF592F5A3}" type="presParOf" srcId="{4006BDC5-7E1A-4EC6-84CB-FA411FEC6DBD}" destId="{C08FEDE1-21E3-4721-B8F5-737619E48535}" srcOrd="1" destOrd="0" presId="urn:microsoft.com/office/officeart/2008/layout/LinedList"/>
    <dgm:cxn modelId="{BB70798E-71A8-48AE-8236-2716BCB622C9}" type="presParOf" srcId="{C3E5E794-DC24-4F27-A688-DDE477AA7D13}" destId="{134ABD0A-4FD2-4D1E-83B0-569D045EC21C}" srcOrd="2" destOrd="0" presId="urn:microsoft.com/office/officeart/2008/layout/LinedList"/>
    <dgm:cxn modelId="{DC9ECA06-0513-4426-92DE-2A2342FC7728}" type="presParOf" srcId="{C3E5E794-DC24-4F27-A688-DDE477AA7D13}" destId="{5B71F8E5-F060-4D55-A96D-ACC0245F8B0E}" srcOrd="3" destOrd="0" presId="urn:microsoft.com/office/officeart/2008/layout/LinedList"/>
    <dgm:cxn modelId="{302E4D09-8E89-4511-9B08-6F00B9EE4A17}" type="presParOf" srcId="{5B71F8E5-F060-4D55-A96D-ACC0245F8B0E}" destId="{1AB26B24-748F-482D-989B-5FAA5AB4685F}" srcOrd="0" destOrd="0" presId="urn:microsoft.com/office/officeart/2008/layout/LinedList"/>
    <dgm:cxn modelId="{F68EC2CD-016F-49FE-9722-1C47972D34D9}" type="presParOf" srcId="{5B71F8E5-F060-4D55-A96D-ACC0245F8B0E}" destId="{CF48668F-3812-44ED-85C2-01686AA6A988}" srcOrd="1" destOrd="0" presId="urn:microsoft.com/office/officeart/2008/layout/LinedList"/>
    <dgm:cxn modelId="{3B6BA312-E774-4025-AF6C-344AFFA58A8B}" type="presParOf" srcId="{C3E5E794-DC24-4F27-A688-DDE477AA7D13}" destId="{14980EA9-66EF-45CA-B92C-33D3F6D1CD26}" srcOrd="4" destOrd="0" presId="urn:microsoft.com/office/officeart/2008/layout/LinedList"/>
    <dgm:cxn modelId="{939B22D2-F6C7-4521-95D0-121837F3A31A}" type="presParOf" srcId="{C3E5E794-DC24-4F27-A688-DDE477AA7D13}" destId="{701901E5-CAAE-4C8F-BE50-E222A1AA0396}" srcOrd="5" destOrd="0" presId="urn:microsoft.com/office/officeart/2008/layout/LinedList"/>
    <dgm:cxn modelId="{29C1B2D3-5CB8-4238-A0EE-73E190A9B1F5}" type="presParOf" srcId="{701901E5-CAAE-4C8F-BE50-E222A1AA0396}" destId="{B2247C55-7448-4A82-8541-296AA852A6D5}" srcOrd="0" destOrd="0" presId="urn:microsoft.com/office/officeart/2008/layout/LinedList"/>
    <dgm:cxn modelId="{E3D9394D-6DF1-4A22-8996-EBD4A026C3D8}" type="presParOf" srcId="{701901E5-CAAE-4C8F-BE50-E222A1AA0396}" destId="{601DF149-2EC2-41A6-8D5C-A2923AA472BB}" srcOrd="1" destOrd="0" presId="urn:microsoft.com/office/officeart/2008/layout/LinedList"/>
    <dgm:cxn modelId="{F2C4133E-7822-43E2-9EBD-AC7D76114F1F}" type="presParOf" srcId="{C3E5E794-DC24-4F27-A688-DDE477AA7D13}" destId="{732E306D-AAA9-4339-BEE8-0BA1BEB96AC3}" srcOrd="6" destOrd="0" presId="urn:microsoft.com/office/officeart/2008/layout/LinedList"/>
    <dgm:cxn modelId="{F3F484D2-304D-4E93-8CD7-8ADE43708CD6}" type="presParOf" srcId="{C3E5E794-DC24-4F27-A688-DDE477AA7D13}" destId="{5776748C-EDB5-4930-8F0D-53AD00B07FEC}" srcOrd="7" destOrd="0" presId="urn:microsoft.com/office/officeart/2008/layout/LinedList"/>
    <dgm:cxn modelId="{623A73FC-2C3A-42E2-915D-732F364E722F}" type="presParOf" srcId="{5776748C-EDB5-4930-8F0D-53AD00B07FEC}" destId="{79CBFF16-E352-43CF-BC18-13985BB69DBD}" srcOrd="0" destOrd="0" presId="urn:microsoft.com/office/officeart/2008/layout/LinedList"/>
    <dgm:cxn modelId="{78DD3A6F-7A57-43EF-BE45-06F1E58C6C93}" type="presParOf" srcId="{5776748C-EDB5-4930-8F0D-53AD00B07FEC}" destId="{9A80DF4E-28DE-4426-93DE-59383D2B298B}" srcOrd="1" destOrd="0" presId="urn:microsoft.com/office/officeart/2008/layout/LinedList"/>
    <dgm:cxn modelId="{F4FDDFA9-9F46-4044-B131-D08051C1BCBA}" type="presParOf" srcId="{C3E5E794-DC24-4F27-A688-DDE477AA7D13}" destId="{F95AB3A3-3F60-4ED5-A350-FC2F4769A4F5}" srcOrd="8" destOrd="0" presId="urn:microsoft.com/office/officeart/2008/layout/LinedList"/>
    <dgm:cxn modelId="{F20FF952-3C64-4C70-BFB1-7FCAA231444F}" type="presParOf" srcId="{C3E5E794-DC24-4F27-A688-DDE477AA7D13}" destId="{75FC0C4F-BA87-4FE5-8A71-4236379B3EDE}" srcOrd="9" destOrd="0" presId="urn:microsoft.com/office/officeart/2008/layout/LinedList"/>
    <dgm:cxn modelId="{41C405C8-41B6-4385-BED0-AF0F43CBF9BE}" type="presParOf" srcId="{75FC0C4F-BA87-4FE5-8A71-4236379B3EDE}" destId="{2AAB815F-27AD-45CC-9277-5765000B9575}" srcOrd="0" destOrd="0" presId="urn:microsoft.com/office/officeart/2008/layout/LinedList"/>
    <dgm:cxn modelId="{B0D5E2C1-2B69-4594-9568-B5248038BDFC}" type="presParOf" srcId="{75FC0C4F-BA87-4FE5-8A71-4236379B3EDE}" destId="{7A0222F4-DA26-4448-A802-DAB1DD13EC4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1A106E7-A0EF-474F-BD7C-3D16A58A1B0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BF8B0D2-F091-40A6-B5D5-8DFD4DD14E05}">
      <dgm:prSet/>
      <dgm:spPr/>
      <dgm:t>
        <a:bodyPr/>
        <a:lstStyle/>
        <a:p>
          <a:r>
            <a:rPr lang="en-US"/>
            <a:t>UK support consists of NHS support, local authority social care, voluntary sector support, and private providers - it may be necessary to navigate more than one system. (NHS England, 2025)</a:t>
          </a:r>
        </a:p>
      </dgm:t>
    </dgm:pt>
    <dgm:pt modelId="{F5F09633-5B33-488F-B0BC-59BE4AA9FAE7}" type="parTrans" cxnId="{605A8BE1-72C1-43D2-B505-EF08DB7D2555}">
      <dgm:prSet/>
      <dgm:spPr/>
      <dgm:t>
        <a:bodyPr/>
        <a:lstStyle/>
        <a:p>
          <a:endParaRPr lang="en-US"/>
        </a:p>
      </dgm:t>
    </dgm:pt>
    <dgm:pt modelId="{9F44E643-90CF-4A49-9550-F7BD6EFF1589}" type="sibTrans" cxnId="{605A8BE1-72C1-43D2-B505-EF08DB7D2555}">
      <dgm:prSet/>
      <dgm:spPr/>
      <dgm:t>
        <a:bodyPr/>
        <a:lstStyle/>
        <a:p>
          <a:endParaRPr lang="en-US"/>
        </a:p>
      </dgm:t>
    </dgm:pt>
    <dgm:pt modelId="{76DEA2AE-009E-4451-B489-8C3D27ED48DD}">
      <dgm:prSet/>
      <dgm:spPr/>
      <dgm:t>
        <a:bodyPr/>
        <a:lstStyle/>
        <a:p>
          <a:r>
            <a:rPr lang="en-US"/>
            <a:t>Common settings: home/domiciliary care, residential/nursing care, day care centres, and community and integrated care models. (Argenti et al., 2025)</a:t>
          </a:r>
        </a:p>
      </dgm:t>
    </dgm:pt>
    <dgm:pt modelId="{201F8293-5782-4466-8872-5E2675067E16}" type="parTrans" cxnId="{16F043C1-072B-4E45-ADB8-3FBC5A177F3E}">
      <dgm:prSet/>
      <dgm:spPr/>
      <dgm:t>
        <a:bodyPr/>
        <a:lstStyle/>
        <a:p>
          <a:endParaRPr lang="en-US"/>
        </a:p>
      </dgm:t>
    </dgm:pt>
    <dgm:pt modelId="{850E88ED-7256-49D9-85F9-23F6C9B14D6F}" type="sibTrans" cxnId="{16F043C1-072B-4E45-ADB8-3FBC5A177F3E}">
      <dgm:prSet/>
      <dgm:spPr/>
      <dgm:t>
        <a:bodyPr/>
        <a:lstStyle/>
        <a:p>
          <a:endParaRPr lang="en-US"/>
        </a:p>
      </dgm:t>
    </dgm:pt>
    <dgm:pt modelId="{35C92BE7-DF5A-4999-BDA4-F15FA7BE0C22}">
      <dgm:prSet/>
      <dgm:spPr/>
      <dgm:t>
        <a:bodyPr/>
        <a:lstStyle/>
        <a:p>
          <a:r>
            <a:rPr lang="en-US"/>
            <a:t>Pressures in workforce: Workforce issues influence quality and sustainability; poverty of residential care workers is associated with instability and recruitment/retention problems. (Allen et al., 2022)</a:t>
          </a:r>
        </a:p>
      </dgm:t>
    </dgm:pt>
    <dgm:pt modelId="{E4217D65-17BF-4363-AE22-8F5C846595C4}" type="parTrans" cxnId="{C5FBBED6-7F6D-4E42-9E27-00C963DD73D9}">
      <dgm:prSet/>
      <dgm:spPr/>
      <dgm:t>
        <a:bodyPr/>
        <a:lstStyle/>
        <a:p>
          <a:endParaRPr lang="en-US"/>
        </a:p>
      </dgm:t>
    </dgm:pt>
    <dgm:pt modelId="{9DB9000F-660C-44C5-8C6F-C6692DBAED67}" type="sibTrans" cxnId="{C5FBBED6-7F6D-4E42-9E27-00C963DD73D9}">
      <dgm:prSet/>
      <dgm:spPr/>
      <dgm:t>
        <a:bodyPr/>
        <a:lstStyle/>
        <a:p>
          <a:endParaRPr lang="en-US"/>
        </a:p>
      </dgm:t>
    </dgm:pt>
    <dgm:pt modelId="{E9007917-1733-4B78-A2B9-01B116D02BBA}">
      <dgm:prSet/>
      <dgm:spPr/>
      <dgm:t>
        <a:bodyPr/>
        <a:lstStyle/>
        <a:p>
          <a:r>
            <a:rPr lang="en-US"/>
            <a:t>Elderly individuals have the possibility of unequal access based on income, geographical location and eligibility standards. (Age UK, 2026)</a:t>
          </a:r>
        </a:p>
      </dgm:t>
    </dgm:pt>
    <dgm:pt modelId="{630E9FC4-0157-4826-9C60-93EF19B20C46}" type="parTrans" cxnId="{1C7D4FCE-77AD-4A1E-AE45-1317D9844C24}">
      <dgm:prSet/>
      <dgm:spPr/>
      <dgm:t>
        <a:bodyPr/>
        <a:lstStyle/>
        <a:p>
          <a:endParaRPr lang="en-US"/>
        </a:p>
      </dgm:t>
    </dgm:pt>
    <dgm:pt modelId="{A8A067E6-6EA3-43D6-9676-517FB1CA0769}" type="sibTrans" cxnId="{1C7D4FCE-77AD-4A1E-AE45-1317D9844C24}">
      <dgm:prSet/>
      <dgm:spPr/>
      <dgm:t>
        <a:bodyPr/>
        <a:lstStyle/>
        <a:p>
          <a:endParaRPr lang="en-US"/>
        </a:p>
      </dgm:t>
    </dgm:pt>
    <dgm:pt modelId="{B6B4D5F5-8F6D-47BA-A61D-ACD2B6D3587D}">
      <dgm:prSet/>
      <dgm:spPr/>
      <dgm:t>
        <a:bodyPr/>
        <a:lstStyle/>
        <a:p>
          <a:r>
            <a:rPr lang="en-US" dirty="0"/>
            <a:t>Evaluation should also be based on effectiveness, user experience, and the ability to use services to facilitate functional ability, freedom and choice.</a:t>
          </a:r>
        </a:p>
      </dgm:t>
    </dgm:pt>
    <dgm:pt modelId="{A9D4D3FD-4AB6-438A-A061-F2825FA28068}" type="parTrans" cxnId="{FEABA79A-E06F-4E94-AEF6-B9B60A2DCADE}">
      <dgm:prSet/>
      <dgm:spPr/>
      <dgm:t>
        <a:bodyPr/>
        <a:lstStyle/>
        <a:p>
          <a:endParaRPr lang="en-US"/>
        </a:p>
      </dgm:t>
    </dgm:pt>
    <dgm:pt modelId="{D7DEE4F5-B47A-4E97-AF59-669165763BD6}" type="sibTrans" cxnId="{FEABA79A-E06F-4E94-AEF6-B9B60A2DCADE}">
      <dgm:prSet/>
      <dgm:spPr/>
      <dgm:t>
        <a:bodyPr/>
        <a:lstStyle/>
        <a:p>
          <a:endParaRPr lang="en-US"/>
        </a:p>
      </dgm:t>
    </dgm:pt>
    <dgm:pt modelId="{9842A057-F01E-4B96-AD9B-F4DD06E32969}" type="pres">
      <dgm:prSet presAssocID="{11A106E7-A0EF-474F-BD7C-3D16A58A1B00}" presName="linear" presStyleCnt="0">
        <dgm:presLayoutVars>
          <dgm:animLvl val="lvl"/>
          <dgm:resizeHandles val="exact"/>
        </dgm:presLayoutVars>
      </dgm:prSet>
      <dgm:spPr/>
      <dgm:t>
        <a:bodyPr/>
        <a:lstStyle/>
        <a:p>
          <a:endParaRPr lang="en-GB"/>
        </a:p>
      </dgm:t>
    </dgm:pt>
    <dgm:pt modelId="{8CEA32B6-49DD-4B00-939D-DF105FCE213E}" type="pres">
      <dgm:prSet presAssocID="{BBF8B0D2-F091-40A6-B5D5-8DFD4DD14E05}" presName="parentText" presStyleLbl="node1" presStyleIdx="0" presStyleCnt="5">
        <dgm:presLayoutVars>
          <dgm:chMax val="0"/>
          <dgm:bulletEnabled val="1"/>
        </dgm:presLayoutVars>
      </dgm:prSet>
      <dgm:spPr/>
      <dgm:t>
        <a:bodyPr/>
        <a:lstStyle/>
        <a:p>
          <a:endParaRPr lang="en-GB"/>
        </a:p>
      </dgm:t>
    </dgm:pt>
    <dgm:pt modelId="{EB7217C4-7F9C-44E5-A62F-DCC3E3C12A05}" type="pres">
      <dgm:prSet presAssocID="{9F44E643-90CF-4A49-9550-F7BD6EFF1589}" presName="spacer" presStyleCnt="0"/>
      <dgm:spPr/>
    </dgm:pt>
    <dgm:pt modelId="{9B831213-F257-4139-B1F7-A8D4B79885CC}" type="pres">
      <dgm:prSet presAssocID="{76DEA2AE-009E-4451-B489-8C3D27ED48DD}" presName="parentText" presStyleLbl="node1" presStyleIdx="1" presStyleCnt="5">
        <dgm:presLayoutVars>
          <dgm:chMax val="0"/>
          <dgm:bulletEnabled val="1"/>
        </dgm:presLayoutVars>
      </dgm:prSet>
      <dgm:spPr/>
      <dgm:t>
        <a:bodyPr/>
        <a:lstStyle/>
        <a:p>
          <a:endParaRPr lang="en-GB"/>
        </a:p>
      </dgm:t>
    </dgm:pt>
    <dgm:pt modelId="{8817ABE5-DC59-4D02-8DDB-6ABE981B0535}" type="pres">
      <dgm:prSet presAssocID="{850E88ED-7256-49D9-85F9-23F6C9B14D6F}" presName="spacer" presStyleCnt="0"/>
      <dgm:spPr/>
    </dgm:pt>
    <dgm:pt modelId="{0F358E10-0790-4010-B687-DCBEB9E9A863}" type="pres">
      <dgm:prSet presAssocID="{35C92BE7-DF5A-4999-BDA4-F15FA7BE0C22}" presName="parentText" presStyleLbl="node1" presStyleIdx="2" presStyleCnt="5">
        <dgm:presLayoutVars>
          <dgm:chMax val="0"/>
          <dgm:bulletEnabled val="1"/>
        </dgm:presLayoutVars>
      </dgm:prSet>
      <dgm:spPr/>
      <dgm:t>
        <a:bodyPr/>
        <a:lstStyle/>
        <a:p>
          <a:endParaRPr lang="en-GB"/>
        </a:p>
      </dgm:t>
    </dgm:pt>
    <dgm:pt modelId="{F3D4937E-B44B-4AEB-AF8A-DAD4DC76610C}" type="pres">
      <dgm:prSet presAssocID="{9DB9000F-660C-44C5-8C6F-C6692DBAED67}" presName="spacer" presStyleCnt="0"/>
      <dgm:spPr/>
    </dgm:pt>
    <dgm:pt modelId="{705F0580-4C90-463B-B439-9CBA99092D3B}" type="pres">
      <dgm:prSet presAssocID="{E9007917-1733-4B78-A2B9-01B116D02BBA}" presName="parentText" presStyleLbl="node1" presStyleIdx="3" presStyleCnt="5">
        <dgm:presLayoutVars>
          <dgm:chMax val="0"/>
          <dgm:bulletEnabled val="1"/>
        </dgm:presLayoutVars>
      </dgm:prSet>
      <dgm:spPr/>
      <dgm:t>
        <a:bodyPr/>
        <a:lstStyle/>
        <a:p>
          <a:endParaRPr lang="en-GB"/>
        </a:p>
      </dgm:t>
    </dgm:pt>
    <dgm:pt modelId="{6F316953-0C38-4BB9-AEC3-91D3F45E0CB1}" type="pres">
      <dgm:prSet presAssocID="{A8A067E6-6EA3-43D6-9676-517FB1CA0769}" presName="spacer" presStyleCnt="0"/>
      <dgm:spPr/>
    </dgm:pt>
    <dgm:pt modelId="{4A4C0F85-9D7A-44A3-BEFB-358AFF98CE23}" type="pres">
      <dgm:prSet presAssocID="{B6B4D5F5-8F6D-47BA-A61D-ACD2B6D3587D}" presName="parentText" presStyleLbl="node1" presStyleIdx="4" presStyleCnt="5">
        <dgm:presLayoutVars>
          <dgm:chMax val="0"/>
          <dgm:bulletEnabled val="1"/>
        </dgm:presLayoutVars>
      </dgm:prSet>
      <dgm:spPr/>
      <dgm:t>
        <a:bodyPr/>
        <a:lstStyle/>
        <a:p>
          <a:endParaRPr lang="en-GB"/>
        </a:p>
      </dgm:t>
    </dgm:pt>
  </dgm:ptLst>
  <dgm:cxnLst>
    <dgm:cxn modelId="{3AE61291-58EB-472C-9FB0-8FFB4B49544D}" type="presOf" srcId="{BBF8B0D2-F091-40A6-B5D5-8DFD4DD14E05}" destId="{8CEA32B6-49DD-4B00-939D-DF105FCE213E}" srcOrd="0" destOrd="0" presId="urn:microsoft.com/office/officeart/2005/8/layout/vList2"/>
    <dgm:cxn modelId="{EC917BB8-F6E5-4070-B4D1-D01F20CEB20E}" type="presOf" srcId="{B6B4D5F5-8F6D-47BA-A61D-ACD2B6D3587D}" destId="{4A4C0F85-9D7A-44A3-BEFB-358AFF98CE23}" srcOrd="0" destOrd="0" presId="urn:microsoft.com/office/officeart/2005/8/layout/vList2"/>
    <dgm:cxn modelId="{D2BFFB07-1494-4012-B411-811036FA307C}" type="presOf" srcId="{76DEA2AE-009E-4451-B489-8C3D27ED48DD}" destId="{9B831213-F257-4139-B1F7-A8D4B79885CC}" srcOrd="0" destOrd="0" presId="urn:microsoft.com/office/officeart/2005/8/layout/vList2"/>
    <dgm:cxn modelId="{605A8BE1-72C1-43D2-B505-EF08DB7D2555}" srcId="{11A106E7-A0EF-474F-BD7C-3D16A58A1B00}" destId="{BBF8B0D2-F091-40A6-B5D5-8DFD4DD14E05}" srcOrd="0" destOrd="0" parTransId="{F5F09633-5B33-488F-B0BC-59BE4AA9FAE7}" sibTransId="{9F44E643-90CF-4A49-9550-F7BD6EFF1589}"/>
    <dgm:cxn modelId="{98B3B717-C015-45BF-88CA-C896AEE5957B}" type="presOf" srcId="{11A106E7-A0EF-474F-BD7C-3D16A58A1B00}" destId="{9842A057-F01E-4B96-AD9B-F4DD06E32969}" srcOrd="0" destOrd="0" presId="urn:microsoft.com/office/officeart/2005/8/layout/vList2"/>
    <dgm:cxn modelId="{FEABA79A-E06F-4E94-AEF6-B9B60A2DCADE}" srcId="{11A106E7-A0EF-474F-BD7C-3D16A58A1B00}" destId="{B6B4D5F5-8F6D-47BA-A61D-ACD2B6D3587D}" srcOrd="4" destOrd="0" parTransId="{A9D4D3FD-4AB6-438A-A061-F2825FA28068}" sibTransId="{D7DEE4F5-B47A-4E97-AF59-669165763BD6}"/>
    <dgm:cxn modelId="{5480102A-50C4-47F5-8DB4-0FFF9F40DE7C}" type="presOf" srcId="{E9007917-1733-4B78-A2B9-01B116D02BBA}" destId="{705F0580-4C90-463B-B439-9CBA99092D3B}" srcOrd="0" destOrd="0" presId="urn:microsoft.com/office/officeart/2005/8/layout/vList2"/>
    <dgm:cxn modelId="{1C7D4FCE-77AD-4A1E-AE45-1317D9844C24}" srcId="{11A106E7-A0EF-474F-BD7C-3D16A58A1B00}" destId="{E9007917-1733-4B78-A2B9-01B116D02BBA}" srcOrd="3" destOrd="0" parTransId="{630E9FC4-0157-4826-9C60-93EF19B20C46}" sibTransId="{A8A067E6-6EA3-43D6-9676-517FB1CA0769}"/>
    <dgm:cxn modelId="{16F043C1-072B-4E45-ADB8-3FBC5A177F3E}" srcId="{11A106E7-A0EF-474F-BD7C-3D16A58A1B00}" destId="{76DEA2AE-009E-4451-B489-8C3D27ED48DD}" srcOrd="1" destOrd="0" parTransId="{201F8293-5782-4466-8872-5E2675067E16}" sibTransId="{850E88ED-7256-49D9-85F9-23F6C9B14D6F}"/>
    <dgm:cxn modelId="{166ABCCA-8AF0-4BA3-9F8E-8C7FD1A46422}" type="presOf" srcId="{35C92BE7-DF5A-4999-BDA4-F15FA7BE0C22}" destId="{0F358E10-0790-4010-B687-DCBEB9E9A863}" srcOrd="0" destOrd="0" presId="urn:microsoft.com/office/officeart/2005/8/layout/vList2"/>
    <dgm:cxn modelId="{C5FBBED6-7F6D-4E42-9E27-00C963DD73D9}" srcId="{11A106E7-A0EF-474F-BD7C-3D16A58A1B00}" destId="{35C92BE7-DF5A-4999-BDA4-F15FA7BE0C22}" srcOrd="2" destOrd="0" parTransId="{E4217D65-17BF-4363-AE22-8F5C846595C4}" sibTransId="{9DB9000F-660C-44C5-8C6F-C6692DBAED67}"/>
    <dgm:cxn modelId="{4F71F675-877E-4854-962A-FD770E076559}" type="presParOf" srcId="{9842A057-F01E-4B96-AD9B-F4DD06E32969}" destId="{8CEA32B6-49DD-4B00-939D-DF105FCE213E}" srcOrd="0" destOrd="0" presId="urn:microsoft.com/office/officeart/2005/8/layout/vList2"/>
    <dgm:cxn modelId="{6C1AEF9C-80D6-4052-B03E-FBDF0F255C9A}" type="presParOf" srcId="{9842A057-F01E-4B96-AD9B-F4DD06E32969}" destId="{EB7217C4-7F9C-44E5-A62F-DCC3E3C12A05}" srcOrd="1" destOrd="0" presId="urn:microsoft.com/office/officeart/2005/8/layout/vList2"/>
    <dgm:cxn modelId="{4F66ABE3-F807-4316-A08F-7684A5F28527}" type="presParOf" srcId="{9842A057-F01E-4B96-AD9B-F4DD06E32969}" destId="{9B831213-F257-4139-B1F7-A8D4B79885CC}" srcOrd="2" destOrd="0" presId="urn:microsoft.com/office/officeart/2005/8/layout/vList2"/>
    <dgm:cxn modelId="{A00C0DF5-203E-437E-977E-6596867BF101}" type="presParOf" srcId="{9842A057-F01E-4B96-AD9B-F4DD06E32969}" destId="{8817ABE5-DC59-4D02-8DDB-6ABE981B0535}" srcOrd="3" destOrd="0" presId="urn:microsoft.com/office/officeart/2005/8/layout/vList2"/>
    <dgm:cxn modelId="{472B9A3B-10F0-47A6-92D4-5386B98CBB64}" type="presParOf" srcId="{9842A057-F01E-4B96-AD9B-F4DD06E32969}" destId="{0F358E10-0790-4010-B687-DCBEB9E9A863}" srcOrd="4" destOrd="0" presId="urn:microsoft.com/office/officeart/2005/8/layout/vList2"/>
    <dgm:cxn modelId="{B1143CCB-06DB-456D-93C2-EF5A229E796A}" type="presParOf" srcId="{9842A057-F01E-4B96-AD9B-F4DD06E32969}" destId="{F3D4937E-B44B-4AEB-AF8A-DAD4DC76610C}" srcOrd="5" destOrd="0" presId="urn:microsoft.com/office/officeart/2005/8/layout/vList2"/>
    <dgm:cxn modelId="{C7CF4921-50A1-49BF-9E1A-AAE733034ADD}" type="presParOf" srcId="{9842A057-F01E-4B96-AD9B-F4DD06E32969}" destId="{705F0580-4C90-463B-B439-9CBA99092D3B}" srcOrd="6" destOrd="0" presId="urn:microsoft.com/office/officeart/2005/8/layout/vList2"/>
    <dgm:cxn modelId="{CFB66837-688F-49D9-9406-E6CB2C9838B2}" type="presParOf" srcId="{9842A057-F01E-4B96-AD9B-F4DD06E32969}" destId="{6F316953-0C38-4BB9-AEC3-91D3F45E0CB1}" srcOrd="7" destOrd="0" presId="urn:microsoft.com/office/officeart/2005/8/layout/vList2"/>
    <dgm:cxn modelId="{8D30D13C-0CCE-4737-AC06-8C8F77C78C92}" type="presParOf" srcId="{9842A057-F01E-4B96-AD9B-F4DD06E32969}" destId="{4A4C0F85-9D7A-44A3-BEFB-358AFF98CE23}"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F996213-B8AD-48E1-9B90-03B2EE6C081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1C971CB-940C-49E3-971C-C5AAB859D721}">
      <dgm:prSet/>
      <dgm:spPr/>
      <dgm:t>
        <a:bodyPr/>
        <a:lstStyle/>
        <a:p>
          <a:r>
            <a:rPr lang="en-US">
              <a:latin typeface="Arial" panose="020B0604020202020204" pitchFamily="34" charset="0"/>
              <a:cs typeface="Arial" panose="020B0604020202020204" pitchFamily="34" charset="0"/>
            </a:rPr>
            <a:t>Activity Theory claims that wellbeing is upheld when older people retain roles, participation and engagement, which means that services ought to allow social engagement and meaningful action. (Teles and Ribeiro, 2021)</a:t>
          </a:r>
        </a:p>
      </dgm:t>
    </dgm:pt>
    <dgm:pt modelId="{5D872FCF-53F4-4657-A1AF-2F2AB2E76856}" type="parTrans" cxnId="{AE119069-DEBF-4821-867D-2541B1284DA5}">
      <dgm:prSet/>
      <dgm:spPr/>
      <dgm:t>
        <a:bodyPr/>
        <a:lstStyle/>
        <a:p>
          <a:endParaRPr lang="en-US"/>
        </a:p>
      </dgm:t>
    </dgm:pt>
    <dgm:pt modelId="{EE70FE2B-E15A-4642-982B-881267F00B12}" type="sibTrans" cxnId="{AE119069-DEBF-4821-867D-2541B1284DA5}">
      <dgm:prSet/>
      <dgm:spPr/>
      <dgm:t>
        <a:bodyPr/>
        <a:lstStyle/>
        <a:p>
          <a:endParaRPr lang="en-US"/>
        </a:p>
      </dgm:t>
    </dgm:pt>
    <dgm:pt modelId="{0B8A8D31-5099-4D22-8343-B6C36A18EBAA}">
      <dgm:prSet/>
      <dgm:spPr/>
      <dgm:t>
        <a:bodyPr/>
        <a:lstStyle/>
        <a:p>
          <a:r>
            <a:rPr lang="en-US">
              <a:latin typeface="Arial" panose="020B0604020202020204" pitchFamily="34" charset="0"/>
              <a:cs typeface="Arial" panose="020B0604020202020204" pitchFamily="34" charset="0"/>
            </a:rPr>
            <a:t>Out of the way - Disengagement Theory suggests that it is natural to withdraw as one age, however, this in the present day has been critiqued by the idea that it can be used as an excuse to avoid involvement or avoid expectations in care. </a:t>
          </a:r>
        </a:p>
      </dgm:t>
    </dgm:pt>
    <dgm:pt modelId="{0D5C69D2-2D78-447A-9F65-6E9657A1F744}" type="parTrans" cxnId="{65A414CC-26CE-4826-964F-1108A1F90563}">
      <dgm:prSet/>
      <dgm:spPr/>
      <dgm:t>
        <a:bodyPr/>
        <a:lstStyle/>
        <a:p>
          <a:endParaRPr lang="en-US"/>
        </a:p>
      </dgm:t>
    </dgm:pt>
    <dgm:pt modelId="{152B9303-79E7-4F7C-9768-91619C782E6A}" type="sibTrans" cxnId="{65A414CC-26CE-4826-964F-1108A1F90563}">
      <dgm:prSet/>
      <dgm:spPr/>
      <dgm:t>
        <a:bodyPr/>
        <a:lstStyle/>
        <a:p>
          <a:endParaRPr lang="en-US"/>
        </a:p>
      </dgm:t>
    </dgm:pt>
    <dgm:pt modelId="{81B0FCF7-7DBC-48A4-91A3-A66D2BDF75C2}">
      <dgm:prSet/>
      <dgm:spPr/>
      <dgm:t>
        <a:bodyPr/>
        <a:lstStyle/>
        <a:p>
          <a:r>
            <a:rPr lang="en-US" dirty="0">
              <a:latin typeface="Arial" panose="020B0604020202020204" pitchFamily="34" charset="0"/>
              <a:cs typeface="Arial" panose="020B0604020202020204" pitchFamily="34" charset="0"/>
            </a:rPr>
            <a:t>Continuity/Hypothesis recommends continuity in activities and relationships as a form of maintaining identity, routine and preferences in care should be preserved. (Tse et al., 2022)</a:t>
          </a:r>
        </a:p>
      </dgm:t>
    </dgm:pt>
    <dgm:pt modelId="{241C26ED-5240-4EA4-8C3F-64545BD864D0}" type="parTrans" cxnId="{7706D192-D652-4057-AC75-941770FD4C47}">
      <dgm:prSet/>
      <dgm:spPr/>
      <dgm:t>
        <a:bodyPr/>
        <a:lstStyle/>
        <a:p>
          <a:endParaRPr lang="en-US"/>
        </a:p>
      </dgm:t>
    </dgm:pt>
    <dgm:pt modelId="{D9B404E6-F8D8-4074-9651-CDD5F7EBC3ED}" type="sibTrans" cxnId="{7706D192-D652-4057-AC75-941770FD4C47}">
      <dgm:prSet/>
      <dgm:spPr/>
      <dgm:t>
        <a:bodyPr/>
        <a:lstStyle/>
        <a:p>
          <a:endParaRPr lang="en-US"/>
        </a:p>
      </dgm:t>
    </dgm:pt>
    <dgm:pt modelId="{28A9E244-9967-4B4D-B6F0-78BB001B83A6}">
      <dgm:prSet/>
      <dgm:spPr/>
      <dgm:t>
        <a:bodyPr/>
        <a:lstStyle/>
        <a:p>
          <a:r>
            <a:rPr lang="en-US">
              <a:latin typeface="Arial" panose="020B0604020202020204" pitchFamily="34" charset="0"/>
              <a:cs typeface="Arial" panose="020B0604020202020204" pitchFamily="34" charset="0"/>
            </a:rPr>
            <a:t>The theories assist in the assessment of whether settings (home care, residential care, day centres) facilitate independence and social participation or unknowingly limit autonomy. (Zhang and Lin, 2021)</a:t>
          </a:r>
        </a:p>
      </dgm:t>
    </dgm:pt>
    <dgm:pt modelId="{25D004AD-C223-4635-9BA8-639A1884914A}" type="parTrans" cxnId="{16788B97-D924-4971-ADE0-D974D892E3D7}">
      <dgm:prSet/>
      <dgm:spPr/>
      <dgm:t>
        <a:bodyPr/>
        <a:lstStyle/>
        <a:p>
          <a:endParaRPr lang="en-US"/>
        </a:p>
      </dgm:t>
    </dgm:pt>
    <dgm:pt modelId="{E9F96572-C66F-41AF-8E58-C0DAD3004A83}" type="sibTrans" cxnId="{16788B97-D924-4971-ADE0-D974D892E3D7}">
      <dgm:prSet/>
      <dgm:spPr/>
      <dgm:t>
        <a:bodyPr/>
        <a:lstStyle/>
        <a:p>
          <a:endParaRPr lang="en-US"/>
        </a:p>
      </dgm:t>
    </dgm:pt>
    <dgm:pt modelId="{0A63D94D-79D5-4C20-AACC-52F0042524C9}">
      <dgm:prSet/>
      <dgm:spPr/>
      <dgm:t>
        <a:bodyPr/>
        <a:lstStyle/>
        <a:p>
          <a:r>
            <a:rPr lang="en-US" dirty="0">
              <a:latin typeface="Arial" panose="020B0604020202020204" pitchFamily="34" charset="0"/>
              <a:cs typeface="Arial" panose="020B0604020202020204" pitchFamily="34" charset="0"/>
            </a:rPr>
            <a:t>Critical assessment is enhanced through the application of theory, which demonstrates why some approaches to care are effective or not by simply describing services. (Clara and Rothermund, 2022) </a:t>
          </a:r>
        </a:p>
      </dgm:t>
    </dgm:pt>
    <dgm:pt modelId="{BF50E577-1F40-4AC3-9ECB-0352BD8E95CD}" type="parTrans" cxnId="{2E524712-BCE3-47D6-972D-3EDD5710BB02}">
      <dgm:prSet/>
      <dgm:spPr/>
      <dgm:t>
        <a:bodyPr/>
        <a:lstStyle/>
        <a:p>
          <a:endParaRPr lang="en-US"/>
        </a:p>
      </dgm:t>
    </dgm:pt>
    <dgm:pt modelId="{2E07D6CF-7142-4BE5-99DF-13BCDB72F244}" type="sibTrans" cxnId="{2E524712-BCE3-47D6-972D-3EDD5710BB02}">
      <dgm:prSet/>
      <dgm:spPr/>
      <dgm:t>
        <a:bodyPr/>
        <a:lstStyle/>
        <a:p>
          <a:endParaRPr lang="en-US"/>
        </a:p>
      </dgm:t>
    </dgm:pt>
    <dgm:pt modelId="{D9E21974-84FC-44ED-A145-D768A59D1096}" type="pres">
      <dgm:prSet presAssocID="{2F996213-B8AD-48E1-9B90-03B2EE6C0812}" presName="linear" presStyleCnt="0">
        <dgm:presLayoutVars>
          <dgm:animLvl val="lvl"/>
          <dgm:resizeHandles val="exact"/>
        </dgm:presLayoutVars>
      </dgm:prSet>
      <dgm:spPr/>
      <dgm:t>
        <a:bodyPr/>
        <a:lstStyle/>
        <a:p>
          <a:endParaRPr lang="en-GB"/>
        </a:p>
      </dgm:t>
    </dgm:pt>
    <dgm:pt modelId="{0A02E61F-AEB0-441F-95CE-D96EFE77DE44}" type="pres">
      <dgm:prSet presAssocID="{01C971CB-940C-49E3-971C-C5AAB859D721}" presName="parentText" presStyleLbl="node1" presStyleIdx="0" presStyleCnt="5">
        <dgm:presLayoutVars>
          <dgm:chMax val="0"/>
          <dgm:bulletEnabled val="1"/>
        </dgm:presLayoutVars>
      </dgm:prSet>
      <dgm:spPr/>
      <dgm:t>
        <a:bodyPr/>
        <a:lstStyle/>
        <a:p>
          <a:endParaRPr lang="en-GB"/>
        </a:p>
      </dgm:t>
    </dgm:pt>
    <dgm:pt modelId="{7B276755-C93C-4B28-A2CB-32FCD6FEFBD1}" type="pres">
      <dgm:prSet presAssocID="{EE70FE2B-E15A-4642-982B-881267F00B12}" presName="spacer" presStyleCnt="0"/>
      <dgm:spPr/>
    </dgm:pt>
    <dgm:pt modelId="{435043EF-0F22-403E-B86E-E8FA954013D3}" type="pres">
      <dgm:prSet presAssocID="{0B8A8D31-5099-4D22-8343-B6C36A18EBAA}" presName="parentText" presStyleLbl="node1" presStyleIdx="1" presStyleCnt="5">
        <dgm:presLayoutVars>
          <dgm:chMax val="0"/>
          <dgm:bulletEnabled val="1"/>
        </dgm:presLayoutVars>
      </dgm:prSet>
      <dgm:spPr/>
      <dgm:t>
        <a:bodyPr/>
        <a:lstStyle/>
        <a:p>
          <a:endParaRPr lang="en-GB"/>
        </a:p>
      </dgm:t>
    </dgm:pt>
    <dgm:pt modelId="{A1FC5287-A86B-43DB-9828-3D27E00A9CEA}" type="pres">
      <dgm:prSet presAssocID="{152B9303-79E7-4F7C-9768-91619C782E6A}" presName="spacer" presStyleCnt="0"/>
      <dgm:spPr/>
    </dgm:pt>
    <dgm:pt modelId="{7843C4A6-B8CB-4E57-B431-7EB22045433D}" type="pres">
      <dgm:prSet presAssocID="{81B0FCF7-7DBC-48A4-91A3-A66D2BDF75C2}" presName="parentText" presStyleLbl="node1" presStyleIdx="2" presStyleCnt="5">
        <dgm:presLayoutVars>
          <dgm:chMax val="0"/>
          <dgm:bulletEnabled val="1"/>
        </dgm:presLayoutVars>
      </dgm:prSet>
      <dgm:spPr/>
      <dgm:t>
        <a:bodyPr/>
        <a:lstStyle/>
        <a:p>
          <a:endParaRPr lang="en-GB"/>
        </a:p>
      </dgm:t>
    </dgm:pt>
    <dgm:pt modelId="{A32F7D44-01DA-4C63-A3D1-FBDE838F98B7}" type="pres">
      <dgm:prSet presAssocID="{D9B404E6-F8D8-4074-9651-CDD5F7EBC3ED}" presName="spacer" presStyleCnt="0"/>
      <dgm:spPr/>
    </dgm:pt>
    <dgm:pt modelId="{9CE1F757-684F-4939-B237-BB53191182F3}" type="pres">
      <dgm:prSet presAssocID="{28A9E244-9967-4B4D-B6F0-78BB001B83A6}" presName="parentText" presStyleLbl="node1" presStyleIdx="3" presStyleCnt="5">
        <dgm:presLayoutVars>
          <dgm:chMax val="0"/>
          <dgm:bulletEnabled val="1"/>
        </dgm:presLayoutVars>
      </dgm:prSet>
      <dgm:spPr/>
      <dgm:t>
        <a:bodyPr/>
        <a:lstStyle/>
        <a:p>
          <a:endParaRPr lang="en-GB"/>
        </a:p>
      </dgm:t>
    </dgm:pt>
    <dgm:pt modelId="{EF55C73E-6968-45C3-A49A-BA1C0CBE153C}" type="pres">
      <dgm:prSet presAssocID="{E9F96572-C66F-41AF-8E58-C0DAD3004A83}" presName="spacer" presStyleCnt="0"/>
      <dgm:spPr/>
    </dgm:pt>
    <dgm:pt modelId="{1CA16814-FC04-4833-BEB7-0132542454DB}" type="pres">
      <dgm:prSet presAssocID="{0A63D94D-79D5-4C20-AACC-52F0042524C9}" presName="parentText" presStyleLbl="node1" presStyleIdx="4" presStyleCnt="5">
        <dgm:presLayoutVars>
          <dgm:chMax val="0"/>
          <dgm:bulletEnabled val="1"/>
        </dgm:presLayoutVars>
      </dgm:prSet>
      <dgm:spPr/>
      <dgm:t>
        <a:bodyPr/>
        <a:lstStyle/>
        <a:p>
          <a:endParaRPr lang="en-GB"/>
        </a:p>
      </dgm:t>
    </dgm:pt>
  </dgm:ptLst>
  <dgm:cxnLst>
    <dgm:cxn modelId="{73034026-2698-45D1-B8D2-379BF4E61066}" type="presOf" srcId="{0B8A8D31-5099-4D22-8343-B6C36A18EBAA}" destId="{435043EF-0F22-403E-B86E-E8FA954013D3}" srcOrd="0" destOrd="0" presId="urn:microsoft.com/office/officeart/2005/8/layout/vList2"/>
    <dgm:cxn modelId="{4FE08566-5BC5-4F38-A0DA-6DB2EEE69B18}" type="presOf" srcId="{0A63D94D-79D5-4C20-AACC-52F0042524C9}" destId="{1CA16814-FC04-4833-BEB7-0132542454DB}" srcOrd="0" destOrd="0" presId="urn:microsoft.com/office/officeart/2005/8/layout/vList2"/>
    <dgm:cxn modelId="{7706D192-D652-4057-AC75-941770FD4C47}" srcId="{2F996213-B8AD-48E1-9B90-03B2EE6C0812}" destId="{81B0FCF7-7DBC-48A4-91A3-A66D2BDF75C2}" srcOrd="2" destOrd="0" parTransId="{241C26ED-5240-4EA4-8C3F-64545BD864D0}" sibTransId="{D9B404E6-F8D8-4074-9651-CDD5F7EBC3ED}"/>
    <dgm:cxn modelId="{AE119069-DEBF-4821-867D-2541B1284DA5}" srcId="{2F996213-B8AD-48E1-9B90-03B2EE6C0812}" destId="{01C971CB-940C-49E3-971C-C5AAB859D721}" srcOrd="0" destOrd="0" parTransId="{5D872FCF-53F4-4657-A1AF-2F2AB2E76856}" sibTransId="{EE70FE2B-E15A-4642-982B-881267F00B12}"/>
    <dgm:cxn modelId="{9AAD0573-7778-4B4D-BAAA-C3443341346C}" type="presOf" srcId="{28A9E244-9967-4B4D-B6F0-78BB001B83A6}" destId="{9CE1F757-684F-4939-B237-BB53191182F3}" srcOrd="0" destOrd="0" presId="urn:microsoft.com/office/officeart/2005/8/layout/vList2"/>
    <dgm:cxn modelId="{B4691D73-5E57-450D-8940-BF4C6CE2B5B1}" type="presOf" srcId="{81B0FCF7-7DBC-48A4-91A3-A66D2BDF75C2}" destId="{7843C4A6-B8CB-4E57-B431-7EB22045433D}" srcOrd="0" destOrd="0" presId="urn:microsoft.com/office/officeart/2005/8/layout/vList2"/>
    <dgm:cxn modelId="{65A414CC-26CE-4826-964F-1108A1F90563}" srcId="{2F996213-B8AD-48E1-9B90-03B2EE6C0812}" destId="{0B8A8D31-5099-4D22-8343-B6C36A18EBAA}" srcOrd="1" destOrd="0" parTransId="{0D5C69D2-2D78-447A-9F65-6E9657A1F744}" sibTransId="{152B9303-79E7-4F7C-9768-91619C782E6A}"/>
    <dgm:cxn modelId="{2E524712-BCE3-47D6-972D-3EDD5710BB02}" srcId="{2F996213-B8AD-48E1-9B90-03B2EE6C0812}" destId="{0A63D94D-79D5-4C20-AACC-52F0042524C9}" srcOrd="4" destOrd="0" parTransId="{BF50E577-1F40-4AC3-9ECB-0352BD8E95CD}" sibTransId="{2E07D6CF-7142-4BE5-99DF-13BCDB72F244}"/>
    <dgm:cxn modelId="{A9310EBB-7A06-4801-9A62-821D039ECC08}" type="presOf" srcId="{2F996213-B8AD-48E1-9B90-03B2EE6C0812}" destId="{D9E21974-84FC-44ED-A145-D768A59D1096}" srcOrd="0" destOrd="0" presId="urn:microsoft.com/office/officeart/2005/8/layout/vList2"/>
    <dgm:cxn modelId="{16788B97-D924-4971-ADE0-D974D892E3D7}" srcId="{2F996213-B8AD-48E1-9B90-03B2EE6C0812}" destId="{28A9E244-9967-4B4D-B6F0-78BB001B83A6}" srcOrd="3" destOrd="0" parTransId="{25D004AD-C223-4635-9BA8-639A1884914A}" sibTransId="{E9F96572-C66F-41AF-8E58-C0DAD3004A83}"/>
    <dgm:cxn modelId="{CCC4D19A-D699-450E-A5F1-AEF0DB031DB8}" type="presOf" srcId="{01C971CB-940C-49E3-971C-C5AAB859D721}" destId="{0A02E61F-AEB0-441F-95CE-D96EFE77DE44}" srcOrd="0" destOrd="0" presId="urn:microsoft.com/office/officeart/2005/8/layout/vList2"/>
    <dgm:cxn modelId="{4AD0CA0F-8F41-4336-97C3-E2A48F2DDCCD}" type="presParOf" srcId="{D9E21974-84FC-44ED-A145-D768A59D1096}" destId="{0A02E61F-AEB0-441F-95CE-D96EFE77DE44}" srcOrd="0" destOrd="0" presId="urn:microsoft.com/office/officeart/2005/8/layout/vList2"/>
    <dgm:cxn modelId="{36D68C76-F616-4ECA-B17C-2B17641CB7D5}" type="presParOf" srcId="{D9E21974-84FC-44ED-A145-D768A59D1096}" destId="{7B276755-C93C-4B28-A2CB-32FCD6FEFBD1}" srcOrd="1" destOrd="0" presId="urn:microsoft.com/office/officeart/2005/8/layout/vList2"/>
    <dgm:cxn modelId="{DC5AF8E6-523C-4DF6-89C8-715D7D27C062}" type="presParOf" srcId="{D9E21974-84FC-44ED-A145-D768A59D1096}" destId="{435043EF-0F22-403E-B86E-E8FA954013D3}" srcOrd="2" destOrd="0" presId="urn:microsoft.com/office/officeart/2005/8/layout/vList2"/>
    <dgm:cxn modelId="{A77ADBD8-50AE-4EB9-B808-FFFC2F83DF47}" type="presParOf" srcId="{D9E21974-84FC-44ED-A145-D768A59D1096}" destId="{A1FC5287-A86B-43DB-9828-3D27E00A9CEA}" srcOrd="3" destOrd="0" presId="urn:microsoft.com/office/officeart/2005/8/layout/vList2"/>
    <dgm:cxn modelId="{12181A07-D83C-492D-81F4-8EE8E42640FB}" type="presParOf" srcId="{D9E21974-84FC-44ED-A145-D768A59D1096}" destId="{7843C4A6-B8CB-4E57-B431-7EB22045433D}" srcOrd="4" destOrd="0" presId="urn:microsoft.com/office/officeart/2005/8/layout/vList2"/>
    <dgm:cxn modelId="{726AEF3D-4A90-4F0D-89C7-8A1E974F25C5}" type="presParOf" srcId="{D9E21974-84FC-44ED-A145-D768A59D1096}" destId="{A32F7D44-01DA-4C63-A3D1-FBDE838F98B7}" srcOrd="5" destOrd="0" presId="urn:microsoft.com/office/officeart/2005/8/layout/vList2"/>
    <dgm:cxn modelId="{2E346E73-ACA3-4651-BDCC-E169EF1BABE4}" type="presParOf" srcId="{D9E21974-84FC-44ED-A145-D768A59D1096}" destId="{9CE1F757-684F-4939-B237-BB53191182F3}" srcOrd="6" destOrd="0" presId="urn:microsoft.com/office/officeart/2005/8/layout/vList2"/>
    <dgm:cxn modelId="{AE825A93-29F4-43A9-9C91-2514AC2D398D}" type="presParOf" srcId="{D9E21974-84FC-44ED-A145-D768A59D1096}" destId="{EF55C73E-6968-45C3-A49A-BA1C0CBE153C}" srcOrd="7" destOrd="0" presId="urn:microsoft.com/office/officeart/2005/8/layout/vList2"/>
    <dgm:cxn modelId="{C62B5260-6DA6-46EC-9864-9A2D9C6D86BC}" type="presParOf" srcId="{D9E21974-84FC-44ED-A145-D768A59D1096}" destId="{1CA16814-FC04-4833-BEB7-0132542454DB}"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7628398-A4D7-4C12-AC43-A2D5440B52C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783183B-A39B-4D9B-BAFA-DF3B698533F3}">
      <dgm:prSet custT="1"/>
      <dgm:spPr/>
      <dgm:t>
        <a:bodyPr/>
        <a:lstStyle/>
        <a:p>
          <a:r>
            <a:rPr lang="en-US" sz="2000">
              <a:latin typeface="Arial" panose="020B0604020202020204" pitchFamily="34" charset="0"/>
              <a:cs typeface="Arial" panose="020B0604020202020204" pitchFamily="34" charset="0"/>
            </a:rPr>
            <a:t>Residential/nursing care can offer 24-hour assistance to complex needs and minimise risks to the high-frailty or impaired mind. </a:t>
          </a:r>
        </a:p>
      </dgm:t>
    </dgm:pt>
    <dgm:pt modelId="{09CEF52B-C1B9-46DE-97C4-2320FF9E550C}" type="parTrans" cxnId="{9E3DDC97-F2E8-44B8-AA40-0C723FB62794}">
      <dgm:prSet/>
      <dgm:spPr/>
      <dgm:t>
        <a:bodyPr/>
        <a:lstStyle/>
        <a:p>
          <a:endParaRPr lang="en-US"/>
        </a:p>
      </dgm:t>
    </dgm:pt>
    <dgm:pt modelId="{490EDA0E-7235-4BEF-86FD-B0902BAAD7E0}" type="sibTrans" cxnId="{9E3DDC97-F2E8-44B8-AA40-0C723FB62794}">
      <dgm:prSet/>
      <dgm:spPr/>
      <dgm:t>
        <a:bodyPr/>
        <a:lstStyle/>
        <a:p>
          <a:endParaRPr lang="en-US"/>
        </a:p>
      </dgm:t>
    </dgm:pt>
    <dgm:pt modelId="{7EB8F3C7-2267-40DD-B37C-12EB38DFE575}">
      <dgm:prSet custT="1"/>
      <dgm:spPr/>
      <dgm:t>
        <a:bodyPr/>
        <a:lstStyle/>
        <a:p>
          <a:r>
            <a:rPr lang="en-US" sz="2000" dirty="0">
              <a:latin typeface="Arial" panose="020B0604020202020204" pitchFamily="34" charset="0"/>
              <a:cs typeface="Arial" panose="020B0604020202020204" pitchFamily="34" charset="0"/>
            </a:rPr>
            <a:t>Nevertheless, poor remuneration and workforce shortage are factors that lead to recruitment/retention, which may interfere with uniformity and quality of care.</a:t>
          </a:r>
        </a:p>
      </dgm:t>
    </dgm:pt>
    <dgm:pt modelId="{072D7698-49BA-4EA8-9FC6-7AC9DC42BCD8}" type="parTrans" cxnId="{058246D7-6473-4532-8CC3-FE70807D0D67}">
      <dgm:prSet/>
      <dgm:spPr/>
      <dgm:t>
        <a:bodyPr/>
        <a:lstStyle/>
        <a:p>
          <a:endParaRPr lang="en-US"/>
        </a:p>
      </dgm:t>
    </dgm:pt>
    <dgm:pt modelId="{E593B0E7-8756-4255-A04B-6B2AD84C2348}" type="sibTrans" cxnId="{058246D7-6473-4532-8CC3-FE70807D0D67}">
      <dgm:prSet/>
      <dgm:spPr/>
      <dgm:t>
        <a:bodyPr/>
        <a:lstStyle/>
        <a:p>
          <a:endParaRPr lang="en-US"/>
        </a:p>
      </dgm:t>
    </dgm:pt>
    <dgm:pt modelId="{4F6B3E25-1ADF-433A-8137-7306479D8758}">
      <dgm:prSet custT="1"/>
      <dgm:spPr/>
      <dgm:t>
        <a:bodyPr/>
        <a:lstStyle/>
        <a:p>
          <a:r>
            <a:rPr lang="en-US" sz="2000" dirty="0">
              <a:latin typeface="Arial" panose="020B0604020202020204" pitchFamily="34" charset="0"/>
              <a:cs typeface="Arial" panose="020B0604020202020204" pitchFamily="34" charset="0"/>
            </a:rPr>
            <a:t>The relationship between social networks and social networks in long-term care is associated with cognitive function and quality of life, i.e. the environment should actively maintain relations and interactions. </a:t>
          </a:r>
        </a:p>
      </dgm:t>
    </dgm:pt>
    <dgm:pt modelId="{261D1390-5371-407A-B173-B96C925924FA}" type="parTrans" cxnId="{6521F4D4-F16A-4C53-95C7-3C5262632DB2}">
      <dgm:prSet/>
      <dgm:spPr/>
      <dgm:t>
        <a:bodyPr/>
        <a:lstStyle/>
        <a:p>
          <a:endParaRPr lang="en-US"/>
        </a:p>
      </dgm:t>
    </dgm:pt>
    <dgm:pt modelId="{10DA72CC-C483-4F73-8384-42C042715F32}" type="sibTrans" cxnId="{6521F4D4-F16A-4C53-95C7-3C5262632DB2}">
      <dgm:prSet/>
      <dgm:spPr/>
      <dgm:t>
        <a:bodyPr/>
        <a:lstStyle/>
        <a:p>
          <a:endParaRPr lang="en-US"/>
        </a:p>
      </dgm:t>
    </dgm:pt>
    <dgm:pt modelId="{8B560112-A47A-402C-ACD7-D09CA36AFE9B}">
      <dgm:prSet custT="1"/>
      <dgm:spPr/>
      <dgm:t>
        <a:bodyPr/>
        <a:lstStyle/>
        <a:p>
          <a:r>
            <a:rPr lang="en-US" sz="2000" dirty="0">
              <a:latin typeface="Arial" panose="020B0604020202020204" pitchFamily="34" charset="0"/>
              <a:cs typeface="Arial" panose="020B0604020202020204" pitchFamily="34" charset="0"/>
            </a:rPr>
            <a:t>Institutional routines may limit autonomy in an inadvertent manner, which is incompatible with the principles of empowerment and equality. </a:t>
          </a:r>
        </a:p>
      </dgm:t>
    </dgm:pt>
    <dgm:pt modelId="{DF2AB50B-467D-424B-8E50-4E9F028F3B67}" type="parTrans" cxnId="{AB42876C-06C7-4A1B-B7BB-832A99F885A6}">
      <dgm:prSet/>
      <dgm:spPr/>
      <dgm:t>
        <a:bodyPr/>
        <a:lstStyle/>
        <a:p>
          <a:endParaRPr lang="en-US"/>
        </a:p>
      </dgm:t>
    </dgm:pt>
    <dgm:pt modelId="{B322ABBA-8E71-4C5F-B489-D98074C5FCA4}" type="sibTrans" cxnId="{AB42876C-06C7-4A1B-B7BB-832A99F885A6}">
      <dgm:prSet/>
      <dgm:spPr/>
      <dgm:t>
        <a:bodyPr/>
        <a:lstStyle/>
        <a:p>
          <a:endParaRPr lang="en-US"/>
        </a:p>
      </dgm:t>
    </dgm:pt>
    <dgm:pt modelId="{9B2995EC-7150-496E-973C-679D0B38C535}">
      <dgm:prSet custT="1"/>
      <dgm:spPr/>
      <dgm:t>
        <a:bodyPr/>
        <a:lstStyle/>
        <a:p>
          <a:r>
            <a:rPr lang="en-US" sz="2000" dirty="0">
              <a:latin typeface="Arial" panose="020B0604020202020204" pitchFamily="34" charset="0"/>
              <a:cs typeface="Arial" panose="020B0604020202020204" pitchFamily="34" charset="0"/>
            </a:rPr>
            <a:t>Dining/mealtime experiences in adult day </a:t>
          </a:r>
          <a:r>
            <a:rPr lang="en-US" sz="2000" dirty="0" smtClean="0">
              <a:latin typeface="Arial" panose="020B0604020202020204" pitchFamily="34" charset="0"/>
              <a:cs typeface="Arial" panose="020B0604020202020204" pitchFamily="34" charset="0"/>
            </a:rPr>
            <a:t>Centre's </a:t>
          </a:r>
          <a:r>
            <a:rPr lang="en-US" sz="2000" dirty="0">
              <a:latin typeface="Arial" panose="020B0604020202020204" pitchFamily="34" charset="0"/>
              <a:cs typeface="Arial" panose="020B0604020202020204" pitchFamily="34" charset="0"/>
            </a:rPr>
            <a:t>bring out how the institutional </a:t>
          </a:r>
          <a:r>
            <a:rPr lang="en-US" sz="2000" dirty="0" smtClean="0">
              <a:latin typeface="Arial" panose="020B0604020202020204" pitchFamily="34" charset="0"/>
              <a:cs typeface="Arial" panose="020B0604020202020204" pitchFamily="34" charset="0"/>
            </a:rPr>
            <a:t>practice </a:t>
          </a:r>
          <a:r>
            <a:rPr lang="en-US" sz="2000" dirty="0">
              <a:latin typeface="Arial" panose="020B0604020202020204" pitchFamily="34" charset="0"/>
              <a:cs typeface="Arial" panose="020B0604020202020204" pitchFamily="34" charset="0"/>
            </a:rPr>
            <a:t>can define dignity, choice and wellbeing-helpful in assessing communal living environments as well. (Avraham et al., 2025)</a:t>
          </a:r>
        </a:p>
      </dgm:t>
    </dgm:pt>
    <dgm:pt modelId="{87C9FC06-3B1C-46A0-B294-C97B3F9BD1AB}" type="parTrans" cxnId="{F046C4EC-37B9-4A65-B71F-6A0B3F25BCED}">
      <dgm:prSet/>
      <dgm:spPr/>
      <dgm:t>
        <a:bodyPr/>
        <a:lstStyle/>
        <a:p>
          <a:endParaRPr lang="en-US"/>
        </a:p>
      </dgm:t>
    </dgm:pt>
    <dgm:pt modelId="{9A9928D2-F475-4D15-999A-AAF531FE4930}" type="sibTrans" cxnId="{F046C4EC-37B9-4A65-B71F-6A0B3F25BCED}">
      <dgm:prSet/>
      <dgm:spPr/>
      <dgm:t>
        <a:bodyPr/>
        <a:lstStyle/>
        <a:p>
          <a:endParaRPr lang="en-US"/>
        </a:p>
      </dgm:t>
    </dgm:pt>
    <dgm:pt modelId="{428D50CE-189B-4FE3-9202-E219CCAD3169}" type="pres">
      <dgm:prSet presAssocID="{47628398-A4D7-4C12-AC43-A2D5440B52C6}" presName="linear" presStyleCnt="0">
        <dgm:presLayoutVars>
          <dgm:animLvl val="lvl"/>
          <dgm:resizeHandles val="exact"/>
        </dgm:presLayoutVars>
      </dgm:prSet>
      <dgm:spPr/>
      <dgm:t>
        <a:bodyPr/>
        <a:lstStyle/>
        <a:p>
          <a:endParaRPr lang="en-GB"/>
        </a:p>
      </dgm:t>
    </dgm:pt>
    <dgm:pt modelId="{14BBFEF3-20EC-4BB3-B9DC-AA27E65C48DC}" type="pres">
      <dgm:prSet presAssocID="{E783183B-A39B-4D9B-BAFA-DF3B698533F3}" presName="parentText" presStyleLbl="node1" presStyleIdx="0" presStyleCnt="5">
        <dgm:presLayoutVars>
          <dgm:chMax val="0"/>
          <dgm:bulletEnabled val="1"/>
        </dgm:presLayoutVars>
      </dgm:prSet>
      <dgm:spPr/>
      <dgm:t>
        <a:bodyPr/>
        <a:lstStyle/>
        <a:p>
          <a:endParaRPr lang="en-GB"/>
        </a:p>
      </dgm:t>
    </dgm:pt>
    <dgm:pt modelId="{72C7F45D-B53D-4C12-8FF3-B5676F944255}" type="pres">
      <dgm:prSet presAssocID="{490EDA0E-7235-4BEF-86FD-B0902BAAD7E0}" presName="spacer" presStyleCnt="0"/>
      <dgm:spPr/>
    </dgm:pt>
    <dgm:pt modelId="{B292AAF3-4105-4C39-B17D-4CC8475CE2A0}" type="pres">
      <dgm:prSet presAssocID="{7EB8F3C7-2267-40DD-B37C-12EB38DFE575}" presName="parentText" presStyleLbl="node1" presStyleIdx="1" presStyleCnt="5">
        <dgm:presLayoutVars>
          <dgm:chMax val="0"/>
          <dgm:bulletEnabled val="1"/>
        </dgm:presLayoutVars>
      </dgm:prSet>
      <dgm:spPr/>
      <dgm:t>
        <a:bodyPr/>
        <a:lstStyle/>
        <a:p>
          <a:endParaRPr lang="en-GB"/>
        </a:p>
      </dgm:t>
    </dgm:pt>
    <dgm:pt modelId="{86462250-9B8F-44F1-AD31-E68CF4298D26}" type="pres">
      <dgm:prSet presAssocID="{E593B0E7-8756-4255-A04B-6B2AD84C2348}" presName="spacer" presStyleCnt="0"/>
      <dgm:spPr/>
    </dgm:pt>
    <dgm:pt modelId="{53FE2349-42DD-4F65-ADC4-E8E04297B917}" type="pres">
      <dgm:prSet presAssocID="{4F6B3E25-1ADF-433A-8137-7306479D8758}" presName="parentText" presStyleLbl="node1" presStyleIdx="2" presStyleCnt="5">
        <dgm:presLayoutVars>
          <dgm:chMax val="0"/>
          <dgm:bulletEnabled val="1"/>
        </dgm:presLayoutVars>
      </dgm:prSet>
      <dgm:spPr/>
      <dgm:t>
        <a:bodyPr/>
        <a:lstStyle/>
        <a:p>
          <a:endParaRPr lang="en-GB"/>
        </a:p>
      </dgm:t>
    </dgm:pt>
    <dgm:pt modelId="{DD4BAC65-3F28-41C5-9881-8FD65A7A3D6F}" type="pres">
      <dgm:prSet presAssocID="{10DA72CC-C483-4F73-8384-42C042715F32}" presName="spacer" presStyleCnt="0"/>
      <dgm:spPr/>
    </dgm:pt>
    <dgm:pt modelId="{A9B73C65-C78D-4611-AE2A-E6DF697E7992}" type="pres">
      <dgm:prSet presAssocID="{8B560112-A47A-402C-ACD7-D09CA36AFE9B}" presName="parentText" presStyleLbl="node1" presStyleIdx="3" presStyleCnt="5">
        <dgm:presLayoutVars>
          <dgm:chMax val="0"/>
          <dgm:bulletEnabled val="1"/>
        </dgm:presLayoutVars>
      </dgm:prSet>
      <dgm:spPr/>
      <dgm:t>
        <a:bodyPr/>
        <a:lstStyle/>
        <a:p>
          <a:endParaRPr lang="en-GB"/>
        </a:p>
      </dgm:t>
    </dgm:pt>
    <dgm:pt modelId="{F112BBF4-86BA-4865-8168-34617CEC11BD}" type="pres">
      <dgm:prSet presAssocID="{B322ABBA-8E71-4C5F-B489-D98074C5FCA4}" presName="spacer" presStyleCnt="0"/>
      <dgm:spPr/>
    </dgm:pt>
    <dgm:pt modelId="{B365396F-1EE8-4158-BBAD-41FF0BB4E2D6}" type="pres">
      <dgm:prSet presAssocID="{9B2995EC-7150-496E-973C-679D0B38C535}" presName="parentText" presStyleLbl="node1" presStyleIdx="4" presStyleCnt="5">
        <dgm:presLayoutVars>
          <dgm:chMax val="0"/>
          <dgm:bulletEnabled val="1"/>
        </dgm:presLayoutVars>
      </dgm:prSet>
      <dgm:spPr/>
      <dgm:t>
        <a:bodyPr/>
        <a:lstStyle/>
        <a:p>
          <a:endParaRPr lang="en-GB"/>
        </a:p>
      </dgm:t>
    </dgm:pt>
  </dgm:ptLst>
  <dgm:cxnLst>
    <dgm:cxn modelId="{F046C4EC-37B9-4A65-B71F-6A0B3F25BCED}" srcId="{47628398-A4D7-4C12-AC43-A2D5440B52C6}" destId="{9B2995EC-7150-496E-973C-679D0B38C535}" srcOrd="4" destOrd="0" parTransId="{87C9FC06-3B1C-46A0-B294-C97B3F9BD1AB}" sibTransId="{9A9928D2-F475-4D15-999A-AAF531FE4930}"/>
    <dgm:cxn modelId="{AB42876C-06C7-4A1B-B7BB-832A99F885A6}" srcId="{47628398-A4D7-4C12-AC43-A2D5440B52C6}" destId="{8B560112-A47A-402C-ACD7-D09CA36AFE9B}" srcOrd="3" destOrd="0" parTransId="{DF2AB50B-467D-424B-8E50-4E9F028F3B67}" sibTransId="{B322ABBA-8E71-4C5F-B489-D98074C5FCA4}"/>
    <dgm:cxn modelId="{6521F4D4-F16A-4C53-95C7-3C5262632DB2}" srcId="{47628398-A4D7-4C12-AC43-A2D5440B52C6}" destId="{4F6B3E25-1ADF-433A-8137-7306479D8758}" srcOrd="2" destOrd="0" parTransId="{261D1390-5371-407A-B173-B96C925924FA}" sibTransId="{10DA72CC-C483-4F73-8384-42C042715F32}"/>
    <dgm:cxn modelId="{D0139CBB-B789-4375-8BDB-E872C99B0651}" type="presOf" srcId="{9B2995EC-7150-496E-973C-679D0B38C535}" destId="{B365396F-1EE8-4158-BBAD-41FF0BB4E2D6}" srcOrd="0" destOrd="0" presId="urn:microsoft.com/office/officeart/2005/8/layout/vList2"/>
    <dgm:cxn modelId="{618522FE-7C1F-4CDA-B7AE-E26353A0CB6B}" type="presOf" srcId="{7EB8F3C7-2267-40DD-B37C-12EB38DFE575}" destId="{B292AAF3-4105-4C39-B17D-4CC8475CE2A0}" srcOrd="0" destOrd="0" presId="urn:microsoft.com/office/officeart/2005/8/layout/vList2"/>
    <dgm:cxn modelId="{A72CF73B-3E6C-40C3-BD8D-D3ED2C013C05}" type="presOf" srcId="{8B560112-A47A-402C-ACD7-D09CA36AFE9B}" destId="{A9B73C65-C78D-4611-AE2A-E6DF697E7992}" srcOrd="0" destOrd="0" presId="urn:microsoft.com/office/officeart/2005/8/layout/vList2"/>
    <dgm:cxn modelId="{4C87834B-2C62-40E5-896A-FB06D19263B4}" type="presOf" srcId="{47628398-A4D7-4C12-AC43-A2D5440B52C6}" destId="{428D50CE-189B-4FE3-9202-E219CCAD3169}" srcOrd="0" destOrd="0" presId="urn:microsoft.com/office/officeart/2005/8/layout/vList2"/>
    <dgm:cxn modelId="{9E3DDC97-F2E8-44B8-AA40-0C723FB62794}" srcId="{47628398-A4D7-4C12-AC43-A2D5440B52C6}" destId="{E783183B-A39B-4D9B-BAFA-DF3B698533F3}" srcOrd="0" destOrd="0" parTransId="{09CEF52B-C1B9-46DE-97C4-2320FF9E550C}" sibTransId="{490EDA0E-7235-4BEF-86FD-B0902BAAD7E0}"/>
    <dgm:cxn modelId="{058246D7-6473-4532-8CC3-FE70807D0D67}" srcId="{47628398-A4D7-4C12-AC43-A2D5440B52C6}" destId="{7EB8F3C7-2267-40DD-B37C-12EB38DFE575}" srcOrd="1" destOrd="0" parTransId="{072D7698-49BA-4EA8-9FC6-7AC9DC42BCD8}" sibTransId="{E593B0E7-8756-4255-A04B-6B2AD84C2348}"/>
    <dgm:cxn modelId="{174F1AF5-46BA-404C-993E-114915AE3F56}" type="presOf" srcId="{4F6B3E25-1ADF-433A-8137-7306479D8758}" destId="{53FE2349-42DD-4F65-ADC4-E8E04297B917}" srcOrd="0" destOrd="0" presId="urn:microsoft.com/office/officeart/2005/8/layout/vList2"/>
    <dgm:cxn modelId="{3965E097-4D5C-4D7A-902E-8FD5945F0491}" type="presOf" srcId="{E783183B-A39B-4D9B-BAFA-DF3B698533F3}" destId="{14BBFEF3-20EC-4BB3-B9DC-AA27E65C48DC}" srcOrd="0" destOrd="0" presId="urn:microsoft.com/office/officeart/2005/8/layout/vList2"/>
    <dgm:cxn modelId="{10B84106-8813-4422-A71D-10EF30D3366F}" type="presParOf" srcId="{428D50CE-189B-4FE3-9202-E219CCAD3169}" destId="{14BBFEF3-20EC-4BB3-B9DC-AA27E65C48DC}" srcOrd="0" destOrd="0" presId="urn:microsoft.com/office/officeart/2005/8/layout/vList2"/>
    <dgm:cxn modelId="{DF9216F5-309A-41AD-9D73-49ADBD8A9A63}" type="presParOf" srcId="{428D50CE-189B-4FE3-9202-E219CCAD3169}" destId="{72C7F45D-B53D-4C12-8FF3-B5676F944255}" srcOrd="1" destOrd="0" presId="urn:microsoft.com/office/officeart/2005/8/layout/vList2"/>
    <dgm:cxn modelId="{87DE31A7-BF38-40C4-9567-3EECAFA48A44}" type="presParOf" srcId="{428D50CE-189B-4FE3-9202-E219CCAD3169}" destId="{B292AAF3-4105-4C39-B17D-4CC8475CE2A0}" srcOrd="2" destOrd="0" presId="urn:microsoft.com/office/officeart/2005/8/layout/vList2"/>
    <dgm:cxn modelId="{0BB3C936-D835-41EB-B0BC-F60DE39696C9}" type="presParOf" srcId="{428D50CE-189B-4FE3-9202-E219CCAD3169}" destId="{86462250-9B8F-44F1-AD31-E68CF4298D26}" srcOrd="3" destOrd="0" presId="urn:microsoft.com/office/officeart/2005/8/layout/vList2"/>
    <dgm:cxn modelId="{FC817047-4EE5-4929-B23E-70F1C130FDF9}" type="presParOf" srcId="{428D50CE-189B-4FE3-9202-E219CCAD3169}" destId="{53FE2349-42DD-4F65-ADC4-E8E04297B917}" srcOrd="4" destOrd="0" presId="urn:microsoft.com/office/officeart/2005/8/layout/vList2"/>
    <dgm:cxn modelId="{2451D3FA-5097-4D6B-BA98-A0B5454BB2DE}" type="presParOf" srcId="{428D50CE-189B-4FE3-9202-E219CCAD3169}" destId="{DD4BAC65-3F28-41C5-9881-8FD65A7A3D6F}" srcOrd="5" destOrd="0" presId="urn:microsoft.com/office/officeart/2005/8/layout/vList2"/>
    <dgm:cxn modelId="{C59CDC17-0FFA-425D-A404-4FF44460C1F7}" type="presParOf" srcId="{428D50CE-189B-4FE3-9202-E219CCAD3169}" destId="{A9B73C65-C78D-4611-AE2A-E6DF697E7992}" srcOrd="6" destOrd="0" presId="urn:microsoft.com/office/officeart/2005/8/layout/vList2"/>
    <dgm:cxn modelId="{9508785C-1ED2-4EB4-B87D-9EF2EEA2EE4A}" type="presParOf" srcId="{428D50CE-189B-4FE3-9202-E219CCAD3169}" destId="{F112BBF4-86BA-4865-8168-34617CEC11BD}" srcOrd="7" destOrd="0" presId="urn:microsoft.com/office/officeart/2005/8/layout/vList2"/>
    <dgm:cxn modelId="{BD3A7564-41FA-4A57-AFBC-35FE9C516678}" type="presParOf" srcId="{428D50CE-189B-4FE3-9202-E219CCAD3169}" destId="{B365396F-1EE8-4158-BBAD-41FF0BB4E2D6}"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999C89A-7B66-4A4D-BC0D-3B5094B60EE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6B781AD-A074-47D7-800F-C39B1CD60F89}">
      <dgm:prSet/>
      <dgm:spPr/>
      <dgm:t>
        <a:bodyPr/>
        <a:lstStyle/>
        <a:p>
          <a:r>
            <a:rPr lang="en-US" dirty="0">
              <a:latin typeface="Arial" panose="020B0604020202020204" pitchFamily="34" charset="0"/>
              <a:cs typeface="Arial" panose="020B0604020202020204" pitchFamily="34" charset="0"/>
            </a:rPr>
            <a:t>The poor mental health outcomes can be linked to the lack of social/emotional support and loneliness, which raises the value of </a:t>
          </a:r>
          <a:r>
            <a:rPr lang="en-US" dirty="0" smtClean="0">
              <a:latin typeface="Arial" panose="020B0604020202020204" pitchFamily="34" charset="0"/>
              <a:cs typeface="Arial" panose="020B0604020202020204" pitchFamily="34" charset="0"/>
            </a:rPr>
            <a:t>connection </a:t>
          </a:r>
          <a:r>
            <a:rPr lang="en-US" dirty="0">
              <a:latin typeface="Arial" panose="020B0604020202020204" pitchFamily="34" charset="0"/>
              <a:cs typeface="Arial" panose="020B0604020202020204" pitchFamily="34" charset="0"/>
            </a:rPr>
            <a:t>and belonging to a community. (Long and Guo, 2023)</a:t>
          </a:r>
        </a:p>
      </dgm:t>
    </dgm:pt>
    <dgm:pt modelId="{6132A3D6-BC64-4C57-9143-92F803F9BD93}" type="parTrans" cxnId="{83E5A1A7-3408-4F05-888D-34E270BA4D78}">
      <dgm:prSet/>
      <dgm:spPr/>
      <dgm:t>
        <a:bodyPr/>
        <a:lstStyle/>
        <a:p>
          <a:endParaRPr lang="en-US"/>
        </a:p>
      </dgm:t>
    </dgm:pt>
    <dgm:pt modelId="{3CA38E25-8D74-42BE-8D11-05A804728841}" type="sibTrans" cxnId="{83E5A1A7-3408-4F05-888D-34E270BA4D78}">
      <dgm:prSet/>
      <dgm:spPr/>
      <dgm:t>
        <a:bodyPr/>
        <a:lstStyle/>
        <a:p>
          <a:endParaRPr lang="en-US"/>
        </a:p>
      </dgm:t>
    </dgm:pt>
    <dgm:pt modelId="{EEE008D5-78B2-4D8F-A0E7-8384BDF6F938}">
      <dgm:prSet/>
      <dgm:spPr/>
      <dgm:t>
        <a:bodyPr/>
        <a:lstStyle/>
        <a:p>
          <a:r>
            <a:rPr lang="en-US">
              <a:latin typeface="Arial" panose="020B0604020202020204" pitchFamily="34" charset="0"/>
              <a:cs typeface="Arial" panose="020B0604020202020204" pitchFamily="34" charset="0"/>
            </a:rPr>
            <a:t>Demographic growth drives up the demand of services, which puts wait lists, access issues, and strain on informal carers and local systems. (ONS, 2021)</a:t>
          </a:r>
        </a:p>
      </dgm:t>
    </dgm:pt>
    <dgm:pt modelId="{D9CD0C44-E44B-47B5-AC13-DBCCE5991378}" type="parTrans" cxnId="{5BB13FBC-CF7D-45C5-85B8-40C5EFABB04E}">
      <dgm:prSet/>
      <dgm:spPr/>
      <dgm:t>
        <a:bodyPr/>
        <a:lstStyle/>
        <a:p>
          <a:endParaRPr lang="en-US"/>
        </a:p>
      </dgm:t>
    </dgm:pt>
    <dgm:pt modelId="{BD875F8D-3F1E-4D08-B0ED-3EDA24B2F805}" type="sibTrans" cxnId="{5BB13FBC-CF7D-45C5-85B8-40C5EFABB04E}">
      <dgm:prSet/>
      <dgm:spPr/>
      <dgm:t>
        <a:bodyPr/>
        <a:lstStyle/>
        <a:p>
          <a:endParaRPr lang="en-US"/>
        </a:p>
      </dgm:t>
    </dgm:pt>
    <dgm:pt modelId="{62CCD5A9-D0D3-49CD-BEB6-2FB383E4F00D}">
      <dgm:prSet/>
      <dgm:spPr/>
      <dgm:t>
        <a:bodyPr/>
        <a:lstStyle/>
        <a:p>
          <a:r>
            <a:rPr lang="en-US">
              <a:latin typeface="Arial" panose="020B0604020202020204" pitchFamily="34" charset="0"/>
              <a:cs typeface="Arial" panose="020B0604020202020204" pitchFamily="34" charset="0"/>
            </a:rPr>
            <a:t>Heavy conditions (e.g., osteoarthritis) may limit the ability to move and be independent, necessitating coordinated assistance and adoptions to be able to be active. (van der Kraan, 2025)</a:t>
          </a:r>
        </a:p>
      </dgm:t>
    </dgm:pt>
    <dgm:pt modelId="{E0CDBDFE-F5D6-4632-98BE-044833E433BD}" type="parTrans" cxnId="{998B0218-A0AC-4963-A337-72C286D47EAA}">
      <dgm:prSet/>
      <dgm:spPr/>
      <dgm:t>
        <a:bodyPr/>
        <a:lstStyle/>
        <a:p>
          <a:endParaRPr lang="en-US"/>
        </a:p>
      </dgm:t>
    </dgm:pt>
    <dgm:pt modelId="{F198495E-4255-4218-B98F-EFE26EE9EF67}" type="sibTrans" cxnId="{998B0218-A0AC-4963-A337-72C286D47EAA}">
      <dgm:prSet/>
      <dgm:spPr/>
      <dgm:t>
        <a:bodyPr/>
        <a:lstStyle/>
        <a:p>
          <a:endParaRPr lang="en-US"/>
        </a:p>
      </dgm:t>
    </dgm:pt>
    <dgm:pt modelId="{8F5A2B9F-C211-40E2-A2D1-4C944902C5D9}">
      <dgm:prSet/>
      <dgm:spPr/>
      <dgm:t>
        <a:bodyPr/>
        <a:lstStyle/>
        <a:p>
          <a:r>
            <a:rPr lang="en-US" dirty="0">
              <a:latin typeface="Arial" panose="020B0604020202020204" pitchFamily="34" charset="0"/>
              <a:cs typeface="Arial" panose="020B0604020202020204" pitchFamily="34" charset="0"/>
            </a:rPr>
            <a:t>Digital exclusion may diminish access to telehealth/remote services, particularly in under-equipped places, lacking skills and/or </a:t>
          </a:r>
          <a:r>
            <a:rPr lang="en-US" dirty="0" smtClean="0">
              <a:latin typeface="Arial" panose="020B0604020202020204" pitchFamily="34" charset="0"/>
              <a:cs typeface="Arial" panose="020B0604020202020204" pitchFamily="34" charset="0"/>
            </a:rPr>
            <a:t>connection. </a:t>
          </a:r>
          <a:r>
            <a:rPr lang="en-US" dirty="0">
              <a:latin typeface="Arial" panose="020B0604020202020204" pitchFamily="34" charset="0"/>
              <a:cs typeface="Arial" panose="020B0604020202020204" pitchFamily="34" charset="0"/>
            </a:rPr>
            <a:t>(Mathew et al., 2023)</a:t>
          </a:r>
        </a:p>
      </dgm:t>
    </dgm:pt>
    <dgm:pt modelId="{A3A1D9FA-7CF1-4242-A58A-979E17EA0B23}" type="parTrans" cxnId="{9B16D0DA-002F-4EF8-BA5A-10CFB26647D4}">
      <dgm:prSet/>
      <dgm:spPr/>
      <dgm:t>
        <a:bodyPr/>
        <a:lstStyle/>
        <a:p>
          <a:endParaRPr lang="en-US"/>
        </a:p>
      </dgm:t>
    </dgm:pt>
    <dgm:pt modelId="{FFBEB97A-E23D-4DED-B1DC-3434235D3249}" type="sibTrans" cxnId="{9B16D0DA-002F-4EF8-BA5A-10CFB26647D4}">
      <dgm:prSet/>
      <dgm:spPr/>
      <dgm:t>
        <a:bodyPr/>
        <a:lstStyle/>
        <a:p>
          <a:endParaRPr lang="en-US"/>
        </a:p>
      </dgm:t>
    </dgm:pt>
    <dgm:pt modelId="{388DBE05-EED9-4401-9FB4-BADA6E1B465F}">
      <dgm:prSet/>
      <dgm:spPr/>
      <dgm:t>
        <a:bodyPr/>
        <a:lstStyle/>
        <a:p>
          <a:r>
            <a:rPr lang="en-US" dirty="0">
              <a:latin typeface="Arial" panose="020B0604020202020204" pitchFamily="34" charset="0"/>
              <a:cs typeface="Arial" panose="020B0604020202020204" pitchFamily="34" charset="0"/>
            </a:rPr>
            <a:t>The opposition to change may hinder innovation and delay the introduction of effective service and technology changes. (Nowak, 2023)</a:t>
          </a:r>
        </a:p>
      </dgm:t>
    </dgm:pt>
    <dgm:pt modelId="{7738DABA-46CB-4DCB-80D6-36C079539A26}" type="parTrans" cxnId="{84F3DC7A-2EB1-4719-A4A0-76E983BFD021}">
      <dgm:prSet/>
      <dgm:spPr/>
      <dgm:t>
        <a:bodyPr/>
        <a:lstStyle/>
        <a:p>
          <a:endParaRPr lang="en-US"/>
        </a:p>
      </dgm:t>
    </dgm:pt>
    <dgm:pt modelId="{5EB125B8-57AC-4CFD-889A-C551FF852875}" type="sibTrans" cxnId="{84F3DC7A-2EB1-4719-A4A0-76E983BFD021}">
      <dgm:prSet/>
      <dgm:spPr/>
      <dgm:t>
        <a:bodyPr/>
        <a:lstStyle/>
        <a:p>
          <a:endParaRPr lang="en-US"/>
        </a:p>
      </dgm:t>
    </dgm:pt>
    <dgm:pt modelId="{4F07CB22-D9CA-4EC5-B3D2-AFD3FB2ABF30}" type="pres">
      <dgm:prSet presAssocID="{D999C89A-7B66-4A4D-BC0D-3B5094B60EEC}" presName="vert0" presStyleCnt="0">
        <dgm:presLayoutVars>
          <dgm:dir/>
          <dgm:animOne val="branch"/>
          <dgm:animLvl val="lvl"/>
        </dgm:presLayoutVars>
      </dgm:prSet>
      <dgm:spPr/>
      <dgm:t>
        <a:bodyPr/>
        <a:lstStyle/>
        <a:p>
          <a:endParaRPr lang="en-GB"/>
        </a:p>
      </dgm:t>
    </dgm:pt>
    <dgm:pt modelId="{9AF67188-D7AF-47B2-B876-7EE3F5A0D8F4}" type="pres">
      <dgm:prSet presAssocID="{36B781AD-A074-47D7-800F-C39B1CD60F89}" presName="thickLine" presStyleLbl="alignNode1" presStyleIdx="0" presStyleCnt="5"/>
      <dgm:spPr/>
    </dgm:pt>
    <dgm:pt modelId="{31B76C63-FB05-484B-B43F-636DDC276B89}" type="pres">
      <dgm:prSet presAssocID="{36B781AD-A074-47D7-800F-C39B1CD60F89}" presName="horz1" presStyleCnt="0"/>
      <dgm:spPr/>
    </dgm:pt>
    <dgm:pt modelId="{F30F6042-37C0-4B95-89A5-15866F1E31FD}" type="pres">
      <dgm:prSet presAssocID="{36B781AD-A074-47D7-800F-C39B1CD60F89}" presName="tx1" presStyleLbl="revTx" presStyleIdx="0" presStyleCnt="5"/>
      <dgm:spPr/>
      <dgm:t>
        <a:bodyPr/>
        <a:lstStyle/>
        <a:p>
          <a:endParaRPr lang="en-GB"/>
        </a:p>
      </dgm:t>
    </dgm:pt>
    <dgm:pt modelId="{EFA5C0CF-58BB-48D4-BAB2-20606CF899E7}" type="pres">
      <dgm:prSet presAssocID="{36B781AD-A074-47D7-800F-C39B1CD60F89}" presName="vert1" presStyleCnt="0"/>
      <dgm:spPr/>
    </dgm:pt>
    <dgm:pt modelId="{2671C807-E81B-40BE-B443-3829DE5525CC}" type="pres">
      <dgm:prSet presAssocID="{EEE008D5-78B2-4D8F-A0E7-8384BDF6F938}" presName="thickLine" presStyleLbl="alignNode1" presStyleIdx="1" presStyleCnt="5"/>
      <dgm:spPr/>
    </dgm:pt>
    <dgm:pt modelId="{18FB8521-A969-4F99-8C0C-BEEA0B727371}" type="pres">
      <dgm:prSet presAssocID="{EEE008D5-78B2-4D8F-A0E7-8384BDF6F938}" presName="horz1" presStyleCnt="0"/>
      <dgm:spPr/>
    </dgm:pt>
    <dgm:pt modelId="{6DE1405E-9492-400B-956A-44CD170164E3}" type="pres">
      <dgm:prSet presAssocID="{EEE008D5-78B2-4D8F-A0E7-8384BDF6F938}" presName="tx1" presStyleLbl="revTx" presStyleIdx="1" presStyleCnt="5"/>
      <dgm:spPr/>
      <dgm:t>
        <a:bodyPr/>
        <a:lstStyle/>
        <a:p>
          <a:endParaRPr lang="en-GB"/>
        </a:p>
      </dgm:t>
    </dgm:pt>
    <dgm:pt modelId="{570580D7-8A95-44F9-8466-946BEB82D1A8}" type="pres">
      <dgm:prSet presAssocID="{EEE008D5-78B2-4D8F-A0E7-8384BDF6F938}" presName="vert1" presStyleCnt="0"/>
      <dgm:spPr/>
    </dgm:pt>
    <dgm:pt modelId="{10DCA32C-EC41-4229-B0F4-BAF72412100B}" type="pres">
      <dgm:prSet presAssocID="{62CCD5A9-D0D3-49CD-BEB6-2FB383E4F00D}" presName="thickLine" presStyleLbl="alignNode1" presStyleIdx="2" presStyleCnt="5"/>
      <dgm:spPr/>
    </dgm:pt>
    <dgm:pt modelId="{3089827D-A666-4E94-BCBF-D9E6562C6FF8}" type="pres">
      <dgm:prSet presAssocID="{62CCD5A9-D0D3-49CD-BEB6-2FB383E4F00D}" presName="horz1" presStyleCnt="0"/>
      <dgm:spPr/>
    </dgm:pt>
    <dgm:pt modelId="{7E595EFB-53B5-498D-A8EF-6272617F132C}" type="pres">
      <dgm:prSet presAssocID="{62CCD5A9-D0D3-49CD-BEB6-2FB383E4F00D}" presName="tx1" presStyleLbl="revTx" presStyleIdx="2" presStyleCnt="5"/>
      <dgm:spPr/>
      <dgm:t>
        <a:bodyPr/>
        <a:lstStyle/>
        <a:p>
          <a:endParaRPr lang="en-GB"/>
        </a:p>
      </dgm:t>
    </dgm:pt>
    <dgm:pt modelId="{7A1A156B-3185-4C7F-BBCC-846C22302A84}" type="pres">
      <dgm:prSet presAssocID="{62CCD5A9-D0D3-49CD-BEB6-2FB383E4F00D}" presName="vert1" presStyleCnt="0"/>
      <dgm:spPr/>
    </dgm:pt>
    <dgm:pt modelId="{0E64E42C-A476-4507-ADD5-62F197838ADF}" type="pres">
      <dgm:prSet presAssocID="{8F5A2B9F-C211-40E2-A2D1-4C944902C5D9}" presName="thickLine" presStyleLbl="alignNode1" presStyleIdx="3" presStyleCnt="5"/>
      <dgm:spPr/>
    </dgm:pt>
    <dgm:pt modelId="{E92BBAB8-1AA9-46F3-9B9C-5F743E175570}" type="pres">
      <dgm:prSet presAssocID="{8F5A2B9F-C211-40E2-A2D1-4C944902C5D9}" presName="horz1" presStyleCnt="0"/>
      <dgm:spPr/>
    </dgm:pt>
    <dgm:pt modelId="{0AB00819-A045-45A5-93FA-D3E242F619A1}" type="pres">
      <dgm:prSet presAssocID="{8F5A2B9F-C211-40E2-A2D1-4C944902C5D9}" presName="tx1" presStyleLbl="revTx" presStyleIdx="3" presStyleCnt="5"/>
      <dgm:spPr/>
      <dgm:t>
        <a:bodyPr/>
        <a:lstStyle/>
        <a:p>
          <a:endParaRPr lang="en-GB"/>
        </a:p>
      </dgm:t>
    </dgm:pt>
    <dgm:pt modelId="{34FDEBCB-C390-46D4-926A-BA7407D16E3F}" type="pres">
      <dgm:prSet presAssocID="{8F5A2B9F-C211-40E2-A2D1-4C944902C5D9}" presName="vert1" presStyleCnt="0"/>
      <dgm:spPr/>
    </dgm:pt>
    <dgm:pt modelId="{2DD13D8B-A3D8-4C88-B882-66E6C4D05C2B}" type="pres">
      <dgm:prSet presAssocID="{388DBE05-EED9-4401-9FB4-BADA6E1B465F}" presName="thickLine" presStyleLbl="alignNode1" presStyleIdx="4" presStyleCnt="5"/>
      <dgm:spPr/>
    </dgm:pt>
    <dgm:pt modelId="{6FE2A2B6-4DC0-4F97-80F6-35145E7D4E2E}" type="pres">
      <dgm:prSet presAssocID="{388DBE05-EED9-4401-9FB4-BADA6E1B465F}" presName="horz1" presStyleCnt="0"/>
      <dgm:spPr/>
    </dgm:pt>
    <dgm:pt modelId="{A6B3281E-8718-432B-ABB6-FA77B9C6A149}" type="pres">
      <dgm:prSet presAssocID="{388DBE05-EED9-4401-9FB4-BADA6E1B465F}" presName="tx1" presStyleLbl="revTx" presStyleIdx="4" presStyleCnt="5"/>
      <dgm:spPr/>
      <dgm:t>
        <a:bodyPr/>
        <a:lstStyle/>
        <a:p>
          <a:endParaRPr lang="en-GB"/>
        </a:p>
      </dgm:t>
    </dgm:pt>
    <dgm:pt modelId="{B18412F0-5FC0-448A-9731-4CCD49547A24}" type="pres">
      <dgm:prSet presAssocID="{388DBE05-EED9-4401-9FB4-BADA6E1B465F}" presName="vert1" presStyleCnt="0"/>
      <dgm:spPr/>
    </dgm:pt>
  </dgm:ptLst>
  <dgm:cxnLst>
    <dgm:cxn modelId="{CAC53C08-B457-4B0F-866F-C8426A505079}" type="presOf" srcId="{8F5A2B9F-C211-40E2-A2D1-4C944902C5D9}" destId="{0AB00819-A045-45A5-93FA-D3E242F619A1}" srcOrd="0" destOrd="0" presId="urn:microsoft.com/office/officeart/2008/layout/LinedList"/>
    <dgm:cxn modelId="{53583B5D-D5BA-470A-B350-074F2DE9CDC5}" type="presOf" srcId="{EEE008D5-78B2-4D8F-A0E7-8384BDF6F938}" destId="{6DE1405E-9492-400B-956A-44CD170164E3}" srcOrd="0" destOrd="0" presId="urn:microsoft.com/office/officeart/2008/layout/LinedList"/>
    <dgm:cxn modelId="{D152F076-5978-4E22-AC5E-47AC20EBB762}" type="presOf" srcId="{36B781AD-A074-47D7-800F-C39B1CD60F89}" destId="{F30F6042-37C0-4B95-89A5-15866F1E31FD}" srcOrd="0" destOrd="0" presId="urn:microsoft.com/office/officeart/2008/layout/LinedList"/>
    <dgm:cxn modelId="{83E5A1A7-3408-4F05-888D-34E270BA4D78}" srcId="{D999C89A-7B66-4A4D-BC0D-3B5094B60EEC}" destId="{36B781AD-A074-47D7-800F-C39B1CD60F89}" srcOrd="0" destOrd="0" parTransId="{6132A3D6-BC64-4C57-9143-92F803F9BD93}" sibTransId="{3CA38E25-8D74-42BE-8D11-05A804728841}"/>
    <dgm:cxn modelId="{A86ED8C7-FDBA-48A1-B3CF-CCA5991FA9FC}" type="presOf" srcId="{D999C89A-7B66-4A4D-BC0D-3B5094B60EEC}" destId="{4F07CB22-D9CA-4EC5-B3D2-AFD3FB2ABF30}" srcOrd="0" destOrd="0" presId="urn:microsoft.com/office/officeart/2008/layout/LinedList"/>
    <dgm:cxn modelId="{9B16D0DA-002F-4EF8-BA5A-10CFB26647D4}" srcId="{D999C89A-7B66-4A4D-BC0D-3B5094B60EEC}" destId="{8F5A2B9F-C211-40E2-A2D1-4C944902C5D9}" srcOrd="3" destOrd="0" parTransId="{A3A1D9FA-7CF1-4242-A58A-979E17EA0B23}" sibTransId="{FFBEB97A-E23D-4DED-B1DC-3434235D3249}"/>
    <dgm:cxn modelId="{84F3DC7A-2EB1-4719-A4A0-76E983BFD021}" srcId="{D999C89A-7B66-4A4D-BC0D-3B5094B60EEC}" destId="{388DBE05-EED9-4401-9FB4-BADA6E1B465F}" srcOrd="4" destOrd="0" parTransId="{7738DABA-46CB-4DCB-80D6-36C079539A26}" sibTransId="{5EB125B8-57AC-4CFD-889A-C551FF852875}"/>
    <dgm:cxn modelId="{65621945-5A7E-4211-B112-99D21FB73FFB}" type="presOf" srcId="{62CCD5A9-D0D3-49CD-BEB6-2FB383E4F00D}" destId="{7E595EFB-53B5-498D-A8EF-6272617F132C}" srcOrd="0" destOrd="0" presId="urn:microsoft.com/office/officeart/2008/layout/LinedList"/>
    <dgm:cxn modelId="{1CCE2D2E-7DFB-43E6-BB46-C7956F7324DC}" type="presOf" srcId="{388DBE05-EED9-4401-9FB4-BADA6E1B465F}" destId="{A6B3281E-8718-432B-ABB6-FA77B9C6A149}" srcOrd="0" destOrd="0" presId="urn:microsoft.com/office/officeart/2008/layout/LinedList"/>
    <dgm:cxn modelId="{998B0218-A0AC-4963-A337-72C286D47EAA}" srcId="{D999C89A-7B66-4A4D-BC0D-3B5094B60EEC}" destId="{62CCD5A9-D0D3-49CD-BEB6-2FB383E4F00D}" srcOrd="2" destOrd="0" parTransId="{E0CDBDFE-F5D6-4632-98BE-044833E433BD}" sibTransId="{F198495E-4255-4218-B98F-EFE26EE9EF67}"/>
    <dgm:cxn modelId="{5BB13FBC-CF7D-45C5-85B8-40C5EFABB04E}" srcId="{D999C89A-7B66-4A4D-BC0D-3B5094B60EEC}" destId="{EEE008D5-78B2-4D8F-A0E7-8384BDF6F938}" srcOrd="1" destOrd="0" parTransId="{D9CD0C44-E44B-47B5-AC13-DBCCE5991378}" sibTransId="{BD875F8D-3F1E-4D08-B0ED-3EDA24B2F805}"/>
    <dgm:cxn modelId="{2DC3CF12-07CD-47D5-A39C-11FEDCD764A6}" type="presParOf" srcId="{4F07CB22-D9CA-4EC5-B3D2-AFD3FB2ABF30}" destId="{9AF67188-D7AF-47B2-B876-7EE3F5A0D8F4}" srcOrd="0" destOrd="0" presId="urn:microsoft.com/office/officeart/2008/layout/LinedList"/>
    <dgm:cxn modelId="{93F67C6A-95BF-4575-9D8D-AC4E9A35B4BF}" type="presParOf" srcId="{4F07CB22-D9CA-4EC5-B3D2-AFD3FB2ABF30}" destId="{31B76C63-FB05-484B-B43F-636DDC276B89}" srcOrd="1" destOrd="0" presId="urn:microsoft.com/office/officeart/2008/layout/LinedList"/>
    <dgm:cxn modelId="{ED646615-69CE-4D85-A8E1-E4557B7D5C4A}" type="presParOf" srcId="{31B76C63-FB05-484B-B43F-636DDC276B89}" destId="{F30F6042-37C0-4B95-89A5-15866F1E31FD}" srcOrd="0" destOrd="0" presId="urn:microsoft.com/office/officeart/2008/layout/LinedList"/>
    <dgm:cxn modelId="{222FD4DE-F56D-4B39-9CF9-7433A093E1AB}" type="presParOf" srcId="{31B76C63-FB05-484B-B43F-636DDC276B89}" destId="{EFA5C0CF-58BB-48D4-BAB2-20606CF899E7}" srcOrd="1" destOrd="0" presId="urn:microsoft.com/office/officeart/2008/layout/LinedList"/>
    <dgm:cxn modelId="{4BADF185-3D2F-4E8D-B3D0-88175E3DE059}" type="presParOf" srcId="{4F07CB22-D9CA-4EC5-B3D2-AFD3FB2ABF30}" destId="{2671C807-E81B-40BE-B443-3829DE5525CC}" srcOrd="2" destOrd="0" presId="urn:microsoft.com/office/officeart/2008/layout/LinedList"/>
    <dgm:cxn modelId="{C5BEF244-FFAB-48D0-BD89-D728B1E1EC7D}" type="presParOf" srcId="{4F07CB22-D9CA-4EC5-B3D2-AFD3FB2ABF30}" destId="{18FB8521-A969-4F99-8C0C-BEEA0B727371}" srcOrd="3" destOrd="0" presId="urn:microsoft.com/office/officeart/2008/layout/LinedList"/>
    <dgm:cxn modelId="{7B3A3792-2E4E-451D-887B-4D38CE759D23}" type="presParOf" srcId="{18FB8521-A969-4F99-8C0C-BEEA0B727371}" destId="{6DE1405E-9492-400B-956A-44CD170164E3}" srcOrd="0" destOrd="0" presId="urn:microsoft.com/office/officeart/2008/layout/LinedList"/>
    <dgm:cxn modelId="{1DF79596-38D9-4456-AD60-6A03FD35BD58}" type="presParOf" srcId="{18FB8521-A969-4F99-8C0C-BEEA0B727371}" destId="{570580D7-8A95-44F9-8466-946BEB82D1A8}" srcOrd="1" destOrd="0" presId="urn:microsoft.com/office/officeart/2008/layout/LinedList"/>
    <dgm:cxn modelId="{7B6C1161-F47A-4252-AF04-6D2F8213F0F8}" type="presParOf" srcId="{4F07CB22-D9CA-4EC5-B3D2-AFD3FB2ABF30}" destId="{10DCA32C-EC41-4229-B0F4-BAF72412100B}" srcOrd="4" destOrd="0" presId="urn:microsoft.com/office/officeart/2008/layout/LinedList"/>
    <dgm:cxn modelId="{AC055FA0-7462-4EBE-AE2F-4674375F71B6}" type="presParOf" srcId="{4F07CB22-D9CA-4EC5-B3D2-AFD3FB2ABF30}" destId="{3089827D-A666-4E94-BCBF-D9E6562C6FF8}" srcOrd="5" destOrd="0" presId="urn:microsoft.com/office/officeart/2008/layout/LinedList"/>
    <dgm:cxn modelId="{8E2866A4-B9AC-4796-A4EE-4BFEB381388C}" type="presParOf" srcId="{3089827D-A666-4E94-BCBF-D9E6562C6FF8}" destId="{7E595EFB-53B5-498D-A8EF-6272617F132C}" srcOrd="0" destOrd="0" presId="urn:microsoft.com/office/officeart/2008/layout/LinedList"/>
    <dgm:cxn modelId="{3F1A916A-037F-466D-9FB8-4CFF1B213737}" type="presParOf" srcId="{3089827D-A666-4E94-BCBF-D9E6562C6FF8}" destId="{7A1A156B-3185-4C7F-BBCC-846C22302A84}" srcOrd="1" destOrd="0" presId="urn:microsoft.com/office/officeart/2008/layout/LinedList"/>
    <dgm:cxn modelId="{90C965BD-AD18-4B2F-AC11-B4CA3E31EEE3}" type="presParOf" srcId="{4F07CB22-D9CA-4EC5-B3D2-AFD3FB2ABF30}" destId="{0E64E42C-A476-4507-ADD5-62F197838ADF}" srcOrd="6" destOrd="0" presId="urn:microsoft.com/office/officeart/2008/layout/LinedList"/>
    <dgm:cxn modelId="{85367553-CA46-4ED7-8C86-ADBCC9DB389A}" type="presParOf" srcId="{4F07CB22-D9CA-4EC5-B3D2-AFD3FB2ABF30}" destId="{E92BBAB8-1AA9-46F3-9B9C-5F743E175570}" srcOrd="7" destOrd="0" presId="urn:microsoft.com/office/officeart/2008/layout/LinedList"/>
    <dgm:cxn modelId="{6A57716F-40F6-407B-9E9E-A027A56C88AE}" type="presParOf" srcId="{E92BBAB8-1AA9-46F3-9B9C-5F743E175570}" destId="{0AB00819-A045-45A5-93FA-D3E242F619A1}" srcOrd="0" destOrd="0" presId="urn:microsoft.com/office/officeart/2008/layout/LinedList"/>
    <dgm:cxn modelId="{0032BE17-8BB0-4FA5-BCB9-09D311A5CC7E}" type="presParOf" srcId="{E92BBAB8-1AA9-46F3-9B9C-5F743E175570}" destId="{34FDEBCB-C390-46D4-926A-BA7407D16E3F}" srcOrd="1" destOrd="0" presId="urn:microsoft.com/office/officeart/2008/layout/LinedList"/>
    <dgm:cxn modelId="{72A29EB7-08EC-43FE-BF5C-042A6D188E9B}" type="presParOf" srcId="{4F07CB22-D9CA-4EC5-B3D2-AFD3FB2ABF30}" destId="{2DD13D8B-A3D8-4C88-B882-66E6C4D05C2B}" srcOrd="8" destOrd="0" presId="urn:microsoft.com/office/officeart/2008/layout/LinedList"/>
    <dgm:cxn modelId="{3A0A0F9F-3580-4E95-B2DF-2E5741FE0D8B}" type="presParOf" srcId="{4F07CB22-D9CA-4EC5-B3D2-AFD3FB2ABF30}" destId="{6FE2A2B6-4DC0-4F97-80F6-35145E7D4E2E}" srcOrd="9" destOrd="0" presId="urn:microsoft.com/office/officeart/2008/layout/LinedList"/>
    <dgm:cxn modelId="{0294234A-05C3-4E28-800A-194882B03FCC}" type="presParOf" srcId="{6FE2A2B6-4DC0-4F97-80F6-35145E7D4E2E}" destId="{A6B3281E-8718-432B-ABB6-FA77B9C6A149}" srcOrd="0" destOrd="0" presId="urn:microsoft.com/office/officeart/2008/layout/LinedList"/>
    <dgm:cxn modelId="{71541E6F-89A1-40A5-BF51-1421862189CE}" type="presParOf" srcId="{6FE2A2B6-4DC0-4F97-80F6-35145E7D4E2E}" destId="{B18412F0-5FC0-448A-9731-4CCD49547A24}"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9BEC097-6B11-4FD2-9291-BA0581F6F5A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C166775-8582-4EFE-9D2A-13B3A3B47E7E}">
      <dgm:prSet custT="1"/>
      <dgm:spPr/>
      <dgm:t>
        <a:bodyPr/>
        <a:lstStyle/>
        <a:p>
          <a:r>
            <a:rPr lang="en-US" sz="2400" dirty="0"/>
            <a:t>Smart home technologies can assist in the management and independence of chronic conditions; they need training, support, and user-</a:t>
          </a:r>
          <a:r>
            <a:rPr lang="en-US" sz="2400" dirty="0" err="1"/>
            <a:t>centred</a:t>
          </a:r>
          <a:r>
            <a:rPr lang="en-US" sz="2400" dirty="0"/>
            <a:t> design. </a:t>
          </a:r>
        </a:p>
      </dgm:t>
    </dgm:pt>
    <dgm:pt modelId="{B8A46920-6C41-4EA9-9AE0-82242F19E65E}" type="parTrans" cxnId="{DA2B2590-9190-4181-ADB8-1C4C74D3CC08}">
      <dgm:prSet/>
      <dgm:spPr/>
      <dgm:t>
        <a:bodyPr/>
        <a:lstStyle/>
        <a:p>
          <a:endParaRPr lang="en-US"/>
        </a:p>
      </dgm:t>
    </dgm:pt>
    <dgm:pt modelId="{FAFF3B0D-2B0E-42FA-816C-4FB9CE8596E6}" type="sibTrans" cxnId="{DA2B2590-9190-4181-ADB8-1C4C74D3CC08}">
      <dgm:prSet/>
      <dgm:spPr/>
      <dgm:t>
        <a:bodyPr/>
        <a:lstStyle/>
        <a:p>
          <a:endParaRPr lang="en-US"/>
        </a:p>
      </dgm:t>
    </dgm:pt>
    <dgm:pt modelId="{2FF30A6E-4D09-4410-9CA3-37897A34BA80}">
      <dgm:prSet custT="1"/>
      <dgm:spPr/>
      <dgm:t>
        <a:bodyPr/>
        <a:lstStyle/>
        <a:p>
          <a:r>
            <a:rPr lang="en-US" sz="2400"/>
            <a:t>Telehealth among older adults (including those with dementia) is in its infancy and may promote safety, early detection, and care continuity. (Shaik et al., 2024)</a:t>
          </a:r>
        </a:p>
      </dgm:t>
    </dgm:pt>
    <dgm:pt modelId="{BF74A38C-B052-43AF-A712-8A25BD2DB3FA}" type="parTrans" cxnId="{80044E66-9A32-4DF6-9065-65541E8867FF}">
      <dgm:prSet/>
      <dgm:spPr/>
      <dgm:t>
        <a:bodyPr/>
        <a:lstStyle/>
        <a:p>
          <a:endParaRPr lang="en-US"/>
        </a:p>
      </dgm:t>
    </dgm:pt>
    <dgm:pt modelId="{8F9033C1-CCD6-4CDD-A680-730151C7C1E8}" type="sibTrans" cxnId="{80044E66-9A32-4DF6-9065-65541E8867FF}">
      <dgm:prSet/>
      <dgm:spPr/>
      <dgm:t>
        <a:bodyPr/>
        <a:lstStyle/>
        <a:p>
          <a:endParaRPr lang="en-US"/>
        </a:p>
      </dgm:t>
    </dgm:pt>
    <dgm:pt modelId="{DE0F0056-A09C-4FBF-89EE-0D113F64B372}">
      <dgm:prSet custT="1"/>
      <dgm:spPr/>
      <dgm:t>
        <a:bodyPr/>
        <a:lstStyle/>
        <a:p>
          <a:r>
            <a:rPr lang="en-US" sz="2400" dirty="0" err="1"/>
            <a:t>Telehealth</a:t>
          </a:r>
          <a:r>
            <a:rPr lang="en-US" sz="2400" dirty="0"/>
            <a:t> may either be an augmentation or even an alternative to face-to-face care, but this should depend on clinical need, access, and patient preference. </a:t>
          </a:r>
        </a:p>
      </dgm:t>
    </dgm:pt>
    <dgm:pt modelId="{840B19A8-9124-4C26-8DF9-69954D68B49F}" type="parTrans" cxnId="{38A91955-941C-4E39-A0DA-B6FAE21A435F}">
      <dgm:prSet/>
      <dgm:spPr/>
      <dgm:t>
        <a:bodyPr/>
        <a:lstStyle/>
        <a:p>
          <a:endParaRPr lang="en-US"/>
        </a:p>
      </dgm:t>
    </dgm:pt>
    <dgm:pt modelId="{797F241E-657C-4CAE-A634-04B06CE2344F}" type="sibTrans" cxnId="{38A91955-941C-4E39-A0DA-B6FAE21A435F}">
      <dgm:prSet/>
      <dgm:spPr/>
      <dgm:t>
        <a:bodyPr/>
        <a:lstStyle/>
        <a:p>
          <a:endParaRPr lang="en-US"/>
        </a:p>
      </dgm:t>
    </dgm:pt>
    <dgm:pt modelId="{FD8A1738-9EA6-4DD0-9414-B006707C5A95}">
      <dgm:prSet custT="1"/>
      <dgm:spPr/>
      <dgm:t>
        <a:bodyPr/>
        <a:lstStyle/>
        <a:p>
          <a:r>
            <a:rPr lang="en-US" sz="2400"/>
            <a:t>Household care Robotics is an emerging field that has the potential to contribute to help and companionship, but it needs to be co-designed and ethically considered. (Bardaro et al., 2021)</a:t>
          </a:r>
        </a:p>
      </dgm:t>
    </dgm:pt>
    <dgm:pt modelId="{67E00DD7-1BDC-4997-8BB2-8E8D76CBD0C5}" type="parTrans" cxnId="{EEE3F994-4D0E-4D2A-98A6-E1D7EBF28928}">
      <dgm:prSet/>
      <dgm:spPr/>
      <dgm:t>
        <a:bodyPr/>
        <a:lstStyle/>
        <a:p>
          <a:endParaRPr lang="en-US"/>
        </a:p>
      </dgm:t>
    </dgm:pt>
    <dgm:pt modelId="{CD17893A-D09F-43BD-8191-C814543B9E33}" type="sibTrans" cxnId="{EEE3F994-4D0E-4D2A-98A6-E1D7EBF28928}">
      <dgm:prSet/>
      <dgm:spPr/>
      <dgm:t>
        <a:bodyPr/>
        <a:lstStyle/>
        <a:p>
          <a:endParaRPr lang="en-US"/>
        </a:p>
      </dgm:t>
    </dgm:pt>
    <dgm:pt modelId="{38DD8980-E7A7-4856-BFDD-B92A87054A0B}">
      <dgm:prSet custT="1"/>
      <dgm:spPr/>
      <dgm:t>
        <a:bodyPr/>
        <a:lstStyle/>
        <a:p>
          <a:r>
            <a:rPr lang="en-US" sz="2400" dirty="0"/>
            <a:t>Easy-to-use apps (e.g. task management and place-based support) can be useful in mild cognitive impairment/early dementia, but ease of use and privacy is essential. </a:t>
          </a:r>
        </a:p>
      </dgm:t>
    </dgm:pt>
    <dgm:pt modelId="{0E78D318-05EB-459D-A98E-F4D4EE5F7A34}" type="parTrans" cxnId="{C819F8AD-87E2-4514-B92B-B3FB46467EE0}">
      <dgm:prSet/>
      <dgm:spPr/>
      <dgm:t>
        <a:bodyPr/>
        <a:lstStyle/>
        <a:p>
          <a:endParaRPr lang="en-US"/>
        </a:p>
      </dgm:t>
    </dgm:pt>
    <dgm:pt modelId="{83ADCB7E-65E1-4CCE-B2A9-9FC0C00441BD}" type="sibTrans" cxnId="{C819F8AD-87E2-4514-B92B-B3FB46467EE0}">
      <dgm:prSet/>
      <dgm:spPr/>
      <dgm:t>
        <a:bodyPr/>
        <a:lstStyle/>
        <a:p>
          <a:endParaRPr lang="en-US"/>
        </a:p>
      </dgm:t>
    </dgm:pt>
    <dgm:pt modelId="{E8213E28-2916-4972-AF91-2B90B284A765}" type="pres">
      <dgm:prSet presAssocID="{A9BEC097-6B11-4FD2-9291-BA0581F6F5A6}" presName="linear" presStyleCnt="0">
        <dgm:presLayoutVars>
          <dgm:animLvl val="lvl"/>
          <dgm:resizeHandles val="exact"/>
        </dgm:presLayoutVars>
      </dgm:prSet>
      <dgm:spPr/>
      <dgm:t>
        <a:bodyPr/>
        <a:lstStyle/>
        <a:p>
          <a:endParaRPr lang="en-GB"/>
        </a:p>
      </dgm:t>
    </dgm:pt>
    <dgm:pt modelId="{B0C5272A-A3B9-4819-8605-F22F16276AE7}" type="pres">
      <dgm:prSet presAssocID="{CC166775-8582-4EFE-9D2A-13B3A3B47E7E}" presName="parentText" presStyleLbl="node1" presStyleIdx="0" presStyleCnt="5">
        <dgm:presLayoutVars>
          <dgm:chMax val="0"/>
          <dgm:bulletEnabled val="1"/>
        </dgm:presLayoutVars>
      </dgm:prSet>
      <dgm:spPr/>
      <dgm:t>
        <a:bodyPr/>
        <a:lstStyle/>
        <a:p>
          <a:endParaRPr lang="en-GB"/>
        </a:p>
      </dgm:t>
    </dgm:pt>
    <dgm:pt modelId="{7E91B571-63B5-4479-89FB-7825F68E0CA7}" type="pres">
      <dgm:prSet presAssocID="{FAFF3B0D-2B0E-42FA-816C-4FB9CE8596E6}" presName="spacer" presStyleCnt="0"/>
      <dgm:spPr/>
    </dgm:pt>
    <dgm:pt modelId="{2358BCF6-D3E2-4E73-9851-405746AF7EE4}" type="pres">
      <dgm:prSet presAssocID="{2FF30A6E-4D09-4410-9CA3-37897A34BA80}" presName="parentText" presStyleLbl="node1" presStyleIdx="1" presStyleCnt="5">
        <dgm:presLayoutVars>
          <dgm:chMax val="0"/>
          <dgm:bulletEnabled val="1"/>
        </dgm:presLayoutVars>
      </dgm:prSet>
      <dgm:spPr/>
      <dgm:t>
        <a:bodyPr/>
        <a:lstStyle/>
        <a:p>
          <a:endParaRPr lang="en-GB"/>
        </a:p>
      </dgm:t>
    </dgm:pt>
    <dgm:pt modelId="{BBB0D3E3-B171-49B0-B261-FE07A6BE1F8A}" type="pres">
      <dgm:prSet presAssocID="{8F9033C1-CCD6-4CDD-A680-730151C7C1E8}" presName="spacer" presStyleCnt="0"/>
      <dgm:spPr/>
    </dgm:pt>
    <dgm:pt modelId="{C9E2B011-2E18-4C00-9227-98491A91CD3B}" type="pres">
      <dgm:prSet presAssocID="{DE0F0056-A09C-4FBF-89EE-0D113F64B372}" presName="parentText" presStyleLbl="node1" presStyleIdx="2" presStyleCnt="5">
        <dgm:presLayoutVars>
          <dgm:chMax val="0"/>
          <dgm:bulletEnabled val="1"/>
        </dgm:presLayoutVars>
      </dgm:prSet>
      <dgm:spPr/>
      <dgm:t>
        <a:bodyPr/>
        <a:lstStyle/>
        <a:p>
          <a:endParaRPr lang="en-GB"/>
        </a:p>
      </dgm:t>
    </dgm:pt>
    <dgm:pt modelId="{CCADE624-5A7B-468E-BED0-6164CAD4BDB6}" type="pres">
      <dgm:prSet presAssocID="{797F241E-657C-4CAE-A634-04B06CE2344F}" presName="spacer" presStyleCnt="0"/>
      <dgm:spPr/>
    </dgm:pt>
    <dgm:pt modelId="{636E98D0-AFA4-40AA-91CC-47CB3D33869D}" type="pres">
      <dgm:prSet presAssocID="{FD8A1738-9EA6-4DD0-9414-B006707C5A95}" presName="parentText" presStyleLbl="node1" presStyleIdx="3" presStyleCnt="5">
        <dgm:presLayoutVars>
          <dgm:chMax val="0"/>
          <dgm:bulletEnabled val="1"/>
        </dgm:presLayoutVars>
      </dgm:prSet>
      <dgm:spPr/>
      <dgm:t>
        <a:bodyPr/>
        <a:lstStyle/>
        <a:p>
          <a:endParaRPr lang="en-GB"/>
        </a:p>
      </dgm:t>
    </dgm:pt>
    <dgm:pt modelId="{1BAC0FB9-5005-46AF-B828-663D3D1CF53E}" type="pres">
      <dgm:prSet presAssocID="{CD17893A-D09F-43BD-8191-C814543B9E33}" presName="spacer" presStyleCnt="0"/>
      <dgm:spPr/>
    </dgm:pt>
    <dgm:pt modelId="{9D8484EF-2EB7-49E5-A63C-0AF9C34837F8}" type="pres">
      <dgm:prSet presAssocID="{38DD8980-E7A7-4856-BFDD-B92A87054A0B}" presName="parentText" presStyleLbl="node1" presStyleIdx="4" presStyleCnt="5">
        <dgm:presLayoutVars>
          <dgm:chMax val="0"/>
          <dgm:bulletEnabled val="1"/>
        </dgm:presLayoutVars>
      </dgm:prSet>
      <dgm:spPr/>
      <dgm:t>
        <a:bodyPr/>
        <a:lstStyle/>
        <a:p>
          <a:endParaRPr lang="en-GB"/>
        </a:p>
      </dgm:t>
    </dgm:pt>
  </dgm:ptLst>
  <dgm:cxnLst>
    <dgm:cxn modelId="{DA2B2590-9190-4181-ADB8-1C4C74D3CC08}" srcId="{A9BEC097-6B11-4FD2-9291-BA0581F6F5A6}" destId="{CC166775-8582-4EFE-9D2A-13B3A3B47E7E}" srcOrd="0" destOrd="0" parTransId="{B8A46920-6C41-4EA9-9AE0-82242F19E65E}" sibTransId="{FAFF3B0D-2B0E-42FA-816C-4FB9CE8596E6}"/>
    <dgm:cxn modelId="{3A99B75D-1FCF-475A-99ED-6469F0BAB0A6}" type="presOf" srcId="{DE0F0056-A09C-4FBF-89EE-0D113F64B372}" destId="{C9E2B011-2E18-4C00-9227-98491A91CD3B}" srcOrd="0" destOrd="0" presId="urn:microsoft.com/office/officeart/2005/8/layout/vList2"/>
    <dgm:cxn modelId="{38A91955-941C-4E39-A0DA-B6FAE21A435F}" srcId="{A9BEC097-6B11-4FD2-9291-BA0581F6F5A6}" destId="{DE0F0056-A09C-4FBF-89EE-0D113F64B372}" srcOrd="2" destOrd="0" parTransId="{840B19A8-9124-4C26-8DF9-69954D68B49F}" sibTransId="{797F241E-657C-4CAE-A634-04B06CE2344F}"/>
    <dgm:cxn modelId="{E50267E8-FD75-450A-A274-E40DADE98674}" type="presOf" srcId="{A9BEC097-6B11-4FD2-9291-BA0581F6F5A6}" destId="{E8213E28-2916-4972-AF91-2B90B284A765}" srcOrd="0" destOrd="0" presId="urn:microsoft.com/office/officeart/2005/8/layout/vList2"/>
    <dgm:cxn modelId="{80044E66-9A32-4DF6-9065-65541E8867FF}" srcId="{A9BEC097-6B11-4FD2-9291-BA0581F6F5A6}" destId="{2FF30A6E-4D09-4410-9CA3-37897A34BA80}" srcOrd="1" destOrd="0" parTransId="{BF74A38C-B052-43AF-A712-8A25BD2DB3FA}" sibTransId="{8F9033C1-CCD6-4CDD-A680-730151C7C1E8}"/>
    <dgm:cxn modelId="{851B640C-8B1C-4E89-B3ED-A389A605BE55}" type="presOf" srcId="{CC166775-8582-4EFE-9D2A-13B3A3B47E7E}" destId="{B0C5272A-A3B9-4819-8605-F22F16276AE7}" srcOrd="0" destOrd="0" presId="urn:microsoft.com/office/officeart/2005/8/layout/vList2"/>
    <dgm:cxn modelId="{DF8BCB6E-11DF-4EAE-B396-51E98ADC5CEF}" type="presOf" srcId="{38DD8980-E7A7-4856-BFDD-B92A87054A0B}" destId="{9D8484EF-2EB7-49E5-A63C-0AF9C34837F8}" srcOrd="0" destOrd="0" presId="urn:microsoft.com/office/officeart/2005/8/layout/vList2"/>
    <dgm:cxn modelId="{61E5C312-CBAF-4457-9073-522EE2EE56DE}" type="presOf" srcId="{2FF30A6E-4D09-4410-9CA3-37897A34BA80}" destId="{2358BCF6-D3E2-4E73-9851-405746AF7EE4}" srcOrd="0" destOrd="0" presId="urn:microsoft.com/office/officeart/2005/8/layout/vList2"/>
    <dgm:cxn modelId="{C819F8AD-87E2-4514-B92B-B3FB46467EE0}" srcId="{A9BEC097-6B11-4FD2-9291-BA0581F6F5A6}" destId="{38DD8980-E7A7-4856-BFDD-B92A87054A0B}" srcOrd="4" destOrd="0" parTransId="{0E78D318-05EB-459D-A98E-F4D4EE5F7A34}" sibTransId="{83ADCB7E-65E1-4CCE-B2A9-9FC0C00441BD}"/>
    <dgm:cxn modelId="{0AE9531E-3C4A-4131-AA5B-28F48E33DFE5}" type="presOf" srcId="{FD8A1738-9EA6-4DD0-9414-B006707C5A95}" destId="{636E98D0-AFA4-40AA-91CC-47CB3D33869D}" srcOrd="0" destOrd="0" presId="urn:microsoft.com/office/officeart/2005/8/layout/vList2"/>
    <dgm:cxn modelId="{EEE3F994-4D0E-4D2A-98A6-E1D7EBF28928}" srcId="{A9BEC097-6B11-4FD2-9291-BA0581F6F5A6}" destId="{FD8A1738-9EA6-4DD0-9414-B006707C5A95}" srcOrd="3" destOrd="0" parTransId="{67E00DD7-1BDC-4997-8BB2-8E8D76CBD0C5}" sibTransId="{CD17893A-D09F-43BD-8191-C814543B9E33}"/>
    <dgm:cxn modelId="{56A05388-A73D-4914-B8EC-725FA765205B}" type="presParOf" srcId="{E8213E28-2916-4972-AF91-2B90B284A765}" destId="{B0C5272A-A3B9-4819-8605-F22F16276AE7}" srcOrd="0" destOrd="0" presId="urn:microsoft.com/office/officeart/2005/8/layout/vList2"/>
    <dgm:cxn modelId="{AA6AB4E3-0C17-4150-B036-334C443DF932}" type="presParOf" srcId="{E8213E28-2916-4972-AF91-2B90B284A765}" destId="{7E91B571-63B5-4479-89FB-7825F68E0CA7}" srcOrd="1" destOrd="0" presId="urn:microsoft.com/office/officeart/2005/8/layout/vList2"/>
    <dgm:cxn modelId="{9DA6B1E2-D421-43B1-A4BE-61F8CF5AB684}" type="presParOf" srcId="{E8213E28-2916-4972-AF91-2B90B284A765}" destId="{2358BCF6-D3E2-4E73-9851-405746AF7EE4}" srcOrd="2" destOrd="0" presId="urn:microsoft.com/office/officeart/2005/8/layout/vList2"/>
    <dgm:cxn modelId="{94F47B64-0058-4C50-B04D-64F5BFB0A5DA}" type="presParOf" srcId="{E8213E28-2916-4972-AF91-2B90B284A765}" destId="{BBB0D3E3-B171-49B0-B261-FE07A6BE1F8A}" srcOrd="3" destOrd="0" presId="urn:microsoft.com/office/officeart/2005/8/layout/vList2"/>
    <dgm:cxn modelId="{591933C4-653D-4029-A89D-99C6E145BDC3}" type="presParOf" srcId="{E8213E28-2916-4972-AF91-2B90B284A765}" destId="{C9E2B011-2E18-4C00-9227-98491A91CD3B}" srcOrd="4" destOrd="0" presId="urn:microsoft.com/office/officeart/2005/8/layout/vList2"/>
    <dgm:cxn modelId="{61814F6C-4718-497E-BDE1-7769FF78C386}" type="presParOf" srcId="{E8213E28-2916-4972-AF91-2B90B284A765}" destId="{CCADE624-5A7B-468E-BED0-6164CAD4BDB6}" srcOrd="5" destOrd="0" presId="urn:microsoft.com/office/officeart/2005/8/layout/vList2"/>
    <dgm:cxn modelId="{81A725B8-6843-4A9C-B81B-63F22563925C}" type="presParOf" srcId="{E8213E28-2916-4972-AF91-2B90B284A765}" destId="{636E98D0-AFA4-40AA-91CC-47CB3D33869D}" srcOrd="6" destOrd="0" presId="urn:microsoft.com/office/officeart/2005/8/layout/vList2"/>
    <dgm:cxn modelId="{B2514498-49B0-4AC1-A927-358FE770BB63}" type="presParOf" srcId="{E8213E28-2916-4972-AF91-2B90B284A765}" destId="{1BAC0FB9-5005-46AF-B828-663D3D1CF53E}" srcOrd="7" destOrd="0" presId="urn:microsoft.com/office/officeart/2005/8/layout/vList2"/>
    <dgm:cxn modelId="{57CDC946-95B5-45A6-9FB8-360E6694078D}" type="presParOf" srcId="{E8213E28-2916-4972-AF91-2B90B284A765}" destId="{9D8484EF-2EB7-49E5-A63C-0AF9C34837F8}"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56DEC9A-6AAA-4711-AC09-85085C285D2C}" type="doc">
      <dgm:prSet loTypeId="urn:microsoft.com/office/officeart/2016/7/layout/LinearArrowProcessNumbered" loCatId="process" qsTypeId="urn:microsoft.com/office/officeart/2005/8/quickstyle/simple1" qsCatId="simple" csTypeId="urn:microsoft.com/office/officeart/2005/8/colors/colorful5" csCatId="colorful"/>
      <dgm:spPr/>
      <dgm:t>
        <a:bodyPr/>
        <a:lstStyle/>
        <a:p>
          <a:endParaRPr lang="en-US"/>
        </a:p>
      </dgm:t>
    </dgm:pt>
    <dgm:pt modelId="{E2BA8C92-FD5C-4272-91B7-43A9EF307BC3}">
      <dgm:prSet custT="1"/>
      <dgm:spPr/>
      <dgm:t>
        <a:bodyPr/>
        <a:lstStyle/>
        <a:p>
          <a:r>
            <a:rPr lang="en-US" sz="2000" dirty="0"/>
            <a:t>Benefits, in turn, are that it helps to maintain independence, </a:t>
          </a:r>
          <a:r>
            <a:rPr lang="en-US" sz="2000" dirty="0" err="1"/>
            <a:t>minimise</a:t>
          </a:r>
          <a:r>
            <a:rPr lang="en-US" sz="2000" dirty="0"/>
            <a:t> unnecessary hospitalizations, and facilitate active care by monitoring and communication. (Staats et al., 2026)</a:t>
          </a:r>
        </a:p>
      </dgm:t>
    </dgm:pt>
    <dgm:pt modelId="{62655677-A679-4E82-8385-B4049E9F2DEE}" type="parTrans" cxnId="{DDE9CB7E-2DB0-40F2-8FB0-6A29B84C3AD1}">
      <dgm:prSet/>
      <dgm:spPr/>
      <dgm:t>
        <a:bodyPr/>
        <a:lstStyle/>
        <a:p>
          <a:endParaRPr lang="en-US"/>
        </a:p>
      </dgm:t>
    </dgm:pt>
    <dgm:pt modelId="{F1291C94-223C-41B9-AF94-7D9FB2009BC3}" type="sibTrans" cxnId="{DDE9CB7E-2DB0-40F2-8FB0-6A29B84C3AD1}">
      <dgm:prSet phldrT="1" phldr="0"/>
      <dgm:spPr/>
      <dgm:t>
        <a:bodyPr/>
        <a:lstStyle/>
        <a:p>
          <a:r>
            <a:rPr lang="en-US"/>
            <a:t>1</a:t>
          </a:r>
        </a:p>
      </dgm:t>
    </dgm:pt>
    <dgm:pt modelId="{7B603630-F302-4E04-B68A-A1A7DAF96C1D}">
      <dgm:prSet custT="1"/>
      <dgm:spPr/>
      <dgm:t>
        <a:bodyPr/>
        <a:lstStyle/>
        <a:p>
          <a:r>
            <a:rPr lang="en-US" sz="2000"/>
            <a:t>System-wide strategies (e.g. virtual wards) potentially benefit frail older adults, but they need high-capacity planning and staffing to be safe. (Grange et al., 2024)</a:t>
          </a:r>
        </a:p>
      </dgm:t>
    </dgm:pt>
    <dgm:pt modelId="{3E6D2C58-B419-45BC-B4C4-FEEC988251A3}" type="parTrans" cxnId="{0FF66251-72A6-4946-9675-6D8D6C3CD9C0}">
      <dgm:prSet/>
      <dgm:spPr/>
      <dgm:t>
        <a:bodyPr/>
        <a:lstStyle/>
        <a:p>
          <a:endParaRPr lang="en-US"/>
        </a:p>
      </dgm:t>
    </dgm:pt>
    <dgm:pt modelId="{E5D99C38-54B2-4FF4-9B7F-EA919781F4B6}" type="sibTrans" cxnId="{0FF66251-72A6-4946-9675-6D8D6C3CD9C0}">
      <dgm:prSet phldrT="2" phldr="0"/>
      <dgm:spPr/>
      <dgm:t>
        <a:bodyPr/>
        <a:lstStyle/>
        <a:p>
          <a:r>
            <a:rPr lang="en-US"/>
            <a:t>2</a:t>
          </a:r>
        </a:p>
      </dgm:t>
    </dgm:pt>
    <dgm:pt modelId="{F6A72557-A336-41B3-A177-D5E3D9F697E9}">
      <dgm:prSet custT="1"/>
      <dgm:spPr/>
      <dgm:t>
        <a:bodyPr/>
        <a:lstStyle/>
        <a:p>
          <a:r>
            <a:rPr lang="en-US" sz="2000"/>
            <a:t>Risks include digital exclusion, uneven access and increasing inequalities unless the support is designed to digital literate individuals with low digital literacy. </a:t>
          </a:r>
        </a:p>
      </dgm:t>
    </dgm:pt>
    <dgm:pt modelId="{A2D90B40-C16D-43FB-8033-4398E971A44E}" type="parTrans" cxnId="{2D31680C-864F-4437-9FBC-23C7FC1B0122}">
      <dgm:prSet/>
      <dgm:spPr/>
      <dgm:t>
        <a:bodyPr/>
        <a:lstStyle/>
        <a:p>
          <a:endParaRPr lang="en-US"/>
        </a:p>
      </dgm:t>
    </dgm:pt>
    <dgm:pt modelId="{3341A2B3-81F9-4653-82C2-69AEC543C36C}" type="sibTrans" cxnId="{2D31680C-864F-4437-9FBC-23C7FC1B0122}">
      <dgm:prSet phldrT="3" phldr="0"/>
      <dgm:spPr/>
      <dgm:t>
        <a:bodyPr/>
        <a:lstStyle/>
        <a:p>
          <a:r>
            <a:rPr lang="en-US"/>
            <a:t>3</a:t>
          </a:r>
        </a:p>
      </dgm:t>
    </dgm:pt>
    <dgm:pt modelId="{D0D074C1-045E-458D-A9F5-6DB52F531632}">
      <dgm:prSet custT="1"/>
      <dgm:spPr/>
      <dgm:t>
        <a:bodyPr/>
        <a:lstStyle/>
        <a:p>
          <a:r>
            <a:rPr lang="en-US" sz="2000"/>
            <a:t>Ethical concerns involve privacy, monitoring, consent, and security and monitoring in residential homes. </a:t>
          </a:r>
        </a:p>
      </dgm:t>
    </dgm:pt>
    <dgm:pt modelId="{EF82ADD6-7684-427D-BF87-924C1FE49602}" type="parTrans" cxnId="{56DFA90B-A8F5-4CC6-BD33-D631DD46156F}">
      <dgm:prSet/>
      <dgm:spPr/>
      <dgm:t>
        <a:bodyPr/>
        <a:lstStyle/>
        <a:p>
          <a:endParaRPr lang="en-US"/>
        </a:p>
      </dgm:t>
    </dgm:pt>
    <dgm:pt modelId="{554B7220-CA56-4AB3-887E-BD4CB1A70AC9}" type="sibTrans" cxnId="{56DFA90B-A8F5-4CC6-BD33-D631DD46156F}">
      <dgm:prSet phldrT="4" phldr="0"/>
      <dgm:spPr/>
      <dgm:t>
        <a:bodyPr/>
        <a:lstStyle/>
        <a:p>
          <a:r>
            <a:rPr lang="en-US"/>
            <a:t>4</a:t>
          </a:r>
        </a:p>
      </dgm:t>
    </dgm:pt>
    <dgm:pt modelId="{93FBD4A0-3843-4BB7-B5B8-8507DD64AA6F}">
      <dgm:prSet custT="1"/>
      <dgm:spPr/>
      <dgm:t>
        <a:bodyPr/>
        <a:lstStyle/>
        <a:p>
          <a:r>
            <a:rPr lang="en-US" sz="2000" dirty="0"/>
            <a:t>Resistance within an </a:t>
          </a:r>
          <a:r>
            <a:rPr lang="en-US" sz="2000" dirty="0" err="1"/>
            <a:t>organisation</a:t>
          </a:r>
          <a:r>
            <a:rPr lang="en-US" sz="2000" dirty="0"/>
            <a:t> may slow down the implementation of appropriate technology, restricting practical use even when it has a strong evidence base.</a:t>
          </a:r>
        </a:p>
      </dgm:t>
    </dgm:pt>
    <dgm:pt modelId="{AC49DE4C-7DB6-4CCF-AD14-20CB673B1FD8}" type="parTrans" cxnId="{B4255146-8F2E-44F3-9838-CF92330EB350}">
      <dgm:prSet/>
      <dgm:spPr/>
      <dgm:t>
        <a:bodyPr/>
        <a:lstStyle/>
        <a:p>
          <a:endParaRPr lang="en-US"/>
        </a:p>
      </dgm:t>
    </dgm:pt>
    <dgm:pt modelId="{44CE858D-0EBA-4142-AD1C-FF1BB0DA8E8C}" type="sibTrans" cxnId="{B4255146-8F2E-44F3-9838-CF92330EB350}">
      <dgm:prSet phldrT="5" phldr="0"/>
      <dgm:spPr/>
      <dgm:t>
        <a:bodyPr/>
        <a:lstStyle/>
        <a:p>
          <a:r>
            <a:rPr lang="en-US"/>
            <a:t>5</a:t>
          </a:r>
        </a:p>
      </dgm:t>
    </dgm:pt>
    <dgm:pt modelId="{07440FB0-B76A-465D-B507-E11E42E206EB}" type="pres">
      <dgm:prSet presAssocID="{656DEC9A-6AAA-4711-AC09-85085C285D2C}" presName="linearFlow" presStyleCnt="0">
        <dgm:presLayoutVars>
          <dgm:dir/>
          <dgm:animLvl val="lvl"/>
          <dgm:resizeHandles val="exact"/>
        </dgm:presLayoutVars>
      </dgm:prSet>
      <dgm:spPr/>
      <dgm:t>
        <a:bodyPr/>
        <a:lstStyle/>
        <a:p>
          <a:endParaRPr lang="en-GB"/>
        </a:p>
      </dgm:t>
    </dgm:pt>
    <dgm:pt modelId="{F69A767A-65CB-478D-88F6-21DED35F978C}" type="pres">
      <dgm:prSet presAssocID="{E2BA8C92-FD5C-4272-91B7-43A9EF307BC3}" presName="compositeNode" presStyleCnt="0"/>
      <dgm:spPr/>
    </dgm:pt>
    <dgm:pt modelId="{6FCA6BB6-877C-4473-B373-9B1B83D727D8}" type="pres">
      <dgm:prSet presAssocID="{E2BA8C92-FD5C-4272-91B7-43A9EF307BC3}" presName="parTx" presStyleLbl="node1" presStyleIdx="0" presStyleCnt="0">
        <dgm:presLayoutVars>
          <dgm:chMax val="0"/>
          <dgm:chPref val="0"/>
          <dgm:bulletEnabled val="1"/>
        </dgm:presLayoutVars>
      </dgm:prSet>
      <dgm:spPr/>
    </dgm:pt>
    <dgm:pt modelId="{5EB33569-B7FE-4286-BBFE-FE312B629EF6}" type="pres">
      <dgm:prSet presAssocID="{E2BA8C92-FD5C-4272-91B7-43A9EF307BC3}" presName="parSh" presStyleCnt="0"/>
      <dgm:spPr/>
    </dgm:pt>
    <dgm:pt modelId="{B817D814-99DD-4F13-A649-D236B120C800}" type="pres">
      <dgm:prSet presAssocID="{E2BA8C92-FD5C-4272-91B7-43A9EF307BC3}" presName="lineNode" presStyleLbl="alignAccFollowNode1" presStyleIdx="0" presStyleCnt="15"/>
      <dgm:spPr/>
    </dgm:pt>
    <dgm:pt modelId="{2DCD13D6-8B92-4E15-8590-F90D653D7D1D}" type="pres">
      <dgm:prSet presAssocID="{E2BA8C92-FD5C-4272-91B7-43A9EF307BC3}" presName="lineArrowNode" presStyleLbl="alignAccFollowNode1" presStyleIdx="1" presStyleCnt="15"/>
      <dgm:spPr/>
    </dgm:pt>
    <dgm:pt modelId="{F830EF79-BAD6-436F-B573-07F68E600D53}" type="pres">
      <dgm:prSet presAssocID="{F1291C94-223C-41B9-AF94-7D9FB2009BC3}" presName="sibTransNodeCircle" presStyleLbl="alignNode1" presStyleIdx="0" presStyleCnt="5">
        <dgm:presLayoutVars>
          <dgm:chMax val="0"/>
          <dgm:bulletEnabled/>
        </dgm:presLayoutVars>
      </dgm:prSet>
      <dgm:spPr/>
      <dgm:t>
        <a:bodyPr/>
        <a:lstStyle/>
        <a:p>
          <a:endParaRPr lang="en-GB"/>
        </a:p>
      </dgm:t>
    </dgm:pt>
    <dgm:pt modelId="{C35712ED-3F03-4A82-B8A7-F33C0F2B68C5}" type="pres">
      <dgm:prSet presAssocID="{F1291C94-223C-41B9-AF94-7D9FB2009BC3}" presName="spacerBetweenCircleAndCallout" presStyleCnt="0">
        <dgm:presLayoutVars/>
      </dgm:prSet>
      <dgm:spPr/>
    </dgm:pt>
    <dgm:pt modelId="{4795B00F-5ED0-4B47-9060-E6C79D7C8B09}" type="pres">
      <dgm:prSet presAssocID="{E2BA8C92-FD5C-4272-91B7-43A9EF307BC3}" presName="nodeText" presStyleLbl="alignAccFollowNode1" presStyleIdx="2" presStyleCnt="15">
        <dgm:presLayoutVars>
          <dgm:bulletEnabled val="1"/>
        </dgm:presLayoutVars>
      </dgm:prSet>
      <dgm:spPr/>
      <dgm:t>
        <a:bodyPr/>
        <a:lstStyle/>
        <a:p>
          <a:endParaRPr lang="en-GB"/>
        </a:p>
      </dgm:t>
    </dgm:pt>
    <dgm:pt modelId="{569D81C6-2FC2-4DFF-80B0-F31198787F41}" type="pres">
      <dgm:prSet presAssocID="{F1291C94-223C-41B9-AF94-7D9FB2009BC3}" presName="sibTransComposite" presStyleCnt="0"/>
      <dgm:spPr/>
    </dgm:pt>
    <dgm:pt modelId="{12D06995-D4E2-41B0-BF4D-B2CAA592B8A7}" type="pres">
      <dgm:prSet presAssocID="{7B603630-F302-4E04-B68A-A1A7DAF96C1D}" presName="compositeNode" presStyleCnt="0"/>
      <dgm:spPr/>
    </dgm:pt>
    <dgm:pt modelId="{D00699C4-3AE8-4928-8AA4-A04A65234B0A}" type="pres">
      <dgm:prSet presAssocID="{7B603630-F302-4E04-B68A-A1A7DAF96C1D}" presName="parTx" presStyleLbl="node1" presStyleIdx="0" presStyleCnt="0">
        <dgm:presLayoutVars>
          <dgm:chMax val="0"/>
          <dgm:chPref val="0"/>
          <dgm:bulletEnabled val="1"/>
        </dgm:presLayoutVars>
      </dgm:prSet>
      <dgm:spPr/>
    </dgm:pt>
    <dgm:pt modelId="{50A9998F-F4AF-4806-BA6E-598CB1331D31}" type="pres">
      <dgm:prSet presAssocID="{7B603630-F302-4E04-B68A-A1A7DAF96C1D}" presName="parSh" presStyleCnt="0"/>
      <dgm:spPr/>
    </dgm:pt>
    <dgm:pt modelId="{4E8D3046-AED8-4FDB-BE6A-21AD527C64F5}" type="pres">
      <dgm:prSet presAssocID="{7B603630-F302-4E04-B68A-A1A7DAF96C1D}" presName="lineNode" presStyleLbl="alignAccFollowNode1" presStyleIdx="3" presStyleCnt="15"/>
      <dgm:spPr/>
    </dgm:pt>
    <dgm:pt modelId="{7222182E-A168-49F4-954D-052C2528FD06}" type="pres">
      <dgm:prSet presAssocID="{7B603630-F302-4E04-B68A-A1A7DAF96C1D}" presName="lineArrowNode" presStyleLbl="alignAccFollowNode1" presStyleIdx="4" presStyleCnt="15"/>
      <dgm:spPr/>
    </dgm:pt>
    <dgm:pt modelId="{EE600A5F-E453-4730-B857-5251BE165761}" type="pres">
      <dgm:prSet presAssocID="{E5D99C38-54B2-4FF4-9B7F-EA919781F4B6}" presName="sibTransNodeCircle" presStyleLbl="alignNode1" presStyleIdx="1" presStyleCnt="5">
        <dgm:presLayoutVars>
          <dgm:chMax val="0"/>
          <dgm:bulletEnabled/>
        </dgm:presLayoutVars>
      </dgm:prSet>
      <dgm:spPr/>
      <dgm:t>
        <a:bodyPr/>
        <a:lstStyle/>
        <a:p>
          <a:endParaRPr lang="en-GB"/>
        </a:p>
      </dgm:t>
    </dgm:pt>
    <dgm:pt modelId="{6F448914-5CF8-4BFB-9338-F35178362155}" type="pres">
      <dgm:prSet presAssocID="{E5D99C38-54B2-4FF4-9B7F-EA919781F4B6}" presName="spacerBetweenCircleAndCallout" presStyleCnt="0">
        <dgm:presLayoutVars/>
      </dgm:prSet>
      <dgm:spPr/>
    </dgm:pt>
    <dgm:pt modelId="{ADC2B13F-CE4E-4674-82CB-0D15063F90C0}" type="pres">
      <dgm:prSet presAssocID="{7B603630-F302-4E04-B68A-A1A7DAF96C1D}" presName="nodeText" presStyleLbl="alignAccFollowNode1" presStyleIdx="5" presStyleCnt="15">
        <dgm:presLayoutVars>
          <dgm:bulletEnabled val="1"/>
        </dgm:presLayoutVars>
      </dgm:prSet>
      <dgm:spPr/>
      <dgm:t>
        <a:bodyPr/>
        <a:lstStyle/>
        <a:p>
          <a:endParaRPr lang="en-GB"/>
        </a:p>
      </dgm:t>
    </dgm:pt>
    <dgm:pt modelId="{3A1AC835-E56D-4FA2-AA0C-620096692242}" type="pres">
      <dgm:prSet presAssocID="{E5D99C38-54B2-4FF4-9B7F-EA919781F4B6}" presName="sibTransComposite" presStyleCnt="0"/>
      <dgm:spPr/>
    </dgm:pt>
    <dgm:pt modelId="{DED57057-F7E7-4EDC-BBE2-2D16433C008F}" type="pres">
      <dgm:prSet presAssocID="{F6A72557-A336-41B3-A177-D5E3D9F697E9}" presName="compositeNode" presStyleCnt="0"/>
      <dgm:spPr/>
    </dgm:pt>
    <dgm:pt modelId="{C583330D-565D-48E3-93CF-F5C46D2ADD39}" type="pres">
      <dgm:prSet presAssocID="{F6A72557-A336-41B3-A177-D5E3D9F697E9}" presName="parTx" presStyleLbl="node1" presStyleIdx="0" presStyleCnt="0">
        <dgm:presLayoutVars>
          <dgm:chMax val="0"/>
          <dgm:chPref val="0"/>
          <dgm:bulletEnabled val="1"/>
        </dgm:presLayoutVars>
      </dgm:prSet>
      <dgm:spPr/>
    </dgm:pt>
    <dgm:pt modelId="{CAF7C5CC-A5F3-41EF-A8AC-4E1D4798A7F5}" type="pres">
      <dgm:prSet presAssocID="{F6A72557-A336-41B3-A177-D5E3D9F697E9}" presName="parSh" presStyleCnt="0"/>
      <dgm:spPr/>
    </dgm:pt>
    <dgm:pt modelId="{932880E1-AF6E-4E25-BB4B-9F5A1B68BF84}" type="pres">
      <dgm:prSet presAssocID="{F6A72557-A336-41B3-A177-D5E3D9F697E9}" presName="lineNode" presStyleLbl="alignAccFollowNode1" presStyleIdx="6" presStyleCnt="15"/>
      <dgm:spPr/>
    </dgm:pt>
    <dgm:pt modelId="{651C9745-0460-405F-8BA4-803F3600E52F}" type="pres">
      <dgm:prSet presAssocID="{F6A72557-A336-41B3-A177-D5E3D9F697E9}" presName="lineArrowNode" presStyleLbl="alignAccFollowNode1" presStyleIdx="7" presStyleCnt="15"/>
      <dgm:spPr/>
    </dgm:pt>
    <dgm:pt modelId="{063CC1EE-E5A1-4644-AAE3-CAC77F23915A}" type="pres">
      <dgm:prSet presAssocID="{3341A2B3-81F9-4653-82C2-69AEC543C36C}" presName="sibTransNodeCircle" presStyleLbl="alignNode1" presStyleIdx="2" presStyleCnt="5">
        <dgm:presLayoutVars>
          <dgm:chMax val="0"/>
          <dgm:bulletEnabled/>
        </dgm:presLayoutVars>
      </dgm:prSet>
      <dgm:spPr/>
      <dgm:t>
        <a:bodyPr/>
        <a:lstStyle/>
        <a:p>
          <a:endParaRPr lang="en-GB"/>
        </a:p>
      </dgm:t>
    </dgm:pt>
    <dgm:pt modelId="{5262A82A-27DC-4EC1-ABED-8E00C4B0BD55}" type="pres">
      <dgm:prSet presAssocID="{3341A2B3-81F9-4653-82C2-69AEC543C36C}" presName="spacerBetweenCircleAndCallout" presStyleCnt="0">
        <dgm:presLayoutVars/>
      </dgm:prSet>
      <dgm:spPr/>
    </dgm:pt>
    <dgm:pt modelId="{FBFE46FA-43D7-46E8-9511-0D5589BC6CFE}" type="pres">
      <dgm:prSet presAssocID="{F6A72557-A336-41B3-A177-D5E3D9F697E9}" presName="nodeText" presStyleLbl="alignAccFollowNode1" presStyleIdx="8" presStyleCnt="15">
        <dgm:presLayoutVars>
          <dgm:bulletEnabled val="1"/>
        </dgm:presLayoutVars>
      </dgm:prSet>
      <dgm:spPr/>
      <dgm:t>
        <a:bodyPr/>
        <a:lstStyle/>
        <a:p>
          <a:endParaRPr lang="en-GB"/>
        </a:p>
      </dgm:t>
    </dgm:pt>
    <dgm:pt modelId="{B1848918-96E6-4519-BB2A-8748991C5F5F}" type="pres">
      <dgm:prSet presAssocID="{3341A2B3-81F9-4653-82C2-69AEC543C36C}" presName="sibTransComposite" presStyleCnt="0"/>
      <dgm:spPr/>
    </dgm:pt>
    <dgm:pt modelId="{F1BA26AE-218D-4740-A5B5-3B9261A39923}" type="pres">
      <dgm:prSet presAssocID="{D0D074C1-045E-458D-A9F5-6DB52F531632}" presName="compositeNode" presStyleCnt="0"/>
      <dgm:spPr/>
    </dgm:pt>
    <dgm:pt modelId="{FCEBA88B-780A-4D35-AD71-8AA8123C8D1A}" type="pres">
      <dgm:prSet presAssocID="{D0D074C1-045E-458D-A9F5-6DB52F531632}" presName="parTx" presStyleLbl="node1" presStyleIdx="0" presStyleCnt="0">
        <dgm:presLayoutVars>
          <dgm:chMax val="0"/>
          <dgm:chPref val="0"/>
          <dgm:bulletEnabled val="1"/>
        </dgm:presLayoutVars>
      </dgm:prSet>
      <dgm:spPr/>
    </dgm:pt>
    <dgm:pt modelId="{BB889C9C-3A1B-4EE7-8D96-E5F4334CDE32}" type="pres">
      <dgm:prSet presAssocID="{D0D074C1-045E-458D-A9F5-6DB52F531632}" presName="parSh" presStyleCnt="0"/>
      <dgm:spPr/>
    </dgm:pt>
    <dgm:pt modelId="{3A7F9229-DA4E-4D1B-B103-CFED65B3ED32}" type="pres">
      <dgm:prSet presAssocID="{D0D074C1-045E-458D-A9F5-6DB52F531632}" presName="lineNode" presStyleLbl="alignAccFollowNode1" presStyleIdx="9" presStyleCnt="15"/>
      <dgm:spPr/>
    </dgm:pt>
    <dgm:pt modelId="{0EA0FFE3-6CC2-4814-9D0D-F5ECD7CAA347}" type="pres">
      <dgm:prSet presAssocID="{D0D074C1-045E-458D-A9F5-6DB52F531632}" presName="lineArrowNode" presStyleLbl="alignAccFollowNode1" presStyleIdx="10" presStyleCnt="15"/>
      <dgm:spPr/>
    </dgm:pt>
    <dgm:pt modelId="{B9F987E2-B45B-4592-B05F-A4ECDBE71AC6}" type="pres">
      <dgm:prSet presAssocID="{554B7220-CA56-4AB3-887E-BD4CB1A70AC9}" presName="sibTransNodeCircle" presStyleLbl="alignNode1" presStyleIdx="3" presStyleCnt="5">
        <dgm:presLayoutVars>
          <dgm:chMax val="0"/>
          <dgm:bulletEnabled/>
        </dgm:presLayoutVars>
      </dgm:prSet>
      <dgm:spPr/>
      <dgm:t>
        <a:bodyPr/>
        <a:lstStyle/>
        <a:p>
          <a:endParaRPr lang="en-GB"/>
        </a:p>
      </dgm:t>
    </dgm:pt>
    <dgm:pt modelId="{4ACE49D4-48F6-4702-ACDB-43D3EAE8AA51}" type="pres">
      <dgm:prSet presAssocID="{554B7220-CA56-4AB3-887E-BD4CB1A70AC9}" presName="spacerBetweenCircleAndCallout" presStyleCnt="0">
        <dgm:presLayoutVars/>
      </dgm:prSet>
      <dgm:spPr/>
    </dgm:pt>
    <dgm:pt modelId="{F1A046AE-C8A7-43ED-8CB9-0DAF637B7A7E}" type="pres">
      <dgm:prSet presAssocID="{D0D074C1-045E-458D-A9F5-6DB52F531632}" presName="nodeText" presStyleLbl="alignAccFollowNode1" presStyleIdx="11" presStyleCnt="15">
        <dgm:presLayoutVars>
          <dgm:bulletEnabled val="1"/>
        </dgm:presLayoutVars>
      </dgm:prSet>
      <dgm:spPr/>
      <dgm:t>
        <a:bodyPr/>
        <a:lstStyle/>
        <a:p>
          <a:endParaRPr lang="en-GB"/>
        </a:p>
      </dgm:t>
    </dgm:pt>
    <dgm:pt modelId="{DDD32E49-53C2-4EBE-86FE-CB093DBE022B}" type="pres">
      <dgm:prSet presAssocID="{554B7220-CA56-4AB3-887E-BD4CB1A70AC9}" presName="sibTransComposite" presStyleCnt="0"/>
      <dgm:spPr/>
    </dgm:pt>
    <dgm:pt modelId="{89DCF1FD-B12B-46A1-8DEB-84D5DD51754E}" type="pres">
      <dgm:prSet presAssocID="{93FBD4A0-3843-4BB7-B5B8-8507DD64AA6F}" presName="compositeNode" presStyleCnt="0"/>
      <dgm:spPr/>
    </dgm:pt>
    <dgm:pt modelId="{A7922268-B21E-49EF-899B-FAD1BE7C9324}" type="pres">
      <dgm:prSet presAssocID="{93FBD4A0-3843-4BB7-B5B8-8507DD64AA6F}" presName="parTx" presStyleLbl="node1" presStyleIdx="0" presStyleCnt="0">
        <dgm:presLayoutVars>
          <dgm:chMax val="0"/>
          <dgm:chPref val="0"/>
          <dgm:bulletEnabled val="1"/>
        </dgm:presLayoutVars>
      </dgm:prSet>
      <dgm:spPr/>
    </dgm:pt>
    <dgm:pt modelId="{5FCB8B98-65F1-41BD-9776-B0E772564A16}" type="pres">
      <dgm:prSet presAssocID="{93FBD4A0-3843-4BB7-B5B8-8507DD64AA6F}" presName="parSh" presStyleCnt="0"/>
      <dgm:spPr/>
    </dgm:pt>
    <dgm:pt modelId="{C6AF5505-FE44-4619-A04B-C9E0B8A8A775}" type="pres">
      <dgm:prSet presAssocID="{93FBD4A0-3843-4BB7-B5B8-8507DD64AA6F}" presName="lineNode" presStyleLbl="alignAccFollowNode1" presStyleIdx="12" presStyleCnt="15"/>
      <dgm:spPr/>
    </dgm:pt>
    <dgm:pt modelId="{B1BC2A19-CD27-4149-89AA-6DF8C17C296C}" type="pres">
      <dgm:prSet presAssocID="{93FBD4A0-3843-4BB7-B5B8-8507DD64AA6F}" presName="lineArrowNode" presStyleLbl="alignAccFollowNode1" presStyleIdx="13" presStyleCnt="15"/>
      <dgm:spPr/>
    </dgm:pt>
    <dgm:pt modelId="{90CC13E8-C9C8-4243-AAD4-6830A17A6E00}" type="pres">
      <dgm:prSet presAssocID="{44CE858D-0EBA-4142-AD1C-FF1BB0DA8E8C}" presName="sibTransNodeCircle" presStyleLbl="alignNode1" presStyleIdx="4" presStyleCnt="5">
        <dgm:presLayoutVars>
          <dgm:chMax val="0"/>
          <dgm:bulletEnabled/>
        </dgm:presLayoutVars>
      </dgm:prSet>
      <dgm:spPr/>
      <dgm:t>
        <a:bodyPr/>
        <a:lstStyle/>
        <a:p>
          <a:endParaRPr lang="en-GB"/>
        </a:p>
      </dgm:t>
    </dgm:pt>
    <dgm:pt modelId="{5244B11C-6624-4FEA-A60B-E19F7788A892}" type="pres">
      <dgm:prSet presAssocID="{44CE858D-0EBA-4142-AD1C-FF1BB0DA8E8C}" presName="spacerBetweenCircleAndCallout" presStyleCnt="0">
        <dgm:presLayoutVars/>
      </dgm:prSet>
      <dgm:spPr/>
    </dgm:pt>
    <dgm:pt modelId="{8FA9C62E-B0B0-4B7E-AF52-358A5318C651}" type="pres">
      <dgm:prSet presAssocID="{93FBD4A0-3843-4BB7-B5B8-8507DD64AA6F}" presName="nodeText" presStyleLbl="alignAccFollowNode1" presStyleIdx="14" presStyleCnt="15">
        <dgm:presLayoutVars>
          <dgm:bulletEnabled val="1"/>
        </dgm:presLayoutVars>
      </dgm:prSet>
      <dgm:spPr/>
      <dgm:t>
        <a:bodyPr/>
        <a:lstStyle/>
        <a:p>
          <a:endParaRPr lang="en-GB"/>
        </a:p>
      </dgm:t>
    </dgm:pt>
  </dgm:ptLst>
  <dgm:cxnLst>
    <dgm:cxn modelId="{DDE9CB7E-2DB0-40F2-8FB0-6A29B84C3AD1}" srcId="{656DEC9A-6AAA-4711-AC09-85085C285D2C}" destId="{E2BA8C92-FD5C-4272-91B7-43A9EF307BC3}" srcOrd="0" destOrd="0" parTransId="{62655677-A679-4E82-8385-B4049E9F2DEE}" sibTransId="{F1291C94-223C-41B9-AF94-7D9FB2009BC3}"/>
    <dgm:cxn modelId="{C997160F-B278-4663-B694-0057301B2DCC}" type="presOf" srcId="{7B603630-F302-4E04-B68A-A1A7DAF96C1D}" destId="{ADC2B13F-CE4E-4674-82CB-0D15063F90C0}" srcOrd="0" destOrd="0" presId="urn:microsoft.com/office/officeart/2016/7/layout/LinearArrowProcessNumbered"/>
    <dgm:cxn modelId="{825A50BD-7562-4E36-AD7C-51944B0A65DE}" type="presOf" srcId="{D0D074C1-045E-458D-A9F5-6DB52F531632}" destId="{F1A046AE-C8A7-43ED-8CB9-0DAF637B7A7E}" srcOrd="0" destOrd="0" presId="urn:microsoft.com/office/officeart/2016/7/layout/LinearArrowProcessNumbered"/>
    <dgm:cxn modelId="{0FF66251-72A6-4946-9675-6D8D6C3CD9C0}" srcId="{656DEC9A-6AAA-4711-AC09-85085C285D2C}" destId="{7B603630-F302-4E04-B68A-A1A7DAF96C1D}" srcOrd="1" destOrd="0" parTransId="{3E6D2C58-B419-45BC-B4C4-FEEC988251A3}" sibTransId="{E5D99C38-54B2-4FF4-9B7F-EA919781F4B6}"/>
    <dgm:cxn modelId="{910160FB-7CA9-4F9C-BBEA-120874ECA5D2}" type="presOf" srcId="{44CE858D-0EBA-4142-AD1C-FF1BB0DA8E8C}" destId="{90CC13E8-C9C8-4243-AAD4-6830A17A6E00}" srcOrd="0" destOrd="0" presId="urn:microsoft.com/office/officeart/2016/7/layout/LinearArrowProcessNumbered"/>
    <dgm:cxn modelId="{56DFA90B-A8F5-4CC6-BD33-D631DD46156F}" srcId="{656DEC9A-6AAA-4711-AC09-85085C285D2C}" destId="{D0D074C1-045E-458D-A9F5-6DB52F531632}" srcOrd="3" destOrd="0" parTransId="{EF82ADD6-7684-427D-BF87-924C1FE49602}" sibTransId="{554B7220-CA56-4AB3-887E-BD4CB1A70AC9}"/>
    <dgm:cxn modelId="{68C86385-92D1-4BF5-A63A-013191FBE361}" type="presOf" srcId="{3341A2B3-81F9-4653-82C2-69AEC543C36C}" destId="{063CC1EE-E5A1-4644-AAE3-CAC77F23915A}" srcOrd="0" destOrd="0" presId="urn:microsoft.com/office/officeart/2016/7/layout/LinearArrowProcessNumbered"/>
    <dgm:cxn modelId="{31D6A9DC-A127-4036-95C3-A5FD0D42B1A8}" type="presOf" srcId="{93FBD4A0-3843-4BB7-B5B8-8507DD64AA6F}" destId="{8FA9C62E-B0B0-4B7E-AF52-358A5318C651}" srcOrd="0" destOrd="0" presId="urn:microsoft.com/office/officeart/2016/7/layout/LinearArrowProcessNumbered"/>
    <dgm:cxn modelId="{6386E93F-79AF-4784-8477-6A3DCEA9BB5C}" type="presOf" srcId="{554B7220-CA56-4AB3-887E-BD4CB1A70AC9}" destId="{B9F987E2-B45B-4592-B05F-A4ECDBE71AC6}" srcOrd="0" destOrd="0" presId="urn:microsoft.com/office/officeart/2016/7/layout/LinearArrowProcessNumbered"/>
    <dgm:cxn modelId="{88FCBB2B-6454-48B7-A17D-E68821E48986}" type="presOf" srcId="{E2BA8C92-FD5C-4272-91B7-43A9EF307BC3}" destId="{4795B00F-5ED0-4B47-9060-E6C79D7C8B09}" srcOrd="0" destOrd="0" presId="urn:microsoft.com/office/officeart/2016/7/layout/LinearArrowProcessNumbered"/>
    <dgm:cxn modelId="{B4255146-8F2E-44F3-9838-CF92330EB350}" srcId="{656DEC9A-6AAA-4711-AC09-85085C285D2C}" destId="{93FBD4A0-3843-4BB7-B5B8-8507DD64AA6F}" srcOrd="4" destOrd="0" parTransId="{AC49DE4C-7DB6-4CCF-AD14-20CB673B1FD8}" sibTransId="{44CE858D-0EBA-4142-AD1C-FF1BB0DA8E8C}"/>
    <dgm:cxn modelId="{B96A028C-B7F9-4E95-A315-D79AF6971ED9}" type="presOf" srcId="{E5D99C38-54B2-4FF4-9B7F-EA919781F4B6}" destId="{EE600A5F-E453-4730-B857-5251BE165761}" srcOrd="0" destOrd="0" presId="urn:microsoft.com/office/officeart/2016/7/layout/LinearArrowProcessNumbered"/>
    <dgm:cxn modelId="{1668195C-4562-4052-9837-64F0FC42A61A}" type="presOf" srcId="{F1291C94-223C-41B9-AF94-7D9FB2009BC3}" destId="{F830EF79-BAD6-436F-B573-07F68E600D53}" srcOrd="0" destOrd="0" presId="urn:microsoft.com/office/officeart/2016/7/layout/LinearArrowProcessNumbered"/>
    <dgm:cxn modelId="{49BBDF17-BA82-4C20-961C-05FF4FC59E92}" type="presOf" srcId="{656DEC9A-6AAA-4711-AC09-85085C285D2C}" destId="{07440FB0-B76A-465D-B507-E11E42E206EB}" srcOrd="0" destOrd="0" presId="urn:microsoft.com/office/officeart/2016/7/layout/LinearArrowProcessNumbered"/>
    <dgm:cxn modelId="{6D83D01B-6BE0-4B58-9097-A32E15CF2137}" type="presOf" srcId="{F6A72557-A336-41B3-A177-D5E3D9F697E9}" destId="{FBFE46FA-43D7-46E8-9511-0D5589BC6CFE}" srcOrd="0" destOrd="0" presId="urn:microsoft.com/office/officeart/2016/7/layout/LinearArrowProcessNumbered"/>
    <dgm:cxn modelId="{2D31680C-864F-4437-9FBC-23C7FC1B0122}" srcId="{656DEC9A-6AAA-4711-AC09-85085C285D2C}" destId="{F6A72557-A336-41B3-A177-D5E3D9F697E9}" srcOrd="2" destOrd="0" parTransId="{A2D90B40-C16D-43FB-8033-4398E971A44E}" sibTransId="{3341A2B3-81F9-4653-82C2-69AEC543C36C}"/>
    <dgm:cxn modelId="{8FD6BB7B-8808-40B8-A3C1-327F4DBB48AA}" type="presParOf" srcId="{07440FB0-B76A-465D-B507-E11E42E206EB}" destId="{F69A767A-65CB-478D-88F6-21DED35F978C}" srcOrd="0" destOrd="0" presId="urn:microsoft.com/office/officeart/2016/7/layout/LinearArrowProcessNumbered"/>
    <dgm:cxn modelId="{386CF165-27F9-45E9-B720-A42B852FD101}" type="presParOf" srcId="{F69A767A-65CB-478D-88F6-21DED35F978C}" destId="{6FCA6BB6-877C-4473-B373-9B1B83D727D8}" srcOrd="0" destOrd="0" presId="urn:microsoft.com/office/officeart/2016/7/layout/LinearArrowProcessNumbered"/>
    <dgm:cxn modelId="{6A6EAA8E-2B2E-43A0-9977-F429FD92D0A7}" type="presParOf" srcId="{F69A767A-65CB-478D-88F6-21DED35F978C}" destId="{5EB33569-B7FE-4286-BBFE-FE312B629EF6}" srcOrd="1" destOrd="0" presId="urn:microsoft.com/office/officeart/2016/7/layout/LinearArrowProcessNumbered"/>
    <dgm:cxn modelId="{854E3B9A-0B1B-4464-9CA1-06828A479D2B}" type="presParOf" srcId="{5EB33569-B7FE-4286-BBFE-FE312B629EF6}" destId="{B817D814-99DD-4F13-A649-D236B120C800}" srcOrd="0" destOrd="0" presId="urn:microsoft.com/office/officeart/2016/7/layout/LinearArrowProcessNumbered"/>
    <dgm:cxn modelId="{6E635CC6-1F43-4FFA-80EB-C2EFCDEB0D8C}" type="presParOf" srcId="{5EB33569-B7FE-4286-BBFE-FE312B629EF6}" destId="{2DCD13D6-8B92-4E15-8590-F90D653D7D1D}" srcOrd="1" destOrd="0" presId="urn:microsoft.com/office/officeart/2016/7/layout/LinearArrowProcessNumbered"/>
    <dgm:cxn modelId="{521FE24C-2E5D-40E5-9701-85F05A1765C9}" type="presParOf" srcId="{5EB33569-B7FE-4286-BBFE-FE312B629EF6}" destId="{F830EF79-BAD6-436F-B573-07F68E600D53}" srcOrd="2" destOrd="0" presId="urn:microsoft.com/office/officeart/2016/7/layout/LinearArrowProcessNumbered"/>
    <dgm:cxn modelId="{E50D2277-278B-438E-B467-510D437A1847}" type="presParOf" srcId="{5EB33569-B7FE-4286-BBFE-FE312B629EF6}" destId="{C35712ED-3F03-4A82-B8A7-F33C0F2B68C5}" srcOrd="3" destOrd="0" presId="urn:microsoft.com/office/officeart/2016/7/layout/LinearArrowProcessNumbered"/>
    <dgm:cxn modelId="{32B133C4-EAFA-4DC6-8C1A-FF4E30D940B6}" type="presParOf" srcId="{F69A767A-65CB-478D-88F6-21DED35F978C}" destId="{4795B00F-5ED0-4B47-9060-E6C79D7C8B09}" srcOrd="2" destOrd="0" presId="urn:microsoft.com/office/officeart/2016/7/layout/LinearArrowProcessNumbered"/>
    <dgm:cxn modelId="{22C66B1B-B2B9-4435-B55A-DB0A3473DEAD}" type="presParOf" srcId="{07440FB0-B76A-465D-B507-E11E42E206EB}" destId="{569D81C6-2FC2-4DFF-80B0-F31198787F41}" srcOrd="1" destOrd="0" presId="urn:microsoft.com/office/officeart/2016/7/layout/LinearArrowProcessNumbered"/>
    <dgm:cxn modelId="{0AECCCAF-8F2A-40E3-80B4-847FD5AE6E34}" type="presParOf" srcId="{07440FB0-B76A-465D-B507-E11E42E206EB}" destId="{12D06995-D4E2-41B0-BF4D-B2CAA592B8A7}" srcOrd="2" destOrd="0" presId="urn:microsoft.com/office/officeart/2016/7/layout/LinearArrowProcessNumbered"/>
    <dgm:cxn modelId="{AA237880-B98A-4935-83FD-6C6E72047E12}" type="presParOf" srcId="{12D06995-D4E2-41B0-BF4D-B2CAA592B8A7}" destId="{D00699C4-3AE8-4928-8AA4-A04A65234B0A}" srcOrd="0" destOrd="0" presId="urn:microsoft.com/office/officeart/2016/7/layout/LinearArrowProcessNumbered"/>
    <dgm:cxn modelId="{876EF360-7BE8-447D-9C96-411CB8AFD3EC}" type="presParOf" srcId="{12D06995-D4E2-41B0-BF4D-B2CAA592B8A7}" destId="{50A9998F-F4AF-4806-BA6E-598CB1331D31}" srcOrd="1" destOrd="0" presId="urn:microsoft.com/office/officeart/2016/7/layout/LinearArrowProcessNumbered"/>
    <dgm:cxn modelId="{ABACA0BC-8CC9-40C8-824A-FB28DA3F3C06}" type="presParOf" srcId="{50A9998F-F4AF-4806-BA6E-598CB1331D31}" destId="{4E8D3046-AED8-4FDB-BE6A-21AD527C64F5}" srcOrd="0" destOrd="0" presId="urn:microsoft.com/office/officeart/2016/7/layout/LinearArrowProcessNumbered"/>
    <dgm:cxn modelId="{EDDFF009-CDB2-4139-9AD9-6A05B5708BC5}" type="presParOf" srcId="{50A9998F-F4AF-4806-BA6E-598CB1331D31}" destId="{7222182E-A168-49F4-954D-052C2528FD06}" srcOrd="1" destOrd="0" presId="urn:microsoft.com/office/officeart/2016/7/layout/LinearArrowProcessNumbered"/>
    <dgm:cxn modelId="{962C2D89-11C5-4C7D-AF67-04E8EA2724EB}" type="presParOf" srcId="{50A9998F-F4AF-4806-BA6E-598CB1331D31}" destId="{EE600A5F-E453-4730-B857-5251BE165761}" srcOrd="2" destOrd="0" presId="urn:microsoft.com/office/officeart/2016/7/layout/LinearArrowProcessNumbered"/>
    <dgm:cxn modelId="{13E7BE64-8E9F-4D4C-A543-B4157C8C6819}" type="presParOf" srcId="{50A9998F-F4AF-4806-BA6E-598CB1331D31}" destId="{6F448914-5CF8-4BFB-9338-F35178362155}" srcOrd="3" destOrd="0" presId="urn:microsoft.com/office/officeart/2016/7/layout/LinearArrowProcessNumbered"/>
    <dgm:cxn modelId="{7AD6AEB3-5A31-4983-8187-B3B3FBBFEEE8}" type="presParOf" srcId="{12D06995-D4E2-41B0-BF4D-B2CAA592B8A7}" destId="{ADC2B13F-CE4E-4674-82CB-0D15063F90C0}" srcOrd="2" destOrd="0" presId="urn:microsoft.com/office/officeart/2016/7/layout/LinearArrowProcessNumbered"/>
    <dgm:cxn modelId="{01CE4664-F89E-4429-A726-B9FCF5755101}" type="presParOf" srcId="{07440FB0-B76A-465D-B507-E11E42E206EB}" destId="{3A1AC835-E56D-4FA2-AA0C-620096692242}" srcOrd="3" destOrd="0" presId="urn:microsoft.com/office/officeart/2016/7/layout/LinearArrowProcessNumbered"/>
    <dgm:cxn modelId="{8D7D2F1C-F0AB-4A40-ABDD-1CF50336CA28}" type="presParOf" srcId="{07440FB0-B76A-465D-B507-E11E42E206EB}" destId="{DED57057-F7E7-4EDC-BBE2-2D16433C008F}" srcOrd="4" destOrd="0" presId="urn:microsoft.com/office/officeart/2016/7/layout/LinearArrowProcessNumbered"/>
    <dgm:cxn modelId="{D7AC1897-1CC9-43A4-ABAD-DA120BC65843}" type="presParOf" srcId="{DED57057-F7E7-4EDC-BBE2-2D16433C008F}" destId="{C583330D-565D-48E3-93CF-F5C46D2ADD39}" srcOrd="0" destOrd="0" presId="urn:microsoft.com/office/officeart/2016/7/layout/LinearArrowProcessNumbered"/>
    <dgm:cxn modelId="{29AB84E5-7EF6-4465-8EDE-39B23FC5AD47}" type="presParOf" srcId="{DED57057-F7E7-4EDC-BBE2-2D16433C008F}" destId="{CAF7C5CC-A5F3-41EF-A8AC-4E1D4798A7F5}" srcOrd="1" destOrd="0" presId="urn:microsoft.com/office/officeart/2016/7/layout/LinearArrowProcessNumbered"/>
    <dgm:cxn modelId="{FF9CFA01-3776-445B-933C-E55450C74950}" type="presParOf" srcId="{CAF7C5CC-A5F3-41EF-A8AC-4E1D4798A7F5}" destId="{932880E1-AF6E-4E25-BB4B-9F5A1B68BF84}" srcOrd="0" destOrd="0" presId="urn:microsoft.com/office/officeart/2016/7/layout/LinearArrowProcessNumbered"/>
    <dgm:cxn modelId="{517688F4-4ACF-455F-84CC-2C0B8C1EDE26}" type="presParOf" srcId="{CAF7C5CC-A5F3-41EF-A8AC-4E1D4798A7F5}" destId="{651C9745-0460-405F-8BA4-803F3600E52F}" srcOrd="1" destOrd="0" presId="urn:microsoft.com/office/officeart/2016/7/layout/LinearArrowProcessNumbered"/>
    <dgm:cxn modelId="{8B66C240-BBAC-4ABC-9136-C9B32F268519}" type="presParOf" srcId="{CAF7C5CC-A5F3-41EF-A8AC-4E1D4798A7F5}" destId="{063CC1EE-E5A1-4644-AAE3-CAC77F23915A}" srcOrd="2" destOrd="0" presId="urn:microsoft.com/office/officeart/2016/7/layout/LinearArrowProcessNumbered"/>
    <dgm:cxn modelId="{3E7BA2E0-5143-445F-B297-13652033A6F6}" type="presParOf" srcId="{CAF7C5CC-A5F3-41EF-A8AC-4E1D4798A7F5}" destId="{5262A82A-27DC-4EC1-ABED-8E00C4B0BD55}" srcOrd="3" destOrd="0" presId="urn:microsoft.com/office/officeart/2016/7/layout/LinearArrowProcessNumbered"/>
    <dgm:cxn modelId="{F85D8F83-7EB0-4C5E-9A9E-8F238A989360}" type="presParOf" srcId="{DED57057-F7E7-4EDC-BBE2-2D16433C008F}" destId="{FBFE46FA-43D7-46E8-9511-0D5589BC6CFE}" srcOrd="2" destOrd="0" presId="urn:microsoft.com/office/officeart/2016/7/layout/LinearArrowProcessNumbered"/>
    <dgm:cxn modelId="{B7E51A43-0E28-4514-A099-CCEBD89DA117}" type="presParOf" srcId="{07440FB0-B76A-465D-B507-E11E42E206EB}" destId="{B1848918-96E6-4519-BB2A-8748991C5F5F}" srcOrd="5" destOrd="0" presId="urn:microsoft.com/office/officeart/2016/7/layout/LinearArrowProcessNumbered"/>
    <dgm:cxn modelId="{4ADF8264-7348-491B-9F39-802C615E5012}" type="presParOf" srcId="{07440FB0-B76A-465D-B507-E11E42E206EB}" destId="{F1BA26AE-218D-4740-A5B5-3B9261A39923}" srcOrd="6" destOrd="0" presId="urn:microsoft.com/office/officeart/2016/7/layout/LinearArrowProcessNumbered"/>
    <dgm:cxn modelId="{9E2A288E-1443-43A5-BE89-C088AA24DFA1}" type="presParOf" srcId="{F1BA26AE-218D-4740-A5B5-3B9261A39923}" destId="{FCEBA88B-780A-4D35-AD71-8AA8123C8D1A}" srcOrd="0" destOrd="0" presId="urn:microsoft.com/office/officeart/2016/7/layout/LinearArrowProcessNumbered"/>
    <dgm:cxn modelId="{64887920-3A33-4DE4-9DA4-EE52A66C6446}" type="presParOf" srcId="{F1BA26AE-218D-4740-A5B5-3B9261A39923}" destId="{BB889C9C-3A1B-4EE7-8D96-E5F4334CDE32}" srcOrd="1" destOrd="0" presId="urn:microsoft.com/office/officeart/2016/7/layout/LinearArrowProcessNumbered"/>
    <dgm:cxn modelId="{D99CE4A5-4018-4273-BE8F-8D493A07933E}" type="presParOf" srcId="{BB889C9C-3A1B-4EE7-8D96-E5F4334CDE32}" destId="{3A7F9229-DA4E-4D1B-B103-CFED65B3ED32}" srcOrd="0" destOrd="0" presId="urn:microsoft.com/office/officeart/2016/7/layout/LinearArrowProcessNumbered"/>
    <dgm:cxn modelId="{5C188F9D-B15E-4586-9C9C-6F4B6E425718}" type="presParOf" srcId="{BB889C9C-3A1B-4EE7-8D96-E5F4334CDE32}" destId="{0EA0FFE3-6CC2-4814-9D0D-F5ECD7CAA347}" srcOrd="1" destOrd="0" presId="urn:microsoft.com/office/officeart/2016/7/layout/LinearArrowProcessNumbered"/>
    <dgm:cxn modelId="{FC3B73A1-2C3C-4755-A07E-71AB739F00C6}" type="presParOf" srcId="{BB889C9C-3A1B-4EE7-8D96-E5F4334CDE32}" destId="{B9F987E2-B45B-4592-B05F-A4ECDBE71AC6}" srcOrd="2" destOrd="0" presId="urn:microsoft.com/office/officeart/2016/7/layout/LinearArrowProcessNumbered"/>
    <dgm:cxn modelId="{F88D0369-BE0C-4E41-A281-A927971CDA46}" type="presParOf" srcId="{BB889C9C-3A1B-4EE7-8D96-E5F4334CDE32}" destId="{4ACE49D4-48F6-4702-ACDB-43D3EAE8AA51}" srcOrd="3" destOrd="0" presId="urn:microsoft.com/office/officeart/2016/7/layout/LinearArrowProcessNumbered"/>
    <dgm:cxn modelId="{2CA16FE3-973A-4FA0-9953-9CA73A733D45}" type="presParOf" srcId="{F1BA26AE-218D-4740-A5B5-3B9261A39923}" destId="{F1A046AE-C8A7-43ED-8CB9-0DAF637B7A7E}" srcOrd="2" destOrd="0" presId="urn:microsoft.com/office/officeart/2016/7/layout/LinearArrowProcessNumbered"/>
    <dgm:cxn modelId="{754C165F-545E-4B91-8ACA-EEBDE58DF229}" type="presParOf" srcId="{07440FB0-B76A-465D-B507-E11E42E206EB}" destId="{DDD32E49-53C2-4EBE-86FE-CB093DBE022B}" srcOrd="7" destOrd="0" presId="urn:microsoft.com/office/officeart/2016/7/layout/LinearArrowProcessNumbered"/>
    <dgm:cxn modelId="{208F602D-068A-41AB-B59B-5C1BCA2CA489}" type="presParOf" srcId="{07440FB0-B76A-465D-B507-E11E42E206EB}" destId="{89DCF1FD-B12B-46A1-8DEB-84D5DD51754E}" srcOrd="8" destOrd="0" presId="urn:microsoft.com/office/officeart/2016/7/layout/LinearArrowProcessNumbered"/>
    <dgm:cxn modelId="{1E46372A-FE36-4649-B2A9-EDE5D7BF5104}" type="presParOf" srcId="{89DCF1FD-B12B-46A1-8DEB-84D5DD51754E}" destId="{A7922268-B21E-49EF-899B-FAD1BE7C9324}" srcOrd="0" destOrd="0" presId="urn:microsoft.com/office/officeart/2016/7/layout/LinearArrowProcessNumbered"/>
    <dgm:cxn modelId="{F9C439D2-9503-4553-ABF0-4F4EECA82E6D}" type="presParOf" srcId="{89DCF1FD-B12B-46A1-8DEB-84D5DD51754E}" destId="{5FCB8B98-65F1-41BD-9776-B0E772564A16}" srcOrd="1" destOrd="0" presId="urn:microsoft.com/office/officeart/2016/7/layout/LinearArrowProcessNumbered"/>
    <dgm:cxn modelId="{A91C7DAC-AFE7-4240-A392-6BE8C2982753}" type="presParOf" srcId="{5FCB8B98-65F1-41BD-9776-B0E772564A16}" destId="{C6AF5505-FE44-4619-A04B-C9E0B8A8A775}" srcOrd="0" destOrd="0" presId="urn:microsoft.com/office/officeart/2016/7/layout/LinearArrowProcessNumbered"/>
    <dgm:cxn modelId="{437A17BB-D4BD-4302-A775-911A846D4ED5}" type="presParOf" srcId="{5FCB8B98-65F1-41BD-9776-B0E772564A16}" destId="{B1BC2A19-CD27-4149-89AA-6DF8C17C296C}" srcOrd="1" destOrd="0" presId="urn:microsoft.com/office/officeart/2016/7/layout/LinearArrowProcessNumbered"/>
    <dgm:cxn modelId="{EADDB56C-1A92-4388-98B4-43D822EA9858}" type="presParOf" srcId="{5FCB8B98-65F1-41BD-9776-B0E772564A16}" destId="{90CC13E8-C9C8-4243-AAD4-6830A17A6E00}" srcOrd="2" destOrd="0" presId="urn:microsoft.com/office/officeart/2016/7/layout/LinearArrowProcessNumbered"/>
    <dgm:cxn modelId="{6B50EE9F-C4C3-453F-BA7A-9D2F40C25971}" type="presParOf" srcId="{5FCB8B98-65F1-41BD-9776-B0E772564A16}" destId="{5244B11C-6624-4FEA-A60B-E19F7788A892}" srcOrd="3" destOrd="0" presId="urn:microsoft.com/office/officeart/2016/7/layout/LinearArrowProcessNumbered"/>
    <dgm:cxn modelId="{8568FAB1-31DC-44AF-89F0-FF67E54D6DA5}" type="presParOf" srcId="{89DCF1FD-B12B-46A1-8DEB-84D5DD51754E}" destId="{8FA9C62E-B0B0-4B7E-AF52-358A5318C651}" srcOrd="2" destOrd="0" presId="urn:microsoft.com/office/officeart/2016/7/layout/LinearArrow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CCA4544-5D84-413D-B7E2-9F904ED484ED}"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7108F475-9AEC-4B60-86E9-D87E22E8E7E2}">
      <dgm:prSet/>
      <dgm:spPr/>
      <dgm:t>
        <a:bodyPr/>
        <a:lstStyle/>
        <a:p>
          <a:r>
            <a:rPr lang="en-US"/>
            <a:t>Dementia village models strive to ensure the exercise of maximum autonomy and in a safe, designed environment that promotes meaningful daily living. </a:t>
          </a:r>
        </a:p>
      </dgm:t>
    </dgm:pt>
    <dgm:pt modelId="{0EFB9568-A566-424A-9E8A-8BBC49FEE06D}" type="parTrans" cxnId="{30EAEA10-7819-47CE-A0A7-171346CCDF6D}">
      <dgm:prSet/>
      <dgm:spPr/>
      <dgm:t>
        <a:bodyPr/>
        <a:lstStyle/>
        <a:p>
          <a:endParaRPr lang="en-US"/>
        </a:p>
      </dgm:t>
    </dgm:pt>
    <dgm:pt modelId="{05271A23-EA99-49FC-B4B3-877BA30523E4}" type="sibTrans" cxnId="{30EAEA10-7819-47CE-A0A7-171346CCDF6D}">
      <dgm:prSet/>
      <dgm:spPr/>
      <dgm:t>
        <a:bodyPr/>
        <a:lstStyle/>
        <a:p>
          <a:endParaRPr lang="en-US"/>
        </a:p>
      </dgm:t>
    </dgm:pt>
    <dgm:pt modelId="{0A11624C-C695-4594-9A71-972E1902815D}">
      <dgm:prSet/>
      <dgm:spPr/>
      <dgm:t>
        <a:bodyPr/>
        <a:lstStyle/>
        <a:p>
          <a:r>
            <a:rPr lang="en-US"/>
            <a:t>The strategy concurs with the principles of continuity by maintaining routine, identity, and familiar activities as much as possible. </a:t>
          </a:r>
        </a:p>
      </dgm:t>
    </dgm:pt>
    <dgm:pt modelId="{7D59D1BB-8690-4BBF-9358-CDC3D50C5AAF}" type="parTrans" cxnId="{0EF073D3-F15E-4C24-B959-A3F1D7C5E986}">
      <dgm:prSet/>
      <dgm:spPr/>
      <dgm:t>
        <a:bodyPr/>
        <a:lstStyle/>
        <a:p>
          <a:endParaRPr lang="en-US"/>
        </a:p>
      </dgm:t>
    </dgm:pt>
    <dgm:pt modelId="{4A328C7F-FE04-441C-9791-09714BB4AE24}" type="sibTrans" cxnId="{0EF073D3-F15E-4C24-B959-A3F1D7C5E986}">
      <dgm:prSet/>
      <dgm:spPr/>
      <dgm:t>
        <a:bodyPr/>
        <a:lstStyle/>
        <a:p>
          <a:endParaRPr lang="en-US"/>
        </a:p>
      </dgm:t>
    </dgm:pt>
    <dgm:pt modelId="{370809E7-D581-42E6-82AA-0CE04F837429}">
      <dgm:prSet/>
      <dgm:spPr/>
      <dgm:t>
        <a:bodyPr/>
        <a:lstStyle/>
        <a:p>
          <a:r>
            <a:rPr lang="en-US"/>
            <a:t>The possible results are that the wellbeing will be better and the distress will be less because of supportive design and person-centred living. </a:t>
          </a:r>
        </a:p>
      </dgm:t>
    </dgm:pt>
    <dgm:pt modelId="{ACFDA022-0246-4ABC-A8A9-1019716C0AA0}" type="parTrans" cxnId="{CF0792DD-CA11-47DF-98CB-EBD304230D15}">
      <dgm:prSet/>
      <dgm:spPr/>
      <dgm:t>
        <a:bodyPr/>
        <a:lstStyle/>
        <a:p>
          <a:endParaRPr lang="en-US"/>
        </a:p>
      </dgm:t>
    </dgm:pt>
    <dgm:pt modelId="{2A42C10F-8280-4C63-A12F-65E3DB3A3352}" type="sibTrans" cxnId="{CF0792DD-CA11-47DF-98CB-EBD304230D15}">
      <dgm:prSet/>
      <dgm:spPr/>
      <dgm:t>
        <a:bodyPr/>
        <a:lstStyle/>
        <a:p>
          <a:endParaRPr lang="en-US"/>
        </a:p>
      </dgm:t>
    </dgm:pt>
    <dgm:pt modelId="{41C1C357-6A5B-49E8-8CEA-DB8FA5BB7092}">
      <dgm:prSet/>
      <dgm:spPr/>
      <dgm:t>
        <a:bodyPr/>
        <a:lstStyle/>
        <a:p>
          <a:r>
            <a:rPr lang="en-US"/>
            <a:t>Limitations The limitations are scalability, cost, workforce requirements, and outcome transfer across systems of health and funding. </a:t>
          </a:r>
        </a:p>
      </dgm:t>
    </dgm:pt>
    <dgm:pt modelId="{D7B6240D-9A98-4D67-845D-9143C8C00A3D}" type="parTrans" cxnId="{9374510F-5245-4B77-A4B7-D19E9EB9B1DF}">
      <dgm:prSet/>
      <dgm:spPr/>
      <dgm:t>
        <a:bodyPr/>
        <a:lstStyle/>
        <a:p>
          <a:endParaRPr lang="en-US"/>
        </a:p>
      </dgm:t>
    </dgm:pt>
    <dgm:pt modelId="{7131C79C-A183-46E2-AC14-20003BF55176}" type="sibTrans" cxnId="{9374510F-5245-4B77-A4B7-D19E9EB9B1DF}">
      <dgm:prSet/>
      <dgm:spPr/>
      <dgm:t>
        <a:bodyPr/>
        <a:lstStyle/>
        <a:p>
          <a:endParaRPr lang="en-US"/>
        </a:p>
      </dgm:t>
    </dgm:pt>
    <dgm:pt modelId="{66BF792B-32B6-48C3-8536-4BE5D9480B82}">
      <dgm:prSet/>
      <dgm:spPr/>
      <dgm:t>
        <a:bodyPr/>
        <a:lstStyle/>
        <a:p>
          <a:r>
            <a:rPr lang="en-US" dirty="0"/>
            <a:t>This case contributes to the assessment of the interaction between environment, staffing, and policy priorities where the process of empowerment in dementia care is determined. </a:t>
          </a:r>
        </a:p>
      </dgm:t>
    </dgm:pt>
    <dgm:pt modelId="{ECDD5E92-9B1E-4FA1-B196-3DC6EDF6EBB3}" type="parTrans" cxnId="{E17FEBE2-98B4-40C3-BDF4-F3ED89172787}">
      <dgm:prSet/>
      <dgm:spPr/>
      <dgm:t>
        <a:bodyPr/>
        <a:lstStyle/>
        <a:p>
          <a:endParaRPr lang="en-US"/>
        </a:p>
      </dgm:t>
    </dgm:pt>
    <dgm:pt modelId="{101C9717-64EA-4016-BA9C-3C817282383A}" type="sibTrans" cxnId="{E17FEBE2-98B4-40C3-BDF4-F3ED89172787}">
      <dgm:prSet/>
      <dgm:spPr/>
      <dgm:t>
        <a:bodyPr/>
        <a:lstStyle/>
        <a:p>
          <a:endParaRPr lang="en-US"/>
        </a:p>
      </dgm:t>
    </dgm:pt>
    <dgm:pt modelId="{7A11CBF9-D22D-41D5-A4FE-96907F387A33}" type="pres">
      <dgm:prSet presAssocID="{DCCA4544-5D84-413D-B7E2-9F904ED484ED}" presName="vert0" presStyleCnt="0">
        <dgm:presLayoutVars>
          <dgm:dir/>
          <dgm:animOne val="branch"/>
          <dgm:animLvl val="lvl"/>
        </dgm:presLayoutVars>
      </dgm:prSet>
      <dgm:spPr/>
      <dgm:t>
        <a:bodyPr/>
        <a:lstStyle/>
        <a:p>
          <a:endParaRPr lang="en-GB"/>
        </a:p>
      </dgm:t>
    </dgm:pt>
    <dgm:pt modelId="{A9B14EB0-FDA2-4984-A07C-88397F4D5181}" type="pres">
      <dgm:prSet presAssocID="{7108F475-9AEC-4B60-86E9-D87E22E8E7E2}" presName="thickLine" presStyleLbl="alignNode1" presStyleIdx="0" presStyleCnt="5"/>
      <dgm:spPr/>
    </dgm:pt>
    <dgm:pt modelId="{17555F28-FB21-412D-845D-AAE7ED865605}" type="pres">
      <dgm:prSet presAssocID="{7108F475-9AEC-4B60-86E9-D87E22E8E7E2}" presName="horz1" presStyleCnt="0"/>
      <dgm:spPr/>
    </dgm:pt>
    <dgm:pt modelId="{C6A632B4-A3A8-4E55-B7C8-583585E057D3}" type="pres">
      <dgm:prSet presAssocID="{7108F475-9AEC-4B60-86E9-D87E22E8E7E2}" presName="tx1" presStyleLbl="revTx" presStyleIdx="0" presStyleCnt="5"/>
      <dgm:spPr/>
      <dgm:t>
        <a:bodyPr/>
        <a:lstStyle/>
        <a:p>
          <a:endParaRPr lang="en-GB"/>
        </a:p>
      </dgm:t>
    </dgm:pt>
    <dgm:pt modelId="{50E46F70-F4D8-485A-BBB1-0A57E1C1C67A}" type="pres">
      <dgm:prSet presAssocID="{7108F475-9AEC-4B60-86E9-D87E22E8E7E2}" presName="vert1" presStyleCnt="0"/>
      <dgm:spPr/>
    </dgm:pt>
    <dgm:pt modelId="{DF91F0B5-5E93-447B-8E7D-F3326D1FFE3C}" type="pres">
      <dgm:prSet presAssocID="{0A11624C-C695-4594-9A71-972E1902815D}" presName="thickLine" presStyleLbl="alignNode1" presStyleIdx="1" presStyleCnt="5"/>
      <dgm:spPr/>
    </dgm:pt>
    <dgm:pt modelId="{DCA52D39-42C8-4FC9-8727-CB4AB440B026}" type="pres">
      <dgm:prSet presAssocID="{0A11624C-C695-4594-9A71-972E1902815D}" presName="horz1" presStyleCnt="0"/>
      <dgm:spPr/>
    </dgm:pt>
    <dgm:pt modelId="{F3FA0651-6C50-457B-985A-5DED4A4502E6}" type="pres">
      <dgm:prSet presAssocID="{0A11624C-C695-4594-9A71-972E1902815D}" presName="tx1" presStyleLbl="revTx" presStyleIdx="1" presStyleCnt="5"/>
      <dgm:spPr/>
      <dgm:t>
        <a:bodyPr/>
        <a:lstStyle/>
        <a:p>
          <a:endParaRPr lang="en-GB"/>
        </a:p>
      </dgm:t>
    </dgm:pt>
    <dgm:pt modelId="{A88F02BC-062A-4547-AD5D-B260A4D33C62}" type="pres">
      <dgm:prSet presAssocID="{0A11624C-C695-4594-9A71-972E1902815D}" presName="vert1" presStyleCnt="0"/>
      <dgm:spPr/>
    </dgm:pt>
    <dgm:pt modelId="{A9BBDE39-878D-4951-A5FB-162DC16FA6E4}" type="pres">
      <dgm:prSet presAssocID="{370809E7-D581-42E6-82AA-0CE04F837429}" presName="thickLine" presStyleLbl="alignNode1" presStyleIdx="2" presStyleCnt="5"/>
      <dgm:spPr/>
    </dgm:pt>
    <dgm:pt modelId="{A8058A3C-A9D4-4A5F-A356-64F0F47DED8A}" type="pres">
      <dgm:prSet presAssocID="{370809E7-D581-42E6-82AA-0CE04F837429}" presName="horz1" presStyleCnt="0"/>
      <dgm:spPr/>
    </dgm:pt>
    <dgm:pt modelId="{3543F916-93EC-498D-8517-A478BE5E37EB}" type="pres">
      <dgm:prSet presAssocID="{370809E7-D581-42E6-82AA-0CE04F837429}" presName="tx1" presStyleLbl="revTx" presStyleIdx="2" presStyleCnt="5"/>
      <dgm:spPr/>
      <dgm:t>
        <a:bodyPr/>
        <a:lstStyle/>
        <a:p>
          <a:endParaRPr lang="en-GB"/>
        </a:p>
      </dgm:t>
    </dgm:pt>
    <dgm:pt modelId="{852C7CCB-6D7D-443F-B562-6ACD81860267}" type="pres">
      <dgm:prSet presAssocID="{370809E7-D581-42E6-82AA-0CE04F837429}" presName="vert1" presStyleCnt="0"/>
      <dgm:spPr/>
    </dgm:pt>
    <dgm:pt modelId="{1AD094DF-32E0-42DC-9816-0CC7F2BC0468}" type="pres">
      <dgm:prSet presAssocID="{41C1C357-6A5B-49E8-8CEA-DB8FA5BB7092}" presName="thickLine" presStyleLbl="alignNode1" presStyleIdx="3" presStyleCnt="5"/>
      <dgm:spPr/>
    </dgm:pt>
    <dgm:pt modelId="{23853392-CC09-4674-8240-9A6D9009EFF1}" type="pres">
      <dgm:prSet presAssocID="{41C1C357-6A5B-49E8-8CEA-DB8FA5BB7092}" presName="horz1" presStyleCnt="0"/>
      <dgm:spPr/>
    </dgm:pt>
    <dgm:pt modelId="{CDBFFA11-91EF-4F40-A1CC-019DEBA2E5BF}" type="pres">
      <dgm:prSet presAssocID="{41C1C357-6A5B-49E8-8CEA-DB8FA5BB7092}" presName="tx1" presStyleLbl="revTx" presStyleIdx="3" presStyleCnt="5"/>
      <dgm:spPr/>
      <dgm:t>
        <a:bodyPr/>
        <a:lstStyle/>
        <a:p>
          <a:endParaRPr lang="en-GB"/>
        </a:p>
      </dgm:t>
    </dgm:pt>
    <dgm:pt modelId="{EEB9BCED-AE24-4385-8766-30BE91266E5B}" type="pres">
      <dgm:prSet presAssocID="{41C1C357-6A5B-49E8-8CEA-DB8FA5BB7092}" presName="vert1" presStyleCnt="0"/>
      <dgm:spPr/>
    </dgm:pt>
    <dgm:pt modelId="{4FEA46AD-7FA3-4FC9-938E-8F1F42C9E22E}" type="pres">
      <dgm:prSet presAssocID="{66BF792B-32B6-48C3-8536-4BE5D9480B82}" presName="thickLine" presStyleLbl="alignNode1" presStyleIdx="4" presStyleCnt="5"/>
      <dgm:spPr/>
    </dgm:pt>
    <dgm:pt modelId="{D852C53F-4FA1-4E30-BE1B-2044FC62DD17}" type="pres">
      <dgm:prSet presAssocID="{66BF792B-32B6-48C3-8536-4BE5D9480B82}" presName="horz1" presStyleCnt="0"/>
      <dgm:spPr/>
    </dgm:pt>
    <dgm:pt modelId="{35EBA233-3ABF-4793-B7F6-881E95BB6C20}" type="pres">
      <dgm:prSet presAssocID="{66BF792B-32B6-48C3-8536-4BE5D9480B82}" presName="tx1" presStyleLbl="revTx" presStyleIdx="4" presStyleCnt="5"/>
      <dgm:spPr/>
      <dgm:t>
        <a:bodyPr/>
        <a:lstStyle/>
        <a:p>
          <a:endParaRPr lang="en-GB"/>
        </a:p>
      </dgm:t>
    </dgm:pt>
    <dgm:pt modelId="{98DA01C2-5AC8-4D16-BFD8-F4311C6C7C98}" type="pres">
      <dgm:prSet presAssocID="{66BF792B-32B6-48C3-8536-4BE5D9480B82}" presName="vert1" presStyleCnt="0"/>
      <dgm:spPr/>
    </dgm:pt>
  </dgm:ptLst>
  <dgm:cxnLst>
    <dgm:cxn modelId="{9374510F-5245-4B77-A4B7-D19E9EB9B1DF}" srcId="{DCCA4544-5D84-413D-B7E2-9F904ED484ED}" destId="{41C1C357-6A5B-49E8-8CEA-DB8FA5BB7092}" srcOrd="3" destOrd="0" parTransId="{D7B6240D-9A98-4D67-845D-9143C8C00A3D}" sibTransId="{7131C79C-A183-46E2-AC14-20003BF55176}"/>
    <dgm:cxn modelId="{49023F66-A739-40F9-833B-A7ED29320DE2}" type="presOf" srcId="{41C1C357-6A5B-49E8-8CEA-DB8FA5BB7092}" destId="{CDBFFA11-91EF-4F40-A1CC-019DEBA2E5BF}" srcOrd="0" destOrd="0" presId="urn:microsoft.com/office/officeart/2008/layout/LinedList"/>
    <dgm:cxn modelId="{BAAA41A8-2CAD-4F42-98EE-B20FDB63F581}" type="presOf" srcId="{7108F475-9AEC-4B60-86E9-D87E22E8E7E2}" destId="{C6A632B4-A3A8-4E55-B7C8-583585E057D3}" srcOrd="0" destOrd="0" presId="urn:microsoft.com/office/officeart/2008/layout/LinedList"/>
    <dgm:cxn modelId="{0EF073D3-F15E-4C24-B959-A3F1D7C5E986}" srcId="{DCCA4544-5D84-413D-B7E2-9F904ED484ED}" destId="{0A11624C-C695-4594-9A71-972E1902815D}" srcOrd="1" destOrd="0" parTransId="{7D59D1BB-8690-4BBF-9358-CDC3D50C5AAF}" sibTransId="{4A328C7F-FE04-441C-9791-09714BB4AE24}"/>
    <dgm:cxn modelId="{E17FEBE2-98B4-40C3-BDF4-F3ED89172787}" srcId="{DCCA4544-5D84-413D-B7E2-9F904ED484ED}" destId="{66BF792B-32B6-48C3-8536-4BE5D9480B82}" srcOrd="4" destOrd="0" parTransId="{ECDD5E92-9B1E-4FA1-B196-3DC6EDF6EBB3}" sibTransId="{101C9717-64EA-4016-BA9C-3C817282383A}"/>
    <dgm:cxn modelId="{63D62AA2-B01B-408D-9A03-051EECE17655}" type="presOf" srcId="{370809E7-D581-42E6-82AA-0CE04F837429}" destId="{3543F916-93EC-498D-8517-A478BE5E37EB}" srcOrd="0" destOrd="0" presId="urn:microsoft.com/office/officeart/2008/layout/LinedList"/>
    <dgm:cxn modelId="{30EAEA10-7819-47CE-A0A7-171346CCDF6D}" srcId="{DCCA4544-5D84-413D-B7E2-9F904ED484ED}" destId="{7108F475-9AEC-4B60-86E9-D87E22E8E7E2}" srcOrd="0" destOrd="0" parTransId="{0EFB9568-A566-424A-9E8A-8BBC49FEE06D}" sibTransId="{05271A23-EA99-49FC-B4B3-877BA30523E4}"/>
    <dgm:cxn modelId="{CF0792DD-CA11-47DF-98CB-EBD304230D15}" srcId="{DCCA4544-5D84-413D-B7E2-9F904ED484ED}" destId="{370809E7-D581-42E6-82AA-0CE04F837429}" srcOrd="2" destOrd="0" parTransId="{ACFDA022-0246-4ABC-A8A9-1019716C0AA0}" sibTransId="{2A42C10F-8280-4C63-A12F-65E3DB3A3352}"/>
    <dgm:cxn modelId="{805EEA25-C2B8-4214-96BE-7C5DE4F9961E}" type="presOf" srcId="{DCCA4544-5D84-413D-B7E2-9F904ED484ED}" destId="{7A11CBF9-D22D-41D5-A4FE-96907F387A33}" srcOrd="0" destOrd="0" presId="urn:microsoft.com/office/officeart/2008/layout/LinedList"/>
    <dgm:cxn modelId="{1C7537F9-DBB6-473E-96F3-F1076B7F8A84}" type="presOf" srcId="{66BF792B-32B6-48C3-8536-4BE5D9480B82}" destId="{35EBA233-3ABF-4793-B7F6-881E95BB6C20}" srcOrd="0" destOrd="0" presId="urn:microsoft.com/office/officeart/2008/layout/LinedList"/>
    <dgm:cxn modelId="{D79AD4EC-C59F-4CE1-B891-B0D97FB74F02}" type="presOf" srcId="{0A11624C-C695-4594-9A71-972E1902815D}" destId="{F3FA0651-6C50-457B-985A-5DED4A4502E6}" srcOrd="0" destOrd="0" presId="urn:microsoft.com/office/officeart/2008/layout/LinedList"/>
    <dgm:cxn modelId="{4A1D087B-EAB9-499E-8593-8CF818FB1E52}" type="presParOf" srcId="{7A11CBF9-D22D-41D5-A4FE-96907F387A33}" destId="{A9B14EB0-FDA2-4984-A07C-88397F4D5181}" srcOrd="0" destOrd="0" presId="urn:microsoft.com/office/officeart/2008/layout/LinedList"/>
    <dgm:cxn modelId="{7311AEEB-695B-47A5-96E6-D20CB1D2CA62}" type="presParOf" srcId="{7A11CBF9-D22D-41D5-A4FE-96907F387A33}" destId="{17555F28-FB21-412D-845D-AAE7ED865605}" srcOrd="1" destOrd="0" presId="urn:microsoft.com/office/officeart/2008/layout/LinedList"/>
    <dgm:cxn modelId="{84F1620B-768F-43B0-A399-35A08ED66F77}" type="presParOf" srcId="{17555F28-FB21-412D-845D-AAE7ED865605}" destId="{C6A632B4-A3A8-4E55-B7C8-583585E057D3}" srcOrd="0" destOrd="0" presId="urn:microsoft.com/office/officeart/2008/layout/LinedList"/>
    <dgm:cxn modelId="{5C3CAAFD-B92E-42F5-A540-4FF2D3731B92}" type="presParOf" srcId="{17555F28-FB21-412D-845D-AAE7ED865605}" destId="{50E46F70-F4D8-485A-BBB1-0A57E1C1C67A}" srcOrd="1" destOrd="0" presId="urn:microsoft.com/office/officeart/2008/layout/LinedList"/>
    <dgm:cxn modelId="{D52190E9-35A0-48E5-AD77-B40F799EB8F6}" type="presParOf" srcId="{7A11CBF9-D22D-41D5-A4FE-96907F387A33}" destId="{DF91F0B5-5E93-447B-8E7D-F3326D1FFE3C}" srcOrd="2" destOrd="0" presId="urn:microsoft.com/office/officeart/2008/layout/LinedList"/>
    <dgm:cxn modelId="{4F8196DE-DA61-4BC8-BAD8-A51A1D549585}" type="presParOf" srcId="{7A11CBF9-D22D-41D5-A4FE-96907F387A33}" destId="{DCA52D39-42C8-4FC9-8727-CB4AB440B026}" srcOrd="3" destOrd="0" presId="urn:microsoft.com/office/officeart/2008/layout/LinedList"/>
    <dgm:cxn modelId="{A824BEDF-57F2-44C6-B2B3-DF995F6B315F}" type="presParOf" srcId="{DCA52D39-42C8-4FC9-8727-CB4AB440B026}" destId="{F3FA0651-6C50-457B-985A-5DED4A4502E6}" srcOrd="0" destOrd="0" presId="urn:microsoft.com/office/officeart/2008/layout/LinedList"/>
    <dgm:cxn modelId="{B8F6B96A-3F3B-4CCA-A7AE-BAA0BE5DD5DA}" type="presParOf" srcId="{DCA52D39-42C8-4FC9-8727-CB4AB440B026}" destId="{A88F02BC-062A-4547-AD5D-B260A4D33C62}" srcOrd="1" destOrd="0" presId="urn:microsoft.com/office/officeart/2008/layout/LinedList"/>
    <dgm:cxn modelId="{BE6A76D2-7BDC-4DF0-B252-070CC4857D23}" type="presParOf" srcId="{7A11CBF9-D22D-41D5-A4FE-96907F387A33}" destId="{A9BBDE39-878D-4951-A5FB-162DC16FA6E4}" srcOrd="4" destOrd="0" presId="urn:microsoft.com/office/officeart/2008/layout/LinedList"/>
    <dgm:cxn modelId="{D6D52269-D2F6-4DF5-98EF-0302F77541FF}" type="presParOf" srcId="{7A11CBF9-D22D-41D5-A4FE-96907F387A33}" destId="{A8058A3C-A9D4-4A5F-A356-64F0F47DED8A}" srcOrd="5" destOrd="0" presId="urn:microsoft.com/office/officeart/2008/layout/LinedList"/>
    <dgm:cxn modelId="{9C81AF3B-A12B-4243-B747-4515D0F7FAAF}" type="presParOf" srcId="{A8058A3C-A9D4-4A5F-A356-64F0F47DED8A}" destId="{3543F916-93EC-498D-8517-A478BE5E37EB}" srcOrd="0" destOrd="0" presId="urn:microsoft.com/office/officeart/2008/layout/LinedList"/>
    <dgm:cxn modelId="{6DBAE6EF-C1C1-49B9-A825-2FF92C90998E}" type="presParOf" srcId="{A8058A3C-A9D4-4A5F-A356-64F0F47DED8A}" destId="{852C7CCB-6D7D-443F-B562-6ACD81860267}" srcOrd="1" destOrd="0" presId="urn:microsoft.com/office/officeart/2008/layout/LinedList"/>
    <dgm:cxn modelId="{BFD7A807-C8E6-4A88-B217-E1E498222AE7}" type="presParOf" srcId="{7A11CBF9-D22D-41D5-A4FE-96907F387A33}" destId="{1AD094DF-32E0-42DC-9816-0CC7F2BC0468}" srcOrd="6" destOrd="0" presId="urn:microsoft.com/office/officeart/2008/layout/LinedList"/>
    <dgm:cxn modelId="{D6A083F1-76A4-45A6-9D09-CC1412E7CC5B}" type="presParOf" srcId="{7A11CBF9-D22D-41D5-A4FE-96907F387A33}" destId="{23853392-CC09-4674-8240-9A6D9009EFF1}" srcOrd="7" destOrd="0" presId="urn:microsoft.com/office/officeart/2008/layout/LinedList"/>
    <dgm:cxn modelId="{24B425E6-5047-488F-B76A-B9C1FD74FC0F}" type="presParOf" srcId="{23853392-CC09-4674-8240-9A6D9009EFF1}" destId="{CDBFFA11-91EF-4F40-A1CC-019DEBA2E5BF}" srcOrd="0" destOrd="0" presId="urn:microsoft.com/office/officeart/2008/layout/LinedList"/>
    <dgm:cxn modelId="{099CEE7D-D8DB-4084-9A6D-1909F474A3CC}" type="presParOf" srcId="{23853392-CC09-4674-8240-9A6D9009EFF1}" destId="{EEB9BCED-AE24-4385-8766-30BE91266E5B}" srcOrd="1" destOrd="0" presId="urn:microsoft.com/office/officeart/2008/layout/LinedList"/>
    <dgm:cxn modelId="{AFEFA4B4-6377-4C0C-93BA-AE303E4E4A83}" type="presParOf" srcId="{7A11CBF9-D22D-41D5-A4FE-96907F387A33}" destId="{4FEA46AD-7FA3-4FC9-938E-8F1F42C9E22E}" srcOrd="8" destOrd="0" presId="urn:microsoft.com/office/officeart/2008/layout/LinedList"/>
    <dgm:cxn modelId="{E3987906-5933-49BD-9612-548CE48365AC}" type="presParOf" srcId="{7A11CBF9-D22D-41D5-A4FE-96907F387A33}" destId="{D852C53F-4FA1-4E30-BE1B-2044FC62DD17}" srcOrd="9" destOrd="0" presId="urn:microsoft.com/office/officeart/2008/layout/LinedList"/>
    <dgm:cxn modelId="{F0E6FD4A-7DA6-406D-B636-4E57C00F1525}" type="presParOf" srcId="{D852C53F-4FA1-4E30-BE1B-2044FC62DD17}" destId="{35EBA233-3ABF-4793-B7F6-881E95BB6C20}" srcOrd="0" destOrd="0" presId="urn:microsoft.com/office/officeart/2008/layout/LinedList"/>
    <dgm:cxn modelId="{BF924903-640D-4B72-A090-8F702A31196C}" type="presParOf" srcId="{D852C53F-4FA1-4E30-BE1B-2044FC62DD17}" destId="{98DA01C2-5AC8-4D16-BFD8-F4311C6C7C9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8830B94-D97A-4E5B-AE05-F00D24567EE0}"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7641747A-C2EF-429E-8483-8FE7E6770F30}">
      <dgm:prSet/>
      <dgm:spPr/>
      <dgm:t>
        <a:bodyPr/>
        <a:lstStyle/>
        <a:p>
          <a:r>
            <a:rPr lang="en-US"/>
            <a:t>Day care centres have the opportunity of combating social isolation and offer structured activities to support wellbeing (activity theory relevance). </a:t>
          </a:r>
        </a:p>
      </dgm:t>
    </dgm:pt>
    <dgm:pt modelId="{5E4C0BAF-E751-4DB5-A14E-D5616851A698}" type="parTrans" cxnId="{D27E658B-418B-44EA-94F0-77DFB2EBF6BE}">
      <dgm:prSet/>
      <dgm:spPr/>
      <dgm:t>
        <a:bodyPr/>
        <a:lstStyle/>
        <a:p>
          <a:endParaRPr lang="en-US"/>
        </a:p>
      </dgm:t>
    </dgm:pt>
    <dgm:pt modelId="{7F9DDDC1-E74C-47DE-86AF-27A652CD2B0C}" type="sibTrans" cxnId="{D27E658B-418B-44EA-94F0-77DFB2EBF6BE}">
      <dgm:prSet/>
      <dgm:spPr/>
      <dgm:t>
        <a:bodyPr/>
        <a:lstStyle/>
        <a:p>
          <a:endParaRPr lang="en-US"/>
        </a:p>
      </dgm:t>
    </dgm:pt>
    <dgm:pt modelId="{575F81D6-1DE2-434A-B0C2-309973502DCD}">
      <dgm:prSet/>
      <dgm:spPr/>
      <dgm:t>
        <a:bodyPr/>
        <a:lstStyle/>
        <a:p>
          <a:r>
            <a:rPr lang="en-US"/>
            <a:t>Architectural and service design can also have an impact on the quality of life through facilitating social involvement and available dignified environments.</a:t>
          </a:r>
        </a:p>
      </dgm:t>
    </dgm:pt>
    <dgm:pt modelId="{6A4633EA-A386-4CE6-90B1-C5F0A11D352A}" type="parTrans" cxnId="{CED9D22D-83DF-4549-8723-9EC00EE61F4E}">
      <dgm:prSet/>
      <dgm:spPr/>
      <dgm:t>
        <a:bodyPr/>
        <a:lstStyle/>
        <a:p>
          <a:endParaRPr lang="en-US"/>
        </a:p>
      </dgm:t>
    </dgm:pt>
    <dgm:pt modelId="{387EC13F-B203-4D2E-9802-1BF513A16F8A}" type="sibTrans" cxnId="{CED9D22D-83DF-4549-8723-9EC00EE61F4E}">
      <dgm:prSet/>
      <dgm:spPr/>
      <dgm:t>
        <a:bodyPr/>
        <a:lstStyle/>
        <a:p>
          <a:endParaRPr lang="en-US"/>
        </a:p>
      </dgm:t>
    </dgm:pt>
    <dgm:pt modelId="{CA26FE2C-DB90-49AD-B708-DAF73E26638A}">
      <dgm:prSet/>
      <dgm:spPr/>
      <dgm:t>
        <a:bodyPr/>
        <a:lstStyle/>
        <a:p>
          <a:r>
            <a:rPr lang="en-US"/>
            <a:t>Qualitative evidence of mealtimes has indicated that experience of dignity, choice and inclusion can be developed by daily practices in day-centre settings. (Avraham et al., 2025)</a:t>
          </a:r>
        </a:p>
      </dgm:t>
    </dgm:pt>
    <dgm:pt modelId="{34425D5A-F6E1-4814-85C5-66C481BC1D12}" type="parTrans" cxnId="{CD3DB225-3782-4613-A809-72FE50956233}">
      <dgm:prSet/>
      <dgm:spPr/>
      <dgm:t>
        <a:bodyPr/>
        <a:lstStyle/>
        <a:p>
          <a:endParaRPr lang="en-US"/>
        </a:p>
      </dgm:t>
    </dgm:pt>
    <dgm:pt modelId="{2DA48452-85E2-4D4F-B5AD-B06A1AB9A874}" type="sibTrans" cxnId="{CD3DB225-3782-4613-A809-72FE50956233}">
      <dgm:prSet/>
      <dgm:spPr/>
      <dgm:t>
        <a:bodyPr/>
        <a:lstStyle/>
        <a:p>
          <a:endParaRPr lang="en-US"/>
        </a:p>
      </dgm:t>
    </dgm:pt>
    <dgm:pt modelId="{AFA1373C-B1AC-49DD-8138-6C6B4C7C44AA}">
      <dgm:prSet/>
      <dgm:spPr/>
      <dgm:t>
        <a:bodyPr/>
        <a:lstStyle/>
        <a:p>
          <a:r>
            <a:rPr lang="en-US"/>
            <a:t>Strong social networks have also been associated with improved quality of life and cognitive outcomes, and the power of social interventions in the care setting has been supported. </a:t>
          </a:r>
        </a:p>
      </dgm:t>
    </dgm:pt>
    <dgm:pt modelId="{AE4AE294-A1D1-498F-B8AA-878FFB180B42}" type="parTrans" cxnId="{90FBC8E3-36A7-49A9-A136-2FE6B7171BDD}">
      <dgm:prSet/>
      <dgm:spPr/>
      <dgm:t>
        <a:bodyPr/>
        <a:lstStyle/>
        <a:p>
          <a:endParaRPr lang="en-US"/>
        </a:p>
      </dgm:t>
    </dgm:pt>
    <dgm:pt modelId="{A7C0278B-300D-4BE9-AB55-F3ED95BBDC33}" type="sibTrans" cxnId="{90FBC8E3-36A7-49A9-A136-2FE6B7171BDD}">
      <dgm:prSet/>
      <dgm:spPr/>
      <dgm:t>
        <a:bodyPr/>
        <a:lstStyle/>
        <a:p>
          <a:endParaRPr lang="en-US"/>
        </a:p>
      </dgm:t>
    </dgm:pt>
    <dgm:pt modelId="{7AA691B6-C0F1-4227-8FFC-D0CC63891F90}">
      <dgm:prSet/>
      <dgm:spPr/>
      <dgm:t>
        <a:bodyPr/>
        <a:lstStyle/>
        <a:p>
          <a:r>
            <a:rPr lang="en-US"/>
            <a:t>Implementation issues involve the cost, transportation/access, and accessibility of the services to a variety of needs and capabilities.</a:t>
          </a:r>
        </a:p>
      </dgm:t>
    </dgm:pt>
    <dgm:pt modelId="{54CCA9A7-C5CC-4DF4-B768-D7B925F4EFEC}" type="parTrans" cxnId="{F1466F0E-6136-4A70-B2DE-53EDF3283DA3}">
      <dgm:prSet/>
      <dgm:spPr/>
      <dgm:t>
        <a:bodyPr/>
        <a:lstStyle/>
        <a:p>
          <a:endParaRPr lang="en-US"/>
        </a:p>
      </dgm:t>
    </dgm:pt>
    <dgm:pt modelId="{3455757A-15E8-46C6-A8E4-3C57E5F5CCD7}" type="sibTrans" cxnId="{F1466F0E-6136-4A70-B2DE-53EDF3283DA3}">
      <dgm:prSet/>
      <dgm:spPr/>
      <dgm:t>
        <a:bodyPr/>
        <a:lstStyle/>
        <a:p>
          <a:endParaRPr lang="en-US"/>
        </a:p>
      </dgm:t>
    </dgm:pt>
    <dgm:pt modelId="{E6BA5C38-6917-4DF8-AFD7-F22A2053ABF4}" type="pres">
      <dgm:prSet presAssocID="{D8830B94-D97A-4E5B-AE05-F00D24567EE0}" presName="linear" presStyleCnt="0">
        <dgm:presLayoutVars>
          <dgm:animLvl val="lvl"/>
          <dgm:resizeHandles val="exact"/>
        </dgm:presLayoutVars>
      </dgm:prSet>
      <dgm:spPr/>
      <dgm:t>
        <a:bodyPr/>
        <a:lstStyle/>
        <a:p>
          <a:endParaRPr lang="en-GB"/>
        </a:p>
      </dgm:t>
    </dgm:pt>
    <dgm:pt modelId="{80BB3D95-2DA4-4156-A303-86CD100652DF}" type="pres">
      <dgm:prSet presAssocID="{7641747A-C2EF-429E-8483-8FE7E6770F30}" presName="parentText" presStyleLbl="node1" presStyleIdx="0" presStyleCnt="5">
        <dgm:presLayoutVars>
          <dgm:chMax val="0"/>
          <dgm:bulletEnabled val="1"/>
        </dgm:presLayoutVars>
      </dgm:prSet>
      <dgm:spPr/>
      <dgm:t>
        <a:bodyPr/>
        <a:lstStyle/>
        <a:p>
          <a:endParaRPr lang="en-GB"/>
        </a:p>
      </dgm:t>
    </dgm:pt>
    <dgm:pt modelId="{C87DA58B-9B9C-4602-8E48-8D4BBFC32B2A}" type="pres">
      <dgm:prSet presAssocID="{7F9DDDC1-E74C-47DE-86AF-27A652CD2B0C}" presName="spacer" presStyleCnt="0"/>
      <dgm:spPr/>
    </dgm:pt>
    <dgm:pt modelId="{A5ED974B-C079-4ED0-8F04-CB240A66557C}" type="pres">
      <dgm:prSet presAssocID="{575F81D6-1DE2-434A-B0C2-309973502DCD}" presName="parentText" presStyleLbl="node1" presStyleIdx="1" presStyleCnt="5">
        <dgm:presLayoutVars>
          <dgm:chMax val="0"/>
          <dgm:bulletEnabled val="1"/>
        </dgm:presLayoutVars>
      </dgm:prSet>
      <dgm:spPr/>
      <dgm:t>
        <a:bodyPr/>
        <a:lstStyle/>
        <a:p>
          <a:endParaRPr lang="en-GB"/>
        </a:p>
      </dgm:t>
    </dgm:pt>
    <dgm:pt modelId="{AD70C469-74E1-49F5-A68D-D16F9F583ED5}" type="pres">
      <dgm:prSet presAssocID="{387EC13F-B203-4D2E-9802-1BF513A16F8A}" presName="spacer" presStyleCnt="0"/>
      <dgm:spPr/>
    </dgm:pt>
    <dgm:pt modelId="{D0272D98-D145-4AAD-93EE-E0E72C308C85}" type="pres">
      <dgm:prSet presAssocID="{CA26FE2C-DB90-49AD-B708-DAF73E26638A}" presName="parentText" presStyleLbl="node1" presStyleIdx="2" presStyleCnt="5">
        <dgm:presLayoutVars>
          <dgm:chMax val="0"/>
          <dgm:bulletEnabled val="1"/>
        </dgm:presLayoutVars>
      </dgm:prSet>
      <dgm:spPr/>
      <dgm:t>
        <a:bodyPr/>
        <a:lstStyle/>
        <a:p>
          <a:endParaRPr lang="en-GB"/>
        </a:p>
      </dgm:t>
    </dgm:pt>
    <dgm:pt modelId="{874FCDCC-E66B-435E-BA74-0329E6392A51}" type="pres">
      <dgm:prSet presAssocID="{2DA48452-85E2-4D4F-B5AD-B06A1AB9A874}" presName="spacer" presStyleCnt="0"/>
      <dgm:spPr/>
    </dgm:pt>
    <dgm:pt modelId="{104BCBA0-9E58-44CD-9920-3D5C1BBF752F}" type="pres">
      <dgm:prSet presAssocID="{AFA1373C-B1AC-49DD-8138-6C6B4C7C44AA}" presName="parentText" presStyleLbl="node1" presStyleIdx="3" presStyleCnt="5">
        <dgm:presLayoutVars>
          <dgm:chMax val="0"/>
          <dgm:bulletEnabled val="1"/>
        </dgm:presLayoutVars>
      </dgm:prSet>
      <dgm:spPr/>
      <dgm:t>
        <a:bodyPr/>
        <a:lstStyle/>
        <a:p>
          <a:endParaRPr lang="en-GB"/>
        </a:p>
      </dgm:t>
    </dgm:pt>
    <dgm:pt modelId="{E7624ED7-B902-4DD8-BB55-64DC2C18BB0F}" type="pres">
      <dgm:prSet presAssocID="{A7C0278B-300D-4BE9-AB55-F3ED95BBDC33}" presName="spacer" presStyleCnt="0"/>
      <dgm:spPr/>
    </dgm:pt>
    <dgm:pt modelId="{C016CA8A-B0D0-4770-AC9C-0483BAB58C99}" type="pres">
      <dgm:prSet presAssocID="{7AA691B6-C0F1-4227-8FFC-D0CC63891F90}" presName="parentText" presStyleLbl="node1" presStyleIdx="4" presStyleCnt="5">
        <dgm:presLayoutVars>
          <dgm:chMax val="0"/>
          <dgm:bulletEnabled val="1"/>
        </dgm:presLayoutVars>
      </dgm:prSet>
      <dgm:spPr/>
      <dgm:t>
        <a:bodyPr/>
        <a:lstStyle/>
        <a:p>
          <a:endParaRPr lang="en-GB"/>
        </a:p>
      </dgm:t>
    </dgm:pt>
  </dgm:ptLst>
  <dgm:cxnLst>
    <dgm:cxn modelId="{90FBC8E3-36A7-49A9-A136-2FE6B7171BDD}" srcId="{D8830B94-D97A-4E5B-AE05-F00D24567EE0}" destId="{AFA1373C-B1AC-49DD-8138-6C6B4C7C44AA}" srcOrd="3" destOrd="0" parTransId="{AE4AE294-A1D1-498F-B8AA-878FFB180B42}" sibTransId="{A7C0278B-300D-4BE9-AB55-F3ED95BBDC33}"/>
    <dgm:cxn modelId="{3477191C-7CA5-4624-BDC8-19EC624BB9AA}" type="presOf" srcId="{7AA691B6-C0F1-4227-8FFC-D0CC63891F90}" destId="{C016CA8A-B0D0-4770-AC9C-0483BAB58C99}" srcOrd="0" destOrd="0" presId="urn:microsoft.com/office/officeart/2005/8/layout/vList2"/>
    <dgm:cxn modelId="{F4720CDE-B6E1-408D-87EC-ACA06CB5F65A}" type="presOf" srcId="{7641747A-C2EF-429E-8483-8FE7E6770F30}" destId="{80BB3D95-2DA4-4156-A303-86CD100652DF}" srcOrd="0" destOrd="0" presId="urn:microsoft.com/office/officeart/2005/8/layout/vList2"/>
    <dgm:cxn modelId="{98989812-8256-44C7-A9D6-9AB5A66C2435}" type="presOf" srcId="{575F81D6-1DE2-434A-B0C2-309973502DCD}" destId="{A5ED974B-C079-4ED0-8F04-CB240A66557C}" srcOrd="0" destOrd="0" presId="urn:microsoft.com/office/officeart/2005/8/layout/vList2"/>
    <dgm:cxn modelId="{DF362F3F-5ECD-40D4-9674-83EB6687F644}" type="presOf" srcId="{D8830B94-D97A-4E5B-AE05-F00D24567EE0}" destId="{E6BA5C38-6917-4DF8-AFD7-F22A2053ABF4}" srcOrd="0" destOrd="0" presId="urn:microsoft.com/office/officeart/2005/8/layout/vList2"/>
    <dgm:cxn modelId="{CED9D22D-83DF-4549-8723-9EC00EE61F4E}" srcId="{D8830B94-D97A-4E5B-AE05-F00D24567EE0}" destId="{575F81D6-1DE2-434A-B0C2-309973502DCD}" srcOrd="1" destOrd="0" parTransId="{6A4633EA-A386-4CE6-90B1-C5F0A11D352A}" sibTransId="{387EC13F-B203-4D2E-9802-1BF513A16F8A}"/>
    <dgm:cxn modelId="{CD3DB225-3782-4613-A809-72FE50956233}" srcId="{D8830B94-D97A-4E5B-AE05-F00D24567EE0}" destId="{CA26FE2C-DB90-49AD-B708-DAF73E26638A}" srcOrd="2" destOrd="0" parTransId="{34425D5A-F6E1-4814-85C5-66C481BC1D12}" sibTransId="{2DA48452-85E2-4D4F-B5AD-B06A1AB9A874}"/>
    <dgm:cxn modelId="{AFFFAB67-0C5A-45C4-8E59-21658FD3112E}" type="presOf" srcId="{AFA1373C-B1AC-49DD-8138-6C6B4C7C44AA}" destId="{104BCBA0-9E58-44CD-9920-3D5C1BBF752F}" srcOrd="0" destOrd="0" presId="urn:microsoft.com/office/officeart/2005/8/layout/vList2"/>
    <dgm:cxn modelId="{D27E658B-418B-44EA-94F0-77DFB2EBF6BE}" srcId="{D8830B94-D97A-4E5B-AE05-F00D24567EE0}" destId="{7641747A-C2EF-429E-8483-8FE7E6770F30}" srcOrd="0" destOrd="0" parTransId="{5E4C0BAF-E751-4DB5-A14E-D5616851A698}" sibTransId="{7F9DDDC1-E74C-47DE-86AF-27A652CD2B0C}"/>
    <dgm:cxn modelId="{72E3ED9C-AA2F-4EBF-A775-649BD183E45C}" type="presOf" srcId="{CA26FE2C-DB90-49AD-B708-DAF73E26638A}" destId="{D0272D98-D145-4AAD-93EE-E0E72C308C85}" srcOrd="0" destOrd="0" presId="urn:microsoft.com/office/officeart/2005/8/layout/vList2"/>
    <dgm:cxn modelId="{F1466F0E-6136-4A70-B2DE-53EDF3283DA3}" srcId="{D8830B94-D97A-4E5B-AE05-F00D24567EE0}" destId="{7AA691B6-C0F1-4227-8FFC-D0CC63891F90}" srcOrd="4" destOrd="0" parTransId="{54CCA9A7-C5CC-4DF4-B768-D7B925F4EFEC}" sibTransId="{3455757A-15E8-46C6-A8E4-3C57E5F5CCD7}"/>
    <dgm:cxn modelId="{03C8C78E-A5B5-47B8-988C-E0E54F7A2C70}" type="presParOf" srcId="{E6BA5C38-6917-4DF8-AFD7-F22A2053ABF4}" destId="{80BB3D95-2DA4-4156-A303-86CD100652DF}" srcOrd="0" destOrd="0" presId="urn:microsoft.com/office/officeart/2005/8/layout/vList2"/>
    <dgm:cxn modelId="{0FB04979-8F5A-458A-8F0C-EF4DBB71989F}" type="presParOf" srcId="{E6BA5C38-6917-4DF8-AFD7-F22A2053ABF4}" destId="{C87DA58B-9B9C-4602-8E48-8D4BBFC32B2A}" srcOrd="1" destOrd="0" presId="urn:microsoft.com/office/officeart/2005/8/layout/vList2"/>
    <dgm:cxn modelId="{67A32C08-4301-43C4-9A48-30739E0FEE27}" type="presParOf" srcId="{E6BA5C38-6917-4DF8-AFD7-F22A2053ABF4}" destId="{A5ED974B-C079-4ED0-8F04-CB240A66557C}" srcOrd="2" destOrd="0" presId="urn:microsoft.com/office/officeart/2005/8/layout/vList2"/>
    <dgm:cxn modelId="{0060FCDE-9CA6-48F4-82B3-DFDBA1F7CE60}" type="presParOf" srcId="{E6BA5C38-6917-4DF8-AFD7-F22A2053ABF4}" destId="{AD70C469-74E1-49F5-A68D-D16F9F583ED5}" srcOrd="3" destOrd="0" presId="urn:microsoft.com/office/officeart/2005/8/layout/vList2"/>
    <dgm:cxn modelId="{33A287C8-33A2-482A-9D2E-AF0A32AC9657}" type="presParOf" srcId="{E6BA5C38-6917-4DF8-AFD7-F22A2053ABF4}" destId="{D0272D98-D145-4AAD-93EE-E0E72C308C85}" srcOrd="4" destOrd="0" presId="urn:microsoft.com/office/officeart/2005/8/layout/vList2"/>
    <dgm:cxn modelId="{19301FBB-8F1A-466F-BA5D-D512B1A1433A}" type="presParOf" srcId="{E6BA5C38-6917-4DF8-AFD7-F22A2053ABF4}" destId="{874FCDCC-E66B-435E-BA74-0329E6392A51}" srcOrd="5" destOrd="0" presId="urn:microsoft.com/office/officeart/2005/8/layout/vList2"/>
    <dgm:cxn modelId="{C7A2D72E-8AE5-48CB-89AF-61DA450B2869}" type="presParOf" srcId="{E6BA5C38-6917-4DF8-AFD7-F22A2053ABF4}" destId="{104BCBA0-9E58-44CD-9920-3D5C1BBF752F}" srcOrd="6" destOrd="0" presId="urn:microsoft.com/office/officeart/2005/8/layout/vList2"/>
    <dgm:cxn modelId="{9812B3E4-66C2-4297-879E-8B82C5FD7812}" type="presParOf" srcId="{E6BA5C38-6917-4DF8-AFD7-F22A2053ABF4}" destId="{E7624ED7-B902-4DD8-BB55-64DC2C18BB0F}" srcOrd="7" destOrd="0" presId="urn:microsoft.com/office/officeart/2005/8/layout/vList2"/>
    <dgm:cxn modelId="{42D7AA5E-E040-449C-A231-2C4847F066C0}" type="presParOf" srcId="{E6BA5C38-6917-4DF8-AFD7-F22A2053ABF4}" destId="{C016CA8A-B0D0-4770-AC9C-0483BAB58C99}"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10DB5A1-522B-4151-8572-533AC5036F26}"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612DAAC8-7E79-42AA-A6B4-7FDDF9988C95}">
      <dgm:prSet custT="1"/>
      <dgm:spPr/>
      <dgm:t>
        <a:bodyPr/>
        <a:lstStyle/>
        <a:p>
          <a:r>
            <a:rPr lang="en-US" sz="1800" dirty="0">
              <a:latin typeface="Arial" panose="020B0604020202020204" pitchFamily="34" charset="0"/>
              <a:cs typeface="Arial" panose="020B0604020202020204" pitchFamily="34" charset="0"/>
            </a:rPr>
            <a:t>Workforce investment: Invest to solve low pay and a lack of deprivation in care work to stabilize staffing and enhance quality/continuity of care. </a:t>
          </a:r>
        </a:p>
      </dgm:t>
    </dgm:pt>
    <dgm:pt modelId="{8CF7539E-9704-4DCB-A10E-4479C7869CB3}" type="parTrans" cxnId="{C6B88EA3-22E9-4319-873A-6EE6064C5762}">
      <dgm:prSet/>
      <dgm:spPr/>
      <dgm:t>
        <a:bodyPr/>
        <a:lstStyle/>
        <a:p>
          <a:endParaRPr lang="en-US"/>
        </a:p>
      </dgm:t>
    </dgm:pt>
    <dgm:pt modelId="{6341A298-5221-4FA3-A0FE-CD696B15082B}" type="sibTrans" cxnId="{C6B88EA3-22E9-4319-873A-6EE6064C5762}">
      <dgm:prSet/>
      <dgm:spPr/>
      <dgm:t>
        <a:bodyPr/>
        <a:lstStyle/>
        <a:p>
          <a:endParaRPr lang="en-US"/>
        </a:p>
      </dgm:t>
    </dgm:pt>
    <dgm:pt modelId="{6C309DE0-F03C-4C70-9F55-5DC6C56CF2B2}">
      <dgm:prSet custT="1"/>
      <dgm:spPr/>
      <dgm:t>
        <a:bodyPr/>
        <a:lstStyle/>
        <a:p>
          <a:r>
            <a:rPr lang="en-US" sz="1800">
              <a:latin typeface="Arial" panose="020B0604020202020204" pitchFamily="34" charset="0"/>
              <a:cs typeface="Arial" panose="020B0604020202020204" pitchFamily="34" charset="0"/>
            </a:rPr>
            <a:t>Digital inclusion: offer training/support to enable older adults to enjoy the benefits of smart home, monitoring, and communication devices without any adverse effects.</a:t>
          </a:r>
        </a:p>
      </dgm:t>
    </dgm:pt>
    <dgm:pt modelId="{4A723726-D2B7-4539-90EE-CE8BCF8C5F17}" type="parTrans" cxnId="{53F87AE3-EB49-42AA-8A7F-985A8E06C17D}">
      <dgm:prSet/>
      <dgm:spPr/>
      <dgm:t>
        <a:bodyPr/>
        <a:lstStyle/>
        <a:p>
          <a:endParaRPr lang="en-US"/>
        </a:p>
      </dgm:t>
    </dgm:pt>
    <dgm:pt modelId="{C0A71981-ADE7-4549-AD07-845E148F462A}" type="sibTrans" cxnId="{53F87AE3-EB49-42AA-8A7F-985A8E06C17D}">
      <dgm:prSet/>
      <dgm:spPr/>
      <dgm:t>
        <a:bodyPr/>
        <a:lstStyle/>
        <a:p>
          <a:endParaRPr lang="en-US"/>
        </a:p>
      </dgm:t>
    </dgm:pt>
    <dgm:pt modelId="{DF396439-0CBB-48E5-8478-AB59A979118D}">
      <dgm:prSet custT="1"/>
      <dgm:spPr/>
      <dgm:t>
        <a:bodyPr/>
        <a:lstStyle/>
        <a:p>
          <a:r>
            <a:rPr lang="en-US" sz="1800" dirty="0">
              <a:latin typeface="Arial" panose="020B0604020202020204" pitchFamily="34" charset="0"/>
              <a:cs typeface="Arial" panose="020B0604020202020204" pitchFamily="34" charset="0"/>
            </a:rPr>
            <a:t>Scale evidence-based community models: propel prevention and community pathways to frailty and ageing well.</a:t>
          </a:r>
        </a:p>
      </dgm:t>
    </dgm:pt>
    <dgm:pt modelId="{BABB72A9-12D4-477E-A054-F9F25B170279}" type="parTrans" cxnId="{1B91600C-1ABE-4A50-857B-E335C6B28886}">
      <dgm:prSet/>
      <dgm:spPr/>
      <dgm:t>
        <a:bodyPr/>
        <a:lstStyle/>
        <a:p>
          <a:endParaRPr lang="en-US"/>
        </a:p>
      </dgm:t>
    </dgm:pt>
    <dgm:pt modelId="{668813C7-B62B-4B0E-8AE0-D0E02B3B6043}" type="sibTrans" cxnId="{1B91600C-1ABE-4A50-857B-E335C6B28886}">
      <dgm:prSet/>
      <dgm:spPr/>
      <dgm:t>
        <a:bodyPr/>
        <a:lstStyle/>
        <a:p>
          <a:endParaRPr lang="en-US"/>
        </a:p>
      </dgm:t>
    </dgm:pt>
    <dgm:pt modelId="{1F719D84-3168-4F15-9466-6AE4A57BC807}">
      <dgm:prSet custT="1"/>
      <dgm:spPr/>
      <dgm:t>
        <a:bodyPr/>
        <a:lstStyle/>
        <a:p>
          <a:r>
            <a:rPr lang="en-US" sz="1800" dirty="0">
              <a:latin typeface="Arial" panose="020B0604020202020204" pitchFamily="34" charset="0"/>
              <a:cs typeface="Arial" panose="020B0604020202020204" pitchFamily="34" charset="0"/>
            </a:rPr>
            <a:t>Enhance the implementation capacity: address resistance to change using leadership, co-design and adoption-supporting culture of learning. </a:t>
          </a:r>
        </a:p>
      </dgm:t>
    </dgm:pt>
    <dgm:pt modelId="{956AC263-45BC-45D6-89D3-4B4F8FF15740}" type="parTrans" cxnId="{955FAB0B-C185-4BF0-9E12-E4AB6F798D0F}">
      <dgm:prSet/>
      <dgm:spPr/>
      <dgm:t>
        <a:bodyPr/>
        <a:lstStyle/>
        <a:p>
          <a:endParaRPr lang="en-US"/>
        </a:p>
      </dgm:t>
    </dgm:pt>
    <dgm:pt modelId="{9E8F5833-8109-4E42-A12C-504E46CC56BB}" type="sibTrans" cxnId="{955FAB0B-C185-4BF0-9E12-E4AB6F798D0F}">
      <dgm:prSet/>
      <dgm:spPr/>
      <dgm:t>
        <a:bodyPr/>
        <a:lstStyle/>
        <a:p>
          <a:endParaRPr lang="en-US"/>
        </a:p>
      </dgm:t>
    </dgm:pt>
    <dgm:pt modelId="{25C244CC-349B-4C4A-BC08-DCF5FB76AE8B}">
      <dgm:prSet custT="1"/>
      <dgm:spPr/>
      <dgm:t>
        <a:bodyPr/>
        <a:lstStyle/>
        <a:p>
          <a:r>
            <a:rPr lang="en-US" sz="1800" dirty="0">
              <a:latin typeface="Arial" panose="020B0604020202020204" pitchFamily="34" charset="0"/>
              <a:cs typeface="Arial" panose="020B0604020202020204" pitchFamily="34" charset="0"/>
            </a:rPr>
            <a:t>Policy and public action: have in line with campaigns and system priorities to enhance the level at which society takes ageing and care quality. </a:t>
          </a:r>
        </a:p>
      </dgm:t>
    </dgm:pt>
    <dgm:pt modelId="{F66B2499-567C-4457-85F2-5C74FCAEF785}" type="parTrans" cxnId="{944A4C4C-D607-44B7-841E-7947C0E5C342}">
      <dgm:prSet/>
      <dgm:spPr/>
      <dgm:t>
        <a:bodyPr/>
        <a:lstStyle/>
        <a:p>
          <a:endParaRPr lang="en-US"/>
        </a:p>
      </dgm:t>
    </dgm:pt>
    <dgm:pt modelId="{B2BA5BBC-8DB8-48CA-948F-9B8E97B33945}" type="sibTrans" cxnId="{944A4C4C-D607-44B7-841E-7947C0E5C342}">
      <dgm:prSet/>
      <dgm:spPr/>
      <dgm:t>
        <a:bodyPr/>
        <a:lstStyle/>
        <a:p>
          <a:endParaRPr lang="en-US"/>
        </a:p>
      </dgm:t>
    </dgm:pt>
    <dgm:pt modelId="{3EE02757-B102-4EBD-9A43-127157F99424}" type="pres">
      <dgm:prSet presAssocID="{710DB5A1-522B-4151-8572-533AC5036F26}" presName="compositeShape" presStyleCnt="0">
        <dgm:presLayoutVars>
          <dgm:chMax val="7"/>
          <dgm:dir/>
          <dgm:resizeHandles val="exact"/>
        </dgm:presLayoutVars>
      </dgm:prSet>
      <dgm:spPr/>
      <dgm:t>
        <a:bodyPr/>
        <a:lstStyle/>
        <a:p>
          <a:endParaRPr lang="en-GB"/>
        </a:p>
      </dgm:t>
    </dgm:pt>
    <dgm:pt modelId="{87A7381E-142D-406F-8542-F3B0029730FD}" type="pres">
      <dgm:prSet presAssocID="{612DAAC8-7E79-42AA-A6B4-7FDDF9988C95}" presName="circ1" presStyleLbl="vennNode1" presStyleIdx="0" presStyleCnt="5"/>
      <dgm:spPr/>
    </dgm:pt>
    <dgm:pt modelId="{07F4A5C9-79C5-4A38-9AAB-1978C0839EBB}" type="pres">
      <dgm:prSet presAssocID="{612DAAC8-7E79-42AA-A6B4-7FDDF9988C95}" presName="circ1Tx" presStyleLbl="revTx" presStyleIdx="0" presStyleCnt="0">
        <dgm:presLayoutVars>
          <dgm:chMax val="0"/>
          <dgm:chPref val="0"/>
          <dgm:bulletEnabled val="1"/>
        </dgm:presLayoutVars>
      </dgm:prSet>
      <dgm:spPr/>
      <dgm:t>
        <a:bodyPr/>
        <a:lstStyle/>
        <a:p>
          <a:endParaRPr lang="en-GB"/>
        </a:p>
      </dgm:t>
    </dgm:pt>
    <dgm:pt modelId="{FF459AD1-E624-45F8-B173-5940060331E6}" type="pres">
      <dgm:prSet presAssocID="{6C309DE0-F03C-4C70-9F55-5DC6C56CF2B2}" presName="circ2" presStyleLbl="vennNode1" presStyleIdx="1" presStyleCnt="5"/>
      <dgm:spPr/>
    </dgm:pt>
    <dgm:pt modelId="{40C89DA1-9B46-4586-BAF4-96A5D23497CA}" type="pres">
      <dgm:prSet presAssocID="{6C309DE0-F03C-4C70-9F55-5DC6C56CF2B2}" presName="circ2Tx" presStyleLbl="revTx" presStyleIdx="0" presStyleCnt="0">
        <dgm:presLayoutVars>
          <dgm:chMax val="0"/>
          <dgm:chPref val="0"/>
          <dgm:bulletEnabled val="1"/>
        </dgm:presLayoutVars>
      </dgm:prSet>
      <dgm:spPr/>
      <dgm:t>
        <a:bodyPr/>
        <a:lstStyle/>
        <a:p>
          <a:endParaRPr lang="en-GB"/>
        </a:p>
      </dgm:t>
    </dgm:pt>
    <dgm:pt modelId="{C3D0925A-A241-455C-ACA1-111561DDB70D}" type="pres">
      <dgm:prSet presAssocID="{DF396439-0CBB-48E5-8478-AB59A979118D}" presName="circ3" presStyleLbl="vennNode1" presStyleIdx="2" presStyleCnt="5"/>
      <dgm:spPr/>
    </dgm:pt>
    <dgm:pt modelId="{644F86BE-29BF-46D1-A53E-75ECEFCB38E0}" type="pres">
      <dgm:prSet presAssocID="{DF396439-0CBB-48E5-8478-AB59A979118D}" presName="circ3Tx" presStyleLbl="revTx" presStyleIdx="0" presStyleCnt="0">
        <dgm:presLayoutVars>
          <dgm:chMax val="0"/>
          <dgm:chPref val="0"/>
          <dgm:bulletEnabled val="1"/>
        </dgm:presLayoutVars>
      </dgm:prSet>
      <dgm:spPr/>
      <dgm:t>
        <a:bodyPr/>
        <a:lstStyle/>
        <a:p>
          <a:endParaRPr lang="en-GB"/>
        </a:p>
      </dgm:t>
    </dgm:pt>
    <dgm:pt modelId="{E8272DCE-1B28-4B0D-9C54-1AD993D4EEE6}" type="pres">
      <dgm:prSet presAssocID="{1F719D84-3168-4F15-9466-6AE4A57BC807}" presName="circ4" presStyleLbl="vennNode1" presStyleIdx="3" presStyleCnt="5"/>
      <dgm:spPr/>
    </dgm:pt>
    <dgm:pt modelId="{EC976BA0-4335-411C-99B5-7F660949AA15}" type="pres">
      <dgm:prSet presAssocID="{1F719D84-3168-4F15-9466-6AE4A57BC807}" presName="circ4Tx" presStyleLbl="revTx" presStyleIdx="0" presStyleCnt="0">
        <dgm:presLayoutVars>
          <dgm:chMax val="0"/>
          <dgm:chPref val="0"/>
          <dgm:bulletEnabled val="1"/>
        </dgm:presLayoutVars>
      </dgm:prSet>
      <dgm:spPr/>
      <dgm:t>
        <a:bodyPr/>
        <a:lstStyle/>
        <a:p>
          <a:endParaRPr lang="en-GB"/>
        </a:p>
      </dgm:t>
    </dgm:pt>
    <dgm:pt modelId="{E927E1B6-BDA0-465D-9DFE-1CBC15680F1A}" type="pres">
      <dgm:prSet presAssocID="{25C244CC-349B-4C4A-BC08-DCF5FB76AE8B}" presName="circ5" presStyleLbl="vennNode1" presStyleIdx="4" presStyleCnt="5"/>
      <dgm:spPr/>
    </dgm:pt>
    <dgm:pt modelId="{5C162EE1-7803-4EF9-A126-232F7397F16E}" type="pres">
      <dgm:prSet presAssocID="{25C244CC-349B-4C4A-BC08-DCF5FB76AE8B}" presName="circ5Tx" presStyleLbl="revTx" presStyleIdx="0" presStyleCnt="0">
        <dgm:presLayoutVars>
          <dgm:chMax val="0"/>
          <dgm:chPref val="0"/>
          <dgm:bulletEnabled val="1"/>
        </dgm:presLayoutVars>
      </dgm:prSet>
      <dgm:spPr/>
      <dgm:t>
        <a:bodyPr/>
        <a:lstStyle/>
        <a:p>
          <a:endParaRPr lang="en-GB"/>
        </a:p>
      </dgm:t>
    </dgm:pt>
  </dgm:ptLst>
  <dgm:cxnLst>
    <dgm:cxn modelId="{868FBBC1-5B87-48B2-804B-28CC242219CB}" type="presOf" srcId="{1F719D84-3168-4F15-9466-6AE4A57BC807}" destId="{EC976BA0-4335-411C-99B5-7F660949AA15}" srcOrd="0" destOrd="0" presId="urn:microsoft.com/office/officeart/2005/8/layout/venn1"/>
    <dgm:cxn modelId="{681962A6-096F-4D04-BF4F-A39755C0678F}" type="presOf" srcId="{612DAAC8-7E79-42AA-A6B4-7FDDF9988C95}" destId="{07F4A5C9-79C5-4A38-9AAB-1978C0839EBB}" srcOrd="0" destOrd="0" presId="urn:microsoft.com/office/officeart/2005/8/layout/venn1"/>
    <dgm:cxn modelId="{C6B88EA3-22E9-4319-873A-6EE6064C5762}" srcId="{710DB5A1-522B-4151-8572-533AC5036F26}" destId="{612DAAC8-7E79-42AA-A6B4-7FDDF9988C95}" srcOrd="0" destOrd="0" parTransId="{8CF7539E-9704-4DCB-A10E-4479C7869CB3}" sibTransId="{6341A298-5221-4FA3-A0FE-CD696B15082B}"/>
    <dgm:cxn modelId="{944A4C4C-D607-44B7-841E-7947C0E5C342}" srcId="{710DB5A1-522B-4151-8572-533AC5036F26}" destId="{25C244CC-349B-4C4A-BC08-DCF5FB76AE8B}" srcOrd="4" destOrd="0" parTransId="{F66B2499-567C-4457-85F2-5C74FCAEF785}" sibTransId="{B2BA5BBC-8DB8-48CA-948F-9B8E97B33945}"/>
    <dgm:cxn modelId="{1B91600C-1ABE-4A50-857B-E335C6B28886}" srcId="{710DB5A1-522B-4151-8572-533AC5036F26}" destId="{DF396439-0CBB-48E5-8478-AB59A979118D}" srcOrd="2" destOrd="0" parTransId="{BABB72A9-12D4-477E-A054-F9F25B170279}" sibTransId="{668813C7-B62B-4B0E-8AE0-D0E02B3B6043}"/>
    <dgm:cxn modelId="{ECC2C290-0833-415F-AF5E-B8ACD9E4DFD0}" type="presOf" srcId="{25C244CC-349B-4C4A-BC08-DCF5FB76AE8B}" destId="{5C162EE1-7803-4EF9-A126-232F7397F16E}" srcOrd="0" destOrd="0" presId="urn:microsoft.com/office/officeart/2005/8/layout/venn1"/>
    <dgm:cxn modelId="{6308C60F-AB9E-4540-8027-834D479BBA73}" type="presOf" srcId="{710DB5A1-522B-4151-8572-533AC5036F26}" destId="{3EE02757-B102-4EBD-9A43-127157F99424}" srcOrd="0" destOrd="0" presId="urn:microsoft.com/office/officeart/2005/8/layout/venn1"/>
    <dgm:cxn modelId="{955FAB0B-C185-4BF0-9E12-E4AB6F798D0F}" srcId="{710DB5A1-522B-4151-8572-533AC5036F26}" destId="{1F719D84-3168-4F15-9466-6AE4A57BC807}" srcOrd="3" destOrd="0" parTransId="{956AC263-45BC-45D6-89D3-4B4F8FF15740}" sibTransId="{9E8F5833-8109-4E42-A12C-504E46CC56BB}"/>
    <dgm:cxn modelId="{4B70CB0F-39ED-4FEE-AC4F-FF86D7D1AB2B}" type="presOf" srcId="{DF396439-0CBB-48E5-8478-AB59A979118D}" destId="{644F86BE-29BF-46D1-A53E-75ECEFCB38E0}" srcOrd="0" destOrd="0" presId="urn:microsoft.com/office/officeart/2005/8/layout/venn1"/>
    <dgm:cxn modelId="{221A49A1-D1D7-4249-928E-6B7455068671}" type="presOf" srcId="{6C309DE0-F03C-4C70-9F55-5DC6C56CF2B2}" destId="{40C89DA1-9B46-4586-BAF4-96A5D23497CA}" srcOrd="0" destOrd="0" presId="urn:microsoft.com/office/officeart/2005/8/layout/venn1"/>
    <dgm:cxn modelId="{53F87AE3-EB49-42AA-8A7F-985A8E06C17D}" srcId="{710DB5A1-522B-4151-8572-533AC5036F26}" destId="{6C309DE0-F03C-4C70-9F55-5DC6C56CF2B2}" srcOrd="1" destOrd="0" parTransId="{4A723726-D2B7-4539-90EE-CE8BCF8C5F17}" sibTransId="{C0A71981-ADE7-4549-AD07-845E148F462A}"/>
    <dgm:cxn modelId="{B6411018-59C9-49B2-A81B-39484864905B}" type="presParOf" srcId="{3EE02757-B102-4EBD-9A43-127157F99424}" destId="{87A7381E-142D-406F-8542-F3B0029730FD}" srcOrd="0" destOrd="0" presId="urn:microsoft.com/office/officeart/2005/8/layout/venn1"/>
    <dgm:cxn modelId="{898761D5-3421-49F5-A989-B4373BC6B5DE}" type="presParOf" srcId="{3EE02757-B102-4EBD-9A43-127157F99424}" destId="{07F4A5C9-79C5-4A38-9AAB-1978C0839EBB}" srcOrd="1" destOrd="0" presId="urn:microsoft.com/office/officeart/2005/8/layout/venn1"/>
    <dgm:cxn modelId="{351D6A32-00EC-489D-A6D4-D23D6CA2AF74}" type="presParOf" srcId="{3EE02757-B102-4EBD-9A43-127157F99424}" destId="{FF459AD1-E624-45F8-B173-5940060331E6}" srcOrd="2" destOrd="0" presId="urn:microsoft.com/office/officeart/2005/8/layout/venn1"/>
    <dgm:cxn modelId="{15E5C9D7-386C-4110-B0F4-C44616EBA90A}" type="presParOf" srcId="{3EE02757-B102-4EBD-9A43-127157F99424}" destId="{40C89DA1-9B46-4586-BAF4-96A5D23497CA}" srcOrd="3" destOrd="0" presId="urn:microsoft.com/office/officeart/2005/8/layout/venn1"/>
    <dgm:cxn modelId="{1D6131CA-DCFC-4B4D-9609-BE080635C3D3}" type="presParOf" srcId="{3EE02757-B102-4EBD-9A43-127157F99424}" destId="{C3D0925A-A241-455C-ACA1-111561DDB70D}" srcOrd="4" destOrd="0" presId="urn:microsoft.com/office/officeart/2005/8/layout/venn1"/>
    <dgm:cxn modelId="{B38D42D8-809E-474B-98EE-8E219C79CEE2}" type="presParOf" srcId="{3EE02757-B102-4EBD-9A43-127157F99424}" destId="{644F86BE-29BF-46D1-A53E-75ECEFCB38E0}" srcOrd="5" destOrd="0" presId="urn:microsoft.com/office/officeart/2005/8/layout/venn1"/>
    <dgm:cxn modelId="{48F9259C-E136-4627-8576-8F39D783137F}" type="presParOf" srcId="{3EE02757-B102-4EBD-9A43-127157F99424}" destId="{E8272DCE-1B28-4B0D-9C54-1AD993D4EEE6}" srcOrd="6" destOrd="0" presId="urn:microsoft.com/office/officeart/2005/8/layout/venn1"/>
    <dgm:cxn modelId="{470E5FD3-FE0F-48F6-916E-3FCCD217E99E}" type="presParOf" srcId="{3EE02757-B102-4EBD-9A43-127157F99424}" destId="{EC976BA0-4335-411C-99B5-7F660949AA15}" srcOrd="7" destOrd="0" presId="urn:microsoft.com/office/officeart/2005/8/layout/venn1"/>
    <dgm:cxn modelId="{5C7E5FC7-B207-4CE9-BD11-00470E0092B6}" type="presParOf" srcId="{3EE02757-B102-4EBD-9A43-127157F99424}" destId="{E927E1B6-BDA0-465D-9DFE-1CBC15680F1A}" srcOrd="8" destOrd="0" presId="urn:microsoft.com/office/officeart/2005/8/layout/venn1"/>
    <dgm:cxn modelId="{8E463679-A78E-4739-B211-615AFD922698}" type="presParOf" srcId="{3EE02757-B102-4EBD-9A43-127157F99424}" destId="{5C162EE1-7803-4EF9-A126-232F7397F16E}" srcOrd="9" destOrd="0" presId="urn:microsoft.com/office/officeart/2005/8/layout/venn1"/>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3CB11FA-E87C-46AE-B69F-D2359E87EBFE}"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FAA4362A-1E5C-45CF-A1BE-690C21477AE8}">
      <dgm:prSet custT="1"/>
      <dgm:spPr/>
      <dgm:t>
        <a:bodyPr/>
        <a:lstStyle/>
        <a:p>
          <a:r>
            <a:rPr lang="en-US" sz="2000">
              <a:latin typeface="Arial" panose="020B0604020202020204" pitchFamily="34" charset="0"/>
              <a:cs typeface="Arial" panose="020B0604020202020204" pitchFamily="34" charset="0"/>
            </a:rPr>
            <a:t>The elderly population raises the demand to integrate care to facilitate functional capability, option, and dignity.</a:t>
          </a:r>
        </a:p>
      </dgm:t>
    </dgm:pt>
    <dgm:pt modelId="{D822BDCA-3F48-4CED-9F2D-F1A46CAD3936}" type="parTrans" cxnId="{6810BE06-8860-4BE3-BA63-F0F47BB70916}">
      <dgm:prSet/>
      <dgm:spPr/>
      <dgm:t>
        <a:bodyPr/>
        <a:lstStyle/>
        <a:p>
          <a:endParaRPr lang="en-US"/>
        </a:p>
      </dgm:t>
    </dgm:pt>
    <dgm:pt modelId="{CA061CA2-ACFB-4FFA-BF29-6E203231FAE5}" type="sibTrans" cxnId="{6810BE06-8860-4BE3-BA63-F0F47BB70916}">
      <dgm:prSet/>
      <dgm:spPr/>
      <dgm:t>
        <a:bodyPr/>
        <a:lstStyle/>
        <a:p>
          <a:endParaRPr lang="en-US"/>
        </a:p>
      </dgm:t>
    </dgm:pt>
    <dgm:pt modelId="{71C3B1AB-CFD7-45F5-97A0-D97D4410336F}">
      <dgm:prSet custT="1"/>
      <dgm:spPr/>
      <dgm:t>
        <a:bodyPr/>
        <a:lstStyle/>
        <a:p>
          <a:r>
            <a:rPr lang="en-US" sz="2000" dirty="0">
              <a:latin typeface="Arial" panose="020B0604020202020204" pitchFamily="34" charset="0"/>
              <a:cs typeface="Arial" panose="020B0604020202020204" pitchFamily="34" charset="0"/>
            </a:rPr>
            <a:t>Theory assists in explaining the practical meaning of the term of good care: participation (supporting participation), exclusion (disengagement critique), and identity (continuity).</a:t>
          </a:r>
        </a:p>
      </dgm:t>
    </dgm:pt>
    <dgm:pt modelId="{7C77E56A-A037-4620-BA05-7BC34F59102D}" type="parTrans" cxnId="{E20D122E-A708-4991-8448-B86A83760BBB}">
      <dgm:prSet/>
      <dgm:spPr/>
      <dgm:t>
        <a:bodyPr/>
        <a:lstStyle/>
        <a:p>
          <a:endParaRPr lang="en-US"/>
        </a:p>
      </dgm:t>
    </dgm:pt>
    <dgm:pt modelId="{DE65F1E0-9106-4A43-88E5-216988BBBB71}" type="sibTrans" cxnId="{E20D122E-A708-4991-8448-B86A83760BBB}">
      <dgm:prSet/>
      <dgm:spPr/>
      <dgm:t>
        <a:bodyPr/>
        <a:lstStyle/>
        <a:p>
          <a:endParaRPr lang="en-US"/>
        </a:p>
      </dgm:t>
    </dgm:pt>
    <dgm:pt modelId="{3E0B8630-1C2F-4186-A9A6-2B081E907E1D}">
      <dgm:prSet custT="1"/>
      <dgm:spPr/>
      <dgm:t>
        <a:bodyPr/>
        <a:lstStyle/>
        <a:p>
          <a:r>
            <a:rPr lang="en-US" sz="2000">
              <a:latin typeface="Arial" panose="020B0604020202020204" pitchFamily="34" charset="0"/>
              <a:cs typeface="Arial" panose="020B0604020202020204" pitchFamily="34" charset="0"/>
            </a:rPr>
            <a:t>UK policy frameworks are novel and seek to enhance wellbeing and equality, yet there are gaps in implementation which are caused by resources and system pressures. </a:t>
          </a:r>
        </a:p>
      </dgm:t>
    </dgm:pt>
    <dgm:pt modelId="{FEFB04A1-19C4-44FD-AB9D-FA60BB2E5B1E}" type="parTrans" cxnId="{871F9D0C-6964-432C-A931-43CD8BFDDDCE}">
      <dgm:prSet/>
      <dgm:spPr/>
      <dgm:t>
        <a:bodyPr/>
        <a:lstStyle/>
        <a:p>
          <a:endParaRPr lang="en-US"/>
        </a:p>
      </dgm:t>
    </dgm:pt>
    <dgm:pt modelId="{ECC9BF08-F891-4B80-9CBC-CC9693C1CBCE}" type="sibTrans" cxnId="{871F9D0C-6964-432C-A931-43CD8BFDDDCE}">
      <dgm:prSet/>
      <dgm:spPr/>
      <dgm:t>
        <a:bodyPr/>
        <a:lstStyle/>
        <a:p>
          <a:endParaRPr lang="en-US"/>
        </a:p>
      </dgm:t>
    </dgm:pt>
    <dgm:pt modelId="{CBBC204B-B207-4028-B84C-C7FDDBD719F7}">
      <dgm:prSet custT="1"/>
      <dgm:spPr/>
      <dgm:t>
        <a:bodyPr/>
        <a:lstStyle/>
        <a:p>
          <a:r>
            <a:rPr lang="en-US" sz="2000" dirty="0">
              <a:latin typeface="Arial" panose="020B0604020202020204" pitchFamily="34" charset="0"/>
              <a:cs typeface="Arial" panose="020B0604020202020204" pitchFamily="34" charset="0"/>
            </a:rPr>
            <a:t>Strengthening independence and monitoring may rely on technology, which in turn should be both inclusive and ethical with support to prevent the aggravation of inequalities. </a:t>
          </a:r>
        </a:p>
      </dgm:t>
    </dgm:pt>
    <dgm:pt modelId="{89E752D4-92BE-4CA8-9737-B94A5D69BA8A}" type="parTrans" cxnId="{C9F963D6-E71D-4170-B406-1D1EE4D67112}">
      <dgm:prSet/>
      <dgm:spPr/>
      <dgm:t>
        <a:bodyPr/>
        <a:lstStyle/>
        <a:p>
          <a:endParaRPr lang="en-US"/>
        </a:p>
      </dgm:t>
    </dgm:pt>
    <dgm:pt modelId="{C5D3208A-14F3-4829-89E5-2195AE0B24EE}" type="sibTrans" cxnId="{C9F963D6-E71D-4170-B406-1D1EE4D67112}">
      <dgm:prSet/>
      <dgm:spPr/>
      <dgm:t>
        <a:bodyPr/>
        <a:lstStyle/>
        <a:p>
          <a:endParaRPr lang="en-US"/>
        </a:p>
      </dgm:t>
    </dgm:pt>
    <dgm:pt modelId="{0A43FFB5-1797-45F9-9DBF-B2622AA90288}">
      <dgm:prSet custT="1"/>
      <dgm:spPr/>
      <dgm:t>
        <a:bodyPr/>
        <a:lstStyle/>
        <a:p>
          <a:r>
            <a:rPr lang="en-US" sz="2000" dirty="0">
              <a:latin typeface="Arial" panose="020B0604020202020204" pitchFamily="34" charset="0"/>
              <a:cs typeface="Arial" panose="020B0604020202020204" pitchFamily="34" charset="0"/>
            </a:rPr>
            <a:t>Sustainable improvement needs to be based on workforce investment, integrated community care as well as change-ready </a:t>
          </a:r>
          <a:r>
            <a:rPr lang="en-US" sz="2000" dirty="0" err="1">
              <a:latin typeface="Arial" panose="020B0604020202020204" pitchFamily="34" charset="0"/>
              <a:cs typeface="Arial" panose="020B0604020202020204" pitchFamily="34" charset="0"/>
            </a:rPr>
            <a:t>organisations</a:t>
          </a:r>
          <a:r>
            <a:rPr lang="en-US" sz="2000" dirty="0">
              <a:latin typeface="Arial" panose="020B0604020202020204" pitchFamily="34" charset="0"/>
              <a:cs typeface="Arial" panose="020B0604020202020204" pitchFamily="34" charset="0"/>
            </a:rPr>
            <a:t> which are empowerment-oriented. </a:t>
          </a:r>
        </a:p>
      </dgm:t>
    </dgm:pt>
    <dgm:pt modelId="{89C9D003-1694-4188-A23C-5C6A8CED6A20}" type="parTrans" cxnId="{DD5FC7B3-6014-4E6C-97E1-5C6B18744F28}">
      <dgm:prSet/>
      <dgm:spPr/>
      <dgm:t>
        <a:bodyPr/>
        <a:lstStyle/>
        <a:p>
          <a:endParaRPr lang="en-US"/>
        </a:p>
      </dgm:t>
    </dgm:pt>
    <dgm:pt modelId="{996B613F-31C8-4105-A0B0-1046C070D56A}" type="sibTrans" cxnId="{DD5FC7B3-6014-4E6C-97E1-5C6B18744F28}">
      <dgm:prSet/>
      <dgm:spPr/>
      <dgm:t>
        <a:bodyPr/>
        <a:lstStyle/>
        <a:p>
          <a:endParaRPr lang="en-US"/>
        </a:p>
      </dgm:t>
    </dgm:pt>
    <dgm:pt modelId="{7E5EE5F3-537D-462A-A20B-BD044950FA20}" type="pres">
      <dgm:prSet presAssocID="{B3CB11FA-E87C-46AE-B69F-D2359E87EBFE}" presName="vert0" presStyleCnt="0">
        <dgm:presLayoutVars>
          <dgm:dir/>
          <dgm:animOne val="branch"/>
          <dgm:animLvl val="lvl"/>
        </dgm:presLayoutVars>
      </dgm:prSet>
      <dgm:spPr/>
      <dgm:t>
        <a:bodyPr/>
        <a:lstStyle/>
        <a:p>
          <a:endParaRPr lang="en-GB"/>
        </a:p>
      </dgm:t>
    </dgm:pt>
    <dgm:pt modelId="{B36D2EBB-2C96-419B-90F7-13B1D1121A0B}" type="pres">
      <dgm:prSet presAssocID="{FAA4362A-1E5C-45CF-A1BE-690C21477AE8}" presName="thickLine" presStyleLbl="alignNode1" presStyleIdx="0" presStyleCnt="5"/>
      <dgm:spPr/>
    </dgm:pt>
    <dgm:pt modelId="{9320DD09-2B16-4E3E-A30B-804BB011D9DB}" type="pres">
      <dgm:prSet presAssocID="{FAA4362A-1E5C-45CF-A1BE-690C21477AE8}" presName="horz1" presStyleCnt="0"/>
      <dgm:spPr/>
    </dgm:pt>
    <dgm:pt modelId="{C86F9940-A9DD-4D20-AC7D-59D670E52BB1}" type="pres">
      <dgm:prSet presAssocID="{FAA4362A-1E5C-45CF-A1BE-690C21477AE8}" presName="tx1" presStyleLbl="revTx" presStyleIdx="0" presStyleCnt="5"/>
      <dgm:spPr/>
      <dgm:t>
        <a:bodyPr/>
        <a:lstStyle/>
        <a:p>
          <a:endParaRPr lang="en-GB"/>
        </a:p>
      </dgm:t>
    </dgm:pt>
    <dgm:pt modelId="{A80FE9D0-2173-4549-BF44-916C30355D47}" type="pres">
      <dgm:prSet presAssocID="{FAA4362A-1E5C-45CF-A1BE-690C21477AE8}" presName="vert1" presStyleCnt="0"/>
      <dgm:spPr/>
    </dgm:pt>
    <dgm:pt modelId="{B9E1B346-73D8-40E4-9613-F5AAEBA9893B}" type="pres">
      <dgm:prSet presAssocID="{71C3B1AB-CFD7-45F5-97A0-D97D4410336F}" presName="thickLine" presStyleLbl="alignNode1" presStyleIdx="1" presStyleCnt="5"/>
      <dgm:spPr/>
    </dgm:pt>
    <dgm:pt modelId="{B1D78250-71E8-4EE3-B76F-27002FAD6D9D}" type="pres">
      <dgm:prSet presAssocID="{71C3B1AB-CFD7-45F5-97A0-D97D4410336F}" presName="horz1" presStyleCnt="0"/>
      <dgm:spPr/>
    </dgm:pt>
    <dgm:pt modelId="{C630B32A-45BB-4EC1-9AC5-65119E3C528C}" type="pres">
      <dgm:prSet presAssocID="{71C3B1AB-CFD7-45F5-97A0-D97D4410336F}" presName="tx1" presStyleLbl="revTx" presStyleIdx="1" presStyleCnt="5"/>
      <dgm:spPr/>
      <dgm:t>
        <a:bodyPr/>
        <a:lstStyle/>
        <a:p>
          <a:endParaRPr lang="en-GB"/>
        </a:p>
      </dgm:t>
    </dgm:pt>
    <dgm:pt modelId="{E1723C53-1251-4FE4-B782-F8EE5841F5AA}" type="pres">
      <dgm:prSet presAssocID="{71C3B1AB-CFD7-45F5-97A0-D97D4410336F}" presName="vert1" presStyleCnt="0"/>
      <dgm:spPr/>
    </dgm:pt>
    <dgm:pt modelId="{8735B2E0-7160-46FA-BC34-E4C2C93AEC99}" type="pres">
      <dgm:prSet presAssocID="{3E0B8630-1C2F-4186-A9A6-2B081E907E1D}" presName="thickLine" presStyleLbl="alignNode1" presStyleIdx="2" presStyleCnt="5"/>
      <dgm:spPr/>
    </dgm:pt>
    <dgm:pt modelId="{4633B95C-1F9C-4D2E-8F36-B3E32BCE7CD8}" type="pres">
      <dgm:prSet presAssocID="{3E0B8630-1C2F-4186-A9A6-2B081E907E1D}" presName="horz1" presStyleCnt="0"/>
      <dgm:spPr/>
    </dgm:pt>
    <dgm:pt modelId="{76EC1EE5-7E8C-404D-9E52-E6C52431E774}" type="pres">
      <dgm:prSet presAssocID="{3E0B8630-1C2F-4186-A9A6-2B081E907E1D}" presName="tx1" presStyleLbl="revTx" presStyleIdx="2" presStyleCnt="5"/>
      <dgm:spPr/>
      <dgm:t>
        <a:bodyPr/>
        <a:lstStyle/>
        <a:p>
          <a:endParaRPr lang="en-GB"/>
        </a:p>
      </dgm:t>
    </dgm:pt>
    <dgm:pt modelId="{7CF05CAE-E651-48B1-A1AB-7373E618A6EE}" type="pres">
      <dgm:prSet presAssocID="{3E0B8630-1C2F-4186-A9A6-2B081E907E1D}" presName="vert1" presStyleCnt="0"/>
      <dgm:spPr/>
    </dgm:pt>
    <dgm:pt modelId="{250DECA7-C656-4A70-9058-866F8BD5A89A}" type="pres">
      <dgm:prSet presAssocID="{CBBC204B-B207-4028-B84C-C7FDDBD719F7}" presName="thickLine" presStyleLbl="alignNode1" presStyleIdx="3" presStyleCnt="5"/>
      <dgm:spPr/>
    </dgm:pt>
    <dgm:pt modelId="{C6035836-894B-44C8-A6AC-FB395979C210}" type="pres">
      <dgm:prSet presAssocID="{CBBC204B-B207-4028-B84C-C7FDDBD719F7}" presName="horz1" presStyleCnt="0"/>
      <dgm:spPr/>
    </dgm:pt>
    <dgm:pt modelId="{F7EE2BB5-CCF8-4319-AF40-348BDBADEF83}" type="pres">
      <dgm:prSet presAssocID="{CBBC204B-B207-4028-B84C-C7FDDBD719F7}" presName="tx1" presStyleLbl="revTx" presStyleIdx="3" presStyleCnt="5"/>
      <dgm:spPr/>
      <dgm:t>
        <a:bodyPr/>
        <a:lstStyle/>
        <a:p>
          <a:endParaRPr lang="en-GB"/>
        </a:p>
      </dgm:t>
    </dgm:pt>
    <dgm:pt modelId="{54389BEC-E78A-48E9-B016-A15605A32B0C}" type="pres">
      <dgm:prSet presAssocID="{CBBC204B-B207-4028-B84C-C7FDDBD719F7}" presName="vert1" presStyleCnt="0"/>
      <dgm:spPr/>
    </dgm:pt>
    <dgm:pt modelId="{E5111044-AE90-4A96-8061-8AC37B817235}" type="pres">
      <dgm:prSet presAssocID="{0A43FFB5-1797-45F9-9DBF-B2622AA90288}" presName="thickLine" presStyleLbl="alignNode1" presStyleIdx="4" presStyleCnt="5"/>
      <dgm:spPr/>
    </dgm:pt>
    <dgm:pt modelId="{F69B3CB8-F6DC-4AF7-837B-69271AF2C450}" type="pres">
      <dgm:prSet presAssocID="{0A43FFB5-1797-45F9-9DBF-B2622AA90288}" presName="horz1" presStyleCnt="0"/>
      <dgm:spPr/>
    </dgm:pt>
    <dgm:pt modelId="{7D9701CC-5A6F-49D5-BEBF-83FFC99EA256}" type="pres">
      <dgm:prSet presAssocID="{0A43FFB5-1797-45F9-9DBF-B2622AA90288}" presName="tx1" presStyleLbl="revTx" presStyleIdx="4" presStyleCnt="5"/>
      <dgm:spPr/>
      <dgm:t>
        <a:bodyPr/>
        <a:lstStyle/>
        <a:p>
          <a:endParaRPr lang="en-GB"/>
        </a:p>
      </dgm:t>
    </dgm:pt>
    <dgm:pt modelId="{A5A4182B-B589-4EB5-9EB0-FF3D8BE65363}" type="pres">
      <dgm:prSet presAssocID="{0A43FFB5-1797-45F9-9DBF-B2622AA90288}" presName="vert1" presStyleCnt="0"/>
      <dgm:spPr/>
    </dgm:pt>
  </dgm:ptLst>
  <dgm:cxnLst>
    <dgm:cxn modelId="{853E8EF0-B420-464C-9AA7-ED54B914E1FC}" type="presOf" srcId="{0A43FFB5-1797-45F9-9DBF-B2622AA90288}" destId="{7D9701CC-5A6F-49D5-BEBF-83FFC99EA256}" srcOrd="0" destOrd="0" presId="urn:microsoft.com/office/officeart/2008/layout/LinedList"/>
    <dgm:cxn modelId="{C9F963D6-E71D-4170-B406-1D1EE4D67112}" srcId="{B3CB11FA-E87C-46AE-B69F-D2359E87EBFE}" destId="{CBBC204B-B207-4028-B84C-C7FDDBD719F7}" srcOrd="3" destOrd="0" parTransId="{89E752D4-92BE-4CA8-9737-B94A5D69BA8A}" sibTransId="{C5D3208A-14F3-4829-89E5-2195AE0B24EE}"/>
    <dgm:cxn modelId="{49B44289-324E-4C7D-9623-26D532FCA5E5}" type="presOf" srcId="{FAA4362A-1E5C-45CF-A1BE-690C21477AE8}" destId="{C86F9940-A9DD-4D20-AC7D-59D670E52BB1}" srcOrd="0" destOrd="0" presId="urn:microsoft.com/office/officeart/2008/layout/LinedList"/>
    <dgm:cxn modelId="{E20D122E-A708-4991-8448-B86A83760BBB}" srcId="{B3CB11FA-E87C-46AE-B69F-D2359E87EBFE}" destId="{71C3B1AB-CFD7-45F5-97A0-D97D4410336F}" srcOrd="1" destOrd="0" parTransId="{7C77E56A-A037-4620-BA05-7BC34F59102D}" sibTransId="{DE65F1E0-9106-4A43-88E5-216988BBBB71}"/>
    <dgm:cxn modelId="{6810BE06-8860-4BE3-BA63-F0F47BB70916}" srcId="{B3CB11FA-E87C-46AE-B69F-D2359E87EBFE}" destId="{FAA4362A-1E5C-45CF-A1BE-690C21477AE8}" srcOrd="0" destOrd="0" parTransId="{D822BDCA-3F48-4CED-9F2D-F1A46CAD3936}" sibTransId="{CA061CA2-ACFB-4FFA-BF29-6E203231FAE5}"/>
    <dgm:cxn modelId="{DD5FC7B3-6014-4E6C-97E1-5C6B18744F28}" srcId="{B3CB11FA-E87C-46AE-B69F-D2359E87EBFE}" destId="{0A43FFB5-1797-45F9-9DBF-B2622AA90288}" srcOrd="4" destOrd="0" parTransId="{89C9D003-1694-4188-A23C-5C6A8CED6A20}" sibTransId="{996B613F-31C8-4105-A0B0-1046C070D56A}"/>
    <dgm:cxn modelId="{6ED3357F-79D7-40CC-B8A9-9A26A8A7B2AC}" type="presOf" srcId="{71C3B1AB-CFD7-45F5-97A0-D97D4410336F}" destId="{C630B32A-45BB-4EC1-9AC5-65119E3C528C}" srcOrd="0" destOrd="0" presId="urn:microsoft.com/office/officeart/2008/layout/LinedList"/>
    <dgm:cxn modelId="{DCD5F080-93CF-4799-BF9C-1FAC9390B069}" type="presOf" srcId="{CBBC204B-B207-4028-B84C-C7FDDBD719F7}" destId="{F7EE2BB5-CCF8-4319-AF40-348BDBADEF83}" srcOrd="0" destOrd="0" presId="urn:microsoft.com/office/officeart/2008/layout/LinedList"/>
    <dgm:cxn modelId="{871F9D0C-6964-432C-A931-43CD8BFDDDCE}" srcId="{B3CB11FA-E87C-46AE-B69F-D2359E87EBFE}" destId="{3E0B8630-1C2F-4186-A9A6-2B081E907E1D}" srcOrd="2" destOrd="0" parTransId="{FEFB04A1-19C4-44FD-AB9D-FA60BB2E5B1E}" sibTransId="{ECC9BF08-F891-4B80-9CBC-CC9693C1CBCE}"/>
    <dgm:cxn modelId="{A19AB1F2-2D5A-4371-A0DB-228DEE72EBDC}" type="presOf" srcId="{B3CB11FA-E87C-46AE-B69F-D2359E87EBFE}" destId="{7E5EE5F3-537D-462A-A20B-BD044950FA20}" srcOrd="0" destOrd="0" presId="urn:microsoft.com/office/officeart/2008/layout/LinedList"/>
    <dgm:cxn modelId="{18FC2DD6-ABA9-4080-84FB-5FF98D99535C}" type="presOf" srcId="{3E0B8630-1C2F-4186-A9A6-2B081E907E1D}" destId="{76EC1EE5-7E8C-404D-9E52-E6C52431E774}" srcOrd="0" destOrd="0" presId="urn:microsoft.com/office/officeart/2008/layout/LinedList"/>
    <dgm:cxn modelId="{13868EE4-DF65-4597-9F40-4A42B2F07EC0}" type="presParOf" srcId="{7E5EE5F3-537D-462A-A20B-BD044950FA20}" destId="{B36D2EBB-2C96-419B-90F7-13B1D1121A0B}" srcOrd="0" destOrd="0" presId="urn:microsoft.com/office/officeart/2008/layout/LinedList"/>
    <dgm:cxn modelId="{E3D0CC11-0EA1-4B7B-A703-6FEFA1AB4958}" type="presParOf" srcId="{7E5EE5F3-537D-462A-A20B-BD044950FA20}" destId="{9320DD09-2B16-4E3E-A30B-804BB011D9DB}" srcOrd="1" destOrd="0" presId="urn:microsoft.com/office/officeart/2008/layout/LinedList"/>
    <dgm:cxn modelId="{5F14BC95-83C9-4F33-880B-CA0560BFDFFA}" type="presParOf" srcId="{9320DD09-2B16-4E3E-A30B-804BB011D9DB}" destId="{C86F9940-A9DD-4D20-AC7D-59D670E52BB1}" srcOrd="0" destOrd="0" presId="urn:microsoft.com/office/officeart/2008/layout/LinedList"/>
    <dgm:cxn modelId="{690D2846-46F4-46D3-82BB-50B6ECD9E7E9}" type="presParOf" srcId="{9320DD09-2B16-4E3E-A30B-804BB011D9DB}" destId="{A80FE9D0-2173-4549-BF44-916C30355D47}" srcOrd="1" destOrd="0" presId="urn:microsoft.com/office/officeart/2008/layout/LinedList"/>
    <dgm:cxn modelId="{389B171F-87C3-4464-BFC5-7E32FC3A8A70}" type="presParOf" srcId="{7E5EE5F3-537D-462A-A20B-BD044950FA20}" destId="{B9E1B346-73D8-40E4-9613-F5AAEBA9893B}" srcOrd="2" destOrd="0" presId="urn:microsoft.com/office/officeart/2008/layout/LinedList"/>
    <dgm:cxn modelId="{4AC8F9B2-6844-43E8-9754-B069661BAE31}" type="presParOf" srcId="{7E5EE5F3-537D-462A-A20B-BD044950FA20}" destId="{B1D78250-71E8-4EE3-B76F-27002FAD6D9D}" srcOrd="3" destOrd="0" presId="urn:microsoft.com/office/officeart/2008/layout/LinedList"/>
    <dgm:cxn modelId="{FCE0808C-84E2-41D5-9BDE-46F326947C3E}" type="presParOf" srcId="{B1D78250-71E8-4EE3-B76F-27002FAD6D9D}" destId="{C630B32A-45BB-4EC1-9AC5-65119E3C528C}" srcOrd="0" destOrd="0" presId="urn:microsoft.com/office/officeart/2008/layout/LinedList"/>
    <dgm:cxn modelId="{91DB79CC-EF28-4A16-B756-453F2EE0D1F4}" type="presParOf" srcId="{B1D78250-71E8-4EE3-B76F-27002FAD6D9D}" destId="{E1723C53-1251-4FE4-B782-F8EE5841F5AA}" srcOrd="1" destOrd="0" presId="urn:microsoft.com/office/officeart/2008/layout/LinedList"/>
    <dgm:cxn modelId="{9F4963E3-88F6-4BA3-B279-AD0AD5FF98A6}" type="presParOf" srcId="{7E5EE5F3-537D-462A-A20B-BD044950FA20}" destId="{8735B2E0-7160-46FA-BC34-E4C2C93AEC99}" srcOrd="4" destOrd="0" presId="urn:microsoft.com/office/officeart/2008/layout/LinedList"/>
    <dgm:cxn modelId="{27E6DA68-854A-4177-8351-8514F42B6433}" type="presParOf" srcId="{7E5EE5F3-537D-462A-A20B-BD044950FA20}" destId="{4633B95C-1F9C-4D2E-8F36-B3E32BCE7CD8}" srcOrd="5" destOrd="0" presId="urn:microsoft.com/office/officeart/2008/layout/LinedList"/>
    <dgm:cxn modelId="{9342E438-C075-446B-BA3F-3AEEADA2C21D}" type="presParOf" srcId="{4633B95C-1F9C-4D2E-8F36-B3E32BCE7CD8}" destId="{76EC1EE5-7E8C-404D-9E52-E6C52431E774}" srcOrd="0" destOrd="0" presId="urn:microsoft.com/office/officeart/2008/layout/LinedList"/>
    <dgm:cxn modelId="{41BA2BA9-D4CC-4754-A955-E9DC9DF00CD1}" type="presParOf" srcId="{4633B95C-1F9C-4D2E-8F36-B3E32BCE7CD8}" destId="{7CF05CAE-E651-48B1-A1AB-7373E618A6EE}" srcOrd="1" destOrd="0" presId="urn:microsoft.com/office/officeart/2008/layout/LinedList"/>
    <dgm:cxn modelId="{3E00698F-26FE-4FDE-8DCC-BD3ED9AB371E}" type="presParOf" srcId="{7E5EE5F3-537D-462A-A20B-BD044950FA20}" destId="{250DECA7-C656-4A70-9058-866F8BD5A89A}" srcOrd="6" destOrd="0" presId="urn:microsoft.com/office/officeart/2008/layout/LinedList"/>
    <dgm:cxn modelId="{A1CD760D-4A15-4EB7-9B5A-A2D88EBF1C43}" type="presParOf" srcId="{7E5EE5F3-537D-462A-A20B-BD044950FA20}" destId="{C6035836-894B-44C8-A6AC-FB395979C210}" srcOrd="7" destOrd="0" presId="urn:microsoft.com/office/officeart/2008/layout/LinedList"/>
    <dgm:cxn modelId="{F47E7705-A2CF-4AA6-BB9D-9FBCED936CF9}" type="presParOf" srcId="{C6035836-894B-44C8-A6AC-FB395979C210}" destId="{F7EE2BB5-CCF8-4319-AF40-348BDBADEF83}" srcOrd="0" destOrd="0" presId="urn:microsoft.com/office/officeart/2008/layout/LinedList"/>
    <dgm:cxn modelId="{87CECEBA-4443-4D1E-AF33-8544FD282A23}" type="presParOf" srcId="{C6035836-894B-44C8-A6AC-FB395979C210}" destId="{54389BEC-E78A-48E9-B016-A15605A32B0C}" srcOrd="1" destOrd="0" presId="urn:microsoft.com/office/officeart/2008/layout/LinedList"/>
    <dgm:cxn modelId="{3B0747FC-8F04-4EA7-AE1E-A9760DA5AB58}" type="presParOf" srcId="{7E5EE5F3-537D-462A-A20B-BD044950FA20}" destId="{E5111044-AE90-4A96-8061-8AC37B817235}" srcOrd="8" destOrd="0" presId="urn:microsoft.com/office/officeart/2008/layout/LinedList"/>
    <dgm:cxn modelId="{EDB641E4-1B8B-4190-9397-5018347782CD}" type="presParOf" srcId="{7E5EE5F3-537D-462A-A20B-BD044950FA20}" destId="{F69B3CB8-F6DC-4AF7-837B-69271AF2C450}" srcOrd="9" destOrd="0" presId="urn:microsoft.com/office/officeart/2008/layout/LinedList"/>
    <dgm:cxn modelId="{D32A2322-E05F-4269-9A16-857FF2E7A886}" type="presParOf" srcId="{F69B3CB8-F6DC-4AF7-837B-69271AF2C450}" destId="{7D9701CC-5A6F-49D5-BEBF-83FFC99EA256}" srcOrd="0" destOrd="0" presId="urn:microsoft.com/office/officeart/2008/layout/LinedList"/>
    <dgm:cxn modelId="{5821B196-369A-4CB2-8EB2-1C11CC447BBF}" type="presParOf" srcId="{F69B3CB8-F6DC-4AF7-837B-69271AF2C450}" destId="{A5A4182B-B589-4EB5-9EB0-FF3D8BE6536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2ECD472-F6A4-4B0F-AD93-1796B827AE9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24BAD3A-2E63-4E8F-856E-9C3479C6849E}">
      <dgm:prSet custT="1"/>
      <dgm:spPr/>
      <dgm:t>
        <a:bodyPr/>
        <a:lstStyle/>
        <a:p>
          <a:r>
            <a:rPr lang="en-US" sz="700" dirty="0">
              <a:latin typeface="Arial" panose="020B0604020202020204" pitchFamily="34" charset="0"/>
              <a:cs typeface="Arial" panose="020B0604020202020204" pitchFamily="34" charset="0"/>
            </a:rPr>
            <a:t>Age UK (2022). </a:t>
          </a:r>
          <a:r>
            <a:rPr lang="en-US" sz="700" i="1" dirty="0">
              <a:latin typeface="Arial" panose="020B0604020202020204" pitchFamily="34" charset="0"/>
              <a:cs typeface="Arial" panose="020B0604020202020204" pitchFamily="34" charset="0"/>
            </a:rPr>
            <a:t>The equality act and age discrimination | Age UK</a:t>
          </a:r>
          <a:r>
            <a:rPr lang="en-US" sz="700" dirty="0">
              <a:latin typeface="Arial" panose="020B0604020202020204" pitchFamily="34" charset="0"/>
              <a:cs typeface="Arial" panose="020B0604020202020204" pitchFamily="34" charset="0"/>
            </a:rPr>
            <a:t>. [online] Ageuk.org.uk. Available at: </a:t>
          </a:r>
          <a:r>
            <a:rPr lang="en-US" sz="700" u="sng" dirty="0">
              <a:latin typeface="Arial" panose="020B0604020202020204" pitchFamily="34" charset="0"/>
              <a:cs typeface="Arial" panose="020B0604020202020204" pitchFamily="34" charset="0"/>
              <a:hlinkClick xmlns:r="http://schemas.openxmlformats.org/officeDocument/2006/relationships" r:id="rId1"/>
            </a:rPr>
            <a:t>https://www.ageuk.org.uk/information-advice/work-learning/discrimination-rights/the-equality-act/</a:t>
          </a:r>
          <a:r>
            <a:rPr lang="en-US" sz="700" dirty="0">
              <a:latin typeface="Arial" panose="020B0604020202020204" pitchFamily="34" charset="0"/>
              <a:cs typeface="Arial" panose="020B0604020202020204" pitchFamily="34" charset="0"/>
            </a:rPr>
            <a:t>. </a:t>
          </a:r>
        </a:p>
      </dgm:t>
    </dgm:pt>
    <dgm:pt modelId="{B4FF49B9-B8B1-483E-86D4-CBC9372F9DBE}" type="parTrans" cxnId="{50308D95-4315-40CD-B726-F1EB24154F6E}">
      <dgm:prSet/>
      <dgm:spPr/>
      <dgm:t>
        <a:bodyPr/>
        <a:lstStyle/>
        <a:p>
          <a:endParaRPr lang="en-US"/>
        </a:p>
      </dgm:t>
    </dgm:pt>
    <dgm:pt modelId="{BEA5A7A6-F25B-41D0-A6F0-DC4988DF2621}" type="sibTrans" cxnId="{50308D95-4315-40CD-B726-F1EB24154F6E}">
      <dgm:prSet/>
      <dgm:spPr/>
      <dgm:t>
        <a:bodyPr/>
        <a:lstStyle/>
        <a:p>
          <a:endParaRPr lang="en-US"/>
        </a:p>
      </dgm:t>
    </dgm:pt>
    <dgm:pt modelId="{4A302B7B-EAF1-4873-8AEF-1E846DD49D65}">
      <dgm:prSet custT="1"/>
      <dgm:spPr/>
      <dgm:t>
        <a:bodyPr/>
        <a:lstStyle/>
        <a:p>
          <a:r>
            <a:rPr lang="en-US" sz="700">
              <a:latin typeface="Arial" panose="020B0604020202020204" pitchFamily="34" charset="0"/>
              <a:cs typeface="Arial" panose="020B0604020202020204" pitchFamily="34" charset="0"/>
            </a:rPr>
            <a:t>Age UK (2024). </a:t>
          </a:r>
          <a:r>
            <a:rPr lang="en-US" sz="700" i="1">
              <a:latin typeface="Arial" panose="020B0604020202020204" pitchFamily="34" charset="0"/>
              <a:cs typeface="Arial" panose="020B0604020202020204" pitchFamily="34" charset="0"/>
            </a:rPr>
            <a:t>State of Health and Care of Older People in England 2024</a:t>
          </a:r>
          <a:r>
            <a:rPr lang="en-US" sz="700">
              <a:latin typeface="Arial" panose="020B0604020202020204" pitchFamily="34" charset="0"/>
              <a:cs typeface="Arial" panose="020B0604020202020204" pitchFamily="34" charset="0"/>
            </a:rPr>
            <a:t>. [online] Age UK. Available at: https://www.ageuk.org.uk/discover/2024/september/state-of-health-and-care-of-older-people-in-england-2024/.</a:t>
          </a:r>
        </a:p>
      </dgm:t>
    </dgm:pt>
    <dgm:pt modelId="{A27FE1C5-05B4-4E0D-AA95-44983134B8D4}" type="parTrans" cxnId="{18DDA522-15B7-451D-9180-A09FD5CB58D9}">
      <dgm:prSet/>
      <dgm:spPr/>
      <dgm:t>
        <a:bodyPr/>
        <a:lstStyle/>
        <a:p>
          <a:endParaRPr lang="en-US"/>
        </a:p>
      </dgm:t>
    </dgm:pt>
    <dgm:pt modelId="{A019CED4-46BD-4A54-8AC8-04C0A173DD6D}" type="sibTrans" cxnId="{18DDA522-15B7-451D-9180-A09FD5CB58D9}">
      <dgm:prSet/>
      <dgm:spPr/>
      <dgm:t>
        <a:bodyPr/>
        <a:lstStyle/>
        <a:p>
          <a:endParaRPr lang="en-US"/>
        </a:p>
      </dgm:t>
    </dgm:pt>
    <dgm:pt modelId="{4A644747-09A8-4E5F-88A5-352C84A91D7D}">
      <dgm:prSet custT="1"/>
      <dgm:spPr/>
      <dgm:t>
        <a:bodyPr/>
        <a:lstStyle/>
        <a:p>
          <a:r>
            <a:rPr lang="en-US" sz="700">
              <a:latin typeface="Arial" panose="020B0604020202020204" pitchFamily="34" charset="0"/>
              <a:cs typeface="Arial" panose="020B0604020202020204" pitchFamily="34" charset="0"/>
            </a:rPr>
            <a:t>Age UK (2026), </a:t>
          </a:r>
          <a:r>
            <a:rPr lang="en-US" sz="700" i="1">
              <a:latin typeface="Arial" panose="020B0604020202020204" pitchFamily="34" charset="0"/>
              <a:cs typeface="Arial" panose="020B0604020202020204" pitchFamily="34" charset="0"/>
            </a:rPr>
            <a:t>Let’s change how we age</a:t>
          </a:r>
          <a:r>
            <a:rPr lang="en-US" sz="700">
              <a:latin typeface="Arial" panose="020B0604020202020204" pitchFamily="34" charset="0"/>
              <a:cs typeface="Arial" panose="020B0604020202020204" pitchFamily="34" charset="0"/>
            </a:rPr>
            <a:t>. Available at: </a:t>
          </a:r>
          <a:r>
            <a:rPr lang="en-US" sz="700" u="sng">
              <a:latin typeface="Arial" panose="020B0604020202020204" pitchFamily="34" charset="0"/>
              <a:cs typeface="Arial" panose="020B0604020202020204" pitchFamily="34" charset="0"/>
              <a:hlinkClick xmlns:r="http://schemas.openxmlformats.org/officeDocument/2006/relationships" r:id="rId2"/>
            </a:rPr>
            <a:t>https://www.ageuk.org.uk/</a:t>
          </a:r>
          <a:r>
            <a:rPr lang="en-US" sz="700">
              <a:latin typeface="Arial" panose="020B0604020202020204" pitchFamily="34" charset="0"/>
              <a:cs typeface="Arial" panose="020B0604020202020204" pitchFamily="34" charset="0"/>
            </a:rPr>
            <a:t> </a:t>
          </a:r>
        </a:p>
      </dgm:t>
    </dgm:pt>
    <dgm:pt modelId="{D95DA0D4-B307-4353-A987-C9669E703FAF}" type="parTrans" cxnId="{6DB4AB68-5709-4212-B80D-568C2DCBA335}">
      <dgm:prSet/>
      <dgm:spPr/>
      <dgm:t>
        <a:bodyPr/>
        <a:lstStyle/>
        <a:p>
          <a:endParaRPr lang="en-US"/>
        </a:p>
      </dgm:t>
    </dgm:pt>
    <dgm:pt modelId="{B0D61097-E424-4C52-AFAF-2FBF1A8F2309}" type="sibTrans" cxnId="{6DB4AB68-5709-4212-B80D-568C2DCBA335}">
      <dgm:prSet/>
      <dgm:spPr/>
      <dgm:t>
        <a:bodyPr/>
        <a:lstStyle/>
        <a:p>
          <a:endParaRPr lang="en-US"/>
        </a:p>
      </dgm:t>
    </dgm:pt>
    <dgm:pt modelId="{BD86CE31-9667-4A1F-B9D8-E05B982AFE5F}">
      <dgm:prSet custT="1"/>
      <dgm:spPr/>
      <dgm:t>
        <a:bodyPr/>
        <a:lstStyle/>
        <a:p>
          <a:r>
            <a:rPr lang="en-US" sz="700">
              <a:latin typeface="Arial" panose="020B0604020202020204" pitchFamily="34" charset="0"/>
              <a:cs typeface="Arial" panose="020B0604020202020204" pitchFamily="34" charset="0"/>
            </a:rPr>
            <a:t>Allen, L., Williamson, S., Berry, E. and Alderwick, H. (2022). </a:t>
          </a:r>
          <a:r>
            <a:rPr lang="en-US" sz="700" i="1">
              <a:latin typeface="Arial" panose="020B0604020202020204" pitchFamily="34" charset="0"/>
              <a:cs typeface="Arial" panose="020B0604020202020204" pitchFamily="34" charset="0"/>
            </a:rPr>
            <a:t>The cost of caring: poverty and deprivation among residential care workers in the UK</a:t>
          </a:r>
          <a:r>
            <a:rPr lang="en-US" sz="700">
              <a:latin typeface="Arial" panose="020B0604020202020204" pitchFamily="34" charset="0"/>
              <a:cs typeface="Arial" panose="020B0604020202020204" pitchFamily="34" charset="0"/>
            </a:rPr>
            <a:t>. [online] Available at: https://www.health.org.uk/sites/default/files/pdf/2022-10/2022%20-%20The%20cost%20of%20caring.pdf.</a:t>
          </a:r>
        </a:p>
      </dgm:t>
    </dgm:pt>
    <dgm:pt modelId="{320E0308-81BA-4FDD-B1ED-65012739AC3F}" type="parTrans" cxnId="{4C6CBF9D-834A-47A4-8E10-CCB221DA5A5C}">
      <dgm:prSet/>
      <dgm:spPr/>
      <dgm:t>
        <a:bodyPr/>
        <a:lstStyle/>
        <a:p>
          <a:endParaRPr lang="en-US"/>
        </a:p>
      </dgm:t>
    </dgm:pt>
    <dgm:pt modelId="{0DE53D94-7C89-422F-8807-2C358BDBE500}" type="sibTrans" cxnId="{4C6CBF9D-834A-47A4-8E10-CCB221DA5A5C}">
      <dgm:prSet/>
      <dgm:spPr/>
      <dgm:t>
        <a:bodyPr/>
        <a:lstStyle/>
        <a:p>
          <a:endParaRPr lang="en-US"/>
        </a:p>
      </dgm:t>
    </dgm:pt>
    <dgm:pt modelId="{9E56E98B-E30E-4788-A280-D60834A0D5CA}">
      <dgm:prSet custT="1"/>
      <dgm:spPr/>
      <dgm:t>
        <a:bodyPr/>
        <a:lstStyle/>
        <a:p>
          <a:r>
            <a:rPr lang="en-US" sz="700">
              <a:latin typeface="Arial" panose="020B0604020202020204" pitchFamily="34" charset="0"/>
              <a:cs typeface="Arial" panose="020B0604020202020204" pitchFamily="34" charset="0"/>
            </a:rPr>
            <a:t>Argenti, M., Fabio Cutroni, Domizia Mandolesi, Menghini, A.B., Percoco, M. and Sarno, F. (2025). Social Day Care Centre: A New Architectural Model to Improve Elderly’s Quality of Life. </a:t>
          </a:r>
          <a:r>
            <a:rPr lang="en-US" sz="700" i="1">
              <a:latin typeface="Arial" panose="020B0604020202020204" pitchFamily="34" charset="0"/>
              <a:cs typeface="Arial" panose="020B0604020202020204" pitchFamily="34" charset="0"/>
            </a:rPr>
            <a:t>SpringerBriefs in applied sciences and technology</a:t>
          </a:r>
          <a:r>
            <a:rPr lang="en-US" sz="700">
              <a:latin typeface="Arial" panose="020B0604020202020204" pitchFamily="34" charset="0"/>
              <a:cs typeface="Arial" panose="020B0604020202020204" pitchFamily="34" charset="0"/>
            </a:rPr>
            <a:t>, pp.141–158. </a:t>
          </a:r>
          <a:r>
            <a:rPr lang="en-US" sz="700" u="sng">
              <a:latin typeface="Arial" panose="020B0604020202020204" pitchFamily="34" charset="0"/>
              <a:cs typeface="Arial" panose="020B0604020202020204" pitchFamily="34" charset="0"/>
              <a:hlinkClick xmlns:r="http://schemas.openxmlformats.org/officeDocument/2006/relationships" r:id="rId3"/>
            </a:rPr>
            <a:t>https://doi.org/10.1007/978-3-031-95735-2_13</a:t>
          </a:r>
          <a:r>
            <a:rPr lang="en-US" sz="700">
              <a:latin typeface="Arial" panose="020B0604020202020204" pitchFamily="34" charset="0"/>
              <a:cs typeface="Arial" panose="020B0604020202020204" pitchFamily="34" charset="0"/>
            </a:rPr>
            <a:t>. </a:t>
          </a:r>
        </a:p>
      </dgm:t>
    </dgm:pt>
    <dgm:pt modelId="{CB15D72E-9F9B-4D82-B820-02F3C494B59A}" type="parTrans" cxnId="{955A05F5-A8AB-4958-B0B0-95E0D62DEE0D}">
      <dgm:prSet/>
      <dgm:spPr/>
      <dgm:t>
        <a:bodyPr/>
        <a:lstStyle/>
        <a:p>
          <a:endParaRPr lang="en-US"/>
        </a:p>
      </dgm:t>
    </dgm:pt>
    <dgm:pt modelId="{EA41E9C9-7F54-4384-80B4-CABFDAF46C3F}" type="sibTrans" cxnId="{955A05F5-A8AB-4958-B0B0-95E0D62DEE0D}">
      <dgm:prSet/>
      <dgm:spPr/>
      <dgm:t>
        <a:bodyPr/>
        <a:lstStyle/>
        <a:p>
          <a:endParaRPr lang="en-US"/>
        </a:p>
      </dgm:t>
    </dgm:pt>
    <dgm:pt modelId="{1B98288B-C412-4464-BB08-02501C465473}">
      <dgm:prSet custT="1"/>
      <dgm:spPr/>
      <dgm:t>
        <a:bodyPr/>
        <a:lstStyle/>
        <a:p>
          <a:r>
            <a:rPr lang="en-US" sz="700">
              <a:latin typeface="Arial" panose="020B0604020202020204" pitchFamily="34" charset="0"/>
              <a:cs typeface="Arial" panose="020B0604020202020204" pitchFamily="34" charset="0"/>
            </a:rPr>
            <a:t>Avraham, R., Lev, N., Deutsch, J.M., Davidovitch, N. and Shapira, S. (2025). Older Adults’ Experiences of Institutional Eating and Dining: A Qualitative Study on Mealtimes in Adult Day Centers. </a:t>
          </a:r>
          <a:r>
            <a:rPr lang="en-US" sz="700" i="1">
              <a:latin typeface="Arial" panose="020B0604020202020204" pitchFamily="34" charset="0"/>
              <a:cs typeface="Arial" panose="020B0604020202020204" pitchFamily="34" charset="0"/>
            </a:rPr>
            <a:t>Nutrients</a:t>
          </a:r>
          <a:r>
            <a:rPr lang="en-US" sz="700">
              <a:latin typeface="Arial" panose="020B0604020202020204" pitchFamily="34" charset="0"/>
              <a:cs typeface="Arial" panose="020B0604020202020204" pitchFamily="34" charset="0"/>
            </a:rPr>
            <a:t>, [online] 17(3), p.420. https://doi.org/10.3390/nu17030420.</a:t>
          </a:r>
        </a:p>
      </dgm:t>
    </dgm:pt>
    <dgm:pt modelId="{6563567F-DAB2-4A32-BB1B-E930BEFCA2EB}" type="parTrans" cxnId="{566380AF-0C84-44AC-A8E8-006CA7F79196}">
      <dgm:prSet/>
      <dgm:spPr/>
      <dgm:t>
        <a:bodyPr/>
        <a:lstStyle/>
        <a:p>
          <a:endParaRPr lang="en-US"/>
        </a:p>
      </dgm:t>
    </dgm:pt>
    <dgm:pt modelId="{38B2FF1A-1BFD-4D66-95FF-4E495EDBFC4C}" type="sibTrans" cxnId="{566380AF-0C84-44AC-A8E8-006CA7F79196}">
      <dgm:prSet/>
      <dgm:spPr/>
      <dgm:t>
        <a:bodyPr/>
        <a:lstStyle/>
        <a:p>
          <a:endParaRPr lang="en-US"/>
        </a:p>
      </dgm:t>
    </dgm:pt>
    <dgm:pt modelId="{EC2C0C85-51BC-4EC0-9B9D-D9CD71D27978}">
      <dgm:prSet custT="1"/>
      <dgm:spPr/>
      <dgm:t>
        <a:bodyPr/>
        <a:lstStyle/>
        <a:p>
          <a:r>
            <a:rPr lang="en-US" sz="700">
              <a:latin typeface="Arial" panose="020B0604020202020204" pitchFamily="34" charset="0"/>
              <a:cs typeface="Arial" panose="020B0604020202020204" pitchFamily="34" charset="0"/>
            </a:rPr>
            <a:t>Bardaro, G., Antonini, A. and Motta, E. (2021). Robots for Elderly Care in the Home: A Landscape Analysis and Co-Design Toolkit. </a:t>
          </a:r>
          <a:r>
            <a:rPr lang="en-US" sz="700" i="1">
              <a:latin typeface="Arial" panose="020B0604020202020204" pitchFamily="34" charset="0"/>
              <a:cs typeface="Arial" panose="020B0604020202020204" pitchFamily="34" charset="0"/>
            </a:rPr>
            <a:t>International Journal of Social Robotics</a:t>
          </a:r>
          <a:r>
            <a:rPr lang="en-US" sz="700">
              <a:latin typeface="Arial" panose="020B0604020202020204" pitchFamily="34" charset="0"/>
              <a:cs typeface="Arial" panose="020B0604020202020204" pitchFamily="34" charset="0"/>
            </a:rPr>
            <a:t>. </a:t>
          </a:r>
          <a:r>
            <a:rPr lang="en-US" sz="700" u="sng">
              <a:latin typeface="Arial" panose="020B0604020202020204" pitchFamily="34" charset="0"/>
              <a:cs typeface="Arial" panose="020B0604020202020204" pitchFamily="34" charset="0"/>
              <a:hlinkClick xmlns:r="http://schemas.openxmlformats.org/officeDocument/2006/relationships" r:id="rId4"/>
            </a:rPr>
            <a:t>https://doi.org/10.1007/s12369-021-00816-3</a:t>
          </a:r>
          <a:r>
            <a:rPr lang="en-US" sz="700">
              <a:latin typeface="Arial" panose="020B0604020202020204" pitchFamily="34" charset="0"/>
              <a:cs typeface="Arial" panose="020B0604020202020204" pitchFamily="34" charset="0"/>
            </a:rPr>
            <a:t>. </a:t>
          </a:r>
        </a:p>
      </dgm:t>
    </dgm:pt>
    <dgm:pt modelId="{EBBC8253-6E3C-4A74-9CB3-22F157BDBB20}" type="parTrans" cxnId="{9F261EA1-F08C-4758-997C-2991ADC089E8}">
      <dgm:prSet/>
      <dgm:spPr/>
      <dgm:t>
        <a:bodyPr/>
        <a:lstStyle/>
        <a:p>
          <a:endParaRPr lang="en-US"/>
        </a:p>
      </dgm:t>
    </dgm:pt>
    <dgm:pt modelId="{1433B8FE-BECC-49E4-A625-243027DB65E7}" type="sibTrans" cxnId="{9F261EA1-F08C-4758-997C-2991ADC089E8}">
      <dgm:prSet/>
      <dgm:spPr/>
      <dgm:t>
        <a:bodyPr/>
        <a:lstStyle/>
        <a:p>
          <a:endParaRPr lang="en-US"/>
        </a:p>
      </dgm:t>
    </dgm:pt>
    <dgm:pt modelId="{A0822C76-A431-4CA2-8476-542846CA77A2}">
      <dgm:prSet custT="1"/>
      <dgm:spPr/>
      <dgm:t>
        <a:bodyPr/>
        <a:lstStyle/>
        <a:p>
          <a:r>
            <a:rPr lang="en-US" sz="700">
              <a:latin typeface="Arial" panose="020B0604020202020204" pitchFamily="34" charset="0"/>
              <a:cs typeface="Arial" panose="020B0604020202020204" pitchFamily="34" charset="0"/>
            </a:rPr>
            <a:t>Barton, C., Sturge, G. and Harker, R. (2024). </a:t>
          </a:r>
          <a:r>
            <a:rPr lang="en-US" sz="700" i="1">
              <a:latin typeface="Arial" panose="020B0604020202020204" pitchFamily="34" charset="0"/>
              <a:cs typeface="Arial" panose="020B0604020202020204" pitchFamily="34" charset="0"/>
            </a:rPr>
            <a:t>The UK’s changing population</a:t>
          </a:r>
          <a:r>
            <a:rPr lang="en-US" sz="700">
              <a:latin typeface="Arial" panose="020B0604020202020204" pitchFamily="34" charset="0"/>
              <a:cs typeface="Arial" panose="020B0604020202020204" pitchFamily="34" charset="0"/>
            </a:rPr>
            <a:t>. [online] House of Commons Library. Available at: https://commonslibrary.parliament.uk/the-uks-changing-population/.</a:t>
          </a:r>
        </a:p>
      </dgm:t>
    </dgm:pt>
    <dgm:pt modelId="{CD4AFA2F-872C-4990-AF2F-070D43EDE0E3}" type="parTrans" cxnId="{F7F96466-36CE-456D-B55D-BD23329AB3B3}">
      <dgm:prSet/>
      <dgm:spPr/>
      <dgm:t>
        <a:bodyPr/>
        <a:lstStyle/>
        <a:p>
          <a:endParaRPr lang="en-US"/>
        </a:p>
      </dgm:t>
    </dgm:pt>
    <dgm:pt modelId="{7210948B-E0B3-4E87-B5BE-CB0493004EDB}" type="sibTrans" cxnId="{F7F96466-36CE-456D-B55D-BD23329AB3B3}">
      <dgm:prSet/>
      <dgm:spPr/>
      <dgm:t>
        <a:bodyPr/>
        <a:lstStyle/>
        <a:p>
          <a:endParaRPr lang="en-US"/>
        </a:p>
      </dgm:t>
    </dgm:pt>
    <dgm:pt modelId="{4FE8AD6D-1660-4C22-A9FD-541D9396834F}">
      <dgm:prSet custT="1"/>
      <dgm:spPr/>
      <dgm:t>
        <a:bodyPr/>
        <a:lstStyle/>
        <a:p>
          <a:r>
            <a:rPr lang="en-US" sz="700">
              <a:latin typeface="Arial" panose="020B0604020202020204" pitchFamily="34" charset="0"/>
              <a:cs typeface="Arial" panose="020B0604020202020204" pitchFamily="34" charset="0"/>
            </a:rPr>
            <a:t>Clara, M. and Rothermund, K. (2022). Prescriptive Views of Aging: Disengagement, Activation, Wisdom, and Dignity as Normative Expectations for Older People. </a:t>
          </a:r>
          <a:r>
            <a:rPr lang="en-US" sz="700" i="1">
              <a:latin typeface="Arial" panose="020B0604020202020204" pitchFamily="34" charset="0"/>
              <a:cs typeface="Arial" panose="020B0604020202020204" pitchFamily="34" charset="0"/>
            </a:rPr>
            <a:t>International perspectives on aging</a:t>
          </a:r>
          <a:r>
            <a:rPr lang="en-US" sz="700">
              <a:latin typeface="Arial" panose="020B0604020202020204" pitchFamily="34" charset="0"/>
              <a:cs typeface="Arial" panose="020B0604020202020204" pitchFamily="34" charset="0"/>
            </a:rPr>
            <a:t>, pp.59–75. </a:t>
          </a:r>
          <a:r>
            <a:rPr lang="en-US" sz="700" u="sng">
              <a:latin typeface="Arial" panose="020B0604020202020204" pitchFamily="34" charset="0"/>
              <a:cs typeface="Arial" panose="020B0604020202020204" pitchFamily="34" charset="0"/>
              <a:hlinkClick xmlns:r="http://schemas.openxmlformats.org/officeDocument/2006/relationships" r:id="rId5"/>
            </a:rPr>
            <a:t>https://doi.org/10.1007/978-3-031-11073-3_4</a:t>
          </a:r>
          <a:r>
            <a:rPr lang="en-US" sz="700">
              <a:latin typeface="Arial" panose="020B0604020202020204" pitchFamily="34" charset="0"/>
              <a:cs typeface="Arial" panose="020B0604020202020204" pitchFamily="34" charset="0"/>
            </a:rPr>
            <a:t>. </a:t>
          </a:r>
        </a:p>
      </dgm:t>
    </dgm:pt>
    <dgm:pt modelId="{4E9A371C-F514-45F8-A8A1-AAEEAA7BAE81}" type="parTrans" cxnId="{668BDB6C-477C-43E7-94F5-6F6154890D6D}">
      <dgm:prSet/>
      <dgm:spPr/>
      <dgm:t>
        <a:bodyPr/>
        <a:lstStyle/>
        <a:p>
          <a:endParaRPr lang="en-US"/>
        </a:p>
      </dgm:t>
    </dgm:pt>
    <dgm:pt modelId="{AABD61B6-5F37-41A1-B4F2-34BE60F773DF}" type="sibTrans" cxnId="{668BDB6C-477C-43E7-94F5-6F6154890D6D}">
      <dgm:prSet/>
      <dgm:spPr/>
      <dgm:t>
        <a:bodyPr/>
        <a:lstStyle/>
        <a:p>
          <a:endParaRPr lang="en-US"/>
        </a:p>
      </dgm:t>
    </dgm:pt>
    <dgm:pt modelId="{C1503C59-F78D-43C2-B1BA-9A44560E2687}">
      <dgm:prSet custT="1"/>
      <dgm:spPr/>
      <dgm:t>
        <a:bodyPr/>
        <a:lstStyle/>
        <a:p>
          <a:r>
            <a:rPr lang="en-US" sz="700">
              <a:latin typeface="Arial" panose="020B0604020202020204" pitchFamily="34" charset="0"/>
              <a:cs typeface="Arial" panose="020B0604020202020204" pitchFamily="34" charset="0"/>
            </a:rPr>
            <a:t>Clayton, T.W. (2022). Demographic Changes in the Older Population. </a:t>
          </a:r>
          <a:r>
            <a:rPr lang="en-US" sz="700" i="1">
              <a:latin typeface="Arial" panose="020B0604020202020204" pitchFamily="34" charset="0"/>
              <a:cs typeface="Arial" panose="020B0604020202020204" pitchFamily="34" charset="0"/>
            </a:rPr>
            <a:t>BDJ Clinician’s Guides</a:t>
          </a:r>
          <a:r>
            <a:rPr lang="en-US" sz="700">
              <a:latin typeface="Arial" panose="020B0604020202020204" pitchFamily="34" charset="0"/>
              <a:cs typeface="Arial" panose="020B0604020202020204" pitchFamily="34" charset="0"/>
            </a:rPr>
            <a:t>, pp.1–21. https://doi.org/10.1007/978-3-031-10224-0_1.</a:t>
          </a:r>
        </a:p>
      </dgm:t>
    </dgm:pt>
    <dgm:pt modelId="{6B15415D-A05F-49B7-8E09-A7CDFAD933EF}" type="parTrans" cxnId="{4CE08086-2C86-4917-987F-C503B4628C0D}">
      <dgm:prSet/>
      <dgm:spPr/>
      <dgm:t>
        <a:bodyPr/>
        <a:lstStyle/>
        <a:p>
          <a:endParaRPr lang="en-US"/>
        </a:p>
      </dgm:t>
    </dgm:pt>
    <dgm:pt modelId="{9A5F122C-62FC-4A8A-BC9F-61277B7CCBBF}" type="sibTrans" cxnId="{4CE08086-2C86-4917-987F-C503B4628C0D}">
      <dgm:prSet/>
      <dgm:spPr/>
      <dgm:t>
        <a:bodyPr/>
        <a:lstStyle/>
        <a:p>
          <a:endParaRPr lang="en-US"/>
        </a:p>
      </dgm:t>
    </dgm:pt>
    <dgm:pt modelId="{7DC0AF41-2F5D-4E8B-AC28-DA663DF0DD09}">
      <dgm:prSet custT="1"/>
      <dgm:spPr/>
      <dgm:t>
        <a:bodyPr/>
        <a:lstStyle/>
        <a:p>
          <a:r>
            <a:rPr lang="en-US" sz="700">
              <a:latin typeface="Arial" panose="020B0604020202020204" pitchFamily="34" charset="0"/>
              <a:cs typeface="Arial" panose="020B0604020202020204" pitchFamily="34" charset="0"/>
            </a:rPr>
            <a:t>Department of Health and Social Care (2016). </a:t>
          </a:r>
          <a:r>
            <a:rPr lang="en-US" sz="700" i="1">
              <a:latin typeface="Arial" panose="020B0604020202020204" pitchFamily="34" charset="0"/>
              <a:cs typeface="Arial" panose="020B0604020202020204" pitchFamily="34" charset="0"/>
            </a:rPr>
            <a:t>Care Act Factsheets</a:t>
          </a:r>
          <a:r>
            <a:rPr lang="en-US" sz="700">
              <a:latin typeface="Arial" panose="020B0604020202020204" pitchFamily="34" charset="0"/>
              <a:cs typeface="Arial" panose="020B0604020202020204" pitchFamily="34" charset="0"/>
            </a:rPr>
            <a:t>. [online] GOV.UK. Available at: </a:t>
          </a:r>
          <a:r>
            <a:rPr lang="en-US" sz="700" u="sng">
              <a:latin typeface="Arial" panose="020B0604020202020204" pitchFamily="34" charset="0"/>
              <a:cs typeface="Arial" panose="020B0604020202020204" pitchFamily="34" charset="0"/>
              <a:hlinkClick xmlns:r="http://schemas.openxmlformats.org/officeDocument/2006/relationships" r:id="rId6"/>
            </a:rPr>
            <a:t>https://www.gov.uk/government/publications/care-act-2014-part-1-factsheets/care-act-factsheets</a:t>
          </a:r>
          <a:r>
            <a:rPr lang="en-US" sz="700">
              <a:latin typeface="Arial" panose="020B0604020202020204" pitchFamily="34" charset="0"/>
              <a:cs typeface="Arial" panose="020B0604020202020204" pitchFamily="34" charset="0"/>
            </a:rPr>
            <a:t>. </a:t>
          </a:r>
        </a:p>
      </dgm:t>
    </dgm:pt>
    <dgm:pt modelId="{EE01F602-25DF-4C64-A26B-2B7E232C4C46}" type="parTrans" cxnId="{91645C51-20BB-483C-BC13-FF6EB7B38CF6}">
      <dgm:prSet/>
      <dgm:spPr/>
      <dgm:t>
        <a:bodyPr/>
        <a:lstStyle/>
        <a:p>
          <a:endParaRPr lang="en-US"/>
        </a:p>
      </dgm:t>
    </dgm:pt>
    <dgm:pt modelId="{7747B866-96D8-4869-BB04-9D2B69B7252C}" type="sibTrans" cxnId="{91645C51-20BB-483C-BC13-FF6EB7B38CF6}">
      <dgm:prSet/>
      <dgm:spPr/>
      <dgm:t>
        <a:bodyPr/>
        <a:lstStyle/>
        <a:p>
          <a:endParaRPr lang="en-US"/>
        </a:p>
      </dgm:t>
    </dgm:pt>
    <dgm:pt modelId="{9E8F97C3-0B69-4768-90B1-19165F7AEFB2}">
      <dgm:prSet custT="1"/>
      <dgm:spPr/>
      <dgm:t>
        <a:bodyPr/>
        <a:lstStyle/>
        <a:p>
          <a:r>
            <a:rPr lang="en-US" sz="700">
              <a:latin typeface="Arial" panose="020B0604020202020204" pitchFamily="34" charset="0"/>
              <a:cs typeface="Arial" panose="020B0604020202020204" pitchFamily="34" charset="0"/>
            </a:rPr>
            <a:t>Department of Health and Social Care (2025). </a:t>
          </a:r>
          <a:r>
            <a:rPr lang="en-US" sz="700" i="1">
              <a:latin typeface="Arial" panose="020B0604020202020204" pitchFamily="34" charset="0"/>
              <a:cs typeface="Arial" panose="020B0604020202020204" pitchFamily="34" charset="0"/>
            </a:rPr>
            <a:t>Care and Support Statutory Guidance</a:t>
          </a:r>
          <a:r>
            <a:rPr lang="en-US" sz="700">
              <a:latin typeface="Arial" panose="020B0604020202020204" pitchFamily="34" charset="0"/>
              <a:cs typeface="Arial" panose="020B0604020202020204" pitchFamily="34" charset="0"/>
            </a:rPr>
            <a:t>. [online] GOV.UK. Available at: https://www.gov.uk/government/publications/care-act-statutory-guidance/care-and-support-statutory-guidance.</a:t>
          </a:r>
        </a:p>
      </dgm:t>
    </dgm:pt>
    <dgm:pt modelId="{97174C10-EF29-4C47-8E95-BE6AE905A430}" type="parTrans" cxnId="{A692E576-6B22-436E-B081-735FC35680C2}">
      <dgm:prSet/>
      <dgm:spPr/>
      <dgm:t>
        <a:bodyPr/>
        <a:lstStyle/>
        <a:p>
          <a:endParaRPr lang="en-US"/>
        </a:p>
      </dgm:t>
    </dgm:pt>
    <dgm:pt modelId="{6E2D7B9B-4FA8-4BDF-9C5D-1852F4479201}" type="sibTrans" cxnId="{A692E576-6B22-436E-B081-735FC35680C2}">
      <dgm:prSet/>
      <dgm:spPr/>
      <dgm:t>
        <a:bodyPr/>
        <a:lstStyle/>
        <a:p>
          <a:endParaRPr lang="en-US"/>
        </a:p>
      </dgm:t>
    </dgm:pt>
    <dgm:pt modelId="{88A01B6A-4898-41F2-92C2-DD0A70197646}">
      <dgm:prSet custT="1"/>
      <dgm:spPr/>
      <dgm:t>
        <a:bodyPr/>
        <a:lstStyle/>
        <a:p>
          <a:r>
            <a:rPr lang="en-US" sz="700">
              <a:latin typeface="Arial" panose="020B0604020202020204" pitchFamily="34" charset="0"/>
              <a:cs typeface="Arial" panose="020B0604020202020204" pitchFamily="34" charset="0"/>
            </a:rPr>
            <a:t>Gaviano, L., Pili, R., Petretto, A.D., Berti, R., Carrogu, G.P., Pinna, M. and Petretto, D.R. (2024). Definitions of Ageing According to the Perspective of the Psychology of Ageing: A Scoping Review. </a:t>
          </a:r>
          <a:r>
            <a:rPr lang="en-US" sz="700" i="1">
              <a:latin typeface="Arial" panose="020B0604020202020204" pitchFamily="34" charset="0"/>
              <a:cs typeface="Arial" panose="020B0604020202020204" pitchFamily="34" charset="0"/>
            </a:rPr>
            <a:t>Geriatrics</a:t>
          </a:r>
          <a:r>
            <a:rPr lang="en-US" sz="700">
              <a:latin typeface="Arial" panose="020B0604020202020204" pitchFamily="34" charset="0"/>
              <a:cs typeface="Arial" panose="020B0604020202020204" pitchFamily="34" charset="0"/>
            </a:rPr>
            <a:t>, 9(5), pp.107–107. </a:t>
          </a:r>
          <a:r>
            <a:rPr lang="en-US" sz="700" u="sng">
              <a:latin typeface="Arial" panose="020B0604020202020204" pitchFamily="34" charset="0"/>
              <a:cs typeface="Arial" panose="020B0604020202020204" pitchFamily="34" charset="0"/>
              <a:hlinkClick xmlns:r="http://schemas.openxmlformats.org/officeDocument/2006/relationships" r:id="rId7"/>
            </a:rPr>
            <a:t>https://doi.org/10.3390/geriatrics9050107</a:t>
          </a:r>
          <a:r>
            <a:rPr lang="en-US" sz="700">
              <a:latin typeface="Arial" panose="020B0604020202020204" pitchFamily="34" charset="0"/>
              <a:cs typeface="Arial" panose="020B0604020202020204" pitchFamily="34" charset="0"/>
            </a:rPr>
            <a:t>. </a:t>
          </a:r>
        </a:p>
      </dgm:t>
    </dgm:pt>
    <dgm:pt modelId="{6F5A27A6-2312-440D-8373-894950F74921}" type="parTrans" cxnId="{09CD5B3A-C3B3-4BE2-8E06-C2315E595533}">
      <dgm:prSet/>
      <dgm:spPr/>
      <dgm:t>
        <a:bodyPr/>
        <a:lstStyle/>
        <a:p>
          <a:endParaRPr lang="en-US"/>
        </a:p>
      </dgm:t>
    </dgm:pt>
    <dgm:pt modelId="{6AD4E5DA-6362-4836-855C-98828DA40F8A}" type="sibTrans" cxnId="{09CD5B3A-C3B3-4BE2-8E06-C2315E595533}">
      <dgm:prSet/>
      <dgm:spPr/>
      <dgm:t>
        <a:bodyPr/>
        <a:lstStyle/>
        <a:p>
          <a:endParaRPr lang="en-US"/>
        </a:p>
      </dgm:t>
    </dgm:pt>
    <dgm:pt modelId="{EDA127FD-65F1-44E2-A639-FEA410E75635}">
      <dgm:prSet custT="1"/>
      <dgm:spPr/>
      <dgm:t>
        <a:bodyPr/>
        <a:lstStyle/>
        <a:p>
          <a:r>
            <a:rPr lang="en-US" sz="700">
              <a:latin typeface="Arial" panose="020B0604020202020204" pitchFamily="34" charset="0"/>
              <a:cs typeface="Arial" panose="020B0604020202020204" pitchFamily="34" charset="0"/>
            </a:rPr>
            <a:t>GOV.UK (2013). </a:t>
          </a:r>
          <a:r>
            <a:rPr lang="en-US" sz="700" i="1">
              <a:latin typeface="Arial" panose="020B0604020202020204" pitchFamily="34" charset="0"/>
              <a:cs typeface="Arial" panose="020B0604020202020204" pitchFamily="34" charset="0"/>
            </a:rPr>
            <a:t>Equality Act 2010</a:t>
          </a:r>
          <a:r>
            <a:rPr lang="en-US" sz="700">
              <a:latin typeface="Arial" panose="020B0604020202020204" pitchFamily="34" charset="0"/>
              <a:cs typeface="Arial" panose="020B0604020202020204" pitchFamily="34" charset="0"/>
            </a:rPr>
            <a:t>. [online] GOV.UK. Available at: https://www.gov.uk/guidance/equality-act-2010-guidance.</a:t>
          </a:r>
        </a:p>
      </dgm:t>
    </dgm:pt>
    <dgm:pt modelId="{2F46130C-5A97-40D7-BD7D-452D3F61F47C}" type="parTrans" cxnId="{3D3079EB-DD4E-43D7-A127-9B31F26A84F3}">
      <dgm:prSet/>
      <dgm:spPr/>
      <dgm:t>
        <a:bodyPr/>
        <a:lstStyle/>
        <a:p>
          <a:endParaRPr lang="en-US"/>
        </a:p>
      </dgm:t>
    </dgm:pt>
    <dgm:pt modelId="{2C1D3106-1C46-4E1D-9268-B9A0DDB881BE}" type="sibTrans" cxnId="{3D3079EB-DD4E-43D7-A127-9B31F26A84F3}">
      <dgm:prSet/>
      <dgm:spPr/>
      <dgm:t>
        <a:bodyPr/>
        <a:lstStyle/>
        <a:p>
          <a:endParaRPr lang="en-US"/>
        </a:p>
      </dgm:t>
    </dgm:pt>
    <dgm:pt modelId="{14EC578D-C61B-44C5-B1A9-B6B7BEFEBF1B}">
      <dgm:prSet custT="1"/>
      <dgm:spPr/>
      <dgm:t>
        <a:bodyPr/>
        <a:lstStyle/>
        <a:p>
          <a:r>
            <a:rPr lang="en-US" sz="700">
              <a:latin typeface="Arial" panose="020B0604020202020204" pitchFamily="34" charset="0"/>
              <a:cs typeface="Arial" panose="020B0604020202020204" pitchFamily="34" charset="0"/>
            </a:rPr>
            <a:t>Grange, H., Johns, G., Ahuja, A., Harper, P., Williams, E. and Gartner, D. (2024). Capacity Planning of Virtual Wards for Frail and Elderly Patients. </a:t>
          </a:r>
          <a:r>
            <a:rPr lang="en-US" sz="700" i="1">
              <a:latin typeface="Arial" panose="020B0604020202020204" pitchFamily="34" charset="0"/>
              <a:cs typeface="Arial" panose="020B0604020202020204" pitchFamily="34" charset="0"/>
            </a:rPr>
            <a:t>Healthcare</a:t>
          </a:r>
          <a:r>
            <a:rPr lang="en-US" sz="700">
              <a:latin typeface="Arial" panose="020B0604020202020204" pitchFamily="34" charset="0"/>
              <a:cs typeface="Arial" panose="020B0604020202020204" pitchFamily="34" charset="0"/>
            </a:rPr>
            <a:t>, [online] 12(5), p.533. https://doi.org/10.3390/healthcare12050533.</a:t>
          </a:r>
        </a:p>
      </dgm:t>
    </dgm:pt>
    <dgm:pt modelId="{6C4716B9-3E5B-41E3-B7C4-A467BAFB466F}" type="parTrans" cxnId="{774DFFB3-A6C7-4773-9C37-731F3F1D16EC}">
      <dgm:prSet/>
      <dgm:spPr/>
      <dgm:t>
        <a:bodyPr/>
        <a:lstStyle/>
        <a:p>
          <a:endParaRPr lang="en-US"/>
        </a:p>
      </dgm:t>
    </dgm:pt>
    <dgm:pt modelId="{879A93E5-6E28-4FF9-9837-2BE4D26D4F13}" type="sibTrans" cxnId="{774DFFB3-A6C7-4773-9C37-731F3F1D16EC}">
      <dgm:prSet/>
      <dgm:spPr/>
      <dgm:t>
        <a:bodyPr/>
        <a:lstStyle/>
        <a:p>
          <a:endParaRPr lang="en-US"/>
        </a:p>
      </dgm:t>
    </dgm:pt>
    <dgm:pt modelId="{174249B7-6C88-45CB-8D32-45D73E69A739}">
      <dgm:prSet custT="1"/>
      <dgm:spPr/>
      <dgm:t>
        <a:bodyPr/>
        <a:lstStyle/>
        <a:p>
          <a:r>
            <a:rPr lang="en-US" sz="700">
              <a:latin typeface="Arial" panose="020B0604020202020204" pitchFamily="34" charset="0"/>
              <a:cs typeface="Arial" panose="020B0604020202020204" pitchFamily="34" charset="0"/>
            </a:rPr>
            <a:t>Leung, A.Y.M., Su, J.J., Lee, E.S.H., Fung, J.T.S. and Molassiotis, A. (2022). Intrinsic capacity of older people in the community using WHO Integrated Care for Older People (ICOPE) framework: a cross-sectional study. </a:t>
          </a:r>
          <a:r>
            <a:rPr lang="en-US" sz="700" i="1">
              <a:latin typeface="Arial" panose="020B0604020202020204" pitchFamily="34" charset="0"/>
              <a:cs typeface="Arial" panose="020B0604020202020204" pitchFamily="34" charset="0"/>
            </a:rPr>
            <a:t>BMC Geriatrics</a:t>
          </a:r>
          <a:r>
            <a:rPr lang="en-US" sz="700">
              <a:latin typeface="Arial" panose="020B0604020202020204" pitchFamily="34" charset="0"/>
              <a:cs typeface="Arial" panose="020B0604020202020204" pitchFamily="34" charset="0"/>
            </a:rPr>
            <a:t>, 22(1). </a:t>
          </a:r>
          <a:r>
            <a:rPr lang="en-US" sz="700" u="sng">
              <a:latin typeface="Arial" panose="020B0604020202020204" pitchFamily="34" charset="0"/>
              <a:cs typeface="Arial" panose="020B0604020202020204" pitchFamily="34" charset="0"/>
              <a:hlinkClick xmlns:r="http://schemas.openxmlformats.org/officeDocument/2006/relationships" r:id="rId8"/>
            </a:rPr>
            <a:t>https://doi.org/10.1186/s12877-022-02980-1</a:t>
          </a:r>
          <a:r>
            <a:rPr lang="en-US" sz="700">
              <a:latin typeface="Arial" panose="020B0604020202020204" pitchFamily="34" charset="0"/>
              <a:cs typeface="Arial" panose="020B0604020202020204" pitchFamily="34" charset="0"/>
            </a:rPr>
            <a:t>. </a:t>
          </a:r>
        </a:p>
      </dgm:t>
    </dgm:pt>
    <dgm:pt modelId="{A7EE39D7-0806-4527-B5BA-709E0EE72EA5}" type="parTrans" cxnId="{22C97819-580F-4CD6-BECB-905F95F8F935}">
      <dgm:prSet/>
      <dgm:spPr/>
      <dgm:t>
        <a:bodyPr/>
        <a:lstStyle/>
        <a:p>
          <a:endParaRPr lang="en-US"/>
        </a:p>
      </dgm:t>
    </dgm:pt>
    <dgm:pt modelId="{0B8202BE-B2F3-43E6-B59C-C845B3B304A5}" type="sibTrans" cxnId="{22C97819-580F-4CD6-BECB-905F95F8F935}">
      <dgm:prSet/>
      <dgm:spPr/>
      <dgm:t>
        <a:bodyPr/>
        <a:lstStyle/>
        <a:p>
          <a:endParaRPr lang="en-US"/>
        </a:p>
      </dgm:t>
    </dgm:pt>
    <dgm:pt modelId="{3F238DE9-08F4-40C4-A8E2-947D5AE2C506}">
      <dgm:prSet custT="1"/>
      <dgm:spPr/>
      <dgm:t>
        <a:bodyPr/>
        <a:lstStyle/>
        <a:p>
          <a:r>
            <a:rPr lang="en-US" sz="700">
              <a:latin typeface="Arial" panose="020B0604020202020204" pitchFamily="34" charset="0"/>
              <a:cs typeface="Arial" panose="020B0604020202020204" pitchFamily="34" charset="0"/>
            </a:rPr>
            <a:t>Long, T. and Guo, J. (2023). Moving beyond Inclusion to Belonging. </a:t>
          </a:r>
          <a:r>
            <a:rPr lang="en-US" sz="700" i="1">
              <a:latin typeface="Arial" panose="020B0604020202020204" pitchFamily="34" charset="0"/>
              <a:cs typeface="Arial" panose="020B0604020202020204" pitchFamily="34" charset="0"/>
            </a:rPr>
            <a:t>International Journal of Environmental Research and Public Health</a:t>
          </a:r>
          <a:r>
            <a:rPr lang="en-US" sz="700">
              <a:latin typeface="Arial" panose="020B0604020202020204" pitchFamily="34" charset="0"/>
              <a:cs typeface="Arial" panose="020B0604020202020204" pitchFamily="34" charset="0"/>
            </a:rPr>
            <a:t>, [online] 20(20), pp.6907–6907. </a:t>
          </a:r>
          <a:r>
            <a:rPr lang="en-US" sz="700" u="sng">
              <a:latin typeface="Arial" panose="020B0604020202020204" pitchFamily="34" charset="0"/>
              <a:cs typeface="Arial" panose="020B0604020202020204" pitchFamily="34" charset="0"/>
              <a:hlinkClick xmlns:r="http://schemas.openxmlformats.org/officeDocument/2006/relationships" r:id="rId9"/>
            </a:rPr>
            <a:t>https://doi.org/10.3390/ijerph20206907</a:t>
          </a:r>
          <a:r>
            <a:rPr lang="en-US" sz="700">
              <a:latin typeface="Arial" panose="020B0604020202020204" pitchFamily="34" charset="0"/>
              <a:cs typeface="Arial" panose="020B0604020202020204" pitchFamily="34" charset="0"/>
            </a:rPr>
            <a:t>. </a:t>
          </a:r>
        </a:p>
      </dgm:t>
    </dgm:pt>
    <dgm:pt modelId="{B7CE1C62-B64C-4181-A0FA-53690A2228E6}" type="parTrans" cxnId="{8B41C62D-BE4A-40FD-8FC4-B8BFDC6F1657}">
      <dgm:prSet/>
      <dgm:spPr/>
      <dgm:t>
        <a:bodyPr/>
        <a:lstStyle/>
        <a:p>
          <a:endParaRPr lang="en-US"/>
        </a:p>
      </dgm:t>
    </dgm:pt>
    <dgm:pt modelId="{78D9ABB8-1A3C-411B-9C5B-1CBDF9BA26FB}" type="sibTrans" cxnId="{8B41C62D-BE4A-40FD-8FC4-B8BFDC6F1657}">
      <dgm:prSet/>
      <dgm:spPr/>
      <dgm:t>
        <a:bodyPr/>
        <a:lstStyle/>
        <a:p>
          <a:endParaRPr lang="en-US"/>
        </a:p>
      </dgm:t>
    </dgm:pt>
    <dgm:pt modelId="{720D76EE-4347-4A7F-95F1-CA67038217FF}">
      <dgm:prSet custT="1"/>
      <dgm:spPr/>
      <dgm:t>
        <a:bodyPr/>
        <a:lstStyle/>
        <a:p>
          <a:r>
            <a:rPr lang="en-US" sz="700">
              <a:latin typeface="Arial" panose="020B0604020202020204" pitchFamily="34" charset="0"/>
              <a:cs typeface="Arial" panose="020B0604020202020204" pitchFamily="34" charset="0"/>
            </a:rPr>
            <a:t>Mathew, S., Fitts, M.S., Liddle, Z., Bourke, L., Campbell, N., Murakami-Gold, L., Russell, D.J., Humphreys, J.S., Mullholand, E., Zhao, Y., Jones, M.P., Boffa, J., Ramjan, M., Tangey, A., Schultz, R. and Wakerman, J. (2023). Telehealth in remote Australia: a supplementary tool or an alternative model of care replacing face-to-face consultations? </a:t>
          </a:r>
          <a:r>
            <a:rPr lang="en-US" sz="700" i="1">
              <a:latin typeface="Arial" panose="020B0604020202020204" pitchFamily="34" charset="0"/>
              <a:cs typeface="Arial" panose="020B0604020202020204" pitchFamily="34" charset="0"/>
            </a:rPr>
            <a:t>BMC Health Services Research</a:t>
          </a:r>
          <a:r>
            <a:rPr lang="en-US" sz="700">
              <a:latin typeface="Arial" panose="020B0604020202020204" pitchFamily="34" charset="0"/>
              <a:cs typeface="Arial" panose="020B0604020202020204" pitchFamily="34" charset="0"/>
            </a:rPr>
            <a:t>, [online] 23(1). https://doi.org/10.1186/s12913-023-09265-2.</a:t>
          </a:r>
        </a:p>
      </dgm:t>
    </dgm:pt>
    <dgm:pt modelId="{4DA2239D-2378-40AB-93F4-D6E7BB243D19}" type="parTrans" cxnId="{9AD0CF5F-C2E7-422E-B985-E40E9E93681F}">
      <dgm:prSet/>
      <dgm:spPr/>
      <dgm:t>
        <a:bodyPr/>
        <a:lstStyle/>
        <a:p>
          <a:endParaRPr lang="en-US"/>
        </a:p>
      </dgm:t>
    </dgm:pt>
    <dgm:pt modelId="{B7CF2F61-4153-419F-A974-80C7219E99B7}" type="sibTrans" cxnId="{9AD0CF5F-C2E7-422E-B985-E40E9E93681F}">
      <dgm:prSet/>
      <dgm:spPr/>
      <dgm:t>
        <a:bodyPr/>
        <a:lstStyle/>
        <a:p>
          <a:endParaRPr lang="en-US"/>
        </a:p>
      </dgm:t>
    </dgm:pt>
    <dgm:pt modelId="{69630965-7D97-444A-80B6-B79B193A1668}">
      <dgm:prSet custT="1"/>
      <dgm:spPr/>
      <dgm:t>
        <a:bodyPr/>
        <a:lstStyle/>
        <a:p>
          <a:r>
            <a:rPr lang="en-US" sz="700">
              <a:latin typeface="Arial" panose="020B0604020202020204" pitchFamily="34" charset="0"/>
              <a:cs typeface="Arial" panose="020B0604020202020204" pitchFamily="34" charset="0"/>
            </a:rPr>
            <a:t>NHS (2025). </a:t>
          </a:r>
          <a:r>
            <a:rPr lang="en-US" sz="700" i="1">
              <a:latin typeface="Arial" panose="020B0604020202020204" pitchFamily="34" charset="0"/>
              <a:cs typeface="Arial" panose="020B0604020202020204" pitchFamily="34" charset="0"/>
            </a:rPr>
            <a:t>NHS England» Ageing well and supporting people living with frailty</a:t>
          </a:r>
          <a:r>
            <a:rPr lang="en-US" sz="700">
              <a:latin typeface="Arial" panose="020B0604020202020204" pitchFamily="34" charset="0"/>
              <a:cs typeface="Arial" panose="020B0604020202020204" pitchFamily="34" charset="0"/>
            </a:rPr>
            <a:t>. [online] www.england.nhs.uk. Available at: </a:t>
          </a:r>
          <a:r>
            <a:rPr lang="en-US" sz="700" u="sng">
              <a:latin typeface="Arial" panose="020B0604020202020204" pitchFamily="34" charset="0"/>
              <a:cs typeface="Arial" panose="020B0604020202020204" pitchFamily="34" charset="0"/>
              <a:hlinkClick xmlns:r="http://schemas.openxmlformats.org/officeDocument/2006/relationships" r:id="rId10"/>
            </a:rPr>
            <a:t>https://www.england.nhs.uk/ourwork/clinical-policy/older-people/frailty/</a:t>
          </a:r>
          <a:r>
            <a:rPr lang="en-US" sz="700">
              <a:latin typeface="Arial" panose="020B0604020202020204" pitchFamily="34" charset="0"/>
              <a:cs typeface="Arial" panose="020B0604020202020204" pitchFamily="34" charset="0"/>
            </a:rPr>
            <a:t>. </a:t>
          </a:r>
        </a:p>
      </dgm:t>
    </dgm:pt>
    <dgm:pt modelId="{6078695E-821D-4409-8F96-912CA573636F}" type="parTrans" cxnId="{D68CAA43-9B3A-4D8D-85EF-C882C771AC40}">
      <dgm:prSet/>
      <dgm:spPr/>
      <dgm:t>
        <a:bodyPr/>
        <a:lstStyle/>
        <a:p>
          <a:endParaRPr lang="en-US"/>
        </a:p>
      </dgm:t>
    </dgm:pt>
    <dgm:pt modelId="{BC1E4D52-5C3A-4B5C-A00A-5D6DCB319331}" type="sibTrans" cxnId="{D68CAA43-9B3A-4D8D-85EF-C882C771AC40}">
      <dgm:prSet/>
      <dgm:spPr/>
      <dgm:t>
        <a:bodyPr/>
        <a:lstStyle/>
        <a:p>
          <a:endParaRPr lang="en-US"/>
        </a:p>
      </dgm:t>
    </dgm:pt>
    <dgm:pt modelId="{15364139-8C72-4C1A-851C-D9BD06DBCFD3}">
      <dgm:prSet custT="1"/>
      <dgm:spPr/>
      <dgm:t>
        <a:bodyPr/>
        <a:lstStyle/>
        <a:p>
          <a:r>
            <a:rPr lang="en-US" sz="700">
              <a:latin typeface="Arial" panose="020B0604020202020204" pitchFamily="34" charset="0"/>
              <a:cs typeface="Arial" panose="020B0604020202020204" pitchFamily="34" charset="0"/>
            </a:rPr>
            <a:t>Nowak, R.M. (2023). How resistance to change impairs innovation. </a:t>
          </a:r>
          <a:r>
            <a:rPr lang="en-US" sz="700" i="1">
              <a:latin typeface="Arial" panose="020B0604020202020204" pitchFamily="34" charset="0"/>
              <a:cs typeface="Arial" panose="020B0604020202020204" pitchFamily="34" charset="0"/>
            </a:rPr>
            <a:t>Journal of Strategy and Management</a:t>
          </a:r>
          <a:r>
            <a:rPr lang="en-US" sz="700">
              <a:latin typeface="Arial" panose="020B0604020202020204" pitchFamily="34" charset="0"/>
              <a:cs typeface="Arial" panose="020B0604020202020204" pitchFamily="34" charset="0"/>
            </a:rPr>
            <a:t>, 16(4), pp.609–629. https://doi.org/10.1108/jsma-08-2022-0144.</a:t>
          </a:r>
        </a:p>
      </dgm:t>
    </dgm:pt>
    <dgm:pt modelId="{96344452-4583-44BB-B563-CDC9F584C738}" type="parTrans" cxnId="{C4F372AE-4895-45C5-ABE9-3F57E54C4546}">
      <dgm:prSet/>
      <dgm:spPr/>
      <dgm:t>
        <a:bodyPr/>
        <a:lstStyle/>
        <a:p>
          <a:endParaRPr lang="en-US"/>
        </a:p>
      </dgm:t>
    </dgm:pt>
    <dgm:pt modelId="{E89E6408-3186-45FB-AFDA-409A813610EF}" type="sibTrans" cxnId="{C4F372AE-4895-45C5-ABE9-3F57E54C4546}">
      <dgm:prSet/>
      <dgm:spPr/>
      <dgm:t>
        <a:bodyPr/>
        <a:lstStyle/>
        <a:p>
          <a:endParaRPr lang="en-US"/>
        </a:p>
      </dgm:t>
    </dgm:pt>
    <dgm:pt modelId="{EEAA97AF-0500-4CDA-9A49-EB1C6A6054E1}">
      <dgm:prSet custT="1"/>
      <dgm:spPr/>
      <dgm:t>
        <a:bodyPr/>
        <a:lstStyle/>
        <a:p>
          <a:r>
            <a:rPr lang="en-US" sz="700">
              <a:latin typeface="Arial" panose="020B0604020202020204" pitchFamily="34" charset="0"/>
              <a:cs typeface="Arial" panose="020B0604020202020204" pitchFamily="34" charset="0"/>
            </a:rPr>
            <a:t>ONS. (2021). </a:t>
          </a:r>
          <a:r>
            <a:rPr lang="en-US" sz="700" i="1">
              <a:latin typeface="Arial" panose="020B0604020202020204" pitchFamily="34" charset="0"/>
              <a:cs typeface="Arial" panose="020B0604020202020204" pitchFamily="34" charset="0"/>
            </a:rPr>
            <a:t>Population projections for the UK, 2018 to 2043</a:t>
          </a:r>
          <a:r>
            <a:rPr lang="en-US" sz="700">
              <a:latin typeface="Arial" panose="020B0604020202020204" pitchFamily="34" charset="0"/>
              <a:cs typeface="Arial" panose="020B0604020202020204" pitchFamily="34" charset="0"/>
            </a:rPr>
            <a:t>. Office for National Statistics. Available at: </a:t>
          </a:r>
          <a:r>
            <a:rPr lang="en-US" sz="700" u="sng">
              <a:latin typeface="Arial" panose="020B0604020202020204" pitchFamily="34" charset="0"/>
              <a:cs typeface="Arial" panose="020B0604020202020204" pitchFamily="34" charset="0"/>
              <a:hlinkClick xmlns:r="http://schemas.openxmlformats.org/officeDocument/2006/relationships" r:id="rId11"/>
            </a:rPr>
            <a:t>https://www.ons.gov.uk/</a:t>
          </a:r>
          <a:r>
            <a:rPr lang="en-US" sz="700">
              <a:latin typeface="Arial" panose="020B0604020202020204" pitchFamily="34" charset="0"/>
              <a:cs typeface="Arial" panose="020B0604020202020204" pitchFamily="34" charset="0"/>
            </a:rPr>
            <a:t> </a:t>
          </a:r>
        </a:p>
      </dgm:t>
    </dgm:pt>
    <dgm:pt modelId="{80F76FED-61DA-4C02-856E-4DD0325E13A0}" type="parTrans" cxnId="{92DFE40E-1901-48C9-B417-7DA3757D804F}">
      <dgm:prSet/>
      <dgm:spPr/>
      <dgm:t>
        <a:bodyPr/>
        <a:lstStyle/>
        <a:p>
          <a:endParaRPr lang="en-US"/>
        </a:p>
      </dgm:t>
    </dgm:pt>
    <dgm:pt modelId="{7FA84AC1-9B83-4F53-AD3D-A15B24BDBAA4}" type="sibTrans" cxnId="{92DFE40E-1901-48C9-B417-7DA3757D804F}">
      <dgm:prSet/>
      <dgm:spPr/>
      <dgm:t>
        <a:bodyPr/>
        <a:lstStyle/>
        <a:p>
          <a:endParaRPr lang="en-US"/>
        </a:p>
      </dgm:t>
    </dgm:pt>
    <dgm:pt modelId="{ED92323B-497C-479F-BA8D-EDD10911F580}">
      <dgm:prSet custT="1"/>
      <dgm:spPr/>
      <dgm:t>
        <a:bodyPr/>
        <a:lstStyle/>
        <a:p>
          <a:r>
            <a:rPr lang="en-US" sz="700">
              <a:latin typeface="Arial" panose="020B0604020202020204" pitchFamily="34" charset="0"/>
              <a:cs typeface="Arial" panose="020B0604020202020204" pitchFamily="34" charset="0"/>
            </a:rPr>
            <a:t>Opera Beds (2026), </a:t>
          </a:r>
          <a:r>
            <a:rPr lang="en-US" sz="700" i="1">
              <a:latin typeface="Arial" panose="020B0604020202020204" pitchFamily="34" charset="0"/>
              <a:cs typeface="Arial" panose="020B0604020202020204" pitchFamily="34" charset="0"/>
            </a:rPr>
            <a:t>What Is a Dementia Village?</a:t>
          </a:r>
          <a:r>
            <a:rPr lang="en-US" sz="700">
              <a:latin typeface="Arial" panose="020B0604020202020204" pitchFamily="34" charset="0"/>
              <a:cs typeface="Arial" panose="020B0604020202020204" pitchFamily="34" charset="0"/>
            </a:rPr>
            <a:t> Available at: </a:t>
          </a:r>
          <a:r>
            <a:rPr lang="en-US" sz="700" u="sng">
              <a:latin typeface="Arial" panose="020B0604020202020204" pitchFamily="34" charset="0"/>
              <a:cs typeface="Arial" panose="020B0604020202020204" pitchFamily="34" charset="0"/>
              <a:hlinkClick xmlns:r="http://schemas.openxmlformats.org/officeDocument/2006/relationships" r:id="rId12"/>
            </a:rPr>
            <a:t>https://operabeds.com/blogs/news/dutch-dementia-village</a:t>
          </a:r>
          <a:r>
            <a:rPr lang="en-US" sz="700">
              <a:latin typeface="Arial" panose="020B0604020202020204" pitchFamily="34" charset="0"/>
              <a:cs typeface="Arial" panose="020B0604020202020204" pitchFamily="34" charset="0"/>
            </a:rPr>
            <a:t> </a:t>
          </a:r>
        </a:p>
      </dgm:t>
    </dgm:pt>
    <dgm:pt modelId="{83EC1306-4E4B-41FE-96BA-CD7152C44708}" type="parTrans" cxnId="{CEA0DE98-07A2-4CC7-BC5C-5DE102B7A6FD}">
      <dgm:prSet/>
      <dgm:spPr/>
      <dgm:t>
        <a:bodyPr/>
        <a:lstStyle/>
        <a:p>
          <a:endParaRPr lang="en-US"/>
        </a:p>
      </dgm:t>
    </dgm:pt>
    <dgm:pt modelId="{65F3727D-90B5-4680-AD00-6E4D348CA39B}" type="sibTrans" cxnId="{CEA0DE98-07A2-4CC7-BC5C-5DE102B7A6FD}">
      <dgm:prSet/>
      <dgm:spPr/>
      <dgm:t>
        <a:bodyPr/>
        <a:lstStyle/>
        <a:p>
          <a:endParaRPr lang="en-US"/>
        </a:p>
      </dgm:t>
    </dgm:pt>
    <dgm:pt modelId="{7B778F37-682B-4BA3-BADF-B9793897FC07}">
      <dgm:prSet custT="1"/>
      <dgm:spPr/>
      <dgm:t>
        <a:bodyPr/>
        <a:lstStyle/>
        <a:p>
          <a:r>
            <a:rPr lang="en-US" sz="700">
              <a:latin typeface="Arial" panose="020B0604020202020204" pitchFamily="34" charset="0"/>
              <a:cs typeface="Arial" panose="020B0604020202020204" pitchFamily="34" charset="0"/>
            </a:rPr>
            <a:t>Plockova, J. (2023). As Cases Soar, ‘Dementia Villages’ Look Like the Future of Home Care. </a:t>
          </a:r>
          <a:r>
            <a:rPr lang="en-US" sz="700" i="1">
              <a:latin typeface="Arial" panose="020B0604020202020204" pitchFamily="34" charset="0"/>
              <a:cs typeface="Arial" panose="020B0604020202020204" pitchFamily="34" charset="0"/>
            </a:rPr>
            <a:t>The New York Times</a:t>
          </a:r>
          <a:r>
            <a:rPr lang="en-US" sz="700">
              <a:latin typeface="Arial" panose="020B0604020202020204" pitchFamily="34" charset="0"/>
              <a:cs typeface="Arial" panose="020B0604020202020204" pitchFamily="34" charset="0"/>
            </a:rPr>
            <a:t>. [online] 3 Jul. Available at: https://www.nytimes.com/2023/07/03/realestate/dementia-villages-senior-living.html.</a:t>
          </a:r>
        </a:p>
      </dgm:t>
    </dgm:pt>
    <dgm:pt modelId="{80E1B186-475A-4A16-9FCF-5F732DF4F526}" type="parTrans" cxnId="{8A93F2BE-FE27-437D-B9C4-9EA5ABD71D8A}">
      <dgm:prSet/>
      <dgm:spPr/>
      <dgm:t>
        <a:bodyPr/>
        <a:lstStyle/>
        <a:p>
          <a:endParaRPr lang="en-US"/>
        </a:p>
      </dgm:t>
    </dgm:pt>
    <dgm:pt modelId="{955BC5D3-B2E0-47E5-8EC3-5765FC4DA0EF}" type="sibTrans" cxnId="{8A93F2BE-FE27-437D-B9C4-9EA5ABD71D8A}">
      <dgm:prSet/>
      <dgm:spPr/>
      <dgm:t>
        <a:bodyPr/>
        <a:lstStyle/>
        <a:p>
          <a:endParaRPr lang="en-US"/>
        </a:p>
      </dgm:t>
    </dgm:pt>
    <dgm:pt modelId="{21A12380-AFEA-4DB9-A97C-230172E090E5}">
      <dgm:prSet custT="1"/>
      <dgm:spPr/>
      <dgm:t>
        <a:bodyPr/>
        <a:lstStyle/>
        <a:p>
          <a:r>
            <a:rPr lang="en-US" sz="700">
              <a:latin typeface="Arial" panose="020B0604020202020204" pitchFamily="34" charset="0"/>
              <a:cs typeface="Arial" panose="020B0604020202020204" pitchFamily="34" charset="0"/>
            </a:rPr>
            <a:t>Shaik, M.A., Fahim Islam Anik, Hasan, M.M., Chakravarty, S., Ramos, M., Rahman, M.A., Ahamed, S.I. and Nazmus Sakib (2024). Revisiting Remote Monitoring for Older Adults: A Systematic Literature Review toward Advancing Remote Monitoring for Patients with AD/ADRD (Preprint). </a:t>
          </a:r>
          <a:r>
            <a:rPr lang="en-US" sz="700" i="1">
              <a:latin typeface="Arial" panose="020B0604020202020204" pitchFamily="34" charset="0"/>
              <a:cs typeface="Arial" panose="020B0604020202020204" pitchFamily="34" charset="0"/>
            </a:rPr>
            <a:t>JMIR Aging</a:t>
          </a:r>
          <a:r>
            <a:rPr lang="en-US" sz="700">
              <a:latin typeface="Arial" panose="020B0604020202020204" pitchFamily="34" charset="0"/>
              <a:cs typeface="Arial" panose="020B0604020202020204" pitchFamily="34" charset="0"/>
            </a:rPr>
            <a:t>. [online] </a:t>
          </a:r>
          <a:r>
            <a:rPr lang="en-US" sz="700" u="sng">
              <a:latin typeface="Arial" panose="020B0604020202020204" pitchFamily="34" charset="0"/>
              <a:cs typeface="Arial" panose="020B0604020202020204" pitchFamily="34" charset="0"/>
              <a:hlinkClick xmlns:r="http://schemas.openxmlformats.org/officeDocument/2006/relationships" r:id="rId13"/>
            </a:rPr>
            <a:t>https://doi.org/10.2196/69175</a:t>
          </a:r>
          <a:r>
            <a:rPr lang="en-US" sz="700">
              <a:latin typeface="Arial" panose="020B0604020202020204" pitchFamily="34" charset="0"/>
              <a:cs typeface="Arial" panose="020B0604020202020204" pitchFamily="34" charset="0"/>
            </a:rPr>
            <a:t>. </a:t>
          </a:r>
        </a:p>
      </dgm:t>
    </dgm:pt>
    <dgm:pt modelId="{A6E68FF5-77DA-46CE-8869-97D3680E2B24}" type="parTrans" cxnId="{545CBD9E-49E2-4925-BCFF-3F2A5966A356}">
      <dgm:prSet/>
      <dgm:spPr/>
      <dgm:t>
        <a:bodyPr/>
        <a:lstStyle/>
        <a:p>
          <a:endParaRPr lang="en-US"/>
        </a:p>
      </dgm:t>
    </dgm:pt>
    <dgm:pt modelId="{64EE6468-08FF-47DC-9EA9-5E81DD5209B0}" type="sibTrans" cxnId="{545CBD9E-49E2-4925-BCFF-3F2A5966A356}">
      <dgm:prSet/>
      <dgm:spPr/>
      <dgm:t>
        <a:bodyPr/>
        <a:lstStyle/>
        <a:p>
          <a:endParaRPr lang="en-US"/>
        </a:p>
      </dgm:t>
    </dgm:pt>
    <dgm:pt modelId="{EE3D7AF2-4310-4B75-AF81-DCE26D1312ED}">
      <dgm:prSet custT="1"/>
      <dgm:spPr/>
      <dgm:t>
        <a:bodyPr/>
        <a:lstStyle/>
        <a:p>
          <a:r>
            <a:rPr lang="en-US" sz="700">
              <a:latin typeface="Arial" panose="020B0604020202020204" pitchFamily="34" charset="0"/>
              <a:cs typeface="Arial" panose="020B0604020202020204" pitchFamily="34" charset="0"/>
            </a:rPr>
            <a:t>Staats, K., Jiang, Y., Wu, X.V., Grov, E.K. and Ann-Helen Torstveit (2026). Digital communication services facilitating nurse–patient dialog for home dwelling older adults: A scoping review. </a:t>
          </a:r>
          <a:r>
            <a:rPr lang="en-US" sz="700" i="1">
              <a:latin typeface="Arial" panose="020B0604020202020204" pitchFamily="34" charset="0"/>
              <a:cs typeface="Arial" panose="020B0604020202020204" pitchFamily="34" charset="0"/>
            </a:rPr>
            <a:t>International Journal of Nursing Studies</a:t>
          </a:r>
          <a:r>
            <a:rPr lang="en-US" sz="700">
              <a:latin typeface="Arial" panose="020B0604020202020204" pitchFamily="34" charset="0"/>
              <a:cs typeface="Arial" panose="020B0604020202020204" pitchFamily="34" charset="0"/>
            </a:rPr>
            <a:t>, pp.105340–105340. </a:t>
          </a:r>
          <a:r>
            <a:rPr lang="en-US" sz="700" u="sng">
              <a:latin typeface="Arial" panose="020B0604020202020204" pitchFamily="34" charset="0"/>
              <a:cs typeface="Arial" panose="020B0604020202020204" pitchFamily="34" charset="0"/>
              <a:hlinkClick xmlns:r="http://schemas.openxmlformats.org/officeDocument/2006/relationships" r:id="rId14"/>
            </a:rPr>
            <a:t>https://doi.org/10.1016/j.ijnurstu.2026.105340</a:t>
          </a:r>
          <a:r>
            <a:rPr lang="en-US" sz="700">
              <a:latin typeface="Arial" panose="020B0604020202020204" pitchFamily="34" charset="0"/>
              <a:cs typeface="Arial" panose="020B0604020202020204" pitchFamily="34" charset="0"/>
            </a:rPr>
            <a:t>. </a:t>
          </a:r>
        </a:p>
      </dgm:t>
    </dgm:pt>
    <dgm:pt modelId="{EA2E7C27-2BDF-4E4D-82A8-04B5F7124F70}" type="parTrans" cxnId="{D980CBDD-5AD8-4D85-9B07-70248ECF59B3}">
      <dgm:prSet/>
      <dgm:spPr/>
      <dgm:t>
        <a:bodyPr/>
        <a:lstStyle/>
        <a:p>
          <a:endParaRPr lang="en-US"/>
        </a:p>
      </dgm:t>
    </dgm:pt>
    <dgm:pt modelId="{2F956A5C-951C-41C2-8760-F08FCF1CD218}" type="sibTrans" cxnId="{D980CBDD-5AD8-4D85-9B07-70248ECF59B3}">
      <dgm:prSet/>
      <dgm:spPr/>
      <dgm:t>
        <a:bodyPr/>
        <a:lstStyle/>
        <a:p>
          <a:endParaRPr lang="en-US"/>
        </a:p>
      </dgm:t>
    </dgm:pt>
    <dgm:pt modelId="{1CA25A33-076F-430F-9546-D5C98D549274}">
      <dgm:prSet custT="1"/>
      <dgm:spPr/>
      <dgm:t>
        <a:bodyPr/>
        <a:lstStyle/>
        <a:p>
          <a:r>
            <a:rPr lang="en-US" sz="700">
              <a:latin typeface="Arial" panose="020B0604020202020204" pitchFamily="34" charset="0"/>
              <a:cs typeface="Arial" panose="020B0604020202020204" pitchFamily="34" charset="0"/>
            </a:rPr>
            <a:t>Teles, S. and Ribeiro, O. (2021). Activity Theory. </a:t>
          </a:r>
          <a:r>
            <a:rPr lang="en-US" sz="700" i="1">
              <a:latin typeface="Arial" panose="020B0604020202020204" pitchFamily="34" charset="0"/>
              <a:cs typeface="Arial" panose="020B0604020202020204" pitchFamily="34" charset="0"/>
            </a:rPr>
            <a:t>Encyclopedia of Gerontology and Population Aging</a:t>
          </a:r>
          <a:r>
            <a:rPr lang="en-US" sz="700">
              <a:latin typeface="Arial" panose="020B0604020202020204" pitchFamily="34" charset="0"/>
              <a:cs typeface="Arial" panose="020B0604020202020204" pitchFamily="34" charset="0"/>
            </a:rPr>
            <a:t>, pp.36–44. </a:t>
          </a:r>
          <a:r>
            <a:rPr lang="en-US" sz="700" u="sng">
              <a:latin typeface="Arial" panose="020B0604020202020204" pitchFamily="34" charset="0"/>
              <a:cs typeface="Arial" panose="020B0604020202020204" pitchFamily="34" charset="0"/>
              <a:hlinkClick xmlns:r="http://schemas.openxmlformats.org/officeDocument/2006/relationships" r:id="rId15"/>
            </a:rPr>
            <a:t>https://doi.org/10.1007/978-3-030-22009-9_748</a:t>
          </a:r>
          <a:endParaRPr lang="en-US" sz="700">
            <a:latin typeface="Arial" panose="020B0604020202020204" pitchFamily="34" charset="0"/>
            <a:cs typeface="Arial" panose="020B0604020202020204" pitchFamily="34" charset="0"/>
          </a:endParaRPr>
        </a:p>
      </dgm:t>
    </dgm:pt>
    <dgm:pt modelId="{5515BD8B-CEF5-4F87-B936-2CB5DA679B09}" type="parTrans" cxnId="{4971EF78-40EB-482A-8AB4-B6B802B32811}">
      <dgm:prSet/>
      <dgm:spPr/>
      <dgm:t>
        <a:bodyPr/>
        <a:lstStyle/>
        <a:p>
          <a:endParaRPr lang="en-US"/>
        </a:p>
      </dgm:t>
    </dgm:pt>
    <dgm:pt modelId="{7C544D49-27E5-4AB9-9189-302239615A46}" type="sibTrans" cxnId="{4971EF78-40EB-482A-8AB4-B6B802B32811}">
      <dgm:prSet/>
      <dgm:spPr/>
      <dgm:t>
        <a:bodyPr/>
        <a:lstStyle/>
        <a:p>
          <a:endParaRPr lang="en-US"/>
        </a:p>
      </dgm:t>
    </dgm:pt>
    <dgm:pt modelId="{999C94F8-8AA6-41BF-BADC-A947ED1FCAB5}">
      <dgm:prSet custT="1"/>
      <dgm:spPr/>
      <dgm:t>
        <a:bodyPr/>
        <a:lstStyle/>
        <a:p>
          <a:r>
            <a:rPr lang="en-US" sz="700">
              <a:latin typeface="Arial" panose="020B0604020202020204" pitchFamily="34" charset="0"/>
              <a:cs typeface="Arial" panose="020B0604020202020204" pitchFamily="34" charset="0"/>
            </a:rPr>
            <a:t>Tse, D.C.K., Nakamura, J. and Csikszentmihalyi, M. (2022). Flow Experiences Across Adulthood: Preliminary Findings on the Continuity Hypothesis. </a:t>
          </a:r>
          <a:r>
            <a:rPr lang="en-US" sz="700" i="1">
              <a:latin typeface="Arial" panose="020B0604020202020204" pitchFamily="34" charset="0"/>
              <a:cs typeface="Arial" panose="020B0604020202020204" pitchFamily="34" charset="0"/>
            </a:rPr>
            <a:t>Journal of Happiness Studies</a:t>
          </a:r>
          <a:r>
            <a:rPr lang="en-US" sz="700">
              <a:latin typeface="Arial" panose="020B0604020202020204" pitchFamily="34" charset="0"/>
              <a:cs typeface="Arial" panose="020B0604020202020204" pitchFamily="34" charset="0"/>
            </a:rPr>
            <a:t>, 23(6). </a:t>
          </a:r>
          <a:r>
            <a:rPr lang="en-US" sz="700" u="sng">
              <a:latin typeface="Arial" panose="020B0604020202020204" pitchFamily="34" charset="0"/>
              <a:cs typeface="Arial" panose="020B0604020202020204" pitchFamily="34" charset="0"/>
              <a:hlinkClick xmlns:r="http://schemas.openxmlformats.org/officeDocument/2006/relationships" r:id="rId16"/>
            </a:rPr>
            <a:t>https://doi.org/10.1007/s10902-022-00514-5</a:t>
          </a:r>
          <a:r>
            <a:rPr lang="en-US" sz="700">
              <a:latin typeface="Arial" panose="020B0604020202020204" pitchFamily="34" charset="0"/>
              <a:cs typeface="Arial" panose="020B0604020202020204" pitchFamily="34" charset="0"/>
            </a:rPr>
            <a:t>.  </a:t>
          </a:r>
        </a:p>
      </dgm:t>
    </dgm:pt>
    <dgm:pt modelId="{B56CCC93-6BBB-4F05-BD13-6D4ECDA55612}" type="parTrans" cxnId="{AE2FDAF2-CB95-41D8-84E2-28AEB368984D}">
      <dgm:prSet/>
      <dgm:spPr/>
      <dgm:t>
        <a:bodyPr/>
        <a:lstStyle/>
        <a:p>
          <a:endParaRPr lang="en-US"/>
        </a:p>
      </dgm:t>
    </dgm:pt>
    <dgm:pt modelId="{80E60C27-60D9-450D-B2A0-D51017D3364A}" type="sibTrans" cxnId="{AE2FDAF2-CB95-41D8-84E2-28AEB368984D}">
      <dgm:prSet/>
      <dgm:spPr/>
      <dgm:t>
        <a:bodyPr/>
        <a:lstStyle/>
        <a:p>
          <a:endParaRPr lang="en-US"/>
        </a:p>
      </dgm:t>
    </dgm:pt>
    <dgm:pt modelId="{EB565EC3-5034-4C25-ABF1-A5BE8CE2E65B}">
      <dgm:prSet custT="1"/>
      <dgm:spPr/>
      <dgm:t>
        <a:bodyPr/>
        <a:lstStyle/>
        <a:p>
          <a:r>
            <a:rPr lang="en-US" sz="700" dirty="0">
              <a:latin typeface="Arial" panose="020B0604020202020204" pitchFamily="34" charset="0"/>
              <a:cs typeface="Arial" panose="020B0604020202020204" pitchFamily="34" charset="0"/>
            </a:rPr>
            <a:t>van der Kraan, P.M. (2025). Osteoarthritis as an evolutionary legacy: Biological ageing and chondrocyte hypertrophy. </a:t>
          </a:r>
          <a:r>
            <a:rPr lang="en-US" sz="700" i="1" dirty="0">
              <a:latin typeface="Arial" panose="020B0604020202020204" pitchFamily="34" charset="0"/>
              <a:cs typeface="Arial" panose="020B0604020202020204" pitchFamily="34" charset="0"/>
            </a:rPr>
            <a:t>Osteoarthritis and Cartilage Open</a:t>
          </a:r>
          <a:r>
            <a:rPr lang="en-US" sz="700" dirty="0">
              <a:latin typeface="Arial" panose="020B0604020202020204" pitchFamily="34" charset="0"/>
              <a:cs typeface="Arial" panose="020B0604020202020204" pitchFamily="34" charset="0"/>
            </a:rPr>
            <a:t>, [online] 7(3), p.100624. </a:t>
          </a:r>
          <a:r>
            <a:rPr lang="en-US" sz="700" u="sng" dirty="0">
              <a:latin typeface="Arial" panose="020B0604020202020204" pitchFamily="34" charset="0"/>
              <a:cs typeface="Arial" panose="020B0604020202020204" pitchFamily="34" charset="0"/>
              <a:hlinkClick xmlns:r="http://schemas.openxmlformats.org/officeDocument/2006/relationships" r:id="rId17"/>
            </a:rPr>
            <a:t>https://doi.org/10.1016/j.ocarto.2025.100624</a:t>
          </a:r>
          <a:r>
            <a:rPr lang="en-US" sz="700" dirty="0">
              <a:latin typeface="Arial" panose="020B0604020202020204" pitchFamily="34" charset="0"/>
              <a:cs typeface="Arial" panose="020B0604020202020204" pitchFamily="34" charset="0"/>
            </a:rPr>
            <a:t>. </a:t>
          </a:r>
        </a:p>
      </dgm:t>
    </dgm:pt>
    <dgm:pt modelId="{C0383C83-AC76-498A-A972-93807274E835}" type="parTrans" cxnId="{FECF0580-67A2-4722-A47A-C3B5E2FB4A2F}">
      <dgm:prSet/>
      <dgm:spPr/>
      <dgm:t>
        <a:bodyPr/>
        <a:lstStyle/>
        <a:p>
          <a:endParaRPr lang="en-US"/>
        </a:p>
      </dgm:t>
    </dgm:pt>
    <dgm:pt modelId="{959A5714-1C58-4708-AE80-B6DCF9632CD5}" type="sibTrans" cxnId="{FECF0580-67A2-4722-A47A-C3B5E2FB4A2F}">
      <dgm:prSet/>
      <dgm:spPr/>
      <dgm:t>
        <a:bodyPr/>
        <a:lstStyle/>
        <a:p>
          <a:endParaRPr lang="en-US"/>
        </a:p>
      </dgm:t>
    </dgm:pt>
    <dgm:pt modelId="{DD138B29-4A14-4912-A8E7-E43F0389EB4E}">
      <dgm:prSet custT="1"/>
      <dgm:spPr/>
      <dgm:t>
        <a:bodyPr/>
        <a:lstStyle/>
        <a:p>
          <a:r>
            <a:rPr lang="en-US" sz="700">
              <a:latin typeface="Arial" panose="020B0604020202020204" pitchFamily="34" charset="0"/>
              <a:cs typeface="Arial" panose="020B0604020202020204" pitchFamily="34" charset="0"/>
            </a:rPr>
            <a:t>Vineis, P. and Barouki, R. (2022). The exposome as the science of social-to-biological transitions. </a:t>
          </a:r>
          <a:r>
            <a:rPr lang="en-US" sz="700" i="1">
              <a:latin typeface="Arial" panose="020B0604020202020204" pitchFamily="34" charset="0"/>
              <a:cs typeface="Arial" panose="020B0604020202020204" pitchFamily="34" charset="0"/>
            </a:rPr>
            <a:t>Environment International</a:t>
          </a:r>
          <a:r>
            <a:rPr lang="en-US" sz="700">
              <a:latin typeface="Arial" panose="020B0604020202020204" pitchFamily="34" charset="0"/>
              <a:cs typeface="Arial" panose="020B0604020202020204" pitchFamily="34" charset="0"/>
            </a:rPr>
            <a:t>, 165, p.107312. https://doi.org/10.1016/j.envint.2022.107312.</a:t>
          </a:r>
        </a:p>
      </dgm:t>
    </dgm:pt>
    <dgm:pt modelId="{868458F9-010A-4E63-AB95-168A8479747F}" type="parTrans" cxnId="{115FDE23-1A92-4338-AF34-4A570EF1AC89}">
      <dgm:prSet/>
      <dgm:spPr/>
      <dgm:t>
        <a:bodyPr/>
        <a:lstStyle/>
        <a:p>
          <a:endParaRPr lang="en-US"/>
        </a:p>
      </dgm:t>
    </dgm:pt>
    <dgm:pt modelId="{A61E7311-161F-4C33-94D4-D41DD658DA07}" type="sibTrans" cxnId="{115FDE23-1A92-4338-AF34-4A570EF1AC89}">
      <dgm:prSet/>
      <dgm:spPr/>
      <dgm:t>
        <a:bodyPr/>
        <a:lstStyle/>
        <a:p>
          <a:endParaRPr lang="en-US"/>
        </a:p>
      </dgm:t>
    </dgm:pt>
    <dgm:pt modelId="{854E9F5A-BAFE-429D-A1CD-93F3733A7BC8}">
      <dgm:prSet custT="1"/>
      <dgm:spPr/>
      <dgm:t>
        <a:bodyPr/>
        <a:lstStyle/>
        <a:p>
          <a:r>
            <a:rPr lang="en-US" sz="700" dirty="0">
              <a:latin typeface="Arial" panose="020B0604020202020204" pitchFamily="34" charset="0"/>
              <a:cs typeface="Arial" panose="020B0604020202020204" pitchFamily="34" charset="0"/>
            </a:rPr>
            <a:t>Zhang, X. and Lin, H. (2021). Disengagement Theory. </a:t>
          </a:r>
          <a:r>
            <a:rPr lang="en-US" sz="700" i="1" dirty="0">
              <a:latin typeface="Arial" panose="020B0604020202020204" pitchFamily="34" charset="0"/>
              <a:cs typeface="Arial" panose="020B0604020202020204" pitchFamily="34" charset="0"/>
            </a:rPr>
            <a:t>Encyclopedia of Gerontology and Population Aging</a:t>
          </a:r>
          <a:r>
            <a:rPr lang="en-US" sz="700" dirty="0">
              <a:latin typeface="Arial" panose="020B0604020202020204" pitchFamily="34" charset="0"/>
              <a:cs typeface="Arial" panose="020B0604020202020204" pitchFamily="34" charset="0"/>
            </a:rPr>
            <a:t>, pp.1471–1476. </a:t>
          </a:r>
          <a:r>
            <a:rPr lang="en-US" sz="700" u="sng" dirty="0">
              <a:latin typeface="Arial" panose="020B0604020202020204" pitchFamily="34" charset="0"/>
              <a:cs typeface="Arial" panose="020B0604020202020204" pitchFamily="34" charset="0"/>
              <a:hlinkClick xmlns:r="http://schemas.openxmlformats.org/officeDocument/2006/relationships" r:id="rId18"/>
            </a:rPr>
            <a:t>https://doi.org/10.1007/978-3-030-22009-9_645</a:t>
          </a:r>
          <a:r>
            <a:rPr lang="en-US" sz="700" dirty="0">
              <a:latin typeface="Arial" panose="020B0604020202020204" pitchFamily="34" charset="0"/>
              <a:cs typeface="Arial" panose="020B0604020202020204" pitchFamily="34" charset="0"/>
            </a:rPr>
            <a:t>. </a:t>
          </a:r>
        </a:p>
      </dgm:t>
    </dgm:pt>
    <dgm:pt modelId="{8A7C8A6B-AEAE-4731-9029-E6FDA910E438}" type="parTrans" cxnId="{C1E3C39F-0E2F-4D21-A7EC-1BC8EBFAE5DC}">
      <dgm:prSet/>
      <dgm:spPr/>
      <dgm:t>
        <a:bodyPr/>
        <a:lstStyle/>
        <a:p>
          <a:endParaRPr lang="en-US"/>
        </a:p>
      </dgm:t>
    </dgm:pt>
    <dgm:pt modelId="{BD131DC5-407F-411C-967A-7D2A62364AB7}" type="sibTrans" cxnId="{C1E3C39F-0E2F-4D21-A7EC-1BC8EBFAE5DC}">
      <dgm:prSet/>
      <dgm:spPr/>
      <dgm:t>
        <a:bodyPr/>
        <a:lstStyle/>
        <a:p>
          <a:endParaRPr lang="en-US"/>
        </a:p>
      </dgm:t>
    </dgm:pt>
    <dgm:pt modelId="{E35BAEE8-D971-404F-9E90-080B8169161D}" type="pres">
      <dgm:prSet presAssocID="{B2ECD472-F6A4-4B0F-AD93-1796B827AE99}" presName="vert0" presStyleCnt="0">
        <dgm:presLayoutVars>
          <dgm:dir/>
          <dgm:animOne val="branch"/>
          <dgm:animLvl val="lvl"/>
        </dgm:presLayoutVars>
      </dgm:prSet>
      <dgm:spPr/>
      <dgm:t>
        <a:bodyPr/>
        <a:lstStyle/>
        <a:p>
          <a:endParaRPr lang="en-GB"/>
        </a:p>
      </dgm:t>
    </dgm:pt>
    <dgm:pt modelId="{AA6A6088-FB17-47DC-AF58-20D821B1F4F2}" type="pres">
      <dgm:prSet presAssocID="{524BAD3A-2E63-4E8F-856E-9C3479C6849E}" presName="thickLine" presStyleLbl="alignNode1" presStyleIdx="0" presStyleCnt="30"/>
      <dgm:spPr/>
    </dgm:pt>
    <dgm:pt modelId="{389BB772-F094-42A3-BF77-B1DB66798DD7}" type="pres">
      <dgm:prSet presAssocID="{524BAD3A-2E63-4E8F-856E-9C3479C6849E}" presName="horz1" presStyleCnt="0"/>
      <dgm:spPr/>
    </dgm:pt>
    <dgm:pt modelId="{79F4C1DD-01C8-4A8C-A837-5B6612D252FB}" type="pres">
      <dgm:prSet presAssocID="{524BAD3A-2E63-4E8F-856E-9C3479C6849E}" presName="tx1" presStyleLbl="revTx" presStyleIdx="0" presStyleCnt="30"/>
      <dgm:spPr/>
      <dgm:t>
        <a:bodyPr/>
        <a:lstStyle/>
        <a:p>
          <a:endParaRPr lang="en-GB"/>
        </a:p>
      </dgm:t>
    </dgm:pt>
    <dgm:pt modelId="{181350E0-0F79-42BC-A951-24087DC38E09}" type="pres">
      <dgm:prSet presAssocID="{524BAD3A-2E63-4E8F-856E-9C3479C6849E}" presName="vert1" presStyleCnt="0"/>
      <dgm:spPr/>
    </dgm:pt>
    <dgm:pt modelId="{77498C92-A930-4C59-93E9-33B9BBCE1D7B}" type="pres">
      <dgm:prSet presAssocID="{4A302B7B-EAF1-4873-8AEF-1E846DD49D65}" presName="thickLine" presStyleLbl="alignNode1" presStyleIdx="1" presStyleCnt="30"/>
      <dgm:spPr/>
    </dgm:pt>
    <dgm:pt modelId="{946CDBC9-BD15-4C35-8B59-89D5C64811C4}" type="pres">
      <dgm:prSet presAssocID="{4A302B7B-EAF1-4873-8AEF-1E846DD49D65}" presName="horz1" presStyleCnt="0"/>
      <dgm:spPr/>
    </dgm:pt>
    <dgm:pt modelId="{3F29CBAE-DD36-4D87-A77B-71426D983C75}" type="pres">
      <dgm:prSet presAssocID="{4A302B7B-EAF1-4873-8AEF-1E846DD49D65}" presName="tx1" presStyleLbl="revTx" presStyleIdx="1" presStyleCnt="30"/>
      <dgm:spPr/>
      <dgm:t>
        <a:bodyPr/>
        <a:lstStyle/>
        <a:p>
          <a:endParaRPr lang="en-GB"/>
        </a:p>
      </dgm:t>
    </dgm:pt>
    <dgm:pt modelId="{6A9F4BE2-5B63-4395-8536-3F1C37F15FFF}" type="pres">
      <dgm:prSet presAssocID="{4A302B7B-EAF1-4873-8AEF-1E846DD49D65}" presName="vert1" presStyleCnt="0"/>
      <dgm:spPr/>
    </dgm:pt>
    <dgm:pt modelId="{CD642C04-65F4-412C-AD0A-3BE1EF7E5421}" type="pres">
      <dgm:prSet presAssocID="{4A644747-09A8-4E5F-88A5-352C84A91D7D}" presName="thickLine" presStyleLbl="alignNode1" presStyleIdx="2" presStyleCnt="30"/>
      <dgm:spPr/>
    </dgm:pt>
    <dgm:pt modelId="{EF7323A6-F0E5-45A6-BB9D-67175F2D066F}" type="pres">
      <dgm:prSet presAssocID="{4A644747-09A8-4E5F-88A5-352C84A91D7D}" presName="horz1" presStyleCnt="0"/>
      <dgm:spPr/>
    </dgm:pt>
    <dgm:pt modelId="{C3339747-95FE-4DD6-8216-9723DAFE195D}" type="pres">
      <dgm:prSet presAssocID="{4A644747-09A8-4E5F-88A5-352C84A91D7D}" presName="tx1" presStyleLbl="revTx" presStyleIdx="2" presStyleCnt="30"/>
      <dgm:spPr/>
      <dgm:t>
        <a:bodyPr/>
        <a:lstStyle/>
        <a:p>
          <a:endParaRPr lang="en-GB"/>
        </a:p>
      </dgm:t>
    </dgm:pt>
    <dgm:pt modelId="{F5FF2EAB-95AC-4BFF-8E4B-E16CECEB1BA0}" type="pres">
      <dgm:prSet presAssocID="{4A644747-09A8-4E5F-88A5-352C84A91D7D}" presName="vert1" presStyleCnt="0"/>
      <dgm:spPr/>
    </dgm:pt>
    <dgm:pt modelId="{CB306A10-698D-46D0-A7B3-158B7203AAB0}" type="pres">
      <dgm:prSet presAssocID="{BD86CE31-9667-4A1F-B9D8-E05B982AFE5F}" presName="thickLine" presStyleLbl="alignNode1" presStyleIdx="3" presStyleCnt="30"/>
      <dgm:spPr/>
    </dgm:pt>
    <dgm:pt modelId="{E18B40AF-DD32-4824-9AA9-1368D87715D7}" type="pres">
      <dgm:prSet presAssocID="{BD86CE31-9667-4A1F-B9D8-E05B982AFE5F}" presName="horz1" presStyleCnt="0"/>
      <dgm:spPr/>
    </dgm:pt>
    <dgm:pt modelId="{FE33FFB9-59DC-4B70-A634-5444D842638D}" type="pres">
      <dgm:prSet presAssocID="{BD86CE31-9667-4A1F-B9D8-E05B982AFE5F}" presName="tx1" presStyleLbl="revTx" presStyleIdx="3" presStyleCnt="30"/>
      <dgm:spPr/>
      <dgm:t>
        <a:bodyPr/>
        <a:lstStyle/>
        <a:p>
          <a:endParaRPr lang="en-GB"/>
        </a:p>
      </dgm:t>
    </dgm:pt>
    <dgm:pt modelId="{07C60E4B-CBD2-4857-A672-FF1627F50576}" type="pres">
      <dgm:prSet presAssocID="{BD86CE31-9667-4A1F-B9D8-E05B982AFE5F}" presName="vert1" presStyleCnt="0"/>
      <dgm:spPr/>
    </dgm:pt>
    <dgm:pt modelId="{12E82AEB-ED55-42D9-816C-205D57840FAE}" type="pres">
      <dgm:prSet presAssocID="{9E56E98B-E30E-4788-A280-D60834A0D5CA}" presName="thickLine" presStyleLbl="alignNode1" presStyleIdx="4" presStyleCnt="30"/>
      <dgm:spPr/>
    </dgm:pt>
    <dgm:pt modelId="{53CAE39F-4BA6-4531-849A-010AE89E74EB}" type="pres">
      <dgm:prSet presAssocID="{9E56E98B-E30E-4788-A280-D60834A0D5CA}" presName="horz1" presStyleCnt="0"/>
      <dgm:spPr/>
    </dgm:pt>
    <dgm:pt modelId="{0C6AC37E-D40D-4FD7-9352-CF0086E59E58}" type="pres">
      <dgm:prSet presAssocID="{9E56E98B-E30E-4788-A280-D60834A0D5CA}" presName="tx1" presStyleLbl="revTx" presStyleIdx="4" presStyleCnt="30"/>
      <dgm:spPr/>
      <dgm:t>
        <a:bodyPr/>
        <a:lstStyle/>
        <a:p>
          <a:endParaRPr lang="en-GB"/>
        </a:p>
      </dgm:t>
    </dgm:pt>
    <dgm:pt modelId="{40D7ABDC-B88B-49E8-9812-204FC097B761}" type="pres">
      <dgm:prSet presAssocID="{9E56E98B-E30E-4788-A280-D60834A0D5CA}" presName="vert1" presStyleCnt="0"/>
      <dgm:spPr/>
    </dgm:pt>
    <dgm:pt modelId="{A3AC4561-AD47-4F21-8748-1C7D8D6A019E}" type="pres">
      <dgm:prSet presAssocID="{1B98288B-C412-4464-BB08-02501C465473}" presName="thickLine" presStyleLbl="alignNode1" presStyleIdx="5" presStyleCnt="30"/>
      <dgm:spPr/>
    </dgm:pt>
    <dgm:pt modelId="{1A9480CB-8494-4341-A087-C4FEC29F6016}" type="pres">
      <dgm:prSet presAssocID="{1B98288B-C412-4464-BB08-02501C465473}" presName="horz1" presStyleCnt="0"/>
      <dgm:spPr/>
    </dgm:pt>
    <dgm:pt modelId="{CC7AA8E6-3F72-49B3-84B5-1E00274CB2DA}" type="pres">
      <dgm:prSet presAssocID="{1B98288B-C412-4464-BB08-02501C465473}" presName="tx1" presStyleLbl="revTx" presStyleIdx="5" presStyleCnt="30"/>
      <dgm:spPr/>
      <dgm:t>
        <a:bodyPr/>
        <a:lstStyle/>
        <a:p>
          <a:endParaRPr lang="en-GB"/>
        </a:p>
      </dgm:t>
    </dgm:pt>
    <dgm:pt modelId="{63BDF464-7560-407C-A1F1-396007C86894}" type="pres">
      <dgm:prSet presAssocID="{1B98288B-C412-4464-BB08-02501C465473}" presName="vert1" presStyleCnt="0"/>
      <dgm:spPr/>
    </dgm:pt>
    <dgm:pt modelId="{67279AFE-107A-4F1F-83DE-F6A8B6E872CC}" type="pres">
      <dgm:prSet presAssocID="{EC2C0C85-51BC-4EC0-9B9D-D9CD71D27978}" presName="thickLine" presStyleLbl="alignNode1" presStyleIdx="6" presStyleCnt="30"/>
      <dgm:spPr/>
    </dgm:pt>
    <dgm:pt modelId="{92D9E1D0-D4CC-4EBE-9E2B-93C19B6FBFAE}" type="pres">
      <dgm:prSet presAssocID="{EC2C0C85-51BC-4EC0-9B9D-D9CD71D27978}" presName="horz1" presStyleCnt="0"/>
      <dgm:spPr/>
    </dgm:pt>
    <dgm:pt modelId="{7B899CB8-B3C8-4C13-AA89-B9CA40914B12}" type="pres">
      <dgm:prSet presAssocID="{EC2C0C85-51BC-4EC0-9B9D-D9CD71D27978}" presName="tx1" presStyleLbl="revTx" presStyleIdx="6" presStyleCnt="30"/>
      <dgm:spPr/>
      <dgm:t>
        <a:bodyPr/>
        <a:lstStyle/>
        <a:p>
          <a:endParaRPr lang="en-GB"/>
        </a:p>
      </dgm:t>
    </dgm:pt>
    <dgm:pt modelId="{ADC50F26-3107-450F-9082-8F59DCCBED63}" type="pres">
      <dgm:prSet presAssocID="{EC2C0C85-51BC-4EC0-9B9D-D9CD71D27978}" presName="vert1" presStyleCnt="0"/>
      <dgm:spPr/>
    </dgm:pt>
    <dgm:pt modelId="{E20A7427-1948-44FC-A3BC-76AA9763E7C1}" type="pres">
      <dgm:prSet presAssocID="{A0822C76-A431-4CA2-8476-542846CA77A2}" presName="thickLine" presStyleLbl="alignNode1" presStyleIdx="7" presStyleCnt="30"/>
      <dgm:spPr/>
    </dgm:pt>
    <dgm:pt modelId="{3C1716B9-505E-4C33-8BC4-1F4937D56BAD}" type="pres">
      <dgm:prSet presAssocID="{A0822C76-A431-4CA2-8476-542846CA77A2}" presName="horz1" presStyleCnt="0"/>
      <dgm:spPr/>
    </dgm:pt>
    <dgm:pt modelId="{7CD4BB37-CE48-46D7-B283-5732841A8DD8}" type="pres">
      <dgm:prSet presAssocID="{A0822C76-A431-4CA2-8476-542846CA77A2}" presName="tx1" presStyleLbl="revTx" presStyleIdx="7" presStyleCnt="30"/>
      <dgm:spPr/>
      <dgm:t>
        <a:bodyPr/>
        <a:lstStyle/>
        <a:p>
          <a:endParaRPr lang="en-GB"/>
        </a:p>
      </dgm:t>
    </dgm:pt>
    <dgm:pt modelId="{C24CA66C-A4C1-42F2-B9FA-4CACF417D524}" type="pres">
      <dgm:prSet presAssocID="{A0822C76-A431-4CA2-8476-542846CA77A2}" presName="vert1" presStyleCnt="0"/>
      <dgm:spPr/>
    </dgm:pt>
    <dgm:pt modelId="{B2981012-24F2-44F7-8B0D-0D8998E54F96}" type="pres">
      <dgm:prSet presAssocID="{4FE8AD6D-1660-4C22-A9FD-541D9396834F}" presName="thickLine" presStyleLbl="alignNode1" presStyleIdx="8" presStyleCnt="30"/>
      <dgm:spPr/>
    </dgm:pt>
    <dgm:pt modelId="{8D6597DF-1D7C-4246-BDAF-B443E5F0D718}" type="pres">
      <dgm:prSet presAssocID="{4FE8AD6D-1660-4C22-A9FD-541D9396834F}" presName="horz1" presStyleCnt="0"/>
      <dgm:spPr/>
    </dgm:pt>
    <dgm:pt modelId="{D5DF6DED-06DF-4A7C-8F86-A1AB29781CBB}" type="pres">
      <dgm:prSet presAssocID="{4FE8AD6D-1660-4C22-A9FD-541D9396834F}" presName="tx1" presStyleLbl="revTx" presStyleIdx="8" presStyleCnt="30"/>
      <dgm:spPr/>
      <dgm:t>
        <a:bodyPr/>
        <a:lstStyle/>
        <a:p>
          <a:endParaRPr lang="en-GB"/>
        </a:p>
      </dgm:t>
    </dgm:pt>
    <dgm:pt modelId="{AD487517-7236-4FB7-8582-45F8C5FD7FAA}" type="pres">
      <dgm:prSet presAssocID="{4FE8AD6D-1660-4C22-A9FD-541D9396834F}" presName="vert1" presStyleCnt="0"/>
      <dgm:spPr/>
    </dgm:pt>
    <dgm:pt modelId="{6AE2D9E5-3F7E-4249-955E-84DC1E45DC60}" type="pres">
      <dgm:prSet presAssocID="{C1503C59-F78D-43C2-B1BA-9A44560E2687}" presName="thickLine" presStyleLbl="alignNode1" presStyleIdx="9" presStyleCnt="30"/>
      <dgm:spPr/>
    </dgm:pt>
    <dgm:pt modelId="{3B81C0BC-500D-4E53-8B1D-3D88B601C953}" type="pres">
      <dgm:prSet presAssocID="{C1503C59-F78D-43C2-B1BA-9A44560E2687}" presName="horz1" presStyleCnt="0"/>
      <dgm:spPr/>
    </dgm:pt>
    <dgm:pt modelId="{BE9BB644-9B4C-4990-B7BD-FCAC31E30401}" type="pres">
      <dgm:prSet presAssocID="{C1503C59-F78D-43C2-B1BA-9A44560E2687}" presName="tx1" presStyleLbl="revTx" presStyleIdx="9" presStyleCnt="30"/>
      <dgm:spPr/>
      <dgm:t>
        <a:bodyPr/>
        <a:lstStyle/>
        <a:p>
          <a:endParaRPr lang="en-GB"/>
        </a:p>
      </dgm:t>
    </dgm:pt>
    <dgm:pt modelId="{2BED6161-C831-4A3C-B3B2-EAD30EB077CF}" type="pres">
      <dgm:prSet presAssocID="{C1503C59-F78D-43C2-B1BA-9A44560E2687}" presName="vert1" presStyleCnt="0"/>
      <dgm:spPr/>
    </dgm:pt>
    <dgm:pt modelId="{D544DF5D-3CB9-41B8-BED3-BCD3BE089CD9}" type="pres">
      <dgm:prSet presAssocID="{7DC0AF41-2F5D-4E8B-AC28-DA663DF0DD09}" presName="thickLine" presStyleLbl="alignNode1" presStyleIdx="10" presStyleCnt="30"/>
      <dgm:spPr/>
    </dgm:pt>
    <dgm:pt modelId="{54A0E98B-27EC-4EC8-A3E8-2DD14DEF66ED}" type="pres">
      <dgm:prSet presAssocID="{7DC0AF41-2F5D-4E8B-AC28-DA663DF0DD09}" presName="horz1" presStyleCnt="0"/>
      <dgm:spPr/>
    </dgm:pt>
    <dgm:pt modelId="{CE4F7C16-DB62-4F82-81C4-13F4CB856E2C}" type="pres">
      <dgm:prSet presAssocID="{7DC0AF41-2F5D-4E8B-AC28-DA663DF0DD09}" presName="tx1" presStyleLbl="revTx" presStyleIdx="10" presStyleCnt="30"/>
      <dgm:spPr/>
      <dgm:t>
        <a:bodyPr/>
        <a:lstStyle/>
        <a:p>
          <a:endParaRPr lang="en-GB"/>
        </a:p>
      </dgm:t>
    </dgm:pt>
    <dgm:pt modelId="{D408045A-DFBC-4134-855E-B2687DFB933B}" type="pres">
      <dgm:prSet presAssocID="{7DC0AF41-2F5D-4E8B-AC28-DA663DF0DD09}" presName="vert1" presStyleCnt="0"/>
      <dgm:spPr/>
    </dgm:pt>
    <dgm:pt modelId="{26670720-AD87-4576-ABF4-3F5BE31E1E48}" type="pres">
      <dgm:prSet presAssocID="{9E8F97C3-0B69-4768-90B1-19165F7AEFB2}" presName="thickLine" presStyleLbl="alignNode1" presStyleIdx="11" presStyleCnt="30"/>
      <dgm:spPr/>
    </dgm:pt>
    <dgm:pt modelId="{6528A46D-B23E-4B12-A1B7-09E8C742F98F}" type="pres">
      <dgm:prSet presAssocID="{9E8F97C3-0B69-4768-90B1-19165F7AEFB2}" presName="horz1" presStyleCnt="0"/>
      <dgm:spPr/>
    </dgm:pt>
    <dgm:pt modelId="{23891A40-E080-4F3F-AEA2-27A93A5D4FC9}" type="pres">
      <dgm:prSet presAssocID="{9E8F97C3-0B69-4768-90B1-19165F7AEFB2}" presName="tx1" presStyleLbl="revTx" presStyleIdx="11" presStyleCnt="30"/>
      <dgm:spPr/>
      <dgm:t>
        <a:bodyPr/>
        <a:lstStyle/>
        <a:p>
          <a:endParaRPr lang="en-GB"/>
        </a:p>
      </dgm:t>
    </dgm:pt>
    <dgm:pt modelId="{02F095EC-2B32-48F0-91AD-7045B7CC97AD}" type="pres">
      <dgm:prSet presAssocID="{9E8F97C3-0B69-4768-90B1-19165F7AEFB2}" presName="vert1" presStyleCnt="0"/>
      <dgm:spPr/>
    </dgm:pt>
    <dgm:pt modelId="{F6D103B3-9BE7-40D3-93A5-02228D40071A}" type="pres">
      <dgm:prSet presAssocID="{88A01B6A-4898-41F2-92C2-DD0A70197646}" presName="thickLine" presStyleLbl="alignNode1" presStyleIdx="12" presStyleCnt="30"/>
      <dgm:spPr/>
    </dgm:pt>
    <dgm:pt modelId="{0F8B6FF2-A2F5-4103-98E5-4FCE14196E13}" type="pres">
      <dgm:prSet presAssocID="{88A01B6A-4898-41F2-92C2-DD0A70197646}" presName="horz1" presStyleCnt="0"/>
      <dgm:spPr/>
    </dgm:pt>
    <dgm:pt modelId="{7DF867A3-6F32-416E-A321-781D32933E3B}" type="pres">
      <dgm:prSet presAssocID="{88A01B6A-4898-41F2-92C2-DD0A70197646}" presName="tx1" presStyleLbl="revTx" presStyleIdx="12" presStyleCnt="30"/>
      <dgm:spPr/>
      <dgm:t>
        <a:bodyPr/>
        <a:lstStyle/>
        <a:p>
          <a:endParaRPr lang="en-GB"/>
        </a:p>
      </dgm:t>
    </dgm:pt>
    <dgm:pt modelId="{B0FB50AB-1E34-4A64-8E07-A3BE97A3A9E5}" type="pres">
      <dgm:prSet presAssocID="{88A01B6A-4898-41F2-92C2-DD0A70197646}" presName="vert1" presStyleCnt="0"/>
      <dgm:spPr/>
    </dgm:pt>
    <dgm:pt modelId="{399BF57D-17B1-42E7-8DC3-AB7114C1EC6E}" type="pres">
      <dgm:prSet presAssocID="{EDA127FD-65F1-44E2-A639-FEA410E75635}" presName="thickLine" presStyleLbl="alignNode1" presStyleIdx="13" presStyleCnt="30"/>
      <dgm:spPr/>
    </dgm:pt>
    <dgm:pt modelId="{CEC36B72-0BA0-43E1-B2F5-D72310F1C41B}" type="pres">
      <dgm:prSet presAssocID="{EDA127FD-65F1-44E2-A639-FEA410E75635}" presName="horz1" presStyleCnt="0"/>
      <dgm:spPr/>
    </dgm:pt>
    <dgm:pt modelId="{CEDFCADB-789D-4C6F-9C08-E97F03229EC5}" type="pres">
      <dgm:prSet presAssocID="{EDA127FD-65F1-44E2-A639-FEA410E75635}" presName="tx1" presStyleLbl="revTx" presStyleIdx="13" presStyleCnt="30"/>
      <dgm:spPr/>
      <dgm:t>
        <a:bodyPr/>
        <a:lstStyle/>
        <a:p>
          <a:endParaRPr lang="en-GB"/>
        </a:p>
      </dgm:t>
    </dgm:pt>
    <dgm:pt modelId="{FCC1420E-0F83-45E1-8C1B-C3CA9389D714}" type="pres">
      <dgm:prSet presAssocID="{EDA127FD-65F1-44E2-A639-FEA410E75635}" presName="vert1" presStyleCnt="0"/>
      <dgm:spPr/>
    </dgm:pt>
    <dgm:pt modelId="{7ABB62F1-9943-485C-9606-7DB1E08C412F}" type="pres">
      <dgm:prSet presAssocID="{14EC578D-C61B-44C5-B1A9-B6B7BEFEBF1B}" presName="thickLine" presStyleLbl="alignNode1" presStyleIdx="14" presStyleCnt="30"/>
      <dgm:spPr/>
    </dgm:pt>
    <dgm:pt modelId="{93913210-898C-4720-B0D7-A47DB5E7AF45}" type="pres">
      <dgm:prSet presAssocID="{14EC578D-C61B-44C5-B1A9-B6B7BEFEBF1B}" presName="horz1" presStyleCnt="0"/>
      <dgm:spPr/>
    </dgm:pt>
    <dgm:pt modelId="{AE9994E0-7F05-4ADF-878C-6140A5A6718E}" type="pres">
      <dgm:prSet presAssocID="{14EC578D-C61B-44C5-B1A9-B6B7BEFEBF1B}" presName="tx1" presStyleLbl="revTx" presStyleIdx="14" presStyleCnt="30"/>
      <dgm:spPr/>
      <dgm:t>
        <a:bodyPr/>
        <a:lstStyle/>
        <a:p>
          <a:endParaRPr lang="en-GB"/>
        </a:p>
      </dgm:t>
    </dgm:pt>
    <dgm:pt modelId="{E7940447-537C-464B-BDB4-796120091099}" type="pres">
      <dgm:prSet presAssocID="{14EC578D-C61B-44C5-B1A9-B6B7BEFEBF1B}" presName="vert1" presStyleCnt="0"/>
      <dgm:spPr/>
    </dgm:pt>
    <dgm:pt modelId="{8CDE041A-2A8C-4FD8-AC2F-CD495B4F8680}" type="pres">
      <dgm:prSet presAssocID="{174249B7-6C88-45CB-8D32-45D73E69A739}" presName="thickLine" presStyleLbl="alignNode1" presStyleIdx="15" presStyleCnt="30"/>
      <dgm:spPr/>
    </dgm:pt>
    <dgm:pt modelId="{69BBF6B7-0AA8-4431-8371-07C2A7C1C1B5}" type="pres">
      <dgm:prSet presAssocID="{174249B7-6C88-45CB-8D32-45D73E69A739}" presName="horz1" presStyleCnt="0"/>
      <dgm:spPr/>
    </dgm:pt>
    <dgm:pt modelId="{1C5FC7D6-2D26-4336-AD73-856A4A6C519D}" type="pres">
      <dgm:prSet presAssocID="{174249B7-6C88-45CB-8D32-45D73E69A739}" presName="tx1" presStyleLbl="revTx" presStyleIdx="15" presStyleCnt="30"/>
      <dgm:spPr/>
      <dgm:t>
        <a:bodyPr/>
        <a:lstStyle/>
        <a:p>
          <a:endParaRPr lang="en-GB"/>
        </a:p>
      </dgm:t>
    </dgm:pt>
    <dgm:pt modelId="{26238365-965D-46E3-AA6C-29EC521BDA51}" type="pres">
      <dgm:prSet presAssocID="{174249B7-6C88-45CB-8D32-45D73E69A739}" presName="vert1" presStyleCnt="0"/>
      <dgm:spPr/>
    </dgm:pt>
    <dgm:pt modelId="{68178920-E857-4C92-97C5-B71CF7787CC4}" type="pres">
      <dgm:prSet presAssocID="{3F238DE9-08F4-40C4-A8E2-947D5AE2C506}" presName="thickLine" presStyleLbl="alignNode1" presStyleIdx="16" presStyleCnt="30"/>
      <dgm:spPr/>
    </dgm:pt>
    <dgm:pt modelId="{207A8D17-EE25-46B2-8393-4C8089E111A3}" type="pres">
      <dgm:prSet presAssocID="{3F238DE9-08F4-40C4-A8E2-947D5AE2C506}" presName="horz1" presStyleCnt="0"/>
      <dgm:spPr/>
    </dgm:pt>
    <dgm:pt modelId="{93D0C49B-B6A6-48A7-BD37-6D1FF03FDC23}" type="pres">
      <dgm:prSet presAssocID="{3F238DE9-08F4-40C4-A8E2-947D5AE2C506}" presName="tx1" presStyleLbl="revTx" presStyleIdx="16" presStyleCnt="30"/>
      <dgm:spPr/>
      <dgm:t>
        <a:bodyPr/>
        <a:lstStyle/>
        <a:p>
          <a:endParaRPr lang="en-GB"/>
        </a:p>
      </dgm:t>
    </dgm:pt>
    <dgm:pt modelId="{5469B829-1F1E-4372-B39D-94DDEBD87DC7}" type="pres">
      <dgm:prSet presAssocID="{3F238DE9-08F4-40C4-A8E2-947D5AE2C506}" presName="vert1" presStyleCnt="0"/>
      <dgm:spPr/>
    </dgm:pt>
    <dgm:pt modelId="{531B5C18-592F-466A-BBE3-6FD54318C563}" type="pres">
      <dgm:prSet presAssocID="{720D76EE-4347-4A7F-95F1-CA67038217FF}" presName="thickLine" presStyleLbl="alignNode1" presStyleIdx="17" presStyleCnt="30"/>
      <dgm:spPr/>
    </dgm:pt>
    <dgm:pt modelId="{05EE2BCB-FD2F-4FD6-9EBB-9457EE61242F}" type="pres">
      <dgm:prSet presAssocID="{720D76EE-4347-4A7F-95F1-CA67038217FF}" presName="horz1" presStyleCnt="0"/>
      <dgm:spPr/>
    </dgm:pt>
    <dgm:pt modelId="{46F5DE19-AC22-4376-A6F1-50A44211C090}" type="pres">
      <dgm:prSet presAssocID="{720D76EE-4347-4A7F-95F1-CA67038217FF}" presName="tx1" presStyleLbl="revTx" presStyleIdx="17" presStyleCnt="30"/>
      <dgm:spPr/>
      <dgm:t>
        <a:bodyPr/>
        <a:lstStyle/>
        <a:p>
          <a:endParaRPr lang="en-GB"/>
        </a:p>
      </dgm:t>
    </dgm:pt>
    <dgm:pt modelId="{EFBB4C98-2692-4D3F-84DA-DE8B8726524A}" type="pres">
      <dgm:prSet presAssocID="{720D76EE-4347-4A7F-95F1-CA67038217FF}" presName="vert1" presStyleCnt="0"/>
      <dgm:spPr/>
    </dgm:pt>
    <dgm:pt modelId="{3A4BC787-372E-40A3-8C87-E6ABF098619E}" type="pres">
      <dgm:prSet presAssocID="{69630965-7D97-444A-80B6-B79B193A1668}" presName="thickLine" presStyleLbl="alignNode1" presStyleIdx="18" presStyleCnt="30"/>
      <dgm:spPr/>
    </dgm:pt>
    <dgm:pt modelId="{8E32F3D7-4B43-4D8A-9151-8127C57FD978}" type="pres">
      <dgm:prSet presAssocID="{69630965-7D97-444A-80B6-B79B193A1668}" presName="horz1" presStyleCnt="0"/>
      <dgm:spPr/>
    </dgm:pt>
    <dgm:pt modelId="{E5DF550F-EB74-4703-B623-ABB40425666C}" type="pres">
      <dgm:prSet presAssocID="{69630965-7D97-444A-80B6-B79B193A1668}" presName="tx1" presStyleLbl="revTx" presStyleIdx="18" presStyleCnt="30"/>
      <dgm:spPr/>
      <dgm:t>
        <a:bodyPr/>
        <a:lstStyle/>
        <a:p>
          <a:endParaRPr lang="en-GB"/>
        </a:p>
      </dgm:t>
    </dgm:pt>
    <dgm:pt modelId="{4D609FEA-F79E-466D-8F01-A78308F99BE4}" type="pres">
      <dgm:prSet presAssocID="{69630965-7D97-444A-80B6-B79B193A1668}" presName="vert1" presStyleCnt="0"/>
      <dgm:spPr/>
    </dgm:pt>
    <dgm:pt modelId="{EE9A73A6-24B7-49D7-8BB0-AF0ADA2DAAD3}" type="pres">
      <dgm:prSet presAssocID="{15364139-8C72-4C1A-851C-D9BD06DBCFD3}" presName="thickLine" presStyleLbl="alignNode1" presStyleIdx="19" presStyleCnt="30"/>
      <dgm:spPr/>
    </dgm:pt>
    <dgm:pt modelId="{D1C4C5B3-DCCC-4004-A50F-EE51D9EFECAA}" type="pres">
      <dgm:prSet presAssocID="{15364139-8C72-4C1A-851C-D9BD06DBCFD3}" presName="horz1" presStyleCnt="0"/>
      <dgm:spPr/>
    </dgm:pt>
    <dgm:pt modelId="{C421E45E-24C1-4B18-9E6A-039AFC3C5F62}" type="pres">
      <dgm:prSet presAssocID="{15364139-8C72-4C1A-851C-D9BD06DBCFD3}" presName="tx1" presStyleLbl="revTx" presStyleIdx="19" presStyleCnt="30"/>
      <dgm:spPr/>
      <dgm:t>
        <a:bodyPr/>
        <a:lstStyle/>
        <a:p>
          <a:endParaRPr lang="en-GB"/>
        </a:p>
      </dgm:t>
    </dgm:pt>
    <dgm:pt modelId="{0E019488-E28B-464A-B381-C2973F848AF8}" type="pres">
      <dgm:prSet presAssocID="{15364139-8C72-4C1A-851C-D9BD06DBCFD3}" presName="vert1" presStyleCnt="0"/>
      <dgm:spPr/>
    </dgm:pt>
    <dgm:pt modelId="{97054B0F-B23F-4B7D-A266-6F7D6D5F43A0}" type="pres">
      <dgm:prSet presAssocID="{EEAA97AF-0500-4CDA-9A49-EB1C6A6054E1}" presName="thickLine" presStyleLbl="alignNode1" presStyleIdx="20" presStyleCnt="30"/>
      <dgm:spPr/>
    </dgm:pt>
    <dgm:pt modelId="{789951DB-CFDC-43A4-A64B-AD668AFFD330}" type="pres">
      <dgm:prSet presAssocID="{EEAA97AF-0500-4CDA-9A49-EB1C6A6054E1}" presName="horz1" presStyleCnt="0"/>
      <dgm:spPr/>
    </dgm:pt>
    <dgm:pt modelId="{AFB5BC60-B4EA-4888-B836-7BAD8F829BDD}" type="pres">
      <dgm:prSet presAssocID="{EEAA97AF-0500-4CDA-9A49-EB1C6A6054E1}" presName="tx1" presStyleLbl="revTx" presStyleIdx="20" presStyleCnt="30"/>
      <dgm:spPr/>
      <dgm:t>
        <a:bodyPr/>
        <a:lstStyle/>
        <a:p>
          <a:endParaRPr lang="en-GB"/>
        </a:p>
      </dgm:t>
    </dgm:pt>
    <dgm:pt modelId="{5D2669C7-A923-414D-8E70-C4A3AABEA414}" type="pres">
      <dgm:prSet presAssocID="{EEAA97AF-0500-4CDA-9A49-EB1C6A6054E1}" presName="vert1" presStyleCnt="0"/>
      <dgm:spPr/>
    </dgm:pt>
    <dgm:pt modelId="{E87840EF-D604-4888-9DAF-C2E0C0E5DEA6}" type="pres">
      <dgm:prSet presAssocID="{ED92323B-497C-479F-BA8D-EDD10911F580}" presName="thickLine" presStyleLbl="alignNode1" presStyleIdx="21" presStyleCnt="30"/>
      <dgm:spPr/>
    </dgm:pt>
    <dgm:pt modelId="{43C5D171-D5F0-4DFD-8E8A-A169339549FA}" type="pres">
      <dgm:prSet presAssocID="{ED92323B-497C-479F-BA8D-EDD10911F580}" presName="horz1" presStyleCnt="0"/>
      <dgm:spPr/>
    </dgm:pt>
    <dgm:pt modelId="{D9306287-7F32-491A-A588-3FE4FA252B2E}" type="pres">
      <dgm:prSet presAssocID="{ED92323B-497C-479F-BA8D-EDD10911F580}" presName="tx1" presStyleLbl="revTx" presStyleIdx="21" presStyleCnt="30"/>
      <dgm:spPr/>
      <dgm:t>
        <a:bodyPr/>
        <a:lstStyle/>
        <a:p>
          <a:endParaRPr lang="en-GB"/>
        </a:p>
      </dgm:t>
    </dgm:pt>
    <dgm:pt modelId="{133C1599-A60F-4B5C-93C3-949BE58E42F7}" type="pres">
      <dgm:prSet presAssocID="{ED92323B-497C-479F-BA8D-EDD10911F580}" presName="vert1" presStyleCnt="0"/>
      <dgm:spPr/>
    </dgm:pt>
    <dgm:pt modelId="{E7A75818-40F0-4AA4-BBDA-BE04576C8692}" type="pres">
      <dgm:prSet presAssocID="{7B778F37-682B-4BA3-BADF-B9793897FC07}" presName="thickLine" presStyleLbl="alignNode1" presStyleIdx="22" presStyleCnt="30"/>
      <dgm:spPr/>
    </dgm:pt>
    <dgm:pt modelId="{BBC3D466-3710-490D-B2CD-08B98747754F}" type="pres">
      <dgm:prSet presAssocID="{7B778F37-682B-4BA3-BADF-B9793897FC07}" presName="horz1" presStyleCnt="0"/>
      <dgm:spPr/>
    </dgm:pt>
    <dgm:pt modelId="{6216C3D1-F079-43B5-B5A6-795B9E9BFEEA}" type="pres">
      <dgm:prSet presAssocID="{7B778F37-682B-4BA3-BADF-B9793897FC07}" presName="tx1" presStyleLbl="revTx" presStyleIdx="22" presStyleCnt="30"/>
      <dgm:spPr/>
      <dgm:t>
        <a:bodyPr/>
        <a:lstStyle/>
        <a:p>
          <a:endParaRPr lang="en-GB"/>
        </a:p>
      </dgm:t>
    </dgm:pt>
    <dgm:pt modelId="{378F185F-B3BA-4591-ACDC-33A114AC6208}" type="pres">
      <dgm:prSet presAssocID="{7B778F37-682B-4BA3-BADF-B9793897FC07}" presName="vert1" presStyleCnt="0"/>
      <dgm:spPr/>
    </dgm:pt>
    <dgm:pt modelId="{EBAFA767-42C7-4FDE-80C7-F71334585B36}" type="pres">
      <dgm:prSet presAssocID="{21A12380-AFEA-4DB9-A97C-230172E090E5}" presName="thickLine" presStyleLbl="alignNode1" presStyleIdx="23" presStyleCnt="30"/>
      <dgm:spPr/>
    </dgm:pt>
    <dgm:pt modelId="{702B3807-D077-4349-BAE5-04B9F4F9A0AA}" type="pres">
      <dgm:prSet presAssocID="{21A12380-AFEA-4DB9-A97C-230172E090E5}" presName="horz1" presStyleCnt="0"/>
      <dgm:spPr/>
    </dgm:pt>
    <dgm:pt modelId="{9D96097F-BDD9-4797-B46E-DD80C56904F5}" type="pres">
      <dgm:prSet presAssocID="{21A12380-AFEA-4DB9-A97C-230172E090E5}" presName="tx1" presStyleLbl="revTx" presStyleIdx="23" presStyleCnt="30"/>
      <dgm:spPr/>
      <dgm:t>
        <a:bodyPr/>
        <a:lstStyle/>
        <a:p>
          <a:endParaRPr lang="en-GB"/>
        </a:p>
      </dgm:t>
    </dgm:pt>
    <dgm:pt modelId="{A53FE645-854C-4B7C-BFD0-20195C9970C5}" type="pres">
      <dgm:prSet presAssocID="{21A12380-AFEA-4DB9-A97C-230172E090E5}" presName="vert1" presStyleCnt="0"/>
      <dgm:spPr/>
    </dgm:pt>
    <dgm:pt modelId="{5A315220-8726-4795-AC68-E83CE3AFB08E}" type="pres">
      <dgm:prSet presAssocID="{EE3D7AF2-4310-4B75-AF81-DCE26D1312ED}" presName="thickLine" presStyleLbl="alignNode1" presStyleIdx="24" presStyleCnt="30"/>
      <dgm:spPr/>
    </dgm:pt>
    <dgm:pt modelId="{021ACCA5-6F6C-4FFE-8A62-DAE619775E94}" type="pres">
      <dgm:prSet presAssocID="{EE3D7AF2-4310-4B75-AF81-DCE26D1312ED}" presName="horz1" presStyleCnt="0"/>
      <dgm:spPr/>
    </dgm:pt>
    <dgm:pt modelId="{2F7D207A-3D8B-40CB-9D52-4D08A3E19CCF}" type="pres">
      <dgm:prSet presAssocID="{EE3D7AF2-4310-4B75-AF81-DCE26D1312ED}" presName="tx1" presStyleLbl="revTx" presStyleIdx="24" presStyleCnt="30"/>
      <dgm:spPr/>
      <dgm:t>
        <a:bodyPr/>
        <a:lstStyle/>
        <a:p>
          <a:endParaRPr lang="en-GB"/>
        </a:p>
      </dgm:t>
    </dgm:pt>
    <dgm:pt modelId="{4D904C7F-8117-494C-9F53-57935ADF6ABA}" type="pres">
      <dgm:prSet presAssocID="{EE3D7AF2-4310-4B75-AF81-DCE26D1312ED}" presName="vert1" presStyleCnt="0"/>
      <dgm:spPr/>
    </dgm:pt>
    <dgm:pt modelId="{BC7DF9F6-5FAC-4D83-8A45-6E0F297FC031}" type="pres">
      <dgm:prSet presAssocID="{1CA25A33-076F-430F-9546-D5C98D549274}" presName="thickLine" presStyleLbl="alignNode1" presStyleIdx="25" presStyleCnt="30"/>
      <dgm:spPr/>
    </dgm:pt>
    <dgm:pt modelId="{39014E02-B437-4595-8FB0-0CBA4E9792EA}" type="pres">
      <dgm:prSet presAssocID="{1CA25A33-076F-430F-9546-D5C98D549274}" presName="horz1" presStyleCnt="0"/>
      <dgm:spPr/>
    </dgm:pt>
    <dgm:pt modelId="{7D01F540-1E92-407C-9373-8C97BC21A52F}" type="pres">
      <dgm:prSet presAssocID="{1CA25A33-076F-430F-9546-D5C98D549274}" presName="tx1" presStyleLbl="revTx" presStyleIdx="25" presStyleCnt="30"/>
      <dgm:spPr/>
      <dgm:t>
        <a:bodyPr/>
        <a:lstStyle/>
        <a:p>
          <a:endParaRPr lang="en-GB"/>
        </a:p>
      </dgm:t>
    </dgm:pt>
    <dgm:pt modelId="{BC72D7CE-176A-438F-8106-15F4975F25BD}" type="pres">
      <dgm:prSet presAssocID="{1CA25A33-076F-430F-9546-D5C98D549274}" presName="vert1" presStyleCnt="0"/>
      <dgm:spPr/>
    </dgm:pt>
    <dgm:pt modelId="{5B816F92-FE98-4B4B-A1E3-A392659A2A0E}" type="pres">
      <dgm:prSet presAssocID="{999C94F8-8AA6-41BF-BADC-A947ED1FCAB5}" presName="thickLine" presStyleLbl="alignNode1" presStyleIdx="26" presStyleCnt="30"/>
      <dgm:spPr/>
    </dgm:pt>
    <dgm:pt modelId="{C9785162-ACA2-4478-93F4-BFCF8BC84DF5}" type="pres">
      <dgm:prSet presAssocID="{999C94F8-8AA6-41BF-BADC-A947ED1FCAB5}" presName="horz1" presStyleCnt="0"/>
      <dgm:spPr/>
    </dgm:pt>
    <dgm:pt modelId="{67A673BE-6BC5-481C-BC80-2D9B3F62FCB5}" type="pres">
      <dgm:prSet presAssocID="{999C94F8-8AA6-41BF-BADC-A947ED1FCAB5}" presName="tx1" presStyleLbl="revTx" presStyleIdx="26" presStyleCnt="30"/>
      <dgm:spPr/>
      <dgm:t>
        <a:bodyPr/>
        <a:lstStyle/>
        <a:p>
          <a:endParaRPr lang="en-GB"/>
        </a:p>
      </dgm:t>
    </dgm:pt>
    <dgm:pt modelId="{97A94B1D-6564-40EF-A400-5F13DBB79B8C}" type="pres">
      <dgm:prSet presAssocID="{999C94F8-8AA6-41BF-BADC-A947ED1FCAB5}" presName="vert1" presStyleCnt="0"/>
      <dgm:spPr/>
    </dgm:pt>
    <dgm:pt modelId="{FC30E542-6B99-4E0D-ABE6-6DB727ACC91F}" type="pres">
      <dgm:prSet presAssocID="{EB565EC3-5034-4C25-ABF1-A5BE8CE2E65B}" presName="thickLine" presStyleLbl="alignNode1" presStyleIdx="27" presStyleCnt="30"/>
      <dgm:spPr/>
    </dgm:pt>
    <dgm:pt modelId="{F16DC5CF-D83C-40B1-A516-06A1911C98C2}" type="pres">
      <dgm:prSet presAssocID="{EB565EC3-5034-4C25-ABF1-A5BE8CE2E65B}" presName="horz1" presStyleCnt="0"/>
      <dgm:spPr/>
    </dgm:pt>
    <dgm:pt modelId="{C4D73520-C130-43E7-94E0-35208AC2C8E1}" type="pres">
      <dgm:prSet presAssocID="{EB565EC3-5034-4C25-ABF1-A5BE8CE2E65B}" presName="tx1" presStyleLbl="revTx" presStyleIdx="27" presStyleCnt="30"/>
      <dgm:spPr/>
      <dgm:t>
        <a:bodyPr/>
        <a:lstStyle/>
        <a:p>
          <a:endParaRPr lang="en-GB"/>
        </a:p>
      </dgm:t>
    </dgm:pt>
    <dgm:pt modelId="{2B99B718-33BD-450B-BE5A-5F58ECD75578}" type="pres">
      <dgm:prSet presAssocID="{EB565EC3-5034-4C25-ABF1-A5BE8CE2E65B}" presName="vert1" presStyleCnt="0"/>
      <dgm:spPr/>
    </dgm:pt>
    <dgm:pt modelId="{35B0770E-4460-4B2C-9993-F47F7FC73932}" type="pres">
      <dgm:prSet presAssocID="{DD138B29-4A14-4912-A8E7-E43F0389EB4E}" presName="thickLine" presStyleLbl="alignNode1" presStyleIdx="28" presStyleCnt="30"/>
      <dgm:spPr/>
    </dgm:pt>
    <dgm:pt modelId="{FD564C5C-8BB1-4E4C-95D9-9667938936C7}" type="pres">
      <dgm:prSet presAssocID="{DD138B29-4A14-4912-A8E7-E43F0389EB4E}" presName="horz1" presStyleCnt="0"/>
      <dgm:spPr/>
    </dgm:pt>
    <dgm:pt modelId="{F324E4DD-E14C-4645-BC01-F892ABC60DDB}" type="pres">
      <dgm:prSet presAssocID="{DD138B29-4A14-4912-A8E7-E43F0389EB4E}" presName="tx1" presStyleLbl="revTx" presStyleIdx="28" presStyleCnt="30"/>
      <dgm:spPr/>
      <dgm:t>
        <a:bodyPr/>
        <a:lstStyle/>
        <a:p>
          <a:endParaRPr lang="en-GB"/>
        </a:p>
      </dgm:t>
    </dgm:pt>
    <dgm:pt modelId="{A1D53920-69CD-4538-B020-DA80FC8857F6}" type="pres">
      <dgm:prSet presAssocID="{DD138B29-4A14-4912-A8E7-E43F0389EB4E}" presName="vert1" presStyleCnt="0"/>
      <dgm:spPr/>
    </dgm:pt>
    <dgm:pt modelId="{60AC81D4-DF30-406C-B799-788FDE31F847}" type="pres">
      <dgm:prSet presAssocID="{854E9F5A-BAFE-429D-A1CD-93F3733A7BC8}" presName="thickLine" presStyleLbl="alignNode1" presStyleIdx="29" presStyleCnt="30"/>
      <dgm:spPr/>
    </dgm:pt>
    <dgm:pt modelId="{B620FE00-1683-474C-9663-8E4D3839BE93}" type="pres">
      <dgm:prSet presAssocID="{854E9F5A-BAFE-429D-A1CD-93F3733A7BC8}" presName="horz1" presStyleCnt="0"/>
      <dgm:spPr/>
    </dgm:pt>
    <dgm:pt modelId="{56158F2B-C1B9-46D5-8219-0F9A262C9410}" type="pres">
      <dgm:prSet presAssocID="{854E9F5A-BAFE-429D-A1CD-93F3733A7BC8}" presName="tx1" presStyleLbl="revTx" presStyleIdx="29" presStyleCnt="30"/>
      <dgm:spPr/>
      <dgm:t>
        <a:bodyPr/>
        <a:lstStyle/>
        <a:p>
          <a:endParaRPr lang="en-GB"/>
        </a:p>
      </dgm:t>
    </dgm:pt>
    <dgm:pt modelId="{E9096016-B70D-4F49-87CD-3871774A15D8}" type="pres">
      <dgm:prSet presAssocID="{854E9F5A-BAFE-429D-A1CD-93F3733A7BC8}" presName="vert1" presStyleCnt="0"/>
      <dgm:spPr/>
    </dgm:pt>
  </dgm:ptLst>
  <dgm:cxnLst>
    <dgm:cxn modelId="{955A05F5-A8AB-4958-B0B0-95E0D62DEE0D}" srcId="{B2ECD472-F6A4-4B0F-AD93-1796B827AE99}" destId="{9E56E98B-E30E-4788-A280-D60834A0D5CA}" srcOrd="4" destOrd="0" parTransId="{CB15D72E-9F9B-4D82-B820-02F3C494B59A}" sibTransId="{EA41E9C9-7F54-4384-80B4-CABFDAF46C3F}"/>
    <dgm:cxn modelId="{AE2FDAF2-CB95-41D8-84E2-28AEB368984D}" srcId="{B2ECD472-F6A4-4B0F-AD93-1796B827AE99}" destId="{999C94F8-8AA6-41BF-BADC-A947ED1FCAB5}" srcOrd="26" destOrd="0" parTransId="{B56CCC93-6BBB-4F05-BD13-6D4ECDA55612}" sibTransId="{80E60C27-60D9-450D-B2A0-D51017D3364A}"/>
    <dgm:cxn modelId="{26062B9E-B6DA-439B-AB71-2595F4C51F9E}" type="presOf" srcId="{EEAA97AF-0500-4CDA-9A49-EB1C6A6054E1}" destId="{AFB5BC60-B4EA-4888-B836-7BAD8F829BDD}" srcOrd="0" destOrd="0" presId="urn:microsoft.com/office/officeart/2008/layout/LinedList"/>
    <dgm:cxn modelId="{F7F96466-36CE-456D-B55D-BD23329AB3B3}" srcId="{B2ECD472-F6A4-4B0F-AD93-1796B827AE99}" destId="{A0822C76-A431-4CA2-8476-542846CA77A2}" srcOrd="7" destOrd="0" parTransId="{CD4AFA2F-872C-4990-AF2F-070D43EDE0E3}" sibTransId="{7210948B-E0B3-4E87-B5BE-CB0493004EDB}"/>
    <dgm:cxn modelId="{C1E3C39F-0E2F-4D21-A7EC-1BC8EBFAE5DC}" srcId="{B2ECD472-F6A4-4B0F-AD93-1796B827AE99}" destId="{854E9F5A-BAFE-429D-A1CD-93F3733A7BC8}" srcOrd="29" destOrd="0" parTransId="{8A7C8A6B-AEAE-4731-9029-E6FDA910E438}" sibTransId="{BD131DC5-407F-411C-967A-7D2A62364AB7}"/>
    <dgm:cxn modelId="{0C8B4339-9345-4B85-8C9A-5720DD989BE0}" type="presOf" srcId="{DD138B29-4A14-4912-A8E7-E43F0389EB4E}" destId="{F324E4DD-E14C-4645-BC01-F892ABC60DDB}" srcOrd="0" destOrd="0" presId="urn:microsoft.com/office/officeart/2008/layout/LinedList"/>
    <dgm:cxn modelId="{4CE08086-2C86-4917-987F-C503B4628C0D}" srcId="{B2ECD472-F6A4-4B0F-AD93-1796B827AE99}" destId="{C1503C59-F78D-43C2-B1BA-9A44560E2687}" srcOrd="9" destOrd="0" parTransId="{6B15415D-A05F-49B7-8E09-A7CDFAD933EF}" sibTransId="{9A5F122C-62FC-4A8A-BC9F-61277B7CCBBF}"/>
    <dgm:cxn modelId="{09CD5B3A-C3B3-4BE2-8E06-C2315E595533}" srcId="{B2ECD472-F6A4-4B0F-AD93-1796B827AE99}" destId="{88A01B6A-4898-41F2-92C2-DD0A70197646}" srcOrd="12" destOrd="0" parTransId="{6F5A27A6-2312-440D-8373-894950F74921}" sibTransId="{6AD4E5DA-6362-4836-855C-98828DA40F8A}"/>
    <dgm:cxn modelId="{FEC1D314-A197-4694-88CB-1B1668EA2ADB}" type="presOf" srcId="{4A644747-09A8-4E5F-88A5-352C84A91D7D}" destId="{C3339747-95FE-4DD6-8216-9723DAFE195D}" srcOrd="0" destOrd="0" presId="urn:microsoft.com/office/officeart/2008/layout/LinedList"/>
    <dgm:cxn modelId="{3D3079EB-DD4E-43D7-A127-9B31F26A84F3}" srcId="{B2ECD472-F6A4-4B0F-AD93-1796B827AE99}" destId="{EDA127FD-65F1-44E2-A639-FEA410E75635}" srcOrd="13" destOrd="0" parTransId="{2F46130C-5A97-40D7-BD7D-452D3F61F47C}" sibTransId="{2C1D3106-1C46-4E1D-9268-B9A0DDB881BE}"/>
    <dgm:cxn modelId="{8F767111-3043-47CE-82DB-6A1D035B2E58}" type="presOf" srcId="{69630965-7D97-444A-80B6-B79B193A1668}" destId="{E5DF550F-EB74-4703-B623-ABB40425666C}" srcOrd="0" destOrd="0" presId="urn:microsoft.com/office/officeart/2008/layout/LinedList"/>
    <dgm:cxn modelId="{4507185E-4876-49AC-8433-AAF97AAF8196}" type="presOf" srcId="{EE3D7AF2-4310-4B75-AF81-DCE26D1312ED}" destId="{2F7D207A-3D8B-40CB-9D52-4D08A3E19CCF}" srcOrd="0" destOrd="0" presId="urn:microsoft.com/office/officeart/2008/layout/LinedList"/>
    <dgm:cxn modelId="{FFE244E3-C0F0-46D5-8B31-93D7CEE42814}" type="presOf" srcId="{EC2C0C85-51BC-4EC0-9B9D-D9CD71D27978}" destId="{7B899CB8-B3C8-4C13-AA89-B9CA40914B12}" srcOrd="0" destOrd="0" presId="urn:microsoft.com/office/officeart/2008/layout/LinedList"/>
    <dgm:cxn modelId="{D02DCA21-1B7B-4BB2-A0A4-EA889C22AF1A}" type="presOf" srcId="{174249B7-6C88-45CB-8D32-45D73E69A739}" destId="{1C5FC7D6-2D26-4336-AD73-856A4A6C519D}" srcOrd="0" destOrd="0" presId="urn:microsoft.com/office/officeart/2008/layout/LinedList"/>
    <dgm:cxn modelId="{48E7452C-8A91-4F59-A065-AC6E7D7B9369}" type="presOf" srcId="{720D76EE-4347-4A7F-95F1-CA67038217FF}" destId="{46F5DE19-AC22-4376-A6F1-50A44211C090}" srcOrd="0" destOrd="0" presId="urn:microsoft.com/office/officeart/2008/layout/LinedList"/>
    <dgm:cxn modelId="{50308D95-4315-40CD-B726-F1EB24154F6E}" srcId="{B2ECD472-F6A4-4B0F-AD93-1796B827AE99}" destId="{524BAD3A-2E63-4E8F-856E-9C3479C6849E}" srcOrd="0" destOrd="0" parTransId="{B4FF49B9-B8B1-483E-86D4-CBC9372F9DBE}" sibTransId="{BEA5A7A6-F25B-41D0-A6F0-DC4988DF2621}"/>
    <dgm:cxn modelId="{06064379-483E-4BD5-A587-50BA63167516}" type="presOf" srcId="{999C94F8-8AA6-41BF-BADC-A947ED1FCAB5}" destId="{67A673BE-6BC5-481C-BC80-2D9B3F62FCB5}" srcOrd="0" destOrd="0" presId="urn:microsoft.com/office/officeart/2008/layout/LinedList"/>
    <dgm:cxn modelId="{774DFFB3-A6C7-4773-9C37-731F3F1D16EC}" srcId="{B2ECD472-F6A4-4B0F-AD93-1796B827AE99}" destId="{14EC578D-C61B-44C5-B1A9-B6B7BEFEBF1B}" srcOrd="14" destOrd="0" parTransId="{6C4716B9-3E5B-41E3-B7C4-A467BAFB466F}" sibTransId="{879A93E5-6E28-4FF9-9837-2BE4D26D4F13}"/>
    <dgm:cxn modelId="{68DF9DC2-B976-479B-BAEF-F0C3D577D953}" type="presOf" srcId="{9E56E98B-E30E-4788-A280-D60834A0D5CA}" destId="{0C6AC37E-D40D-4FD7-9352-CF0086E59E58}" srcOrd="0" destOrd="0" presId="urn:microsoft.com/office/officeart/2008/layout/LinedList"/>
    <dgm:cxn modelId="{2C997E6C-43BD-40BA-A595-D0B632A43389}" type="presOf" srcId="{EDA127FD-65F1-44E2-A639-FEA410E75635}" destId="{CEDFCADB-789D-4C6F-9C08-E97F03229EC5}" srcOrd="0" destOrd="0" presId="urn:microsoft.com/office/officeart/2008/layout/LinedList"/>
    <dgm:cxn modelId="{CEA0DE98-07A2-4CC7-BC5C-5DE102B7A6FD}" srcId="{B2ECD472-F6A4-4B0F-AD93-1796B827AE99}" destId="{ED92323B-497C-479F-BA8D-EDD10911F580}" srcOrd="21" destOrd="0" parTransId="{83EC1306-4E4B-41FE-96BA-CD7152C44708}" sibTransId="{65F3727D-90B5-4680-AD00-6E4D348CA39B}"/>
    <dgm:cxn modelId="{A692E576-6B22-436E-B081-735FC35680C2}" srcId="{B2ECD472-F6A4-4B0F-AD93-1796B827AE99}" destId="{9E8F97C3-0B69-4768-90B1-19165F7AEFB2}" srcOrd="11" destOrd="0" parTransId="{97174C10-EF29-4C47-8E95-BE6AE905A430}" sibTransId="{6E2D7B9B-4FA8-4BDF-9C5D-1852F4479201}"/>
    <dgm:cxn modelId="{EEF08D1B-7852-437B-ABBF-E2B9804BBE40}" type="presOf" srcId="{B2ECD472-F6A4-4B0F-AD93-1796B827AE99}" destId="{E35BAEE8-D971-404F-9E90-080B8169161D}" srcOrd="0" destOrd="0" presId="urn:microsoft.com/office/officeart/2008/layout/LinedList"/>
    <dgm:cxn modelId="{C4F372AE-4895-45C5-ABE9-3F57E54C4546}" srcId="{B2ECD472-F6A4-4B0F-AD93-1796B827AE99}" destId="{15364139-8C72-4C1A-851C-D9BD06DBCFD3}" srcOrd="19" destOrd="0" parTransId="{96344452-4583-44BB-B563-CDC9F584C738}" sibTransId="{E89E6408-3186-45FB-AFDA-409A813610EF}"/>
    <dgm:cxn modelId="{4C6CBF9D-834A-47A4-8E10-CCB221DA5A5C}" srcId="{B2ECD472-F6A4-4B0F-AD93-1796B827AE99}" destId="{BD86CE31-9667-4A1F-B9D8-E05B982AFE5F}" srcOrd="3" destOrd="0" parTransId="{320E0308-81BA-4FDD-B1ED-65012739AC3F}" sibTransId="{0DE53D94-7C89-422F-8807-2C358BDBE500}"/>
    <dgm:cxn modelId="{6DB4AB68-5709-4212-B80D-568C2DCBA335}" srcId="{B2ECD472-F6A4-4B0F-AD93-1796B827AE99}" destId="{4A644747-09A8-4E5F-88A5-352C84A91D7D}" srcOrd="2" destOrd="0" parTransId="{D95DA0D4-B307-4353-A987-C9669E703FAF}" sibTransId="{B0D61097-E424-4C52-AFAF-2FBF1A8F2309}"/>
    <dgm:cxn modelId="{B73866CB-CB0A-443E-A0BB-54794C161509}" type="presOf" srcId="{9E8F97C3-0B69-4768-90B1-19165F7AEFB2}" destId="{23891A40-E080-4F3F-AEA2-27A93A5D4FC9}" srcOrd="0" destOrd="0" presId="urn:microsoft.com/office/officeart/2008/layout/LinedList"/>
    <dgm:cxn modelId="{A1A348AB-5B02-4413-AB08-67E68C971565}" type="presOf" srcId="{14EC578D-C61B-44C5-B1A9-B6B7BEFEBF1B}" destId="{AE9994E0-7F05-4ADF-878C-6140A5A6718E}" srcOrd="0" destOrd="0" presId="urn:microsoft.com/office/officeart/2008/layout/LinedList"/>
    <dgm:cxn modelId="{EA1E8ACE-C2B6-4E7D-B12E-C8838B561882}" type="presOf" srcId="{854E9F5A-BAFE-429D-A1CD-93F3733A7BC8}" destId="{56158F2B-C1B9-46D5-8219-0F9A262C9410}" srcOrd="0" destOrd="0" presId="urn:microsoft.com/office/officeart/2008/layout/LinedList"/>
    <dgm:cxn modelId="{02751758-A6C7-47DF-B009-848A6CF556AF}" type="presOf" srcId="{C1503C59-F78D-43C2-B1BA-9A44560E2687}" destId="{BE9BB644-9B4C-4990-B7BD-FCAC31E30401}" srcOrd="0" destOrd="0" presId="urn:microsoft.com/office/officeart/2008/layout/LinedList"/>
    <dgm:cxn modelId="{22C97819-580F-4CD6-BECB-905F95F8F935}" srcId="{B2ECD472-F6A4-4B0F-AD93-1796B827AE99}" destId="{174249B7-6C88-45CB-8D32-45D73E69A739}" srcOrd="15" destOrd="0" parTransId="{A7EE39D7-0806-4527-B5BA-709E0EE72EA5}" sibTransId="{0B8202BE-B2F3-43E6-B59C-C845B3B304A5}"/>
    <dgm:cxn modelId="{F94C51E8-F33E-4C81-853C-08F9D306359C}" type="presOf" srcId="{1CA25A33-076F-430F-9546-D5C98D549274}" destId="{7D01F540-1E92-407C-9373-8C97BC21A52F}" srcOrd="0" destOrd="0" presId="urn:microsoft.com/office/officeart/2008/layout/LinedList"/>
    <dgm:cxn modelId="{07E969B0-D3FF-46C6-84A6-797139ACBA5A}" type="presOf" srcId="{7DC0AF41-2F5D-4E8B-AC28-DA663DF0DD09}" destId="{CE4F7C16-DB62-4F82-81C4-13F4CB856E2C}" srcOrd="0" destOrd="0" presId="urn:microsoft.com/office/officeart/2008/layout/LinedList"/>
    <dgm:cxn modelId="{9AD0CF5F-C2E7-422E-B985-E40E9E93681F}" srcId="{B2ECD472-F6A4-4B0F-AD93-1796B827AE99}" destId="{720D76EE-4347-4A7F-95F1-CA67038217FF}" srcOrd="17" destOrd="0" parTransId="{4DA2239D-2378-40AB-93F4-D6E7BB243D19}" sibTransId="{B7CF2F61-4153-419F-A974-80C7219E99B7}"/>
    <dgm:cxn modelId="{9F261EA1-F08C-4758-997C-2991ADC089E8}" srcId="{B2ECD472-F6A4-4B0F-AD93-1796B827AE99}" destId="{EC2C0C85-51BC-4EC0-9B9D-D9CD71D27978}" srcOrd="6" destOrd="0" parTransId="{EBBC8253-6E3C-4A74-9CB3-22F157BDBB20}" sibTransId="{1433B8FE-BECC-49E4-A625-243027DB65E7}"/>
    <dgm:cxn modelId="{91645C51-20BB-483C-BC13-FF6EB7B38CF6}" srcId="{B2ECD472-F6A4-4B0F-AD93-1796B827AE99}" destId="{7DC0AF41-2F5D-4E8B-AC28-DA663DF0DD09}" srcOrd="10" destOrd="0" parTransId="{EE01F602-25DF-4C64-A26B-2B7E232C4C46}" sibTransId="{7747B866-96D8-4869-BB04-9D2B69B7252C}"/>
    <dgm:cxn modelId="{4D7BB724-8F00-4FD8-9FA0-E33F9854F8A4}" type="presOf" srcId="{524BAD3A-2E63-4E8F-856E-9C3479C6849E}" destId="{79F4C1DD-01C8-4A8C-A837-5B6612D252FB}" srcOrd="0" destOrd="0" presId="urn:microsoft.com/office/officeart/2008/layout/LinedList"/>
    <dgm:cxn modelId="{8A93F2BE-FE27-437D-B9C4-9EA5ABD71D8A}" srcId="{B2ECD472-F6A4-4B0F-AD93-1796B827AE99}" destId="{7B778F37-682B-4BA3-BADF-B9793897FC07}" srcOrd="22" destOrd="0" parTransId="{80E1B186-475A-4A16-9FCF-5F732DF4F526}" sibTransId="{955BC5D3-B2E0-47E5-8EC3-5765FC4DA0EF}"/>
    <dgm:cxn modelId="{C32EE4AE-DD3B-4DA5-850B-5B23F0835BC0}" type="presOf" srcId="{88A01B6A-4898-41F2-92C2-DD0A70197646}" destId="{7DF867A3-6F32-416E-A321-781D32933E3B}" srcOrd="0" destOrd="0" presId="urn:microsoft.com/office/officeart/2008/layout/LinedList"/>
    <dgm:cxn modelId="{D68CAA43-9B3A-4D8D-85EF-C882C771AC40}" srcId="{B2ECD472-F6A4-4B0F-AD93-1796B827AE99}" destId="{69630965-7D97-444A-80B6-B79B193A1668}" srcOrd="18" destOrd="0" parTransId="{6078695E-821D-4409-8F96-912CA573636F}" sibTransId="{BC1E4D52-5C3A-4B5C-A00A-5D6DCB319331}"/>
    <dgm:cxn modelId="{8B41C62D-BE4A-40FD-8FC4-B8BFDC6F1657}" srcId="{B2ECD472-F6A4-4B0F-AD93-1796B827AE99}" destId="{3F238DE9-08F4-40C4-A8E2-947D5AE2C506}" srcOrd="16" destOrd="0" parTransId="{B7CE1C62-B64C-4181-A0FA-53690A2228E6}" sibTransId="{78D9ABB8-1A3C-411B-9C5B-1CBDF9BA26FB}"/>
    <dgm:cxn modelId="{545CBD9E-49E2-4925-BCFF-3F2A5966A356}" srcId="{B2ECD472-F6A4-4B0F-AD93-1796B827AE99}" destId="{21A12380-AFEA-4DB9-A97C-230172E090E5}" srcOrd="23" destOrd="0" parTransId="{A6E68FF5-77DA-46CE-8869-97D3680E2B24}" sibTransId="{64EE6468-08FF-47DC-9EA9-5E81DD5209B0}"/>
    <dgm:cxn modelId="{733E148C-3267-41E4-BAAD-39108EE1140D}" type="presOf" srcId="{BD86CE31-9667-4A1F-B9D8-E05B982AFE5F}" destId="{FE33FFB9-59DC-4B70-A634-5444D842638D}" srcOrd="0" destOrd="0" presId="urn:microsoft.com/office/officeart/2008/layout/LinedList"/>
    <dgm:cxn modelId="{2D5E98BB-F761-4CDF-9AA6-59B612FA92FB}" type="presOf" srcId="{7B778F37-682B-4BA3-BADF-B9793897FC07}" destId="{6216C3D1-F079-43B5-B5A6-795B9E9BFEEA}" srcOrd="0" destOrd="0" presId="urn:microsoft.com/office/officeart/2008/layout/LinedList"/>
    <dgm:cxn modelId="{92DFE40E-1901-48C9-B417-7DA3757D804F}" srcId="{B2ECD472-F6A4-4B0F-AD93-1796B827AE99}" destId="{EEAA97AF-0500-4CDA-9A49-EB1C6A6054E1}" srcOrd="20" destOrd="0" parTransId="{80F76FED-61DA-4C02-856E-4DD0325E13A0}" sibTransId="{7FA84AC1-9B83-4F53-AD3D-A15B24BDBAA4}"/>
    <dgm:cxn modelId="{554CB033-78E9-41F3-8911-34E1A7FBC0BE}" type="presOf" srcId="{3F238DE9-08F4-40C4-A8E2-947D5AE2C506}" destId="{93D0C49B-B6A6-48A7-BD37-6D1FF03FDC23}" srcOrd="0" destOrd="0" presId="urn:microsoft.com/office/officeart/2008/layout/LinedList"/>
    <dgm:cxn modelId="{B8CD4DEC-7CAD-45F2-9750-16AFFCACA64B}" type="presOf" srcId="{1B98288B-C412-4464-BB08-02501C465473}" destId="{CC7AA8E6-3F72-49B3-84B5-1E00274CB2DA}" srcOrd="0" destOrd="0" presId="urn:microsoft.com/office/officeart/2008/layout/LinedList"/>
    <dgm:cxn modelId="{8844FC34-D734-4F21-97EB-FFB23D42A3B4}" type="presOf" srcId="{4FE8AD6D-1660-4C22-A9FD-541D9396834F}" destId="{D5DF6DED-06DF-4A7C-8F86-A1AB29781CBB}" srcOrd="0" destOrd="0" presId="urn:microsoft.com/office/officeart/2008/layout/LinedList"/>
    <dgm:cxn modelId="{3DE96193-1473-46DB-BCC4-36BBFBA1D279}" type="presOf" srcId="{A0822C76-A431-4CA2-8476-542846CA77A2}" destId="{7CD4BB37-CE48-46D7-B283-5732841A8DD8}" srcOrd="0" destOrd="0" presId="urn:microsoft.com/office/officeart/2008/layout/LinedList"/>
    <dgm:cxn modelId="{566380AF-0C84-44AC-A8E8-006CA7F79196}" srcId="{B2ECD472-F6A4-4B0F-AD93-1796B827AE99}" destId="{1B98288B-C412-4464-BB08-02501C465473}" srcOrd="5" destOrd="0" parTransId="{6563567F-DAB2-4A32-BB1B-E930BEFCA2EB}" sibTransId="{38B2FF1A-1BFD-4D66-95FF-4E495EDBFC4C}"/>
    <dgm:cxn modelId="{668BDB6C-477C-43E7-94F5-6F6154890D6D}" srcId="{B2ECD472-F6A4-4B0F-AD93-1796B827AE99}" destId="{4FE8AD6D-1660-4C22-A9FD-541D9396834F}" srcOrd="8" destOrd="0" parTransId="{4E9A371C-F514-45F8-A8A1-AAEEAA7BAE81}" sibTransId="{AABD61B6-5F37-41A1-B4F2-34BE60F773DF}"/>
    <dgm:cxn modelId="{39DE8B79-DFCC-4809-A8C0-0F284BFA673D}" type="presOf" srcId="{21A12380-AFEA-4DB9-A97C-230172E090E5}" destId="{9D96097F-BDD9-4797-B46E-DD80C56904F5}" srcOrd="0" destOrd="0" presId="urn:microsoft.com/office/officeart/2008/layout/LinedList"/>
    <dgm:cxn modelId="{DE12E458-55D2-4610-9363-DFEDE2A04BFC}" type="presOf" srcId="{4A302B7B-EAF1-4873-8AEF-1E846DD49D65}" destId="{3F29CBAE-DD36-4D87-A77B-71426D983C75}" srcOrd="0" destOrd="0" presId="urn:microsoft.com/office/officeart/2008/layout/LinedList"/>
    <dgm:cxn modelId="{FECF0580-67A2-4722-A47A-C3B5E2FB4A2F}" srcId="{B2ECD472-F6A4-4B0F-AD93-1796B827AE99}" destId="{EB565EC3-5034-4C25-ABF1-A5BE8CE2E65B}" srcOrd="27" destOrd="0" parTransId="{C0383C83-AC76-498A-A972-93807274E835}" sibTransId="{959A5714-1C58-4708-AE80-B6DCF9632CD5}"/>
    <dgm:cxn modelId="{4971EF78-40EB-482A-8AB4-B6B802B32811}" srcId="{B2ECD472-F6A4-4B0F-AD93-1796B827AE99}" destId="{1CA25A33-076F-430F-9546-D5C98D549274}" srcOrd="25" destOrd="0" parTransId="{5515BD8B-CEF5-4F87-B936-2CB5DA679B09}" sibTransId="{7C544D49-27E5-4AB9-9189-302239615A46}"/>
    <dgm:cxn modelId="{115FDE23-1A92-4338-AF34-4A570EF1AC89}" srcId="{B2ECD472-F6A4-4B0F-AD93-1796B827AE99}" destId="{DD138B29-4A14-4912-A8E7-E43F0389EB4E}" srcOrd="28" destOrd="0" parTransId="{868458F9-010A-4E63-AB95-168A8479747F}" sibTransId="{A61E7311-161F-4C33-94D4-D41DD658DA07}"/>
    <dgm:cxn modelId="{DC97936F-DEBD-421A-9CC3-FEB8248E09CB}" type="presOf" srcId="{EB565EC3-5034-4C25-ABF1-A5BE8CE2E65B}" destId="{C4D73520-C130-43E7-94E0-35208AC2C8E1}" srcOrd="0" destOrd="0" presId="urn:microsoft.com/office/officeart/2008/layout/LinedList"/>
    <dgm:cxn modelId="{D980CBDD-5AD8-4D85-9B07-70248ECF59B3}" srcId="{B2ECD472-F6A4-4B0F-AD93-1796B827AE99}" destId="{EE3D7AF2-4310-4B75-AF81-DCE26D1312ED}" srcOrd="24" destOrd="0" parTransId="{EA2E7C27-2BDF-4E4D-82A8-04B5F7124F70}" sibTransId="{2F956A5C-951C-41C2-8760-F08FCF1CD218}"/>
    <dgm:cxn modelId="{676D2666-8F19-4B93-BBF7-4B5242FF4FEA}" type="presOf" srcId="{15364139-8C72-4C1A-851C-D9BD06DBCFD3}" destId="{C421E45E-24C1-4B18-9E6A-039AFC3C5F62}" srcOrd="0" destOrd="0" presId="urn:microsoft.com/office/officeart/2008/layout/LinedList"/>
    <dgm:cxn modelId="{A7736C28-96C1-4FED-920A-8F7C66D3E515}" type="presOf" srcId="{ED92323B-497C-479F-BA8D-EDD10911F580}" destId="{D9306287-7F32-491A-A588-3FE4FA252B2E}" srcOrd="0" destOrd="0" presId="urn:microsoft.com/office/officeart/2008/layout/LinedList"/>
    <dgm:cxn modelId="{18DDA522-15B7-451D-9180-A09FD5CB58D9}" srcId="{B2ECD472-F6A4-4B0F-AD93-1796B827AE99}" destId="{4A302B7B-EAF1-4873-8AEF-1E846DD49D65}" srcOrd="1" destOrd="0" parTransId="{A27FE1C5-05B4-4E0D-AA95-44983134B8D4}" sibTransId="{A019CED4-46BD-4A54-8AC8-04C0A173DD6D}"/>
    <dgm:cxn modelId="{D2678F1E-334A-4BB4-A6E0-02208379EF6D}" type="presParOf" srcId="{E35BAEE8-D971-404F-9E90-080B8169161D}" destId="{AA6A6088-FB17-47DC-AF58-20D821B1F4F2}" srcOrd="0" destOrd="0" presId="urn:microsoft.com/office/officeart/2008/layout/LinedList"/>
    <dgm:cxn modelId="{FC02C15D-E9A8-4CEE-AD0A-12E840A478CD}" type="presParOf" srcId="{E35BAEE8-D971-404F-9E90-080B8169161D}" destId="{389BB772-F094-42A3-BF77-B1DB66798DD7}" srcOrd="1" destOrd="0" presId="urn:microsoft.com/office/officeart/2008/layout/LinedList"/>
    <dgm:cxn modelId="{6A3E2885-B6DE-4080-AC46-E3354BB0705C}" type="presParOf" srcId="{389BB772-F094-42A3-BF77-B1DB66798DD7}" destId="{79F4C1DD-01C8-4A8C-A837-5B6612D252FB}" srcOrd="0" destOrd="0" presId="urn:microsoft.com/office/officeart/2008/layout/LinedList"/>
    <dgm:cxn modelId="{B2CA8D3B-ED75-4D9B-AEDE-9D1AFCA53EA0}" type="presParOf" srcId="{389BB772-F094-42A3-BF77-B1DB66798DD7}" destId="{181350E0-0F79-42BC-A951-24087DC38E09}" srcOrd="1" destOrd="0" presId="urn:microsoft.com/office/officeart/2008/layout/LinedList"/>
    <dgm:cxn modelId="{9EC6D087-26AA-4C4E-92A6-2A6186C16017}" type="presParOf" srcId="{E35BAEE8-D971-404F-9E90-080B8169161D}" destId="{77498C92-A930-4C59-93E9-33B9BBCE1D7B}" srcOrd="2" destOrd="0" presId="urn:microsoft.com/office/officeart/2008/layout/LinedList"/>
    <dgm:cxn modelId="{EFAA42EC-16A2-4024-A1BC-9D8C047B24F1}" type="presParOf" srcId="{E35BAEE8-D971-404F-9E90-080B8169161D}" destId="{946CDBC9-BD15-4C35-8B59-89D5C64811C4}" srcOrd="3" destOrd="0" presId="urn:microsoft.com/office/officeart/2008/layout/LinedList"/>
    <dgm:cxn modelId="{F026C77A-698F-4A7E-9AEB-1F4E6D08D145}" type="presParOf" srcId="{946CDBC9-BD15-4C35-8B59-89D5C64811C4}" destId="{3F29CBAE-DD36-4D87-A77B-71426D983C75}" srcOrd="0" destOrd="0" presId="urn:microsoft.com/office/officeart/2008/layout/LinedList"/>
    <dgm:cxn modelId="{8941ADF7-AC65-4B49-9D8B-B0E5CE9481DC}" type="presParOf" srcId="{946CDBC9-BD15-4C35-8B59-89D5C64811C4}" destId="{6A9F4BE2-5B63-4395-8536-3F1C37F15FFF}" srcOrd="1" destOrd="0" presId="urn:microsoft.com/office/officeart/2008/layout/LinedList"/>
    <dgm:cxn modelId="{A388CA0A-C76A-421F-B8A6-AEB77F8DF9AB}" type="presParOf" srcId="{E35BAEE8-D971-404F-9E90-080B8169161D}" destId="{CD642C04-65F4-412C-AD0A-3BE1EF7E5421}" srcOrd="4" destOrd="0" presId="urn:microsoft.com/office/officeart/2008/layout/LinedList"/>
    <dgm:cxn modelId="{9EDB8DDC-8632-4436-B7E2-6AF9F4FC50DD}" type="presParOf" srcId="{E35BAEE8-D971-404F-9E90-080B8169161D}" destId="{EF7323A6-F0E5-45A6-BB9D-67175F2D066F}" srcOrd="5" destOrd="0" presId="urn:microsoft.com/office/officeart/2008/layout/LinedList"/>
    <dgm:cxn modelId="{D3DC342B-5943-42D4-8AAC-B6B263F66880}" type="presParOf" srcId="{EF7323A6-F0E5-45A6-BB9D-67175F2D066F}" destId="{C3339747-95FE-4DD6-8216-9723DAFE195D}" srcOrd="0" destOrd="0" presId="urn:microsoft.com/office/officeart/2008/layout/LinedList"/>
    <dgm:cxn modelId="{FDA5AF6A-8BCD-4A8E-A418-535184318753}" type="presParOf" srcId="{EF7323A6-F0E5-45A6-BB9D-67175F2D066F}" destId="{F5FF2EAB-95AC-4BFF-8E4B-E16CECEB1BA0}" srcOrd="1" destOrd="0" presId="urn:microsoft.com/office/officeart/2008/layout/LinedList"/>
    <dgm:cxn modelId="{767179F9-A959-4EE8-8575-037AF639C0EF}" type="presParOf" srcId="{E35BAEE8-D971-404F-9E90-080B8169161D}" destId="{CB306A10-698D-46D0-A7B3-158B7203AAB0}" srcOrd="6" destOrd="0" presId="urn:microsoft.com/office/officeart/2008/layout/LinedList"/>
    <dgm:cxn modelId="{E541C6D7-5E02-4E59-A75E-A92FE0D0CC08}" type="presParOf" srcId="{E35BAEE8-D971-404F-9E90-080B8169161D}" destId="{E18B40AF-DD32-4824-9AA9-1368D87715D7}" srcOrd="7" destOrd="0" presId="urn:microsoft.com/office/officeart/2008/layout/LinedList"/>
    <dgm:cxn modelId="{548CC28E-2DCE-4B3D-B2F9-C3DD417E729E}" type="presParOf" srcId="{E18B40AF-DD32-4824-9AA9-1368D87715D7}" destId="{FE33FFB9-59DC-4B70-A634-5444D842638D}" srcOrd="0" destOrd="0" presId="urn:microsoft.com/office/officeart/2008/layout/LinedList"/>
    <dgm:cxn modelId="{76DD16B5-1210-4E90-ADB7-5248CAA3F51E}" type="presParOf" srcId="{E18B40AF-DD32-4824-9AA9-1368D87715D7}" destId="{07C60E4B-CBD2-4857-A672-FF1627F50576}" srcOrd="1" destOrd="0" presId="urn:microsoft.com/office/officeart/2008/layout/LinedList"/>
    <dgm:cxn modelId="{4BE27D85-0B05-42DF-B17D-E29A9EF3F104}" type="presParOf" srcId="{E35BAEE8-D971-404F-9E90-080B8169161D}" destId="{12E82AEB-ED55-42D9-816C-205D57840FAE}" srcOrd="8" destOrd="0" presId="urn:microsoft.com/office/officeart/2008/layout/LinedList"/>
    <dgm:cxn modelId="{D267C9D5-7E67-4981-8F80-782F76F57EE9}" type="presParOf" srcId="{E35BAEE8-D971-404F-9E90-080B8169161D}" destId="{53CAE39F-4BA6-4531-849A-010AE89E74EB}" srcOrd="9" destOrd="0" presId="urn:microsoft.com/office/officeart/2008/layout/LinedList"/>
    <dgm:cxn modelId="{DDF0DC9C-BEB2-4EE0-A8EB-EED4225FCD4E}" type="presParOf" srcId="{53CAE39F-4BA6-4531-849A-010AE89E74EB}" destId="{0C6AC37E-D40D-4FD7-9352-CF0086E59E58}" srcOrd="0" destOrd="0" presId="urn:microsoft.com/office/officeart/2008/layout/LinedList"/>
    <dgm:cxn modelId="{61660984-8C7C-4E7B-8C08-E8437D46A03E}" type="presParOf" srcId="{53CAE39F-4BA6-4531-849A-010AE89E74EB}" destId="{40D7ABDC-B88B-49E8-9812-204FC097B761}" srcOrd="1" destOrd="0" presId="urn:microsoft.com/office/officeart/2008/layout/LinedList"/>
    <dgm:cxn modelId="{943BF1EB-FF4C-4290-9311-6B21951B2297}" type="presParOf" srcId="{E35BAEE8-D971-404F-9E90-080B8169161D}" destId="{A3AC4561-AD47-4F21-8748-1C7D8D6A019E}" srcOrd="10" destOrd="0" presId="urn:microsoft.com/office/officeart/2008/layout/LinedList"/>
    <dgm:cxn modelId="{57490552-D234-4774-AA2F-8B68200E6590}" type="presParOf" srcId="{E35BAEE8-D971-404F-9E90-080B8169161D}" destId="{1A9480CB-8494-4341-A087-C4FEC29F6016}" srcOrd="11" destOrd="0" presId="urn:microsoft.com/office/officeart/2008/layout/LinedList"/>
    <dgm:cxn modelId="{CC80B617-4BAA-4CC8-89F9-ADE17D15E090}" type="presParOf" srcId="{1A9480CB-8494-4341-A087-C4FEC29F6016}" destId="{CC7AA8E6-3F72-49B3-84B5-1E00274CB2DA}" srcOrd="0" destOrd="0" presId="urn:microsoft.com/office/officeart/2008/layout/LinedList"/>
    <dgm:cxn modelId="{068CC4E3-C289-4181-985A-0A77B551E0A8}" type="presParOf" srcId="{1A9480CB-8494-4341-A087-C4FEC29F6016}" destId="{63BDF464-7560-407C-A1F1-396007C86894}" srcOrd="1" destOrd="0" presId="urn:microsoft.com/office/officeart/2008/layout/LinedList"/>
    <dgm:cxn modelId="{C56BE32E-6464-427E-A3A0-67F01A0C4F16}" type="presParOf" srcId="{E35BAEE8-D971-404F-9E90-080B8169161D}" destId="{67279AFE-107A-4F1F-83DE-F6A8B6E872CC}" srcOrd="12" destOrd="0" presId="urn:microsoft.com/office/officeart/2008/layout/LinedList"/>
    <dgm:cxn modelId="{BD547DE7-F855-41DC-B313-81E6B0345B18}" type="presParOf" srcId="{E35BAEE8-D971-404F-9E90-080B8169161D}" destId="{92D9E1D0-D4CC-4EBE-9E2B-93C19B6FBFAE}" srcOrd="13" destOrd="0" presId="urn:microsoft.com/office/officeart/2008/layout/LinedList"/>
    <dgm:cxn modelId="{0300ED0A-A3D6-45D9-A91A-26469EA08A12}" type="presParOf" srcId="{92D9E1D0-D4CC-4EBE-9E2B-93C19B6FBFAE}" destId="{7B899CB8-B3C8-4C13-AA89-B9CA40914B12}" srcOrd="0" destOrd="0" presId="urn:microsoft.com/office/officeart/2008/layout/LinedList"/>
    <dgm:cxn modelId="{BC3AFFC5-78C0-4874-8B0A-9320EB2EDEE4}" type="presParOf" srcId="{92D9E1D0-D4CC-4EBE-9E2B-93C19B6FBFAE}" destId="{ADC50F26-3107-450F-9082-8F59DCCBED63}" srcOrd="1" destOrd="0" presId="urn:microsoft.com/office/officeart/2008/layout/LinedList"/>
    <dgm:cxn modelId="{720EA1AD-078B-4C02-A544-FB4B536669AD}" type="presParOf" srcId="{E35BAEE8-D971-404F-9E90-080B8169161D}" destId="{E20A7427-1948-44FC-A3BC-76AA9763E7C1}" srcOrd="14" destOrd="0" presId="urn:microsoft.com/office/officeart/2008/layout/LinedList"/>
    <dgm:cxn modelId="{EC52517F-0DF5-4BBB-ACD4-9834D5EBFACB}" type="presParOf" srcId="{E35BAEE8-D971-404F-9E90-080B8169161D}" destId="{3C1716B9-505E-4C33-8BC4-1F4937D56BAD}" srcOrd="15" destOrd="0" presId="urn:microsoft.com/office/officeart/2008/layout/LinedList"/>
    <dgm:cxn modelId="{23C0CED4-09A6-4F02-85EF-D7E9F36E1BCB}" type="presParOf" srcId="{3C1716B9-505E-4C33-8BC4-1F4937D56BAD}" destId="{7CD4BB37-CE48-46D7-B283-5732841A8DD8}" srcOrd="0" destOrd="0" presId="urn:microsoft.com/office/officeart/2008/layout/LinedList"/>
    <dgm:cxn modelId="{DABCF6E4-9C80-4CCD-A9DA-BBEFF59D56AA}" type="presParOf" srcId="{3C1716B9-505E-4C33-8BC4-1F4937D56BAD}" destId="{C24CA66C-A4C1-42F2-B9FA-4CACF417D524}" srcOrd="1" destOrd="0" presId="urn:microsoft.com/office/officeart/2008/layout/LinedList"/>
    <dgm:cxn modelId="{727FFD0C-DBC4-4A7A-85A9-9D3B9934EFDF}" type="presParOf" srcId="{E35BAEE8-D971-404F-9E90-080B8169161D}" destId="{B2981012-24F2-44F7-8B0D-0D8998E54F96}" srcOrd="16" destOrd="0" presId="urn:microsoft.com/office/officeart/2008/layout/LinedList"/>
    <dgm:cxn modelId="{6B30B10E-9FFE-49B7-BD77-40BF88ABC4F6}" type="presParOf" srcId="{E35BAEE8-D971-404F-9E90-080B8169161D}" destId="{8D6597DF-1D7C-4246-BDAF-B443E5F0D718}" srcOrd="17" destOrd="0" presId="urn:microsoft.com/office/officeart/2008/layout/LinedList"/>
    <dgm:cxn modelId="{BB541EAD-D6FB-4E30-8E5A-D8EFF450D0C4}" type="presParOf" srcId="{8D6597DF-1D7C-4246-BDAF-B443E5F0D718}" destId="{D5DF6DED-06DF-4A7C-8F86-A1AB29781CBB}" srcOrd="0" destOrd="0" presId="urn:microsoft.com/office/officeart/2008/layout/LinedList"/>
    <dgm:cxn modelId="{C4919A84-2CBA-4FBF-B7A2-2566156A0590}" type="presParOf" srcId="{8D6597DF-1D7C-4246-BDAF-B443E5F0D718}" destId="{AD487517-7236-4FB7-8582-45F8C5FD7FAA}" srcOrd="1" destOrd="0" presId="urn:microsoft.com/office/officeart/2008/layout/LinedList"/>
    <dgm:cxn modelId="{20BAA19E-26AA-497A-B708-6332A2018E08}" type="presParOf" srcId="{E35BAEE8-D971-404F-9E90-080B8169161D}" destId="{6AE2D9E5-3F7E-4249-955E-84DC1E45DC60}" srcOrd="18" destOrd="0" presId="urn:microsoft.com/office/officeart/2008/layout/LinedList"/>
    <dgm:cxn modelId="{463B919E-4E7E-4497-8521-89F958DD7B34}" type="presParOf" srcId="{E35BAEE8-D971-404F-9E90-080B8169161D}" destId="{3B81C0BC-500D-4E53-8B1D-3D88B601C953}" srcOrd="19" destOrd="0" presId="urn:microsoft.com/office/officeart/2008/layout/LinedList"/>
    <dgm:cxn modelId="{856CFC3C-2670-4E7B-A12B-684968C50D42}" type="presParOf" srcId="{3B81C0BC-500D-4E53-8B1D-3D88B601C953}" destId="{BE9BB644-9B4C-4990-B7BD-FCAC31E30401}" srcOrd="0" destOrd="0" presId="urn:microsoft.com/office/officeart/2008/layout/LinedList"/>
    <dgm:cxn modelId="{361BBDEF-06B0-422B-96AD-3BC82E090819}" type="presParOf" srcId="{3B81C0BC-500D-4E53-8B1D-3D88B601C953}" destId="{2BED6161-C831-4A3C-B3B2-EAD30EB077CF}" srcOrd="1" destOrd="0" presId="urn:microsoft.com/office/officeart/2008/layout/LinedList"/>
    <dgm:cxn modelId="{6687AEAB-EAB9-4CB7-961D-55022B768924}" type="presParOf" srcId="{E35BAEE8-D971-404F-9E90-080B8169161D}" destId="{D544DF5D-3CB9-41B8-BED3-BCD3BE089CD9}" srcOrd="20" destOrd="0" presId="urn:microsoft.com/office/officeart/2008/layout/LinedList"/>
    <dgm:cxn modelId="{7BFC3298-48C0-4274-B488-43457EA7DE5D}" type="presParOf" srcId="{E35BAEE8-D971-404F-9E90-080B8169161D}" destId="{54A0E98B-27EC-4EC8-A3E8-2DD14DEF66ED}" srcOrd="21" destOrd="0" presId="urn:microsoft.com/office/officeart/2008/layout/LinedList"/>
    <dgm:cxn modelId="{FF688DE5-182D-4770-B09B-8385E5024211}" type="presParOf" srcId="{54A0E98B-27EC-4EC8-A3E8-2DD14DEF66ED}" destId="{CE4F7C16-DB62-4F82-81C4-13F4CB856E2C}" srcOrd="0" destOrd="0" presId="urn:microsoft.com/office/officeart/2008/layout/LinedList"/>
    <dgm:cxn modelId="{CDAD96B8-984E-47FF-82A4-DC5B03C025DF}" type="presParOf" srcId="{54A0E98B-27EC-4EC8-A3E8-2DD14DEF66ED}" destId="{D408045A-DFBC-4134-855E-B2687DFB933B}" srcOrd="1" destOrd="0" presId="urn:microsoft.com/office/officeart/2008/layout/LinedList"/>
    <dgm:cxn modelId="{DCDD981F-1900-4F6A-85A9-489EEF0FD994}" type="presParOf" srcId="{E35BAEE8-D971-404F-9E90-080B8169161D}" destId="{26670720-AD87-4576-ABF4-3F5BE31E1E48}" srcOrd="22" destOrd="0" presId="urn:microsoft.com/office/officeart/2008/layout/LinedList"/>
    <dgm:cxn modelId="{3CE8F4C2-2489-4F54-8CC7-C55616CA3F5C}" type="presParOf" srcId="{E35BAEE8-D971-404F-9E90-080B8169161D}" destId="{6528A46D-B23E-4B12-A1B7-09E8C742F98F}" srcOrd="23" destOrd="0" presId="urn:microsoft.com/office/officeart/2008/layout/LinedList"/>
    <dgm:cxn modelId="{F4394E72-F0FC-42F6-AB6D-F016A049609A}" type="presParOf" srcId="{6528A46D-B23E-4B12-A1B7-09E8C742F98F}" destId="{23891A40-E080-4F3F-AEA2-27A93A5D4FC9}" srcOrd="0" destOrd="0" presId="urn:microsoft.com/office/officeart/2008/layout/LinedList"/>
    <dgm:cxn modelId="{CF5A4DD9-3555-4A08-B087-DE8152ED3321}" type="presParOf" srcId="{6528A46D-B23E-4B12-A1B7-09E8C742F98F}" destId="{02F095EC-2B32-48F0-91AD-7045B7CC97AD}" srcOrd="1" destOrd="0" presId="urn:microsoft.com/office/officeart/2008/layout/LinedList"/>
    <dgm:cxn modelId="{E0ED32B6-098F-4D66-BA1A-34B5A9A451B6}" type="presParOf" srcId="{E35BAEE8-D971-404F-9E90-080B8169161D}" destId="{F6D103B3-9BE7-40D3-93A5-02228D40071A}" srcOrd="24" destOrd="0" presId="urn:microsoft.com/office/officeart/2008/layout/LinedList"/>
    <dgm:cxn modelId="{51082337-C741-406F-94BD-F3E98F6FA4F7}" type="presParOf" srcId="{E35BAEE8-D971-404F-9E90-080B8169161D}" destId="{0F8B6FF2-A2F5-4103-98E5-4FCE14196E13}" srcOrd="25" destOrd="0" presId="urn:microsoft.com/office/officeart/2008/layout/LinedList"/>
    <dgm:cxn modelId="{57F82BF1-65B8-40B6-A963-757C33C5864D}" type="presParOf" srcId="{0F8B6FF2-A2F5-4103-98E5-4FCE14196E13}" destId="{7DF867A3-6F32-416E-A321-781D32933E3B}" srcOrd="0" destOrd="0" presId="urn:microsoft.com/office/officeart/2008/layout/LinedList"/>
    <dgm:cxn modelId="{9ABFC574-9E80-41DA-997A-7A758B521158}" type="presParOf" srcId="{0F8B6FF2-A2F5-4103-98E5-4FCE14196E13}" destId="{B0FB50AB-1E34-4A64-8E07-A3BE97A3A9E5}" srcOrd="1" destOrd="0" presId="urn:microsoft.com/office/officeart/2008/layout/LinedList"/>
    <dgm:cxn modelId="{C2B0CDD9-B293-4986-ACEE-9427BBD375AD}" type="presParOf" srcId="{E35BAEE8-D971-404F-9E90-080B8169161D}" destId="{399BF57D-17B1-42E7-8DC3-AB7114C1EC6E}" srcOrd="26" destOrd="0" presId="urn:microsoft.com/office/officeart/2008/layout/LinedList"/>
    <dgm:cxn modelId="{DFF6C8DA-C404-4613-A64E-CCAF69A9979A}" type="presParOf" srcId="{E35BAEE8-D971-404F-9E90-080B8169161D}" destId="{CEC36B72-0BA0-43E1-B2F5-D72310F1C41B}" srcOrd="27" destOrd="0" presId="urn:microsoft.com/office/officeart/2008/layout/LinedList"/>
    <dgm:cxn modelId="{AF6818F9-1A3D-4D69-A3C7-376CED2342F1}" type="presParOf" srcId="{CEC36B72-0BA0-43E1-B2F5-D72310F1C41B}" destId="{CEDFCADB-789D-4C6F-9C08-E97F03229EC5}" srcOrd="0" destOrd="0" presId="urn:microsoft.com/office/officeart/2008/layout/LinedList"/>
    <dgm:cxn modelId="{65A9A7FD-1667-46AA-8E31-C8FF784A1339}" type="presParOf" srcId="{CEC36B72-0BA0-43E1-B2F5-D72310F1C41B}" destId="{FCC1420E-0F83-45E1-8C1B-C3CA9389D714}" srcOrd="1" destOrd="0" presId="urn:microsoft.com/office/officeart/2008/layout/LinedList"/>
    <dgm:cxn modelId="{A2583785-2C5F-4B8A-9E23-9C82D460CF52}" type="presParOf" srcId="{E35BAEE8-D971-404F-9E90-080B8169161D}" destId="{7ABB62F1-9943-485C-9606-7DB1E08C412F}" srcOrd="28" destOrd="0" presId="urn:microsoft.com/office/officeart/2008/layout/LinedList"/>
    <dgm:cxn modelId="{E980DF3F-3EC0-4AB7-A5C1-6542C4D88929}" type="presParOf" srcId="{E35BAEE8-D971-404F-9E90-080B8169161D}" destId="{93913210-898C-4720-B0D7-A47DB5E7AF45}" srcOrd="29" destOrd="0" presId="urn:microsoft.com/office/officeart/2008/layout/LinedList"/>
    <dgm:cxn modelId="{B037BDE3-FD94-4A09-85AB-40FD28325BB6}" type="presParOf" srcId="{93913210-898C-4720-B0D7-A47DB5E7AF45}" destId="{AE9994E0-7F05-4ADF-878C-6140A5A6718E}" srcOrd="0" destOrd="0" presId="urn:microsoft.com/office/officeart/2008/layout/LinedList"/>
    <dgm:cxn modelId="{ADB4D056-9D2C-46BB-B8B0-80737C1998E8}" type="presParOf" srcId="{93913210-898C-4720-B0D7-A47DB5E7AF45}" destId="{E7940447-537C-464B-BDB4-796120091099}" srcOrd="1" destOrd="0" presId="urn:microsoft.com/office/officeart/2008/layout/LinedList"/>
    <dgm:cxn modelId="{ECD52252-47C9-4F2C-B18C-46E009DEF6A2}" type="presParOf" srcId="{E35BAEE8-D971-404F-9E90-080B8169161D}" destId="{8CDE041A-2A8C-4FD8-AC2F-CD495B4F8680}" srcOrd="30" destOrd="0" presId="urn:microsoft.com/office/officeart/2008/layout/LinedList"/>
    <dgm:cxn modelId="{1FC3FB68-181F-4E4B-8BEA-ABB6D687D96F}" type="presParOf" srcId="{E35BAEE8-D971-404F-9E90-080B8169161D}" destId="{69BBF6B7-0AA8-4431-8371-07C2A7C1C1B5}" srcOrd="31" destOrd="0" presId="urn:microsoft.com/office/officeart/2008/layout/LinedList"/>
    <dgm:cxn modelId="{70822231-2659-49F3-9116-3C5F82997E3E}" type="presParOf" srcId="{69BBF6B7-0AA8-4431-8371-07C2A7C1C1B5}" destId="{1C5FC7D6-2D26-4336-AD73-856A4A6C519D}" srcOrd="0" destOrd="0" presId="urn:microsoft.com/office/officeart/2008/layout/LinedList"/>
    <dgm:cxn modelId="{B4D35C7E-DBB1-434B-B5BC-8A7E247F8AC1}" type="presParOf" srcId="{69BBF6B7-0AA8-4431-8371-07C2A7C1C1B5}" destId="{26238365-965D-46E3-AA6C-29EC521BDA51}" srcOrd="1" destOrd="0" presId="urn:microsoft.com/office/officeart/2008/layout/LinedList"/>
    <dgm:cxn modelId="{C17C4187-D639-486E-BB15-DD2BEAE83393}" type="presParOf" srcId="{E35BAEE8-D971-404F-9E90-080B8169161D}" destId="{68178920-E857-4C92-97C5-B71CF7787CC4}" srcOrd="32" destOrd="0" presId="urn:microsoft.com/office/officeart/2008/layout/LinedList"/>
    <dgm:cxn modelId="{DBCF5D89-9798-4A2F-B7D0-064341D99860}" type="presParOf" srcId="{E35BAEE8-D971-404F-9E90-080B8169161D}" destId="{207A8D17-EE25-46B2-8393-4C8089E111A3}" srcOrd="33" destOrd="0" presId="urn:microsoft.com/office/officeart/2008/layout/LinedList"/>
    <dgm:cxn modelId="{98488E77-9009-48C9-BC7B-614742C1D890}" type="presParOf" srcId="{207A8D17-EE25-46B2-8393-4C8089E111A3}" destId="{93D0C49B-B6A6-48A7-BD37-6D1FF03FDC23}" srcOrd="0" destOrd="0" presId="urn:microsoft.com/office/officeart/2008/layout/LinedList"/>
    <dgm:cxn modelId="{36CE151F-65FE-4917-A0D7-19B6EAE53758}" type="presParOf" srcId="{207A8D17-EE25-46B2-8393-4C8089E111A3}" destId="{5469B829-1F1E-4372-B39D-94DDEBD87DC7}" srcOrd="1" destOrd="0" presId="urn:microsoft.com/office/officeart/2008/layout/LinedList"/>
    <dgm:cxn modelId="{279DE426-35CF-4D5F-888C-EFD05EECD551}" type="presParOf" srcId="{E35BAEE8-D971-404F-9E90-080B8169161D}" destId="{531B5C18-592F-466A-BBE3-6FD54318C563}" srcOrd="34" destOrd="0" presId="urn:microsoft.com/office/officeart/2008/layout/LinedList"/>
    <dgm:cxn modelId="{28C942D9-9EF6-4289-95BF-F46FB7641D01}" type="presParOf" srcId="{E35BAEE8-D971-404F-9E90-080B8169161D}" destId="{05EE2BCB-FD2F-4FD6-9EBB-9457EE61242F}" srcOrd="35" destOrd="0" presId="urn:microsoft.com/office/officeart/2008/layout/LinedList"/>
    <dgm:cxn modelId="{017749B8-857A-4A11-B566-17C990E71D6B}" type="presParOf" srcId="{05EE2BCB-FD2F-4FD6-9EBB-9457EE61242F}" destId="{46F5DE19-AC22-4376-A6F1-50A44211C090}" srcOrd="0" destOrd="0" presId="urn:microsoft.com/office/officeart/2008/layout/LinedList"/>
    <dgm:cxn modelId="{021BC4CB-EC3B-4E72-B19B-D3A7298E55EE}" type="presParOf" srcId="{05EE2BCB-FD2F-4FD6-9EBB-9457EE61242F}" destId="{EFBB4C98-2692-4D3F-84DA-DE8B8726524A}" srcOrd="1" destOrd="0" presId="urn:microsoft.com/office/officeart/2008/layout/LinedList"/>
    <dgm:cxn modelId="{D812A6FA-C7FE-49CC-9923-5C23E1BF7A71}" type="presParOf" srcId="{E35BAEE8-D971-404F-9E90-080B8169161D}" destId="{3A4BC787-372E-40A3-8C87-E6ABF098619E}" srcOrd="36" destOrd="0" presId="urn:microsoft.com/office/officeart/2008/layout/LinedList"/>
    <dgm:cxn modelId="{9EBD4197-C43A-4DE4-8A92-DD42C7C1D72D}" type="presParOf" srcId="{E35BAEE8-D971-404F-9E90-080B8169161D}" destId="{8E32F3D7-4B43-4D8A-9151-8127C57FD978}" srcOrd="37" destOrd="0" presId="urn:microsoft.com/office/officeart/2008/layout/LinedList"/>
    <dgm:cxn modelId="{A7670395-7557-4975-9D4A-9614BEF02F9F}" type="presParOf" srcId="{8E32F3D7-4B43-4D8A-9151-8127C57FD978}" destId="{E5DF550F-EB74-4703-B623-ABB40425666C}" srcOrd="0" destOrd="0" presId="urn:microsoft.com/office/officeart/2008/layout/LinedList"/>
    <dgm:cxn modelId="{FFD7187B-6D50-49DD-BB5F-2671701C6FFA}" type="presParOf" srcId="{8E32F3D7-4B43-4D8A-9151-8127C57FD978}" destId="{4D609FEA-F79E-466D-8F01-A78308F99BE4}" srcOrd="1" destOrd="0" presId="urn:microsoft.com/office/officeart/2008/layout/LinedList"/>
    <dgm:cxn modelId="{4919E73D-2768-4BEE-B3D9-85B69A5AAA83}" type="presParOf" srcId="{E35BAEE8-D971-404F-9E90-080B8169161D}" destId="{EE9A73A6-24B7-49D7-8BB0-AF0ADA2DAAD3}" srcOrd="38" destOrd="0" presId="urn:microsoft.com/office/officeart/2008/layout/LinedList"/>
    <dgm:cxn modelId="{101BD1B5-33AB-4A5C-93E1-E6B4FFAAC2C3}" type="presParOf" srcId="{E35BAEE8-D971-404F-9E90-080B8169161D}" destId="{D1C4C5B3-DCCC-4004-A50F-EE51D9EFECAA}" srcOrd="39" destOrd="0" presId="urn:microsoft.com/office/officeart/2008/layout/LinedList"/>
    <dgm:cxn modelId="{86CA39BA-F0D4-4FEB-BCD1-DA235C9CF5D6}" type="presParOf" srcId="{D1C4C5B3-DCCC-4004-A50F-EE51D9EFECAA}" destId="{C421E45E-24C1-4B18-9E6A-039AFC3C5F62}" srcOrd="0" destOrd="0" presId="urn:microsoft.com/office/officeart/2008/layout/LinedList"/>
    <dgm:cxn modelId="{6AE8B959-8791-4F65-94E0-2087054FF42B}" type="presParOf" srcId="{D1C4C5B3-DCCC-4004-A50F-EE51D9EFECAA}" destId="{0E019488-E28B-464A-B381-C2973F848AF8}" srcOrd="1" destOrd="0" presId="urn:microsoft.com/office/officeart/2008/layout/LinedList"/>
    <dgm:cxn modelId="{61138A31-4951-4CD1-B64A-FB2ABAE20CE9}" type="presParOf" srcId="{E35BAEE8-D971-404F-9E90-080B8169161D}" destId="{97054B0F-B23F-4B7D-A266-6F7D6D5F43A0}" srcOrd="40" destOrd="0" presId="urn:microsoft.com/office/officeart/2008/layout/LinedList"/>
    <dgm:cxn modelId="{12DF7BFE-C96A-47AF-A6C5-9ABC61514C59}" type="presParOf" srcId="{E35BAEE8-D971-404F-9E90-080B8169161D}" destId="{789951DB-CFDC-43A4-A64B-AD668AFFD330}" srcOrd="41" destOrd="0" presId="urn:microsoft.com/office/officeart/2008/layout/LinedList"/>
    <dgm:cxn modelId="{4C170A5B-FD9B-430D-B0A1-9C6B89B2AB76}" type="presParOf" srcId="{789951DB-CFDC-43A4-A64B-AD668AFFD330}" destId="{AFB5BC60-B4EA-4888-B836-7BAD8F829BDD}" srcOrd="0" destOrd="0" presId="urn:microsoft.com/office/officeart/2008/layout/LinedList"/>
    <dgm:cxn modelId="{2C88FB42-CFCF-43B5-87BA-45692883EF4D}" type="presParOf" srcId="{789951DB-CFDC-43A4-A64B-AD668AFFD330}" destId="{5D2669C7-A923-414D-8E70-C4A3AABEA414}" srcOrd="1" destOrd="0" presId="urn:microsoft.com/office/officeart/2008/layout/LinedList"/>
    <dgm:cxn modelId="{F46DC3A9-1136-499F-9363-BEFC73C7654F}" type="presParOf" srcId="{E35BAEE8-D971-404F-9E90-080B8169161D}" destId="{E87840EF-D604-4888-9DAF-C2E0C0E5DEA6}" srcOrd="42" destOrd="0" presId="urn:microsoft.com/office/officeart/2008/layout/LinedList"/>
    <dgm:cxn modelId="{780F92C9-ADF4-494B-A711-F1F83E96D8D8}" type="presParOf" srcId="{E35BAEE8-D971-404F-9E90-080B8169161D}" destId="{43C5D171-D5F0-4DFD-8E8A-A169339549FA}" srcOrd="43" destOrd="0" presId="urn:microsoft.com/office/officeart/2008/layout/LinedList"/>
    <dgm:cxn modelId="{F921E5B6-FDE8-4E97-8906-BAE39AF373AE}" type="presParOf" srcId="{43C5D171-D5F0-4DFD-8E8A-A169339549FA}" destId="{D9306287-7F32-491A-A588-3FE4FA252B2E}" srcOrd="0" destOrd="0" presId="urn:microsoft.com/office/officeart/2008/layout/LinedList"/>
    <dgm:cxn modelId="{04925465-20BD-4E33-B552-95D3D5D39658}" type="presParOf" srcId="{43C5D171-D5F0-4DFD-8E8A-A169339549FA}" destId="{133C1599-A60F-4B5C-93C3-949BE58E42F7}" srcOrd="1" destOrd="0" presId="urn:microsoft.com/office/officeart/2008/layout/LinedList"/>
    <dgm:cxn modelId="{EF76F7D1-9018-47D1-A4C4-908825169768}" type="presParOf" srcId="{E35BAEE8-D971-404F-9E90-080B8169161D}" destId="{E7A75818-40F0-4AA4-BBDA-BE04576C8692}" srcOrd="44" destOrd="0" presId="urn:microsoft.com/office/officeart/2008/layout/LinedList"/>
    <dgm:cxn modelId="{78164CA5-76F3-4DBF-A4B2-8A4A3E8D0607}" type="presParOf" srcId="{E35BAEE8-D971-404F-9E90-080B8169161D}" destId="{BBC3D466-3710-490D-B2CD-08B98747754F}" srcOrd="45" destOrd="0" presId="urn:microsoft.com/office/officeart/2008/layout/LinedList"/>
    <dgm:cxn modelId="{C5D2A5CE-1FC4-4D66-950B-C487126FEA09}" type="presParOf" srcId="{BBC3D466-3710-490D-B2CD-08B98747754F}" destId="{6216C3D1-F079-43B5-B5A6-795B9E9BFEEA}" srcOrd="0" destOrd="0" presId="urn:microsoft.com/office/officeart/2008/layout/LinedList"/>
    <dgm:cxn modelId="{ECF68492-A253-4D7C-9E1A-0F4DCF5672A6}" type="presParOf" srcId="{BBC3D466-3710-490D-B2CD-08B98747754F}" destId="{378F185F-B3BA-4591-ACDC-33A114AC6208}" srcOrd="1" destOrd="0" presId="urn:microsoft.com/office/officeart/2008/layout/LinedList"/>
    <dgm:cxn modelId="{DDB3BC63-20B2-4769-B8A4-CA4FD9859B79}" type="presParOf" srcId="{E35BAEE8-D971-404F-9E90-080B8169161D}" destId="{EBAFA767-42C7-4FDE-80C7-F71334585B36}" srcOrd="46" destOrd="0" presId="urn:microsoft.com/office/officeart/2008/layout/LinedList"/>
    <dgm:cxn modelId="{DCA3D2D9-A77E-4718-9382-5C974A7E735D}" type="presParOf" srcId="{E35BAEE8-D971-404F-9E90-080B8169161D}" destId="{702B3807-D077-4349-BAE5-04B9F4F9A0AA}" srcOrd="47" destOrd="0" presId="urn:microsoft.com/office/officeart/2008/layout/LinedList"/>
    <dgm:cxn modelId="{EE9EF235-564B-4568-B6FC-8130FE95B248}" type="presParOf" srcId="{702B3807-D077-4349-BAE5-04B9F4F9A0AA}" destId="{9D96097F-BDD9-4797-B46E-DD80C56904F5}" srcOrd="0" destOrd="0" presId="urn:microsoft.com/office/officeart/2008/layout/LinedList"/>
    <dgm:cxn modelId="{5305514B-68AD-4D63-A946-5D0C3BB7B0E1}" type="presParOf" srcId="{702B3807-D077-4349-BAE5-04B9F4F9A0AA}" destId="{A53FE645-854C-4B7C-BFD0-20195C9970C5}" srcOrd="1" destOrd="0" presId="urn:microsoft.com/office/officeart/2008/layout/LinedList"/>
    <dgm:cxn modelId="{BCB670FE-76DC-4CD3-BD2A-57770AA7373D}" type="presParOf" srcId="{E35BAEE8-D971-404F-9E90-080B8169161D}" destId="{5A315220-8726-4795-AC68-E83CE3AFB08E}" srcOrd="48" destOrd="0" presId="urn:microsoft.com/office/officeart/2008/layout/LinedList"/>
    <dgm:cxn modelId="{71EEBC92-EEBA-47E0-8D1D-6111CFE87111}" type="presParOf" srcId="{E35BAEE8-D971-404F-9E90-080B8169161D}" destId="{021ACCA5-6F6C-4FFE-8A62-DAE619775E94}" srcOrd="49" destOrd="0" presId="urn:microsoft.com/office/officeart/2008/layout/LinedList"/>
    <dgm:cxn modelId="{A8F3A0A3-F536-4EE5-892F-FE8788564D88}" type="presParOf" srcId="{021ACCA5-6F6C-4FFE-8A62-DAE619775E94}" destId="{2F7D207A-3D8B-40CB-9D52-4D08A3E19CCF}" srcOrd="0" destOrd="0" presId="urn:microsoft.com/office/officeart/2008/layout/LinedList"/>
    <dgm:cxn modelId="{BE3FBCEF-36C4-4637-B4ED-5F0051521673}" type="presParOf" srcId="{021ACCA5-6F6C-4FFE-8A62-DAE619775E94}" destId="{4D904C7F-8117-494C-9F53-57935ADF6ABA}" srcOrd="1" destOrd="0" presId="urn:microsoft.com/office/officeart/2008/layout/LinedList"/>
    <dgm:cxn modelId="{898176EB-F239-49FD-8998-7EC70B728410}" type="presParOf" srcId="{E35BAEE8-D971-404F-9E90-080B8169161D}" destId="{BC7DF9F6-5FAC-4D83-8A45-6E0F297FC031}" srcOrd="50" destOrd="0" presId="urn:microsoft.com/office/officeart/2008/layout/LinedList"/>
    <dgm:cxn modelId="{0AD4C2DA-02E8-4643-9074-4B6DDE0F7DEC}" type="presParOf" srcId="{E35BAEE8-D971-404F-9E90-080B8169161D}" destId="{39014E02-B437-4595-8FB0-0CBA4E9792EA}" srcOrd="51" destOrd="0" presId="urn:microsoft.com/office/officeart/2008/layout/LinedList"/>
    <dgm:cxn modelId="{2BD78F49-8098-4C49-97C2-424D9EBD2076}" type="presParOf" srcId="{39014E02-B437-4595-8FB0-0CBA4E9792EA}" destId="{7D01F540-1E92-407C-9373-8C97BC21A52F}" srcOrd="0" destOrd="0" presId="urn:microsoft.com/office/officeart/2008/layout/LinedList"/>
    <dgm:cxn modelId="{E3AE712D-9841-420D-A604-5D42FB177691}" type="presParOf" srcId="{39014E02-B437-4595-8FB0-0CBA4E9792EA}" destId="{BC72D7CE-176A-438F-8106-15F4975F25BD}" srcOrd="1" destOrd="0" presId="urn:microsoft.com/office/officeart/2008/layout/LinedList"/>
    <dgm:cxn modelId="{30A525BC-32EC-47D7-B881-A5C94B1703A3}" type="presParOf" srcId="{E35BAEE8-D971-404F-9E90-080B8169161D}" destId="{5B816F92-FE98-4B4B-A1E3-A392659A2A0E}" srcOrd="52" destOrd="0" presId="urn:microsoft.com/office/officeart/2008/layout/LinedList"/>
    <dgm:cxn modelId="{B305FEB3-EB43-4215-9F63-70AFE7F88F5D}" type="presParOf" srcId="{E35BAEE8-D971-404F-9E90-080B8169161D}" destId="{C9785162-ACA2-4478-93F4-BFCF8BC84DF5}" srcOrd="53" destOrd="0" presId="urn:microsoft.com/office/officeart/2008/layout/LinedList"/>
    <dgm:cxn modelId="{FFA46C11-ABC5-477B-83E9-2731365CA871}" type="presParOf" srcId="{C9785162-ACA2-4478-93F4-BFCF8BC84DF5}" destId="{67A673BE-6BC5-481C-BC80-2D9B3F62FCB5}" srcOrd="0" destOrd="0" presId="urn:microsoft.com/office/officeart/2008/layout/LinedList"/>
    <dgm:cxn modelId="{259D5D28-37CB-4068-BD39-34CD8E5C7DC7}" type="presParOf" srcId="{C9785162-ACA2-4478-93F4-BFCF8BC84DF5}" destId="{97A94B1D-6564-40EF-A400-5F13DBB79B8C}" srcOrd="1" destOrd="0" presId="urn:microsoft.com/office/officeart/2008/layout/LinedList"/>
    <dgm:cxn modelId="{8CF19A20-44B0-4DD9-ACEA-4942B2A34EA1}" type="presParOf" srcId="{E35BAEE8-D971-404F-9E90-080B8169161D}" destId="{FC30E542-6B99-4E0D-ABE6-6DB727ACC91F}" srcOrd="54" destOrd="0" presId="urn:microsoft.com/office/officeart/2008/layout/LinedList"/>
    <dgm:cxn modelId="{C601F7DC-052D-4E9A-9E00-919316296C40}" type="presParOf" srcId="{E35BAEE8-D971-404F-9E90-080B8169161D}" destId="{F16DC5CF-D83C-40B1-A516-06A1911C98C2}" srcOrd="55" destOrd="0" presId="urn:microsoft.com/office/officeart/2008/layout/LinedList"/>
    <dgm:cxn modelId="{1AE3655D-C762-4884-86EF-4DC10E7D1426}" type="presParOf" srcId="{F16DC5CF-D83C-40B1-A516-06A1911C98C2}" destId="{C4D73520-C130-43E7-94E0-35208AC2C8E1}" srcOrd="0" destOrd="0" presId="urn:microsoft.com/office/officeart/2008/layout/LinedList"/>
    <dgm:cxn modelId="{3CD86641-C199-4A17-9EF4-23EF683AE719}" type="presParOf" srcId="{F16DC5CF-D83C-40B1-A516-06A1911C98C2}" destId="{2B99B718-33BD-450B-BE5A-5F58ECD75578}" srcOrd="1" destOrd="0" presId="urn:microsoft.com/office/officeart/2008/layout/LinedList"/>
    <dgm:cxn modelId="{77296D9A-0F53-442C-BA2B-0F4E85527987}" type="presParOf" srcId="{E35BAEE8-D971-404F-9E90-080B8169161D}" destId="{35B0770E-4460-4B2C-9993-F47F7FC73932}" srcOrd="56" destOrd="0" presId="urn:microsoft.com/office/officeart/2008/layout/LinedList"/>
    <dgm:cxn modelId="{03C69516-605F-4866-8AFA-2302D6064367}" type="presParOf" srcId="{E35BAEE8-D971-404F-9E90-080B8169161D}" destId="{FD564C5C-8BB1-4E4C-95D9-9667938936C7}" srcOrd="57" destOrd="0" presId="urn:microsoft.com/office/officeart/2008/layout/LinedList"/>
    <dgm:cxn modelId="{069BBA02-4FC8-44C4-8833-9A24FECF1A4C}" type="presParOf" srcId="{FD564C5C-8BB1-4E4C-95D9-9667938936C7}" destId="{F324E4DD-E14C-4645-BC01-F892ABC60DDB}" srcOrd="0" destOrd="0" presId="urn:microsoft.com/office/officeart/2008/layout/LinedList"/>
    <dgm:cxn modelId="{C3E4BC98-9F54-44AF-81C4-349E18F83BF2}" type="presParOf" srcId="{FD564C5C-8BB1-4E4C-95D9-9667938936C7}" destId="{A1D53920-69CD-4538-B020-DA80FC8857F6}" srcOrd="1" destOrd="0" presId="urn:microsoft.com/office/officeart/2008/layout/LinedList"/>
    <dgm:cxn modelId="{67BA4325-C610-4C43-9463-241E64279AC4}" type="presParOf" srcId="{E35BAEE8-D971-404F-9E90-080B8169161D}" destId="{60AC81D4-DF30-406C-B799-788FDE31F847}" srcOrd="58" destOrd="0" presId="urn:microsoft.com/office/officeart/2008/layout/LinedList"/>
    <dgm:cxn modelId="{9BED1177-D924-40DD-8E16-2AEA69486D17}" type="presParOf" srcId="{E35BAEE8-D971-404F-9E90-080B8169161D}" destId="{B620FE00-1683-474C-9663-8E4D3839BE93}" srcOrd="59" destOrd="0" presId="urn:microsoft.com/office/officeart/2008/layout/LinedList"/>
    <dgm:cxn modelId="{B956337E-8953-46FB-A4A3-815E69DB0A87}" type="presParOf" srcId="{B620FE00-1683-474C-9663-8E4D3839BE93}" destId="{56158F2B-C1B9-46D5-8219-0F9A262C9410}" srcOrd="0" destOrd="0" presId="urn:microsoft.com/office/officeart/2008/layout/LinedList"/>
    <dgm:cxn modelId="{61B97594-00F4-4EC4-A3BA-64B77CC5BBAD}" type="presParOf" srcId="{B620FE00-1683-474C-9663-8E4D3839BE93}" destId="{E9096016-B70D-4F49-87CD-3871774A15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F50B2-7CF3-4259-8D38-1C5CB4D90152}">
      <dsp:nvSpPr>
        <dsp:cNvPr id="0" name=""/>
        <dsp:cNvSpPr/>
      </dsp:nvSpPr>
      <dsp:spPr>
        <a:xfrm>
          <a:off x="2000" y="623413"/>
          <a:ext cx="2521190" cy="1512714"/>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Introduction</a:t>
          </a:r>
          <a:endParaRPr lang="en-US" sz="2300" kern="1200"/>
        </a:p>
      </dsp:txBody>
      <dsp:txXfrm>
        <a:off x="2000" y="623413"/>
        <a:ext cx="2521190" cy="1512714"/>
      </dsp:txXfrm>
    </dsp:sp>
    <dsp:sp modelId="{9736FBC5-BB94-41AA-BA0A-7F961B1108A4}">
      <dsp:nvSpPr>
        <dsp:cNvPr id="0" name=""/>
        <dsp:cNvSpPr/>
      </dsp:nvSpPr>
      <dsp:spPr>
        <a:xfrm>
          <a:off x="2775310" y="623413"/>
          <a:ext cx="2521190" cy="1512714"/>
        </a:xfrm>
        <a:prstGeom prst="rect">
          <a:avLst/>
        </a:prstGeom>
        <a:solidFill>
          <a:schemeClr val="accent4">
            <a:hueOff val="-297651"/>
            <a:satOff val="1793"/>
            <a:lumOff val="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The Ageing Population</a:t>
          </a:r>
          <a:endParaRPr lang="en-US" sz="2300" kern="1200"/>
        </a:p>
      </dsp:txBody>
      <dsp:txXfrm>
        <a:off x="2775310" y="623413"/>
        <a:ext cx="2521190" cy="1512714"/>
      </dsp:txXfrm>
    </dsp:sp>
    <dsp:sp modelId="{14884B9B-42FA-4272-99A3-3E997950C326}">
      <dsp:nvSpPr>
        <dsp:cNvPr id="0" name=""/>
        <dsp:cNvSpPr/>
      </dsp:nvSpPr>
      <dsp:spPr>
        <a:xfrm>
          <a:off x="5548621" y="623413"/>
          <a:ext cx="2521190" cy="1512714"/>
        </a:xfrm>
        <a:prstGeom prst="rect">
          <a:avLst/>
        </a:prstGeom>
        <a:solidFill>
          <a:schemeClr val="accent4">
            <a:hueOff val="-595303"/>
            <a:satOff val="3587"/>
            <a:lumOff val="28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Defining Ageing</a:t>
          </a:r>
          <a:endParaRPr lang="en-US" sz="2300" kern="1200"/>
        </a:p>
      </dsp:txBody>
      <dsp:txXfrm>
        <a:off x="5548621" y="623413"/>
        <a:ext cx="2521190" cy="1512714"/>
      </dsp:txXfrm>
    </dsp:sp>
    <dsp:sp modelId="{8F0B7856-7383-4EBF-B7A0-4C0912BDCD95}">
      <dsp:nvSpPr>
        <dsp:cNvPr id="0" name=""/>
        <dsp:cNvSpPr/>
      </dsp:nvSpPr>
      <dsp:spPr>
        <a:xfrm>
          <a:off x="8321931" y="623413"/>
          <a:ext cx="2521190" cy="1512714"/>
        </a:xfrm>
        <a:prstGeom prst="rect">
          <a:avLst/>
        </a:prstGeom>
        <a:solidFill>
          <a:schemeClr val="accent4">
            <a:hueOff val="-892954"/>
            <a:satOff val="5380"/>
            <a:lumOff val="4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Theoretical Frameworks</a:t>
          </a:r>
          <a:endParaRPr lang="en-US" sz="2300" kern="1200"/>
        </a:p>
      </dsp:txBody>
      <dsp:txXfrm>
        <a:off x="8321931" y="623413"/>
        <a:ext cx="2521190" cy="1512714"/>
      </dsp:txXfrm>
    </dsp:sp>
    <dsp:sp modelId="{6648B7D3-B4BD-4EE6-95D2-E60F54F5EE02}">
      <dsp:nvSpPr>
        <dsp:cNvPr id="0" name=""/>
        <dsp:cNvSpPr/>
      </dsp:nvSpPr>
      <dsp:spPr>
        <a:xfrm>
          <a:off x="11095241" y="623413"/>
          <a:ext cx="2521190" cy="1512714"/>
        </a:xfrm>
        <a:prstGeom prst="rect">
          <a:avLst/>
        </a:prstGeom>
        <a:solidFill>
          <a:schemeClr val="accent4">
            <a:hueOff val="-1190605"/>
            <a:satOff val="7173"/>
            <a:lumOff val="5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Policy &amp; Legislation</a:t>
          </a:r>
          <a:endParaRPr lang="en-US" sz="2300" kern="1200"/>
        </a:p>
      </dsp:txBody>
      <dsp:txXfrm>
        <a:off x="11095241" y="623413"/>
        <a:ext cx="2521190" cy="1512714"/>
      </dsp:txXfrm>
    </dsp:sp>
    <dsp:sp modelId="{6F10A69D-0A5A-4C99-A114-07BC2BB837F2}">
      <dsp:nvSpPr>
        <dsp:cNvPr id="0" name=""/>
        <dsp:cNvSpPr/>
      </dsp:nvSpPr>
      <dsp:spPr>
        <a:xfrm>
          <a:off x="13868551" y="623413"/>
          <a:ext cx="2521190" cy="1512714"/>
        </a:xfrm>
        <a:prstGeom prst="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Introduction to the Existing Provision</a:t>
          </a:r>
          <a:endParaRPr lang="en-US" sz="2300" kern="1200"/>
        </a:p>
      </dsp:txBody>
      <dsp:txXfrm>
        <a:off x="13868551" y="623413"/>
        <a:ext cx="2521190" cy="1512714"/>
      </dsp:txXfrm>
    </dsp:sp>
    <dsp:sp modelId="{C7B37EC5-2040-4250-B5FE-75F9080E5E94}">
      <dsp:nvSpPr>
        <dsp:cNvPr id="0" name=""/>
        <dsp:cNvSpPr/>
      </dsp:nvSpPr>
      <dsp:spPr>
        <a:xfrm>
          <a:off x="2000" y="2388246"/>
          <a:ext cx="2521190" cy="1512714"/>
        </a:xfrm>
        <a:prstGeom prst="rect">
          <a:avLst/>
        </a:prstGeom>
        <a:solidFill>
          <a:schemeClr val="accent4">
            <a:hueOff val="-1785908"/>
            <a:satOff val="10760"/>
            <a:lumOff val="8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Evaluation: Domiciliary Home Care</a:t>
          </a:r>
          <a:endParaRPr lang="en-US" sz="2300" kern="1200"/>
        </a:p>
      </dsp:txBody>
      <dsp:txXfrm>
        <a:off x="2000" y="2388246"/>
        <a:ext cx="2521190" cy="1512714"/>
      </dsp:txXfrm>
    </dsp:sp>
    <dsp:sp modelId="{655EB927-51D8-49A3-B18C-A2BCBF3F9A7B}">
      <dsp:nvSpPr>
        <dsp:cNvPr id="0" name=""/>
        <dsp:cNvSpPr/>
      </dsp:nvSpPr>
      <dsp:spPr>
        <a:xfrm>
          <a:off x="2775310" y="2388246"/>
          <a:ext cx="2521190" cy="1512714"/>
        </a:xfrm>
        <a:prstGeom prst="rect">
          <a:avLst/>
        </a:prstGeom>
        <a:solidFill>
          <a:schemeClr val="accent4">
            <a:hueOff val="-2083559"/>
            <a:satOff val="12553"/>
            <a:lumOff val="100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Analysis: Residential/Nursing Care</a:t>
          </a:r>
          <a:endParaRPr lang="en-US" sz="2300" kern="1200"/>
        </a:p>
      </dsp:txBody>
      <dsp:txXfrm>
        <a:off x="2775310" y="2388246"/>
        <a:ext cx="2521190" cy="1512714"/>
      </dsp:txXfrm>
    </dsp:sp>
    <dsp:sp modelId="{4AE2917E-BD22-467B-B8B4-6B2E3B380D95}">
      <dsp:nvSpPr>
        <dsp:cNvPr id="0" name=""/>
        <dsp:cNvSpPr/>
      </dsp:nvSpPr>
      <dsp:spPr>
        <a:xfrm>
          <a:off x="5548621" y="2388246"/>
          <a:ext cx="2521190" cy="1512714"/>
        </a:xfrm>
        <a:prstGeom prst="rect">
          <a:avLst/>
        </a:prstGeom>
        <a:solidFill>
          <a:schemeClr val="accent4">
            <a:hueOff val="-2381211"/>
            <a:satOff val="14346"/>
            <a:lumOff val="11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Key Challenges Older People Face (Independence and Wellbeing)</a:t>
          </a:r>
          <a:endParaRPr lang="en-US" sz="2300" kern="1200"/>
        </a:p>
      </dsp:txBody>
      <dsp:txXfrm>
        <a:off x="5548621" y="2388246"/>
        <a:ext cx="2521190" cy="1512714"/>
      </dsp:txXfrm>
    </dsp:sp>
    <dsp:sp modelId="{E14967BD-AEFD-4494-93EF-53A0164927A3}">
      <dsp:nvSpPr>
        <dsp:cNvPr id="0" name=""/>
        <dsp:cNvSpPr/>
      </dsp:nvSpPr>
      <dsp:spPr>
        <a:xfrm>
          <a:off x="8321931" y="2388246"/>
          <a:ext cx="2521190" cy="1512714"/>
        </a:xfrm>
        <a:prstGeom prst="rect">
          <a:avLst/>
        </a:prstGeom>
        <a:solidFill>
          <a:schemeClr val="accent4">
            <a:hueOff val="-2678862"/>
            <a:satOff val="16139"/>
            <a:lumOff val="12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Technological Innovations</a:t>
          </a:r>
          <a:endParaRPr lang="en-US" sz="2300" kern="1200"/>
        </a:p>
      </dsp:txBody>
      <dsp:txXfrm>
        <a:off x="8321931" y="2388246"/>
        <a:ext cx="2521190" cy="1512714"/>
      </dsp:txXfrm>
    </dsp:sp>
    <dsp:sp modelId="{8309668A-AC76-44B8-9D33-CB43A6DCF71E}">
      <dsp:nvSpPr>
        <dsp:cNvPr id="0" name=""/>
        <dsp:cNvSpPr/>
      </dsp:nvSpPr>
      <dsp:spPr>
        <a:xfrm>
          <a:off x="11095241" y="2388246"/>
          <a:ext cx="2521190" cy="1512714"/>
        </a:xfrm>
        <a:prstGeom prst="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Key Analysis of Technology (Pros vs Cons)</a:t>
          </a:r>
          <a:endParaRPr lang="en-US" sz="2300" kern="1200"/>
        </a:p>
      </dsp:txBody>
      <dsp:txXfrm>
        <a:off x="11095241" y="2388246"/>
        <a:ext cx="2521190" cy="1512714"/>
      </dsp:txXfrm>
    </dsp:sp>
    <dsp:sp modelId="{A20548D2-1626-4BA2-9C7A-EF59EC3B7B70}">
      <dsp:nvSpPr>
        <dsp:cNvPr id="0" name=""/>
        <dsp:cNvSpPr/>
      </dsp:nvSpPr>
      <dsp:spPr>
        <a:xfrm>
          <a:off x="13868551" y="2388246"/>
          <a:ext cx="2521190" cy="1512714"/>
        </a:xfrm>
        <a:prstGeom prst="rect">
          <a:avLst/>
        </a:prstGeom>
        <a:solidFill>
          <a:schemeClr val="accent4">
            <a:hueOff val="-3274165"/>
            <a:satOff val="19726"/>
            <a:lumOff val="15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Case Study 1: Dementia Village (Opera Beds, 2026)</a:t>
          </a:r>
          <a:endParaRPr lang="en-US" sz="2300" kern="1200"/>
        </a:p>
      </dsp:txBody>
      <dsp:txXfrm>
        <a:off x="13868551" y="2388246"/>
        <a:ext cx="2521190" cy="1512714"/>
      </dsp:txXfrm>
    </dsp:sp>
    <dsp:sp modelId="{646C7EC6-1A66-4934-96BD-8B51F185C361}">
      <dsp:nvSpPr>
        <dsp:cNvPr id="0" name=""/>
        <dsp:cNvSpPr/>
      </dsp:nvSpPr>
      <dsp:spPr>
        <a:xfrm>
          <a:off x="2775310" y="4153080"/>
          <a:ext cx="2521190" cy="1512714"/>
        </a:xfrm>
        <a:prstGeom prst="rect">
          <a:avLst/>
        </a:prstGeom>
        <a:solidFill>
          <a:schemeClr val="accent4">
            <a:hueOff val="-3571816"/>
            <a:satOff val="21519"/>
            <a:lumOff val="17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Case Study 2: Day Care Centres (Argenti et al., 2025)</a:t>
          </a:r>
          <a:endParaRPr lang="en-US" sz="2300" kern="1200"/>
        </a:p>
      </dsp:txBody>
      <dsp:txXfrm>
        <a:off x="2775310" y="4153080"/>
        <a:ext cx="2521190" cy="1512714"/>
      </dsp:txXfrm>
    </dsp:sp>
    <dsp:sp modelId="{6780A095-8437-46EF-AB09-26CE82AE40E1}">
      <dsp:nvSpPr>
        <dsp:cNvPr id="0" name=""/>
        <dsp:cNvSpPr/>
      </dsp:nvSpPr>
      <dsp:spPr>
        <a:xfrm>
          <a:off x="5548621" y="4153080"/>
          <a:ext cx="2521190" cy="1512714"/>
        </a:xfrm>
        <a:prstGeom prst="rect">
          <a:avLst/>
        </a:prstGeom>
        <a:solidFill>
          <a:schemeClr val="accent4">
            <a:hueOff val="-3869467"/>
            <a:satOff val="23312"/>
            <a:lumOff val="18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Recommendations</a:t>
          </a:r>
          <a:endParaRPr lang="en-US" sz="2300" kern="1200"/>
        </a:p>
      </dsp:txBody>
      <dsp:txXfrm>
        <a:off x="5548621" y="4153080"/>
        <a:ext cx="2521190" cy="1512714"/>
      </dsp:txXfrm>
    </dsp:sp>
    <dsp:sp modelId="{9F9EAED1-AC09-439F-B731-43F88149FCDC}">
      <dsp:nvSpPr>
        <dsp:cNvPr id="0" name=""/>
        <dsp:cNvSpPr/>
      </dsp:nvSpPr>
      <dsp:spPr>
        <a:xfrm>
          <a:off x="8321931" y="4153080"/>
          <a:ext cx="2521190" cy="1512714"/>
        </a:xfrm>
        <a:prstGeom prst="rect">
          <a:avLst/>
        </a:prstGeom>
        <a:solidFill>
          <a:schemeClr val="accent4">
            <a:hueOff val="-4167118"/>
            <a:satOff val="25106"/>
            <a:lumOff val="20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b="0" i="0" kern="1200" baseline="0"/>
            <a:t>Conclusion (Key Takeaways)</a:t>
          </a:r>
          <a:endParaRPr lang="en-US" sz="2300" kern="1200"/>
        </a:p>
      </dsp:txBody>
      <dsp:txXfrm>
        <a:off x="8321931" y="4153080"/>
        <a:ext cx="2521190" cy="1512714"/>
      </dsp:txXfrm>
    </dsp:sp>
    <dsp:sp modelId="{AD7E2A7C-647E-4281-97E3-0E47B2D71AB5}">
      <dsp:nvSpPr>
        <dsp:cNvPr id="0" name=""/>
        <dsp:cNvSpPr/>
      </dsp:nvSpPr>
      <dsp:spPr>
        <a:xfrm>
          <a:off x="11095241" y="4153080"/>
          <a:ext cx="2521190" cy="1512714"/>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a:t>References</a:t>
          </a:r>
        </a:p>
      </dsp:txBody>
      <dsp:txXfrm>
        <a:off x="11095241" y="4153080"/>
        <a:ext cx="2521190" cy="15127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E3041-976F-47A7-AB63-2139FA0DF59B}">
      <dsp:nvSpPr>
        <dsp:cNvPr id="0" name=""/>
        <dsp:cNvSpPr/>
      </dsp:nvSpPr>
      <dsp:spPr>
        <a:xfrm>
          <a:off x="0" y="433406"/>
          <a:ext cx="8500376" cy="1158300"/>
        </a:xfrm>
        <a:prstGeom prst="round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a:latin typeface="Arial" panose="020B0604020202020204" pitchFamily="34" charset="0"/>
              <a:cs typeface="Arial" panose="020B0604020202020204" pitchFamily="34" charset="0"/>
            </a:rPr>
            <a:t>This presentation assesses the care, empowerment, and support needs of older individuals in terms of achievement (and absence) of needs in existing services and support pathways.</a:t>
          </a:r>
        </a:p>
      </dsp:txBody>
      <dsp:txXfrm>
        <a:off x="56544" y="489950"/>
        <a:ext cx="8387288" cy="1045212"/>
      </dsp:txXfrm>
    </dsp:sp>
    <dsp:sp modelId="{484C25A0-9D95-4EF8-8C12-8A962DBFA4DB}">
      <dsp:nvSpPr>
        <dsp:cNvPr id="0" name=""/>
        <dsp:cNvSpPr/>
      </dsp:nvSpPr>
      <dsp:spPr>
        <a:xfrm>
          <a:off x="0" y="1655066"/>
          <a:ext cx="8500376" cy="1158300"/>
        </a:xfrm>
        <a:prstGeom prst="roundRect">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a:latin typeface="Arial" panose="020B0604020202020204" pitchFamily="34" charset="0"/>
              <a:cs typeface="Arial" panose="020B0604020202020204" pitchFamily="34" charset="0"/>
            </a:rPr>
            <a:t>It uses evidence-based </a:t>
          </a:r>
          <a:r>
            <a:rPr lang="en-US" sz="2200" kern="1200" dirty="0" smtClean="0">
              <a:latin typeface="Arial" panose="020B0604020202020204" pitchFamily="34" charset="0"/>
              <a:cs typeface="Arial" panose="020B0604020202020204" pitchFamily="34" charset="0"/>
            </a:rPr>
            <a:t>practice </a:t>
          </a:r>
          <a:r>
            <a:rPr lang="en-US" sz="2200" kern="1200" dirty="0">
              <a:latin typeface="Arial" panose="020B0604020202020204" pitchFamily="34" charset="0"/>
              <a:cs typeface="Arial" panose="020B0604020202020204" pitchFamily="34" charset="0"/>
            </a:rPr>
            <a:t>by comparing the strengths/limitations of UK provision and connecting the analysis to policy and legislation that informs </a:t>
          </a:r>
          <a:r>
            <a:rPr lang="en-US" sz="2200" kern="1200" dirty="0" smtClean="0">
              <a:latin typeface="Arial" panose="020B0604020202020204" pitchFamily="34" charset="0"/>
              <a:cs typeface="Arial" panose="020B0604020202020204" pitchFamily="34" charset="0"/>
            </a:rPr>
            <a:t>practice </a:t>
          </a:r>
          <a:r>
            <a:rPr lang="en-US" sz="2200" kern="1200" dirty="0">
              <a:latin typeface="Arial" panose="020B0604020202020204" pitchFamily="34" charset="0"/>
              <a:cs typeface="Arial" panose="020B0604020202020204" pitchFamily="34" charset="0"/>
            </a:rPr>
            <a:t>(Age UK, 2022). </a:t>
          </a:r>
        </a:p>
      </dsp:txBody>
      <dsp:txXfrm>
        <a:off x="56544" y="1711610"/>
        <a:ext cx="8387288" cy="1045212"/>
      </dsp:txXfrm>
    </dsp:sp>
    <dsp:sp modelId="{5A1D404D-92E4-4159-8105-CB8835D5503C}">
      <dsp:nvSpPr>
        <dsp:cNvPr id="0" name=""/>
        <dsp:cNvSpPr/>
      </dsp:nvSpPr>
      <dsp:spPr>
        <a:xfrm>
          <a:off x="0" y="2876727"/>
          <a:ext cx="8500376" cy="1158300"/>
        </a:xfrm>
        <a:prstGeom prst="roundRec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a:latin typeface="Arial" panose="020B0604020202020204" pitchFamily="34" charset="0"/>
              <a:cs typeface="Arial" panose="020B0604020202020204" pitchFamily="34" charset="0"/>
            </a:rPr>
            <a:t>It applies ageing theories apply to explain the benefits of care models to (or limitations against) later life independence, identity and wellbeing. </a:t>
          </a:r>
        </a:p>
      </dsp:txBody>
      <dsp:txXfrm>
        <a:off x="56544" y="2933271"/>
        <a:ext cx="8387288" cy="1045212"/>
      </dsp:txXfrm>
    </dsp:sp>
    <dsp:sp modelId="{ADA65B7C-B1B1-4EF7-9A3F-9C1FC206A568}">
      <dsp:nvSpPr>
        <dsp:cNvPr id="0" name=""/>
        <dsp:cNvSpPr/>
      </dsp:nvSpPr>
      <dsp:spPr>
        <a:xfrm>
          <a:off x="0" y="4098387"/>
          <a:ext cx="8500376" cy="1158300"/>
        </a:xfrm>
        <a:prstGeom prst="roundRect">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a:latin typeface="Arial" panose="020B0604020202020204" pitchFamily="34" charset="0"/>
              <a:cs typeface="Arial" panose="020B0604020202020204" pitchFamily="34" charset="0"/>
            </a:rPr>
            <a:t>It assesses technology-enabled care (e.g., smart homes, remote monitoring, telehealth, robotics), with benefit and harm associated with it, including digital exclusion and ethics.</a:t>
          </a:r>
        </a:p>
      </dsp:txBody>
      <dsp:txXfrm>
        <a:off x="56544" y="4154931"/>
        <a:ext cx="8387288" cy="1045212"/>
      </dsp:txXfrm>
    </dsp:sp>
    <dsp:sp modelId="{3A17C450-367C-42B9-AAD1-A1A248038A52}">
      <dsp:nvSpPr>
        <dsp:cNvPr id="0" name=""/>
        <dsp:cNvSpPr/>
      </dsp:nvSpPr>
      <dsp:spPr>
        <a:xfrm>
          <a:off x="0" y="5320047"/>
          <a:ext cx="8500376" cy="1158300"/>
        </a:xfrm>
        <a:prstGeom prst="round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a:latin typeface="Arial" panose="020B0604020202020204" pitchFamily="34" charset="0"/>
              <a:cs typeface="Arial" panose="020B0604020202020204" pitchFamily="34" charset="0"/>
            </a:rPr>
            <a:t>It ends with practical suggestions, considering such impediments as funding, workforce strain, and resistance towards change. </a:t>
          </a:r>
        </a:p>
      </dsp:txBody>
      <dsp:txXfrm>
        <a:off x="56544" y="5376591"/>
        <a:ext cx="8387288" cy="10452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1533F-A7AA-4936-8162-2D3478AEB8E7}">
      <dsp:nvSpPr>
        <dsp:cNvPr id="0" name=""/>
        <dsp:cNvSpPr/>
      </dsp:nvSpPr>
      <dsp:spPr>
        <a:xfrm>
          <a:off x="0" y="837"/>
          <a:ext cx="884820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DE66B-D1F2-4E66-BAD8-26AFC3E27F0B}">
      <dsp:nvSpPr>
        <dsp:cNvPr id="0" name=""/>
        <dsp:cNvSpPr/>
      </dsp:nvSpPr>
      <dsp:spPr>
        <a:xfrm>
          <a:off x="0" y="837"/>
          <a:ext cx="8848201" cy="1372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100000"/>
            </a:lnSpc>
            <a:spcBef>
              <a:spcPct val="0"/>
            </a:spcBef>
            <a:spcAft>
              <a:spcPct val="35000"/>
            </a:spcAft>
          </a:pPr>
          <a:r>
            <a:rPr lang="en-US" sz="2000" kern="1200" dirty="0">
              <a:latin typeface="Arial" panose="020B0604020202020204" pitchFamily="34" charset="0"/>
              <a:cs typeface="Arial" panose="020B0604020202020204" pitchFamily="34" charset="0"/>
            </a:rPr>
            <a:t>UK is undergoing demographic ageing, so the ratio of individuals residing prolonged with intricate necessities to be addressed by the coordination of health and social care is elevating. (Clayton, 2022)</a:t>
          </a:r>
        </a:p>
      </dsp:txBody>
      <dsp:txXfrm>
        <a:off x="0" y="837"/>
        <a:ext cx="8848201" cy="1372509"/>
      </dsp:txXfrm>
    </dsp:sp>
    <dsp:sp modelId="{FC27C35E-6DFB-4BEB-8D0A-585B8B19F171}">
      <dsp:nvSpPr>
        <dsp:cNvPr id="0" name=""/>
        <dsp:cNvSpPr/>
      </dsp:nvSpPr>
      <dsp:spPr>
        <a:xfrm>
          <a:off x="0" y="1373346"/>
          <a:ext cx="884820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1CFE28-FBC0-499C-93C5-DCD02623F2B4}">
      <dsp:nvSpPr>
        <dsp:cNvPr id="0" name=""/>
        <dsp:cNvSpPr/>
      </dsp:nvSpPr>
      <dsp:spPr>
        <a:xfrm>
          <a:off x="0" y="1373346"/>
          <a:ext cx="8848201" cy="1372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100000"/>
            </a:lnSpc>
            <a:spcBef>
              <a:spcPct val="0"/>
            </a:spcBef>
            <a:spcAft>
              <a:spcPct val="35000"/>
            </a:spcAft>
          </a:pPr>
          <a:r>
            <a:rPr lang="en-US" sz="2000" kern="1200">
              <a:latin typeface="Arial" panose="020B0604020202020204" pitchFamily="34" charset="0"/>
              <a:cs typeface="Arial" panose="020B0604020202020204" pitchFamily="34" charset="0"/>
            </a:rPr>
            <a:t>Projections in the age of the population indicate that the older age groups will keep increasing and put pressure on the long-term condition management, frailty, and social care capacity. (ONS, 2021)</a:t>
          </a:r>
        </a:p>
      </dsp:txBody>
      <dsp:txXfrm>
        <a:off x="0" y="1373346"/>
        <a:ext cx="8848201" cy="1372509"/>
      </dsp:txXfrm>
    </dsp:sp>
    <dsp:sp modelId="{A77403A4-3F96-4362-8687-66E7A403243C}">
      <dsp:nvSpPr>
        <dsp:cNvPr id="0" name=""/>
        <dsp:cNvSpPr/>
      </dsp:nvSpPr>
      <dsp:spPr>
        <a:xfrm>
          <a:off x="0" y="2745855"/>
          <a:ext cx="884820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7FDD76-A930-4A1C-B816-5EC82B979C3A}">
      <dsp:nvSpPr>
        <dsp:cNvPr id="0" name=""/>
        <dsp:cNvSpPr/>
      </dsp:nvSpPr>
      <dsp:spPr>
        <a:xfrm>
          <a:off x="0" y="2745855"/>
          <a:ext cx="8848201" cy="1372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100000"/>
            </a:lnSpc>
            <a:spcBef>
              <a:spcPct val="0"/>
            </a:spcBef>
            <a:spcAft>
              <a:spcPct val="35000"/>
            </a:spcAft>
          </a:pPr>
          <a:r>
            <a:rPr lang="en-US" sz="2000" kern="1200" dirty="0">
              <a:latin typeface="Arial" panose="020B0604020202020204" pitchFamily="34" charset="0"/>
              <a:cs typeface="Arial" panose="020B0604020202020204" pitchFamily="34" charset="0"/>
            </a:rPr>
            <a:t>Multimorbidity is commonly linked to older age, and such conditions include osteoarthritis, which may limit mobility and functional performance, thus, elevating dependency on care services. (van der Kraan, 2025)</a:t>
          </a:r>
        </a:p>
      </dsp:txBody>
      <dsp:txXfrm>
        <a:off x="0" y="2745855"/>
        <a:ext cx="8848201" cy="1372509"/>
      </dsp:txXfrm>
    </dsp:sp>
    <dsp:sp modelId="{C6386067-D487-4EB0-BBB9-2CAA21C721B7}">
      <dsp:nvSpPr>
        <dsp:cNvPr id="0" name=""/>
        <dsp:cNvSpPr/>
      </dsp:nvSpPr>
      <dsp:spPr>
        <a:xfrm>
          <a:off x="0" y="4118365"/>
          <a:ext cx="884820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960BCF-D880-4567-9B58-CEAB2F72FE5B}">
      <dsp:nvSpPr>
        <dsp:cNvPr id="0" name=""/>
        <dsp:cNvSpPr/>
      </dsp:nvSpPr>
      <dsp:spPr>
        <a:xfrm>
          <a:off x="0" y="4118365"/>
          <a:ext cx="8848201" cy="1372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100000"/>
            </a:lnSpc>
            <a:spcBef>
              <a:spcPct val="0"/>
            </a:spcBef>
            <a:spcAft>
              <a:spcPct val="35000"/>
            </a:spcAft>
          </a:pPr>
          <a:r>
            <a:rPr lang="en-US" sz="2000" kern="1200" dirty="0">
              <a:latin typeface="Arial" panose="020B0604020202020204" pitchFamily="34" charset="0"/>
              <a:cs typeface="Arial" panose="020B0604020202020204" pitchFamily="34" charset="0"/>
            </a:rPr>
            <a:t>As indicated by evidence, pressures within health and care systems involve access to services and inequity in service/outcomes among older adults. (Age UK, 2024)</a:t>
          </a:r>
        </a:p>
      </dsp:txBody>
      <dsp:txXfrm>
        <a:off x="0" y="4118365"/>
        <a:ext cx="8848201" cy="1372509"/>
      </dsp:txXfrm>
    </dsp:sp>
    <dsp:sp modelId="{01A160DD-A373-4D48-BDF6-CA9FE2729302}">
      <dsp:nvSpPr>
        <dsp:cNvPr id="0" name=""/>
        <dsp:cNvSpPr/>
      </dsp:nvSpPr>
      <dsp:spPr>
        <a:xfrm>
          <a:off x="0" y="5490874"/>
          <a:ext cx="884820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FA22A9-81B2-4306-9C89-37C6581B46FA}">
      <dsp:nvSpPr>
        <dsp:cNvPr id="0" name=""/>
        <dsp:cNvSpPr/>
      </dsp:nvSpPr>
      <dsp:spPr>
        <a:xfrm>
          <a:off x="0" y="5490874"/>
          <a:ext cx="8848201" cy="1372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100000"/>
            </a:lnSpc>
            <a:spcBef>
              <a:spcPct val="0"/>
            </a:spcBef>
            <a:spcAft>
              <a:spcPct val="35000"/>
            </a:spcAft>
          </a:pPr>
          <a:r>
            <a:rPr lang="en-US" sz="2000" kern="1200" dirty="0">
              <a:latin typeface="Arial" panose="020B0604020202020204" pitchFamily="34" charset="0"/>
              <a:cs typeface="Arial" panose="020B0604020202020204" pitchFamily="34" charset="0"/>
            </a:rPr>
            <a:t>This context has rendered it necessary to consider the extent to which existing services facilitate independence, choice, and quality of life instead of merely treating an illness. </a:t>
          </a:r>
        </a:p>
      </dsp:txBody>
      <dsp:txXfrm>
        <a:off x="0" y="5490874"/>
        <a:ext cx="8848201" cy="1372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7A917-A227-4308-B8E4-95A03648BBE8}">
      <dsp:nvSpPr>
        <dsp:cNvPr id="0" name=""/>
        <dsp:cNvSpPr/>
      </dsp:nvSpPr>
      <dsp:spPr>
        <a:xfrm>
          <a:off x="0" y="45662"/>
          <a:ext cx="7166873" cy="162556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a:latin typeface="Arial" panose="020B0604020202020204" pitchFamily="34" charset="0"/>
              <a:cs typeface="Arial" panose="020B0604020202020204" pitchFamily="34" charset="0"/>
            </a:rPr>
            <a:t>Ageing is multi-dimensional: psychological approaches underscore the fact that ageing has different definitions which encompass the identity, ability, and social roles changes- not limited to biology. (Gaviano et al., 2024)</a:t>
          </a:r>
        </a:p>
      </dsp:txBody>
      <dsp:txXfrm>
        <a:off x="79354" y="125016"/>
        <a:ext cx="7008165" cy="1466860"/>
      </dsp:txXfrm>
    </dsp:sp>
    <dsp:sp modelId="{116BAABC-7DFD-4E09-BC57-C507246328F0}">
      <dsp:nvSpPr>
        <dsp:cNvPr id="0" name=""/>
        <dsp:cNvSpPr/>
      </dsp:nvSpPr>
      <dsp:spPr>
        <a:xfrm>
          <a:off x="0" y="1858430"/>
          <a:ext cx="7166873" cy="1625568"/>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A helpful care lens is functional ability / intrinsic capacity which is concerned with preserving physical and cognitive functioning required to make daily living and engagement possible. (Leung et al., 2022)</a:t>
          </a:r>
        </a:p>
      </dsp:txBody>
      <dsp:txXfrm>
        <a:off x="79354" y="1937784"/>
        <a:ext cx="7008165" cy="1466860"/>
      </dsp:txXfrm>
    </dsp:sp>
    <dsp:sp modelId="{B6AAC291-2AE8-47A2-B4D1-D2F35CBC41C2}">
      <dsp:nvSpPr>
        <dsp:cNvPr id="0" name=""/>
        <dsp:cNvSpPr/>
      </dsp:nvSpPr>
      <dsp:spPr>
        <a:xfrm>
          <a:off x="0" y="3671199"/>
          <a:ext cx="7166873" cy="162556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Clinical implication: Social-to-biological transitions (e.g., inequalities, environment, lifelong exposures) determine the later-life health outcomes, which is why care is to be provided to structural and social determinants as well. (</a:t>
          </a:r>
          <a:r>
            <a:rPr lang="en-US" sz="2000" kern="1200" dirty="0" err="1">
              <a:latin typeface="Arial" panose="020B0604020202020204" pitchFamily="34" charset="0"/>
              <a:cs typeface="Arial" panose="020B0604020202020204" pitchFamily="34" charset="0"/>
            </a:rPr>
            <a:t>Vineis</a:t>
          </a:r>
          <a:r>
            <a:rPr lang="en-US" sz="2000" kern="1200" dirty="0">
              <a:latin typeface="Arial" panose="020B0604020202020204" pitchFamily="34" charset="0"/>
              <a:cs typeface="Arial" panose="020B0604020202020204" pitchFamily="34" charset="0"/>
            </a:rPr>
            <a:t> and </a:t>
          </a:r>
          <a:r>
            <a:rPr lang="en-US" sz="2000" kern="1200" dirty="0" err="1">
              <a:latin typeface="Arial" panose="020B0604020202020204" pitchFamily="34" charset="0"/>
              <a:cs typeface="Arial" panose="020B0604020202020204" pitchFamily="34" charset="0"/>
            </a:rPr>
            <a:t>Barouki</a:t>
          </a:r>
          <a:r>
            <a:rPr lang="en-US" sz="2000" kern="1200" dirty="0">
              <a:latin typeface="Arial" panose="020B0604020202020204" pitchFamily="34" charset="0"/>
              <a:cs typeface="Arial" panose="020B0604020202020204" pitchFamily="34" charset="0"/>
            </a:rPr>
            <a:t>, 2022)</a:t>
          </a:r>
        </a:p>
      </dsp:txBody>
      <dsp:txXfrm>
        <a:off x="79354" y="3750553"/>
        <a:ext cx="7008165" cy="1466860"/>
      </dsp:txXfrm>
    </dsp:sp>
    <dsp:sp modelId="{1F96C7FE-BCB8-4CF0-B153-F64B0D5481DF}">
      <dsp:nvSpPr>
        <dsp:cNvPr id="0" name=""/>
        <dsp:cNvSpPr/>
      </dsp:nvSpPr>
      <dsp:spPr>
        <a:xfrm>
          <a:off x="0" y="5483968"/>
          <a:ext cx="7166873" cy="1625568"/>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The needs of older people are often safe housing, mobility aid, managing chronic conditions, social interactions, dignity and meaningful involvement in the decision-making process. </a:t>
          </a:r>
        </a:p>
      </dsp:txBody>
      <dsp:txXfrm>
        <a:off x="79354" y="5563322"/>
        <a:ext cx="7008165" cy="1466860"/>
      </dsp:txXfrm>
    </dsp:sp>
    <dsp:sp modelId="{80F18A7D-2BFE-4B7A-948C-3593AC382DD6}">
      <dsp:nvSpPr>
        <dsp:cNvPr id="0" name=""/>
        <dsp:cNvSpPr/>
      </dsp:nvSpPr>
      <dsp:spPr>
        <a:xfrm>
          <a:off x="0" y="7296737"/>
          <a:ext cx="7166873" cy="1625568"/>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Choice, control, and belonging are the aspects of empowerment, and thus services must allow autonomy and inclusion instead of causing dependency and isolation. </a:t>
          </a:r>
        </a:p>
      </dsp:txBody>
      <dsp:txXfrm>
        <a:off x="79354" y="7376091"/>
        <a:ext cx="7008165" cy="14668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16B9B-5698-4FF2-A559-0D804D378AC2}">
      <dsp:nvSpPr>
        <dsp:cNvPr id="0" name=""/>
        <dsp:cNvSpPr/>
      </dsp:nvSpPr>
      <dsp:spPr>
        <a:xfrm>
          <a:off x="1658968" y="1469645"/>
          <a:ext cx="1325556" cy="72"/>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722BA5-D343-4EC5-9A03-BE46C31972A2}">
      <dsp:nvSpPr>
        <dsp:cNvPr id="0" name=""/>
        <dsp:cNvSpPr/>
      </dsp:nvSpPr>
      <dsp:spPr>
        <a:xfrm>
          <a:off x="3064058" y="1358334"/>
          <a:ext cx="152438" cy="286320"/>
        </a:xfrm>
        <a:prstGeom prst="chevron">
          <a:avLst>
            <a:gd name="adj" fmla="val 9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B9CB5E-F3C5-44A7-A5E0-83C670043433}">
      <dsp:nvSpPr>
        <dsp:cNvPr id="0" name=""/>
        <dsp:cNvSpPr/>
      </dsp:nvSpPr>
      <dsp:spPr>
        <a:xfrm>
          <a:off x="780740" y="757147"/>
          <a:ext cx="1425067" cy="1425067"/>
        </a:xfrm>
        <a:prstGeom prst="ellips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301" tIns="55301" rIns="55301" bIns="55301" numCol="1" spcCol="1270" anchor="ctr" anchorCtr="0">
          <a:noAutofit/>
        </a:bodyPr>
        <a:lstStyle/>
        <a:p>
          <a:pPr lvl="0" algn="ctr" defTabSz="2667000">
            <a:lnSpc>
              <a:spcPct val="90000"/>
            </a:lnSpc>
            <a:spcBef>
              <a:spcPct val="0"/>
            </a:spcBef>
            <a:spcAft>
              <a:spcPct val="35000"/>
            </a:spcAft>
          </a:pPr>
          <a:r>
            <a:rPr lang="en-US" sz="6000" kern="1200"/>
            <a:t>1</a:t>
          </a:r>
        </a:p>
      </dsp:txBody>
      <dsp:txXfrm>
        <a:off x="989436" y="965843"/>
        <a:ext cx="1007675" cy="1007675"/>
      </dsp:txXfrm>
    </dsp:sp>
    <dsp:sp modelId="{2577378E-090A-4F82-9BE1-26B5F2E0107B}">
      <dsp:nvSpPr>
        <dsp:cNvPr id="0" name=""/>
        <dsp:cNvSpPr/>
      </dsp:nvSpPr>
      <dsp:spPr>
        <a:xfrm>
          <a:off x="2023" y="2347815"/>
          <a:ext cx="2982501" cy="41769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5263" tIns="165100" rIns="235263" bIns="165100" numCol="1" spcCol="1270" anchor="t" anchorCtr="0">
          <a:noAutofit/>
        </a:bodyPr>
        <a:lstStyle/>
        <a:p>
          <a:pPr lvl="0" algn="l" defTabSz="889000">
            <a:lnSpc>
              <a:spcPct val="90000"/>
            </a:lnSpc>
            <a:spcBef>
              <a:spcPct val="0"/>
            </a:spcBef>
            <a:spcAft>
              <a:spcPct val="35000"/>
            </a:spcAft>
          </a:pPr>
          <a:r>
            <a:rPr lang="en-US" sz="2000" b="0" kern="1200" dirty="0">
              <a:latin typeface="Arial" panose="020B0604020202020204" pitchFamily="34" charset="0"/>
              <a:cs typeface="Arial" panose="020B0604020202020204" pitchFamily="34" charset="0"/>
            </a:rPr>
            <a:t>Activity Theory claims that wellbeing is upheld when older people retain roles, participation and engagement, which means that services ought to allow social engagement and meaningful action. (Teles and Ribeiro, 2021)</a:t>
          </a:r>
        </a:p>
      </dsp:txBody>
      <dsp:txXfrm>
        <a:off x="2023" y="2944315"/>
        <a:ext cx="2982501" cy="3580400"/>
      </dsp:txXfrm>
    </dsp:sp>
    <dsp:sp modelId="{7FD49FA1-D2BF-49F3-99F6-3B265A5170D7}">
      <dsp:nvSpPr>
        <dsp:cNvPr id="0" name=""/>
        <dsp:cNvSpPr/>
      </dsp:nvSpPr>
      <dsp:spPr>
        <a:xfrm>
          <a:off x="3315913" y="1469645"/>
          <a:ext cx="2982501" cy="72"/>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BC6CB9-2D82-4439-8BF4-9D3A95258D01}">
      <dsp:nvSpPr>
        <dsp:cNvPr id="0" name=""/>
        <dsp:cNvSpPr/>
      </dsp:nvSpPr>
      <dsp:spPr>
        <a:xfrm>
          <a:off x="6377948" y="1358334"/>
          <a:ext cx="152438" cy="286320"/>
        </a:xfrm>
        <a:prstGeom prst="chevron">
          <a:avLst>
            <a:gd name="adj" fmla="val 90000"/>
          </a:avLst>
        </a:prstGeom>
        <a:solidFill>
          <a:schemeClr val="accent6">
            <a:tint val="40000"/>
            <a:alpha val="90000"/>
            <a:hueOff val="0"/>
            <a:satOff val="0"/>
            <a:lumOff val="0"/>
            <a:alphaOff val="0"/>
          </a:schemeClr>
        </a:solidFill>
        <a:ln w="254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8C9DF3-E4BA-4E5C-BCF4-FDB3819DA15A}">
      <dsp:nvSpPr>
        <dsp:cNvPr id="0" name=""/>
        <dsp:cNvSpPr/>
      </dsp:nvSpPr>
      <dsp:spPr>
        <a:xfrm>
          <a:off x="4094630" y="757147"/>
          <a:ext cx="1425067" cy="1425067"/>
        </a:xfrm>
        <a:prstGeom prst="ellips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301" tIns="55301" rIns="55301" bIns="55301" numCol="1" spcCol="1270" anchor="ctr" anchorCtr="0">
          <a:noAutofit/>
        </a:bodyPr>
        <a:lstStyle/>
        <a:p>
          <a:pPr lvl="0" algn="ctr" defTabSz="2667000">
            <a:lnSpc>
              <a:spcPct val="90000"/>
            </a:lnSpc>
            <a:spcBef>
              <a:spcPct val="0"/>
            </a:spcBef>
            <a:spcAft>
              <a:spcPct val="35000"/>
            </a:spcAft>
          </a:pPr>
          <a:r>
            <a:rPr lang="en-US" sz="6000" kern="1200"/>
            <a:t>2</a:t>
          </a:r>
        </a:p>
      </dsp:txBody>
      <dsp:txXfrm>
        <a:off x="4303326" y="965843"/>
        <a:ext cx="1007675" cy="1007675"/>
      </dsp:txXfrm>
    </dsp:sp>
    <dsp:sp modelId="{440DE787-592D-433C-93FF-45D43D82869E}">
      <dsp:nvSpPr>
        <dsp:cNvPr id="0" name=""/>
        <dsp:cNvSpPr/>
      </dsp:nvSpPr>
      <dsp:spPr>
        <a:xfrm>
          <a:off x="3315913" y="2347815"/>
          <a:ext cx="2982501" cy="41769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5263" tIns="165100" rIns="235263" bIns="165100" numCol="1" spcCol="1270" anchor="t" anchorCtr="0">
          <a:noAutofit/>
        </a:bodyPr>
        <a:lstStyle/>
        <a:p>
          <a:pPr lvl="0" algn="l" defTabSz="889000">
            <a:lnSpc>
              <a:spcPct val="90000"/>
            </a:lnSpc>
            <a:spcBef>
              <a:spcPct val="0"/>
            </a:spcBef>
            <a:spcAft>
              <a:spcPct val="35000"/>
            </a:spcAft>
          </a:pPr>
          <a:r>
            <a:rPr lang="en-US" sz="2000" b="0" kern="1200">
              <a:latin typeface="Arial" panose="020B0604020202020204" pitchFamily="34" charset="0"/>
              <a:cs typeface="Arial" panose="020B0604020202020204" pitchFamily="34" charset="0"/>
            </a:rPr>
            <a:t>Out of the way - Disengagement Theory suggests that it is natural to withdraw as one age, however, this in the present day has been critiqued by the idea that it can be used as an excuse to avoid involvement or avoid expectations in care. </a:t>
          </a:r>
        </a:p>
      </dsp:txBody>
      <dsp:txXfrm>
        <a:off x="3315913" y="2944315"/>
        <a:ext cx="2982501" cy="3580400"/>
      </dsp:txXfrm>
    </dsp:sp>
    <dsp:sp modelId="{C8095324-A079-4E34-B8DB-B95BB3561E3C}">
      <dsp:nvSpPr>
        <dsp:cNvPr id="0" name=""/>
        <dsp:cNvSpPr/>
      </dsp:nvSpPr>
      <dsp:spPr>
        <a:xfrm>
          <a:off x="6629804" y="1469645"/>
          <a:ext cx="2982501" cy="72"/>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F7BD82-5EFC-4C77-9D3D-AA82149B1E52}">
      <dsp:nvSpPr>
        <dsp:cNvPr id="0" name=""/>
        <dsp:cNvSpPr/>
      </dsp:nvSpPr>
      <dsp:spPr>
        <a:xfrm>
          <a:off x="9691839" y="1358334"/>
          <a:ext cx="152438" cy="286320"/>
        </a:xfrm>
        <a:prstGeom prst="chevron">
          <a:avLst>
            <a:gd name="adj" fmla="val 9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8EC00B9-7257-42B3-941F-2B9E76FAB7CD}">
      <dsp:nvSpPr>
        <dsp:cNvPr id="0" name=""/>
        <dsp:cNvSpPr/>
      </dsp:nvSpPr>
      <dsp:spPr>
        <a:xfrm>
          <a:off x="7240719" y="976109"/>
          <a:ext cx="1425067" cy="1425067"/>
        </a:xfrm>
        <a:prstGeom prst="ellips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301" tIns="55301" rIns="55301" bIns="55301" numCol="1" spcCol="1270" anchor="ctr" anchorCtr="0">
          <a:noAutofit/>
        </a:bodyPr>
        <a:lstStyle/>
        <a:p>
          <a:pPr lvl="0" algn="ctr" defTabSz="2667000">
            <a:lnSpc>
              <a:spcPct val="90000"/>
            </a:lnSpc>
            <a:spcBef>
              <a:spcPct val="0"/>
            </a:spcBef>
            <a:spcAft>
              <a:spcPct val="35000"/>
            </a:spcAft>
          </a:pPr>
          <a:r>
            <a:rPr lang="en-US" sz="6000" kern="1200"/>
            <a:t>3</a:t>
          </a:r>
        </a:p>
      </dsp:txBody>
      <dsp:txXfrm>
        <a:off x="7449415" y="1184805"/>
        <a:ext cx="1007675" cy="1007675"/>
      </dsp:txXfrm>
    </dsp:sp>
    <dsp:sp modelId="{DBAB7241-16E2-4744-B6BC-B6D6501026AF}">
      <dsp:nvSpPr>
        <dsp:cNvPr id="0" name=""/>
        <dsp:cNvSpPr/>
      </dsp:nvSpPr>
      <dsp:spPr>
        <a:xfrm>
          <a:off x="6629804" y="2347815"/>
          <a:ext cx="2982501" cy="41769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5263" tIns="165100" rIns="235263" bIns="165100" numCol="1" spcCol="1270" anchor="t" anchorCtr="0">
          <a:noAutofit/>
        </a:bodyPr>
        <a:lstStyle/>
        <a:p>
          <a:pPr lvl="0" algn="l" defTabSz="889000">
            <a:lnSpc>
              <a:spcPct val="90000"/>
            </a:lnSpc>
            <a:spcBef>
              <a:spcPct val="0"/>
            </a:spcBef>
            <a:spcAft>
              <a:spcPct val="35000"/>
            </a:spcAft>
          </a:pPr>
          <a:r>
            <a:rPr lang="en-US" sz="2000" b="0" kern="1200">
              <a:latin typeface="Arial" panose="020B0604020202020204" pitchFamily="34" charset="0"/>
              <a:cs typeface="Arial" panose="020B0604020202020204" pitchFamily="34" charset="0"/>
            </a:rPr>
            <a:t>Continuity/Hypothesis recommends continuity in activities and relationships as a form of maintaining identity, routine and preferences in care should be preserved. (Tse et al., 2022)</a:t>
          </a:r>
        </a:p>
      </dsp:txBody>
      <dsp:txXfrm>
        <a:off x="6629804" y="2944315"/>
        <a:ext cx="2982501" cy="3580400"/>
      </dsp:txXfrm>
    </dsp:sp>
    <dsp:sp modelId="{3D7D7257-7837-401B-AE98-87D8CBCE66B5}">
      <dsp:nvSpPr>
        <dsp:cNvPr id="0" name=""/>
        <dsp:cNvSpPr/>
      </dsp:nvSpPr>
      <dsp:spPr>
        <a:xfrm>
          <a:off x="9943695" y="1469645"/>
          <a:ext cx="2982501" cy="72"/>
        </a:xfrm>
        <a:prstGeom prst="rect">
          <a:avLst/>
        </a:prstGeom>
        <a:solidFill>
          <a:schemeClr val="accent6">
            <a:tint val="40000"/>
            <a:alpha val="90000"/>
            <a:hueOff val="0"/>
            <a:satOff val="0"/>
            <a:lumOff val="0"/>
            <a:alphaOff val="0"/>
          </a:schemeClr>
        </a:solidFill>
        <a:ln w="254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38886B-55BF-4A17-A62B-85CFCE1D683E}">
      <dsp:nvSpPr>
        <dsp:cNvPr id="0" name=""/>
        <dsp:cNvSpPr/>
      </dsp:nvSpPr>
      <dsp:spPr>
        <a:xfrm>
          <a:off x="13005730" y="1358334"/>
          <a:ext cx="152438" cy="286320"/>
        </a:xfrm>
        <a:prstGeom prst="chevron">
          <a:avLst>
            <a:gd name="adj" fmla="val 9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38392C-CAE5-479B-BA3E-903874CA137E}">
      <dsp:nvSpPr>
        <dsp:cNvPr id="0" name=""/>
        <dsp:cNvSpPr/>
      </dsp:nvSpPr>
      <dsp:spPr>
        <a:xfrm>
          <a:off x="10722412" y="757147"/>
          <a:ext cx="1425067" cy="1425067"/>
        </a:xfrm>
        <a:prstGeom prst="ellips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301" tIns="55301" rIns="55301" bIns="55301" numCol="1" spcCol="1270" anchor="ctr" anchorCtr="0">
          <a:noAutofit/>
        </a:bodyPr>
        <a:lstStyle/>
        <a:p>
          <a:pPr lvl="0" algn="ctr" defTabSz="2667000">
            <a:lnSpc>
              <a:spcPct val="90000"/>
            </a:lnSpc>
            <a:spcBef>
              <a:spcPct val="0"/>
            </a:spcBef>
            <a:spcAft>
              <a:spcPct val="35000"/>
            </a:spcAft>
          </a:pPr>
          <a:r>
            <a:rPr lang="en-US" sz="6000" kern="1200"/>
            <a:t>4</a:t>
          </a:r>
        </a:p>
      </dsp:txBody>
      <dsp:txXfrm>
        <a:off x="10931108" y="965843"/>
        <a:ext cx="1007675" cy="1007675"/>
      </dsp:txXfrm>
    </dsp:sp>
    <dsp:sp modelId="{0C904373-28F8-4FB0-8A9E-37E0925D9E0A}">
      <dsp:nvSpPr>
        <dsp:cNvPr id="0" name=""/>
        <dsp:cNvSpPr/>
      </dsp:nvSpPr>
      <dsp:spPr>
        <a:xfrm>
          <a:off x="9943695" y="2347815"/>
          <a:ext cx="2982501" cy="41769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5263" tIns="165100" rIns="235263" bIns="165100" numCol="1" spcCol="1270" anchor="t" anchorCtr="0">
          <a:noAutofit/>
        </a:bodyPr>
        <a:lstStyle/>
        <a:p>
          <a:pPr lvl="0" algn="l" defTabSz="889000">
            <a:lnSpc>
              <a:spcPct val="90000"/>
            </a:lnSpc>
            <a:spcBef>
              <a:spcPct val="0"/>
            </a:spcBef>
            <a:spcAft>
              <a:spcPct val="35000"/>
            </a:spcAft>
          </a:pPr>
          <a:r>
            <a:rPr lang="en-US" sz="2000" b="0" kern="1200">
              <a:latin typeface="Arial" panose="020B0604020202020204" pitchFamily="34" charset="0"/>
              <a:cs typeface="Arial" panose="020B0604020202020204" pitchFamily="34" charset="0"/>
            </a:rPr>
            <a:t>The theories assist in the assessment of whether settings (home care, residential care, day centres) facilitate independence and social participation or unknowingly limit autonomy. (Zhang and Lin, 2021)</a:t>
          </a:r>
        </a:p>
      </dsp:txBody>
      <dsp:txXfrm>
        <a:off x="9943695" y="2944315"/>
        <a:ext cx="2982501" cy="3580400"/>
      </dsp:txXfrm>
    </dsp:sp>
    <dsp:sp modelId="{26023372-B8A5-4564-95CA-A273032002DE}">
      <dsp:nvSpPr>
        <dsp:cNvPr id="0" name=""/>
        <dsp:cNvSpPr/>
      </dsp:nvSpPr>
      <dsp:spPr>
        <a:xfrm>
          <a:off x="13257586" y="1469645"/>
          <a:ext cx="1491250" cy="72"/>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19B582-52D5-4E58-83BB-5E1CB38557A8}">
      <dsp:nvSpPr>
        <dsp:cNvPr id="0" name=""/>
        <dsp:cNvSpPr/>
      </dsp:nvSpPr>
      <dsp:spPr>
        <a:xfrm>
          <a:off x="14036303" y="757147"/>
          <a:ext cx="1425067" cy="1425067"/>
        </a:xfrm>
        <a:prstGeom prst="ellips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301" tIns="55301" rIns="55301" bIns="55301" numCol="1" spcCol="1270" anchor="ctr" anchorCtr="0">
          <a:noAutofit/>
        </a:bodyPr>
        <a:lstStyle/>
        <a:p>
          <a:pPr lvl="0" algn="ctr" defTabSz="2667000">
            <a:lnSpc>
              <a:spcPct val="90000"/>
            </a:lnSpc>
            <a:spcBef>
              <a:spcPct val="0"/>
            </a:spcBef>
            <a:spcAft>
              <a:spcPct val="35000"/>
            </a:spcAft>
          </a:pPr>
          <a:r>
            <a:rPr lang="en-US" sz="6000" kern="1200"/>
            <a:t>5</a:t>
          </a:r>
        </a:p>
      </dsp:txBody>
      <dsp:txXfrm>
        <a:off x="14244999" y="965843"/>
        <a:ext cx="1007675" cy="1007675"/>
      </dsp:txXfrm>
    </dsp:sp>
    <dsp:sp modelId="{F87EA10B-3F5F-4A13-8818-8CA962CCD374}">
      <dsp:nvSpPr>
        <dsp:cNvPr id="0" name=""/>
        <dsp:cNvSpPr/>
      </dsp:nvSpPr>
      <dsp:spPr>
        <a:xfrm>
          <a:off x="13257586" y="2347815"/>
          <a:ext cx="2982501" cy="41769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254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5263" tIns="165100" rIns="235263" bIns="165100" numCol="1" spcCol="1270" anchor="t" anchorCtr="0">
          <a:noAutofit/>
        </a:bodyPr>
        <a:lstStyle/>
        <a:p>
          <a:pPr lvl="0" algn="l" defTabSz="889000">
            <a:lnSpc>
              <a:spcPct val="90000"/>
            </a:lnSpc>
            <a:spcBef>
              <a:spcPct val="0"/>
            </a:spcBef>
            <a:spcAft>
              <a:spcPct val="35000"/>
            </a:spcAft>
          </a:pPr>
          <a:r>
            <a:rPr lang="en-US" sz="2000" b="0" kern="1200" dirty="0">
              <a:latin typeface="Arial" panose="020B0604020202020204" pitchFamily="34" charset="0"/>
              <a:cs typeface="Arial" panose="020B0604020202020204" pitchFamily="34" charset="0"/>
            </a:rPr>
            <a:t>Critical assessment is enhanced through the application of theory, which demonstrates why some approaches to care are effective or not by simply describing services. (Clara and Rothermund, 2022) </a:t>
          </a:r>
        </a:p>
      </dsp:txBody>
      <dsp:txXfrm>
        <a:off x="13257586" y="2944315"/>
        <a:ext cx="2982501" cy="35804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6AF36-A792-47E7-8479-D310EE504775}">
      <dsp:nvSpPr>
        <dsp:cNvPr id="0" name=""/>
        <dsp:cNvSpPr/>
      </dsp:nvSpPr>
      <dsp:spPr>
        <a:xfrm>
          <a:off x="0" y="590"/>
          <a:ext cx="1546315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125223-B24E-451A-8217-A56EE729A6DC}">
      <dsp:nvSpPr>
        <dsp:cNvPr id="0" name=""/>
        <dsp:cNvSpPr/>
      </dsp:nvSpPr>
      <dsp:spPr>
        <a:xfrm>
          <a:off x="0" y="590"/>
          <a:ext cx="15463158" cy="96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a:t>Care Act 2014 (and statutory guidance) puts wellbeing, prevention, and personalisation into context and therefore defines the assessment, eligibility, and the plan of care (Department of Health and Social Care, 2016).</a:t>
          </a:r>
        </a:p>
      </dsp:txBody>
      <dsp:txXfrm>
        <a:off x="0" y="590"/>
        <a:ext cx="15463158" cy="967720"/>
      </dsp:txXfrm>
    </dsp:sp>
    <dsp:sp modelId="{134ABD0A-4FD2-4D1E-83B0-569D045EC21C}">
      <dsp:nvSpPr>
        <dsp:cNvPr id="0" name=""/>
        <dsp:cNvSpPr/>
      </dsp:nvSpPr>
      <dsp:spPr>
        <a:xfrm>
          <a:off x="0" y="968311"/>
          <a:ext cx="1546315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B26B24-748F-482D-989B-5FAA5AB4685F}">
      <dsp:nvSpPr>
        <dsp:cNvPr id="0" name=""/>
        <dsp:cNvSpPr/>
      </dsp:nvSpPr>
      <dsp:spPr>
        <a:xfrm>
          <a:off x="0" y="968311"/>
          <a:ext cx="15463158" cy="96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dirty="0"/>
            <a:t>The Equality Act 2010 is against discrimination based on age and demands equal access to services and fair treatment. (GOV.UK, 2013)</a:t>
          </a:r>
        </a:p>
      </dsp:txBody>
      <dsp:txXfrm>
        <a:off x="0" y="968311"/>
        <a:ext cx="15463158" cy="967720"/>
      </dsp:txXfrm>
    </dsp:sp>
    <dsp:sp modelId="{14980EA9-66EF-45CA-B92C-33D3F6D1CD26}">
      <dsp:nvSpPr>
        <dsp:cNvPr id="0" name=""/>
        <dsp:cNvSpPr/>
      </dsp:nvSpPr>
      <dsp:spPr>
        <a:xfrm>
          <a:off x="0" y="1936031"/>
          <a:ext cx="1546315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247C55-7448-4A82-8541-296AA852A6D5}">
      <dsp:nvSpPr>
        <dsp:cNvPr id="0" name=""/>
        <dsp:cNvSpPr/>
      </dsp:nvSpPr>
      <dsp:spPr>
        <a:xfrm>
          <a:off x="0" y="1936031"/>
          <a:ext cx="15463158" cy="96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a:t>Policy intent encourages autonomy and entitlement, although practical implementation may be limited by finance, workforce challenges and local diversity. (Allen et al., 2022)</a:t>
          </a:r>
        </a:p>
      </dsp:txBody>
      <dsp:txXfrm>
        <a:off x="0" y="1936031"/>
        <a:ext cx="15463158" cy="967720"/>
      </dsp:txXfrm>
    </dsp:sp>
    <dsp:sp modelId="{732E306D-AAA9-4339-BEE8-0BA1BEB96AC3}">
      <dsp:nvSpPr>
        <dsp:cNvPr id="0" name=""/>
        <dsp:cNvSpPr/>
      </dsp:nvSpPr>
      <dsp:spPr>
        <a:xfrm>
          <a:off x="0" y="2903751"/>
          <a:ext cx="1546315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CBFF16-E352-43CF-BC18-13985BB69DBD}">
      <dsp:nvSpPr>
        <dsp:cNvPr id="0" name=""/>
        <dsp:cNvSpPr/>
      </dsp:nvSpPr>
      <dsp:spPr>
        <a:xfrm>
          <a:off x="0" y="2903751"/>
          <a:ext cx="15463158" cy="96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a:t>Legal regulations demand nurturing in the context of dignity and respect-relevant in the assessment of institutional practises and restraining regimes (Department of Health &amp; Social Care, 2025).</a:t>
          </a:r>
        </a:p>
      </dsp:txBody>
      <dsp:txXfrm>
        <a:off x="0" y="2903751"/>
        <a:ext cx="15463158" cy="967720"/>
      </dsp:txXfrm>
    </dsp:sp>
    <dsp:sp modelId="{F95AB3A3-3F60-4ED5-A350-FC2F4769A4F5}">
      <dsp:nvSpPr>
        <dsp:cNvPr id="0" name=""/>
        <dsp:cNvSpPr/>
      </dsp:nvSpPr>
      <dsp:spPr>
        <a:xfrm>
          <a:off x="0" y="3871471"/>
          <a:ext cx="1546315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AB815F-27AD-45CC-9277-5765000B9575}">
      <dsp:nvSpPr>
        <dsp:cNvPr id="0" name=""/>
        <dsp:cNvSpPr/>
      </dsp:nvSpPr>
      <dsp:spPr>
        <a:xfrm>
          <a:off x="0" y="3871471"/>
          <a:ext cx="15463158" cy="96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a:t>Policy gives standards; however, performance is determined by implementation, monitoring, and resources on local systems. (NHS England, 2025)</a:t>
          </a:r>
        </a:p>
      </dsp:txBody>
      <dsp:txXfrm>
        <a:off x="0" y="3871471"/>
        <a:ext cx="15463158" cy="9677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A32B6-49DD-4B00-939D-DF105FCE213E}">
      <dsp:nvSpPr>
        <dsp:cNvPr id="0" name=""/>
        <dsp:cNvSpPr/>
      </dsp:nvSpPr>
      <dsp:spPr>
        <a:xfrm>
          <a:off x="0" y="467899"/>
          <a:ext cx="9367898" cy="14297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UK support consists of NHS support, local authority social care, voluntary sector support, and private providers - it may be necessary to navigate more than one system. (NHS England, 2025)</a:t>
          </a:r>
        </a:p>
      </dsp:txBody>
      <dsp:txXfrm>
        <a:off x="69794" y="537693"/>
        <a:ext cx="9228310" cy="1290152"/>
      </dsp:txXfrm>
    </dsp:sp>
    <dsp:sp modelId="{9B831213-F257-4139-B1F7-A8D4B79885CC}">
      <dsp:nvSpPr>
        <dsp:cNvPr id="0" name=""/>
        <dsp:cNvSpPr/>
      </dsp:nvSpPr>
      <dsp:spPr>
        <a:xfrm>
          <a:off x="0" y="1972519"/>
          <a:ext cx="9367898" cy="1429740"/>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Common settings: home/domiciliary care, residential/nursing care, day care centres, and community and integrated care models. (Argenti et al., 2025)</a:t>
          </a:r>
        </a:p>
      </dsp:txBody>
      <dsp:txXfrm>
        <a:off x="69794" y="2042313"/>
        <a:ext cx="9228310" cy="1290152"/>
      </dsp:txXfrm>
    </dsp:sp>
    <dsp:sp modelId="{0F358E10-0790-4010-B687-DCBEB9E9A863}">
      <dsp:nvSpPr>
        <dsp:cNvPr id="0" name=""/>
        <dsp:cNvSpPr/>
      </dsp:nvSpPr>
      <dsp:spPr>
        <a:xfrm>
          <a:off x="0" y="3477139"/>
          <a:ext cx="9367898" cy="142974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Pressures in workforce: Workforce issues influence quality and sustainability; poverty of residential care workers is associated with instability and recruitment/retention problems. (Allen et al., 2022)</a:t>
          </a:r>
        </a:p>
      </dsp:txBody>
      <dsp:txXfrm>
        <a:off x="69794" y="3546933"/>
        <a:ext cx="9228310" cy="1290152"/>
      </dsp:txXfrm>
    </dsp:sp>
    <dsp:sp modelId="{705F0580-4C90-463B-B439-9CBA99092D3B}">
      <dsp:nvSpPr>
        <dsp:cNvPr id="0" name=""/>
        <dsp:cNvSpPr/>
      </dsp:nvSpPr>
      <dsp:spPr>
        <a:xfrm>
          <a:off x="0" y="4981759"/>
          <a:ext cx="9367898" cy="1429740"/>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Elderly individuals have the possibility of unequal access based on income, geographical location and eligibility standards. (Age UK, 2026)</a:t>
          </a:r>
        </a:p>
      </dsp:txBody>
      <dsp:txXfrm>
        <a:off x="69794" y="5051553"/>
        <a:ext cx="9228310" cy="1290152"/>
      </dsp:txXfrm>
    </dsp:sp>
    <dsp:sp modelId="{4A4C0F85-9D7A-44A3-BEFB-358AFF98CE23}">
      <dsp:nvSpPr>
        <dsp:cNvPr id="0" name=""/>
        <dsp:cNvSpPr/>
      </dsp:nvSpPr>
      <dsp:spPr>
        <a:xfrm>
          <a:off x="0" y="6486380"/>
          <a:ext cx="9367898" cy="14297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dirty="0"/>
            <a:t>Evaluation should also be based on effectiveness, user experience, and the ability to use services to facilitate functional ability, freedom and choice.</a:t>
          </a:r>
        </a:p>
      </dsp:txBody>
      <dsp:txXfrm>
        <a:off x="69794" y="6556174"/>
        <a:ext cx="9228310" cy="12901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2E61F-AEB0-441F-95CE-D96EFE77DE44}">
      <dsp:nvSpPr>
        <dsp:cNvPr id="0" name=""/>
        <dsp:cNvSpPr/>
      </dsp:nvSpPr>
      <dsp:spPr>
        <a:xfrm>
          <a:off x="0" y="126329"/>
          <a:ext cx="6210298"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latin typeface="Arial" panose="020B0604020202020204" pitchFamily="34" charset="0"/>
              <a:cs typeface="Arial" panose="020B0604020202020204" pitchFamily="34" charset="0"/>
            </a:rPr>
            <a:t>Activity Theory claims that wellbeing is upheld when older people retain roles, participation and engagement, which means that services ought to allow social engagement and meaningful action. (Teles and Ribeiro, 2021)</a:t>
          </a:r>
        </a:p>
      </dsp:txBody>
      <dsp:txXfrm>
        <a:off x="56315" y="182644"/>
        <a:ext cx="6097668" cy="1040990"/>
      </dsp:txXfrm>
    </dsp:sp>
    <dsp:sp modelId="{435043EF-0F22-403E-B86E-E8FA954013D3}">
      <dsp:nvSpPr>
        <dsp:cNvPr id="0" name=""/>
        <dsp:cNvSpPr/>
      </dsp:nvSpPr>
      <dsp:spPr>
        <a:xfrm>
          <a:off x="0" y="1328909"/>
          <a:ext cx="6210298"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latin typeface="Arial" panose="020B0604020202020204" pitchFamily="34" charset="0"/>
              <a:cs typeface="Arial" panose="020B0604020202020204" pitchFamily="34" charset="0"/>
            </a:rPr>
            <a:t>Out of the way - Disengagement Theory suggests that it is natural to withdraw as one age, however, this in the present day has been critiqued by the idea that it can be used as an excuse to avoid involvement or avoid expectations in care. </a:t>
          </a:r>
        </a:p>
      </dsp:txBody>
      <dsp:txXfrm>
        <a:off x="56315" y="1385224"/>
        <a:ext cx="6097668" cy="1040990"/>
      </dsp:txXfrm>
    </dsp:sp>
    <dsp:sp modelId="{7843C4A6-B8CB-4E57-B431-7EB22045433D}">
      <dsp:nvSpPr>
        <dsp:cNvPr id="0" name=""/>
        <dsp:cNvSpPr/>
      </dsp:nvSpPr>
      <dsp:spPr>
        <a:xfrm>
          <a:off x="0" y="2531489"/>
          <a:ext cx="6210298"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dirty="0">
              <a:latin typeface="Arial" panose="020B0604020202020204" pitchFamily="34" charset="0"/>
              <a:cs typeface="Arial" panose="020B0604020202020204" pitchFamily="34" charset="0"/>
            </a:rPr>
            <a:t>Continuity/Hypothesis recommends continuity in activities and relationships as a form of maintaining identity, routine and preferences in care should be preserved. (Tse et al., 2022)</a:t>
          </a:r>
        </a:p>
      </dsp:txBody>
      <dsp:txXfrm>
        <a:off x="56315" y="2587804"/>
        <a:ext cx="6097668" cy="1040990"/>
      </dsp:txXfrm>
    </dsp:sp>
    <dsp:sp modelId="{9CE1F757-684F-4939-B237-BB53191182F3}">
      <dsp:nvSpPr>
        <dsp:cNvPr id="0" name=""/>
        <dsp:cNvSpPr/>
      </dsp:nvSpPr>
      <dsp:spPr>
        <a:xfrm>
          <a:off x="0" y="3734069"/>
          <a:ext cx="6210298"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latin typeface="Arial" panose="020B0604020202020204" pitchFamily="34" charset="0"/>
              <a:cs typeface="Arial" panose="020B0604020202020204" pitchFamily="34" charset="0"/>
            </a:rPr>
            <a:t>The theories assist in the assessment of whether settings (home care, residential care, day centres) facilitate independence and social participation or unknowingly limit autonomy. (Zhang and Lin, 2021)</a:t>
          </a:r>
        </a:p>
      </dsp:txBody>
      <dsp:txXfrm>
        <a:off x="56315" y="3790384"/>
        <a:ext cx="6097668" cy="1040990"/>
      </dsp:txXfrm>
    </dsp:sp>
    <dsp:sp modelId="{1CA16814-FC04-4833-BEB7-0132542454DB}">
      <dsp:nvSpPr>
        <dsp:cNvPr id="0" name=""/>
        <dsp:cNvSpPr/>
      </dsp:nvSpPr>
      <dsp:spPr>
        <a:xfrm>
          <a:off x="0" y="4936649"/>
          <a:ext cx="6210298" cy="1153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dirty="0">
              <a:latin typeface="Arial" panose="020B0604020202020204" pitchFamily="34" charset="0"/>
              <a:cs typeface="Arial" panose="020B0604020202020204" pitchFamily="34" charset="0"/>
            </a:rPr>
            <a:t>Critical assessment is enhanced through the application of theory, which demonstrates why some approaches to care are effective or not by simply describing services. (Clara and Rothermund, 2022) </a:t>
          </a:r>
        </a:p>
      </dsp:txBody>
      <dsp:txXfrm>
        <a:off x="56315" y="4992964"/>
        <a:ext cx="6097668" cy="10409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BFEF3-20EC-4BB3-B9DC-AA27E65C48DC}">
      <dsp:nvSpPr>
        <dsp:cNvPr id="0" name=""/>
        <dsp:cNvSpPr/>
      </dsp:nvSpPr>
      <dsp:spPr>
        <a:xfrm>
          <a:off x="0" y="287838"/>
          <a:ext cx="8913656"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a:latin typeface="Arial" panose="020B0604020202020204" pitchFamily="34" charset="0"/>
              <a:cs typeface="Arial" panose="020B0604020202020204" pitchFamily="34" charset="0"/>
            </a:rPr>
            <a:t>Residential/nursing care can offer 24-hour assistance to complex needs and minimise risks to the high-frailty or impaired mind. </a:t>
          </a:r>
        </a:p>
      </dsp:txBody>
      <dsp:txXfrm>
        <a:off x="59399" y="347237"/>
        <a:ext cx="8794858" cy="1098002"/>
      </dsp:txXfrm>
    </dsp:sp>
    <dsp:sp modelId="{B292AAF3-4105-4C39-B17D-4CC8475CE2A0}">
      <dsp:nvSpPr>
        <dsp:cNvPr id="0" name=""/>
        <dsp:cNvSpPr/>
      </dsp:nvSpPr>
      <dsp:spPr>
        <a:xfrm>
          <a:off x="0" y="1691838"/>
          <a:ext cx="8913656"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Nevertheless, poor remuneration and workforce shortage are factors that lead to recruitment/retention, which may interfere with uniformity and quality of care.</a:t>
          </a:r>
        </a:p>
      </dsp:txBody>
      <dsp:txXfrm>
        <a:off x="59399" y="1751237"/>
        <a:ext cx="8794858" cy="1098002"/>
      </dsp:txXfrm>
    </dsp:sp>
    <dsp:sp modelId="{53FE2349-42DD-4F65-ADC4-E8E04297B917}">
      <dsp:nvSpPr>
        <dsp:cNvPr id="0" name=""/>
        <dsp:cNvSpPr/>
      </dsp:nvSpPr>
      <dsp:spPr>
        <a:xfrm>
          <a:off x="0" y="3095838"/>
          <a:ext cx="8913656"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The relationship between social networks and social networks in long-term care is associated with cognitive function and quality of life, i.e. the environment should actively maintain relations and interactions. </a:t>
          </a:r>
        </a:p>
      </dsp:txBody>
      <dsp:txXfrm>
        <a:off x="59399" y="3155237"/>
        <a:ext cx="8794858" cy="1098002"/>
      </dsp:txXfrm>
    </dsp:sp>
    <dsp:sp modelId="{A9B73C65-C78D-4611-AE2A-E6DF697E7992}">
      <dsp:nvSpPr>
        <dsp:cNvPr id="0" name=""/>
        <dsp:cNvSpPr/>
      </dsp:nvSpPr>
      <dsp:spPr>
        <a:xfrm>
          <a:off x="0" y="4499838"/>
          <a:ext cx="8913656"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Institutional routines may limit autonomy in an inadvertent manner, which is incompatible with the principles of empowerment and equality. </a:t>
          </a:r>
        </a:p>
      </dsp:txBody>
      <dsp:txXfrm>
        <a:off x="59399" y="4559237"/>
        <a:ext cx="8794858" cy="1098002"/>
      </dsp:txXfrm>
    </dsp:sp>
    <dsp:sp modelId="{B365396F-1EE8-4158-BBAD-41FF0BB4E2D6}">
      <dsp:nvSpPr>
        <dsp:cNvPr id="0" name=""/>
        <dsp:cNvSpPr/>
      </dsp:nvSpPr>
      <dsp:spPr>
        <a:xfrm>
          <a:off x="0" y="5903838"/>
          <a:ext cx="8913656"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Dining/mealtime experiences in adult day </a:t>
          </a:r>
          <a:r>
            <a:rPr lang="en-US" sz="2000" kern="1200" dirty="0" smtClean="0">
              <a:latin typeface="Arial" panose="020B0604020202020204" pitchFamily="34" charset="0"/>
              <a:cs typeface="Arial" panose="020B0604020202020204" pitchFamily="34" charset="0"/>
            </a:rPr>
            <a:t>Centre's </a:t>
          </a:r>
          <a:r>
            <a:rPr lang="en-US" sz="2000" kern="1200" dirty="0">
              <a:latin typeface="Arial" panose="020B0604020202020204" pitchFamily="34" charset="0"/>
              <a:cs typeface="Arial" panose="020B0604020202020204" pitchFamily="34" charset="0"/>
            </a:rPr>
            <a:t>bring out how the institutional </a:t>
          </a:r>
          <a:r>
            <a:rPr lang="en-US" sz="2000" kern="1200" dirty="0" smtClean="0">
              <a:latin typeface="Arial" panose="020B0604020202020204" pitchFamily="34" charset="0"/>
              <a:cs typeface="Arial" panose="020B0604020202020204" pitchFamily="34" charset="0"/>
            </a:rPr>
            <a:t>practice </a:t>
          </a:r>
          <a:r>
            <a:rPr lang="en-US" sz="2000" kern="1200" dirty="0">
              <a:latin typeface="Arial" panose="020B0604020202020204" pitchFamily="34" charset="0"/>
              <a:cs typeface="Arial" panose="020B0604020202020204" pitchFamily="34" charset="0"/>
            </a:rPr>
            <a:t>can define dignity, choice and wellbeing-helpful in assessing communal living environments as well. (Avraham et al., 2025)</a:t>
          </a:r>
        </a:p>
      </dsp:txBody>
      <dsp:txXfrm>
        <a:off x="59399" y="5963237"/>
        <a:ext cx="8794858" cy="1098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67188-D7AF-47B2-B876-7EE3F5A0D8F4}">
      <dsp:nvSpPr>
        <dsp:cNvPr id="0" name=""/>
        <dsp:cNvSpPr/>
      </dsp:nvSpPr>
      <dsp:spPr>
        <a:xfrm>
          <a:off x="0" y="805"/>
          <a:ext cx="757747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0F6042-37C0-4B95-89A5-15866F1E31FD}">
      <dsp:nvSpPr>
        <dsp:cNvPr id="0" name=""/>
        <dsp:cNvSpPr/>
      </dsp:nvSpPr>
      <dsp:spPr>
        <a:xfrm>
          <a:off x="0" y="805"/>
          <a:ext cx="7577479" cy="1319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US" sz="2100" kern="1200" dirty="0">
              <a:latin typeface="Arial" panose="020B0604020202020204" pitchFamily="34" charset="0"/>
              <a:cs typeface="Arial" panose="020B0604020202020204" pitchFamily="34" charset="0"/>
            </a:rPr>
            <a:t>The poor mental health outcomes can be linked to the lack of social/emotional support and loneliness, which raises the value of </a:t>
          </a:r>
          <a:r>
            <a:rPr lang="en-US" sz="2100" kern="1200" dirty="0" smtClean="0">
              <a:latin typeface="Arial" panose="020B0604020202020204" pitchFamily="34" charset="0"/>
              <a:cs typeface="Arial" panose="020B0604020202020204" pitchFamily="34" charset="0"/>
            </a:rPr>
            <a:t>connection </a:t>
          </a:r>
          <a:r>
            <a:rPr lang="en-US" sz="2100" kern="1200" dirty="0">
              <a:latin typeface="Arial" panose="020B0604020202020204" pitchFamily="34" charset="0"/>
              <a:cs typeface="Arial" panose="020B0604020202020204" pitchFamily="34" charset="0"/>
            </a:rPr>
            <a:t>and belonging to a community. (Long and Guo, 2023)</a:t>
          </a:r>
        </a:p>
      </dsp:txBody>
      <dsp:txXfrm>
        <a:off x="0" y="805"/>
        <a:ext cx="7577479" cy="1319197"/>
      </dsp:txXfrm>
    </dsp:sp>
    <dsp:sp modelId="{2671C807-E81B-40BE-B443-3829DE5525CC}">
      <dsp:nvSpPr>
        <dsp:cNvPr id="0" name=""/>
        <dsp:cNvSpPr/>
      </dsp:nvSpPr>
      <dsp:spPr>
        <a:xfrm>
          <a:off x="0" y="1320002"/>
          <a:ext cx="757747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1405E-9492-400B-956A-44CD170164E3}">
      <dsp:nvSpPr>
        <dsp:cNvPr id="0" name=""/>
        <dsp:cNvSpPr/>
      </dsp:nvSpPr>
      <dsp:spPr>
        <a:xfrm>
          <a:off x="0" y="1320002"/>
          <a:ext cx="7577479" cy="1319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US" sz="2100" kern="1200">
              <a:latin typeface="Arial" panose="020B0604020202020204" pitchFamily="34" charset="0"/>
              <a:cs typeface="Arial" panose="020B0604020202020204" pitchFamily="34" charset="0"/>
            </a:rPr>
            <a:t>Demographic growth drives up the demand of services, which puts wait lists, access issues, and strain on informal carers and local systems. (ONS, 2021)</a:t>
          </a:r>
        </a:p>
      </dsp:txBody>
      <dsp:txXfrm>
        <a:off x="0" y="1320002"/>
        <a:ext cx="7577479" cy="1319197"/>
      </dsp:txXfrm>
    </dsp:sp>
    <dsp:sp modelId="{10DCA32C-EC41-4229-B0F4-BAF72412100B}">
      <dsp:nvSpPr>
        <dsp:cNvPr id="0" name=""/>
        <dsp:cNvSpPr/>
      </dsp:nvSpPr>
      <dsp:spPr>
        <a:xfrm>
          <a:off x="0" y="2639199"/>
          <a:ext cx="757747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595EFB-53B5-498D-A8EF-6272617F132C}">
      <dsp:nvSpPr>
        <dsp:cNvPr id="0" name=""/>
        <dsp:cNvSpPr/>
      </dsp:nvSpPr>
      <dsp:spPr>
        <a:xfrm>
          <a:off x="0" y="2639199"/>
          <a:ext cx="7577479" cy="1319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US" sz="2100" kern="1200">
              <a:latin typeface="Arial" panose="020B0604020202020204" pitchFamily="34" charset="0"/>
              <a:cs typeface="Arial" panose="020B0604020202020204" pitchFamily="34" charset="0"/>
            </a:rPr>
            <a:t>Heavy conditions (e.g., osteoarthritis) may limit the ability to move and be independent, necessitating coordinated assistance and adoptions to be able to be active. (van der Kraan, 2025)</a:t>
          </a:r>
        </a:p>
      </dsp:txBody>
      <dsp:txXfrm>
        <a:off x="0" y="2639199"/>
        <a:ext cx="7577479" cy="1319197"/>
      </dsp:txXfrm>
    </dsp:sp>
    <dsp:sp modelId="{0E64E42C-A476-4507-ADD5-62F197838ADF}">
      <dsp:nvSpPr>
        <dsp:cNvPr id="0" name=""/>
        <dsp:cNvSpPr/>
      </dsp:nvSpPr>
      <dsp:spPr>
        <a:xfrm>
          <a:off x="0" y="3958397"/>
          <a:ext cx="757747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B00819-A045-45A5-93FA-D3E242F619A1}">
      <dsp:nvSpPr>
        <dsp:cNvPr id="0" name=""/>
        <dsp:cNvSpPr/>
      </dsp:nvSpPr>
      <dsp:spPr>
        <a:xfrm>
          <a:off x="0" y="3958397"/>
          <a:ext cx="7577479" cy="1319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US" sz="2100" kern="1200" dirty="0">
              <a:latin typeface="Arial" panose="020B0604020202020204" pitchFamily="34" charset="0"/>
              <a:cs typeface="Arial" panose="020B0604020202020204" pitchFamily="34" charset="0"/>
            </a:rPr>
            <a:t>Digital exclusion may diminish access to telehealth/remote services, particularly in under-equipped places, lacking skills and/or </a:t>
          </a:r>
          <a:r>
            <a:rPr lang="en-US" sz="2100" kern="1200" dirty="0" smtClean="0">
              <a:latin typeface="Arial" panose="020B0604020202020204" pitchFamily="34" charset="0"/>
              <a:cs typeface="Arial" panose="020B0604020202020204" pitchFamily="34" charset="0"/>
            </a:rPr>
            <a:t>connection. </a:t>
          </a:r>
          <a:r>
            <a:rPr lang="en-US" sz="2100" kern="1200" dirty="0">
              <a:latin typeface="Arial" panose="020B0604020202020204" pitchFamily="34" charset="0"/>
              <a:cs typeface="Arial" panose="020B0604020202020204" pitchFamily="34" charset="0"/>
            </a:rPr>
            <a:t>(Mathew et al., 2023)</a:t>
          </a:r>
        </a:p>
      </dsp:txBody>
      <dsp:txXfrm>
        <a:off x="0" y="3958397"/>
        <a:ext cx="7577479" cy="1319197"/>
      </dsp:txXfrm>
    </dsp:sp>
    <dsp:sp modelId="{2DD13D8B-A3D8-4C88-B882-66E6C4D05C2B}">
      <dsp:nvSpPr>
        <dsp:cNvPr id="0" name=""/>
        <dsp:cNvSpPr/>
      </dsp:nvSpPr>
      <dsp:spPr>
        <a:xfrm>
          <a:off x="0" y="5277594"/>
          <a:ext cx="757747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B3281E-8718-432B-ABB6-FA77B9C6A149}">
      <dsp:nvSpPr>
        <dsp:cNvPr id="0" name=""/>
        <dsp:cNvSpPr/>
      </dsp:nvSpPr>
      <dsp:spPr>
        <a:xfrm>
          <a:off x="0" y="5277594"/>
          <a:ext cx="7577479" cy="1319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US" sz="2100" kern="1200" dirty="0">
              <a:latin typeface="Arial" panose="020B0604020202020204" pitchFamily="34" charset="0"/>
              <a:cs typeface="Arial" panose="020B0604020202020204" pitchFamily="34" charset="0"/>
            </a:rPr>
            <a:t>The opposition to change may hinder innovation and delay the introduction of effective service and technology changes. (Nowak, 2023)</a:t>
          </a:r>
        </a:p>
      </dsp:txBody>
      <dsp:txXfrm>
        <a:off x="0" y="5277594"/>
        <a:ext cx="7577479" cy="13191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C5272A-A3B9-4819-8605-F22F16276AE7}">
      <dsp:nvSpPr>
        <dsp:cNvPr id="0" name=""/>
        <dsp:cNvSpPr/>
      </dsp:nvSpPr>
      <dsp:spPr>
        <a:xfrm>
          <a:off x="0" y="40483"/>
          <a:ext cx="10253609" cy="131756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a:t>Smart home technologies can assist in the management and independence of chronic conditions; they need training, support, and user-</a:t>
          </a:r>
          <a:r>
            <a:rPr lang="en-US" sz="2400" kern="1200" dirty="0" err="1"/>
            <a:t>centred</a:t>
          </a:r>
          <a:r>
            <a:rPr lang="en-US" sz="2400" kern="1200" dirty="0"/>
            <a:t> design. </a:t>
          </a:r>
        </a:p>
      </dsp:txBody>
      <dsp:txXfrm>
        <a:off x="64318" y="104801"/>
        <a:ext cx="10124973" cy="1188930"/>
      </dsp:txXfrm>
    </dsp:sp>
    <dsp:sp modelId="{2358BCF6-D3E2-4E73-9851-405746AF7EE4}">
      <dsp:nvSpPr>
        <dsp:cNvPr id="0" name=""/>
        <dsp:cNvSpPr/>
      </dsp:nvSpPr>
      <dsp:spPr>
        <a:xfrm>
          <a:off x="0" y="1418529"/>
          <a:ext cx="10253609" cy="131756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Telehealth among older adults (including those with dementia) is in its infancy and may promote safety, early detection, and care continuity. (Shaik et al., 2024)</a:t>
          </a:r>
        </a:p>
      </dsp:txBody>
      <dsp:txXfrm>
        <a:off x="64318" y="1482847"/>
        <a:ext cx="10124973" cy="1188930"/>
      </dsp:txXfrm>
    </dsp:sp>
    <dsp:sp modelId="{C9E2B011-2E18-4C00-9227-98491A91CD3B}">
      <dsp:nvSpPr>
        <dsp:cNvPr id="0" name=""/>
        <dsp:cNvSpPr/>
      </dsp:nvSpPr>
      <dsp:spPr>
        <a:xfrm>
          <a:off x="0" y="2796575"/>
          <a:ext cx="10253609" cy="131756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err="1"/>
            <a:t>Telehealth</a:t>
          </a:r>
          <a:r>
            <a:rPr lang="en-US" sz="2400" kern="1200" dirty="0"/>
            <a:t> may either be an augmentation or even an alternative to face-to-face care, but this should depend on clinical need, access, and patient preference. </a:t>
          </a:r>
        </a:p>
      </dsp:txBody>
      <dsp:txXfrm>
        <a:off x="64318" y="2860893"/>
        <a:ext cx="10124973" cy="1188930"/>
      </dsp:txXfrm>
    </dsp:sp>
    <dsp:sp modelId="{636E98D0-AFA4-40AA-91CC-47CB3D33869D}">
      <dsp:nvSpPr>
        <dsp:cNvPr id="0" name=""/>
        <dsp:cNvSpPr/>
      </dsp:nvSpPr>
      <dsp:spPr>
        <a:xfrm>
          <a:off x="0" y="4174622"/>
          <a:ext cx="10253609" cy="131756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Household care Robotics is an emerging field that has the potential to contribute to help and companionship, but it needs to be co-designed and ethically considered. (Bardaro et al., 2021)</a:t>
          </a:r>
        </a:p>
      </dsp:txBody>
      <dsp:txXfrm>
        <a:off x="64318" y="4238940"/>
        <a:ext cx="10124973" cy="1188930"/>
      </dsp:txXfrm>
    </dsp:sp>
    <dsp:sp modelId="{9D8484EF-2EB7-49E5-A63C-0AF9C34837F8}">
      <dsp:nvSpPr>
        <dsp:cNvPr id="0" name=""/>
        <dsp:cNvSpPr/>
      </dsp:nvSpPr>
      <dsp:spPr>
        <a:xfrm>
          <a:off x="0" y="5552668"/>
          <a:ext cx="10253609" cy="1317566"/>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a:t>Easy-to-use apps (e.g. task management and place-based support) can be useful in mild cognitive impairment/early dementia, but ease of use and privacy is essential. </a:t>
          </a:r>
        </a:p>
      </dsp:txBody>
      <dsp:txXfrm>
        <a:off x="64318" y="5616986"/>
        <a:ext cx="10124973" cy="118893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7D814-99DD-4F13-A649-D236B120C800}">
      <dsp:nvSpPr>
        <dsp:cNvPr id="0" name=""/>
        <dsp:cNvSpPr/>
      </dsp:nvSpPr>
      <dsp:spPr>
        <a:xfrm>
          <a:off x="1578880" y="1005358"/>
          <a:ext cx="1261563" cy="72"/>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CD13D6-8B92-4E15-8590-F90D653D7D1D}">
      <dsp:nvSpPr>
        <dsp:cNvPr id="0" name=""/>
        <dsp:cNvSpPr/>
      </dsp:nvSpPr>
      <dsp:spPr>
        <a:xfrm>
          <a:off x="2916138" y="899423"/>
          <a:ext cx="145079" cy="272497"/>
        </a:xfrm>
        <a:prstGeom prst="chevron">
          <a:avLst>
            <a:gd name="adj" fmla="val 90000"/>
          </a:avLst>
        </a:prstGeom>
        <a:solidFill>
          <a:schemeClr val="accent5">
            <a:tint val="40000"/>
            <a:alpha val="90000"/>
            <a:hueOff val="-767177"/>
            <a:satOff val="3447"/>
            <a:lumOff val="237"/>
            <a:alphaOff val="0"/>
          </a:schemeClr>
        </a:solidFill>
        <a:ln w="25400" cap="flat" cmpd="sng" algn="ctr">
          <a:solidFill>
            <a:schemeClr val="accent5">
              <a:tint val="40000"/>
              <a:alpha val="90000"/>
              <a:hueOff val="-767177"/>
              <a:satOff val="3447"/>
              <a:lumOff val="237"/>
              <a:alphaOff val="0"/>
            </a:schemeClr>
          </a:solidFill>
          <a:prstDash val="solid"/>
        </a:ln>
        <a:effectLst/>
      </dsp:spPr>
      <dsp:style>
        <a:lnRef idx="2">
          <a:scrgbClr r="0" g="0" b="0"/>
        </a:lnRef>
        <a:fillRef idx="1">
          <a:scrgbClr r="0" g="0" b="0"/>
        </a:fillRef>
        <a:effectRef idx="0">
          <a:scrgbClr r="0" g="0" b="0"/>
        </a:effectRef>
        <a:fontRef idx="minor"/>
      </dsp:style>
    </dsp:sp>
    <dsp:sp modelId="{F830EF79-BAD6-436F-B573-07F68E600D53}">
      <dsp:nvSpPr>
        <dsp:cNvPr id="0" name=""/>
        <dsp:cNvSpPr/>
      </dsp:nvSpPr>
      <dsp:spPr>
        <a:xfrm>
          <a:off x="747046" y="331256"/>
          <a:ext cx="1348276" cy="1348276"/>
        </a:xfrm>
        <a:prstGeom prst="ellips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21" tIns="52321" rIns="52321" bIns="52321" numCol="1" spcCol="1270" anchor="ctr" anchorCtr="0">
          <a:noAutofit/>
        </a:bodyPr>
        <a:lstStyle/>
        <a:p>
          <a:pPr lvl="0" algn="ctr" defTabSz="2533650">
            <a:lnSpc>
              <a:spcPct val="90000"/>
            </a:lnSpc>
            <a:spcBef>
              <a:spcPct val="0"/>
            </a:spcBef>
            <a:spcAft>
              <a:spcPct val="35000"/>
            </a:spcAft>
          </a:pPr>
          <a:r>
            <a:rPr lang="en-US" sz="5700" kern="1200"/>
            <a:t>1</a:t>
          </a:r>
        </a:p>
      </dsp:txBody>
      <dsp:txXfrm>
        <a:off x="944496" y="528706"/>
        <a:ext cx="953376" cy="953376"/>
      </dsp:txXfrm>
    </dsp:sp>
    <dsp:sp modelId="{4795B00F-5ED0-4B47-9060-E6C79D7C8B09}">
      <dsp:nvSpPr>
        <dsp:cNvPr id="0" name=""/>
        <dsp:cNvSpPr/>
      </dsp:nvSpPr>
      <dsp:spPr>
        <a:xfrm>
          <a:off x="1925" y="1845132"/>
          <a:ext cx="2838518" cy="3746925"/>
        </a:xfrm>
        <a:prstGeom prst="upArrowCallout">
          <a:avLst>
            <a:gd name="adj1" fmla="val 50000"/>
            <a:gd name="adj2" fmla="val 20000"/>
            <a:gd name="adj3" fmla="val 20000"/>
            <a:gd name="adj4" fmla="val 100000"/>
          </a:avLst>
        </a:prstGeom>
        <a:solidFill>
          <a:schemeClr val="accent5">
            <a:tint val="40000"/>
            <a:alpha val="90000"/>
            <a:hueOff val="-1534355"/>
            <a:satOff val="6893"/>
            <a:lumOff val="474"/>
            <a:alphaOff val="0"/>
          </a:schemeClr>
        </a:solidFill>
        <a:ln w="25400" cap="flat" cmpd="sng" algn="ctr">
          <a:solidFill>
            <a:schemeClr val="accent5">
              <a:tint val="40000"/>
              <a:alpha val="90000"/>
              <a:hueOff val="-1534355"/>
              <a:satOff val="6893"/>
              <a:lumOff val="4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3906" tIns="165100" rIns="223906" bIns="165100" numCol="1" spcCol="1270" anchor="t" anchorCtr="0">
          <a:noAutofit/>
        </a:bodyPr>
        <a:lstStyle/>
        <a:p>
          <a:pPr lvl="0" algn="l" defTabSz="889000">
            <a:lnSpc>
              <a:spcPct val="90000"/>
            </a:lnSpc>
            <a:spcBef>
              <a:spcPct val="0"/>
            </a:spcBef>
            <a:spcAft>
              <a:spcPct val="35000"/>
            </a:spcAft>
          </a:pPr>
          <a:r>
            <a:rPr lang="en-US" sz="2000" kern="1200" dirty="0"/>
            <a:t>Benefits, in turn, are that it helps to maintain independence, </a:t>
          </a:r>
          <a:r>
            <a:rPr lang="en-US" sz="2000" kern="1200" dirty="0" err="1"/>
            <a:t>minimise</a:t>
          </a:r>
          <a:r>
            <a:rPr lang="en-US" sz="2000" kern="1200" dirty="0"/>
            <a:t> unnecessary hospitalizations, and facilitate active care by monitoring and communication. (Staats et al., 2026)</a:t>
          </a:r>
        </a:p>
      </dsp:txBody>
      <dsp:txXfrm>
        <a:off x="1925" y="2412836"/>
        <a:ext cx="2838518" cy="3179221"/>
      </dsp:txXfrm>
    </dsp:sp>
    <dsp:sp modelId="{4E8D3046-AED8-4FDB-BE6A-21AD527C64F5}">
      <dsp:nvSpPr>
        <dsp:cNvPr id="0" name=""/>
        <dsp:cNvSpPr/>
      </dsp:nvSpPr>
      <dsp:spPr>
        <a:xfrm>
          <a:off x="3155835" y="1005358"/>
          <a:ext cx="2838518" cy="72"/>
        </a:xfrm>
        <a:prstGeom prst="rect">
          <a:avLst/>
        </a:prstGeom>
        <a:solidFill>
          <a:schemeClr val="accent5">
            <a:tint val="40000"/>
            <a:alpha val="90000"/>
            <a:hueOff val="-2301532"/>
            <a:satOff val="10340"/>
            <a:lumOff val="711"/>
            <a:alphaOff val="0"/>
          </a:schemeClr>
        </a:solidFill>
        <a:ln w="25400" cap="flat" cmpd="sng" algn="ctr">
          <a:solidFill>
            <a:schemeClr val="accent5">
              <a:tint val="40000"/>
              <a:alpha val="90000"/>
              <a:hueOff val="-2301532"/>
              <a:satOff val="10340"/>
              <a:lumOff val="711"/>
              <a:alphaOff val="0"/>
            </a:schemeClr>
          </a:solidFill>
          <a:prstDash val="solid"/>
        </a:ln>
        <a:effectLst/>
      </dsp:spPr>
      <dsp:style>
        <a:lnRef idx="2">
          <a:scrgbClr r="0" g="0" b="0"/>
        </a:lnRef>
        <a:fillRef idx="1">
          <a:scrgbClr r="0" g="0" b="0"/>
        </a:fillRef>
        <a:effectRef idx="0">
          <a:scrgbClr r="0" g="0" b="0"/>
        </a:effectRef>
        <a:fontRef idx="minor"/>
      </dsp:style>
    </dsp:sp>
    <dsp:sp modelId="{7222182E-A168-49F4-954D-052C2528FD06}">
      <dsp:nvSpPr>
        <dsp:cNvPr id="0" name=""/>
        <dsp:cNvSpPr/>
      </dsp:nvSpPr>
      <dsp:spPr>
        <a:xfrm>
          <a:off x="6070047" y="899423"/>
          <a:ext cx="145079" cy="272497"/>
        </a:xfrm>
        <a:prstGeom prst="chevron">
          <a:avLst>
            <a:gd name="adj" fmla="val 90000"/>
          </a:avLst>
        </a:prstGeom>
        <a:solidFill>
          <a:schemeClr val="accent5">
            <a:tint val="40000"/>
            <a:alpha val="90000"/>
            <a:hueOff val="-3068709"/>
            <a:satOff val="13787"/>
            <a:lumOff val="948"/>
            <a:alphaOff val="0"/>
          </a:schemeClr>
        </a:solidFill>
        <a:ln w="25400" cap="flat" cmpd="sng" algn="ctr">
          <a:solidFill>
            <a:schemeClr val="accent5">
              <a:tint val="40000"/>
              <a:alpha val="90000"/>
              <a:hueOff val="-3068709"/>
              <a:satOff val="13787"/>
              <a:lumOff val="948"/>
              <a:alphaOff val="0"/>
            </a:schemeClr>
          </a:solidFill>
          <a:prstDash val="solid"/>
        </a:ln>
        <a:effectLst/>
      </dsp:spPr>
      <dsp:style>
        <a:lnRef idx="2">
          <a:scrgbClr r="0" g="0" b="0"/>
        </a:lnRef>
        <a:fillRef idx="1">
          <a:scrgbClr r="0" g="0" b="0"/>
        </a:fillRef>
        <a:effectRef idx="0">
          <a:scrgbClr r="0" g="0" b="0"/>
        </a:effectRef>
        <a:fontRef idx="minor"/>
      </dsp:style>
    </dsp:sp>
    <dsp:sp modelId="{EE600A5F-E453-4730-B857-5251BE165761}">
      <dsp:nvSpPr>
        <dsp:cNvPr id="0" name=""/>
        <dsp:cNvSpPr/>
      </dsp:nvSpPr>
      <dsp:spPr>
        <a:xfrm>
          <a:off x="3900956" y="331256"/>
          <a:ext cx="1348276" cy="1348276"/>
        </a:xfrm>
        <a:prstGeom prst="ellipse">
          <a:avLst/>
        </a:prstGeom>
        <a:solidFill>
          <a:schemeClr val="accent5">
            <a:hueOff val="-2483469"/>
            <a:satOff val="9953"/>
            <a:lumOff val="2157"/>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21" tIns="52321" rIns="52321" bIns="52321" numCol="1" spcCol="1270" anchor="ctr" anchorCtr="0">
          <a:noAutofit/>
        </a:bodyPr>
        <a:lstStyle/>
        <a:p>
          <a:pPr lvl="0" algn="ctr" defTabSz="2533650">
            <a:lnSpc>
              <a:spcPct val="90000"/>
            </a:lnSpc>
            <a:spcBef>
              <a:spcPct val="0"/>
            </a:spcBef>
            <a:spcAft>
              <a:spcPct val="35000"/>
            </a:spcAft>
          </a:pPr>
          <a:r>
            <a:rPr lang="en-US" sz="5700" kern="1200"/>
            <a:t>2</a:t>
          </a:r>
        </a:p>
      </dsp:txBody>
      <dsp:txXfrm>
        <a:off x="4098406" y="528706"/>
        <a:ext cx="953376" cy="953376"/>
      </dsp:txXfrm>
    </dsp:sp>
    <dsp:sp modelId="{ADC2B13F-CE4E-4674-82CB-0D15063F90C0}">
      <dsp:nvSpPr>
        <dsp:cNvPr id="0" name=""/>
        <dsp:cNvSpPr/>
      </dsp:nvSpPr>
      <dsp:spPr>
        <a:xfrm>
          <a:off x="3155835" y="1845132"/>
          <a:ext cx="2838518" cy="3746925"/>
        </a:xfrm>
        <a:prstGeom prst="upArrowCallout">
          <a:avLst>
            <a:gd name="adj1" fmla="val 50000"/>
            <a:gd name="adj2" fmla="val 20000"/>
            <a:gd name="adj3" fmla="val 20000"/>
            <a:gd name="adj4" fmla="val 100000"/>
          </a:avLst>
        </a:prstGeom>
        <a:solidFill>
          <a:schemeClr val="accent5">
            <a:tint val="40000"/>
            <a:alpha val="90000"/>
            <a:hueOff val="-3835886"/>
            <a:satOff val="17233"/>
            <a:lumOff val="1185"/>
            <a:alphaOff val="0"/>
          </a:schemeClr>
        </a:solidFill>
        <a:ln w="25400" cap="flat" cmpd="sng" algn="ctr">
          <a:solidFill>
            <a:schemeClr val="accent5">
              <a:tint val="40000"/>
              <a:alpha val="90000"/>
              <a:hueOff val="-3835886"/>
              <a:satOff val="17233"/>
              <a:lumOff val="11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3906" tIns="165100" rIns="223906" bIns="165100" numCol="1" spcCol="1270" anchor="t" anchorCtr="0">
          <a:noAutofit/>
        </a:bodyPr>
        <a:lstStyle/>
        <a:p>
          <a:pPr lvl="0" algn="l" defTabSz="889000">
            <a:lnSpc>
              <a:spcPct val="90000"/>
            </a:lnSpc>
            <a:spcBef>
              <a:spcPct val="0"/>
            </a:spcBef>
            <a:spcAft>
              <a:spcPct val="35000"/>
            </a:spcAft>
          </a:pPr>
          <a:r>
            <a:rPr lang="en-US" sz="2000" kern="1200"/>
            <a:t>System-wide strategies (e.g. virtual wards) potentially benefit frail older adults, but they need high-capacity planning and staffing to be safe. (Grange et al., 2024)</a:t>
          </a:r>
        </a:p>
      </dsp:txBody>
      <dsp:txXfrm>
        <a:off x="3155835" y="2412836"/>
        <a:ext cx="2838518" cy="3179221"/>
      </dsp:txXfrm>
    </dsp:sp>
    <dsp:sp modelId="{932880E1-AF6E-4E25-BB4B-9F5A1B68BF84}">
      <dsp:nvSpPr>
        <dsp:cNvPr id="0" name=""/>
        <dsp:cNvSpPr/>
      </dsp:nvSpPr>
      <dsp:spPr>
        <a:xfrm>
          <a:off x="6309745" y="1005358"/>
          <a:ext cx="2838518" cy="72"/>
        </a:xfrm>
        <a:prstGeom prst="rect">
          <a:avLst/>
        </a:prstGeom>
        <a:solidFill>
          <a:schemeClr val="accent5">
            <a:tint val="40000"/>
            <a:alpha val="90000"/>
            <a:hueOff val="-4603064"/>
            <a:satOff val="20680"/>
            <a:lumOff val="1422"/>
            <a:alphaOff val="0"/>
          </a:schemeClr>
        </a:solidFill>
        <a:ln w="25400" cap="flat" cmpd="sng" algn="ctr">
          <a:solidFill>
            <a:schemeClr val="accent5">
              <a:tint val="40000"/>
              <a:alpha val="90000"/>
              <a:hueOff val="-4603064"/>
              <a:satOff val="20680"/>
              <a:lumOff val="1422"/>
              <a:alphaOff val="0"/>
            </a:schemeClr>
          </a:solidFill>
          <a:prstDash val="solid"/>
        </a:ln>
        <a:effectLst/>
      </dsp:spPr>
      <dsp:style>
        <a:lnRef idx="2">
          <a:scrgbClr r="0" g="0" b="0"/>
        </a:lnRef>
        <a:fillRef idx="1">
          <a:scrgbClr r="0" g="0" b="0"/>
        </a:fillRef>
        <a:effectRef idx="0">
          <a:scrgbClr r="0" g="0" b="0"/>
        </a:effectRef>
        <a:fontRef idx="minor"/>
      </dsp:style>
    </dsp:sp>
    <dsp:sp modelId="{651C9745-0460-405F-8BA4-803F3600E52F}">
      <dsp:nvSpPr>
        <dsp:cNvPr id="0" name=""/>
        <dsp:cNvSpPr/>
      </dsp:nvSpPr>
      <dsp:spPr>
        <a:xfrm>
          <a:off x="9223957" y="899423"/>
          <a:ext cx="145079" cy="272497"/>
        </a:xfrm>
        <a:prstGeom prst="chevron">
          <a:avLst>
            <a:gd name="adj" fmla="val 90000"/>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a:effectLst/>
      </dsp:spPr>
      <dsp:style>
        <a:lnRef idx="2">
          <a:scrgbClr r="0" g="0" b="0"/>
        </a:lnRef>
        <a:fillRef idx="1">
          <a:scrgbClr r="0" g="0" b="0"/>
        </a:fillRef>
        <a:effectRef idx="0">
          <a:scrgbClr r="0" g="0" b="0"/>
        </a:effectRef>
        <a:fontRef idx="minor"/>
      </dsp:style>
    </dsp:sp>
    <dsp:sp modelId="{063CC1EE-E5A1-4644-AAE3-CAC77F23915A}">
      <dsp:nvSpPr>
        <dsp:cNvPr id="0" name=""/>
        <dsp:cNvSpPr/>
      </dsp:nvSpPr>
      <dsp:spPr>
        <a:xfrm>
          <a:off x="7054866" y="331256"/>
          <a:ext cx="1348276" cy="1348276"/>
        </a:xfrm>
        <a:prstGeom prst="ellipse">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21" tIns="52321" rIns="52321" bIns="52321" numCol="1" spcCol="1270" anchor="ctr" anchorCtr="0">
          <a:noAutofit/>
        </a:bodyPr>
        <a:lstStyle/>
        <a:p>
          <a:pPr lvl="0" algn="ctr" defTabSz="2533650">
            <a:lnSpc>
              <a:spcPct val="90000"/>
            </a:lnSpc>
            <a:spcBef>
              <a:spcPct val="0"/>
            </a:spcBef>
            <a:spcAft>
              <a:spcPct val="35000"/>
            </a:spcAft>
          </a:pPr>
          <a:r>
            <a:rPr lang="en-US" sz="5700" kern="1200"/>
            <a:t>3</a:t>
          </a:r>
        </a:p>
      </dsp:txBody>
      <dsp:txXfrm>
        <a:off x="7252316" y="528706"/>
        <a:ext cx="953376" cy="953376"/>
      </dsp:txXfrm>
    </dsp:sp>
    <dsp:sp modelId="{FBFE46FA-43D7-46E8-9511-0D5589BC6CFE}">
      <dsp:nvSpPr>
        <dsp:cNvPr id="0" name=""/>
        <dsp:cNvSpPr/>
      </dsp:nvSpPr>
      <dsp:spPr>
        <a:xfrm>
          <a:off x="6309745" y="1845132"/>
          <a:ext cx="2838518" cy="3746925"/>
        </a:xfrm>
        <a:prstGeom prst="upArrowCallout">
          <a:avLst>
            <a:gd name="adj1" fmla="val 50000"/>
            <a:gd name="adj2" fmla="val 20000"/>
            <a:gd name="adj3" fmla="val 20000"/>
            <a:gd name="adj4" fmla="val 100000"/>
          </a:avLst>
        </a:prstGeom>
        <a:solidFill>
          <a:schemeClr val="accent5">
            <a:tint val="40000"/>
            <a:alpha val="90000"/>
            <a:hueOff val="-6137418"/>
            <a:satOff val="27573"/>
            <a:lumOff val="1895"/>
            <a:alphaOff val="0"/>
          </a:schemeClr>
        </a:solidFill>
        <a:ln w="25400" cap="flat" cmpd="sng" algn="ctr">
          <a:solidFill>
            <a:schemeClr val="accent5">
              <a:tint val="40000"/>
              <a:alpha val="90000"/>
              <a:hueOff val="-6137418"/>
              <a:satOff val="27573"/>
              <a:lumOff val="18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3906" tIns="165100" rIns="223906" bIns="165100" numCol="1" spcCol="1270" anchor="t" anchorCtr="0">
          <a:noAutofit/>
        </a:bodyPr>
        <a:lstStyle/>
        <a:p>
          <a:pPr lvl="0" algn="l" defTabSz="889000">
            <a:lnSpc>
              <a:spcPct val="90000"/>
            </a:lnSpc>
            <a:spcBef>
              <a:spcPct val="0"/>
            </a:spcBef>
            <a:spcAft>
              <a:spcPct val="35000"/>
            </a:spcAft>
          </a:pPr>
          <a:r>
            <a:rPr lang="en-US" sz="2000" kern="1200"/>
            <a:t>Risks include digital exclusion, uneven access and increasing inequalities unless the support is designed to digital literate individuals with low digital literacy. </a:t>
          </a:r>
        </a:p>
      </dsp:txBody>
      <dsp:txXfrm>
        <a:off x="6309745" y="2412836"/>
        <a:ext cx="2838518" cy="3179221"/>
      </dsp:txXfrm>
    </dsp:sp>
    <dsp:sp modelId="{3A7F9229-DA4E-4D1B-B103-CFED65B3ED32}">
      <dsp:nvSpPr>
        <dsp:cNvPr id="0" name=""/>
        <dsp:cNvSpPr/>
      </dsp:nvSpPr>
      <dsp:spPr>
        <a:xfrm>
          <a:off x="9463654" y="1005358"/>
          <a:ext cx="2838518" cy="72"/>
        </a:xfrm>
        <a:prstGeom prst="rect">
          <a:avLst/>
        </a:prstGeom>
        <a:solidFill>
          <a:schemeClr val="accent5">
            <a:tint val="40000"/>
            <a:alpha val="90000"/>
            <a:hueOff val="-6904595"/>
            <a:satOff val="31020"/>
            <a:lumOff val="2132"/>
            <a:alphaOff val="0"/>
          </a:schemeClr>
        </a:solidFill>
        <a:ln w="25400" cap="flat" cmpd="sng" algn="ctr">
          <a:solidFill>
            <a:schemeClr val="accent5">
              <a:tint val="40000"/>
              <a:alpha val="90000"/>
              <a:hueOff val="-6904595"/>
              <a:satOff val="31020"/>
              <a:lumOff val="2132"/>
              <a:alphaOff val="0"/>
            </a:schemeClr>
          </a:solidFill>
          <a:prstDash val="solid"/>
        </a:ln>
        <a:effectLst/>
      </dsp:spPr>
      <dsp:style>
        <a:lnRef idx="2">
          <a:scrgbClr r="0" g="0" b="0"/>
        </a:lnRef>
        <a:fillRef idx="1">
          <a:scrgbClr r="0" g="0" b="0"/>
        </a:fillRef>
        <a:effectRef idx="0">
          <a:scrgbClr r="0" g="0" b="0"/>
        </a:effectRef>
        <a:fontRef idx="minor"/>
      </dsp:style>
    </dsp:sp>
    <dsp:sp modelId="{0EA0FFE3-6CC2-4814-9D0D-F5ECD7CAA347}">
      <dsp:nvSpPr>
        <dsp:cNvPr id="0" name=""/>
        <dsp:cNvSpPr/>
      </dsp:nvSpPr>
      <dsp:spPr>
        <a:xfrm>
          <a:off x="12377867" y="899423"/>
          <a:ext cx="145079" cy="272497"/>
        </a:xfrm>
        <a:prstGeom prst="chevron">
          <a:avLst>
            <a:gd name="adj" fmla="val 90000"/>
          </a:avLst>
        </a:prstGeom>
        <a:solidFill>
          <a:schemeClr val="accent5">
            <a:tint val="40000"/>
            <a:alpha val="90000"/>
            <a:hueOff val="-7671773"/>
            <a:satOff val="34466"/>
            <a:lumOff val="2369"/>
            <a:alphaOff val="0"/>
          </a:schemeClr>
        </a:solidFill>
        <a:ln w="25400" cap="flat" cmpd="sng" algn="ctr">
          <a:solidFill>
            <a:schemeClr val="accent5">
              <a:tint val="40000"/>
              <a:alpha val="90000"/>
              <a:hueOff val="-7671773"/>
              <a:satOff val="34466"/>
              <a:lumOff val="2369"/>
              <a:alphaOff val="0"/>
            </a:schemeClr>
          </a:solidFill>
          <a:prstDash val="solid"/>
        </a:ln>
        <a:effectLst/>
      </dsp:spPr>
      <dsp:style>
        <a:lnRef idx="2">
          <a:scrgbClr r="0" g="0" b="0"/>
        </a:lnRef>
        <a:fillRef idx="1">
          <a:scrgbClr r="0" g="0" b="0"/>
        </a:fillRef>
        <a:effectRef idx="0">
          <a:scrgbClr r="0" g="0" b="0"/>
        </a:effectRef>
        <a:fontRef idx="minor"/>
      </dsp:style>
    </dsp:sp>
    <dsp:sp modelId="{B9F987E2-B45B-4592-B05F-A4ECDBE71AC6}">
      <dsp:nvSpPr>
        <dsp:cNvPr id="0" name=""/>
        <dsp:cNvSpPr/>
      </dsp:nvSpPr>
      <dsp:spPr>
        <a:xfrm>
          <a:off x="10208775" y="331256"/>
          <a:ext cx="1348276" cy="1348276"/>
        </a:xfrm>
        <a:prstGeom prst="ellipse">
          <a:avLst/>
        </a:prstGeom>
        <a:solidFill>
          <a:schemeClr val="accent5">
            <a:hueOff val="-7450407"/>
            <a:satOff val="29858"/>
            <a:lumOff val="6471"/>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21" tIns="52321" rIns="52321" bIns="52321" numCol="1" spcCol="1270" anchor="ctr" anchorCtr="0">
          <a:noAutofit/>
        </a:bodyPr>
        <a:lstStyle/>
        <a:p>
          <a:pPr lvl="0" algn="ctr" defTabSz="2533650">
            <a:lnSpc>
              <a:spcPct val="90000"/>
            </a:lnSpc>
            <a:spcBef>
              <a:spcPct val="0"/>
            </a:spcBef>
            <a:spcAft>
              <a:spcPct val="35000"/>
            </a:spcAft>
          </a:pPr>
          <a:r>
            <a:rPr lang="en-US" sz="5700" kern="1200"/>
            <a:t>4</a:t>
          </a:r>
        </a:p>
      </dsp:txBody>
      <dsp:txXfrm>
        <a:off x="10406225" y="528706"/>
        <a:ext cx="953376" cy="953376"/>
      </dsp:txXfrm>
    </dsp:sp>
    <dsp:sp modelId="{F1A046AE-C8A7-43ED-8CB9-0DAF637B7A7E}">
      <dsp:nvSpPr>
        <dsp:cNvPr id="0" name=""/>
        <dsp:cNvSpPr/>
      </dsp:nvSpPr>
      <dsp:spPr>
        <a:xfrm>
          <a:off x="9463654" y="1845132"/>
          <a:ext cx="2838518" cy="3746925"/>
        </a:xfrm>
        <a:prstGeom prst="upArrowCallout">
          <a:avLst>
            <a:gd name="adj1" fmla="val 50000"/>
            <a:gd name="adj2" fmla="val 20000"/>
            <a:gd name="adj3" fmla="val 20000"/>
            <a:gd name="adj4" fmla="val 100000"/>
          </a:avLst>
        </a:prstGeom>
        <a:solidFill>
          <a:schemeClr val="accent5">
            <a:tint val="40000"/>
            <a:alpha val="90000"/>
            <a:hueOff val="-8438949"/>
            <a:satOff val="37913"/>
            <a:lumOff val="2606"/>
            <a:alphaOff val="0"/>
          </a:schemeClr>
        </a:solidFill>
        <a:ln w="25400" cap="flat" cmpd="sng" algn="ctr">
          <a:solidFill>
            <a:schemeClr val="accent5">
              <a:tint val="40000"/>
              <a:alpha val="90000"/>
              <a:hueOff val="-8438949"/>
              <a:satOff val="37913"/>
              <a:lumOff val="26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3906" tIns="165100" rIns="223906" bIns="165100" numCol="1" spcCol="1270" anchor="t" anchorCtr="0">
          <a:noAutofit/>
        </a:bodyPr>
        <a:lstStyle/>
        <a:p>
          <a:pPr lvl="0" algn="l" defTabSz="889000">
            <a:lnSpc>
              <a:spcPct val="90000"/>
            </a:lnSpc>
            <a:spcBef>
              <a:spcPct val="0"/>
            </a:spcBef>
            <a:spcAft>
              <a:spcPct val="35000"/>
            </a:spcAft>
          </a:pPr>
          <a:r>
            <a:rPr lang="en-US" sz="2000" kern="1200"/>
            <a:t>Ethical concerns involve privacy, monitoring, consent, and security and monitoring in residential homes. </a:t>
          </a:r>
        </a:p>
      </dsp:txBody>
      <dsp:txXfrm>
        <a:off x="9463654" y="2412836"/>
        <a:ext cx="2838518" cy="3179221"/>
      </dsp:txXfrm>
    </dsp:sp>
    <dsp:sp modelId="{C6AF5505-FE44-4619-A04B-C9E0B8A8A775}">
      <dsp:nvSpPr>
        <dsp:cNvPr id="0" name=""/>
        <dsp:cNvSpPr/>
      </dsp:nvSpPr>
      <dsp:spPr>
        <a:xfrm>
          <a:off x="12617564" y="1005358"/>
          <a:ext cx="1419259" cy="72"/>
        </a:xfrm>
        <a:prstGeom prst="rect">
          <a:avLst/>
        </a:prstGeom>
        <a:solidFill>
          <a:schemeClr val="accent5">
            <a:tint val="40000"/>
            <a:alpha val="90000"/>
            <a:hueOff val="-9206127"/>
            <a:satOff val="41360"/>
            <a:lumOff val="2843"/>
            <a:alphaOff val="0"/>
          </a:schemeClr>
        </a:solidFill>
        <a:ln w="25400" cap="flat" cmpd="sng" algn="ctr">
          <a:solidFill>
            <a:schemeClr val="accent5">
              <a:tint val="40000"/>
              <a:alpha val="90000"/>
              <a:hueOff val="-9206127"/>
              <a:satOff val="41360"/>
              <a:lumOff val="2843"/>
              <a:alphaOff val="0"/>
            </a:schemeClr>
          </a:solidFill>
          <a:prstDash val="solid"/>
        </a:ln>
        <a:effectLst/>
      </dsp:spPr>
      <dsp:style>
        <a:lnRef idx="2">
          <a:scrgbClr r="0" g="0" b="0"/>
        </a:lnRef>
        <a:fillRef idx="1">
          <a:scrgbClr r="0" g="0" b="0"/>
        </a:fillRef>
        <a:effectRef idx="0">
          <a:scrgbClr r="0" g="0" b="0"/>
        </a:effectRef>
        <a:fontRef idx="minor"/>
      </dsp:style>
    </dsp:sp>
    <dsp:sp modelId="{90CC13E8-C9C8-4243-AAD4-6830A17A6E00}">
      <dsp:nvSpPr>
        <dsp:cNvPr id="0" name=""/>
        <dsp:cNvSpPr/>
      </dsp:nvSpPr>
      <dsp:spPr>
        <a:xfrm>
          <a:off x="13362685" y="331256"/>
          <a:ext cx="1348276" cy="1348276"/>
        </a:xfrm>
        <a:prstGeom prst="ellips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21" tIns="52321" rIns="52321" bIns="52321" numCol="1" spcCol="1270" anchor="ctr" anchorCtr="0">
          <a:noAutofit/>
        </a:bodyPr>
        <a:lstStyle/>
        <a:p>
          <a:pPr lvl="0" algn="ctr" defTabSz="2533650">
            <a:lnSpc>
              <a:spcPct val="90000"/>
            </a:lnSpc>
            <a:spcBef>
              <a:spcPct val="0"/>
            </a:spcBef>
            <a:spcAft>
              <a:spcPct val="35000"/>
            </a:spcAft>
          </a:pPr>
          <a:r>
            <a:rPr lang="en-US" sz="5700" kern="1200"/>
            <a:t>5</a:t>
          </a:r>
        </a:p>
      </dsp:txBody>
      <dsp:txXfrm>
        <a:off x="13560135" y="528706"/>
        <a:ext cx="953376" cy="953376"/>
      </dsp:txXfrm>
    </dsp:sp>
    <dsp:sp modelId="{8FA9C62E-B0B0-4B7E-AF52-358A5318C651}">
      <dsp:nvSpPr>
        <dsp:cNvPr id="0" name=""/>
        <dsp:cNvSpPr/>
      </dsp:nvSpPr>
      <dsp:spPr>
        <a:xfrm>
          <a:off x="12617564" y="1845132"/>
          <a:ext cx="2838518" cy="3746925"/>
        </a:xfrm>
        <a:prstGeom prst="upArrowCallout">
          <a:avLst>
            <a:gd name="adj1" fmla="val 50000"/>
            <a:gd name="adj2" fmla="val 20000"/>
            <a:gd name="adj3" fmla="val 20000"/>
            <a:gd name="adj4" fmla="val 100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3906" tIns="165100" rIns="223906" bIns="165100" numCol="1" spcCol="1270" anchor="t" anchorCtr="0">
          <a:noAutofit/>
        </a:bodyPr>
        <a:lstStyle/>
        <a:p>
          <a:pPr lvl="0" algn="l" defTabSz="889000">
            <a:lnSpc>
              <a:spcPct val="90000"/>
            </a:lnSpc>
            <a:spcBef>
              <a:spcPct val="0"/>
            </a:spcBef>
            <a:spcAft>
              <a:spcPct val="35000"/>
            </a:spcAft>
          </a:pPr>
          <a:r>
            <a:rPr lang="en-US" sz="2000" kern="1200" dirty="0"/>
            <a:t>Resistance within an </a:t>
          </a:r>
          <a:r>
            <a:rPr lang="en-US" sz="2000" kern="1200" dirty="0" err="1"/>
            <a:t>organisation</a:t>
          </a:r>
          <a:r>
            <a:rPr lang="en-US" sz="2000" kern="1200" dirty="0"/>
            <a:t> may slow down the implementation of appropriate technology, restricting practical use even when it has a strong evidence base.</a:t>
          </a:r>
        </a:p>
      </dsp:txBody>
      <dsp:txXfrm>
        <a:off x="12617564" y="2412836"/>
        <a:ext cx="2838518" cy="317922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14EB0-FDA2-4984-A07C-88397F4D5181}">
      <dsp:nvSpPr>
        <dsp:cNvPr id="0" name=""/>
        <dsp:cNvSpPr/>
      </dsp:nvSpPr>
      <dsp:spPr>
        <a:xfrm>
          <a:off x="0" y="899"/>
          <a:ext cx="7652657"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A632B4-A3A8-4E55-B7C8-583585E057D3}">
      <dsp:nvSpPr>
        <dsp:cNvPr id="0" name=""/>
        <dsp:cNvSpPr/>
      </dsp:nvSpPr>
      <dsp:spPr>
        <a:xfrm>
          <a:off x="0" y="899"/>
          <a:ext cx="7652657" cy="1472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a:t>Dementia village models strive to ensure the exercise of maximum autonomy and in a safe, designed environment that promotes meaningful daily living. </a:t>
          </a:r>
        </a:p>
      </dsp:txBody>
      <dsp:txXfrm>
        <a:off x="0" y="899"/>
        <a:ext cx="7652657" cy="1472964"/>
      </dsp:txXfrm>
    </dsp:sp>
    <dsp:sp modelId="{DF91F0B5-5E93-447B-8E7D-F3326D1FFE3C}">
      <dsp:nvSpPr>
        <dsp:cNvPr id="0" name=""/>
        <dsp:cNvSpPr/>
      </dsp:nvSpPr>
      <dsp:spPr>
        <a:xfrm>
          <a:off x="0" y="1473863"/>
          <a:ext cx="7652657" cy="0"/>
        </a:xfrm>
        <a:prstGeom prst="line">
          <a:avLst/>
        </a:prstGeom>
        <a:solidFill>
          <a:schemeClr val="accent5">
            <a:hueOff val="-2483469"/>
            <a:satOff val="9953"/>
            <a:lumOff val="2157"/>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FA0651-6C50-457B-985A-5DED4A4502E6}">
      <dsp:nvSpPr>
        <dsp:cNvPr id="0" name=""/>
        <dsp:cNvSpPr/>
      </dsp:nvSpPr>
      <dsp:spPr>
        <a:xfrm>
          <a:off x="0" y="1473863"/>
          <a:ext cx="7652657" cy="1472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a:t>The strategy concurs with the principles of continuity by maintaining routine, identity, and familiar activities as much as possible. </a:t>
          </a:r>
        </a:p>
      </dsp:txBody>
      <dsp:txXfrm>
        <a:off x="0" y="1473863"/>
        <a:ext cx="7652657" cy="1472964"/>
      </dsp:txXfrm>
    </dsp:sp>
    <dsp:sp modelId="{A9BBDE39-878D-4951-A5FB-162DC16FA6E4}">
      <dsp:nvSpPr>
        <dsp:cNvPr id="0" name=""/>
        <dsp:cNvSpPr/>
      </dsp:nvSpPr>
      <dsp:spPr>
        <a:xfrm>
          <a:off x="0" y="2946828"/>
          <a:ext cx="7652657" cy="0"/>
        </a:xfrm>
        <a:prstGeom prst="line">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43F916-93EC-498D-8517-A478BE5E37EB}">
      <dsp:nvSpPr>
        <dsp:cNvPr id="0" name=""/>
        <dsp:cNvSpPr/>
      </dsp:nvSpPr>
      <dsp:spPr>
        <a:xfrm>
          <a:off x="0" y="2946828"/>
          <a:ext cx="7652657" cy="1472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a:t>The possible results are that the wellbeing will be better and the distress will be less because of supportive design and person-centred living. </a:t>
          </a:r>
        </a:p>
      </dsp:txBody>
      <dsp:txXfrm>
        <a:off x="0" y="2946828"/>
        <a:ext cx="7652657" cy="1472964"/>
      </dsp:txXfrm>
    </dsp:sp>
    <dsp:sp modelId="{1AD094DF-32E0-42DC-9816-0CC7F2BC0468}">
      <dsp:nvSpPr>
        <dsp:cNvPr id="0" name=""/>
        <dsp:cNvSpPr/>
      </dsp:nvSpPr>
      <dsp:spPr>
        <a:xfrm>
          <a:off x="0" y="4419792"/>
          <a:ext cx="7652657" cy="0"/>
        </a:xfrm>
        <a:prstGeom prst="line">
          <a:avLst/>
        </a:prstGeom>
        <a:solidFill>
          <a:schemeClr val="accent5">
            <a:hueOff val="-7450407"/>
            <a:satOff val="29858"/>
            <a:lumOff val="6471"/>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BFFA11-91EF-4F40-A1CC-019DEBA2E5BF}">
      <dsp:nvSpPr>
        <dsp:cNvPr id="0" name=""/>
        <dsp:cNvSpPr/>
      </dsp:nvSpPr>
      <dsp:spPr>
        <a:xfrm>
          <a:off x="0" y="4419792"/>
          <a:ext cx="7652657" cy="1472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a:t>Limitations The limitations are scalability, cost, workforce requirements, and outcome transfer across systems of health and funding. </a:t>
          </a:r>
        </a:p>
      </dsp:txBody>
      <dsp:txXfrm>
        <a:off x="0" y="4419792"/>
        <a:ext cx="7652657" cy="1472964"/>
      </dsp:txXfrm>
    </dsp:sp>
    <dsp:sp modelId="{4FEA46AD-7FA3-4FC9-938E-8F1F42C9E22E}">
      <dsp:nvSpPr>
        <dsp:cNvPr id="0" name=""/>
        <dsp:cNvSpPr/>
      </dsp:nvSpPr>
      <dsp:spPr>
        <a:xfrm>
          <a:off x="0" y="5892757"/>
          <a:ext cx="7652657"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EBA233-3ABF-4793-B7F6-881E95BB6C20}">
      <dsp:nvSpPr>
        <dsp:cNvPr id="0" name=""/>
        <dsp:cNvSpPr/>
      </dsp:nvSpPr>
      <dsp:spPr>
        <a:xfrm>
          <a:off x="0" y="5892757"/>
          <a:ext cx="7652657" cy="1472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dirty="0"/>
            <a:t>This case contributes to the assessment of the interaction between environment, staffing, and policy priorities where the process of empowerment in dementia care is determined. </a:t>
          </a:r>
        </a:p>
      </dsp:txBody>
      <dsp:txXfrm>
        <a:off x="0" y="5892757"/>
        <a:ext cx="7652657" cy="147296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BB3D95-2DA4-4156-A303-86CD100652DF}">
      <dsp:nvSpPr>
        <dsp:cNvPr id="0" name=""/>
        <dsp:cNvSpPr/>
      </dsp:nvSpPr>
      <dsp:spPr>
        <a:xfrm>
          <a:off x="0" y="59619"/>
          <a:ext cx="8229600" cy="1264770"/>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a:t>Day care centres have the opportunity of combating social isolation and offer structured activities to support wellbeing (activity theory relevance). </a:t>
          </a:r>
        </a:p>
      </dsp:txBody>
      <dsp:txXfrm>
        <a:off x="61741" y="121360"/>
        <a:ext cx="8106118" cy="1141288"/>
      </dsp:txXfrm>
    </dsp:sp>
    <dsp:sp modelId="{A5ED974B-C079-4ED0-8F04-CB240A66557C}">
      <dsp:nvSpPr>
        <dsp:cNvPr id="0" name=""/>
        <dsp:cNvSpPr/>
      </dsp:nvSpPr>
      <dsp:spPr>
        <a:xfrm>
          <a:off x="0" y="1390629"/>
          <a:ext cx="8229600" cy="1264770"/>
        </a:xfrm>
        <a:prstGeom prst="round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a:t>Architectural and service design can also have an impact on the quality of life through facilitating social involvement and available dignified environments.</a:t>
          </a:r>
        </a:p>
      </dsp:txBody>
      <dsp:txXfrm>
        <a:off x="61741" y="1452370"/>
        <a:ext cx="8106118" cy="1141288"/>
      </dsp:txXfrm>
    </dsp:sp>
    <dsp:sp modelId="{D0272D98-D145-4AAD-93EE-E0E72C308C85}">
      <dsp:nvSpPr>
        <dsp:cNvPr id="0" name=""/>
        <dsp:cNvSpPr/>
      </dsp:nvSpPr>
      <dsp:spPr>
        <a:xfrm>
          <a:off x="0" y="2721640"/>
          <a:ext cx="8229600" cy="1264770"/>
        </a:xfrm>
        <a:prstGeom prst="roundRect">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a:t>Qualitative evidence of mealtimes has indicated that experience of dignity, choice and inclusion can be developed by daily practices in day-centre settings. (Avraham et al., 2025)</a:t>
          </a:r>
        </a:p>
      </dsp:txBody>
      <dsp:txXfrm>
        <a:off x="61741" y="2783381"/>
        <a:ext cx="8106118" cy="1141288"/>
      </dsp:txXfrm>
    </dsp:sp>
    <dsp:sp modelId="{104BCBA0-9E58-44CD-9920-3D5C1BBF752F}">
      <dsp:nvSpPr>
        <dsp:cNvPr id="0" name=""/>
        <dsp:cNvSpPr/>
      </dsp:nvSpPr>
      <dsp:spPr>
        <a:xfrm>
          <a:off x="0" y="4052650"/>
          <a:ext cx="8229600" cy="1264770"/>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a:t>Strong social networks have also been associated with improved quality of life and cognitive outcomes, and the power of social interventions in the care setting has been supported. </a:t>
          </a:r>
        </a:p>
      </dsp:txBody>
      <dsp:txXfrm>
        <a:off x="61741" y="4114391"/>
        <a:ext cx="8106118" cy="1141288"/>
      </dsp:txXfrm>
    </dsp:sp>
    <dsp:sp modelId="{C016CA8A-B0D0-4770-AC9C-0483BAB58C99}">
      <dsp:nvSpPr>
        <dsp:cNvPr id="0" name=""/>
        <dsp:cNvSpPr/>
      </dsp:nvSpPr>
      <dsp:spPr>
        <a:xfrm>
          <a:off x="0" y="5383660"/>
          <a:ext cx="8229600" cy="1264770"/>
        </a:xfrm>
        <a:prstGeom prst="roundRect">
          <a:avLst/>
        </a:prstGeom>
        <a:solidFill>
          <a:schemeClr val="accent6">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a:t>Implementation issues involve the cost, transportation/access, and accessibility of the services to a variety of needs and capabilities.</a:t>
          </a:r>
        </a:p>
      </dsp:txBody>
      <dsp:txXfrm>
        <a:off x="61741" y="5445401"/>
        <a:ext cx="8106118" cy="114128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7381E-142D-406F-8542-F3B0029730FD}">
      <dsp:nvSpPr>
        <dsp:cNvPr id="0" name=""/>
        <dsp:cNvSpPr/>
      </dsp:nvSpPr>
      <dsp:spPr>
        <a:xfrm>
          <a:off x="3167644" y="2086496"/>
          <a:ext cx="2111762" cy="211176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07F4A5C9-79C5-4A38-9AAB-1978C0839EBB}">
      <dsp:nvSpPr>
        <dsp:cNvPr id="0" name=""/>
        <dsp:cNvSpPr/>
      </dsp:nvSpPr>
      <dsp:spPr>
        <a:xfrm>
          <a:off x="2998703" y="366917"/>
          <a:ext cx="2449645" cy="141789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Workforce investment: Invest to solve low pay and a lack of deprivation in care work to stabilize staffing and enhance quality/continuity of care. </a:t>
          </a:r>
        </a:p>
      </dsp:txBody>
      <dsp:txXfrm>
        <a:off x="2998703" y="366917"/>
        <a:ext cx="2449645" cy="1417898"/>
      </dsp:txXfrm>
    </dsp:sp>
    <dsp:sp modelId="{FF459AD1-E624-45F8-B173-5940060331E6}">
      <dsp:nvSpPr>
        <dsp:cNvPr id="0" name=""/>
        <dsp:cNvSpPr/>
      </dsp:nvSpPr>
      <dsp:spPr>
        <a:xfrm>
          <a:off x="3970959" y="2669946"/>
          <a:ext cx="2111762" cy="211176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0C89DA1-9B46-4586-BAF4-96A5D23497CA}">
      <dsp:nvSpPr>
        <dsp:cNvPr id="0" name=""/>
        <dsp:cNvSpPr/>
      </dsp:nvSpPr>
      <dsp:spPr>
        <a:xfrm>
          <a:off x="6250818" y="2237336"/>
          <a:ext cx="2196233" cy="153857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a:latin typeface="Arial" panose="020B0604020202020204" pitchFamily="34" charset="0"/>
              <a:cs typeface="Arial" panose="020B0604020202020204" pitchFamily="34" charset="0"/>
            </a:rPr>
            <a:t>Digital inclusion: offer training/support to enable older adults to enjoy the benefits of smart home, monitoring, and communication devices without any adverse effects.</a:t>
          </a:r>
        </a:p>
      </dsp:txBody>
      <dsp:txXfrm>
        <a:off x="6250818" y="2237336"/>
        <a:ext cx="2196233" cy="1538570"/>
      </dsp:txXfrm>
    </dsp:sp>
    <dsp:sp modelId="{C3D0925A-A241-455C-ACA1-111561DDB70D}">
      <dsp:nvSpPr>
        <dsp:cNvPr id="0" name=""/>
        <dsp:cNvSpPr/>
      </dsp:nvSpPr>
      <dsp:spPr>
        <a:xfrm>
          <a:off x="3664331" y="3614809"/>
          <a:ext cx="2111762" cy="211176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44F86BE-29BF-46D1-A53E-75ECEFCB38E0}">
      <dsp:nvSpPr>
        <dsp:cNvPr id="0" name=""/>
        <dsp:cNvSpPr/>
      </dsp:nvSpPr>
      <dsp:spPr>
        <a:xfrm>
          <a:off x="5912936" y="4861956"/>
          <a:ext cx="2196233" cy="153857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Scale evidence-based community models: propel prevention and community pathways to frailty and ageing well.</a:t>
          </a:r>
        </a:p>
      </dsp:txBody>
      <dsp:txXfrm>
        <a:off x="5912936" y="4861956"/>
        <a:ext cx="2196233" cy="1538570"/>
      </dsp:txXfrm>
    </dsp:sp>
    <dsp:sp modelId="{E8272DCE-1B28-4B0D-9C54-1AD993D4EEE6}">
      <dsp:nvSpPr>
        <dsp:cNvPr id="0" name=""/>
        <dsp:cNvSpPr/>
      </dsp:nvSpPr>
      <dsp:spPr>
        <a:xfrm>
          <a:off x="2670957" y="3614809"/>
          <a:ext cx="2111762" cy="211176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C976BA0-4335-411C-99B5-7F660949AA15}">
      <dsp:nvSpPr>
        <dsp:cNvPr id="0" name=""/>
        <dsp:cNvSpPr/>
      </dsp:nvSpPr>
      <dsp:spPr>
        <a:xfrm>
          <a:off x="337882" y="4861956"/>
          <a:ext cx="2196233" cy="153857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Enhance the implementation capacity: address resistance to change using leadership, co-design and adoption-supporting culture of learning. </a:t>
          </a:r>
        </a:p>
      </dsp:txBody>
      <dsp:txXfrm>
        <a:off x="337882" y="4861956"/>
        <a:ext cx="2196233" cy="1538570"/>
      </dsp:txXfrm>
    </dsp:sp>
    <dsp:sp modelId="{E927E1B6-BDA0-465D-9DFE-1CBC15680F1A}">
      <dsp:nvSpPr>
        <dsp:cNvPr id="0" name=""/>
        <dsp:cNvSpPr/>
      </dsp:nvSpPr>
      <dsp:spPr>
        <a:xfrm>
          <a:off x="2364329" y="2669946"/>
          <a:ext cx="2111762" cy="2111762"/>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5C162EE1-7803-4EF9-A126-232F7397F16E}">
      <dsp:nvSpPr>
        <dsp:cNvPr id="0" name=""/>
        <dsp:cNvSpPr/>
      </dsp:nvSpPr>
      <dsp:spPr>
        <a:xfrm>
          <a:off x="0" y="2237336"/>
          <a:ext cx="2196233" cy="153857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r>
            <a:rPr lang="en-US" sz="1800" kern="1200" dirty="0">
              <a:latin typeface="Arial" panose="020B0604020202020204" pitchFamily="34" charset="0"/>
              <a:cs typeface="Arial" panose="020B0604020202020204" pitchFamily="34" charset="0"/>
            </a:rPr>
            <a:t>Policy and public action: have in line with campaigns and system priorities to enhance the level at which society takes ageing and care quality. </a:t>
          </a:r>
        </a:p>
      </dsp:txBody>
      <dsp:txXfrm>
        <a:off x="0" y="2237336"/>
        <a:ext cx="2196233" cy="153857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D2EBB-2C96-419B-90F7-13B1D1121A0B}">
      <dsp:nvSpPr>
        <dsp:cNvPr id="0" name=""/>
        <dsp:cNvSpPr/>
      </dsp:nvSpPr>
      <dsp:spPr>
        <a:xfrm>
          <a:off x="0" y="752"/>
          <a:ext cx="81534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86F9940-A9DD-4D20-AC7D-59D670E52BB1}">
      <dsp:nvSpPr>
        <dsp:cNvPr id="0" name=""/>
        <dsp:cNvSpPr/>
      </dsp:nvSpPr>
      <dsp:spPr>
        <a:xfrm>
          <a:off x="0" y="752"/>
          <a:ext cx="8153400" cy="1233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latin typeface="Arial" panose="020B0604020202020204" pitchFamily="34" charset="0"/>
              <a:cs typeface="Arial" panose="020B0604020202020204" pitchFamily="34" charset="0"/>
            </a:rPr>
            <a:t>The elderly population raises the demand to integrate care to facilitate functional capability, option, and dignity.</a:t>
          </a:r>
        </a:p>
      </dsp:txBody>
      <dsp:txXfrm>
        <a:off x="0" y="752"/>
        <a:ext cx="8153400" cy="1233050"/>
      </dsp:txXfrm>
    </dsp:sp>
    <dsp:sp modelId="{B9E1B346-73D8-40E4-9613-F5AAEBA9893B}">
      <dsp:nvSpPr>
        <dsp:cNvPr id="0" name=""/>
        <dsp:cNvSpPr/>
      </dsp:nvSpPr>
      <dsp:spPr>
        <a:xfrm>
          <a:off x="0" y="1233803"/>
          <a:ext cx="81534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630B32A-45BB-4EC1-9AC5-65119E3C528C}">
      <dsp:nvSpPr>
        <dsp:cNvPr id="0" name=""/>
        <dsp:cNvSpPr/>
      </dsp:nvSpPr>
      <dsp:spPr>
        <a:xfrm>
          <a:off x="0" y="1233803"/>
          <a:ext cx="8153400" cy="1233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Theory assists in explaining the practical meaning of the term of good care: participation (supporting participation), exclusion (disengagement critique), and identity (continuity).</a:t>
          </a:r>
        </a:p>
      </dsp:txBody>
      <dsp:txXfrm>
        <a:off x="0" y="1233803"/>
        <a:ext cx="8153400" cy="1233050"/>
      </dsp:txXfrm>
    </dsp:sp>
    <dsp:sp modelId="{8735B2E0-7160-46FA-BC34-E4C2C93AEC99}">
      <dsp:nvSpPr>
        <dsp:cNvPr id="0" name=""/>
        <dsp:cNvSpPr/>
      </dsp:nvSpPr>
      <dsp:spPr>
        <a:xfrm>
          <a:off x="0" y="2466853"/>
          <a:ext cx="81534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6EC1EE5-7E8C-404D-9E52-E6C52431E774}">
      <dsp:nvSpPr>
        <dsp:cNvPr id="0" name=""/>
        <dsp:cNvSpPr/>
      </dsp:nvSpPr>
      <dsp:spPr>
        <a:xfrm>
          <a:off x="0" y="2466853"/>
          <a:ext cx="8153400" cy="1233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latin typeface="Arial" panose="020B0604020202020204" pitchFamily="34" charset="0"/>
              <a:cs typeface="Arial" panose="020B0604020202020204" pitchFamily="34" charset="0"/>
            </a:rPr>
            <a:t>UK policy frameworks are novel and seek to enhance wellbeing and equality, yet there are gaps in implementation which are caused by resources and system pressures. </a:t>
          </a:r>
        </a:p>
      </dsp:txBody>
      <dsp:txXfrm>
        <a:off x="0" y="2466853"/>
        <a:ext cx="8153400" cy="1233050"/>
      </dsp:txXfrm>
    </dsp:sp>
    <dsp:sp modelId="{250DECA7-C656-4A70-9058-866F8BD5A89A}">
      <dsp:nvSpPr>
        <dsp:cNvPr id="0" name=""/>
        <dsp:cNvSpPr/>
      </dsp:nvSpPr>
      <dsp:spPr>
        <a:xfrm>
          <a:off x="0" y="3699903"/>
          <a:ext cx="81534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7EE2BB5-CCF8-4319-AF40-348BDBADEF83}">
      <dsp:nvSpPr>
        <dsp:cNvPr id="0" name=""/>
        <dsp:cNvSpPr/>
      </dsp:nvSpPr>
      <dsp:spPr>
        <a:xfrm>
          <a:off x="0" y="3699903"/>
          <a:ext cx="8153400" cy="1233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Strengthening independence and monitoring may rely on technology, which in turn should be both inclusive and ethical with support to prevent the aggravation of inequalities. </a:t>
          </a:r>
        </a:p>
      </dsp:txBody>
      <dsp:txXfrm>
        <a:off x="0" y="3699903"/>
        <a:ext cx="8153400" cy="1233050"/>
      </dsp:txXfrm>
    </dsp:sp>
    <dsp:sp modelId="{E5111044-AE90-4A96-8061-8AC37B817235}">
      <dsp:nvSpPr>
        <dsp:cNvPr id="0" name=""/>
        <dsp:cNvSpPr/>
      </dsp:nvSpPr>
      <dsp:spPr>
        <a:xfrm>
          <a:off x="0" y="4932953"/>
          <a:ext cx="81534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D9701CC-5A6F-49D5-BEBF-83FFC99EA256}">
      <dsp:nvSpPr>
        <dsp:cNvPr id="0" name=""/>
        <dsp:cNvSpPr/>
      </dsp:nvSpPr>
      <dsp:spPr>
        <a:xfrm>
          <a:off x="0" y="4932953"/>
          <a:ext cx="8153400" cy="1233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Sustainable improvement needs to be based on workforce investment, integrated community care as well as change-ready </a:t>
          </a:r>
          <a:r>
            <a:rPr lang="en-US" sz="2000" kern="1200" dirty="0" err="1">
              <a:latin typeface="Arial" panose="020B0604020202020204" pitchFamily="34" charset="0"/>
              <a:cs typeface="Arial" panose="020B0604020202020204" pitchFamily="34" charset="0"/>
            </a:rPr>
            <a:t>organisations</a:t>
          </a:r>
          <a:r>
            <a:rPr lang="en-US" sz="2000" kern="1200" dirty="0">
              <a:latin typeface="Arial" panose="020B0604020202020204" pitchFamily="34" charset="0"/>
              <a:cs typeface="Arial" panose="020B0604020202020204" pitchFamily="34" charset="0"/>
            </a:rPr>
            <a:t> which are empowerment-oriented. </a:t>
          </a:r>
        </a:p>
      </dsp:txBody>
      <dsp:txXfrm>
        <a:off x="0" y="4932953"/>
        <a:ext cx="8153400" cy="12330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6088-FB17-47DC-AF58-20D821B1F4F2}">
      <dsp:nvSpPr>
        <dsp:cNvPr id="0" name=""/>
        <dsp:cNvSpPr/>
      </dsp:nvSpPr>
      <dsp:spPr>
        <a:xfrm>
          <a:off x="0" y="1039"/>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4C1DD-01C8-4A8C-A837-5B6612D252FB}">
      <dsp:nvSpPr>
        <dsp:cNvPr id="0" name=""/>
        <dsp:cNvSpPr/>
      </dsp:nvSpPr>
      <dsp:spPr>
        <a:xfrm>
          <a:off x="0" y="1039"/>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dirty="0">
              <a:latin typeface="Arial" panose="020B0604020202020204" pitchFamily="34" charset="0"/>
              <a:cs typeface="Arial" panose="020B0604020202020204" pitchFamily="34" charset="0"/>
            </a:rPr>
            <a:t>Age UK (2022). </a:t>
          </a:r>
          <a:r>
            <a:rPr lang="en-US" sz="700" i="1" kern="1200" dirty="0">
              <a:latin typeface="Arial" panose="020B0604020202020204" pitchFamily="34" charset="0"/>
              <a:cs typeface="Arial" panose="020B0604020202020204" pitchFamily="34" charset="0"/>
            </a:rPr>
            <a:t>The equality act and age discrimination | Age UK</a:t>
          </a:r>
          <a:r>
            <a:rPr lang="en-US" sz="700" kern="1200" dirty="0">
              <a:latin typeface="Arial" panose="020B0604020202020204" pitchFamily="34" charset="0"/>
              <a:cs typeface="Arial" panose="020B0604020202020204" pitchFamily="34" charset="0"/>
            </a:rPr>
            <a:t>. [online] Ageuk.org.uk. Available at: </a:t>
          </a:r>
          <a:r>
            <a:rPr lang="en-US" sz="700" u="sng" kern="1200" dirty="0">
              <a:latin typeface="Arial" panose="020B0604020202020204" pitchFamily="34" charset="0"/>
              <a:cs typeface="Arial" panose="020B0604020202020204" pitchFamily="34" charset="0"/>
              <a:hlinkClick xmlns:r="http://schemas.openxmlformats.org/officeDocument/2006/relationships" r:id="rId1"/>
            </a:rPr>
            <a:t>https://www.ageuk.org.uk/information-advice/work-learning/discrimination-rights/the-equality-act/</a:t>
          </a:r>
          <a:r>
            <a:rPr lang="en-US" sz="700" kern="1200" dirty="0">
              <a:latin typeface="Arial" panose="020B0604020202020204" pitchFamily="34" charset="0"/>
              <a:cs typeface="Arial" panose="020B0604020202020204" pitchFamily="34" charset="0"/>
            </a:rPr>
            <a:t>. </a:t>
          </a:r>
        </a:p>
      </dsp:txBody>
      <dsp:txXfrm>
        <a:off x="0" y="1039"/>
        <a:ext cx="17569543" cy="283866"/>
      </dsp:txXfrm>
    </dsp:sp>
    <dsp:sp modelId="{77498C92-A930-4C59-93E9-33B9BBCE1D7B}">
      <dsp:nvSpPr>
        <dsp:cNvPr id="0" name=""/>
        <dsp:cNvSpPr/>
      </dsp:nvSpPr>
      <dsp:spPr>
        <a:xfrm>
          <a:off x="0" y="284906"/>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29CBAE-DD36-4D87-A77B-71426D983C75}">
      <dsp:nvSpPr>
        <dsp:cNvPr id="0" name=""/>
        <dsp:cNvSpPr/>
      </dsp:nvSpPr>
      <dsp:spPr>
        <a:xfrm>
          <a:off x="0" y="284906"/>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Age UK (2024). </a:t>
          </a:r>
          <a:r>
            <a:rPr lang="en-US" sz="700" i="1" kern="1200">
              <a:latin typeface="Arial" panose="020B0604020202020204" pitchFamily="34" charset="0"/>
              <a:cs typeface="Arial" panose="020B0604020202020204" pitchFamily="34" charset="0"/>
            </a:rPr>
            <a:t>State of Health and Care of Older People in England 2024</a:t>
          </a:r>
          <a:r>
            <a:rPr lang="en-US" sz="700" kern="1200">
              <a:latin typeface="Arial" panose="020B0604020202020204" pitchFamily="34" charset="0"/>
              <a:cs typeface="Arial" panose="020B0604020202020204" pitchFamily="34" charset="0"/>
            </a:rPr>
            <a:t>. [online] Age UK. Available at: https://www.ageuk.org.uk/discover/2024/september/state-of-health-and-care-of-older-people-in-england-2024/.</a:t>
          </a:r>
        </a:p>
      </dsp:txBody>
      <dsp:txXfrm>
        <a:off x="0" y="284906"/>
        <a:ext cx="17569543" cy="283866"/>
      </dsp:txXfrm>
    </dsp:sp>
    <dsp:sp modelId="{CD642C04-65F4-412C-AD0A-3BE1EF7E5421}">
      <dsp:nvSpPr>
        <dsp:cNvPr id="0" name=""/>
        <dsp:cNvSpPr/>
      </dsp:nvSpPr>
      <dsp:spPr>
        <a:xfrm>
          <a:off x="0" y="568772"/>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339747-95FE-4DD6-8216-9723DAFE195D}">
      <dsp:nvSpPr>
        <dsp:cNvPr id="0" name=""/>
        <dsp:cNvSpPr/>
      </dsp:nvSpPr>
      <dsp:spPr>
        <a:xfrm>
          <a:off x="0" y="568772"/>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Age UK (2026), </a:t>
          </a:r>
          <a:r>
            <a:rPr lang="en-US" sz="700" i="1" kern="1200">
              <a:latin typeface="Arial" panose="020B0604020202020204" pitchFamily="34" charset="0"/>
              <a:cs typeface="Arial" panose="020B0604020202020204" pitchFamily="34" charset="0"/>
            </a:rPr>
            <a:t>Let’s change how we age</a:t>
          </a:r>
          <a:r>
            <a:rPr lang="en-US" sz="700" kern="1200">
              <a:latin typeface="Arial" panose="020B0604020202020204" pitchFamily="34" charset="0"/>
              <a:cs typeface="Arial" panose="020B0604020202020204" pitchFamily="34" charset="0"/>
            </a:rPr>
            <a:t>. Available at: </a:t>
          </a:r>
          <a:r>
            <a:rPr lang="en-US" sz="700" u="sng" kern="1200">
              <a:latin typeface="Arial" panose="020B0604020202020204" pitchFamily="34" charset="0"/>
              <a:cs typeface="Arial" panose="020B0604020202020204" pitchFamily="34" charset="0"/>
              <a:hlinkClick xmlns:r="http://schemas.openxmlformats.org/officeDocument/2006/relationships" r:id="rId2"/>
            </a:rPr>
            <a:t>https://www.ageuk.org.uk/</a:t>
          </a:r>
          <a:r>
            <a:rPr lang="en-US" sz="700" kern="1200">
              <a:latin typeface="Arial" panose="020B0604020202020204" pitchFamily="34" charset="0"/>
              <a:cs typeface="Arial" panose="020B0604020202020204" pitchFamily="34" charset="0"/>
            </a:rPr>
            <a:t> </a:t>
          </a:r>
        </a:p>
      </dsp:txBody>
      <dsp:txXfrm>
        <a:off x="0" y="568772"/>
        <a:ext cx="17569543" cy="283866"/>
      </dsp:txXfrm>
    </dsp:sp>
    <dsp:sp modelId="{CB306A10-698D-46D0-A7B3-158B7203AAB0}">
      <dsp:nvSpPr>
        <dsp:cNvPr id="0" name=""/>
        <dsp:cNvSpPr/>
      </dsp:nvSpPr>
      <dsp:spPr>
        <a:xfrm>
          <a:off x="0" y="852638"/>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33FFB9-59DC-4B70-A634-5444D842638D}">
      <dsp:nvSpPr>
        <dsp:cNvPr id="0" name=""/>
        <dsp:cNvSpPr/>
      </dsp:nvSpPr>
      <dsp:spPr>
        <a:xfrm>
          <a:off x="0" y="852638"/>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Allen, L., Williamson, S., Berry, E. and Alderwick, H. (2022). </a:t>
          </a:r>
          <a:r>
            <a:rPr lang="en-US" sz="700" i="1" kern="1200">
              <a:latin typeface="Arial" panose="020B0604020202020204" pitchFamily="34" charset="0"/>
              <a:cs typeface="Arial" panose="020B0604020202020204" pitchFamily="34" charset="0"/>
            </a:rPr>
            <a:t>The cost of caring: poverty and deprivation among residential care workers in the UK</a:t>
          </a:r>
          <a:r>
            <a:rPr lang="en-US" sz="700" kern="1200">
              <a:latin typeface="Arial" panose="020B0604020202020204" pitchFamily="34" charset="0"/>
              <a:cs typeface="Arial" panose="020B0604020202020204" pitchFamily="34" charset="0"/>
            </a:rPr>
            <a:t>. [online] Available at: https://www.health.org.uk/sites/default/files/pdf/2022-10/2022%20-%20The%20cost%20of%20caring.pdf.</a:t>
          </a:r>
        </a:p>
      </dsp:txBody>
      <dsp:txXfrm>
        <a:off x="0" y="852638"/>
        <a:ext cx="17569543" cy="283866"/>
      </dsp:txXfrm>
    </dsp:sp>
    <dsp:sp modelId="{12E82AEB-ED55-42D9-816C-205D57840FAE}">
      <dsp:nvSpPr>
        <dsp:cNvPr id="0" name=""/>
        <dsp:cNvSpPr/>
      </dsp:nvSpPr>
      <dsp:spPr>
        <a:xfrm>
          <a:off x="0" y="1136505"/>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6AC37E-D40D-4FD7-9352-CF0086E59E58}">
      <dsp:nvSpPr>
        <dsp:cNvPr id="0" name=""/>
        <dsp:cNvSpPr/>
      </dsp:nvSpPr>
      <dsp:spPr>
        <a:xfrm>
          <a:off x="0" y="1136505"/>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Argenti, M., Fabio Cutroni, Domizia Mandolesi, Menghini, A.B., Percoco, M. and Sarno, F. (2025). Social Day Care Centre: A New Architectural Model to Improve Elderly’s Quality of Life. </a:t>
          </a:r>
          <a:r>
            <a:rPr lang="en-US" sz="700" i="1" kern="1200">
              <a:latin typeface="Arial" panose="020B0604020202020204" pitchFamily="34" charset="0"/>
              <a:cs typeface="Arial" panose="020B0604020202020204" pitchFamily="34" charset="0"/>
            </a:rPr>
            <a:t>SpringerBriefs in applied sciences and technology</a:t>
          </a:r>
          <a:r>
            <a:rPr lang="en-US" sz="700" kern="1200">
              <a:latin typeface="Arial" panose="020B0604020202020204" pitchFamily="34" charset="0"/>
              <a:cs typeface="Arial" panose="020B0604020202020204" pitchFamily="34" charset="0"/>
            </a:rPr>
            <a:t>, pp.141–158. </a:t>
          </a:r>
          <a:r>
            <a:rPr lang="en-US" sz="700" u="sng" kern="1200">
              <a:latin typeface="Arial" panose="020B0604020202020204" pitchFamily="34" charset="0"/>
              <a:cs typeface="Arial" panose="020B0604020202020204" pitchFamily="34" charset="0"/>
              <a:hlinkClick xmlns:r="http://schemas.openxmlformats.org/officeDocument/2006/relationships" r:id="rId3"/>
            </a:rPr>
            <a:t>https://doi.org/10.1007/978-3-031-95735-2_13</a:t>
          </a:r>
          <a:r>
            <a:rPr lang="en-US" sz="700" kern="1200">
              <a:latin typeface="Arial" panose="020B0604020202020204" pitchFamily="34" charset="0"/>
              <a:cs typeface="Arial" panose="020B0604020202020204" pitchFamily="34" charset="0"/>
            </a:rPr>
            <a:t>. </a:t>
          </a:r>
        </a:p>
      </dsp:txBody>
      <dsp:txXfrm>
        <a:off x="0" y="1136505"/>
        <a:ext cx="17569543" cy="283866"/>
      </dsp:txXfrm>
    </dsp:sp>
    <dsp:sp modelId="{A3AC4561-AD47-4F21-8748-1C7D8D6A019E}">
      <dsp:nvSpPr>
        <dsp:cNvPr id="0" name=""/>
        <dsp:cNvSpPr/>
      </dsp:nvSpPr>
      <dsp:spPr>
        <a:xfrm>
          <a:off x="0" y="1420371"/>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7AA8E6-3F72-49B3-84B5-1E00274CB2DA}">
      <dsp:nvSpPr>
        <dsp:cNvPr id="0" name=""/>
        <dsp:cNvSpPr/>
      </dsp:nvSpPr>
      <dsp:spPr>
        <a:xfrm>
          <a:off x="0" y="1420371"/>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Avraham, R., Lev, N., Deutsch, J.M., Davidovitch, N. and Shapira, S. (2025). Older Adults’ Experiences of Institutional Eating and Dining: A Qualitative Study on Mealtimes in Adult Day Centers. </a:t>
          </a:r>
          <a:r>
            <a:rPr lang="en-US" sz="700" i="1" kern="1200">
              <a:latin typeface="Arial" panose="020B0604020202020204" pitchFamily="34" charset="0"/>
              <a:cs typeface="Arial" panose="020B0604020202020204" pitchFamily="34" charset="0"/>
            </a:rPr>
            <a:t>Nutrients</a:t>
          </a:r>
          <a:r>
            <a:rPr lang="en-US" sz="700" kern="1200">
              <a:latin typeface="Arial" panose="020B0604020202020204" pitchFamily="34" charset="0"/>
              <a:cs typeface="Arial" panose="020B0604020202020204" pitchFamily="34" charset="0"/>
            </a:rPr>
            <a:t>, [online] 17(3), p.420. https://doi.org/10.3390/nu17030420.</a:t>
          </a:r>
        </a:p>
      </dsp:txBody>
      <dsp:txXfrm>
        <a:off x="0" y="1420371"/>
        <a:ext cx="17569543" cy="283866"/>
      </dsp:txXfrm>
    </dsp:sp>
    <dsp:sp modelId="{67279AFE-107A-4F1F-83DE-F6A8B6E872CC}">
      <dsp:nvSpPr>
        <dsp:cNvPr id="0" name=""/>
        <dsp:cNvSpPr/>
      </dsp:nvSpPr>
      <dsp:spPr>
        <a:xfrm>
          <a:off x="0" y="1704238"/>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899CB8-B3C8-4C13-AA89-B9CA40914B12}">
      <dsp:nvSpPr>
        <dsp:cNvPr id="0" name=""/>
        <dsp:cNvSpPr/>
      </dsp:nvSpPr>
      <dsp:spPr>
        <a:xfrm>
          <a:off x="0" y="1704238"/>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Bardaro, G., Antonini, A. and Motta, E. (2021). Robots for Elderly Care in the Home: A Landscape Analysis and Co-Design Toolkit. </a:t>
          </a:r>
          <a:r>
            <a:rPr lang="en-US" sz="700" i="1" kern="1200">
              <a:latin typeface="Arial" panose="020B0604020202020204" pitchFamily="34" charset="0"/>
              <a:cs typeface="Arial" panose="020B0604020202020204" pitchFamily="34" charset="0"/>
            </a:rPr>
            <a:t>International Journal of Social Robotics</a:t>
          </a:r>
          <a:r>
            <a:rPr lang="en-US" sz="700" kern="1200">
              <a:latin typeface="Arial" panose="020B0604020202020204" pitchFamily="34" charset="0"/>
              <a:cs typeface="Arial" panose="020B0604020202020204" pitchFamily="34" charset="0"/>
            </a:rPr>
            <a:t>. </a:t>
          </a:r>
          <a:r>
            <a:rPr lang="en-US" sz="700" u="sng" kern="1200">
              <a:latin typeface="Arial" panose="020B0604020202020204" pitchFamily="34" charset="0"/>
              <a:cs typeface="Arial" panose="020B0604020202020204" pitchFamily="34" charset="0"/>
              <a:hlinkClick xmlns:r="http://schemas.openxmlformats.org/officeDocument/2006/relationships" r:id="rId4"/>
            </a:rPr>
            <a:t>https://doi.org/10.1007/s12369-021-00816-3</a:t>
          </a:r>
          <a:r>
            <a:rPr lang="en-US" sz="700" kern="1200">
              <a:latin typeface="Arial" panose="020B0604020202020204" pitchFamily="34" charset="0"/>
              <a:cs typeface="Arial" panose="020B0604020202020204" pitchFamily="34" charset="0"/>
            </a:rPr>
            <a:t>. </a:t>
          </a:r>
        </a:p>
      </dsp:txBody>
      <dsp:txXfrm>
        <a:off x="0" y="1704238"/>
        <a:ext cx="17569543" cy="283866"/>
      </dsp:txXfrm>
    </dsp:sp>
    <dsp:sp modelId="{E20A7427-1948-44FC-A3BC-76AA9763E7C1}">
      <dsp:nvSpPr>
        <dsp:cNvPr id="0" name=""/>
        <dsp:cNvSpPr/>
      </dsp:nvSpPr>
      <dsp:spPr>
        <a:xfrm>
          <a:off x="0" y="1988104"/>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D4BB37-CE48-46D7-B283-5732841A8DD8}">
      <dsp:nvSpPr>
        <dsp:cNvPr id="0" name=""/>
        <dsp:cNvSpPr/>
      </dsp:nvSpPr>
      <dsp:spPr>
        <a:xfrm>
          <a:off x="0" y="1988104"/>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Barton, C., Sturge, G. and Harker, R. (2024). </a:t>
          </a:r>
          <a:r>
            <a:rPr lang="en-US" sz="700" i="1" kern="1200">
              <a:latin typeface="Arial" panose="020B0604020202020204" pitchFamily="34" charset="0"/>
              <a:cs typeface="Arial" panose="020B0604020202020204" pitchFamily="34" charset="0"/>
            </a:rPr>
            <a:t>The UK’s changing population</a:t>
          </a:r>
          <a:r>
            <a:rPr lang="en-US" sz="700" kern="1200">
              <a:latin typeface="Arial" panose="020B0604020202020204" pitchFamily="34" charset="0"/>
              <a:cs typeface="Arial" panose="020B0604020202020204" pitchFamily="34" charset="0"/>
            </a:rPr>
            <a:t>. [online] House of Commons Library. Available at: https://commonslibrary.parliament.uk/the-uks-changing-population/.</a:t>
          </a:r>
        </a:p>
      </dsp:txBody>
      <dsp:txXfrm>
        <a:off x="0" y="1988104"/>
        <a:ext cx="17569543" cy="283866"/>
      </dsp:txXfrm>
    </dsp:sp>
    <dsp:sp modelId="{B2981012-24F2-44F7-8B0D-0D8998E54F96}">
      <dsp:nvSpPr>
        <dsp:cNvPr id="0" name=""/>
        <dsp:cNvSpPr/>
      </dsp:nvSpPr>
      <dsp:spPr>
        <a:xfrm>
          <a:off x="0" y="2271970"/>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DF6DED-06DF-4A7C-8F86-A1AB29781CBB}">
      <dsp:nvSpPr>
        <dsp:cNvPr id="0" name=""/>
        <dsp:cNvSpPr/>
      </dsp:nvSpPr>
      <dsp:spPr>
        <a:xfrm>
          <a:off x="0" y="2271970"/>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Clara, M. and Rothermund, K. (2022). Prescriptive Views of Aging: Disengagement, Activation, Wisdom, and Dignity as Normative Expectations for Older People. </a:t>
          </a:r>
          <a:r>
            <a:rPr lang="en-US" sz="700" i="1" kern="1200">
              <a:latin typeface="Arial" panose="020B0604020202020204" pitchFamily="34" charset="0"/>
              <a:cs typeface="Arial" panose="020B0604020202020204" pitchFamily="34" charset="0"/>
            </a:rPr>
            <a:t>International perspectives on aging</a:t>
          </a:r>
          <a:r>
            <a:rPr lang="en-US" sz="700" kern="1200">
              <a:latin typeface="Arial" panose="020B0604020202020204" pitchFamily="34" charset="0"/>
              <a:cs typeface="Arial" panose="020B0604020202020204" pitchFamily="34" charset="0"/>
            </a:rPr>
            <a:t>, pp.59–75. </a:t>
          </a:r>
          <a:r>
            <a:rPr lang="en-US" sz="700" u="sng" kern="1200">
              <a:latin typeface="Arial" panose="020B0604020202020204" pitchFamily="34" charset="0"/>
              <a:cs typeface="Arial" panose="020B0604020202020204" pitchFamily="34" charset="0"/>
              <a:hlinkClick xmlns:r="http://schemas.openxmlformats.org/officeDocument/2006/relationships" r:id="rId5"/>
            </a:rPr>
            <a:t>https://doi.org/10.1007/978-3-031-11073-3_4</a:t>
          </a:r>
          <a:r>
            <a:rPr lang="en-US" sz="700" kern="1200">
              <a:latin typeface="Arial" panose="020B0604020202020204" pitchFamily="34" charset="0"/>
              <a:cs typeface="Arial" panose="020B0604020202020204" pitchFamily="34" charset="0"/>
            </a:rPr>
            <a:t>. </a:t>
          </a:r>
        </a:p>
      </dsp:txBody>
      <dsp:txXfrm>
        <a:off x="0" y="2271970"/>
        <a:ext cx="17569543" cy="283866"/>
      </dsp:txXfrm>
    </dsp:sp>
    <dsp:sp modelId="{6AE2D9E5-3F7E-4249-955E-84DC1E45DC60}">
      <dsp:nvSpPr>
        <dsp:cNvPr id="0" name=""/>
        <dsp:cNvSpPr/>
      </dsp:nvSpPr>
      <dsp:spPr>
        <a:xfrm>
          <a:off x="0" y="2555837"/>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9BB644-9B4C-4990-B7BD-FCAC31E30401}">
      <dsp:nvSpPr>
        <dsp:cNvPr id="0" name=""/>
        <dsp:cNvSpPr/>
      </dsp:nvSpPr>
      <dsp:spPr>
        <a:xfrm>
          <a:off x="0" y="2555837"/>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Clayton, T.W. (2022). Demographic Changes in the Older Population. </a:t>
          </a:r>
          <a:r>
            <a:rPr lang="en-US" sz="700" i="1" kern="1200">
              <a:latin typeface="Arial" panose="020B0604020202020204" pitchFamily="34" charset="0"/>
              <a:cs typeface="Arial" panose="020B0604020202020204" pitchFamily="34" charset="0"/>
            </a:rPr>
            <a:t>BDJ Clinician’s Guides</a:t>
          </a:r>
          <a:r>
            <a:rPr lang="en-US" sz="700" kern="1200">
              <a:latin typeface="Arial" panose="020B0604020202020204" pitchFamily="34" charset="0"/>
              <a:cs typeface="Arial" panose="020B0604020202020204" pitchFamily="34" charset="0"/>
            </a:rPr>
            <a:t>, pp.1–21. https://doi.org/10.1007/978-3-031-10224-0_1.</a:t>
          </a:r>
        </a:p>
      </dsp:txBody>
      <dsp:txXfrm>
        <a:off x="0" y="2555837"/>
        <a:ext cx="17569543" cy="283866"/>
      </dsp:txXfrm>
    </dsp:sp>
    <dsp:sp modelId="{D544DF5D-3CB9-41B8-BED3-BCD3BE089CD9}">
      <dsp:nvSpPr>
        <dsp:cNvPr id="0" name=""/>
        <dsp:cNvSpPr/>
      </dsp:nvSpPr>
      <dsp:spPr>
        <a:xfrm>
          <a:off x="0" y="2839703"/>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4F7C16-DB62-4F82-81C4-13F4CB856E2C}">
      <dsp:nvSpPr>
        <dsp:cNvPr id="0" name=""/>
        <dsp:cNvSpPr/>
      </dsp:nvSpPr>
      <dsp:spPr>
        <a:xfrm>
          <a:off x="0" y="2839703"/>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Department of Health and Social Care (2016). </a:t>
          </a:r>
          <a:r>
            <a:rPr lang="en-US" sz="700" i="1" kern="1200">
              <a:latin typeface="Arial" panose="020B0604020202020204" pitchFamily="34" charset="0"/>
              <a:cs typeface="Arial" panose="020B0604020202020204" pitchFamily="34" charset="0"/>
            </a:rPr>
            <a:t>Care Act Factsheets</a:t>
          </a:r>
          <a:r>
            <a:rPr lang="en-US" sz="700" kern="1200">
              <a:latin typeface="Arial" panose="020B0604020202020204" pitchFamily="34" charset="0"/>
              <a:cs typeface="Arial" panose="020B0604020202020204" pitchFamily="34" charset="0"/>
            </a:rPr>
            <a:t>. [online] GOV.UK. Available at: </a:t>
          </a:r>
          <a:r>
            <a:rPr lang="en-US" sz="700" u="sng" kern="1200">
              <a:latin typeface="Arial" panose="020B0604020202020204" pitchFamily="34" charset="0"/>
              <a:cs typeface="Arial" panose="020B0604020202020204" pitchFamily="34" charset="0"/>
              <a:hlinkClick xmlns:r="http://schemas.openxmlformats.org/officeDocument/2006/relationships" r:id="rId6"/>
            </a:rPr>
            <a:t>https://www.gov.uk/government/publications/care-act-2014-part-1-factsheets/care-act-factsheets</a:t>
          </a:r>
          <a:r>
            <a:rPr lang="en-US" sz="700" kern="1200">
              <a:latin typeface="Arial" panose="020B0604020202020204" pitchFamily="34" charset="0"/>
              <a:cs typeface="Arial" panose="020B0604020202020204" pitchFamily="34" charset="0"/>
            </a:rPr>
            <a:t>. </a:t>
          </a:r>
        </a:p>
      </dsp:txBody>
      <dsp:txXfrm>
        <a:off x="0" y="2839703"/>
        <a:ext cx="17569543" cy="283866"/>
      </dsp:txXfrm>
    </dsp:sp>
    <dsp:sp modelId="{26670720-AD87-4576-ABF4-3F5BE31E1E48}">
      <dsp:nvSpPr>
        <dsp:cNvPr id="0" name=""/>
        <dsp:cNvSpPr/>
      </dsp:nvSpPr>
      <dsp:spPr>
        <a:xfrm>
          <a:off x="0" y="3123569"/>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891A40-E080-4F3F-AEA2-27A93A5D4FC9}">
      <dsp:nvSpPr>
        <dsp:cNvPr id="0" name=""/>
        <dsp:cNvSpPr/>
      </dsp:nvSpPr>
      <dsp:spPr>
        <a:xfrm>
          <a:off x="0" y="3123569"/>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Department of Health and Social Care (2025). </a:t>
          </a:r>
          <a:r>
            <a:rPr lang="en-US" sz="700" i="1" kern="1200">
              <a:latin typeface="Arial" panose="020B0604020202020204" pitchFamily="34" charset="0"/>
              <a:cs typeface="Arial" panose="020B0604020202020204" pitchFamily="34" charset="0"/>
            </a:rPr>
            <a:t>Care and Support Statutory Guidance</a:t>
          </a:r>
          <a:r>
            <a:rPr lang="en-US" sz="700" kern="1200">
              <a:latin typeface="Arial" panose="020B0604020202020204" pitchFamily="34" charset="0"/>
              <a:cs typeface="Arial" panose="020B0604020202020204" pitchFamily="34" charset="0"/>
            </a:rPr>
            <a:t>. [online] GOV.UK. Available at: https://www.gov.uk/government/publications/care-act-statutory-guidance/care-and-support-statutory-guidance.</a:t>
          </a:r>
        </a:p>
      </dsp:txBody>
      <dsp:txXfrm>
        <a:off x="0" y="3123569"/>
        <a:ext cx="17569543" cy="283866"/>
      </dsp:txXfrm>
    </dsp:sp>
    <dsp:sp modelId="{F6D103B3-9BE7-40D3-93A5-02228D40071A}">
      <dsp:nvSpPr>
        <dsp:cNvPr id="0" name=""/>
        <dsp:cNvSpPr/>
      </dsp:nvSpPr>
      <dsp:spPr>
        <a:xfrm>
          <a:off x="0" y="3407436"/>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F867A3-6F32-416E-A321-781D32933E3B}">
      <dsp:nvSpPr>
        <dsp:cNvPr id="0" name=""/>
        <dsp:cNvSpPr/>
      </dsp:nvSpPr>
      <dsp:spPr>
        <a:xfrm>
          <a:off x="0" y="3407436"/>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Gaviano, L., Pili, R., Petretto, A.D., Berti, R., Carrogu, G.P., Pinna, M. and Petretto, D.R. (2024). Definitions of Ageing According to the Perspective of the Psychology of Ageing: A Scoping Review. </a:t>
          </a:r>
          <a:r>
            <a:rPr lang="en-US" sz="700" i="1" kern="1200">
              <a:latin typeface="Arial" panose="020B0604020202020204" pitchFamily="34" charset="0"/>
              <a:cs typeface="Arial" panose="020B0604020202020204" pitchFamily="34" charset="0"/>
            </a:rPr>
            <a:t>Geriatrics</a:t>
          </a:r>
          <a:r>
            <a:rPr lang="en-US" sz="700" kern="1200">
              <a:latin typeface="Arial" panose="020B0604020202020204" pitchFamily="34" charset="0"/>
              <a:cs typeface="Arial" panose="020B0604020202020204" pitchFamily="34" charset="0"/>
            </a:rPr>
            <a:t>, 9(5), pp.107–107. </a:t>
          </a:r>
          <a:r>
            <a:rPr lang="en-US" sz="700" u="sng" kern="1200">
              <a:latin typeface="Arial" panose="020B0604020202020204" pitchFamily="34" charset="0"/>
              <a:cs typeface="Arial" panose="020B0604020202020204" pitchFamily="34" charset="0"/>
              <a:hlinkClick xmlns:r="http://schemas.openxmlformats.org/officeDocument/2006/relationships" r:id="rId7"/>
            </a:rPr>
            <a:t>https://doi.org/10.3390/geriatrics9050107</a:t>
          </a:r>
          <a:r>
            <a:rPr lang="en-US" sz="700" kern="1200">
              <a:latin typeface="Arial" panose="020B0604020202020204" pitchFamily="34" charset="0"/>
              <a:cs typeface="Arial" panose="020B0604020202020204" pitchFamily="34" charset="0"/>
            </a:rPr>
            <a:t>. </a:t>
          </a:r>
        </a:p>
      </dsp:txBody>
      <dsp:txXfrm>
        <a:off x="0" y="3407436"/>
        <a:ext cx="17569543" cy="283866"/>
      </dsp:txXfrm>
    </dsp:sp>
    <dsp:sp modelId="{399BF57D-17B1-42E7-8DC3-AB7114C1EC6E}">
      <dsp:nvSpPr>
        <dsp:cNvPr id="0" name=""/>
        <dsp:cNvSpPr/>
      </dsp:nvSpPr>
      <dsp:spPr>
        <a:xfrm>
          <a:off x="0" y="3691302"/>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DFCADB-789D-4C6F-9C08-E97F03229EC5}">
      <dsp:nvSpPr>
        <dsp:cNvPr id="0" name=""/>
        <dsp:cNvSpPr/>
      </dsp:nvSpPr>
      <dsp:spPr>
        <a:xfrm>
          <a:off x="0" y="3691302"/>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GOV.UK (2013). </a:t>
          </a:r>
          <a:r>
            <a:rPr lang="en-US" sz="700" i="1" kern="1200">
              <a:latin typeface="Arial" panose="020B0604020202020204" pitchFamily="34" charset="0"/>
              <a:cs typeface="Arial" panose="020B0604020202020204" pitchFamily="34" charset="0"/>
            </a:rPr>
            <a:t>Equality Act 2010</a:t>
          </a:r>
          <a:r>
            <a:rPr lang="en-US" sz="700" kern="1200">
              <a:latin typeface="Arial" panose="020B0604020202020204" pitchFamily="34" charset="0"/>
              <a:cs typeface="Arial" panose="020B0604020202020204" pitchFamily="34" charset="0"/>
            </a:rPr>
            <a:t>. [online] GOV.UK. Available at: https://www.gov.uk/guidance/equality-act-2010-guidance.</a:t>
          </a:r>
        </a:p>
      </dsp:txBody>
      <dsp:txXfrm>
        <a:off x="0" y="3691302"/>
        <a:ext cx="17569543" cy="283866"/>
      </dsp:txXfrm>
    </dsp:sp>
    <dsp:sp modelId="{7ABB62F1-9943-485C-9606-7DB1E08C412F}">
      <dsp:nvSpPr>
        <dsp:cNvPr id="0" name=""/>
        <dsp:cNvSpPr/>
      </dsp:nvSpPr>
      <dsp:spPr>
        <a:xfrm>
          <a:off x="0" y="3975169"/>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9994E0-7F05-4ADF-878C-6140A5A6718E}">
      <dsp:nvSpPr>
        <dsp:cNvPr id="0" name=""/>
        <dsp:cNvSpPr/>
      </dsp:nvSpPr>
      <dsp:spPr>
        <a:xfrm>
          <a:off x="0" y="3975169"/>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Grange, H., Johns, G., Ahuja, A., Harper, P., Williams, E. and Gartner, D. (2024). Capacity Planning of Virtual Wards for Frail and Elderly Patients. </a:t>
          </a:r>
          <a:r>
            <a:rPr lang="en-US" sz="700" i="1" kern="1200">
              <a:latin typeface="Arial" panose="020B0604020202020204" pitchFamily="34" charset="0"/>
              <a:cs typeface="Arial" panose="020B0604020202020204" pitchFamily="34" charset="0"/>
            </a:rPr>
            <a:t>Healthcare</a:t>
          </a:r>
          <a:r>
            <a:rPr lang="en-US" sz="700" kern="1200">
              <a:latin typeface="Arial" panose="020B0604020202020204" pitchFamily="34" charset="0"/>
              <a:cs typeface="Arial" panose="020B0604020202020204" pitchFamily="34" charset="0"/>
            </a:rPr>
            <a:t>, [online] 12(5), p.533. https://doi.org/10.3390/healthcare12050533.</a:t>
          </a:r>
        </a:p>
      </dsp:txBody>
      <dsp:txXfrm>
        <a:off x="0" y="3975169"/>
        <a:ext cx="17569543" cy="283866"/>
      </dsp:txXfrm>
    </dsp:sp>
    <dsp:sp modelId="{8CDE041A-2A8C-4FD8-AC2F-CD495B4F8680}">
      <dsp:nvSpPr>
        <dsp:cNvPr id="0" name=""/>
        <dsp:cNvSpPr/>
      </dsp:nvSpPr>
      <dsp:spPr>
        <a:xfrm>
          <a:off x="0" y="4259035"/>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5FC7D6-2D26-4336-AD73-856A4A6C519D}">
      <dsp:nvSpPr>
        <dsp:cNvPr id="0" name=""/>
        <dsp:cNvSpPr/>
      </dsp:nvSpPr>
      <dsp:spPr>
        <a:xfrm>
          <a:off x="0" y="4259035"/>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Leung, A.Y.M., Su, J.J., Lee, E.S.H., Fung, J.T.S. and Molassiotis, A. (2022). Intrinsic capacity of older people in the community using WHO Integrated Care for Older People (ICOPE) framework: a cross-sectional study. </a:t>
          </a:r>
          <a:r>
            <a:rPr lang="en-US" sz="700" i="1" kern="1200">
              <a:latin typeface="Arial" panose="020B0604020202020204" pitchFamily="34" charset="0"/>
              <a:cs typeface="Arial" panose="020B0604020202020204" pitchFamily="34" charset="0"/>
            </a:rPr>
            <a:t>BMC Geriatrics</a:t>
          </a:r>
          <a:r>
            <a:rPr lang="en-US" sz="700" kern="1200">
              <a:latin typeface="Arial" panose="020B0604020202020204" pitchFamily="34" charset="0"/>
              <a:cs typeface="Arial" panose="020B0604020202020204" pitchFamily="34" charset="0"/>
            </a:rPr>
            <a:t>, 22(1). </a:t>
          </a:r>
          <a:r>
            <a:rPr lang="en-US" sz="700" u="sng" kern="1200">
              <a:latin typeface="Arial" panose="020B0604020202020204" pitchFamily="34" charset="0"/>
              <a:cs typeface="Arial" panose="020B0604020202020204" pitchFamily="34" charset="0"/>
              <a:hlinkClick xmlns:r="http://schemas.openxmlformats.org/officeDocument/2006/relationships" r:id="rId8"/>
            </a:rPr>
            <a:t>https://doi.org/10.1186/s12877-022-02980-1</a:t>
          </a:r>
          <a:r>
            <a:rPr lang="en-US" sz="700" kern="1200">
              <a:latin typeface="Arial" panose="020B0604020202020204" pitchFamily="34" charset="0"/>
              <a:cs typeface="Arial" panose="020B0604020202020204" pitchFamily="34" charset="0"/>
            </a:rPr>
            <a:t>. </a:t>
          </a:r>
        </a:p>
      </dsp:txBody>
      <dsp:txXfrm>
        <a:off x="0" y="4259035"/>
        <a:ext cx="17569543" cy="283866"/>
      </dsp:txXfrm>
    </dsp:sp>
    <dsp:sp modelId="{68178920-E857-4C92-97C5-B71CF7787CC4}">
      <dsp:nvSpPr>
        <dsp:cNvPr id="0" name=""/>
        <dsp:cNvSpPr/>
      </dsp:nvSpPr>
      <dsp:spPr>
        <a:xfrm>
          <a:off x="0" y="4542901"/>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D0C49B-B6A6-48A7-BD37-6D1FF03FDC23}">
      <dsp:nvSpPr>
        <dsp:cNvPr id="0" name=""/>
        <dsp:cNvSpPr/>
      </dsp:nvSpPr>
      <dsp:spPr>
        <a:xfrm>
          <a:off x="0" y="4542901"/>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Long, T. and Guo, J. (2023). Moving beyond Inclusion to Belonging. </a:t>
          </a:r>
          <a:r>
            <a:rPr lang="en-US" sz="700" i="1" kern="1200">
              <a:latin typeface="Arial" panose="020B0604020202020204" pitchFamily="34" charset="0"/>
              <a:cs typeface="Arial" panose="020B0604020202020204" pitchFamily="34" charset="0"/>
            </a:rPr>
            <a:t>International Journal of Environmental Research and Public Health</a:t>
          </a:r>
          <a:r>
            <a:rPr lang="en-US" sz="700" kern="1200">
              <a:latin typeface="Arial" panose="020B0604020202020204" pitchFamily="34" charset="0"/>
              <a:cs typeface="Arial" panose="020B0604020202020204" pitchFamily="34" charset="0"/>
            </a:rPr>
            <a:t>, [online] 20(20), pp.6907–6907. </a:t>
          </a:r>
          <a:r>
            <a:rPr lang="en-US" sz="700" u="sng" kern="1200">
              <a:latin typeface="Arial" panose="020B0604020202020204" pitchFamily="34" charset="0"/>
              <a:cs typeface="Arial" panose="020B0604020202020204" pitchFamily="34" charset="0"/>
              <a:hlinkClick xmlns:r="http://schemas.openxmlformats.org/officeDocument/2006/relationships" r:id="rId9"/>
            </a:rPr>
            <a:t>https://doi.org/10.3390/ijerph20206907</a:t>
          </a:r>
          <a:r>
            <a:rPr lang="en-US" sz="700" kern="1200">
              <a:latin typeface="Arial" panose="020B0604020202020204" pitchFamily="34" charset="0"/>
              <a:cs typeface="Arial" panose="020B0604020202020204" pitchFamily="34" charset="0"/>
            </a:rPr>
            <a:t>. </a:t>
          </a:r>
        </a:p>
      </dsp:txBody>
      <dsp:txXfrm>
        <a:off x="0" y="4542901"/>
        <a:ext cx="17569543" cy="283866"/>
      </dsp:txXfrm>
    </dsp:sp>
    <dsp:sp modelId="{531B5C18-592F-466A-BBE3-6FD54318C563}">
      <dsp:nvSpPr>
        <dsp:cNvPr id="0" name=""/>
        <dsp:cNvSpPr/>
      </dsp:nvSpPr>
      <dsp:spPr>
        <a:xfrm>
          <a:off x="0" y="4826768"/>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F5DE19-AC22-4376-A6F1-50A44211C090}">
      <dsp:nvSpPr>
        <dsp:cNvPr id="0" name=""/>
        <dsp:cNvSpPr/>
      </dsp:nvSpPr>
      <dsp:spPr>
        <a:xfrm>
          <a:off x="0" y="4826768"/>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Mathew, S., Fitts, M.S., Liddle, Z., Bourke, L., Campbell, N., Murakami-Gold, L., Russell, D.J., Humphreys, J.S., Mullholand, E., Zhao, Y., Jones, M.P., Boffa, J., Ramjan, M., Tangey, A., Schultz, R. and Wakerman, J. (2023). Telehealth in remote Australia: a supplementary tool or an alternative model of care replacing face-to-face consultations? </a:t>
          </a:r>
          <a:r>
            <a:rPr lang="en-US" sz="700" i="1" kern="1200">
              <a:latin typeface="Arial" panose="020B0604020202020204" pitchFamily="34" charset="0"/>
              <a:cs typeface="Arial" panose="020B0604020202020204" pitchFamily="34" charset="0"/>
            </a:rPr>
            <a:t>BMC Health Services Research</a:t>
          </a:r>
          <a:r>
            <a:rPr lang="en-US" sz="700" kern="1200">
              <a:latin typeface="Arial" panose="020B0604020202020204" pitchFamily="34" charset="0"/>
              <a:cs typeface="Arial" panose="020B0604020202020204" pitchFamily="34" charset="0"/>
            </a:rPr>
            <a:t>, [online] 23(1). https://doi.org/10.1186/s12913-023-09265-2.</a:t>
          </a:r>
        </a:p>
      </dsp:txBody>
      <dsp:txXfrm>
        <a:off x="0" y="4826768"/>
        <a:ext cx="17569543" cy="283866"/>
      </dsp:txXfrm>
    </dsp:sp>
    <dsp:sp modelId="{3A4BC787-372E-40A3-8C87-E6ABF098619E}">
      <dsp:nvSpPr>
        <dsp:cNvPr id="0" name=""/>
        <dsp:cNvSpPr/>
      </dsp:nvSpPr>
      <dsp:spPr>
        <a:xfrm>
          <a:off x="0" y="5110634"/>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DF550F-EB74-4703-B623-ABB40425666C}">
      <dsp:nvSpPr>
        <dsp:cNvPr id="0" name=""/>
        <dsp:cNvSpPr/>
      </dsp:nvSpPr>
      <dsp:spPr>
        <a:xfrm>
          <a:off x="0" y="5110634"/>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NHS (2025). </a:t>
          </a:r>
          <a:r>
            <a:rPr lang="en-US" sz="700" i="1" kern="1200">
              <a:latin typeface="Arial" panose="020B0604020202020204" pitchFamily="34" charset="0"/>
              <a:cs typeface="Arial" panose="020B0604020202020204" pitchFamily="34" charset="0"/>
            </a:rPr>
            <a:t>NHS England» Ageing well and supporting people living with frailty</a:t>
          </a:r>
          <a:r>
            <a:rPr lang="en-US" sz="700" kern="1200">
              <a:latin typeface="Arial" panose="020B0604020202020204" pitchFamily="34" charset="0"/>
              <a:cs typeface="Arial" panose="020B0604020202020204" pitchFamily="34" charset="0"/>
            </a:rPr>
            <a:t>. [online] www.england.nhs.uk. Available at: </a:t>
          </a:r>
          <a:r>
            <a:rPr lang="en-US" sz="700" u="sng" kern="1200">
              <a:latin typeface="Arial" panose="020B0604020202020204" pitchFamily="34" charset="0"/>
              <a:cs typeface="Arial" panose="020B0604020202020204" pitchFamily="34" charset="0"/>
              <a:hlinkClick xmlns:r="http://schemas.openxmlformats.org/officeDocument/2006/relationships" r:id="rId10"/>
            </a:rPr>
            <a:t>https://www.england.nhs.uk/ourwork/clinical-policy/older-people/frailty/</a:t>
          </a:r>
          <a:r>
            <a:rPr lang="en-US" sz="700" kern="1200">
              <a:latin typeface="Arial" panose="020B0604020202020204" pitchFamily="34" charset="0"/>
              <a:cs typeface="Arial" panose="020B0604020202020204" pitchFamily="34" charset="0"/>
            </a:rPr>
            <a:t>. </a:t>
          </a:r>
        </a:p>
      </dsp:txBody>
      <dsp:txXfrm>
        <a:off x="0" y="5110634"/>
        <a:ext cx="17569543" cy="283866"/>
      </dsp:txXfrm>
    </dsp:sp>
    <dsp:sp modelId="{EE9A73A6-24B7-49D7-8BB0-AF0ADA2DAAD3}">
      <dsp:nvSpPr>
        <dsp:cNvPr id="0" name=""/>
        <dsp:cNvSpPr/>
      </dsp:nvSpPr>
      <dsp:spPr>
        <a:xfrm>
          <a:off x="0" y="5394501"/>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1E45E-24C1-4B18-9E6A-039AFC3C5F62}">
      <dsp:nvSpPr>
        <dsp:cNvPr id="0" name=""/>
        <dsp:cNvSpPr/>
      </dsp:nvSpPr>
      <dsp:spPr>
        <a:xfrm>
          <a:off x="0" y="5394501"/>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Nowak, R.M. (2023). How resistance to change impairs innovation. </a:t>
          </a:r>
          <a:r>
            <a:rPr lang="en-US" sz="700" i="1" kern="1200">
              <a:latin typeface="Arial" panose="020B0604020202020204" pitchFamily="34" charset="0"/>
              <a:cs typeface="Arial" panose="020B0604020202020204" pitchFamily="34" charset="0"/>
            </a:rPr>
            <a:t>Journal of Strategy and Management</a:t>
          </a:r>
          <a:r>
            <a:rPr lang="en-US" sz="700" kern="1200">
              <a:latin typeface="Arial" panose="020B0604020202020204" pitchFamily="34" charset="0"/>
              <a:cs typeface="Arial" panose="020B0604020202020204" pitchFamily="34" charset="0"/>
            </a:rPr>
            <a:t>, 16(4), pp.609–629. https://doi.org/10.1108/jsma-08-2022-0144.</a:t>
          </a:r>
        </a:p>
      </dsp:txBody>
      <dsp:txXfrm>
        <a:off x="0" y="5394501"/>
        <a:ext cx="17569543" cy="283866"/>
      </dsp:txXfrm>
    </dsp:sp>
    <dsp:sp modelId="{97054B0F-B23F-4B7D-A266-6F7D6D5F43A0}">
      <dsp:nvSpPr>
        <dsp:cNvPr id="0" name=""/>
        <dsp:cNvSpPr/>
      </dsp:nvSpPr>
      <dsp:spPr>
        <a:xfrm>
          <a:off x="0" y="5678367"/>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B5BC60-B4EA-4888-B836-7BAD8F829BDD}">
      <dsp:nvSpPr>
        <dsp:cNvPr id="0" name=""/>
        <dsp:cNvSpPr/>
      </dsp:nvSpPr>
      <dsp:spPr>
        <a:xfrm>
          <a:off x="0" y="5678367"/>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ONS. (2021). </a:t>
          </a:r>
          <a:r>
            <a:rPr lang="en-US" sz="700" i="1" kern="1200">
              <a:latin typeface="Arial" panose="020B0604020202020204" pitchFamily="34" charset="0"/>
              <a:cs typeface="Arial" panose="020B0604020202020204" pitchFamily="34" charset="0"/>
            </a:rPr>
            <a:t>Population projections for the UK, 2018 to 2043</a:t>
          </a:r>
          <a:r>
            <a:rPr lang="en-US" sz="700" kern="1200">
              <a:latin typeface="Arial" panose="020B0604020202020204" pitchFamily="34" charset="0"/>
              <a:cs typeface="Arial" panose="020B0604020202020204" pitchFamily="34" charset="0"/>
            </a:rPr>
            <a:t>. Office for National Statistics. Available at: </a:t>
          </a:r>
          <a:r>
            <a:rPr lang="en-US" sz="700" u="sng" kern="1200">
              <a:latin typeface="Arial" panose="020B0604020202020204" pitchFamily="34" charset="0"/>
              <a:cs typeface="Arial" panose="020B0604020202020204" pitchFamily="34" charset="0"/>
              <a:hlinkClick xmlns:r="http://schemas.openxmlformats.org/officeDocument/2006/relationships" r:id="rId11"/>
            </a:rPr>
            <a:t>https://www.ons.gov.uk/</a:t>
          </a:r>
          <a:r>
            <a:rPr lang="en-US" sz="700" kern="1200">
              <a:latin typeface="Arial" panose="020B0604020202020204" pitchFamily="34" charset="0"/>
              <a:cs typeface="Arial" panose="020B0604020202020204" pitchFamily="34" charset="0"/>
            </a:rPr>
            <a:t> </a:t>
          </a:r>
        </a:p>
      </dsp:txBody>
      <dsp:txXfrm>
        <a:off x="0" y="5678367"/>
        <a:ext cx="17569543" cy="283866"/>
      </dsp:txXfrm>
    </dsp:sp>
    <dsp:sp modelId="{E87840EF-D604-4888-9DAF-C2E0C0E5DEA6}">
      <dsp:nvSpPr>
        <dsp:cNvPr id="0" name=""/>
        <dsp:cNvSpPr/>
      </dsp:nvSpPr>
      <dsp:spPr>
        <a:xfrm>
          <a:off x="0" y="5962233"/>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306287-7F32-491A-A588-3FE4FA252B2E}">
      <dsp:nvSpPr>
        <dsp:cNvPr id="0" name=""/>
        <dsp:cNvSpPr/>
      </dsp:nvSpPr>
      <dsp:spPr>
        <a:xfrm>
          <a:off x="0" y="5962233"/>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Opera Beds (2026), </a:t>
          </a:r>
          <a:r>
            <a:rPr lang="en-US" sz="700" i="1" kern="1200">
              <a:latin typeface="Arial" panose="020B0604020202020204" pitchFamily="34" charset="0"/>
              <a:cs typeface="Arial" panose="020B0604020202020204" pitchFamily="34" charset="0"/>
            </a:rPr>
            <a:t>What Is a Dementia Village?</a:t>
          </a:r>
          <a:r>
            <a:rPr lang="en-US" sz="700" kern="1200">
              <a:latin typeface="Arial" panose="020B0604020202020204" pitchFamily="34" charset="0"/>
              <a:cs typeface="Arial" panose="020B0604020202020204" pitchFamily="34" charset="0"/>
            </a:rPr>
            <a:t> Available at: </a:t>
          </a:r>
          <a:r>
            <a:rPr lang="en-US" sz="700" u="sng" kern="1200">
              <a:latin typeface="Arial" panose="020B0604020202020204" pitchFamily="34" charset="0"/>
              <a:cs typeface="Arial" panose="020B0604020202020204" pitchFamily="34" charset="0"/>
              <a:hlinkClick xmlns:r="http://schemas.openxmlformats.org/officeDocument/2006/relationships" r:id="rId12"/>
            </a:rPr>
            <a:t>https://operabeds.com/blogs/news/dutch-dementia-village</a:t>
          </a:r>
          <a:r>
            <a:rPr lang="en-US" sz="700" kern="1200">
              <a:latin typeface="Arial" panose="020B0604020202020204" pitchFamily="34" charset="0"/>
              <a:cs typeface="Arial" panose="020B0604020202020204" pitchFamily="34" charset="0"/>
            </a:rPr>
            <a:t> </a:t>
          </a:r>
        </a:p>
      </dsp:txBody>
      <dsp:txXfrm>
        <a:off x="0" y="5962233"/>
        <a:ext cx="17569543" cy="283866"/>
      </dsp:txXfrm>
    </dsp:sp>
    <dsp:sp modelId="{E7A75818-40F0-4AA4-BBDA-BE04576C8692}">
      <dsp:nvSpPr>
        <dsp:cNvPr id="0" name=""/>
        <dsp:cNvSpPr/>
      </dsp:nvSpPr>
      <dsp:spPr>
        <a:xfrm>
          <a:off x="0" y="6246100"/>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16C3D1-F079-43B5-B5A6-795B9E9BFEEA}">
      <dsp:nvSpPr>
        <dsp:cNvPr id="0" name=""/>
        <dsp:cNvSpPr/>
      </dsp:nvSpPr>
      <dsp:spPr>
        <a:xfrm>
          <a:off x="0" y="6246100"/>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Plockova, J. (2023). As Cases Soar, ‘Dementia Villages’ Look Like the Future of Home Care. </a:t>
          </a:r>
          <a:r>
            <a:rPr lang="en-US" sz="700" i="1" kern="1200">
              <a:latin typeface="Arial" panose="020B0604020202020204" pitchFamily="34" charset="0"/>
              <a:cs typeface="Arial" panose="020B0604020202020204" pitchFamily="34" charset="0"/>
            </a:rPr>
            <a:t>The New York Times</a:t>
          </a:r>
          <a:r>
            <a:rPr lang="en-US" sz="700" kern="1200">
              <a:latin typeface="Arial" panose="020B0604020202020204" pitchFamily="34" charset="0"/>
              <a:cs typeface="Arial" panose="020B0604020202020204" pitchFamily="34" charset="0"/>
            </a:rPr>
            <a:t>. [online] 3 Jul. Available at: https://www.nytimes.com/2023/07/03/realestate/dementia-villages-senior-living.html.</a:t>
          </a:r>
        </a:p>
      </dsp:txBody>
      <dsp:txXfrm>
        <a:off x="0" y="6246100"/>
        <a:ext cx="17569543" cy="283866"/>
      </dsp:txXfrm>
    </dsp:sp>
    <dsp:sp modelId="{EBAFA767-42C7-4FDE-80C7-F71334585B36}">
      <dsp:nvSpPr>
        <dsp:cNvPr id="0" name=""/>
        <dsp:cNvSpPr/>
      </dsp:nvSpPr>
      <dsp:spPr>
        <a:xfrm>
          <a:off x="0" y="6529966"/>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96097F-BDD9-4797-B46E-DD80C56904F5}">
      <dsp:nvSpPr>
        <dsp:cNvPr id="0" name=""/>
        <dsp:cNvSpPr/>
      </dsp:nvSpPr>
      <dsp:spPr>
        <a:xfrm>
          <a:off x="0" y="6529966"/>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Shaik, M.A., Fahim Islam Anik, Hasan, M.M., Chakravarty, S., Ramos, M., Rahman, M.A., Ahamed, S.I. and Nazmus Sakib (2024). Revisiting Remote Monitoring for Older Adults: A Systematic Literature Review toward Advancing Remote Monitoring for Patients with AD/ADRD (Preprint). </a:t>
          </a:r>
          <a:r>
            <a:rPr lang="en-US" sz="700" i="1" kern="1200">
              <a:latin typeface="Arial" panose="020B0604020202020204" pitchFamily="34" charset="0"/>
              <a:cs typeface="Arial" panose="020B0604020202020204" pitchFamily="34" charset="0"/>
            </a:rPr>
            <a:t>JMIR Aging</a:t>
          </a:r>
          <a:r>
            <a:rPr lang="en-US" sz="700" kern="1200">
              <a:latin typeface="Arial" panose="020B0604020202020204" pitchFamily="34" charset="0"/>
              <a:cs typeface="Arial" panose="020B0604020202020204" pitchFamily="34" charset="0"/>
            </a:rPr>
            <a:t>. [online] </a:t>
          </a:r>
          <a:r>
            <a:rPr lang="en-US" sz="700" u="sng" kern="1200">
              <a:latin typeface="Arial" panose="020B0604020202020204" pitchFamily="34" charset="0"/>
              <a:cs typeface="Arial" panose="020B0604020202020204" pitchFamily="34" charset="0"/>
              <a:hlinkClick xmlns:r="http://schemas.openxmlformats.org/officeDocument/2006/relationships" r:id="rId13"/>
            </a:rPr>
            <a:t>https://doi.org/10.2196/69175</a:t>
          </a:r>
          <a:r>
            <a:rPr lang="en-US" sz="700" kern="1200">
              <a:latin typeface="Arial" panose="020B0604020202020204" pitchFamily="34" charset="0"/>
              <a:cs typeface="Arial" panose="020B0604020202020204" pitchFamily="34" charset="0"/>
            </a:rPr>
            <a:t>. </a:t>
          </a:r>
        </a:p>
      </dsp:txBody>
      <dsp:txXfrm>
        <a:off x="0" y="6529966"/>
        <a:ext cx="17569543" cy="283866"/>
      </dsp:txXfrm>
    </dsp:sp>
    <dsp:sp modelId="{5A315220-8726-4795-AC68-E83CE3AFB08E}">
      <dsp:nvSpPr>
        <dsp:cNvPr id="0" name=""/>
        <dsp:cNvSpPr/>
      </dsp:nvSpPr>
      <dsp:spPr>
        <a:xfrm>
          <a:off x="0" y="6813832"/>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7D207A-3D8B-40CB-9D52-4D08A3E19CCF}">
      <dsp:nvSpPr>
        <dsp:cNvPr id="0" name=""/>
        <dsp:cNvSpPr/>
      </dsp:nvSpPr>
      <dsp:spPr>
        <a:xfrm>
          <a:off x="0" y="6813832"/>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Staats, K., Jiang, Y., Wu, X.V., Grov, E.K. and Ann-Helen Torstveit (2026). Digital communication services facilitating nurse–patient dialog for home dwelling older adults: A scoping review. </a:t>
          </a:r>
          <a:r>
            <a:rPr lang="en-US" sz="700" i="1" kern="1200">
              <a:latin typeface="Arial" panose="020B0604020202020204" pitchFamily="34" charset="0"/>
              <a:cs typeface="Arial" panose="020B0604020202020204" pitchFamily="34" charset="0"/>
            </a:rPr>
            <a:t>International Journal of Nursing Studies</a:t>
          </a:r>
          <a:r>
            <a:rPr lang="en-US" sz="700" kern="1200">
              <a:latin typeface="Arial" panose="020B0604020202020204" pitchFamily="34" charset="0"/>
              <a:cs typeface="Arial" panose="020B0604020202020204" pitchFamily="34" charset="0"/>
            </a:rPr>
            <a:t>, pp.105340–105340. </a:t>
          </a:r>
          <a:r>
            <a:rPr lang="en-US" sz="700" u="sng" kern="1200">
              <a:latin typeface="Arial" panose="020B0604020202020204" pitchFamily="34" charset="0"/>
              <a:cs typeface="Arial" panose="020B0604020202020204" pitchFamily="34" charset="0"/>
              <a:hlinkClick xmlns:r="http://schemas.openxmlformats.org/officeDocument/2006/relationships" r:id="rId14"/>
            </a:rPr>
            <a:t>https://doi.org/10.1016/j.ijnurstu.2026.105340</a:t>
          </a:r>
          <a:r>
            <a:rPr lang="en-US" sz="700" kern="1200">
              <a:latin typeface="Arial" panose="020B0604020202020204" pitchFamily="34" charset="0"/>
              <a:cs typeface="Arial" panose="020B0604020202020204" pitchFamily="34" charset="0"/>
            </a:rPr>
            <a:t>. </a:t>
          </a:r>
        </a:p>
      </dsp:txBody>
      <dsp:txXfrm>
        <a:off x="0" y="6813832"/>
        <a:ext cx="17569543" cy="283866"/>
      </dsp:txXfrm>
    </dsp:sp>
    <dsp:sp modelId="{BC7DF9F6-5FAC-4D83-8A45-6E0F297FC031}">
      <dsp:nvSpPr>
        <dsp:cNvPr id="0" name=""/>
        <dsp:cNvSpPr/>
      </dsp:nvSpPr>
      <dsp:spPr>
        <a:xfrm>
          <a:off x="0" y="7097699"/>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1F540-1E92-407C-9373-8C97BC21A52F}">
      <dsp:nvSpPr>
        <dsp:cNvPr id="0" name=""/>
        <dsp:cNvSpPr/>
      </dsp:nvSpPr>
      <dsp:spPr>
        <a:xfrm>
          <a:off x="0" y="7097699"/>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Teles, S. and Ribeiro, O. (2021). Activity Theory. </a:t>
          </a:r>
          <a:r>
            <a:rPr lang="en-US" sz="700" i="1" kern="1200">
              <a:latin typeface="Arial" panose="020B0604020202020204" pitchFamily="34" charset="0"/>
              <a:cs typeface="Arial" panose="020B0604020202020204" pitchFamily="34" charset="0"/>
            </a:rPr>
            <a:t>Encyclopedia of Gerontology and Population Aging</a:t>
          </a:r>
          <a:r>
            <a:rPr lang="en-US" sz="700" kern="1200">
              <a:latin typeface="Arial" panose="020B0604020202020204" pitchFamily="34" charset="0"/>
              <a:cs typeface="Arial" panose="020B0604020202020204" pitchFamily="34" charset="0"/>
            </a:rPr>
            <a:t>, pp.36–44. </a:t>
          </a:r>
          <a:r>
            <a:rPr lang="en-US" sz="700" u="sng" kern="1200">
              <a:latin typeface="Arial" panose="020B0604020202020204" pitchFamily="34" charset="0"/>
              <a:cs typeface="Arial" panose="020B0604020202020204" pitchFamily="34" charset="0"/>
              <a:hlinkClick xmlns:r="http://schemas.openxmlformats.org/officeDocument/2006/relationships" r:id="rId15"/>
            </a:rPr>
            <a:t>https://doi.org/10.1007/978-3-030-22009-9_748</a:t>
          </a:r>
          <a:endParaRPr lang="en-US" sz="700" kern="1200">
            <a:latin typeface="Arial" panose="020B0604020202020204" pitchFamily="34" charset="0"/>
            <a:cs typeface="Arial" panose="020B0604020202020204" pitchFamily="34" charset="0"/>
          </a:endParaRPr>
        </a:p>
      </dsp:txBody>
      <dsp:txXfrm>
        <a:off x="0" y="7097699"/>
        <a:ext cx="17569543" cy="283866"/>
      </dsp:txXfrm>
    </dsp:sp>
    <dsp:sp modelId="{5B816F92-FE98-4B4B-A1E3-A392659A2A0E}">
      <dsp:nvSpPr>
        <dsp:cNvPr id="0" name=""/>
        <dsp:cNvSpPr/>
      </dsp:nvSpPr>
      <dsp:spPr>
        <a:xfrm>
          <a:off x="0" y="7381565"/>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A673BE-6BC5-481C-BC80-2D9B3F62FCB5}">
      <dsp:nvSpPr>
        <dsp:cNvPr id="0" name=""/>
        <dsp:cNvSpPr/>
      </dsp:nvSpPr>
      <dsp:spPr>
        <a:xfrm>
          <a:off x="0" y="7381565"/>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Tse, D.C.K., Nakamura, J. and Csikszentmihalyi, M. (2022). Flow Experiences Across Adulthood: Preliminary Findings on the Continuity Hypothesis. </a:t>
          </a:r>
          <a:r>
            <a:rPr lang="en-US" sz="700" i="1" kern="1200">
              <a:latin typeface="Arial" panose="020B0604020202020204" pitchFamily="34" charset="0"/>
              <a:cs typeface="Arial" panose="020B0604020202020204" pitchFamily="34" charset="0"/>
            </a:rPr>
            <a:t>Journal of Happiness Studies</a:t>
          </a:r>
          <a:r>
            <a:rPr lang="en-US" sz="700" kern="1200">
              <a:latin typeface="Arial" panose="020B0604020202020204" pitchFamily="34" charset="0"/>
              <a:cs typeface="Arial" panose="020B0604020202020204" pitchFamily="34" charset="0"/>
            </a:rPr>
            <a:t>, 23(6). </a:t>
          </a:r>
          <a:r>
            <a:rPr lang="en-US" sz="700" u="sng" kern="1200">
              <a:latin typeface="Arial" panose="020B0604020202020204" pitchFamily="34" charset="0"/>
              <a:cs typeface="Arial" panose="020B0604020202020204" pitchFamily="34" charset="0"/>
              <a:hlinkClick xmlns:r="http://schemas.openxmlformats.org/officeDocument/2006/relationships" r:id="rId16"/>
            </a:rPr>
            <a:t>https://doi.org/10.1007/s10902-022-00514-5</a:t>
          </a:r>
          <a:r>
            <a:rPr lang="en-US" sz="700" kern="1200">
              <a:latin typeface="Arial" panose="020B0604020202020204" pitchFamily="34" charset="0"/>
              <a:cs typeface="Arial" panose="020B0604020202020204" pitchFamily="34" charset="0"/>
            </a:rPr>
            <a:t>.  </a:t>
          </a:r>
        </a:p>
      </dsp:txBody>
      <dsp:txXfrm>
        <a:off x="0" y="7381565"/>
        <a:ext cx="17569543" cy="283866"/>
      </dsp:txXfrm>
    </dsp:sp>
    <dsp:sp modelId="{FC30E542-6B99-4E0D-ABE6-6DB727ACC91F}">
      <dsp:nvSpPr>
        <dsp:cNvPr id="0" name=""/>
        <dsp:cNvSpPr/>
      </dsp:nvSpPr>
      <dsp:spPr>
        <a:xfrm>
          <a:off x="0" y="7665432"/>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D73520-C130-43E7-94E0-35208AC2C8E1}">
      <dsp:nvSpPr>
        <dsp:cNvPr id="0" name=""/>
        <dsp:cNvSpPr/>
      </dsp:nvSpPr>
      <dsp:spPr>
        <a:xfrm>
          <a:off x="0" y="7665432"/>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dirty="0">
              <a:latin typeface="Arial" panose="020B0604020202020204" pitchFamily="34" charset="0"/>
              <a:cs typeface="Arial" panose="020B0604020202020204" pitchFamily="34" charset="0"/>
            </a:rPr>
            <a:t>van der Kraan, P.M. (2025). Osteoarthritis as an evolutionary legacy: Biological ageing and chondrocyte hypertrophy. </a:t>
          </a:r>
          <a:r>
            <a:rPr lang="en-US" sz="700" i="1" kern="1200" dirty="0">
              <a:latin typeface="Arial" panose="020B0604020202020204" pitchFamily="34" charset="0"/>
              <a:cs typeface="Arial" panose="020B0604020202020204" pitchFamily="34" charset="0"/>
            </a:rPr>
            <a:t>Osteoarthritis and Cartilage Open</a:t>
          </a:r>
          <a:r>
            <a:rPr lang="en-US" sz="700" kern="1200" dirty="0">
              <a:latin typeface="Arial" panose="020B0604020202020204" pitchFamily="34" charset="0"/>
              <a:cs typeface="Arial" panose="020B0604020202020204" pitchFamily="34" charset="0"/>
            </a:rPr>
            <a:t>, [online] 7(3), p.100624. </a:t>
          </a:r>
          <a:r>
            <a:rPr lang="en-US" sz="700" u="sng" kern="1200" dirty="0">
              <a:latin typeface="Arial" panose="020B0604020202020204" pitchFamily="34" charset="0"/>
              <a:cs typeface="Arial" panose="020B0604020202020204" pitchFamily="34" charset="0"/>
              <a:hlinkClick xmlns:r="http://schemas.openxmlformats.org/officeDocument/2006/relationships" r:id="rId17"/>
            </a:rPr>
            <a:t>https://doi.org/10.1016/j.ocarto.2025.100624</a:t>
          </a:r>
          <a:r>
            <a:rPr lang="en-US" sz="700" kern="1200" dirty="0">
              <a:latin typeface="Arial" panose="020B0604020202020204" pitchFamily="34" charset="0"/>
              <a:cs typeface="Arial" panose="020B0604020202020204" pitchFamily="34" charset="0"/>
            </a:rPr>
            <a:t>. </a:t>
          </a:r>
        </a:p>
      </dsp:txBody>
      <dsp:txXfrm>
        <a:off x="0" y="7665432"/>
        <a:ext cx="17569543" cy="283866"/>
      </dsp:txXfrm>
    </dsp:sp>
    <dsp:sp modelId="{35B0770E-4460-4B2C-9993-F47F7FC73932}">
      <dsp:nvSpPr>
        <dsp:cNvPr id="0" name=""/>
        <dsp:cNvSpPr/>
      </dsp:nvSpPr>
      <dsp:spPr>
        <a:xfrm>
          <a:off x="0" y="7949298"/>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24E4DD-E14C-4645-BC01-F892ABC60DDB}">
      <dsp:nvSpPr>
        <dsp:cNvPr id="0" name=""/>
        <dsp:cNvSpPr/>
      </dsp:nvSpPr>
      <dsp:spPr>
        <a:xfrm>
          <a:off x="0" y="7949298"/>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Vineis, P. and Barouki, R. (2022). The exposome as the science of social-to-biological transitions. </a:t>
          </a:r>
          <a:r>
            <a:rPr lang="en-US" sz="700" i="1" kern="1200">
              <a:latin typeface="Arial" panose="020B0604020202020204" pitchFamily="34" charset="0"/>
              <a:cs typeface="Arial" panose="020B0604020202020204" pitchFamily="34" charset="0"/>
            </a:rPr>
            <a:t>Environment International</a:t>
          </a:r>
          <a:r>
            <a:rPr lang="en-US" sz="700" kern="1200">
              <a:latin typeface="Arial" panose="020B0604020202020204" pitchFamily="34" charset="0"/>
              <a:cs typeface="Arial" panose="020B0604020202020204" pitchFamily="34" charset="0"/>
            </a:rPr>
            <a:t>, 165, p.107312. https://doi.org/10.1016/j.envint.2022.107312.</a:t>
          </a:r>
        </a:p>
      </dsp:txBody>
      <dsp:txXfrm>
        <a:off x="0" y="7949298"/>
        <a:ext cx="17569543" cy="283866"/>
      </dsp:txXfrm>
    </dsp:sp>
    <dsp:sp modelId="{60AC81D4-DF30-406C-B799-788FDE31F847}">
      <dsp:nvSpPr>
        <dsp:cNvPr id="0" name=""/>
        <dsp:cNvSpPr/>
      </dsp:nvSpPr>
      <dsp:spPr>
        <a:xfrm>
          <a:off x="0" y="8233164"/>
          <a:ext cx="1756954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158F2B-C1B9-46D5-8219-0F9A262C9410}">
      <dsp:nvSpPr>
        <dsp:cNvPr id="0" name=""/>
        <dsp:cNvSpPr/>
      </dsp:nvSpPr>
      <dsp:spPr>
        <a:xfrm>
          <a:off x="0" y="8233164"/>
          <a:ext cx="17569543" cy="28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lvl="0" algn="l" defTabSz="311150">
            <a:lnSpc>
              <a:spcPct val="90000"/>
            </a:lnSpc>
            <a:spcBef>
              <a:spcPct val="0"/>
            </a:spcBef>
            <a:spcAft>
              <a:spcPct val="35000"/>
            </a:spcAft>
          </a:pPr>
          <a:r>
            <a:rPr lang="en-US" sz="700" kern="1200" dirty="0">
              <a:latin typeface="Arial" panose="020B0604020202020204" pitchFamily="34" charset="0"/>
              <a:cs typeface="Arial" panose="020B0604020202020204" pitchFamily="34" charset="0"/>
            </a:rPr>
            <a:t>Zhang, X. and Lin, H. (2021). Disengagement Theory. </a:t>
          </a:r>
          <a:r>
            <a:rPr lang="en-US" sz="700" i="1" kern="1200" dirty="0">
              <a:latin typeface="Arial" panose="020B0604020202020204" pitchFamily="34" charset="0"/>
              <a:cs typeface="Arial" panose="020B0604020202020204" pitchFamily="34" charset="0"/>
            </a:rPr>
            <a:t>Encyclopedia of Gerontology and Population Aging</a:t>
          </a:r>
          <a:r>
            <a:rPr lang="en-US" sz="700" kern="1200" dirty="0">
              <a:latin typeface="Arial" panose="020B0604020202020204" pitchFamily="34" charset="0"/>
              <a:cs typeface="Arial" panose="020B0604020202020204" pitchFamily="34" charset="0"/>
            </a:rPr>
            <a:t>, pp.1471–1476. </a:t>
          </a:r>
          <a:r>
            <a:rPr lang="en-US" sz="700" u="sng" kern="1200" dirty="0">
              <a:latin typeface="Arial" panose="020B0604020202020204" pitchFamily="34" charset="0"/>
              <a:cs typeface="Arial" panose="020B0604020202020204" pitchFamily="34" charset="0"/>
              <a:hlinkClick xmlns:r="http://schemas.openxmlformats.org/officeDocument/2006/relationships" r:id="rId18"/>
            </a:rPr>
            <a:t>https://doi.org/10.1007/978-3-030-22009-9_645</a:t>
          </a:r>
          <a:r>
            <a:rPr lang="en-US" sz="700" kern="1200" dirty="0">
              <a:latin typeface="Arial" panose="020B0604020202020204" pitchFamily="34" charset="0"/>
              <a:cs typeface="Arial" panose="020B0604020202020204" pitchFamily="34" charset="0"/>
            </a:rPr>
            <a:t>. </a:t>
          </a:r>
        </a:p>
      </dsp:txBody>
      <dsp:txXfrm>
        <a:off x="0" y="8233164"/>
        <a:ext cx="17569543" cy="2838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B35ED1-4E4C-41F4-BE07-860E45058479}" type="datetimeFigureOut">
              <a:rPr lang="en-US" smtClean="0"/>
              <a:t>3/2/2026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C97C2E-F6D6-44B3-9B34-1FDFC70C0C34}" type="slidenum">
              <a:rPr lang="en-US" smtClean="0"/>
              <a:t>‹#›</a:t>
            </a:fld>
            <a:endParaRPr lang="en-US"/>
          </a:p>
        </p:txBody>
      </p:sp>
    </p:spTree>
    <p:extLst>
      <p:ext uri="{BB962C8B-B14F-4D97-AF65-F5344CB8AC3E}">
        <p14:creationId xmlns:p14="http://schemas.microsoft.com/office/powerpoint/2010/main" val="2008952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Good [morning/afternoon], everybody.</a:t>
            </a:r>
          </a:p>
          <a:p>
            <a:r>
              <a:rPr lang="en-US" sz="1200" kern="1200" dirty="0">
                <a:solidFill>
                  <a:schemeClr val="tx1"/>
                </a:solidFill>
                <a:effectLst/>
                <a:latin typeface="+mn-lt"/>
                <a:ea typeface="+mn-ea"/>
                <a:cs typeface="+mn-cs"/>
              </a:rPr>
              <a:t>This presentation is entitled Evaluating the Care and Support Needs of Older People. In this presentation, I will also critically evaluate how effective the existing care provisions are in older patients with a focus on how the services facilitate autonomy, independence, and dignity. I will address different theoretical concepts, policy-related issues, and technological advancements. I believe that the analysis and recommendations are informative and interesting.</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1</a:t>
            </a:fld>
            <a:endParaRPr lang="en-US"/>
          </a:p>
        </p:txBody>
      </p:sp>
    </p:spTree>
    <p:extLst>
      <p:ext uri="{BB962C8B-B14F-4D97-AF65-F5344CB8AC3E}">
        <p14:creationId xmlns:p14="http://schemas.microsoft.com/office/powerpoint/2010/main" val="1680995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 presentation is an assessment of the effectiveness of UK service in meeting the needs of older people in terms of care, empowerment, and support. I will </a:t>
            </a:r>
            <a:r>
              <a:rPr lang="en-US" sz="1200" kern="1200" dirty="0" err="1" smtClean="0">
                <a:solidFill>
                  <a:schemeClr val="tx1"/>
                </a:solidFill>
                <a:effectLst/>
                <a:latin typeface="+mn-lt"/>
                <a:ea typeface="+mn-ea"/>
                <a:cs typeface="+mn-cs"/>
              </a:rPr>
              <a:t>iclude</a:t>
            </a:r>
            <a:r>
              <a:rPr lang="en-US" sz="1200" kern="1200" dirty="0" smtClean="0">
                <a:solidFill>
                  <a:schemeClr val="tx1"/>
                </a:solidFill>
                <a:effectLst/>
                <a:latin typeface="+mn-lt"/>
                <a:ea typeface="+mn-ea"/>
                <a:cs typeface="+mn-cs"/>
              </a:rPr>
              <a:t> </a:t>
            </a:r>
            <a:r>
              <a:rPr lang="en-US" sz="1200" kern="1200" dirty="0">
                <a:solidFill>
                  <a:schemeClr val="tx1"/>
                </a:solidFill>
                <a:effectLst/>
                <a:latin typeface="+mn-lt"/>
                <a:ea typeface="+mn-ea"/>
                <a:cs typeface="+mn-cs"/>
              </a:rPr>
              <a:t>the merits and demerits of existing provision and tie them to the policy and legislation like the Equality Act (Age UK, 2022). I will use the theories of ageing to determine the presence of care to promote independence and identity. Care that is technologically enabled will also be discussed as well as risks of ethics and exclusion. Lastly, I shall suggest realistic, evidence-based suggestions that would deal with the workforce, funding, and resistance issues.</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3</a:t>
            </a:fld>
            <a:endParaRPr lang="en-US"/>
          </a:p>
        </p:txBody>
      </p:sp>
    </p:spTree>
    <p:extLst>
      <p:ext uri="{BB962C8B-B14F-4D97-AF65-F5344CB8AC3E}">
        <p14:creationId xmlns:p14="http://schemas.microsoft.com/office/powerpoint/2010/main" val="1039150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UK has been witnessing demographic ageing, which is putting more pressure on coordinated health and social care (Clayton, 2022). It is projected that there will be further increases in older age groups and this is likely to exert strain on long-term condition management and frailty services (ONS, 2021). Mobility and independence are influenced by multimorbidity, which consists of osteoarthritis (van der Kraan, 2025). Access pressures and inequalities in the care systems are brought into the focus (Age UK, 2024). As such, it must be evaluated that services encourage independence and good life as opposed to simply controlling the disease.</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4</a:t>
            </a:fld>
            <a:endParaRPr lang="en-US"/>
          </a:p>
        </p:txBody>
      </p:sp>
    </p:spTree>
    <p:extLst>
      <p:ext uri="{BB962C8B-B14F-4D97-AF65-F5344CB8AC3E}">
        <p14:creationId xmlns:p14="http://schemas.microsoft.com/office/powerpoint/2010/main" val="14680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process of ageing cannot be considered only biological; the psychological approach focuses on identity, role change, and positioning in society (</a:t>
            </a:r>
            <a:r>
              <a:rPr lang="en-US" sz="1200" kern="1200" dirty="0" err="1">
                <a:solidFill>
                  <a:schemeClr val="tx1"/>
                </a:solidFill>
                <a:effectLst/>
                <a:latin typeface="+mn-lt"/>
                <a:ea typeface="+mn-ea"/>
                <a:cs typeface="+mn-cs"/>
              </a:rPr>
              <a:t>Gaviano</a:t>
            </a:r>
            <a:r>
              <a:rPr lang="en-US" sz="1200" kern="1200" dirty="0">
                <a:solidFill>
                  <a:schemeClr val="tx1"/>
                </a:solidFill>
                <a:effectLst/>
                <a:latin typeface="+mn-lt"/>
                <a:ea typeface="+mn-ea"/>
                <a:cs typeface="+mn-cs"/>
              </a:rPr>
              <a:t> et al., 2024). Functional ability and intrinsic capacity are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on daily living and involvement (Leung et al., 2022). Social-to-biological transitions demonstrate the role of inequality in future, later-life outcomes (</a:t>
            </a:r>
            <a:r>
              <a:rPr lang="en-US" sz="1200" kern="1200" dirty="0" err="1">
                <a:solidFill>
                  <a:schemeClr val="tx1"/>
                </a:solidFill>
                <a:effectLst/>
                <a:latin typeface="+mn-lt"/>
                <a:ea typeface="+mn-ea"/>
                <a:cs typeface="+mn-cs"/>
              </a:rPr>
              <a:t>Vineis</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Barouki</a:t>
            </a:r>
            <a:r>
              <a:rPr lang="en-US" sz="1200" kern="1200" dirty="0">
                <a:solidFill>
                  <a:schemeClr val="tx1"/>
                </a:solidFill>
                <a:effectLst/>
                <a:latin typeface="+mn-lt"/>
                <a:ea typeface="+mn-ea"/>
                <a:cs typeface="+mn-cs"/>
              </a:rPr>
              <a:t>, 2022). As such, housing, mobility, dignity, and participation should be taken care of. Empowerment implies the promotion of autonomy and belonging as opposed to dependency, the main idea of the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of person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5</a:t>
            </a:fld>
            <a:endParaRPr lang="en-US"/>
          </a:p>
        </p:txBody>
      </p:sp>
    </p:spTree>
    <p:extLst>
      <p:ext uri="{BB962C8B-B14F-4D97-AF65-F5344CB8AC3E}">
        <p14:creationId xmlns:p14="http://schemas.microsoft.com/office/powerpoint/2010/main" val="554225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Activity Theory, wellbeing is maintained during interactions and participation (Teles and Ribeiro, 2021). Disengagement Theory states that withdrawal is natural, yet that has been </a:t>
            </a:r>
            <a:r>
              <a:rPr lang="en-US" sz="1200" kern="1200" dirty="0" err="1">
                <a:solidFill>
                  <a:schemeClr val="tx1"/>
                </a:solidFill>
                <a:effectLst/>
                <a:latin typeface="+mn-lt"/>
                <a:ea typeface="+mn-ea"/>
                <a:cs typeface="+mn-cs"/>
              </a:rPr>
              <a:t>criticised</a:t>
            </a:r>
            <a:r>
              <a:rPr lang="en-US" sz="1200" kern="1200" dirty="0">
                <a:solidFill>
                  <a:schemeClr val="tx1"/>
                </a:solidFill>
                <a:effectLst/>
                <a:latin typeface="+mn-lt"/>
                <a:ea typeface="+mn-ea"/>
                <a:cs typeface="+mn-cs"/>
              </a:rPr>
              <a:t> as backing up exclusion (Clara and Rothermund, 2022). Continuity Theory emphasizes the importance of keeping the identity and routine (Tse et al., 2022). These theories are used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whether care environments have a beneficial impact on autonomy or undermine independence (Zhang and Lin, 2021). The use of theory enhances critical analysis because theory explains why specific models have or have not worked.</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6</a:t>
            </a:fld>
            <a:endParaRPr lang="en-US"/>
          </a:p>
        </p:txBody>
      </p:sp>
    </p:spTree>
    <p:extLst>
      <p:ext uri="{BB962C8B-B14F-4D97-AF65-F5344CB8AC3E}">
        <p14:creationId xmlns:p14="http://schemas.microsoft.com/office/powerpoint/2010/main" val="2126754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 Act 2014 also encourages wellbeing, prevention, and individual care planning (Department of Health and Social Care, 2016). Age discrimination is safeguarded by the Equality Act 2010 (GOV.UK, 2013). Nevertheless, it might be limited by staffing issues and financial difficulties (Allen et al., 2022). Statutory guidance stipulates that there should be dignity and respect in delivery of care (Department of Health &amp; Social Care, 2025). Despite the standards offered by policy, local resources and monitoring contribute to the real-life performance (NHS England, 2025).</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7</a:t>
            </a:fld>
            <a:endParaRPr lang="en-US"/>
          </a:p>
        </p:txBody>
      </p:sp>
    </p:spTree>
    <p:extLst>
      <p:ext uri="{BB962C8B-B14F-4D97-AF65-F5344CB8AC3E}">
        <p14:creationId xmlns:p14="http://schemas.microsoft.com/office/powerpoint/2010/main" val="1657419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is providing NHS, local authority care, voluntary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the services of private providers (NHS England, 2025). They are domiciliary care, residential care, and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(Argenti et al., 2025). Instability in the workforce has an impact on sustainability and quality (Allen et al., 2022). It can also be denied depending on income and location (Age UK, 2026). As such, effectiveness, user experience, and support of functional ability and independence must be evaluated.</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8</a:t>
            </a:fld>
            <a:endParaRPr lang="en-US"/>
          </a:p>
        </p:txBody>
      </p:sp>
    </p:spTree>
    <p:extLst>
      <p:ext uri="{BB962C8B-B14F-4D97-AF65-F5344CB8AC3E}">
        <p14:creationId xmlns:p14="http://schemas.microsoft.com/office/powerpoint/2010/main" val="2412571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AADA2D6-0802-6FEB-32ED-41E0075B66B3}"/>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E2CBB8E5-15BA-3628-14BF-7312A70D7DE9}"/>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267348D7-7D97-3B27-FDE2-35B1A70D421C}"/>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Home care promotes continuity and identity, which is in line with Continuity Theory (Tse et al., 2022). The use of digital communication services can improve the interaction between nurses and patients (Staats et al., 2026). Virtual words illustrate the coordination requirements of the system to be used in delivering safe home-based care (Grange et al., 2024). Nonetheless,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approaches might be compromised by digital exclusion and task-</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Thus, domiciliary care promotes independence, although the success of domiciliary care requires funding, training, and coordination.</a:t>
            </a:r>
          </a:p>
          <a:p>
            <a:endParaRPr lang="en-US" dirty="0"/>
          </a:p>
        </p:txBody>
      </p:sp>
      <p:sp>
        <p:nvSpPr>
          <p:cNvPr id="4" name="Slide Number Placeholder 3">
            <a:extLst>
              <a:ext uri="{FF2B5EF4-FFF2-40B4-BE49-F238E27FC236}">
                <a16:creationId xmlns="" xmlns:a16="http://schemas.microsoft.com/office/drawing/2014/main" id="{9898F5C6-F154-D9B8-0C15-46A6C861B5B2}"/>
              </a:ext>
            </a:extLst>
          </p:cNvPr>
          <p:cNvSpPr>
            <a:spLocks noGrp="1"/>
          </p:cNvSpPr>
          <p:nvPr>
            <p:ph type="sldNum" sz="quarter" idx="5"/>
          </p:nvPr>
        </p:nvSpPr>
        <p:spPr/>
        <p:txBody>
          <a:bodyPr/>
          <a:lstStyle/>
          <a:p>
            <a:fld id="{08C97C2E-F6D6-44B3-9B34-1FDFC70C0C34}" type="slidenum">
              <a:rPr lang="en-US" smtClean="0"/>
              <a:t>9</a:t>
            </a:fld>
            <a:endParaRPr lang="en-US"/>
          </a:p>
        </p:txBody>
      </p:sp>
    </p:spTree>
    <p:extLst>
      <p:ext uri="{BB962C8B-B14F-4D97-AF65-F5344CB8AC3E}">
        <p14:creationId xmlns:p14="http://schemas.microsoft.com/office/powerpoint/2010/main" val="1417165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Complex care 24-hour support is offered through residential care. The quality and consistency may be influenced by workforce shortages and low pay (Allen et al., 2022). Long-term care social networks are associated with cognitive and quality-of-life outcomes (Dodds et al., 2024). The existence of institutional routine can do so unconsciously and restrict independence. The mealtime experiences explain the way in which dignity and choice are developed in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(Avraham et al., 2025). Consequently, empowerment is culture-based, staff-based, and relationship-based.</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10</a:t>
            </a:fld>
            <a:endParaRPr lang="en-US"/>
          </a:p>
        </p:txBody>
      </p:sp>
    </p:spTree>
    <p:extLst>
      <p:ext uri="{BB962C8B-B14F-4D97-AF65-F5344CB8AC3E}">
        <p14:creationId xmlns:p14="http://schemas.microsoft.com/office/powerpoint/2010/main" val="1613931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Poor mental health outcomes are associated with loneliness and the lack of social support (Long and Guo, 2023). Increased population puts an extra strain on services and carers (ONS, 2021). The chronic conditions decrease mobility and autonomy (van der Kraan, 2025). Telehealth can be restricted by digital exclusion (Mathew et al., 2023). Innovation adoption may be slowed down by organisational resistance (Nowak, 2023). All these challenges are interrelated and they need combined responses.</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11</a:t>
            </a:fld>
            <a:endParaRPr lang="en-US"/>
          </a:p>
        </p:txBody>
      </p:sp>
    </p:spTree>
    <p:extLst>
      <p:ext uri="{BB962C8B-B14F-4D97-AF65-F5344CB8AC3E}">
        <p14:creationId xmlns:p14="http://schemas.microsoft.com/office/powerpoint/2010/main" val="4221678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Smart home technologies have the potential to facilitate independence, although they need to be user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Telehealth can improve safety and continuity (Shaik et al., 2024). Robotics have a potential to help with ethical consideration (</a:t>
            </a:r>
            <a:r>
              <a:rPr lang="en-US" sz="1200" kern="1200" dirty="0" err="1">
                <a:solidFill>
                  <a:schemeClr val="tx1"/>
                </a:solidFill>
                <a:effectLst/>
                <a:latin typeface="+mn-lt"/>
                <a:ea typeface="+mn-ea"/>
                <a:cs typeface="+mn-cs"/>
              </a:rPr>
              <a:t>Bardaro</a:t>
            </a:r>
            <a:r>
              <a:rPr lang="en-US" sz="1200" kern="1200" dirty="0">
                <a:solidFill>
                  <a:schemeClr val="tx1"/>
                </a:solidFill>
                <a:effectLst/>
                <a:latin typeface="+mn-lt"/>
                <a:ea typeface="+mn-ea"/>
                <a:cs typeface="+mn-cs"/>
              </a:rPr>
              <a:t> et al., 2021). Assistive applications can be used to assist in early dementia. Technology is to be used as an ad not a substitute of human care.</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12</a:t>
            </a:fld>
            <a:endParaRPr lang="en-US"/>
          </a:p>
        </p:txBody>
      </p:sp>
    </p:spTree>
    <p:extLst>
      <p:ext uri="{BB962C8B-B14F-4D97-AF65-F5344CB8AC3E}">
        <p14:creationId xmlns:p14="http://schemas.microsoft.com/office/powerpoint/2010/main" val="1221666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Admissions may be decreased with the help of technology along with proactive care (Staats et al., 2026). Virtual words can demonstrate potential integrated systems (Grange et al., 2024). But the problem of digital inequality is a threat to increase inequality. Such ethical issues as privacy and consent are involved. Even evidence-based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might be slowed down by organisational resistance (Nowak, 2023).</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13</a:t>
            </a:fld>
            <a:endParaRPr lang="en-US"/>
          </a:p>
        </p:txBody>
      </p:sp>
    </p:spTree>
    <p:extLst>
      <p:ext uri="{BB962C8B-B14F-4D97-AF65-F5344CB8AC3E}">
        <p14:creationId xmlns:p14="http://schemas.microsoft.com/office/powerpoint/2010/main" val="4037409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Dementia Village model encourages autonomy in a safe and designed environment (Opera Beds, 2026). It is in line with the Continuity Theory that maintains identity and routine. Positive conditions can alleviate distress and enhance wellbeing. Scalability, cost and workforce capacity however constrain the general scale implementation. This case indicates the effects of environment and policy priorities on empowerment in dementia care.</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14</a:t>
            </a:fld>
            <a:endParaRPr lang="en-US"/>
          </a:p>
        </p:txBody>
      </p:sp>
    </p:spTree>
    <p:extLst>
      <p:ext uri="{BB962C8B-B14F-4D97-AF65-F5344CB8AC3E}">
        <p14:creationId xmlns:p14="http://schemas.microsoft.com/office/powerpoint/2010/main" val="3124814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lessen separation and encourage interaction, which corresponds to the Activity Theory (Argenti et al., 2025). Dignity and social participation are affected by architectural design. The daily experiences of choice are influenced by mealtime practices (Avraham et al., 2025). Good social networks enhance cognitive and wellbeing. The challenges in the implementation are funding and barriers to accessibility.</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15</a:t>
            </a:fld>
            <a:endParaRPr lang="en-US"/>
          </a:p>
        </p:txBody>
      </p:sp>
    </p:spTree>
    <p:extLst>
      <p:ext uri="{BB962C8B-B14F-4D97-AF65-F5344CB8AC3E}">
        <p14:creationId xmlns:p14="http://schemas.microsoft.com/office/powerpoint/2010/main" val="3100794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Quality care should be sustained by investing in workforce pay and stability. The digital inclusion programs are necessary to avoid inequality. Community models that are prevention-based must be scaled. Resistance to change may be decreased through leadership and co-design. A match between policy and the priorities of the population will enhance ageing in society.</a:t>
            </a:r>
          </a:p>
          <a:p>
            <a:endParaRPr lang="en-US" dirty="0"/>
          </a:p>
        </p:txBody>
      </p:sp>
      <p:sp>
        <p:nvSpPr>
          <p:cNvPr id="4" name="Slide Number Placeholder 3"/>
          <p:cNvSpPr>
            <a:spLocks noGrp="1"/>
          </p:cNvSpPr>
          <p:nvPr>
            <p:ph type="sldNum" sz="quarter" idx="5"/>
          </p:nvPr>
        </p:nvSpPr>
        <p:spPr/>
        <p:txBody>
          <a:bodyPr/>
          <a:lstStyle/>
          <a:p>
            <a:fld id="{08C97C2E-F6D6-44B3-9B34-1FDFC70C0C34}" type="slidenum">
              <a:rPr lang="en-US" smtClean="0"/>
              <a:t>16</a:t>
            </a:fld>
            <a:endParaRPr lang="en-US"/>
          </a:p>
        </p:txBody>
      </p:sp>
    </p:spTree>
    <p:extLst>
      <p:ext uri="{BB962C8B-B14F-4D97-AF65-F5344CB8AC3E}">
        <p14:creationId xmlns:p14="http://schemas.microsoft.com/office/powerpoint/2010/main" val="1560424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356B2CC-3263-C2B0-AC95-971EB11CDB09}"/>
            </a:ext>
          </a:extLst>
        </p:cNvPr>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7B022BED-E1D0-6A16-CD19-1A5A5FC7182B}"/>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5E5C33F8-E2F2-2FC9-8F4B-5B72A77DD4EC}"/>
              </a:ext>
            </a:extLst>
          </p:cNvPr>
          <p:cNvSpPr>
            <a:spLocks noGrp="1"/>
          </p:cNvSpPr>
          <p:nvPr>
            <p:ph type="body" idx="1"/>
          </p:nvPr>
        </p:nvSpPr>
        <p:spPr/>
        <p:txBody>
          <a:bodyPr/>
          <a:lstStyle/>
          <a:p>
            <a:pPr algn="just"/>
            <a:r>
              <a:rPr lang="en-US" sz="1200" kern="1200" dirty="0">
                <a:solidFill>
                  <a:schemeClr val="tx1"/>
                </a:solidFill>
                <a:effectLst/>
                <a:latin typeface="+mn-lt"/>
                <a:ea typeface="+mn-ea"/>
                <a:cs typeface="+mn-cs"/>
              </a:rPr>
              <a:t>The process of demographic ageing raises the need of integrated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The ageing theories assist in determining good care in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The policy frameworks enhance wellbeing but have issues with implementation. Technology is a hope, but it must be inclusive and ethical. The workforce is to be invested, have integration and empowerment-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systems to achieve sustainable improvement.</a:t>
            </a:r>
          </a:p>
          <a:p>
            <a:endParaRPr lang="en-US" dirty="0"/>
          </a:p>
        </p:txBody>
      </p:sp>
      <p:sp>
        <p:nvSpPr>
          <p:cNvPr id="4" name="Slide Number Placeholder 3">
            <a:extLst>
              <a:ext uri="{FF2B5EF4-FFF2-40B4-BE49-F238E27FC236}">
                <a16:creationId xmlns="" xmlns:a16="http://schemas.microsoft.com/office/drawing/2014/main" id="{15BE4C7E-B81C-8C15-4FC2-63FC2700FEAE}"/>
              </a:ext>
            </a:extLst>
          </p:cNvPr>
          <p:cNvSpPr>
            <a:spLocks noGrp="1"/>
          </p:cNvSpPr>
          <p:nvPr>
            <p:ph type="sldNum" sz="quarter" idx="5"/>
          </p:nvPr>
        </p:nvSpPr>
        <p:spPr/>
        <p:txBody>
          <a:bodyPr/>
          <a:lstStyle/>
          <a:p>
            <a:fld id="{08C97C2E-F6D6-44B3-9B34-1FDFC70C0C34}" type="slidenum">
              <a:rPr lang="en-US" smtClean="0"/>
              <a:t>17</a:t>
            </a:fld>
            <a:endParaRPr lang="en-US"/>
          </a:p>
        </p:txBody>
      </p:sp>
    </p:spTree>
    <p:extLst>
      <p:ext uri="{BB962C8B-B14F-4D97-AF65-F5344CB8AC3E}">
        <p14:creationId xmlns:p14="http://schemas.microsoft.com/office/powerpoint/2010/main" val="3108810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C97C2E-F6D6-44B3-9B34-1FDFC70C0C34}" type="slidenum">
              <a:rPr lang="en-US" smtClean="0"/>
              <a:t>19</a:t>
            </a:fld>
            <a:endParaRPr lang="en-US"/>
          </a:p>
        </p:txBody>
      </p:sp>
    </p:spTree>
    <p:extLst>
      <p:ext uri="{BB962C8B-B14F-4D97-AF65-F5344CB8AC3E}">
        <p14:creationId xmlns:p14="http://schemas.microsoft.com/office/powerpoint/2010/main" val="3128661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svg"/><Relationship Id="rId3" Type="http://schemas.openxmlformats.org/officeDocument/2006/relationships/slideLayout" Target="../slideLayouts/slideLayout7.xml"/><Relationship Id="rId7" Type="http://schemas.openxmlformats.org/officeDocument/2006/relationships/image" Target="../media/image2.png"/><Relationship Id="rId12" Type="http://schemas.openxmlformats.org/officeDocument/2006/relationships/image" Target="../media/image6.png"/><Relationship Id="rId2" Type="http://schemas.openxmlformats.org/officeDocument/2006/relationships/audio" Target="../media/media1.wma"/><Relationship Id="rId16" Type="http://schemas.openxmlformats.org/officeDocument/2006/relationships/image" Target="../media/image8.png"/><Relationship Id="rId1" Type="http://schemas.microsoft.com/office/2007/relationships/media" Target="../media/media1.wma"/><Relationship Id="rId6" Type="http://schemas.openxmlformats.org/officeDocument/2006/relationships/hyperlink" Target="https://betterhealthwhileaging.net/aging-health-caregiving-links-nov-2014/" TargetMode="External"/><Relationship Id="rId11" Type="http://schemas.openxmlformats.org/officeDocument/2006/relationships/image" Target="../media/image5.png"/><Relationship Id="rId5" Type="http://schemas.openxmlformats.org/officeDocument/2006/relationships/image" Target="../media/image1.jpg"/><Relationship Id="rId15" Type="http://schemas.openxmlformats.org/officeDocument/2006/relationships/image" Target="../media/image10.svg"/><Relationship Id="rId10" Type="http://schemas.openxmlformats.org/officeDocument/2006/relationships/image" Target="../media/image5.svg"/><Relationship Id="rId4" Type="http://schemas.openxmlformats.org/officeDocument/2006/relationships/notesSlide" Target="../notesSlides/notesSlide1.xml"/><Relationship Id="rId9" Type="http://schemas.openxmlformats.org/officeDocument/2006/relationships/image" Target="../media/image4.png"/><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11.png"/><Relationship Id="rId12" Type="http://schemas.microsoft.com/office/2007/relationships/diagramDrawing" Target="../diagrams/drawing2.xml"/><Relationship Id="rId2" Type="http://schemas.openxmlformats.org/officeDocument/2006/relationships/audio" Target="../media/media2.wma"/><Relationship Id="rId1" Type="http://schemas.microsoft.com/office/2007/relationships/media" Target="../media/media2.wma"/><Relationship Id="rId6" Type="http://schemas.openxmlformats.org/officeDocument/2006/relationships/image" Target="../media/image10.png"/><Relationship Id="rId11" Type="http://schemas.openxmlformats.org/officeDocument/2006/relationships/diagramColors" Target="../diagrams/colors2.xml"/><Relationship Id="rId5" Type="http://schemas.openxmlformats.org/officeDocument/2006/relationships/image" Target="../media/image9.png"/><Relationship Id="rId10" Type="http://schemas.openxmlformats.org/officeDocument/2006/relationships/diagramQuickStyle" Target="../diagrams/quickStyle2.xml"/><Relationship Id="rId4" Type="http://schemas.openxmlformats.org/officeDocument/2006/relationships/notesSlide" Target="../notesSlides/notesSlide2.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3.wma"/><Relationship Id="rId1" Type="http://schemas.microsoft.com/office/2007/relationships/media" Target="../media/media3.wma"/><Relationship Id="rId6" Type="http://schemas.openxmlformats.org/officeDocument/2006/relationships/diagramLayout" Target="../diagrams/layout3.xml"/><Relationship Id="rId11" Type="http://schemas.openxmlformats.org/officeDocument/2006/relationships/image" Target="../media/image8.png"/><Relationship Id="rId5" Type="http://schemas.openxmlformats.org/officeDocument/2006/relationships/diagramData" Target="../diagrams/data3.xml"/><Relationship Id="rId10" Type="http://schemas.openxmlformats.org/officeDocument/2006/relationships/image" Target="../media/image12.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slideLayout" Target="../slideLayouts/slideLayout7.xml"/><Relationship Id="rId7" Type="http://schemas.openxmlformats.org/officeDocument/2006/relationships/diagramData" Target="../diagrams/data4.xml"/><Relationship Id="rId12" Type="http://schemas.openxmlformats.org/officeDocument/2006/relationships/image" Target="../media/image8.png"/><Relationship Id="rId2" Type="http://schemas.openxmlformats.org/officeDocument/2006/relationships/audio" Target="../media/media4.wma"/><Relationship Id="rId1" Type="http://schemas.microsoft.com/office/2007/relationships/media" Target="../media/media4.wma"/><Relationship Id="rId6" Type="http://schemas.openxmlformats.org/officeDocument/2006/relationships/hyperlink" Target="https://www.publicdomainpictures.net/en/view-image.php?image=546602&amp;picture=wellness-and-fitness" TargetMode="External"/><Relationship Id="rId11" Type="http://schemas.microsoft.com/office/2007/relationships/diagramDrawing" Target="../diagrams/drawing4.xml"/><Relationship Id="rId5" Type="http://schemas.openxmlformats.org/officeDocument/2006/relationships/image" Target="../media/image13.jpg"/><Relationship Id="rId10" Type="http://schemas.openxmlformats.org/officeDocument/2006/relationships/diagramColors" Target="../diagrams/colors4.xml"/><Relationship Id="rId4" Type="http://schemas.openxmlformats.org/officeDocument/2006/relationships/notesSlide" Target="../notesSlides/notesSlide4.xml"/><Relationship Id="rId9"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5.wma"/><Relationship Id="rId1" Type="http://schemas.microsoft.com/office/2007/relationships/media" Target="../media/media5.wm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8.png"/><Relationship Id="rId4" Type="http://schemas.openxmlformats.org/officeDocument/2006/relationships/notesSlide" Target="../notesSlides/notesSlide5.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diagramQuickStyle" Target="../diagrams/quickStyle6.xml"/><Relationship Id="rId2" Type="http://schemas.openxmlformats.org/officeDocument/2006/relationships/audio" Target="../media/media6.wma"/><Relationship Id="rId1" Type="http://schemas.microsoft.com/office/2007/relationships/media" Target="../media/media6.wm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8.png"/><Relationship Id="rId4" Type="http://schemas.openxmlformats.org/officeDocument/2006/relationships/notesSlide" Target="../notesSlides/notesSlide6.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7.xml"/><Relationship Id="rId7" Type="http://schemas.openxmlformats.org/officeDocument/2006/relationships/diagramQuickStyle" Target="../diagrams/quickStyle7.xml"/><Relationship Id="rId2" Type="http://schemas.openxmlformats.org/officeDocument/2006/relationships/audio" Target="../media/media7.wma"/><Relationship Id="rId1" Type="http://schemas.microsoft.com/office/2007/relationships/media" Target="../media/media7.wm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8.png"/><Relationship Id="rId4" Type="http://schemas.openxmlformats.org/officeDocument/2006/relationships/notesSlide" Target="../notesSlides/notesSlide7.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7.xml"/><Relationship Id="rId7" Type="http://schemas.openxmlformats.org/officeDocument/2006/relationships/diagramLayout" Target="../diagrams/layout8.xml"/><Relationship Id="rId2" Type="http://schemas.openxmlformats.org/officeDocument/2006/relationships/audio" Target="../media/media8.wma"/><Relationship Id="rId1" Type="http://schemas.microsoft.com/office/2007/relationships/media" Target="../media/media8.wma"/><Relationship Id="rId6" Type="http://schemas.openxmlformats.org/officeDocument/2006/relationships/diagramData" Target="../diagrams/data8.xml"/><Relationship Id="rId11" Type="http://schemas.openxmlformats.org/officeDocument/2006/relationships/image" Target="../media/image8.png"/><Relationship Id="rId5" Type="http://schemas.openxmlformats.org/officeDocument/2006/relationships/image" Target="../media/image14.jpeg"/><Relationship Id="rId10" Type="http://schemas.microsoft.com/office/2007/relationships/diagramDrawing" Target="../diagrams/drawing8.xml"/><Relationship Id="rId4" Type="http://schemas.openxmlformats.org/officeDocument/2006/relationships/notesSlide" Target="../notesSlides/notesSlide8.xml"/><Relationship Id="rId9" Type="http://schemas.openxmlformats.org/officeDocument/2006/relationships/diagramColors" Target="../diagrams/colors8.xml"/></Relationships>
</file>

<file path=ppt/slides/_rels/slide10.xml.rels><?xml version="1.0" encoding="UTF-8" standalone="yes"?>
<Relationships xmlns="http://schemas.openxmlformats.org/package/2006/relationships"><Relationship Id="rId8" Type="http://schemas.openxmlformats.org/officeDocument/2006/relationships/image" Target="../media/image20.svg"/><Relationship Id="rId13" Type="http://schemas.microsoft.com/office/2007/relationships/diagramDrawing" Target="../diagrams/drawing9.xml"/><Relationship Id="rId3" Type="http://schemas.openxmlformats.org/officeDocument/2006/relationships/slideLayout" Target="../slideLayouts/slideLayout7.xml"/><Relationship Id="rId7" Type="http://schemas.openxmlformats.org/officeDocument/2006/relationships/image" Target="../media/image17.png"/><Relationship Id="rId12" Type="http://schemas.openxmlformats.org/officeDocument/2006/relationships/diagramColors" Target="../diagrams/colors9.xml"/><Relationship Id="rId2" Type="http://schemas.openxmlformats.org/officeDocument/2006/relationships/audio" Target="../media/media9.wma"/><Relationship Id="rId16" Type="http://schemas.openxmlformats.org/officeDocument/2006/relationships/image" Target="../media/image8.png"/><Relationship Id="rId1" Type="http://schemas.microsoft.com/office/2007/relationships/media" Target="../media/media9.wma"/><Relationship Id="rId6" Type="http://schemas.openxmlformats.org/officeDocument/2006/relationships/image" Target="../media/image16.png"/><Relationship Id="rId11" Type="http://schemas.openxmlformats.org/officeDocument/2006/relationships/diagramQuickStyle" Target="../diagrams/quickStyle9.xml"/><Relationship Id="rId5" Type="http://schemas.openxmlformats.org/officeDocument/2006/relationships/image" Target="../media/image15.png"/><Relationship Id="rId15" Type="http://schemas.openxmlformats.org/officeDocument/2006/relationships/image" Target="../media/image22.svg"/><Relationship Id="rId10" Type="http://schemas.openxmlformats.org/officeDocument/2006/relationships/diagramLayout" Target="../diagrams/layout9.xml"/><Relationship Id="rId4" Type="http://schemas.openxmlformats.org/officeDocument/2006/relationships/notesSlide" Target="../notesSlides/notesSlide9.xml"/><Relationship Id="rId9" Type="http://schemas.openxmlformats.org/officeDocument/2006/relationships/diagramData" Target="../diagrams/data9.xml"/><Relationship Id="rId14"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slideLayout" Target="../slideLayouts/slideLayout7.xml"/><Relationship Id="rId7" Type="http://schemas.openxmlformats.org/officeDocument/2006/relationships/diagramData" Target="../diagrams/data10.xml"/><Relationship Id="rId12" Type="http://schemas.openxmlformats.org/officeDocument/2006/relationships/image" Target="../media/image8.png"/><Relationship Id="rId2" Type="http://schemas.openxmlformats.org/officeDocument/2006/relationships/audio" Target="../media/media10.wma"/><Relationship Id="rId1" Type="http://schemas.microsoft.com/office/2007/relationships/media" Target="../media/media10.wma"/><Relationship Id="rId6" Type="http://schemas.openxmlformats.org/officeDocument/2006/relationships/hyperlink" Target="https://flatworldknowledge.lardbucket.org/books/a-primer-on-social-problems/s09-05-problems-facing-older-american.html" TargetMode="External"/><Relationship Id="rId11" Type="http://schemas.microsoft.com/office/2007/relationships/diagramDrawing" Target="../diagrams/drawing10.xml"/><Relationship Id="rId5" Type="http://schemas.openxmlformats.org/officeDocument/2006/relationships/image" Target="../media/image19.jpg"/><Relationship Id="rId10" Type="http://schemas.openxmlformats.org/officeDocument/2006/relationships/diagramColors" Target="../diagrams/colors10.xml"/><Relationship Id="rId4" Type="http://schemas.openxmlformats.org/officeDocument/2006/relationships/notesSlide" Target="../notesSlides/notesSlide10.xml"/><Relationship Id="rId9"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7.xml"/><Relationship Id="rId7" Type="http://schemas.openxmlformats.org/officeDocument/2006/relationships/diagramQuickStyle" Target="../diagrams/quickStyle11.xml"/><Relationship Id="rId2" Type="http://schemas.openxmlformats.org/officeDocument/2006/relationships/audio" Target="../media/media11.wma"/><Relationship Id="rId1" Type="http://schemas.microsoft.com/office/2007/relationships/media" Target="../media/media11.wma"/><Relationship Id="rId6" Type="http://schemas.openxmlformats.org/officeDocument/2006/relationships/diagramLayout" Target="../diagrams/layout11.xml"/><Relationship Id="rId11" Type="http://schemas.openxmlformats.org/officeDocument/2006/relationships/image" Target="../media/image8.png"/><Relationship Id="rId5" Type="http://schemas.openxmlformats.org/officeDocument/2006/relationships/diagramData" Target="../diagrams/data11.xml"/><Relationship Id="rId10" Type="http://schemas.openxmlformats.org/officeDocument/2006/relationships/image" Target="../media/image20.png"/><Relationship Id="rId4" Type="http://schemas.openxmlformats.org/officeDocument/2006/relationships/notesSlide" Target="../notesSlides/notesSlide11.xml"/><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7.xml"/><Relationship Id="rId7" Type="http://schemas.openxmlformats.org/officeDocument/2006/relationships/diagramQuickStyle" Target="../diagrams/quickStyle12.xml"/><Relationship Id="rId2" Type="http://schemas.openxmlformats.org/officeDocument/2006/relationships/audio" Target="../media/media12.wma"/><Relationship Id="rId1" Type="http://schemas.microsoft.com/office/2007/relationships/media" Target="../media/media12.wm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8.png"/><Relationship Id="rId4" Type="http://schemas.openxmlformats.org/officeDocument/2006/relationships/notesSlide" Target="../notesSlides/notesSlide12.xml"/><Relationship Id="rId9" Type="http://schemas.microsoft.com/office/2007/relationships/diagramDrawing" Target="../diagrams/drawing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7.xml"/><Relationship Id="rId7" Type="http://schemas.openxmlformats.org/officeDocument/2006/relationships/diagramQuickStyle" Target="../diagrams/quickStyle13.xml"/><Relationship Id="rId2" Type="http://schemas.openxmlformats.org/officeDocument/2006/relationships/audio" Target="../media/media13.wma"/><Relationship Id="rId1" Type="http://schemas.microsoft.com/office/2007/relationships/media" Target="../media/media13.wma"/><Relationship Id="rId6" Type="http://schemas.openxmlformats.org/officeDocument/2006/relationships/diagramLayout" Target="../diagrams/layout13.xml"/><Relationship Id="rId11" Type="http://schemas.openxmlformats.org/officeDocument/2006/relationships/image" Target="../media/image8.png"/><Relationship Id="rId5" Type="http://schemas.openxmlformats.org/officeDocument/2006/relationships/diagramData" Target="../diagrams/data13.xml"/><Relationship Id="rId10" Type="http://schemas.openxmlformats.org/officeDocument/2006/relationships/image" Target="../media/image21.png"/><Relationship Id="rId4" Type="http://schemas.openxmlformats.org/officeDocument/2006/relationships/notesSlide" Target="../notesSlides/notesSlide13.xml"/><Relationship Id="rId9" Type="http://schemas.microsoft.com/office/2007/relationships/diagramDrawing" Target="../diagrams/drawing1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7.xml"/><Relationship Id="rId7" Type="http://schemas.openxmlformats.org/officeDocument/2006/relationships/diagramQuickStyle" Target="../diagrams/quickStyle14.xml"/><Relationship Id="rId2" Type="http://schemas.openxmlformats.org/officeDocument/2006/relationships/audio" Target="../media/media14.wma"/><Relationship Id="rId1" Type="http://schemas.microsoft.com/office/2007/relationships/media" Target="../media/media14.wma"/><Relationship Id="rId6" Type="http://schemas.openxmlformats.org/officeDocument/2006/relationships/diagramLayout" Target="../diagrams/layout14.xml"/><Relationship Id="rId11" Type="http://schemas.openxmlformats.org/officeDocument/2006/relationships/image" Target="../media/image8.png"/><Relationship Id="rId5" Type="http://schemas.openxmlformats.org/officeDocument/2006/relationships/diagramData" Target="../diagrams/data14.xml"/><Relationship Id="rId10" Type="http://schemas.openxmlformats.org/officeDocument/2006/relationships/image" Target="../media/image22.png"/><Relationship Id="rId4" Type="http://schemas.openxmlformats.org/officeDocument/2006/relationships/notesSlide" Target="../notesSlides/notesSlide14.xml"/><Relationship Id="rId9" Type="http://schemas.microsoft.com/office/2007/relationships/diagramDrawing" Target="../diagrams/drawing14.xml"/></Relationships>
</file>

<file path=ppt/slides/_rels/slide16.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29.png"/><Relationship Id="rId18" Type="http://schemas.openxmlformats.org/officeDocument/2006/relationships/diagramColors" Target="../diagrams/colors15.xml"/><Relationship Id="rId3" Type="http://schemas.openxmlformats.org/officeDocument/2006/relationships/slideLayout" Target="../slideLayouts/slideLayout7.xml"/><Relationship Id="rId7" Type="http://schemas.openxmlformats.org/officeDocument/2006/relationships/image" Target="../media/image25.png"/><Relationship Id="rId12" Type="http://schemas.openxmlformats.org/officeDocument/2006/relationships/image" Target="../media/image28.png"/><Relationship Id="rId17" Type="http://schemas.openxmlformats.org/officeDocument/2006/relationships/diagramQuickStyle" Target="../diagrams/quickStyle15.xml"/><Relationship Id="rId2" Type="http://schemas.openxmlformats.org/officeDocument/2006/relationships/audio" Target="../media/media15.wma"/><Relationship Id="rId16" Type="http://schemas.openxmlformats.org/officeDocument/2006/relationships/diagramLayout" Target="../diagrams/layout15.xml"/><Relationship Id="rId20" Type="http://schemas.openxmlformats.org/officeDocument/2006/relationships/image" Target="../media/image8.png"/><Relationship Id="rId1" Type="http://schemas.microsoft.com/office/2007/relationships/media" Target="../media/media15.wma"/><Relationship Id="rId6" Type="http://schemas.openxmlformats.org/officeDocument/2006/relationships/image" Target="../media/image24.png"/><Relationship Id="rId11" Type="http://schemas.openxmlformats.org/officeDocument/2006/relationships/image" Target="../media/image33.svg"/><Relationship Id="rId5" Type="http://schemas.openxmlformats.org/officeDocument/2006/relationships/image" Target="../media/image23.png"/><Relationship Id="rId15" Type="http://schemas.openxmlformats.org/officeDocument/2006/relationships/diagramData" Target="../diagrams/data15.xml"/><Relationship Id="rId10" Type="http://schemas.openxmlformats.org/officeDocument/2006/relationships/image" Target="../media/image27.png"/><Relationship Id="rId19" Type="http://schemas.microsoft.com/office/2007/relationships/diagramDrawing" Target="../diagrams/drawing15.xml"/><Relationship Id="rId4" Type="http://schemas.openxmlformats.org/officeDocument/2006/relationships/notesSlide" Target="../notesSlides/notesSlide15.xml"/><Relationship Id="rId9" Type="http://schemas.openxmlformats.org/officeDocument/2006/relationships/image" Target="../media/image31.svg"/><Relationship Id="rId14" Type="http://schemas.openxmlformats.org/officeDocument/2006/relationships/image" Target="../media/image36.svg"/></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slideLayout" Target="../slideLayouts/slideLayout7.xml"/><Relationship Id="rId7" Type="http://schemas.openxmlformats.org/officeDocument/2006/relationships/diagramLayout" Target="../diagrams/layout16.xml"/><Relationship Id="rId2" Type="http://schemas.openxmlformats.org/officeDocument/2006/relationships/audio" Target="../media/media16.wma"/><Relationship Id="rId1" Type="http://schemas.microsoft.com/office/2007/relationships/media" Target="../media/media16.wma"/><Relationship Id="rId6" Type="http://schemas.openxmlformats.org/officeDocument/2006/relationships/diagramData" Target="../diagrams/data16.xml"/><Relationship Id="rId11" Type="http://schemas.openxmlformats.org/officeDocument/2006/relationships/image" Target="../media/image8.png"/><Relationship Id="rId5" Type="http://schemas.openxmlformats.org/officeDocument/2006/relationships/image" Target="../media/image14.jpeg"/><Relationship Id="rId10" Type="http://schemas.microsoft.com/office/2007/relationships/diagramDrawing" Target="../diagrams/drawing16.xml"/><Relationship Id="rId4" Type="http://schemas.openxmlformats.org/officeDocument/2006/relationships/notesSlide" Target="../notesSlides/notesSlide16.xml"/><Relationship Id="rId9" Type="http://schemas.openxmlformats.org/officeDocument/2006/relationships/diagramColors" Target="../diagrams/colors1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9.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38.png"/><Relationship Id="rId18" Type="http://schemas.openxmlformats.org/officeDocument/2006/relationships/image" Target="../media/image5.png"/><Relationship Id="rId3" Type="http://schemas.openxmlformats.org/officeDocument/2006/relationships/image" Target="../media/image30.png"/><Relationship Id="rId21" Type="http://schemas.openxmlformats.org/officeDocument/2006/relationships/image" Target="../media/image42.png"/><Relationship Id="rId7" Type="http://schemas.openxmlformats.org/officeDocument/2006/relationships/image" Target="../media/image41.svg"/><Relationship Id="rId12" Type="http://schemas.openxmlformats.org/officeDocument/2006/relationships/image" Target="../media/image37.png"/><Relationship Id="rId17" Type="http://schemas.openxmlformats.org/officeDocument/2006/relationships/image" Target="../media/image5.svg"/><Relationship Id="rId25" Type="http://schemas.openxmlformats.org/officeDocument/2006/relationships/image" Target="../media/image54.svg"/><Relationship Id="rId2" Type="http://schemas.openxmlformats.org/officeDocument/2006/relationships/notesSlide" Target="../notesSlides/notesSlide17.xml"/><Relationship Id="rId16" Type="http://schemas.openxmlformats.org/officeDocument/2006/relationships/image" Target="../media/image4.png"/><Relationship Id="rId20" Type="http://schemas.openxmlformats.org/officeDocument/2006/relationships/image" Target="../media/image41.png"/><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image" Target="../media/image36.png"/><Relationship Id="rId24" Type="http://schemas.openxmlformats.org/officeDocument/2006/relationships/image" Target="../media/image44.png"/><Relationship Id="rId5" Type="http://schemas.openxmlformats.org/officeDocument/2006/relationships/image" Target="../media/image32.png"/><Relationship Id="rId15" Type="http://schemas.openxmlformats.org/officeDocument/2006/relationships/image" Target="../media/image39.png"/><Relationship Id="rId23" Type="http://schemas.openxmlformats.org/officeDocument/2006/relationships/image" Target="../media/image43.png"/><Relationship Id="rId10" Type="http://schemas.openxmlformats.org/officeDocument/2006/relationships/image" Target="../media/image35.png"/><Relationship Id="rId19" Type="http://schemas.openxmlformats.org/officeDocument/2006/relationships/image" Target="../media/image40.png"/><Relationship Id="rId4" Type="http://schemas.openxmlformats.org/officeDocument/2006/relationships/image" Target="../media/image31.png"/><Relationship Id="rId9" Type="http://schemas.openxmlformats.org/officeDocument/2006/relationships/image" Target="../media/image34.png"/><Relationship Id="rId14" Type="http://schemas.openxmlformats.org/officeDocument/2006/relationships/image" Target="../media/image3.png"/><Relationship Id="rId22" Type="http://schemas.openxmlformats.org/officeDocument/2006/relationships/image" Target="../media/image51.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35000"/>
            <a:lum/>
            <a:extLst>
              <a:ext uri="{837473B0-CC2E-450A-ABE3-18F120FF3D39}">
                <a1611:picAttrSrcUrl xmlns="" xmlns:a1611="http://schemas.microsoft.com/office/drawing/2016/11/main" r:id="rId6"/>
              </a:ext>
            </a:extLst>
          </a:blip>
          <a:srcRect/>
          <a:stretch>
            <a:fillRect t="-24000" b="-24000"/>
          </a:stretch>
        </a:blipFill>
        <a:effectLst/>
      </p:bgPr>
    </p:bg>
    <p:spTree>
      <p:nvGrpSpPr>
        <p:cNvPr id="1" name=""/>
        <p:cNvGrpSpPr/>
        <p:nvPr/>
      </p:nvGrpSpPr>
      <p:grpSpPr>
        <a:xfrm>
          <a:off x="0" y="0"/>
          <a:ext cx="0" cy="0"/>
          <a:chOff x="0" y="0"/>
          <a:chExt cx="0" cy="0"/>
        </a:xfrm>
      </p:grpSpPr>
      <p:sp>
        <p:nvSpPr>
          <p:cNvPr id="30" name="Freeform 2">
            <a:extLst>
              <a:ext uri="{FF2B5EF4-FFF2-40B4-BE49-F238E27FC236}">
                <a16:creationId xmlns="" xmlns:a16="http://schemas.microsoft.com/office/drawing/2014/main" id="{D8C8D434-D691-61E8-D0CA-3660B8544E67}"/>
              </a:ext>
            </a:extLst>
          </p:cNvPr>
          <p:cNvSpPr/>
          <p:nvPr/>
        </p:nvSpPr>
        <p:spPr>
          <a:xfrm>
            <a:off x="-1" y="-1399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7"/>
            <a:stretch>
              <a:fillRect l="-1935" t="-2177" r="-9510" b="-68871"/>
            </a:stretch>
          </a:blipFill>
        </p:spPr>
        <p:txBody>
          <a:bodyPr/>
          <a:lstStyle/>
          <a:p>
            <a:endParaRPr lang="en-US"/>
          </a:p>
        </p:txBody>
      </p:sp>
      <p:sp>
        <p:nvSpPr>
          <p:cNvPr id="16" name="Freeform 16"/>
          <p:cNvSpPr/>
          <p:nvPr/>
        </p:nvSpPr>
        <p:spPr>
          <a:xfrm>
            <a:off x="15864742" y="3717721"/>
            <a:ext cx="2423258" cy="6490870"/>
          </a:xfrm>
          <a:custGeom>
            <a:avLst/>
            <a:gdLst/>
            <a:ahLst/>
            <a:cxnLst/>
            <a:rect l="l" t="t" r="r" b="b"/>
            <a:pathLst>
              <a:path w="2423258" h="6490870">
                <a:moveTo>
                  <a:pt x="0" y="0"/>
                </a:moveTo>
                <a:lnTo>
                  <a:pt x="2423258" y="0"/>
                </a:lnTo>
                <a:lnTo>
                  <a:pt x="2423258" y="6490870"/>
                </a:lnTo>
                <a:lnTo>
                  <a:pt x="0" y="6490870"/>
                </a:lnTo>
                <a:lnTo>
                  <a:pt x="0" y="0"/>
                </a:lnTo>
                <a:close/>
              </a:path>
            </a:pathLst>
          </a:custGeom>
          <a:blipFill>
            <a:blip r:embed="rId8"/>
            <a:stretch>
              <a:fillRect/>
            </a:stretch>
          </a:blipFill>
        </p:spPr>
        <p:txBody>
          <a:bodyPr/>
          <a:lstStyle/>
          <a:p>
            <a:endParaRPr lang="en-US" dirty="0"/>
          </a:p>
        </p:txBody>
      </p:sp>
      <p:sp>
        <p:nvSpPr>
          <p:cNvPr id="18" name="Freeform 18"/>
          <p:cNvSpPr/>
          <p:nvPr/>
        </p:nvSpPr>
        <p:spPr>
          <a:xfrm flipH="1">
            <a:off x="2509293" y="3782140"/>
            <a:ext cx="1777969" cy="6490870"/>
          </a:xfrm>
          <a:custGeom>
            <a:avLst/>
            <a:gdLst/>
            <a:ahLst/>
            <a:cxnLst/>
            <a:rect l="l" t="t" r="r" b="b"/>
            <a:pathLst>
              <a:path w="1777969" h="6490870">
                <a:moveTo>
                  <a:pt x="1777969" y="0"/>
                </a:moveTo>
                <a:lnTo>
                  <a:pt x="0" y="0"/>
                </a:lnTo>
                <a:lnTo>
                  <a:pt x="0" y="6490870"/>
                </a:lnTo>
                <a:lnTo>
                  <a:pt x="1777969" y="6490870"/>
                </a:lnTo>
                <a:lnTo>
                  <a:pt x="1777969" y="0"/>
                </a:lnTo>
                <a:close/>
              </a:path>
            </a:pathLst>
          </a:custGeom>
          <a:blipFill>
            <a:blip r:embed="rId9">
              <a:extLst>
                <a:ext uri="{96DAC541-7B7A-43D3-8B79-37D633B846F1}">
                  <asvg:svgBlip xmlns="" xmlns:asvg="http://schemas.microsoft.com/office/drawing/2016/SVG/main" r:embed="rId10"/>
                </a:ext>
              </a:extLst>
            </a:blip>
            <a:stretch>
              <a:fillRect/>
            </a:stretch>
          </a:blipFill>
        </p:spPr>
        <p:txBody>
          <a:bodyPr/>
          <a:lstStyle/>
          <a:p>
            <a:endParaRPr lang="en-US"/>
          </a:p>
        </p:txBody>
      </p:sp>
      <p:sp>
        <p:nvSpPr>
          <p:cNvPr id="19" name="Freeform 19"/>
          <p:cNvSpPr/>
          <p:nvPr/>
        </p:nvSpPr>
        <p:spPr>
          <a:xfrm>
            <a:off x="512666" y="3782140"/>
            <a:ext cx="2047329" cy="6490870"/>
          </a:xfrm>
          <a:custGeom>
            <a:avLst/>
            <a:gdLst/>
            <a:ahLst/>
            <a:cxnLst/>
            <a:rect l="l" t="t" r="r" b="b"/>
            <a:pathLst>
              <a:path w="2047329" h="6490870">
                <a:moveTo>
                  <a:pt x="0" y="0"/>
                </a:moveTo>
                <a:lnTo>
                  <a:pt x="2047328" y="0"/>
                </a:lnTo>
                <a:lnTo>
                  <a:pt x="2047328" y="6490870"/>
                </a:lnTo>
                <a:lnTo>
                  <a:pt x="0" y="6490870"/>
                </a:lnTo>
                <a:lnTo>
                  <a:pt x="0" y="0"/>
                </a:lnTo>
                <a:close/>
              </a:path>
            </a:pathLst>
          </a:custGeom>
          <a:blipFill>
            <a:blip r:embed="rId11"/>
            <a:stretch>
              <a:fillRect/>
            </a:stretch>
          </a:blipFill>
        </p:spPr>
        <p:txBody>
          <a:bodyPr/>
          <a:lstStyle/>
          <a:p>
            <a:endParaRPr lang="en-US"/>
          </a:p>
        </p:txBody>
      </p:sp>
      <p:sp>
        <p:nvSpPr>
          <p:cNvPr id="26" name="TextBox 26"/>
          <p:cNvSpPr txBox="1"/>
          <p:nvPr/>
        </p:nvSpPr>
        <p:spPr>
          <a:xfrm>
            <a:off x="1072964" y="1123600"/>
            <a:ext cx="16142069" cy="1846659"/>
          </a:xfrm>
          <a:prstGeom prst="rect">
            <a:avLst/>
          </a:prstGeom>
        </p:spPr>
        <p:txBody>
          <a:bodyPr wrap="square" lIns="0" tIns="0" rIns="0" bIns="0" rtlCol="0" anchor="t">
            <a:spAutoFit/>
          </a:bodyPr>
          <a:lstStyle/>
          <a:p>
            <a:pPr lvl="0" algn="ctr"/>
            <a:r>
              <a:rPr lang="en-US" sz="6000" b="1" dirty="0">
                <a:solidFill>
                  <a:schemeClr val="tx2"/>
                </a:solidFill>
                <a:latin typeface="Arial" panose="020B0604020202020204" pitchFamily="34" charset="0"/>
                <a:ea typeface="ADLaM Display" panose="02010000000000000000" pitchFamily="2" charset="0"/>
                <a:cs typeface="Arial" panose="020B0604020202020204" pitchFamily="34" charset="0"/>
              </a:rPr>
              <a:t>Evaluating the Care and Support Needs of Older People</a:t>
            </a:r>
          </a:p>
        </p:txBody>
      </p:sp>
      <p:sp>
        <p:nvSpPr>
          <p:cNvPr id="27" name="TextBox 27"/>
          <p:cNvSpPr txBox="1"/>
          <p:nvPr/>
        </p:nvSpPr>
        <p:spPr>
          <a:xfrm>
            <a:off x="5731542" y="3228142"/>
            <a:ext cx="7516497" cy="1477328"/>
          </a:xfrm>
          <a:prstGeom prst="rect">
            <a:avLst/>
          </a:prstGeom>
        </p:spPr>
        <p:txBody>
          <a:bodyPr wrap="square" lIns="0" tIns="0" rIns="0" bIns="0" rtlCol="0" anchor="t">
            <a:spAutoFit/>
          </a:bodyPr>
          <a:lstStyle/>
          <a:p>
            <a:pPr lvl="0"/>
            <a:r>
              <a:rPr lang="en-US" sz="2400" b="1" dirty="0">
                <a:solidFill>
                  <a:schemeClr val="tx2"/>
                </a:solidFill>
                <a:latin typeface="Arial" panose="020B0604020202020204" pitchFamily="34" charset="0"/>
                <a:cs typeface="Arial" panose="020B0604020202020204" pitchFamily="34" charset="0"/>
              </a:rPr>
              <a:t>Module:</a:t>
            </a:r>
            <a:r>
              <a:rPr lang="en-US" sz="2400" dirty="0">
                <a:solidFill>
                  <a:schemeClr val="tx2"/>
                </a:solidFill>
                <a:latin typeface="Arial" panose="020B0604020202020204" pitchFamily="34" charset="0"/>
                <a:cs typeface="Arial" panose="020B0604020202020204" pitchFamily="34" charset="0"/>
              </a:rPr>
              <a:t> BMHP6027 – Empowering the Older Person</a:t>
            </a:r>
          </a:p>
          <a:p>
            <a:pPr lvl="0"/>
            <a:r>
              <a:rPr lang="en-US" sz="2400" dirty="0">
                <a:solidFill>
                  <a:schemeClr val="tx2"/>
                </a:solidFill>
                <a:latin typeface="Arial" panose="020B0604020202020204" pitchFamily="34" charset="0"/>
                <a:cs typeface="Arial" panose="020B0604020202020204" pitchFamily="34" charset="0"/>
              </a:rPr>
              <a:t>Student </a:t>
            </a:r>
            <a:r>
              <a:rPr lang="en-US" sz="2400" dirty="0" smtClean="0">
                <a:solidFill>
                  <a:schemeClr val="tx2"/>
                </a:solidFill>
                <a:latin typeface="Arial" panose="020B0604020202020204" pitchFamily="34" charset="0"/>
                <a:cs typeface="Arial" panose="020B0604020202020204" pitchFamily="34" charset="0"/>
              </a:rPr>
              <a:t>ID: 2236700</a:t>
            </a:r>
          </a:p>
          <a:p>
            <a:pPr lvl="0"/>
            <a:r>
              <a:rPr lang="en-US" sz="2400" dirty="0" smtClean="0">
                <a:solidFill>
                  <a:schemeClr val="tx2"/>
                </a:solidFill>
                <a:latin typeface="Arial" panose="020B0604020202020204" pitchFamily="34" charset="0"/>
                <a:cs typeface="Arial" panose="020B0604020202020204" pitchFamily="34" charset="0"/>
              </a:rPr>
              <a:t>Nabila Haider</a:t>
            </a:r>
            <a:endParaRPr lang="en-US" sz="2400" dirty="0">
              <a:solidFill>
                <a:schemeClr val="tx2"/>
              </a:solidFill>
              <a:latin typeface="Arial" panose="020B0604020202020204" pitchFamily="34" charset="0"/>
              <a:cs typeface="Arial" panose="020B0604020202020204" pitchFamily="34" charset="0"/>
            </a:endParaRPr>
          </a:p>
          <a:p>
            <a:pPr lvl="0"/>
            <a:endParaRPr lang="en-US" sz="2400" dirty="0">
              <a:solidFill>
                <a:schemeClr val="tx2"/>
              </a:solidFill>
              <a:latin typeface="Arial" panose="020B0604020202020204" pitchFamily="34" charset="0"/>
              <a:cs typeface="Arial" panose="020B0604020202020204" pitchFamily="34" charset="0"/>
            </a:endParaRPr>
          </a:p>
        </p:txBody>
      </p:sp>
      <p:sp>
        <p:nvSpPr>
          <p:cNvPr id="29" name="Freeform 12">
            <a:extLst>
              <a:ext uri="{FF2B5EF4-FFF2-40B4-BE49-F238E27FC236}">
                <a16:creationId xmlns="" xmlns:a16="http://schemas.microsoft.com/office/drawing/2014/main" id="{CF8D946F-55C8-CFCF-A9B6-862A95624F64}"/>
              </a:ext>
            </a:extLst>
          </p:cNvPr>
          <p:cNvSpPr/>
          <p:nvPr/>
        </p:nvSpPr>
        <p:spPr>
          <a:xfrm>
            <a:off x="6477000" y="5143501"/>
            <a:ext cx="6025583" cy="5143500"/>
          </a:xfrm>
          <a:custGeom>
            <a:avLst/>
            <a:gdLst/>
            <a:ahLst/>
            <a:cxnLst/>
            <a:rect l="l" t="t" r="r" b="b"/>
            <a:pathLst>
              <a:path w="7715250" h="5975812">
                <a:moveTo>
                  <a:pt x="0" y="0"/>
                </a:moveTo>
                <a:lnTo>
                  <a:pt x="7715250" y="0"/>
                </a:lnTo>
                <a:lnTo>
                  <a:pt x="7715250" y="5975812"/>
                </a:lnTo>
                <a:lnTo>
                  <a:pt x="0" y="5975812"/>
                </a:lnTo>
                <a:lnTo>
                  <a:pt x="0" y="0"/>
                </a:lnTo>
                <a:close/>
              </a:path>
            </a:pathLst>
          </a:custGeom>
          <a:blipFill>
            <a:blip r:embed="rId12">
              <a:extLst>
                <a:ext uri="{96DAC541-7B7A-43D3-8B79-37D633B846F1}">
                  <asvg:svgBlip xmlns="" xmlns:asvg="http://schemas.microsoft.com/office/drawing/2016/SVG/main" r:embed="rId13"/>
                </a:ext>
              </a:extLst>
            </a:blip>
            <a:stretch>
              <a:fillRect/>
            </a:stretch>
          </a:blipFill>
        </p:spPr>
        <p:txBody>
          <a:bodyPr/>
          <a:lstStyle/>
          <a:p>
            <a:endParaRPr lang="en-US"/>
          </a:p>
        </p:txBody>
      </p:sp>
      <p:sp>
        <p:nvSpPr>
          <p:cNvPr id="31" name="Freeform 8">
            <a:extLst>
              <a:ext uri="{FF2B5EF4-FFF2-40B4-BE49-F238E27FC236}">
                <a16:creationId xmlns="" xmlns:a16="http://schemas.microsoft.com/office/drawing/2014/main" id="{F8C6C36C-0416-74DB-A1E8-CCB9A204D7D8}"/>
              </a:ext>
            </a:extLst>
          </p:cNvPr>
          <p:cNvSpPr/>
          <p:nvPr/>
        </p:nvSpPr>
        <p:spPr>
          <a:xfrm flipH="1">
            <a:off x="13984524" y="5542355"/>
            <a:ext cx="3554530" cy="4744645"/>
          </a:xfrm>
          <a:custGeom>
            <a:avLst/>
            <a:gdLst/>
            <a:ahLst/>
            <a:cxnLst/>
            <a:rect l="l" t="t" r="r" b="b"/>
            <a:pathLst>
              <a:path w="3554530" h="4744645">
                <a:moveTo>
                  <a:pt x="3554530" y="0"/>
                </a:moveTo>
                <a:lnTo>
                  <a:pt x="0" y="0"/>
                </a:lnTo>
                <a:lnTo>
                  <a:pt x="0" y="4744645"/>
                </a:lnTo>
                <a:lnTo>
                  <a:pt x="3554530" y="4744645"/>
                </a:lnTo>
                <a:lnTo>
                  <a:pt x="3554530" y="0"/>
                </a:lnTo>
                <a:close/>
              </a:path>
            </a:pathLst>
          </a:custGeom>
          <a:blipFill>
            <a:blip r:embed="rId14">
              <a:extLst>
                <a:ext uri="{96DAC541-7B7A-43D3-8B79-37D633B846F1}">
                  <asvg:svgBlip xmlns="" xmlns:asvg="http://schemas.microsoft.com/office/drawing/2016/SVG/main" r:embed="rId15"/>
                </a:ext>
              </a:extLst>
            </a:blip>
            <a:stretch>
              <a:fillRect/>
            </a:stretch>
          </a:blipFill>
        </p:spPr>
        <p:txBody>
          <a:bodyPr/>
          <a:lstStyle/>
          <a:p>
            <a:endParaRPr lang="en-US"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7056318" y="445069"/>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8514"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 xmlns:a16="http://schemas.microsoft.com/office/drawing/2014/main" id="{F68B3F68-107C-434F-AA38-110D5EA91B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 xmlns:a16="http://schemas.microsoft.com/office/drawing/2014/main" id="{AAD0DBB9-1A4B-4391-81D4-CB19F9AB91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063BBA22-50EA-4C4D-BE05-F1CE4E63AA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 xmlns:a16="http://schemas.microsoft.com/office/drawing/2014/main" id="{FB347A7A-36CD-B054-0279-521CA0E51DF2}"/>
              </a:ext>
            </a:extLst>
          </p:cNvPr>
          <p:cNvSpPr txBox="1"/>
          <p:nvPr/>
        </p:nvSpPr>
        <p:spPr>
          <a:xfrm>
            <a:off x="2057395" y="523297"/>
            <a:ext cx="15066035" cy="131659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000" b="1" kern="1200" dirty="0">
                <a:solidFill>
                  <a:srgbClr val="FFFFFF"/>
                </a:solidFill>
                <a:latin typeface="+mj-lt"/>
                <a:ea typeface="+mj-ea"/>
                <a:cs typeface="+mj-cs"/>
              </a:rPr>
              <a:t>Table Of Contents</a:t>
            </a:r>
          </a:p>
        </p:txBody>
      </p:sp>
      <p:graphicFrame>
        <p:nvGraphicFramePr>
          <p:cNvPr id="8" name="Diagram 7">
            <a:extLst>
              <a:ext uri="{FF2B5EF4-FFF2-40B4-BE49-F238E27FC236}">
                <a16:creationId xmlns="" xmlns:a16="http://schemas.microsoft.com/office/drawing/2014/main" id="{AB89AB36-666C-0716-82C1-906417E5B495}"/>
              </a:ext>
            </a:extLst>
          </p:cNvPr>
          <p:cNvGraphicFramePr/>
          <p:nvPr>
            <p:extLst>
              <p:ext uri="{D42A27DB-BD31-4B8C-83A1-F6EECF244321}">
                <p14:modId xmlns:p14="http://schemas.microsoft.com/office/powerpoint/2010/main" val="1576896325"/>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4976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9F8"/>
        </a:solidFill>
        <a:effectLst/>
      </p:bgPr>
    </p:bg>
    <p:spTree>
      <p:nvGrpSpPr>
        <p:cNvPr id="1" name="">
          <a:extLst>
            <a:ext uri="{FF2B5EF4-FFF2-40B4-BE49-F238E27FC236}">
              <a16:creationId xmlns="" xmlns:a16="http://schemas.microsoft.com/office/drawing/2014/main" id="{961F3BB0-4BE8-990E-3A6C-76ECC34AFCDE}"/>
            </a:ext>
          </a:extLst>
        </p:cNvPr>
        <p:cNvGrpSpPr/>
        <p:nvPr/>
      </p:nvGrpSpPr>
      <p:grpSpPr>
        <a:xfrm>
          <a:off x="0" y="0"/>
          <a:ext cx="0" cy="0"/>
          <a:chOff x="0" y="0"/>
          <a:chExt cx="0" cy="0"/>
        </a:xfrm>
      </p:grpSpPr>
      <p:sp>
        <p:nvSpPr>
          <p:cNvPr id="2" name="Freeform 2">
            <a:extLst>
              <a:ext uri="{FF2B5EF4-FFF2-40B4-BE49-F238E27FC236}">
                <a16:creationId xmlns="" xmlns:a16="http://schemas.microsoft.com/office/drawing/2014/main" id="{527AF238-DB98-EEF3-7C5D-5524C4B0AC8B}"/>
              </a:ext>
            </a:extLst>
          </p:cNvPr>
          <p:cNvSpPr/>
          <p:nvPr/>
        </p:nvSpPr>
        <p:spPr>
          <a:xfrm>
            <a:off x="0" y="8864726"/>
            <a:ext cx="18288000" cy="1422274"/>
          </a:xfrm>
          <a:custGeom>
            <a:avLst/>
            <a:gdLst/>
            <a:ahLst/>
            <a:cxnLst/>
            <a:rect l="l" t="t" r="r" b="b"/>
            <a:pathLst>
              <a:path w="18288000" h="1422274">
                <a:moveTo>
                  <a:pt x="0" y="0"/>
                </a:moveTo>
                <a:lnTo>
                  <a:pt x="18288000" y="0"/>
                </a:lnTo>
                <a:lnTo>
                  <a:pt x="18288000" y="1422274"/>
                </a:lnTo>
                <a:lnTo>
                  <a:pt x="0" y="1422274"/>
                </a:lnTo>
                <a:lnTo>
                  <a:pt x="0" y="0"/>
                </a:lnTo>
                <a:close/>
              </a:path>
            </a:pathLst>
          </a:custGeom>
          <a:blipFill>
            <a:blip r:embed="rId5"/>
            <a:stretch>
              <a:fillRect l="-22604" t="-39800" r="-21354" b="-329905"/>
            </a:stretch>
          </a:blipFill>
        </p:spPr>
        <p:txBody>
          <a:bodyPr/>
          <a:lstStyle/>
          <a:p>
            <a:endParaRPr lang="en-US"/>
          </a:p>
        </p:txBody>
      </p:sp>
      <p:sp>
        <p:nvSpPr>
          <p:cNvPr id="3" name="Freeform 3">
            <a:extLst>
              <a:ext uri="{FF2B5EF4-FFF2-40B4-BE49-F238E27FC236}">
                <a16:creationId xmlns="" xmlns:a16="http://schemas.microsoft.com/office/drawing/2014/main" id="{3EA23FB7-3B31-FBAC-024C-E9B4259F51EC}"/>
              </a:ext>
            </a:extLst>
          </p:cNvPr>
          <p:cNvSpPr/>
          <p:nvPr/>
        </p:nvSpPr>
        <p:spPr>
          <a:xfrm>
            <a:off x="9543187" y="1428457"/>
            <a:ext cx="8547142" cy="7785514"/>
          </a:xfrm>
          <a:custGeom>
            <a:avLst/>
            <a:gdLst/>
            <a:ahLst/>
            <a:cxnLst/>
            <a:rect l="l" t="t" r="r" b="b"/>
            <a:pathLst>
              <a:path w="8547142" h="7785514">
                <a:moveTo>
                  <a:pt x="0" y="0"/>
                </a:moveTo>
                <a:lnTo>
                  <a:pt x="8547142" y="0"/>
                </a:lnTo>
                <a:lnTo>
                  <a:pt x="8547142" y="7785514"/>
                </a:lnTo>
                <a:lnTo>
                  <a:pt x="0" y="7785514"/>
                </a:lnTo>
                <a:lnTo>
                  <a:pt x="0" y="0"/>
                </a:lnTo>
                <a:close/>
              </a:path>
            </a:pathLst>
          </a:custGeom>
          <a:blipFill>
            <a:blip r:embed="rId6"/>
            <a:stretch>
              <a:fillRect r="-56243"/>
            </a:stretch>
          </a:blipFill>
        </p:spPr>
        <p:txBody>
          <a:bodyPr/>
          <a:lstStyle/>
          <a:p>
            <a:endParaRPr lang="en-US"/>
          </a:p>
        </p:txBody>
      </p:sp>
      <p:sp>
        <p:nvSpPr>
          <p:cNvPr id="6" name="Freeform 6">
            <a:extLst>
              <a:ext uri="{FF2B5EF4-FFF2-40B4-BE49-F238E27FC236}">
                <a16:creationId xmlns="" xmlns:a16="http://schemas.microsoft.com/office/drawing/2014/main" id="{44C7FD69-C7EF-3DD4-8B7B-0789AC0C0755}"/>
              </a:ext>
            </a:extLst>
          </p:cNvPr>
          <p:cNvSpPr/>
          <p:nvPr/>
        </p:nvSpPr>
        <p:spPr>
          <a:xfrm>
            <a:off x="14731156" y="7900023"/>
            <a:ext cx="2055098" cy="2386977"/>
          </a:xfrm>
          <a:custGeom>
            <a:avLst/>
            <a:gdLst/>
            <a:ahLst/>
            <a:cxnLst/>
            <a:rect l="l" t="t" r="r" b="b"/>
            <a:pathLst>
              <a:path w="2055098" h="2386977">
                <a:moveTo>
                  <a:pt x="0" y="0"/>
                </a:moveTo>
                <a:lnTo>
                  <a:pt x="2055098" y="0"/>
                </a:lnTo>
                <a:lnTo>
                  <a:pt x="2055098" y="2386977"/>
                </a:lnTo>
                <a:lnTo>
                  <a:pt x="0" y="2386977"/>
                </a:lnTo>
                <a:lnTo>
                  <a:pt x="0" y="0"/>
                </a:lnTo>
                <a:close/>
              </a:path>
            </a:pathLst>
          </a:custGeom>
          <a:blipFill>
            <a:blip r:embed="rId7"/>
            <a:stretch>
              <a:fillRect/>
            </a:stretch>
          </a:blipFill>
        </p:spPr>
        <p:txBody>
          <a:bodyPr/>
          <a:lstStyle/>
          <a:p>
            <a:endParaRPr lang="en-US"/>
          </a:p>
        </p:txBody>
      </p:sp>
      <p:graphicFrame>
        <p:nvGraphicFramePr>
          <p:cNvPr id="9" name="Diagram 8">
            <a:extLst>
              <a:ext uri="{FF2B5EF4-FFF2-40B4-BE49-F238E27FC236}">
                <a16:creationId xmlns="" xmlns:a16="http://schemas.microsoft.com/office/drawing/2014/main" id="{3EDD1CB3-66F2-D5B0-E835-980DC5B01798}"/>
              </a:ext>
            </a:extLst>
          </p:cNvPr>
          <p:cNvGraphicFramePr/>
          <p:nvPr>
            <p:extLst>
              <p:ext uri="{D42A27DB-BD31-4B8C-83A1-F6EECF244321}">
                <p14:modId xmlns:p14="http://schemas.microsoft.com/office/powerpoint/2010/main" val="3397020398"/>
              </p:ext>
            </p:extLst>
          </p:nvPr>
        </p:nvGraphicFramePr>
        <p:xfrm>
          <a:off x="845140" y="1952972"/>
          <a:ext cx="8500376" cy="691175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8">
            <a:extLst>
              <a:ext uri="{FF2B5EF4-FFF2-40B4-BE49-F238E27FC236}">
                <a16:creationId xmlns="" xmlns:a16="http://schemas.microsoft.com/office/drawing/2014/main" id="{E8C614EA-AD0D-A18A-2A04-E24AB88DDA9C}"/>
              </a:ext>
            </a:extLst>
          </p:cNvPr>
          <p:cNvSpPr txBox="1"/>
          <p:nvPr/>
        </p:nvSpPr>
        <p:spPr>
          <a:xfrm>
            <a:off x="1066800" y="1089903"/>
            <a:ext cx="6203270" cy="677108"/>
          </a:xfrm>
          <a:prstGeom prst="rect">
            <a:avLst/>
          </a:prstGeom>
        </p:spPr>
        <p:txBody>
          <a:bodyPr lIns="0" tIns="0" rIns="0" bIns="0" rtlCol="0" anchor="t">
            <a:spAutoFit/>
          </a:bodyPr>
          <a:lstStyle/>
          <a:p>
            <a:r>
              <a:rPr lang="en-US" sz="4400" b="1" dirty="0">
                <a:solidFill>
                  <a:schemeClr val="tx2"/>
                </a:solidFill>
                <a:latin typeface="Arial" panose="020B0604020202020204" pitchFamily="34" charset="0"/>
                <a:cs typeface="Arial" panose="020B0604020202020204" pitchFamily="34" charset="0"/>
              </a:rPr>
              <a:t>Introduction </a:t>
            </a:r>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6481454" y="478298"/>
            <a:ext cx="609600" cy="609600"/>
          </a:xfrm>
          <a:prstGeom prst="rect">
            <a:avLst/>
          </a:prstGeom>
        </p:spPr>
      </p:pic>
    </p:spTree>
    <p:extLst>
      <p:ext uri="{BB962C8B-B14F-4D97-AF65-F5344CB8AC3E}">
        <p14:creationId xmlns:p14="http://schemas.microsoft.com/office/powerpoint/2010/main" val="14993674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516"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2F9F2"/>
        </a:solidFill>
        <a:effectLst/>
      </p:bgPr>
    </p:bg>
    <p:spTree>
      <p:nvGrpSpPr>
        <p:cNvPr id="1" name=""/>
        <p:cNvGrpSpPr/>
        <p:nvPr/>
      </p:nvGrpSpPr>
      <p:grpSpPr>
        <a:xfrm>
          <a:off x="0" y="0"/>
          <a:ext cx="0" cy="0"/>
          <a:chOff x="0" y="0"/>
          <a:chExt cx="0" cy="0"/>
        </a:xfrm>
      </p:grpSpPr>
      <p:graphicFrame>
        <p:nvGraphicFramePr>
          <p:cNvPr id="15" name="Diagram 14">
            <a:extLst>
              <a:ext uri="{FF2B5EF4-FFF2-40B4-BE49-F238E27FC236}">
                <a16:creationId xmlns="" xmlns:a16="http://schemas.microsoft.com/office/drawing/2014/main" id="{42C0421A-276D-466E-5D63-A88ADC189C75}"/>
              </a:ext>
            </a:extLst>
          </p:cNvPr>
          <p:cNvGraphicFramePr/>
          <p:nvPr>
            <p:extLst>
              <p:ext uri="{D42A27DB-BD31-4B8C-83A1-F6EECF244321}">
                <p14:modId xmlns:p14="http://schemas.microsoft.com/office/powerpoint/2010/main" val="1781492121"/>
              </p:ext>
            </p:extLst>
          </p:nvPr>
        </p:nvGraphicFramePr>
        <p:xfrm>
          <a:off x="295798" y="3036332"/>
          <a:ext cx="8848201" cy="68642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1"/>
          <p:cNvSpPr txBox="1"/>
          <p:nvPr/>
        </p:nvSpPr>
        <p:spPr>
          <a:xfrm>
            <a:off x="4954744" y="1523181"/>
            <a:ext cx="7884956" cy="654025"/>
          </a:xfrm>
          <a:prstGeom prst="rect">
            <a:avLst/>
          </a:prstGeom>
        </p:spPr>
        <p:txBody>
          <a:bodyPr lIns="0" tIns="0" rIns="0" bIns="0" rtlCol="0" anchor="t">
            <a:spAutoFit/>
          </a:bodyPr>
          <a:lstStyle/>
          <a:p>
            <a:pPr algn="ctr">
              <a:lnSpc>
                <a:spcPts val="5141"/>
              </a:lnSpc>
            </a:pPr>
            <a:r>
              <a:rPr lang="en-US" sz="4400" b="1" dirty="0">
                <a:latin typeface="Arial" panose="020B0604020202020204" pitchFamily="34" charset="0"/>
                <a:cs typeface="Arial" panose="020B0604020202020204" pitchFamily="34" charset="0"/>
              </a:rPr>
              <a:t>The Ageing Population </a:t>
            </a:r>
            <a:endParaRPr lang="en-US" sz="11500" b="1" dirty="0">
              <a:solidFill>
                <a:srgbClr val="FF587B"/>
              </a:solidFill>
              <a:latin typeface="Arial" panose="020B0604020202020204" pitchFamily="34" charset="0"/>
              <a:ea typeface="Berthold Block"/>
              <a:cs typeface="Arial" panose="020B0604020202020204" pitchFamily="34" charset="0"/>
              <a:sym typeface="Berthold Block"/>
            </a:endParaRPr>
          </a:p>
        </p:txBody>
      </p:sp>
      <p:pic>
        <p:nvPicPr>
          <p:cNvPr id="13" name="Picture 12">
            <a:extLst>
              <a:ext uri="{FF2B5EF4-FFF2-40B4-BE49-F238E27FC236}">
                <a16:creationId xmlns="" xmlns:a16="http://schemas.microsoft.com/office/drawing/2014/main" id="{4748A089-714F-EA1C-C16B-3486099677FB}"/>
              </a:ext>
            </a:extLst>
          </p:cNvPr>
          <p:cNvPicPr>
            <a:picLocks noChangeAspect="1"/>
          </p:cNvPicPr>
          <p:nvPr/>
        </p:nvPicPr>
        <p:blipFill>
          <a:blip r:embed="rId10"/>
          <a:stretch>
            <a:fillRect/>
          </a:stretch>
        </p:blipFill>
        <p:spPr>
          <a:xfrm>
            <a:off x="9165770" y="3543301"/>
            <a:ext cx="8848201" cy="3825306"/>
          </a:xfrm>
          <a:prstGeom prst="rect">
            <a:avLst/>
          </a:prstGeom>
        </p:spPr>
      </p:pic>
      <p:sp>
        <p:nvSpPr>
          <p:cNvPr id="14" name="TextBox 13">
            <a:extLst>
              <a:ext uri="{FF2B5EF4-FFF2-40B4-BE49-F238E27FC236}">
                <a16:creationId xmlns="" xmlns:a16="http://schemas.microsoft.com/office/drawing/2014/main" id="{1904AF61-7422-773B-1299-DDBFF0BE36AB}"/>
              </a:ext>
            </a:extLst>
          </p:cNvPr>
          <p:cNvSpPr txBox="1"/>
          <p:nvPr/>
        </p:nvSpPr>
        <p:spPr>
          <a:xfrm>
            <a:off x="11506200" y="7810500"/>
            <a:ext cx="4495800" cy="369332"/>
          </a:xfrm>
          <a:prstGeom prst="rect">
            <a:avLst/>
          </a:prstGeom>
          <a:noFill/>
        </p:spPr>
        <p:txBody>
          <a:bodyPr wrap="square" rtlCol="0">
            <a:spAutoFit/>
          </a:bodyPr>
          <a:lstStyle/>
          <a:p>
            <a:r>
              <a:rPr lang="en-US" dirty="0"/>
              <a:t>Source: (Barton, Sturge and Harker, 2024)</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459200" y="913581"/>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51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 xmlns:a16="http://schemas.microsoft.com/office/drawing/2014/main" id="{3D64967D-8ECB-C14E-0B4E-4E60392BDA1B}"/>
            </a:ext>
          </a:extLst>
        </p:cNvPr>
        <p:cNvGrpSpPr/>
        <p:nvPr/>
      </p:nvGrpSpPr>
      <p:grpSpPr>
        <a:xfrm>
          <a:off x="0" y="0"/>
          <a:ext cx="0" cy="0"/>
          <a:chOff x="0" y="0"/>
          <a:chExt cx="0" cy="0"/>
        </a:xfrm>
      </p:grpSpPr>
      <p:sp useBgFill="1">
        <p:nvSpPr>
          <p:cNvPr id="34" name="Rectangle 33">
            <a:extLst>
              <a:ext uri="{FF2B5EF4-FFF2-40B4-BE49-F238E27FC236}">
                <a16:creationId xmlns="" xmlns:a16="http://schemas.microsoft.com/office/drawing/2014/main" id="{8D1AA55E-40D5-461B-A5A8-4AE8AAB71B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1">
            <a:extLst>
              <a:ext uri="{FF2B5EF4-FFF2-40B4-BE49-F238E27FC236}">
                <a16:creationId xmlns="" xmlns:a16="http://schemas.microsoft.com/office/drawing/2014/main" id="{BD577817-44A0-51E1-3E63-29776C22A862}"/>
              </a:ext>
            </a:extLst>
          </p:cNvPr>
          <p:cNvSpPr txBox="1"/>
          <p:nvPr/>
        </p:nvSpPr>
        <p:spPr>
          <a:xfrm>
            <a:off x="1257300" y="1047964"/>
            <a:ext cx="7865091" cy="3338298"/>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8000" b="1" dirty="0">
                <a:latin typeface="+mj-lt"/>
                <a:ea typeface="+mj-ea"/>
                <a:cs typeface="+mj-cs"/>
              </a:rPr>
              <a:t>Defining Ageing </a:t>
            </a:r>
            <a:endParaRPr lang="en-US" sz="8000" dirty="0">
              <a:latin typeface="+mj-lt"/>
              <a:ea typeface="+mj-ea"/>
              <a:cs typeface="+mj-cs"/>
            </a:endParaRPr>
          </a:p>
        </p:txBody>
      </p:sp>
      <p:cxnSp>
        <p:nvCxnSpPr>
          <p:cNvPr id="35" name="Straight Connector 34">
            <a:extLst>
              <a:ext uri="{FF2B5EF4-FFF2-40B4-BE49-F238E27FC236}">
                <a16:creationId xmlns="" xmlns:a16="http://schemas.microsoft.com/office/drawing/2014/main" id="{C49DA8F6-BCC1-4447-B54C-57856834B94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935433" y="572901"/>
            <a:ext cx="0" cy="9714099"/>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36" name="Group 35">
            <a:extLst>
              <a:ext uri="{FF2B5EF4-FFF2-40B4-BE49-F238E27FC236}">
                <a16:creationId xmlns="" xmlns:a16="http://schemas.microsoft.com/office/drawing/2014/main" id="{0FE0E4CA-04FD-4712-9979-0D4FACCA607F}"/>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9165638" y="1110471"/>
            <a:ext cx="698189" cy="1308225"/>
            <a:chOff x="6110408" y="740316"/>
            <a:chExt cx="465458" cy="872153"/>
          </a:xfrm>
        </p:grpSpPr>
        <p:sp>
          <p:nvSpPr>
            <p:cNvPr id="29" name="Graphic 11">
              <a:extLst>
                <a:ext uri="{FF2B5EF4-FFF2-40B4-BE49-F238E27FC236}">
                  <a16:creationId xmlns="" xmlns:a16="http://schemas.microsoft.com/office/drawing/2014/main" id="{6CB927A4-E432-4310-9CD5-E89FF506317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37" name="Graphic 10">
              <a:extLst>
                <a:ext uri="{FF2B5EF4-FFF2-40B4-BE49-F238E27FC236}">
                  <a16:creationId xmlns="" xmlns:a16="http://schemas.microsoft.com/office/drawing/2014/main" id="{E3020543-B24B-4EC4-8FFC-8DD88EEA91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31" name="Graphic 12">
              <a:extLst>
                <a:ext uri="{FF2B5EF4-FFF2-40B4-BE49-F238E27FC236}">
                  <a16:creationId xmlns="" xmlns:a16="http://schemas.microsoft.com/office/drawing/2014/main" id="{1453BF6C-B012-48B7-B4E8-6D7AC7C27D0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13" name="Picture 12">
            <a:extLst>
              <a:ext uri="{FF2B5EF4-FFF2-40B4-BE49-F238E27FC236}">
                <a16:creationId xmlns="" xmlns:a16="http://schemas.microsoft.com/office/drawing/2014/main" id="{95679046-245D-2885-E9A7-F6A5840ACE3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 xmlns:a1611="http://schemas.microsoft.com/office/drawing/2016/11/main" r:id="rId6"/>
              </a:ext>
            </a:extLst>
          </a:blip>
          <a:srcRect r="9281" b="1"/>
          <a:stretch>
            <a:fillRect/>
          </a:stretch>
        </p:blipFill>
        <p:spPr>
          <a:xfrm>
            <a:off x="1492124" y="3964262"/>
            <a:ext cx="7865086" cy="4492458"/>
          </a:xfrm>
          <a:prstGeom prst="rect">
            <a:avLst/>
          </a:prstGeom>
        </p:spPr>
      </p:pic>
      <p:sp>
        <p:nvSpPr>
          <p:cNvPr id="33" name="Rectangle 32">
            <a:extLst>
              <a:ext uri="{FF2B5EF4-FFF2-40B4-BE49-F238E27FC236}">
                <a16:creationId xmlns="" xmlns:a16="http://schemas.microsoft.com/office/drawing/2014/main" id="{2CA8D992-BB3F-47CD-BA18-71D54539202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257300" y="4500082"/>
            <a:ext cx="7865085" cy="4496955"/>
          </a:xfrm>
          <a:prstGeom prst="rect">
            <a:avLst/>
          </a:prstGeom>
          <a:gradFill flip="none" rotWithShape="1">
            <a:gsLst>
              <a:gs pos="100000">
                <a:schemeClr val="accent2">
                  <a:alpha val="20000"/>
                </a:schemeClr>
              </a:gs>
              <a:gs pos="0">
                <a:schemeClr val="accent1">
                  <a:alpha val="2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Diagram 11">
            <a:extLst>
              <a:ext uri="{FF2B5EF4-FFF2-40B4-BE49-F238E27FC236}">
                <a16:creationId xmlns="" xmlns:a16="http://schemas.microsoft.com/office/drawing/2014/main" id="{0513F880-2A34-FA36-DF51-8B750BE27A48}"/>
              </a:ext>
            </a:extLst>
          </p:cNvPr>
          <p:cNvGraphicFramePr/>
          <p:nvPr>
            <p:extLst>
              <p:ext uri="{D42A27DB-BD31-4B8C-83A1-F6EECF244321}">
                <p14:modId xmlns:p14="http://schemas.microsoft.com/office/powerpoint/2010/main" val="2922090783"/>
              </p:ext>
            </p:extLst>
          </p:nvPr>
        </p:nvGraphicFramePr>
        <p:xfrm>
          <a:off x="10219020" y="917335"/>
          <a:ext cx="7166873" cy="89679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297400" y="268101"/>
            <a:ext cx="609600" cy="609600"/>
          </a:xfrm>
          <a:prstGeom prst="rect">
            <a:avLst/>
          </a:prstGeom>
        </p:spPr>
      </p:pic>
    </p:spTree>
    <p:extLst>
      <p:ext uri="{BB962C8B-B14F-4D97-AF65-F5344CB8AC3E}">
        <p14:creationId xmlns:p14="http://schemas.microsoft.com/office/powerpoint/2010/main" val="23322902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763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 xmlns:a16="http://schemas.microsoft.com/office/drawing/2014/main" id="{FC89A686-342C-3893-543A-BBCC76780556}"/>
            </a:ext>
          </a:extLst>
        </p:cNvPr>
        <p:cNvGrpSpPr/>
        <p:nvPr/>
      </p:nvGrpSpPr>
      <p:grpSpPr>
        <a:xfrm>
          <a:off x="0" y="0"/>
          <a:ext cx="0" cy="0"/>
          <a:chOff x="0" y="0"/>
          <a:chExt cx="0" cy="0"/>
        </a:xfrm>
      </p:grpSpPr>
      <p:sp useBgFill="1">
        <p:nvSpPr>
          <p:cNvPr id="31" name="Rectangle 30">
            <a:extLst>
              <a:ext uri="{FF2B5EF4-FFF2-40B4-BE49-F238E27FC236}">
                <a16:creationId xmlns="" xmlns:a16="http://schemas.microsoft.com/office/drawing/2014/main" id="{6C4028FD-8BAA-4A19-BFDE-594D991B75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1">
            <a:extLst>
              <a:ext uri="{FF2B5EF4-FFF2-40B4-BE49-F238E27FC236}">
                <a16:creationId xmlns="" xmlns:a16="http://schemas.microsoft.com/office/drawing/2014/main" id="{B657DED2-200E-A19F-60D6-FBB48A778295}"/>
              </a:ext>
            </a:extLst>
          </p:cNvPr>
          <p:cNvSpPr txBox="1"/>
          <p:nvPr/>
        </p:nvSpPr>
        <p:spPr>
          <a:xfrm>
            <a:off x="1257300" y="835492"/>
            <a:ext cx="15773400" cy="170054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7800" b="1" kern="1200" dirty="0">
                <a:solidFill>
                  <a:schemeClr val="tx1"/>
                </a:solidFill>
                <a:latin typeface="+mj-lt"/>
                <a:ea typeface="+mj-ea"/>
                <a:cs typeface="+mj-cs"/>
              </a:rPr>
              <a:t>Theoretical Frameworks</a:t>
            </a:r>
          </a:p>
        </p:txBody>
      </p:sp>
      <p:graphicFrame>
        <p:nvGraphicFramePr>
          <p:cNvPr id="21" name="TextBox 10">
            <a:extLst>
              <a:ext uri="{FF2B5EF4-FFF2-40B4-BE49-F238E27FC236}">
                <a16:creationId xmlns="" xmlns:a16="http://schemas.microsoft.com/office/drawing/2014/main" id="{D87AC74C-5074-59B2-40EB-97652538BA8E}"/>
              </a:ext>
            </a:extLst>
          </p:cNvPr>
          <p:cNvGraphicFramePr/>
          <p:nvPr>
            <p:extLst>
              <p:ext uri="{D42A27DB-BD31-4B8C-83A1-F6EECF244321}">
                <p14:modId xmlns:p14="http://schemas.microsoft.com/office/powerpoint/2010/main" val="3805431861"/>
              </p:ext>
            </p:extLst>
          </p:nvPr>
        </p:nvGraphicFramePr>
        <p:xfrm>
          <a:off x="1289957" y="2169645"/>
          <a:ext cx="16573500" cy="72818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725900" y="835492"/>
            <a:ext cx="609600" cy="609600"/>
          </a:xfrm>
          <a:prstGeom prst="rect">
            <a:avLst/>
          </a:prstGeom>
        </p:spPr>
      </p:pic>
    </p:spTree>
    <p:extLst>
      <p:ext uri="{BB962C8B-B14F-4D97-AF65-F5344CB8AC3E}">
        <p14:creationId xmlns:p14="http://schemas.microsoft.com/office/powerpoint/2010/main" val="25468427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842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 y="1824895"/>
            <a:ext cx="1097278" cy="1010190"/>
            <a:chOff x="3940602" y="308034"/>
            <a:chExt cx="2116791" cy="3428999"/>
          </a:xfrm>
          <a:solidFill>
            <a:schemeClr val="accent4"/>
          </a:solidFill>
        </p:grpSpPr>
        <p:sp>
          <p:nvSpPr>
            <p:cNvPr id="17" name="Rectangle 16">
              <a:extLst>
                <a:ext uri="{FF2B5EF4-FFF2-40B4-BE49-F238E27FC236}">
                  <a16:creationId xmlns=""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60118" y="920931"/>
            <a:ext cx="16361231" cy="284117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Diagram 10">
            <a:extLst>
              <a:ext uri="{FF2B5EF4-FFF2-40B4-BE49-F238E27FC236}">
                <a16:creationId xmlns="" xmlns:a16="http://schemas.microsoft.com/office/drawing/2014/main" id="{EFF6065A-4BF5-B8D3-83FE-69C57F59E2B5}"/>
              </a:ext>
            </a:extLst>
          </p:cNvPr>
          <p:cNvGraphicFramePr/>
          <p:nvPr>
            <p:extLst>
              <p:ext uri="{D42A27DB-BD31-4B8C-83A1-F6EECF244321}">
                <p14:modId xmlns:p14="http://schemas.microsoft.com/office/powerpoint/2010/main" val="3683519621"/>
              </p:ext>
            </p:extLst>
          </p:nvPr>
        </p:nvGraphicFramePr>
        <p:xfrm>
          <a:off x="1567542" y="4526283"/>
          <a:ext cx="15463158" cy="48397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cxnSp>
        <p:nvCxnSpPr>
          <p:cNvPr id="23" name="Straight Connector 22">
            <a:extLst>
              <a:ext uri="{FF2B5EF4-FFF2-40B4-BE49-F238E27FC236}">
                <a16:creationId xmlns=""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1257300" y="9727969"/>
            <a:ext cx="157734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TextBox 9"/>
          <p:cNvSpPr txBox="1"/>
          <p:nvPr/>
        </p:nvSpPr>
        <p:spPr>
          <a:xfrm>
            <a:off x="2269390" y="1773104"/>
            <a:ext cx="10434371" cy="830997"/>
          </a:xfrm>
          <a:prstGeom prst="rect">
            <a:avLst/>
          </a:prstGeom>
        </p:spPr>
        <p:txBody>
          <a:bodyPr wrap="square" lIns="0" tIns="0" rIns="0" bIns="0" rtlCol="0" anchor="t">
            <a:spAutoFit/>
          </a:bodyPr>
          <a:lstStyle/>
          <a:p>
            <a:pPr>
              <a:spcAft>
                <a:spcPts val="600"/>
              </a:spcAft>
            </a:pPr>
            <a:r>
              <a:rPr lang="en-US" sz="5400" b="1" dirty="0"/>
              <a:t>Policy &amp; Legislation </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421100" y="616131"/>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3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 xmlns:a16="http://schemas.microsoft.com/office/drawing/2014/main" id="{2659FDB4-FCBE-4A89-B46D-43D4FA544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2469"/>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9" name="Straight Connector 18">
            <a:extLst>
              <a:ext uri="{FF2B5EF4-FFF2-40B4-BE49-F238E27FC236}">
                <a16:creationId xmlns="" xmlns:a16="http://schemas.microsoft.com/office/drawing/2014/main" id="{C8F51B3F-8331-4E4A-AE96-D47B1006EEA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7092079" y="1698171"/>
            <a:ext cx="0" cy="8576359"/>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TextBox 11"/>
          <p:cNvSpPr txBox="1"/>
          <p:nvPr/>
        </p:nvSpPr>
        <p:spPr>
          <a:xfrm>
            <a:off x="1289957" y="4527947"/>
            <a:ext cx="4822366" cy="2031325"/>
          </a:xfrm>
          <a:prstGeom prst="rect">
            <a:avLst/>
          </a:prstGeom>
        </p:spPr>
        <p:txBody>
          <a:bodyPr wrap="square" lIns="0" tIns="0" rIns="0" bIns="0" rtlCol="0" anchor="t">
            <a:spAutoFit/>
          </a:bodyPr>
          <a:lstStyle/>
          <a:p>
            <a:pPr algn="ctr">
              <a:spcAft>
                <a:spcPts val="600"/>
              </a:spcAft>
            </a:pPr>
            <a:r>
              <a:rPr lang="en-US" sz="4400" b="1" dirty="0">
                <a:latin typeface="Arial" panose="020B0604020202020204" pitchFamily="34" charset="0"/>
                <a:cs typeface="Arial" panose="020B0604020202020204" pitchFamily="34" charset="0"/>
              </a:rPr>
              <a:t>Introduction to the Existing Provision. </a:t>
            </a:r>
          </a:p>
        </p:txBody>
      </p:sp>
      <p:graphicFrame>
        <p:nvGraphicFramePr>
          <p:cNvPr id="13" name="TextBox 10">
            <a:extLst>
              <a:ext uri="{FF2B5EF4-FFF2-40B4-BE49-F238E27FC236}">
                <a16:creationId xmlns="" xmlns:a16="http://schemas.microsoft.com/office/drawing/2014/main" id="{F531F8F7-55A1-F644-BF35-A0E870ACA697}"/>
              </a:ext>
            </a:extLst>
          </p:cNvPr>
          <p:cNvGraphicFramePr/>
          <p:nvPr>
            <p:extLst>
              <p:ext uri="{D42A27DB-BD31-4B8C-83A1-F6EECF244321}">
                <p14:modId xmlns:p14="http://schemas.microsoft.com/office/powerpoint/2010/main" val="789489445"/>
              </p:ext>
            </p:extLst>
          </p:nvPr>
        </p:nvGraphicFramePr>
        <p:xfrm>
          <a:off x="7662802" y="1606200"/>
          <a:ext cx="9367898" cy="83840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687800" y="7239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704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 xmlns:a16="http://schemas.microsoft.com/office/drawing/2014/main" id="{6E64C116-56AF-628E-F404-002497F99D7B}"/>
            </a:ext>
          </a:extLst>
        </p:cNvPr>
        <p:cNvGrpSpPr/>
        <p:nvPr/>
      </p:nvGrpSpPr>
      <p:grpSpPr>
        <a:xfrm>
          <a:off x="0" y="0"/>
          <a:ext cx="0" cy="0"/>
          <a:chOff x="0" y="0"/>
          <a:chExt cx="0" cy="0"/>
        </a:xfrm>
      </p:grpSpPr>
      <p:sp useBgFill="1">
        <p:nvSpPr>
          <p:cNvPr id="17" name="Rectangle 16">
            <a:extLst>
              <a:ext uri="{FF2B5EF4-FFF2-40B4-BE49-F238E27FC236}">
                <a16:creationId xmlns="" xmlns:a16="http://schemas.microsoft.com/office/drawing/2014/main" id="{566458D1-0C40-AF62-BB7A-5E575EC621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Two people holding each other's hands">
            <a:extLst>
              <a:ext uri="{FF2B5EF4-FFF2-40B4-BE49-F238E27FC236}">
                <a16:creationId xmlns="" xmlns:a16="http://schemas.microsoft.com/office/drawing/2014/main" id="{7883E96E-CAD1-1922-63B8-E7C43CF15943}"/>
              </a:ext>
            </a:extLst>
          </p:cNvPr>
          <p:cNvPicPr>
            <a:picLocks noChangeAspect="1"/>
          </p:cNvPicPr>
          <p:nvPr/>
        </p:nvPicPr>
        <p:blipFill>
          <a:blip r:embed="rId5"/>
          <a:srcRect l="12532" r="4005"/>
          <a:stretch>
            <a:fillRect/>
          </a:stretch>
        </p:blipFill>
        <p:spPr>
          <a:xfrm>
            <a:off x="26345" y="0"/>
            <a:ext cx="12862625" cy="10286990"/>
          </a:xfrm>
          <a:prstGeom prst="rect">
            <a:avLst/>
          </a:prstGeom>
        </p:spPr>
      </p:pic>
      <p:sp>
        <p:nvSpPr>
          <p:cNvPr id="19" name="Rectangle 18">
            <a:extLst>
              <a:ext uri="{FF2B5EF4-FFF2-40B4-BE49-F238E27FC236}">
                <a16:creationId xmlns="" xmlns:a16="http://schemas.microsoft.com/office/drawing/2014/main" id="{E978F44F-5A50-EC00-299F-03F8BFD59B4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7687528" y="0"/>
            <a:ext cx="10600467"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Diagram 1">
            <a:extLst>
              <a:ext uri="{FF2B5EF4-FFF2-40B4-BE49-F238E27FC236}">
                <a16:creationId xmlns="" xmlns:a16="http://schemas.microsoft.com/office/drawing/2014/main" id="{C8926293-6171-E720-94AE-22CC70962ECB}"/>
              </a:ext>
            </a:extLst>
          </p:cNvPr>
          <p:cNvGraphicFramePr/>
          <p:nvPr>
            <p:extLst>
              <p:ext uri="{D42A27DB-BD31-4B8C-83A1-F6EECF244321}">
                <p14:modId xmlns:p14="http://schemas.microsoft.com/office/powerpoint/2010/main" val="2529254505"/>
              </p:ext>
            </p:extLst>
          </p:nvPr>
        </p:nvGraphicFramePr>
        <p:xfrm>
          <a:off x="11524752" y="3162300"/>
          <a:ext cx="6210298" cy="621659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1" name="TextBox 11">
            <a:extLst>
              <a:ext uri="{FF2B5EF4-FFF2-40B4-BE49-F238E27FC236}">
                <a16:creationId xmlns="" xmlns:a16="http://schemas.microsoft.com/office/drawing/2014/main" id="{3B1802E4-60E7-5224-79CD-77BD125715EA}"/>
              </a:ext>
            </a:extLst>
          </p:cNvPr>
          <p:cNvSpPr txBox="1"/>
          <p:nvPr/>
        </p:nvSpPr>
        <p:spPr>
          <a:xfrm>
            <a:off x="12649200" y="1562100"/>
            <a:ext cx="5353315" cy="1265026"/>
          </a:xfrm>
          <a:prstGeom prst="rect">
            <a:avLst/>
          </a:prstGeom>
        </p:spPr>
        <p:txBody>
          <a:bodyPr wrap="square" lIns="0" tIns="0" rIns="0" bIns="0" rtlCol="0" anchor="t">
            <a:spAutoFit/>
          </a:bodyPr>
          <a:lstStyle/>
          <a:p>
            <a:pPr algn="ctr">
              <a:lnSpc>
                <a:spcPts val="5141"/>
              </a:lnSpc>
            </a:pPr>
            <a:r>
              <a:rPr lang="en-US" sz="3600" b="1" dirty="0"/>
              <a:t>Evaluation: domiciliary home care.</a:t>
            </a:r>
            <a:endParaRPr lang="en-US" sz="8800" b="1" dirty="0">
              <a:solidFill>
                <a:srgbClr val="FF587B"/>
              </a:solidFill>
              <a:latin typeface="Berthold Block"/>
              <a:ea typeface="Berthold Block"/>
              <a:cs typeface="Berthold Block"/>
              <a:sym typeface="Berthold Block"/>
            </a:endParaRP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611600" y="498308"/>
            <a:ext cx="609600" cy="609600"/>
          </a:xfrm>
          <a:prstGeom prst="rect">
            <a:avLst/>
          </a:prstGeom>
        </p:spPr>
      </p:pic>
    </p:spTree>
    <p:extLst>
      <p:ext uri="{BB962C8B-B14F-4D97-AF65-F5344CB8AC3E}">
        <p14:creationId xmlns:p14="http://schemas.microsoft.com/office/powerpoint/2010/main" val="5014189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2600"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1F8FF"/>
        </a:solidFill>
        <a:effectLst/>
      </p:bgPr>
    </p:bg>
    <p:spTree>
      <p:nvGrpSpPr>
        <p:cNvPr id="1" name=""/>
        <p:cNvGrpSpPr/>
        <p:nvPr/>
      </p:nvGrpSpPr>
      <p:grpSpPr>
        <a:xfrm>
          <a:off x="0" y="0"/>
          <a:ext cx="0" cy="0"/>
          <a:chOff x="0" y="0"/>
          <a:chExt cx="0" cy="0"/>
        </a:xfrm>
      </p:grpSpPr>
      <p:sp>
        <p:nvSpPr>
          <p:cNvPr id="2" name="Freeform 2"/>
          <p:cNvSpPr/>
          <p:nvPr/>
        </p:nvSpPr>
        <p:spPr>
          <a:xfrm>
            <a:off x="0" y="70591"/>
            <a:ext cx="4797516" cy="10216409"/>
          </a:xfrm>
          <a:custGeom>
            <a:avLst/>
            <a:gdLst/>
            <a:ahLst/>
            <a:cxnLst/>
            <a:rect l="l" t="t" r="r" b="b"/>
            <a:pathLst>
              <a:path w="4797516" h="10216409">
                <a:moveTo>
                  <a:pt x="0" y="0"/>
                </a:moveTo>
                <a:lnTo>
                  <a:pt x="4797516" y="0"/>
                </a:lnTo>
                <a:lnTo>
                  <a:pt x="4797516" y="10216409"/>
                </a:lnTo>
                <a:lnTo>
                  <a:pt x="0" y="10216409"/>
                </a:lnTo>
                <a:lnTo>
                  <a:pt x="0" y="0"/>
                </a:lnTo>
                <a:close/>
              </a:path>
            </a:pathLst>
          </a:custGeom>
          <a:blipFill>
            <a:blip r:embed="rId5"/>
            <a:stretch>
              <a:fillRect l="-42410" r="-21207"/>
            </a:stretch>
          </a:blipFill>
        </p:spPr>
        <p:txBody>
          <a:bodyPr/>
          <a:lstStyle/>
          <a:p>
            <a:endParaRPr lang="en-US"/>
          </a:p>
        </p:txBody>
      </p:sp>
      <p:sp>
        <p:nvSpPr>
          <p:cNvPr id="3" name="Freeform 3"/>
          <p:cNvSpPr/>
          <p:nvPr/>
        </p:nvSpPr>
        <p:spPr>
          <a:xfrm flipH="1">
            <a:off x="755805" y="1028700"/>
            <a:ext cx="6713877" cy="5957682"/>
          </a:xfrm>
          <a:custGeom>
            <a:avLst/>
            <a:gdLst/>
            <a:ahLst/>
            <a:cxnLst/>
            <a:rect l="l" t="t" r="r" b="b"/>
            <a:pathLst>
              <a:path w="6713877" h="5957682">
                <a:moveTo>
                  <a:pt x="6713877" y="0"/>
                </a:moveTo>
                <a:lnTo>
                  <a:pt x="0" y="0"/>
                </a:lnTo>
                <a:lnTo>
                  <a:pt x="0" y="5957682"/>
                </a:lnTo>
                <a:lnTo>
                  <a:pt x="6713877" y="5957682"/>
                </a:lnTo>
                <a:lnTo>
                  <a:pt x="6713877" y="0"/>
                </a:lnTo>
                <a:close/>
              </a:path>
            </a:pathLst>
          </a:custGeom>
          <a:blipFill>
            <a:blip r:embed="rId6"/>
            <a:stretch>
              <a:fillRect/>
            </a:stretch>
          </a:blipFill>
        </p:spPr>
        <p:txBody>
          <a:bodyPr/>
          <a:lstStyle/>
          <a:p>
            <a:endParaRPr lang="en-US"/>
          </a:p>
        </p:txBody>
      </p:sp>
      <p:sp>
        <p:nvSpPr>
          <p:cNvPr id="4" name="Freeform 4"/>
          <p:cNvSpPr/>
          <p:nvPr/>
        </p:nvSpPr>
        <p:spPr>
          <a:xfrm>
            <a:off x="853540" y="2905737"/>
            <a:ext cx="6518408" cy="6352563"/>
          </a:xfrm>
          <a:custGeom>
            <a:avLst/>
            <a:gdLst/>
            <a:ahLst/>
            <a:cxnLst/>
            <a:rect l="l" t="t" r="r" b="b"/>
            <a:pathLst>
              <a:path w="6518408" h="6352563">
                <a:moveTo>
                  <a:pt x="0" y="0"/>
                </a:moveTo>
                <a:lnTo>
                  <a:pt x="6518407" y="0"/>
                </a:lnTo>
                <a:lnTo>
                  <a:pt x="6518407" y="6352563"/>
                </a:lnTo>
                <a:lnTo>
                  <a:pt x="0" y="6352563"/>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txBody>
          <a:bodyPr/>
          <a:lstStyle/>
          <a:p>
            <a:endParaRPr lang="en-US"/>
          </a:p>
        </p:txBody>
      </p:sp>
      <p:graphicFrame>
        <p:nvGraphicFramePr>
          <p:cNvPr id="9" name="Diagram 8">
            <a:extLst>
              <a:ext uri="{FF2B5EF4-FFF2-40B4-BE49-F238E27FC236}">
                <a16:creationId xmlns="" xmlns:a16="http://schemas.microsoft.com/office/drawing/2014/main" id="{76CDB5CB-259E-9A37-3D5C-48E364EF1804}"/>
              </a:ext>
            </a:extLst>
          </p:cNvPr>
          <p:cNvGraphicFramePr/>
          <p:nvPr>
            <p:extLst>
              <p:ext uri="{D42A27DB-BD31-4B8C-83A1-F6EECF244321}">
                <p14:modId xmlns:p14="http://schemas.microsoft.com/office/powerpoint/2010/main" val="860898311"/>
              </p:ext>
            </p:extLst>
          </p:nvPr>
        </p:nvGraphicFramePr>
        <p:xfrm>
          <a:off x="8323222" y="2646281"/>
          <a:ext cx="8913656" cy="740847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7" name="Freeform 7"/>
          <p:cNvSpPr/>
          <p:nvPr/>
        </p:nvSpPr>
        <p:spPr>
          <a:xfrm>
            <a:off x="853540" y="6350520"/>
            <a:ext cx="1879153" cy="2907780"/>
          </a:xfrm>
          <a:custGeom>
            <a:avLst/>
            <a:gdLst/>
            <a:ahLst/>
            <a:cxnLst/>
            <a:rect l="l" t="t" r="r" b="b"/>
            <a:pathLst>
              <a:path w="1879153" h="2907780">
                <a:moveTo>
                  <a:pt x="0" y="0"/>
                </a:moveTo>
                <a:lnTo>
                  <a:pt x="1879152" y="0"/>
                </a:lnTo>
                <a:lnTo>
                  <a:pt x="1879152" y="2907780"/>
                </a:lnTo>
                <a:lnTo>
                  <a:pt x="0" y="2907780"/>
                </a:lnTo>
                <a:lnTo>
                  <a:pt x="0" y="0"/>
                </a:lnTo>
                <a:close/>
              </a:path>
            </a:pathLst>
          </a:custGeom>
          <a:blipFill>
            <a:blip r:embed="rId14">
              <a:extLst>
                <a:ext uri="{96DAC541-7B7A-43D3-8B79-37D633B846F1}">
                  <asvg:svgBlip xmlns="" xmlns:asvg="http://schemas.microsoft.com/office/drawing/2016/SVG/main" r:embed="rId15"/>
                </a:ext>
              </a:extLst>
            </a:blip>
            <a:stretch>
              <a:fillRect/>
            </a:stretch>
          </a:blipFill>
        </p:spPr>
        <p:txBody>
          <a:bodyPr/>
          <a:lstStyle/>
          <a:p>
            <a:endParaRPr lang="en-US"/>
          </a:p>
        </p:txBody>
      </p:sp>
      <p:sp>
        <p:nvSpPr>
          <p:cNvPr id="8" name="TextBox 8"/>
          <p:cNvSpPr txBox="1"/>
          <p:nvPr/>
        </p:nvSpPr>
        <p:spPr>
          <a:xfrm>
            <a:off x="7885566" y="1256551"/>
            <a:ext cx="8913656" cy="1308050"/>
          </a:xfrm>
          <a:prstGeom prst="rect">
            <a:avLst/>
          </a:prstGeom>
        </p:spPr>
        <p:txBody>
          <a:bodyPr lIns="0" tIns="0" rIns="0" bIns="0" rtlCol="0" anchor="t">
            <a:spAutoFit/>
          </a:bodyPr>
          <a:lstStyle/>
          <a:p>
            <a:pPr algn="ctr">
              <a:lnSpc>
                <a:spcPts val="5141"/>
              </a:lnSpc>
            </a:pPr>
            <a:r>
              <a:rPr lang="en-US" sz="4800" b="1" dirty="0">
                <a:solidFill>
                  <a:schemeClr val="accent1"/>
                </a:solidFill>
                <a:latin typeface="Arial" panose="020B0604020202020204" pitchFamily="34" charset="0"/>
                <a:cs typeface="Arial" panose="020B0604020202020204" pitchFamily="34" charset="0"/>
              </a:rPr>
              <a:t>Analysis: Residential / Nursing Care</a:t>
            </a:r>
            <a:endParaRPr lang="en-US" sz="13800" b="1" dirty="0">
              <a:solidFill>
                <a:schemeClr val="accent1"/>
              </a:solidFill>
              <a:latin typeface="Arial" panose="020B0604020202020204" pitchFamily="34" charset="0"/>
              <a:ea typeface="Berthold Block"/>
              <a:cs typeface="Arial" panose="020B0604020202020204" pitchFamily="34" charset="0"/>
              <a:sym typeface="Berthold Block"/>
            </a:endParaRP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6910306" y="951751"/>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902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73"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 xmlns:a16="http://schemas.microsoft.com/office/drawing/2014/main" id="{6BCB811F-E918-CA40-23E7-DF3B3B3167F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 xmlns:a1611="http://schemas.microsoft.com/office/drawing/2016/11/main" r:id="rId6"/>
              </a:ext>
            </a:extLst>
          </a:blip>
          <a:srcRect l="-7025" r="6874"/>
          <a:stretch>
            <a:fillRect/>
          </a:stretch>
        </p:blipFill>
        <p:spPr>
          <a:xfrm>
            <a:off x="3835447" y="10"/>
            <a:ext cx="14499892" cy="10286990"/>
          </a:xfrm>
          <a:prstGeom prst="rect">
            <a:avLst/>
          </a:prstGeom>
        </p:spPr>
      </p:pic>
      <p:sp>
        <p:nvSpPr>
          <p:cNvPr id="21" name="Rectangle 20">
            <a:extLst>
              <a:ext uri="{FF2B5EF4-FFF2-40B4-BE49-F238E27FC236}">
                <a16:creationId xmlns=""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1085394"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2"/>
          <p:cNvSpPr txBox="1"/>
          <p:nvPr/>
        </p:nvSpPr>
        <p:spPr>
          <a:xfrm>
            <a:off x="912319" y="417046"/>
            <a:ext cx="5733283" cy="284986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dirty="0">
                <a:latin typeface="+mj-lt"/>
                <a:ea typeface="+mj-ea"/>
                <a:cs typeface="+mj-cs"/>
              </a:rPr>
              <a:t>Key Challenges Older People Face</a:t>
            </a:r>
          </a:p>
        </p:txBody>
      </p:sp>
      <p:graphicFrame>
        <p:nvGraphicFramePr>
          <p:cNvPr id="16" name="Diagram 15">
            <a:extLst>
              <a:ext uri="{FF2B5EF4-FFF2-40B4-BE49-F238E27FC236}">
                <a16:creationId xmlns="" xmlns:a16="http://schemas.microsoft.com/office/drawing/2014/main" id="{B9095286-36C7-C4EB-9378-A169F7F1C978}"/>
              </a:ext>
            </a:extLst>
          </p:cNvPr>
          <p:cNvGraphicFramePr/>
          <p:nvPr>
            <p:extLst>
              <p:ext uri="{D42A27DB-BD31-4B8C-83A1-F6EECF244321}">
                <p14:modId xmlns:p14="http://schemas.microsoft.com/office/powerpoint/2010/main" val="2943300135"/>
              </p:ext>
            </p:extLst>
          </p:nvPr>
        </p:nvGraphicFramePr>
        <p:xfrm>
          <a:off x="457200" y="3266914"/>
          <a:ext cx="7577479" cy="65975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145000" y="8001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252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 xmlns:a16="http://schemas.microsoft.com/office/drawing/2014/main" id="{D1D34770-47A8-402C-AF23-2B653F2D88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1"/>
          <p:cNvSpPr txBox="1"/>
          <p:nvPr/>
        </p:nvSpPr>
        <p:spPr>
          <a:xfrm>
            <a:off x="919768" y="594982"/>
            <a:ext cx="9003165" cy="22431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dirty="0">
                <a:latin typeface="+mj-lt"/>
                <a:ea typeface="+mj-ea"/>
                <a:cs typeface="+mj-cs"/>
              </a:rPr>
              <a:t>Technological Innovations </a:t>
            </a:r>
            <a:endParaRPr lang="en-US" sz="6000" b="1" dirty="0">
              <a:latin typeface="+mj-lt"/>
              <a:ea typeface="+mj-ea"/>
              <a:cs typeface="+mj-cs"/>
              <a:sym typeface="Berthold Block"/>
            </a:endParaRPr>
          </a:p>
        </p:txBody>
      </p:sp>
      <p:graphicFrame>
        <p:nvGraphicFramePr>
          <p:cNvPr id="17" name="Diagram 16">
            <a:extLst>
              <a:ext uri="{FF2B5EF4-FFF2-40B4-BE49-F238E27FC236}">
                <a16:creationId xmlns="" xmlns:a16="http://schemas.microsoft.com/office/drawing/2014/main" id="{7626F5BB-6A2F-673C-712B-C36707F114D4}"/>
              </a:ext>
            </a:extLst>
          </p:cNvPr>
          <p:cNvGraphicFramePr/>
          <p:nvPr>
            <p:extLst>
              <p:ext uri="{D42A27DB-BD31-4B8C-83A1-F6EECF244321}">
                <p14:modId xmlns:p14="http://schemas.microsoft.com/office/powerpoint/2010/main" val="1320783303"/>
              </p:ext>
            </p:extLst>
          </p:nvPr>
        </p:nvGraphicFramePr>
        <p:xfrm>
          <a:off x="272775" y="2781300"/>
          <a:ext cx="10253609" cy="69107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Picture 14">
            <a:extLst>
              <a:ext uri="{FF2B5EF4-FFF2-40B4-BE49-F238E27FC236}">
                <a16:creationId xmlns="" xmlns:a16="http://schemas.microsoft.com/office/drawing/2014/main" id="{BA7B3C4E-D3D4-D152-1EEE-A1BE5515DA9F}"/>
              </a:ext>
            </a:extLst>
          </p:cNvPr>
          <p:cNvPicPr>
            <a:picLocks noChangeAspect="1"/>
          </p:cNvPicPr>
          <p:nvPr/>
        </p:nvPicPr>
        <p:blipFill>
          <a:blip r:embed="rId10">
            <a:extLst>
              <a:ext uri="{28A0092B-C50C-407E-A947-70E740481C1C}">
                <a14:useLocalDpi xmlns:a14="http://schemas.microsoft.com/office/drawing/2010/main" val="0"/>
              </a:ext>
            </a:extLst>
          </a:blip>
          <a:srcRect t="8309"/>
          <a:stretch>
            <a:fillRect/>
          </a:stretch>
        </p:blipFill>
        <p:spPr>
          <a:xfrm>
            <a:off x="10799160" y="10"/>
            <a:ext cx="7488840" cy="10286990"/>
          </a:xfrm>
          <a:prstGeom prst="rect">
            <a:avLst/>
          </a:prstGeom>
          <a:effec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883719" y="594982"/>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803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 xmlns:a16="http://schemas.microsoft.com/office/drawing/2014/main" id="{35DB3719-6FDC-4E5D-891D-FF40B7300F6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ketch line">
            <a:extLst>
              <a:ext uri="{FF2B5EF4-FFF2-40B4-BE49-F238E27FC236}">
                <a16:creationId xmlns="" xmlns:a16="http://schemas.microsoft.com/office/drawing/2014/main" id="{E0CBAC23-2E3F-4A90-BA59-F8299F6A54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257300" y="2797969"/>
            <a:ext cx="15636240" cy="27432"/>
          </a:xfrm>
          <a:custGeom>
            <a:avLst/>
            <a:gdLst>
              <a:gd name="csX0" fmla="*/ 0 w 15636240"/>
              <a:gd name="csY0" fmla="*/ 0 h 27432"/>
              <a:gd name="csX1" fmla="*/ 836199 w 15636240"/>
              <a:gd name="csY1" fmla="*/ 0 h 27432"/>
              <a:gd name="csX2" fmla="*/ 1516035 w 15636240"/>
              <a:gd name="csY2" fmla="*/ 0 h 27432"/>
              <a:gd name="csX3" fmla="*/ 2352234 w 15636240"/>
              <a:gd name="csY3" fmla="*/ 0 h 27432"/>
              <a:gd name="csX4" fmla="*/ 3032071 w 15636240"/>
              <a:gd name="csY4" fmla="*/ 0 h 27432"/>
              <a:gd name="csX5" fmla="*/ 3711907 w 15636240"/>
              <a:gd name="csY5" fmla="*/ 0 h 27432"/>
              <a:gd name="csX6" fmla="*/ 4391744 w 15636240"/>
              <a:gd name="csY6" fmla="*/ 0 h 27432"/>
              <a:gd name="csX7" fmla="*/ 4602493 w 15636240"/>
              <a:gd name="csY7" fmla="*/ 0 h 27432"/>
              <a:gd name="csX8" fmla="*/ 5438692 w 15636240"/>
              <a:gd name="csY8" fmla="*/ 0 h 27432"/>
              <a:gd name="csX9" fmla="*/ 5649441 w 15636240"/>
              <a:gd name="csY9" fmla="*/ 0 h 27432"/>
              <a:gd name="csX10" fmla="*/ 6329278 w 15636240"/>
              <a:gd name="csY10" fmla="*/ 0 h 27432"/>
              <a:gd name="csX11" fmla="*/ 7321839 w 15636240"/>
              <a:gd name="csY11" fmla="*/ 0 h 27432"/>
              <a:gd name="csX12" fmla="*/ 8314401 w 15636240"/>
              <a:gd name="csY12" fmla="*/ 0 h 27432"/>
              <a:gd name="csX13" fmla="*/ 9150600 w 15636240"/>
              <a:gd name="csY13" fmla="*/ 0 h 27432"/>
              <a:gd name="csX14" fmla="*/ 9674074 w 15636240"/>
              <a:gd name="csY14" fmla="*/ 0 h 27432"/>
              <a:gd name="csX15" fmla="*/ 9884823 w 15636240"/>
              <a:gd name="csY15" fmla="*/ 0 h 27432"/>
              <a:gd name="csX16" fmla="*/ 10408297 w 15636240"/>
              <a:gd name="csY16" fmla="*/ 0 h 27432"/>
              <a:gd name="csX17" fmla="*/ 11244496 w 15636240"/>
              <a:gd name="csY17" fmla="*/ 0 h 27432"/>
              <a:gd name="csX18" fmla="*/ 12237057 w 15636240"/>
              <a:gd name="csY18" fmla="*/ 0 h 27432"/>
              <a:gd name="csX19" fmla="*/ 12447807 w 15636240"/>
              <a:gd name="csY19" fmla="*/ 0 h 27432"/>
              <a:gd name="csX20" fmla="*/ 12658556 w 15636240"/>
              <a:gd name="csY20" fmla="*/ 0 h 27432"/>
              <a:gd name="csX21" fmla="*/ 13651117 w 15636240"/>
              <a:gd name="csY21" fmla="*/ 0 h 27432"/>
              <a:gd name="csX22" fmla="*/ 13861867 w 15636240"/>
              <a:gd name="csY22" fmla="*/ 0 h 27432"/>
              <a:gd name="csX23" fmla="*/ 14541703 w 15636240"/>
              <a:gd name="csY23" fmla="*/ 0 h 27432"/>
              <a:gd name="csX24" fmla="*/ 14908815 w 15636240"/>
              <a:gd name="csY24" fmla="*/ 0 h 27432"/>
              <a:gd name="csX25" fmla="*/ 15636240 w 15636240"/>
              <a:gd name="csY25" fmla="*/ 0 h 27432"/>
              <a:gd name="csX26" fmla="*/ 15636240 w 15636240"/>
              <a:gd name="csY26" fmla="*/ 27432 h 27432"/>
              <a:gd name="csX27" fmla="*/ 14643679 w 15636240"/>
              <a:gd name="csY27" fmla="*/ 27432 h 27432"/>
              <a:gd name="csX28" fmla="*/ 13651117 w 15636240"/>
              <a:gd name="csY28" fmla="*/ 27432 h 27432"/>
              <a:gd name="csX29" fmla="*/ 13127643 w 15636240"/>
              <a:gd name="csY29" fmla="*/ 27432 h 27432"/>
              <a:gd name="csX30" fmla="*/ 12447807 w 15636240"/>
              <a:gd name="csY30" fmla="*/ 27432 h 27432"/>
              <a:gd name="csX31" fmla="*/ 12080695 w 15636240"/>
              <a:gd name="csY31" fmla="*/ 27432 h 27432"/>
              <a:gd name="csX32" fmla="*/ 11244496 w 15636240"/>
              <a:gd name="csY32" fmla="*/ 27432 h 27432"/>
              <a:gd name="csX33" fmla="*/ 10251935 w 15636240"/>
              <a:gd name="csY33" fmla="*/ 27432 h 27432"/>
              <a:gd name="csX34" fmla="*/ 9728461 w 15636240"/>
              <a:gd name="csY34" fmla="*/ 27432 h 27432"/>
              <a:gd name="csX35" fmla="*/ 8735899 w 15636240"/>
              <a:gd name="csY35" fmla="*/ 27432 h 27432"/>
              <a:gd name="csX36" fmla="*/ 8056063 w 15636240"/>
              <a:gd name="csY36" fmla="*/ 27432 h 27432"/>
              <a:gd name="csX37" fmla="*/ 7063501 w 15636240"/>
              <a:gd name="csY37" fmla="*/ 27432 h 27432"/>
              <a:gd name="csX38" fmla="*/ 6070940 w 15636240"/>
              <a:gd name="csY38" fmla="*/ 27432 h 27432"/>
              <a:gd name="csX39" fmla="*/ 5703828 w 15636240"/>
              <a:gd name="csY39" fmla="*/ 27432 h 27432"/>
              <a:gd name="csX40" fmla="*/ 5180354 w 15636240"/>
              <a:gd name="csY40" fmla="*/ 27432 h 27432"/>
              <a:gd name="csX41" fmla="*/ 4500518 w 15636240"/>
              <a:gd name="csY41" fmla="*/ 27432 h 27432"/>
              <a:gd name="csX42" fmla="*/ 3820681 w 15636240"/>
              <a:gd name="csY42" fmla="*/ 27432 h 27432"/>
              <a:gd name="csX43" fmla="*/ 2984482 w 15636240"/>
              <a:gd name="csY43" fmla="*/ 27432 h 27432"/>
              <a:gd name="csX44" fmla="*/ 2617371 w 15636240"/>
              <a:gd name="csY44" fmla="*/ 27432 h 27432"/>
              <a:gd name="csX45" fmla="*/ 2250259 w 15636240"/>
              <a:gd name="csY45" fmla="*/ 27432 h 27432"/>
              <a:gd name="csX46" fmla="*/ 1257698 w 15636240"/>
              <a:gd name="csY46" fmla="*/ 27432 h 27432"/>
              <a:gd name="csX47" fmla="*/ 0 w 15636240"/>
              <a:gd name="csY47" fmla="*/ 27432 h 27432"/>
              <a:gd name="csX48" fmla="*/ 0 w 15636240"/>
              <a:gd name="csY48"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15636240" h="27432" fill="none" extrusionOk="0">
                <a:moveTo>
                  <a:pt x="0" y="0"/>
                </a:moveTo>
                <a:cubicBezTo>
                  <a:pt x="217202" y="19298"/>
                  <a:pt x="463275" y="-21256"/>
                  <a:pt x="836199" y="0"/>
                </a:cubicBezTo>
                <a:cubicBezTo>
                  <a:pt x="1209123" y="21256"/>
                  <a:pt x="1369225" y="10683"/>
                  <a:pt x="1516035" y="0"/>
                </a:cubicBezTo>
                <a:cubicBezTo>
                  <a:pt x="1662845" y="-10683"/>
                  <a:pt x="2123665" y="30218"/>
                  <a:pt x="2352234" y="0"/>
                </a:cubicBezTo>
                <a:cubicBezTo>
                  <a:pt x="2580803" y="-30218"/>
                  <a:pt x="2874566" y="15889"/>
                  <a:pt x="3032071" y="0"/>
                </a:cubicBezTo>
                <a:cubicBezTo>
                  <a:pt x="3189576" y="-15889"/>
                  <a:pt x="3431317" y="-32526"/>
                  <a:pt x="3711907" y="0"/>
                </a:cubicBezTo>
                <a:cubicBezTo>
                  <a:pt x="3992497" y="32526"/>
                  <a:pt x="4142257" y="2792"/>
                  <a:pt x="4391744" y="0"/>
                </a:cubicBezTo>
                <a:cubicBezTo>
                  <a:pt x="4641231" y="-2792"/>
                  <a:pt x="4528524" y="4649"/>
                  <a:pt x="4602493" y="0"/>
                </a:cubicBezTo>
                <a:cubicBezTo>
                  <a:pt x="4676462" y="-4649"/>
                  <a:pt x="5032261" y="7947"/>
                  <a:pt x="5438692" y="0"/>
                </a:cubicBezTo>
                <a:cubicBezTo>
                  <a:pt x="5845123" y="-7947"/>
                  <a:pt x="5596825" y="3557"/>
                  <a:pt x="5649441" y="0"/>
                </a:cubicBezTo>
                <a:cubicBezTo>
                  <a:pt x="5702057" y="-3557"/>
                  <a:pt x="6056697" y="-10528"/>
                  <a:pt x="6329278" y="0"/>
                </a:cubicBezTo>
                <a:cubicBezTo>
                  <a:pt x="6601859" y="10528"/>
                  <a:pt x="6888765" y="-44952"/>
                  <a:pt x="7321839" y="0"/>
                </a:cubicBezTo>
                <a:cubicBezTo>
                  <a:pt x="7754913" y="44952"/>
                  <a:pt x="7958513" y="36798"/>
                  <a:pt x="8314401" y="0"/>
                </a:cubicBezTo>
                <a:cubicBezTo>
                  <a:pt x="8670289" y="-36798"/>
                  <a:pt x="8920783" y="40946"/>
                  <a:pt x="9150600" y="0"/>
                </a:cubicBezTo>
                <a:cubicBezTo>
                  <a:pt x="9380417" y="-40946"/>
                  <a:pt x="9514120" y="-6634"/>
                  <a:pt x="9674074" y="0"/>
                </a:cubicBezTo>
                <a:cubicBezTo>
                  <a:pt x="9834028" y="6634"/>
                  <a:pt x="9837822" y="2750"/>
                  <a:pt x="9884823" y="0"/>
                </a:cubicBezTo>
                <a:cubicBezTo>
                  <a:pt x="9931824" y="-2750"/>
                  <a:pt x="10254424" y="-1871"/>
                  <a:pt x="10408297" y="0"/>
                </a:cubicBezTo>
                <a:cubicBezTo>
                  <a:pt x="10562170" y="1871"/>
                  <a:pt x="10934478" y="-29740"/>
                  <a:pt x="11244496" y="0"/>
                </a:cubicBezTo>
                <a:cubicBezTo>
                  <a:pt x="11554514" y="29740"/>
                  <a:pt x="11748540" y="-4888"/>
                  <a:pt x="12237057" y="0"/>
                </a:cubicBezTo>
                <a:cubicBezTo>
                  <a:pt x="12725574" y="4888"/>
                  <a:pt x="12368807" y="2347"/>
                  <a:pt x="12447807" y="0"/>
                </a:cubicBezTo>
                <a:cubicBezTo>
                  <a:pt x="12526807" y="-2347"/>
                  <a:pt x="12596895" y="3940"/>
                  <a:pt x="12658556" y="0"/>
                </a:cubicBezTo>
                <a:cubicBezTo>
                  <a:pt x="12720217" y="-3940"/>
                  <a:pt x="13169635" y="-39269"/>
                  <a:pt x="13651117" y="0"/>
                </a:cubicBezTo>
                <a:cubicBezTo>
                  <a:pt x="14132599" y="39269"/>
                  <a:pt x="13798087" y="8256"/>
                  <a:pt x="13861867" y="0"/>
                </a:cubicBezTo>
                <a:cubicBezTo>
                  <a:pt x="13925647" y="-8256"/>
                  <a:pt x="14358801" y="16701"/>
                  <a:pt x="14541703" y="0"/>
                </a:cubicBezTo>
                <a:cubicBezTo>
                  <a:pt x="14724605" y="-16701"/>
                  <a:pt x="14737253" y="18229"/>
                  <a:pt x="14908815" y="0"/>
                </a:cubicBezTo>
                <a:cubicBezTo>
                  <a:pt x="15080377" y="-18229"/>
                  <a:pt x="15322257" y="1042"/>
                  <a:pt x="15636240" y="0"/>
                </a:cubicBezTo>
                <a:cubicBezTo>
                  <a:pt x="15636767" y="11317"/>
                  <a:pt x="15636838" y="21139"/>
                  <a:pt x="15636240" y="27432"/>
                </a:cubicBezTo>
                <a:cubicBezTo>
                  <a:pt x="15342796" y="26322"/>
                  <a:pt x="15129855" y="28148"/>
                  <a:pt x="14643679" y="27432"/>
                </a:cubicBezTo>
                <a:cubicBezTo>
                  <a:pt x="14157503" y="26716"/>
                  <a:pt x="14112206" y="-10624"/>
                  <a:pt x="13651117" y="27432"/>
                </a:cubicBezTo>
                <a:cubicBezTo>
                  <a:pt x="13190028" y="65488"/>
                  <a:pt x="13298433" y="36253"/>
                  <a:pt x="13127643" y="27432"/>
                </a:cubicBezTo>
                <a:cubicBezTo>
                  <a:pt x="12956853" y="18611"/>
                  <a:pt x="12688591" y="15124"/>
                  <a:pt x="12447807" y="27432"/>
                </a:cubicBezTo>
                <a:cubicBezTo>
                  <a:pt x="12207023" y="39740"/>
                  <a:pt x="12166224" y="37101"/>
                  <a:pt x="12080695" y="27432"/>
                </a:cubicBezTo>
                <a:cubicBezTo>
                  <a:pt x="11995166" y="17763"/>
                  <a:pt x="11517694" y="38741"/>
                  <a:pt x="11244496" y="27432"/>
                </a:cubicBezTo>
                <a:cubicBezTo>
                  <a:pt x="10971298" y="16123"/>
                  <a:pt x="10740679" y="70255"/>
                  <a:pt x="10251935" y="27432"/>
                </a:cubicBezTo>
                <a:cubicBezTo>
                  <a:pt x="9763191" y="-15391"/>
                  <a:pt x="9855451" y="11190"/>
                  <a:pt x="9728461" y="27432"/>
                </a:cubicBezTo>
                <a:cubicBezTo>
                  <a:pt x="9601471" y="43674"/>
                  <a:pt x="9151288" y="60779"/>
                  <a:pt x="8735899" y="27432"/>
                </a:cubicBezTo>
                <a:cubicBezTo>
                  <a:pt x="8320510" y="-5915"/>
                  <a:pt x="8217111" y="12780"/>
                  <a:pt x="8056063" y="27432"/>
                </a:cubicBezTo>
                <a:cubicBezTo>
                  <a:pt x="7895015" y="42084"/>
                  <a:pt x="7265732" y="-6848"/>
                  <a:pt x="7063501" y="27432"/>
                </a:cubicBezTo>
                <a:cubicBezTo>
                  <a:pt x="6861270" y="61712"/>
                  <a:pt x="6290170" y="16006"/>
                  <a:pt x="6070940" y="27432"/>
                </a:cubicBezTo>
                <a:cubicBezTo>
                  <a:pt x="5851710" y="38858"/>
                  <a:pt x="5814259" y="35863"/>
                  <a:pt x="5703828" y="27432"/>
                </a:cubicBezTo>
                <a:cubicBezTo>
                  <a:pt x="5593397" y="19001"/>
                  <a:pt x="5360372" y="53356"/>
                  <a:pt x="5180354" y="27432"/>
                </a:cubicBezTo>
                <a:cubicBezTo>
                  <a:pt x="5000336" y="1508"/>
                  <a:pt x="4812715" y="-2058"/>
                  <a:pt x="4500518" y="27432"/>
                </a:cubicBezTo>
                <a:cubicBezTo>
                  <a:pt x="4188321" y="56922"/>
                  <a:pt x="4016288" y="39583"/>
                  <a:pt x="3820681" y="27432"/>
                </a:cubicBezTo>
                <a:cubicBezTo>
                  <a:pt x="3625074" y="15281"/>
                  <a:pt x="3281321" y="11340"/>
                  <a:pt x="2984482" y="27432"/>
                </a:cubicBezTo>
                <a:cubicBezTo>
                  <a:pt x="2687643" y="43524"/>
                  <a:pt x="2772964" y="41927"/>
                  <a:pt x="2617371" y="27432"/>
                </a:cubicBezTo>
                <a:cubicBezTo>
                  <a:pt x="2461778" y="12937"/>
                  <a:pt x="2364197" y="16626"/>
                  <a:pt x="2250259" y="27432"/>
                </a:cubicBezTo>
                <a:cubicBezTo>
                  <a:pt x="2136321" y="38238"/>
                  <a:pt x="1585223" y="34881"/>
                  <a:pt x="1257698" y="27432"/>
                </a:cubicBezTo>
                <a:cubicBezTo>
                  <a:pt x="930173" y="19983"/>
                  <a:pt x="308479" y="-2322"/>
                  <a:pt x="0" y="27432"/>
                </a:cubicBezTo>
                <a:cubicBezTo>
                  <a:pt x="686" y="17709"/>
                  <a:pt x="-298" y="9469"/>
                  <a:pt x="0" y="0"/>
                </a:cubicBezTo>
                <a:close/>
              </a:path>
              <a:path w="15636240" h="27432" stroke="0" extrusionOk="0">
                <a:moveTo>
                  <a:pt x="0" y="0"/>
                </a:moveTo>
                <a:cubicBezTo>
                  <a:pt x="145116" y="-23384"/>
                  <a:pt x="277573" y="9040"/>
                  <a:pt x="523474" y="0"/>
                </a:cubicBezTo>
                <a:cubicBezTo>
                  <a:pt x="769375" y="-9040"/>
                  <a:pt x="691329" y="-5599"/>
                  <a:pt x="734223" y="0"/>
                </a:cubicBezTo>
                <a:cubicBezTo>
                  <a:pt x="777117" y="5599"/>
                  <a:pt x="1410160" y="-48272"/>
                  <a:pt x="1726785" y="0"/>
                </a:cubicBezTo>
                <a:cubicBezTo>
                  <a:pt x="2043410" y="48272"/>
                  <a:pt x="2139632" y="-15230"/>
                  <a:pt x="2250259" y="0"/>
                </a:cubicBezTo>
                <a:cubicBezTo>
                  <a:pt x="2360886" y="15230"/>
                  <a:pt x="2637586" y="-1001"/>
                  <a:pt x="2773733" y="0"/>
                </a:cubicBezTo>
                <a:cubicBezTo>
                  <a:pt x="2909880" y="1001"/>
                  <a:pt x="3511024" y="46150"/>
                  <a:pt x="3766294" y="0"/>
                </a:cubicBezTo>
                <a:cubicBezTo>
                  <a:pt x="4021564" y="-46150"/>
                  <a:pt x="3949933" y="-11831"/>
                  <a:pt x="4133406" y="0"/>
                </a:cubicBezTo>
                <a:cubicBezTo>
                  <a:pt x="4316879" y="11831"/>
                  <a:pt x="4837058" y="7565"/>
                  <a:pt x="5125967" y="0"/>
                </a:cubicBezTo>
                <a:cubicBezTo>
                  <a:pt x="5414876" y="-7565"/>
                  <a:pt x="5919470" y="37662"/>
                  <a:pt x="6118529" y="0"/>
                </a:cubicBezTo>
                <a:cubicBezTo>
                  <a:pt x="6317588" y="-37662"/>
                  <a:pt x="6559125" y="-1471"/>
                  <a:pt x="6798365" y="0"/>
                </a:cubicBezTo>
                <a:cubicBezTo>
                  <a:pt x="7037605" y="1471"/>
                  <a:pt x="7399649" y="-38006"/>
                  <a:pt x="7790927" y="0"/>
                </a:cubicBezTo>
                <a:cubicBezTo>
                  <a:pt x="8182205" y="38006"/>
                  <a:pt x="8062153" y="-22023"/>
                  <a:pt x="8314401" y="0"/>
                </a:cubicBezTo>
                <a:cubicBezTo>
                  <a:pt x="8566649" y="22023"/>
                  <a:pt x="8632451" y="23178"/>
                  <a:pt x="8837875" y="0"/>
                </a:cubicBezTo>
                <a:cubicBezTo>
                  <a:pt x="9043299" y="-23178"/>
                  <a:pt x="9491295" y="-6239"/>
                  <a:pt x="9674074" y="0"/>
                </a:cubicBezTo>
                <a:cubicBezTo>
                  <a:pt x="9856853" y="6239"/>
                  <a:pt x="10057344" y="-10270"/>
                  <a:pt x="10197548" y="0"/>
                </a:cubicBezTo>
                <a:cubicBezTo>
                  <a:pt x="10337752" y="10270"/>
                  <a:pt x="10967670" y="7626"/>
                  <a:pt x="11190109" y="0"/>
                </a:cubicBezTo>
                <a:cubicBezTo>
                  <a:pt x="11412548" y="-7626"/>
                  <a:pt x="11865074" y="18087"/>
                  <a:pt x="12182670" y="0"/>
                </a:cubicBezTo>
                <a:cubicBezTo>
                  <a:pt x="12500266" y="-18087"/>
                  <a:pt x="12709895" y="-16631"/>
                  <a:pt x="12862507" y="0"/>
                </a:cubicBezTo>
                <a:cubicBezTo>
                  <a:pt x="13015119" y="16631"/>
                  <a:pt x="13259593" y="1312"/>
                  <a:pt x="13385981" y="0"/>
                </a:cubicBezTo>
                <a:cubicBezTo>
                  <a:pt x="13512369" y="-1312"/>
                  <a:pt x="13529842" y="9067"/>
                  <a:pt x="13596730" y="0"/>
                </a:cubicBezTo>
                <a:cubicBezTo>
                  <a:pt x="13663618" y="-9067"/>
                  <a:pt x="13860302" y="-1554"/>
                  <a:pt x="13963842" y="0"/>
                </a:cubicBezTo>
                <a:cubicBezTo>
                  <a:pt x="14067382" y="1554"/>
                  <a:pt x="14185378" y="17260"/>
                  <a:pt x="14330954" y="0"/>
                </a:cubicBezTo>
                <a:cubicBezTo>
                  <a:pt x="14476530" y="-17260"/>
                  <a:pt x="14644772" y="-10602"/>
                  <a:pt x="14854428" y="0"/>
                </a:cubicBezTo>
                <a:cubicBezTo>
                  <a:pt x="15064084" y="10602"/>
                  <a:pt x="15332997" y="28344"/>
                  <a:pt x="15636240" y="0"/>
                </a:cubicBezTo>
                <a:cubicBezTo>
                  <a:pt x="15637531" y="11478"/>
                  <a:pt x="15637434" y="14228"/>
                  <a:pt x="15636240" y="27432"/>
                </a:cubicBezTo>
                <a:cubicBezTo>
                  <a:pt x="15312848" y="27469"/>
                  <a:pt x="15210925" y="35995"/>
                  <a:pt x="14956403" y="27432"/>
                </a:cubicBezTo>
                <a:cubicBezTo>
                  <a:pt x="14701881" y="18869"/>
                  <a:pt x="14421898" y="2121"/>
                  <a:pt x="14276567" y="27432"/>
                </a:cubicBezTo>
                <a:cubicBezTo>
                  <a:pt x="14131236" y="52743"/>
                  <a:pt x="14051208" y="37553"/>
                  <a:pt x="13909455" y="27432"/>
                </a:cubicBezTo>
                <a:cubicBezTo>
                  <a:pt x="13767702" y="17311"/>
                  <a:pt x="13242565" y="-2516"/>
                  <a:pt x="13073256" y="27432"/>
                </a:cubicBezTo>
                <a:cubicBezTo>
                  <a:pt x="12903947" y="57380"/>
                  <a:pt x="12808031" y="14560"/>
                  <a:pt x="12706145" y="27432"/>
                </a:cubicBezTo>
                <a:cubicBezTo>
                  <a:pt x="12604259" y="40304"/>
                  <a:pt x="12061793" y="-3027"/>
                  <a:pt x="11869946" y="27432"/>
                </a:cubicBezTo>
                <a:cubicBezTo>
                  <a:pt x="11678099" y="57891"/>
                  <a:pt x="11751020" y="21667"/>
                  <a:pt x="11659196" y="27432"/>
                </a:cubicBezTo>
                <a:cubicBezTo>
                  <a:pt x="11567372" y="33198"/>
                  <a:pt x="11096897" y="-10384"/>
                  <a:pt x="10822997" y="27432"/>
                </a:cubicBezTo>
                <a:cubicBezTo>
                  <a:pt x="10549097" y="65248"/>
                  <a:pt x="10579097" y="17927"/>
                  <a:pt x="10455886" y="27432"/>
                </a:cubicBezTo>
                <a:cubicBezTo>
                  <a:pt x="10332675" y="36937"/>
                  <a:pt x="10342364" y="31425"/>
                  <a:pt x="10245136" y="27432"/>
                </a:cubicBezTo>
                <a:cubicBezTo>
                  <a:pt x="10147908" y="23440"/>
                  <a:pt x="9991535" y="18593"/>
                  <a:pt x="9878025" y="27432"/>
                </a:cubicBezTo>
                <a:cubicBezTo>
                  <a:pt x="9764515" y="36271"/>
                  <a:pt x="9277353" y="-9910"/>
                  <a:pt x="9041826" y="27432"/>
                </a:cubicBezTo>
                <a:cubicBezTo>
                  <a:pt x="8806299" y="64774"/>
                  <a:pt x="8802518" y="26489"/>
                  <a:pt x="8674714" y="27432"/>
                </a:cubicBezTo>
                <a:cubicBezTo>
                  <a:pt x="8546910" y="28375"/>
                  <a:pt x="8533708" y="20989"/>
                  <a:pt x="8463965" y="27432"/>
                </a:cubicBezTo>
                <a:cubicBezTo>
                  <a:pt x="8394222" y="33875"/>
                  <a:pt x="8216437" y="38734"/>
                  <a:pt x="8096853" y="27432"/>
                </a:cubicBezTo>
                <a:cubicBezTo>
                  <a:pt x="7977269" y="16130"/>
                  <a:pt x="7778098" y="31536"/>
                  <a:pt x="7573379" y="27432"/>
                </a:cubicBezTo>
                <a:cubicBezTo>
                  <a:pt x="7368660" y="23328"/>
                  <a:pt x="7179261" y="24151"/>
                  <a:pt x="6893542" y="27432"/>
                </a:cubicBezTo>
                <a:cubicBezTo>
                  <a:pt x="6607823" y="30713"/>
                  <a:pt x="6663842" y="39314"/>
                  <a:pt x="6526431" y="27432"/>
                </a:cubicBezTo>
                <a:cubicBezTo>
                  <a:pt x="6389020" y="15550"/>
                  <a:pt x="5924673" y="15392"/>
                  <a:pt x="5533869" y="27432"/>
                </a:cubicBezTo>
                <a:cubicBezTo>
                  <a:pt x="5143065" y="39472"/>
                  <a:pt x="5099610" y="54528"/>
                  <a:pt x="4854033" y="27432"/>
                </a:cubicBezTo>
                <a:cubicBezTo>
                  <a:pt x="4608456" y="336"/>
                  <a:pt x="4139407" y="48336"/>
                  <a:pt x="3861471" y="27432"/>
                </a:cubicBezTo>
                <a:cubicBezTo>
                  <a:pt x="3583535" y="6528"/>
                  <a:pt x="3323079" y="30771"/>
                  <a:pt x="3025273" y="27432"/>
                </a:cubicBezTo>
                <a:cubicBezTo>
                  <a:pt x="2727467" y="24093"/>
                  <a:pt x="2723851" y="17565"/>
                  <a:pt x="2501798" y="27432"/>
                </a:cubicBezTo>
                <a:cubicBezTo>
                  <a:pt x="2279746" y="37299"/>
                  <a:pt x="2046336" y="44114"/>
                  <a:pt x="1665599" y="27432"/>
                </a:cubicBezTo>
                <a:cubicBezTo>
                  <a:pt x="1284862" y="10750"/>
                  <a:pt x="1401546" y="11502"/>
                  <a:pt x="1298488" y="27432"/>
                </a:cubicBezTo>
                <a:cubicBezTo>
                  <a:pt x="1195430" y="43362"/>
                  <a:pt x="763976" y="14321"/>
                  <a:pt x="618651" y="27432"/>
                </a:cubicBezTo>
                <a:cubicBezTo>
                  <a:pt x="473326" y="40543"/>
                  <a:pt x="304916" y="26490"/>
                  <a:pt x="0" y="27432"/>
                </a:cubicBezTo>
                <a:cubicBezTo>
                  <a:pt x="-921" y="20798"/>
                  <a:pt x="586" y="11062"/>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2"/>
          <p:cNvSpPr txBox="1"/>
          <p:nvPr/>
        </p:nvSpPr>
        <p:spPr>
          <a:xfrm>
            <a:off x="1676400" y="1776413"/>
            <a:ext cx="15217140" cy="677108"/>
          </a:xfrm>
          <a:prstGeom prst="rect">
            <a:avLst/>
          </a:prstGeom>
        </p:spPr>
        <p:txBody>
          <a:bodyPr wrap="square" lIns="0" tIns="0" rIns="0" bIns="0" rtlCol="0" anchor="t">
            <a:spAutoFit/>
          </a:bodyPr>
          <a:lstStyle/>
          <a:p>
            <a:pPr>
              <a:spcAft>
                <a:spcPts val="600"/>
              </a:spcAft>
            </a:pPr>
            <a:r>
              <a:rPr lang="en-US" sz="4400" b="1" dirty="0"/>
              <a:t>Key Analysis of Technology (Pros vs Cons)</a:t>
            </a:r>
          </a:p>
        </p:txBody>
      </p:sp>
      <p:graphicFrame>
        <p:nvGraphicFramePr>
          <p:cNvPr id="14" name="TextBox 11">
            <a:extLst>
              <a:ext uri="{FF2B5EF4-FFF2-40B4-BE49-F238E27FC236}">
                <a16:creationId xmlns="" xmlns:a16="http://schemas.microsoft.com/office/drawing/2014/main" id="{CD5FEC90-78D9-42C1-89B0-EEC1D4E2237B}"/>
              </a:ext>
            </a:extLst>
          </p:cNvPr>
          <p:cNvGraphicFramePr/>
          <p:nvPr>
            <p:extLst>
              <p:ext uri="{D42A27DB-BD31-4B8C-83A1-F6EECF244321}">
                <p14:modId xmlns:p14="http://schemas.microsoft.com/office/powerpoint/2010/main" val="3702408420"/>
              </p:ext>
            </p:extLst>
          </p:nvPr>
        </p:nvGraphicFramePr>
        <p:xfrm>
          <a:off x="1257300" y="3342130"/>
          <a:ext cx="15773400" cy="59233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283940" y="1166813"/>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00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9F8"/>
        </a:solidFill>
        <a:effectLst/>
      </p:bgPr>
    </p:bg>
    <p:spTree>
      <p:nvGrpSpPr>
        <p:cNvPr id="1" name="">
          <a:extLst>
            <a:ext uri="{FF2B5EF4-FFF2-40B4-BE49-F238E27FC236}">
              <a16:creationId xmlns="" xmlns:a16="http://schemas.microsoft.com/office/drawing/2014/main" id="{9678F988-9F56-DF05-32DA-FC86D251DC75}"/>
            </a:ext>
          </a:extLst>
        </p:cNvPr>
        <p:cNvGrpSpPr/>
        <p:nvPr/>
      </p:nvGrpSpPr>
      <p:grpSpPr>
        <a:xfrm>
          <a:off x="0" y="0"/>
          <a:ext cx="0" cy="0"/>
          <a:chOff x="0" y="0"/>
          <a:chExt cx="0" cy="0"/>
        </a:xfrm>
      </p:grpSpPr>
      <p:graphicFrame>
        <p:nvGraphicFramePr>
          <p:cNvPr id="20" name="Diagram 19">
            <a:extLst>
              <a:ext uri="{FF2B5EF4-FFF2-40B4-BE49-F238E27FC236}">
                <a16:creationId xmlns="" xmlns:a16="http://schemas.microsoft.com/office/drawing/2014/main" id="{1ABD384E-C3B6-EC24-EC50-03AD590C24AF}"/>
              </a:ext>
            </a:extLst>
          </p:cNvPr>
          <p:cNvGraphicFramePr/>
          <p:nvPr>
            <p:extLst>
              <p:ext uri="{D42A27DB-BD31-4B8C-83A1-F6EECF244321}">
                <p14:modId xmlns:p14="http://schemas.microsoft.com/office/powerpoint/2010/main" val="3612954506"/>
              </p:ext>
            </p:extLst>
          </p:nvPr>
        </p:nvGraphicFramePr>
        <p:xfrm>
          <a:off x="707834" y="2404720"/>
          <a:ext cx="7652657" cy="73666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1">
            <a:extLst>
              <a:ext uri="{FF2B5EF4-FFF2-40B4-BE49-F238E27FC236}">
                <a16:creationId xmlns="" xmlns:a16="http://schemas.microsoft.com/office/drawing/2014/main" id="{799FA715-27E6-2BDD-D993-3F69A4F994CB}"/>
              </a:ext>
            </a:extLst>
          </p:cNvPr>
          <p:cNvSpPr txBox="1"/>
          <p:nvPr/>
        </p:nvSpPr>
        <p:spPr>
          <a:xfrm>
            <a:off x="2112927" y="884991"/>
            <a:ext cx="13411200" cy="615553"/>
          </a:xfrm>
          <a:prstGeom prst="rect">
            <a:avLst/>
          </a:prstGeom>
        </p:spPr>
        <p:txBody>
          <a:bodyPr wrap="square" lIns="0" tIns="0" rIns="0" bIns="0" rtlCol="0" anchor="t">
            <a:spAutoFit/>
          </a:bodyPr>
          <a:lstStyle/>
          <a:p>
            <a:pPr algn="ctr"/>
            <a:r>
              <a:rPr lang="en-US" sz="4000" b="1" dirty="0">
                <a:latin typeface="Arial" panose="020B0604020202020204" pitchFamily="34" charset="0"/>
                <a:cs typeface="Arial" panose="020B0604020202020204" pitchFamily="34" charset="0"/>
              </a:rPr>
              <a:t>Case Study 1: Dementia Village (Opera Beds, 2026).</a:t>
            </a:r>
          </a:p>
        </p:txBody>
      </p:sp>
      <p:pic>
        <p:nvPicPr>
          <p:cNvPr id="15" name="Picture 14">
            <a:extLst>
              <a:ext uri="{FF2B5EF4-FFF2-40B4-BE49-F238E27FC236}">
                <a16:creationId xmlns="" xmlns:a16="http://schemas.microsoft.com/office/drawing/2014/main" id="{8F99E37D-EAF8-86F6-8F97-CA664BB9AD7C}"/>
              </a:ext>
            </a:extLst>
          </p:cNvPr>
          <p:cNvPicPr>
            <a:picLocks noChangeAspect="1"/>
          </p:cNvPicPr>
          <p:nvPr/>
        </p:nvPicPr>
        <p:blipFill>
          <a:blip r:embed="rId10"/>
          <a:stretch>
            <a:fillRect/>
          </a:stretch>
        </p:blipFill>
        <p:spPr>
          <a:xfrm>
            <a:off x="8807641" y="2933700"/>
            <a:ext cx="8772525" cy="5257800"/>
          </a:xfrm>
          <a:prstGeom prst="rect">
            <a:avLst/>
          </a:prstGeom>
        </p:spPr>
      </p:pic>
      <p:sp>
        <p:nvSpPr>
          <p:cNvPr id="18" name="TextBox 17">
            <a:extLst>
              <a:ext uri="{FF2B5EF4-FFF2-40B4-BE49-F238E27FC236}">
                <a16:creationId xmlns="" xmlns:a16="http://schemas.microsoft.com/office/drawing/2014/main" id="{59FD4BCA-3996-4D74-83AE-E4C92309601F}"/>
              </a:ext>
            </a:extLst>
          </p:cNvPr>
          <p:cNvSpPr txBox="1"/>
          <p:nvPr/>
        </p:nvSpPr>
        <p:spPr>
          <a:xfrm>
            <a:off x="8621903" y="8420100"/>
            <a:ext cx="9144000" cy="369332"/>
          </a:xfrm>
          <a:prstGeom prst="rect">
            <a:avLst/>
          </a:prstGeom>
          <a:noFill/>
        </p:spPr>
        <p:txBody>
          <a:bodyPr wrap="square">
            <a:spAutoFit/>
          </a:bodyPr>
          <a:lstStyle/>
          <a:p>
            <a:pPr algn="ctr"/>
            <a:r>
              <a:rPr lang="en-US" dirty="0">
                <a:latin typeface="Arial" panose="020B0604020202020204" pitchFamily="34" charset="0"/>
                <a:cs typeface="Arial" panose="020B0604020202020204" pitchFamily="34" charset="0"/>
              </a:rPr>
              <a:t>Source:(</a:t>
            </a:r>
            <a:r>
              <a:rPr lang="en-US" dirty="0" err="1">
                <a:latin typeface="Arial" panose="020B0604020202020204" pitchFamily="34" charset="0"/>
                <a:cs typeface="Arial" panose="020B0604020202020204" pitchFamily="34" charset="0"/>
              </a:rPr>
              <a:t>Plockova</a:t>
            </a:r>
            <a:r>
              <a:rPr lang="en-US" dirty="0">
                <a:latin typeface="Arial" panose="020B0604020202020204" pitchFamily="34" charset="0"/>
                <a:cs typeface="Arial" panose="020B0604020202020204" pitchFamily="34" charset="0"/>
              </a:rPr>
              <a:t>, 2023</a:t>
            </a:r>
            <a:r>
              <a:rPr lang="en-US" b="1" dirty="0">
                <a:latin typeface="Arial" panose="020B0604020202020204" pitchFamily="34" charset="0"/>
                <a:cs typeface="Arial" panose="020B0604020202020204" pitchFamily="34" charset="0"/>
              </a:rPr>
              <a:t>)</a:t>
            </a:r>
            <a:endParaRPr lang="en-US" sz="1800" b="1" dirty="0">
              <a:latin typeface="Arial" panose="020B0604020202020204" pitchFamily="34" charset="0"/>
              <a:cs typeface="Arial" panose="020B0604020202020204" pitchFamily="34" charset="0"/>
            </a:endParaRP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810145" y="890944"/>
            <a:ext cx="609600" cy="609600"/>
          </a:xfrm>
          <a:prstGeom prst="rect">
            <a:avLst/>
          </a:prstGeom>
        </p:spPr>
      </p:pic>
    </p:spTree>
    <p:extLst>
      <p:ext uri="{BB962C8B-B14F-4D97-AF65-F5344CB8AC3E}">
        <p14:creationId xmlns:p14="http://schemas.microsoft.com/office/powerpoint/2010/main" val="4849101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06"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EF1BF1C5-904E-AEB4-3DF0-ECC50FCA0776}"/>
            </a:ext>
          </a:extLst>
        </p:cNvPr>
        <p:cNvGrpSpPr/>
        <p:nvPr/>
      </p:nvGrpSpPr>
      <p:grpSpPr>
        <a:xfrm>
          <a:off x="0" y="0"/>
          <a:ext cx="0" cy="0"/>
          <a:chOff x="0" y="0"/>
          <a:chExt cx="0" cy="0"/>
        </a:xfrm>
      </p:grpSpPr>
      <p:graphicFrame>
        <p:nvGraphicFramePr>
          <p:cNvPr id="15" name="Diagram 14">
            <a:extLst>
              <a:ext uri="{FF2B5EF4-FFF2-40B4-BE49-F238E27FC236}">
                <a16:creationId xmlns="" xmlns:a16="http://schemas.microsoft.com/office/drawing/2014/main" id="{C5594297-3F99-8D82-62C1-93534B5704D5}"/>
              </a:ext>
            </a:extLst>
          </p:cNvPr>
          <p:cNvGraphicFramePr/>
          <p:nvPr>
            <p:extLst>
              <p:ext uri="{D42A27DB-BD31-4B8C-83A1-F6EECF244321}">
                <p14:modId xmlns:p14="http://schemas.microsoft.com/office/powerpoint/2010/main" val="823817408"/>
              </p:ext>
            </p:extLst>
          </p:nvPr>
        </p:nvGraphicFramePr>
        <p:xfrm>
          <a:off x="685801" y="2703092"/>
          <a:ext cx="8229600" cy="67080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 name="TextBox 9">
            <a:extLst>
              <a:ext uri="{FF2B5EF4-FFF2-40B4-BE49-F238E27FC236}">
                <a16:creationId xmlns="" xmlns:a16="http://schemas.microsoft.com/office/drawing/2014/main" id="{270E1088-2D4C-20F1-9074-6E6842A9B392}"/>
              </a:ext>
            </a:extLst>
          </p:cNvPr>
          <p:cNvSpPr txBox="1"/>
          <p:nvPr/>
        </p:nvSpPr>
        <p:spPr>
          <a:xfrm>
            <a:off x="1500935" y="1149456"/>
            <a:ext cx="15286129" cy="553998"/>
          </a:xfrm>
          <a:prstGeom prst="rect">
            <a:avLst/>
          </a:prstGeom>
        </p:spPr>
        <p:txBody>
          <a:bodyPr wrap="square" lIns="0" tIns="0" rIns="0" bIns="0" rtlCol="0" anchor="t">
            <a:spAutoFit/>
          </a:bodyPr>
          <a:lstStyle/>
          <a:p>
            <a:pPr algn="ctr"/>
            <a:r>
              <a:rPr lang="en-US" sz="3600" b="1" dirty="0"/>
              <a:t>Case Study 2 Day Care </a:t>
            </a:r>
            <a:r>
              <a:rPr lang="en-US" sz="3600" b="1" dirty="0" err="1"/>
              <a:t>Centres</a:t>
            </a:r>
            <a:r>
              <a:rPr lang="en-US" sz="3600" b="1" dirty="0"/>
              <a:t> (Argenti et al., 2025)</a:t>
            </a:r>
          </a:p>
        </p:txBody>
      </p:sp>
      <p:pic>
        <p:nvPicPr>
          <p:cNvPr id="12" name="Picture 11">
            <a:extLst>
              <a:ext uri="{FF2B5EF4-FFF2-40B4-BE49-F238E27FC236}">
                <a16:creationId xmlns="" xmlns:a16="http://schemas.microsoft.com/office/drawing/2014/main" id="{6EAED8FD-80C9-CBEF-90A7-5C35BA1B99E6}"/>
              </a:ext>
            </a:extLst>
          </p:cNvPr>
          <p:cNvPicPr>
            <a:picLocks noChangeAspect="1"/>
          </p:cNvPicPr>
          <p:nvPr/>
        </p:nvPicPr>
        <p:blipFill>
          <a:blip r:embed="rId10"/>
          <a:stretch>
            <a:fillRect/>
          </a:stretch>
        </p:blipFill>
        <p:spPr>
          <a:xfrm>
            <a:off x="9372602" y="2703092"/>
            <a:ext cx="8915398" cy="6434452"/>
          </a:xfrm>
          <a:prstGeom prst="rect">
            <a:avLst/>
          </a:prstGeom>
        </p:spPr>
      </p:pic>
      <p:sp>
        <p:nvSpPr>
          <p:cNvPr id="13" name="TextBox 12">
            <a:extLst>
              <a:ext uri="{FF2B5EF4-FFF2-40B4-BE49-F238E27FC236}">
                <a16:creationId xmlns="" xmlns:a16="http://schemas.microsoft.com/office/drawing/2014/main" id="{B3785935-F4F3-C198-BEA2-BB5B0743922E}"/>
              </a:ext>
            </a:extLst>
          </p:cNvPr>
          <p:cNvSpPr txBox="1"/>
          <p:nvPr/>
        </p:nvSpPr>
        <p:spPr>
          <a:xfrm>
            <a:off x="12496800" y="9226476"/>
            <a:ext cx="3135086" cy="369332"/>
          </a:xfrm>
          <a:prstGeom prst="rect">
            <a:avLst/>
          </a:prstGeom>
          <a:noFill/>
        </p:spPr>
        <p:txBody>
          <a:bodyPr wrap="square" rtlCol="0">
            <a:spAutoFit/>
          </a:bodyPr>
          <a:lstStyle/>
          <a:p>
            <a:r>
              <a:rPr lang="en-US" dirty="0"/>
              <a:t>Source: (Argenti et al., 2025)</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787064" y="1121655"/>
            <a:ext cx="609600" cy="609600"/>
          </a:xfrm>
          <a:prstGeom prst="rect">
            <a:avLst/>
          </a:prstGeom>
        </p:spPr>
      </p:pic>
    </p:spTree>
    <p:extLst>
      <p:ext uri="{BB962C8B-B14F-4D97-AF65-F5344CB8AC3E}">
        <p14:creationId xmlns:p14="http://schemas.microsoft.com/office/powerpoint/2010/main" val="15561049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3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F9F8"/>
        </a:solidFill>
        <a:effectLst/>
      </p:bgPr>
    </p:bg>
    <p:spTree>
      <p:nvGrpSpPr>
        <p:cNvPr id="1" name="">
          <a:extLst>
            <a:ext uri="{FF2B5EF4-FFF2-40B4-BE49-F238E27FC236}">
              <a16:creationId xmlns="" xmlns:a16="http://schemas.microsoft.com/office/drawing/2014/main" id="{0BFF0610-8416-46AB-3F43-30A73358563F}"/>
            </a:ext>
          </a:extLst>
        </p:cNvPr>
        <p:cNvGrpSpPr/>
        <p:nvPr/>
      </p:nvGrpSpPr>
      <p:grpSpPr>
        <a:xfrm>
          <a:off x="0" y="0"/>
          <a:ext cx="0" cy="0"/>
          <a:chOff x="0" y="0"/>
          <a:chExt cx="0" cy="0"/>
        </a:xfrm>
      </p:grpSpPr>
      <p:sp>
        <p:nvSpPr>
          <p:cNvPr id="2" name="Freeform 2">
            <a:extLst>
              <a:ext uri="{FF2B5EF4-FFF2-40B4-BE49-F238E27FC236}">
                <a16:creationId xmlns="" xmlns:a16="http://schemas.microsoft.com/office/drawing/2014/main" id="{E22D4174-BDD8-F03B-2F1B-A3E05BDEC1AF}"/>
              </a:ext>
            </a:extLst>
          </p:cNvPr>
          <p:cNvSpPr/>
          <p:nvPr/>
        </p:nvSpPr>
        <p:spPr>
          <a:xfrm>
            <a:off x="0" y="3807202"/>
            <a:ext cx="2182963" cy="1133863"/>
          </a:xfrm>
          <a:custGeom>
            <a:avLst/>
            <a:gdLst/>
            <a:ahLst/>
            <a:cxnLst/>
            <a:rect l="l" t="t" r="r" b="b"/>
            <a:pathLst>
              <a:path w="2182963" h="1133863">
                <a:moveTo>
                  <a:pt x="0" y="0"/>
                </a:moveTo>
                <a:lnTo>
                  <a:pt x="2182963" y="0"/>
                </a:lnTo>
                <a:lnTo>
                  <a:pt x="2182963" y="1133863"/>
                </a:lnTo>
                <a:lnTo>
                  <a:pt x="0" y="1133863"/>
                </a:lnTo>
                <a:lnTo>
                  <a:pt x="0" y="0"/>
                </a:lnTo>
                <a:close/>
              </a:path>
            </a:pathLst>
          </a:custGeom>
          <a:blipFill>
            <a:blip r:embed="rId5"/>
            <a:stretch>
              <a:fillRect l="-84482" r="-20213"/>
            </a:stretch>
          </a:blipFill>
        </p:spPr>
        <p:txBody>
          <a:bodyPr/>
          <a:lstStyle/>
          <a:p>
            <a:endParaRPr lang="en-US"/>
          </a:p>
        </p:txBody>
      </p:sp>
      <p:sp>
        <p:nvSpPr>
          <p:cNvPr id="3" name="Freeform 3">
            <a:extLst>
              <a:ext uri="{FF2B5EF4-FFF2-40B4-BE49-F238E27FC236}">
                <a16:creationId xmlns="" xmlns:a16="http://schemas.microsoft.com/office/drawing/2014/main" id="{35CB9EAF-1D38-F804-0517-9B5438052095}"/>
              </a:ext>
            </a:extLst>
          </p:cNvPr>
          <p:cNvSpPr/>
          <p:nvPr/>
        </p:nvSpPr>
        <p:spPr>
          <a:xfrm>
            <a:off x="0" y="9258300"/>
            <a:ext cx="18288000" cy="1028700"/>
          </a:xfrm>
          <a:custGeom>
            <a:avLst/>
            <a:gdLst/>
            <a:ahLst/>
            <a:cxnLst/>
            <a:rect l="l" t="t" r="r" b="b"/>
            <a:pathLst>
              <a:path w="18288000" h="1028700">
                <a:moveTo>
                  <a:pt x="0" y="0"/>
                </a:moveTo>
                <a:lnTo>
                  <a:pt x="18288000" y="0"/>
                </a:lnTo>
                <a:lnTo>
                  <a:pt x="18288000" y="1028700"/>
                </a:lnTo>
                <a:lnTo>
                  <a:pt x="0" y="1028700"/>
                </a:lnTo>
                <a:lnTo>
                  <a:pt x="0" y="0"/>
                </a:lnTo>
                <a:close/>
              </a:path>
            </a:pathLst>
          </a:custGeom>
          <a:blipFill>
            <a:blip r:embed="rId6"/>
            <a:stretch>
              <a:fillRect t="-1189" r="-1111" b="-458293"/>
            </a:stretch>
          </a:blipFill>
        </p:spPr>
        <p:txBody>
          <a:bodyPr/>
          <a:lstStyle/>
          <a:p>
            <a:endParaRPr lang="en-US"/>
          </a:p>
        </p:txBody>
      </p:sp>
      <p:sp>
        <p:nvSpPr>
          <p:cNvPr id="4" name="Freeform 4">
            <a:extLst>
              <a:ext uri="{FF2B5EF4-FFF2-40B4-BE49-F238E27FC236}">
                <a16:creationId xmlns="" xmlns:a16="http://schemas.microsoft.com/office/drawing/2014/main" id="{7E452796-5AE1-9F29-0519-9682459A5DAE}"/>
              </a:ext>
            </a:extLst>
          </p:cNvPr>
          <p:cNvSpPr/>
          <p:nvPr/>
        </p:nvSpPr>
        <p:spPr>
          <a:xfrm>
            <a:off x="2634914" y="1578452"/>
            <a:ext cx="4028809" cy="5079665"/>
          </a:xfrm>
          <a:custGeom>
            <a:avLst/>
            <a:gdLst/>
            <a:ahLst/>
            <a:cxnLst/>
            <a:rect l="l" t="t" r="r" b="b"/>
            <a:pathLst>
              <a:path w="4028809" h="5079665">
                <a:moveTo>
                  <a:pt x="0" y="0"/>
                </a:moveTo>
                <a:lnTo>
                  <a:pt x="4028809" y="0"/>
                </a:lnTo>
                <a:lnTo>
                  <a:pt x="4028809" y="5079665"/>
                </a:lnTo>
                <a:lnTo>
                  <a:pt x="0" y="5079665"/>
                </a:lnTo>
                <a:lnTo>
                  <a:pt x="0" y="0"/>
                </a:lnTo>
                <a:close/>
              </a:path>
            </a:pathLst>
          </a:custGeom>
          <a:blipFill>
            <a:blip r:embed="rId7"/>
            <a:stretch>
              <a:fillRect/>
            </a:stretch>
          </a:blipFill>
        </p:spPr>
        <p:txBody>
          <a:bodyPr/>
          <a:lstStyle/>
          <a:p>
            <a:endParaRPr lang="en-US"/>
          </a:p>
        </p:txBody>
      </p:sp>
      <p:sp>
        <p:nvSpPr>
          <p:cNvPr id="5" name="Freeform 5">
            <a:extLst>
              <a:ext uri="{FF2B5EF4-FFF2-40B4-BE49-F238E27FC236}">
                <a16:creationId xmlns="" xmlns:a16="http://schemas.microsoft.com/office/drawing/2014/main" id="{6B7380B9-F18D-28E9-9D77-A52A6E0149D6}"/>
              </a:ext>
            </a:extLst>
          </p:cNvPr>
          <p:cNvSpPr/>
          <p:nvPr/>
        </p:nvSpPr>
        <p:spPr>
          <a:xfrm>
            <a:off x="2634914" y="2941947"/>
            <a:ext cx="2014405" cy="6316353"/>
          </a:xfrm>
          <a:custGeom>
            <a:avLst/>
            <a:gdLst/>
            <a:ahLst/>
            <a:cxnLst/>
            <a:rect l="l" t="t" r="r" b="b"/>
            <a:pathLst>
              <a:path w="2014405" h="6316353">
                <a:moveTo>
                  <a:pt x="0" y="0"/>
                </a:moveTo>
                <a:lnTo>
                  <a:pt x="2014404" y="0"/>
                </a:lnTo>
                <a:lnTo>
                  <a:pt x="2014404" y="6316353"/>
                </a:lnTo>
                <a:lnTo>
                  <a:pt x="0" y="6316353"/>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txBody>
          <a:bodyPr/>
          <a:lstStyle/>
          <a:p>
            <a:endParaRPr lang="en-US"/>
          </a:p>
        </p:txBody>
      </p:sp>
      <p:sp>
        <p:nvSpPr>
          <p:cNvPr id="6" name="Freeform 6">
            <a:extLst>
              <a:ext uri="{FF2B5EF4-FFF2-40B4-BE49-F238E27FC236}">
                <a16:creationId xmlns="" xmlns:a16="http://schemas.microsoft.com/office/drawing/2014/main" id="{E5A2E9A4-4F60-0225-5A34-ADD0874BF980}"/>
              </a:ext>
            </a:extLst>
          </p:cNvPr>
          <p:cNvSpPr/>
          <p:nvPr/>
        </p:nvSpPr>
        <p:spPr>
          <a:xfrm>
            <a:off x="819071" y="2203686"/>
            <a:ext cx="1363892" cy="7054614"/>
          </a:xfrm>
          <a:custGeom>
            <a:avLst/>
            <a:gdLst/>
            <a:ahLst/>
            <a:cxnLst/>
            <a:rect l="l" t="t" r="r" b="b"/>
            <a:pathLst>
              <a:path w="1363892" h="7054614">
                <a:moveTo>
                  <a:pt x="0" y="0"/>
                </a:moveTo>
                <a:lnTo>
                  <a:pt x="1363892" y="0"/>
                </a:lnTo>
                <a:lnTo>
                  <a:pt x="1363892" y="7054614"/>
                </a:lnTo>
                <a:lnTo>
                  <a:pt x="0" y="7054614"/>
                </a:lnTo>
                <a:lnTo>
                  <a:pt x="0" y="0"/>
                </a:lnTo>
                <a:close/>
              </a:path>
            </a:pathLst>
          </a:custGeom>
          <a:blipFill>
            <a:blip r:embed="rId10">
              <a:extLst>
                <a:ext uri="{96DAC541-7B7A-43D3-8B79-37D633B846F1}">
                  <asvg:svgBlip xmlns="" xmlns:asvg="http://schemas.microsoft.com/office/drawing/2016/SVG/main" r:embed="rId11"/>
                </a:ext>
              </a:extLst>
            </a:blip>
            <a:stretch>
              <a:fillRect/>
            </a:stretch>
          </a:blipFill>
        </p:spPr>
        <p:txBody>
          <a:bodyPr/>
          <a:lstStyle/>
          <a:p>
            <a:endParaRPr lang="en-US"/>
          </a:p>
        </p:txBody>
      </p:sp>
      <p:sp>
        <p:nvSpPr>
          <p:cNvPr id="7" name="Freeform 7">
            <a:extLst>
              <a:ext uri="{FF2B5EF4-FFF2-40B4-BE49-F238E27FC236}">
                <a16:creationId xmlns="" xmlns:a16="http://schemas.microsoft.com/office/drawing/2014/main" id="{61930756-40F4-0EE3-57A1-78A9FDF64FDC}"/>
              </a:ext>
            </a:extLst>
          </p:cNvPr>
          <p:cNvSpPr/>
          <p:nvPr/>
        </p:nvSpPr>
        <p:spPr>
          <a:xfrm flipH="1">
            <a:off x="0" y="5100916"/>
            <a:ext cx="8332752" cy="5186084"/>
          </a:xfrm>
          <a:custGeom>
            <a:avLst/>
            <a:gdLst/>
            <a:ahLst/>
            <a:cxnLst/>
            <a:rect l="l" t="t" r="r" b="b"/>
            <a:pathLst>
              <a:path w="8332752" h="5186084">
                <a:moveTo>
                  <a:pt x="8332752" y="0"/>
                </a:moveTo>
                <a:lnTo>
                  <a:pt x="0" y="0"/>
                </a:lnTo>
                <a:lnTo>
                  <a:pt x="0" y="5186084"/>
                </a:lnTo>
                <a:lnTo>
                  <a:pt x="8332752" y="5186084"/>
                </a:lnTo>
                <a:lnTo>
                  <a:pt x="8332752" y="0"/>
                </a:lnTo>
                <a:close/>
              </a:path>
            </a:pathLst>
          </a:custGeom>
          <a:blipFill>
            <a:blip r:embed="rId12"/>
            <a:stretch>
              <a:fillRect l="-59291" t="-10075" r="-83795" b="-8142"/>
            </a:stretch>
          </a:blipFill>
        </p:spPr>
        <p:txBody>
          <a:bodyPr/>
          <a:lstStyle/>
          <a:p>
            <a:endParaRPr lang="en-US"/>
          </a:p>
        </p:txBody>
      </p:sp>
      <p:sp>
        <p:nvSpPr>
          <p:cNvPr id="8" name="Freeform 8">
            <a:extLst>
              <a:ext uri="{FF2B5EF4-FFF2-40B4-BE49-F238E27FC236}">
                <a16:creationId xmlns="" xmlns:a16="http://schemas.microsoft.com/office/drawing/2014/main" id="{35AC062F-2A6B-A96D-03FA-090FABC75DE9}"/>
              </a:ext>
            </a:extLst>
          </p:cNvPr>
          <p:cNvSpPr/>
          <p:nvPr/>
        </p:nvSpPr>
        <p:spPr>
          <a:xfrm>
            <a:off x="0" y="6172200"/>
            <a:ext cx="2525096" cy="4114800"/>
          </a:xfrm>
          <a:custGeom>
            <a:avLst/>
            <a:gdLst/>
            <a:ahLst/>
            <a:cxnLst/>
            <a:rect l="l" t="t" r="r" b="b"/>
            <a:pathLst>
              <a:path w="2525096" h="4114800">
                <a:moveTo>
                  <a:pt x="0" y="0"/>
                </a:moveTo>
                <a:lnTo>
                  <a:pt x="2525096" y="0"/>
                </a:lnTo>
                <a:lnTo>
                  <a:pt x="2525096" y="4114800"/>
                </a:lnTo>
                <a:lnTo>
                  <a:pt x="0" y="4114800"/>
                </a:lnTo>
                <a:lnTo>
                  <a:pt x="0" y="0"/>
                </a:lnTo>
                <a:close/>
              </a:path>
            </a:pathLst>
          </a:custGeom>
          <a:blipFill>
            <a:blip r:embed="rId13">
              <a:extLst>
                <a:ext uri="{96DAC541-7B7A-43D3-8B79-37D633B846F1}">
                  <asvg:svgBlip xmlns="" xmlns:asvg="http://schemas.microsoft.com/office/drawing/2016/SVG/main" r:embed="rId14"/>
                </a:ext>
              </a:extLst>
            </a:blip>
            <a:stretch>
              <a:fillRect/>
            </a:stretch>
          </a:blipFill>
        </p:spPr>
        <p:txBody>
          <a:bodyPr/>
          <a:lstStyle/>
          <a:p>
            <a:endParaRPr lang="en-US"/>
          </a:p>
        </p:txBody>
      </p:sp>
      <p:graphicFrame>
        <p:nvGraphicFramePr>
          <p:cNvPr id="12" name="Diagram 11">
            <a:extLst>
              <a:ext uri="{FF2B5EF4-FFF2-40B4-BE49-F238E27FC236}">
                <a16:creationId xmlns="" xmlns:a16="http://schemas.microsoft.com/office/drawing/2014/main" id="{6155A7FD-C4DE-ABE7-1793-68DCBC768479}"/>
              </a:ext>
            </a:extLst>
          </p:cNvPr>
          <p:cNvGraphicFramePr/>
          <p:nvPr>
            <p:extLst>
              <p:ext uri="{D42A27DB-BD31-4B8C-83A1-F6EECF244321}">
                <p14:modId xmlns:p14="http://schemas.microsoft.com/office/powerpoint/2010/main" val="721760153"/>
              </p:ext>
            </p:extLst>
          </p:nvPr>
        </p:nvGraphicFramePr>
        <p:xfrm>
          <a:off x="9144001" y="2203686"/>
          <a:ext cx="8447052" cy="6767444"/>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11" name="TextBox 11">
            <a:extLst>
              <a:ext uri="{FF2B5EF4-FFF2-40B4-BE49-F238E27FC236}">
                <a16:creationId xmlns="" xmlns:a16="http://schemas.microsoft.com/office/drawing/2014/main" id="{8428CD1C-20F3-8A39-5442-7F01811AEA14}"/>
              </a:ext>
            </a:extLst>
          </p:cNvPr>
          <p:cNvSpPr txBox="1"/>
          <p:nvPr/>
        </p:nvSpPr>
        <p:spPr>
          <a:xfrm>
            <a:off x="11624279" y="1315870"/>
            <a:ext cx="4028807" cy="553998"/>
          </a:xfrm>
          <a:prstGeom prst="rect">
            <a:avLst/>
          </a:prstGeom>
        </p:spPr>
        <p:txBody>
          <a:bodyPr wrap="square" lIns="0" tIns="0" rIns="0" bIns="0" rtlCol="0" anchor="t">
            <a:spAutoFit/>
          </a:bodyPr>
          <a:lstStyle/>
          <a:p>
            <a:r>
              <a:rPr lang="en-US" sz="3600" b="1" dirty="0"/>
              <a:t>Recommendations </a:t>
            </a:r>
          </a:p>
        </p:txBody>
      </p:sp>
      <p:pic>
        <p:nvPicPr>
          <p:cNvPr id="9"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6230600" y="1117523"/>
            <a:ext cx="609600" cy="609600"/>
          </a:xfrm>
          <a:prstGeom prst="rect">
            <a:avLst/>
          </a:prstGeom>
        </p:spPr>
      </p:pic>
    </p:spTree>
    <p:extLst>
      <p:ext uri="{BB962C8B-B14F-4D97-AF65-F5344CB8AC3E}">
        <p14:creationId xmlns:p14="http://schemas.microsoft.com/office/powerpoint/2010/main" val="40983929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18" fill="hold"/>
                                        <p:tgtEl>
                                          <p:spTgt spid="9"/>
                                        </p:tgtEl>
                                      </p:cBhvr>
                                    </p:cmd>
                                  </p:childTnLst>
                                </p:cTn>
                              </p:par>
                            </p:childTnLst>
                          </p:cTn>
                        </p:par>
                      </p:childTnLst>
                    </p:cTn>
                  </p:par>
                </p:childTnLst>
              </p:cTn>
              <p:nextCondLst>
                <p:cond evt="onClick" delay="0">
                  <p:tgtEl>
                    <p:spTgt spid="9"/>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 xmlns:a16="http://schemas.microsoft.com/office/drawing/2014/main" id="{29759AF8-8A38-EE35-5C56-354B6A53223F}"/>
            </a:ext>
          </a:extLst>
        </p:cNvPr>
        <p:cNvGrpSpPr/>
        <p:nvPr/>
      </p:nvGrpSpPr>
      <p:grpSpPr>
        <a:xfrm>
          <a:off x="0" y="0"/>
          <a:ext cx="0" cy="0"/>
          <a:chOff x="0" y="0"/>
          <a:chExt cx="0" cy="0"/>
        </a:xfrm>
      </p:grpSpPr>
      <p:sp useBgFill="1">
        <p:nvSpPr>
          <p:cNvPr id="39" name="Slide Background">
            <a:extLst>
              <a:ext uri="{FF2B5EF4-FFF2-40B4-BE49-F238E27FC236}">
                <a16:creationId xmlns="" xmlns:a16="http://schemas.microsoft.com/office/drawing/2014/main" id="{C0763A76-9F1C-4FC5-82B7-DD475DA461B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1" y="0"/>
            <a:ext cx="1828799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1" name="Rectangle 40">
            <a:extLst>
              <a:ext uri="{FF2B5EF4-FFF2-40B4-BE49-F238E27FC236}">
                <a16:creationId xmlns="" xmlns:a16="http://schemas.microsoft.com/office/drawing/2014/main" id="{E81BF4F6-F2CF-4984-9D14-D6966D92F9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783669" cy="3428998"/>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1">
            <a:extLst>
              <a:ext uri="{FF2B5EF4-FFF2-40B4-BE49-F238E27FC236}">
                <a16:creationId xmlns="" xmlns:a16="http://schemas.microsoft.com/office/drawing/2014/main" id="{8F2AD113-CBFB-FD53-B73F-0BD883665999}"/>
              </a:ext>
            </a:extLst>
          </p:cNvPr>
          <p:cNvSpPr txBox="1"/>
          <p:nvPr/>
        </p:nvSpPr>
        <p:spPr>
          <a:xfrm>
            <a:off x="304800" y="992218"/>
            <a:ext cx="9154236" cy="24367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dirty="0">
                <a:latin typeface="+mj-lt"/>
                <a:ea typeface="+mj-ea"/>
                <a:cs typeface="+mj-cs"/>
              </a:rPr>
              <a:t>Conclusion (Key Takeaways)</a:t>
            </a:r>
          </a:p>
        </p:txBody>
      </p:sp>
      <p:pic>
        <p:nvPicPr>
          <p:cNvPr id="13" name="Picture 12" descr="Two people holding each other's hands">
            <a:extLst>
              <a:ext uri="{FF2B5EF4-FFF2-40B4-BE49-F238E27FC236}">
                <a16:creationId xmlns="" xmlns:a16="http://schemas.microsoft.com/office/drawing/2014/main" id="{1FB16105-37C3-2560-D0E1-72C540B6F1BF}"/>
              </a:ext>
            </a:extLst>
          </p:cNvPr>
          <p:cNvPicPr>
            <a:picLocks noChangeAspect="1"/>
          </p:cNvPicPr>
          <p:nvPr/>
        </p:nvPicPr>
        <p:blipFill>
          <a:blip r:embed="rId5"/>
          <a:srcRect l="16649" r="23951"/>
          <a:stretch>
            <a:fillRect/>
          </a:stretch>
        </p:blipFill>
        <p:spPr>
          <a:xfrm>
            <a:off x="9144000" y="1"/>
            <a:ext cx="9154237" cy="10287000"/>
          </a:xfrm>
          <a:prstGeom prst="rect">
            <a:avLst/>
          </a:prstGeom>
        </p:spPr>
      </p:pic>
      <p:graphicFrame>
        <p:nvGraphicFramePr>
          <p:cNvPr id="12" name="Diagram 11">
            <a:extLst>
              <a:ext uri="{FF2B5EF4-FFF2-40B4-BE49-F238E27FC236}">
                <a16:creationId xmlns="" xmlns:a16="http://schemas.microsoft.com/office/drawing/2014/main" id="{4C0625DF-7495-88D6-D2B2-BFCDE8A3F1E6}"/>
              </a:ext>
            </a:extLst>
          </p:cNvPr>
          <p:cNvGraphicFramePr/>
          <p:nvPr>
            <p:extLst>
              <p:ext uri="{D42A27DB-BD31-4B8C-83A1-F6EECF244321}">
                <p14:modId xmlns:p14="http://schemas.microsoft.com/office/powerpoint/2010/main" val="13218607"/>
              </p:ext>
            </p:extLst>
          </p:nvPr>
        </p:nvGraphicFramePr>
        <p:xfrm>
          <a:off x="304800" y="4120242"/>
          <a:ext cx="8153400" cy="616675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077201" y="687417"/>
            <a:ext cx="609600" cy="609600"/>
          </a:xfrm>
          <a:prstGeom prst="rect">
            <a:avLst/>
          </a:prstGeom>
        </p:spPr>
      </p:pic>
    </p:spTree>
    <p:extLst>
      <p:ext uri="{BB962C8B-B14F-4D97-AF65-F5344CB8AC3E}">
        <p14:creationId xmlns:p14="http://schemas.microsoft.com/office/powerpoint/2010/main" val="11140987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044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3060C83-F051-4F0E-ABAD-AA0DFC48B21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 xmlns:a16="http://schemas.microsoft.com/office/drawing/2014/main" id="{83C98ABE-055B-441F-B07E-44F97F083C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 xmlns:a16="http://schemas.microsoft.com/office/drawing/2014/main" id="{29FDB030-9B49-4CED-8CCD-4D9938238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3783CA14-24A1-485C-8B30-D6A5D87987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 xmlns:a16="http://schemas.microsoft.com/office/drawing/2014/main" id="{9A97C86A-04D6-40F7-AE84-31AB43E6A84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 xmlns:a16="http://schemas.microsoft.com/office/drawing/2014/main" id="{FF9F2414-84E8-453E-B1F3-389FDE8192D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 xmlns:a16="http://schemas.microsoft.com/office/drawing/2014/main" id="{3ECA69A1-7536-43AC-85EF-C7106179F5E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 xmlns:a16="http://schemas.microsoft.com/office/drawing/2014/main" id="{72F34270-F384-EE82-5489-3B158C5E015C}"/>
              </a:ext>
            </a:extLst>
          </p:cNvPr>
          <p:cNvSpPr txBox="1"/>
          <p:nvPr/>
        </p:nvSpPr>
        <p:spPr>
          <a:xfrm>
            <a:off x="4291755" y="380592"/>
            <a:ext cx="8001000" cy="584775"/>
          </a:xfrm>
          <a:prstGeom prst="rect">
            <a:avLst/>
          </a:prstGeom>
          <a:noFill/>
        </p:spPr>
        <p:txBody>
          <a:bodyPr wrap="square" rtlCol="0">
            <a:spAutoFit/>
          </a:bodyPr>
          <a:lstStyle/>
          <a:p>
            <a:pPr algn="ctr">
              <a:spcAft>
                <a:spcPts val="600"/>
              </a:spcAft>
            </a:pPr>
            <a:r>
              <a:rPr lang="en-US" sz="3200" b="1" dirty="0">
                <a:latin typeface="Arial" panose="020B0604020202020204" pitchFamily="34" charset="0"/>
                <a:cs typeface="Arial" panose="020B0604020202020204" pitchFamily="34" charset="0"/>
              </a:rPr>
              <a:t>References</a:t>
            </a:r>
            <a:endParaRPr lang="en-US" b="1"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 xmlns:a16="http://schemas.microsoft.com/office/drawing/2014/main" id="{DAC1D813-43D2-FB95-8FDB-DE24C8D58579}"/>
              </a:ext>
            </a:extLst>
          </p:cNvPr>
          <p:cNvGraphicFramePr/>
          <p:nvPr>
            <p:extLst>
              <p:ext uri="{D42A27DB-BD31-4B8C-83A1-F6EECF244321}">
                <p14:modId xmlns:p14="http://schemas.microsoft.com/office/powerpoint/2010/main" val="3022131703"/>
              </p:ext>
            </p:extLst>
          </p:nvPr>
        </p:nvGraphicFramePr>
        <p:xfrm>
          <a:off x="337456" y="1409700"/>
          <a:ext cx="17569543" cy="8518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1776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5925" b="-35925"/>
            </a:stretch>
          </a:blipFill>
        </p:spPr>
        <p:txBody>
          <a:bodyPr/>
          <a:lstStyle/>
          <a:p>
            <a:endParaRPr lang="en-US"/>
          </a:p>
        </p:txBody>
      </p:sp>
      <p:sp>
        <p:nvSpPr>
          <p:cNvPr id="3" name="Freeform 3"/>
          <p:cNvSpPr/>
          <p:nvPr/>
        </p:nvSpPr>
        <p:spPr>
          <a:xfrm>
            <a:off x="5619882" y="0"/>
            <a:ext cx="7534886" cy="3188510"/>
          </a:xfrm>
          <a:custGeom>
            <a:avLst/>
            <a:gdLst/>
            <a:ahLst/>
            <a:cxnLst/>
            <a:rect l="l" t="t" r="r" b="b"/>
            <a:pathLst>
              <a:path w="7534886" h="3188510">
                <a:moveTo>
                  <a:pt x="0" y="0"/>
                </a:moveTo>
                <a:lnTo>
                  <a:pt x="7534886" y="0"/>
                </a:lnTo>
                <a:lnTo>
                  <a:pt x="7534886" y="3188510"/>
                </a:lnTo>
                <a:lnTo>
                  <a:pt x="0" y="3188510"/>
                </a:lnTo>
                <a:lnTo>
                  <a:pt x="0" y="0"/>
                </a:lnTo>
                <a:close/>
              </a:path>
            </a:pathLst>
          </a:custGeom>
          <a:blipFill>
            <a:blip r:embed="rId4"/>
            <a:stretch>
              <a:fillRect t="-7030"/>
            </a:stretch>
          </a:blipFill>
        </p:spPr>
        <p:txBody>
          <a:bodyPr/>
          <a:lstStyle/>
          <a:p>
            <a:endParaRPr lang="en-US"/>
          </a:p>
        </p:txBody>
      </p:sp>
      <p:sp>
        <p:nvSpPr>
          <p:cNvPr id="4" name="Freeform 4"/>
          <p:cNvSpPr/>
          <p:nvPr/>
        </p:nvSpPr>
        <p:spPr>
          <a:xfrm>
            <a:off x="9360265" y="6720322"/>
            <a:ext cx="6994267" cy="3566678"/>
          </a:xfrm>
          <a:custGeom>
            <a:avLst/>
            <a:gdLst/>
            <a:ahLst/>
            <a:cxnLst/>
            <a:rect l="l" t="t" r="r" b="b"/>
            <a:pathLst>
              <a:path w="6994267" h="3566678">
                <a:moveTo>
                  <a:pt x="0" y="0"/>
                </a:moveTo>
                <a:lnTo>
                  <a:pt x="6994267" y="0"/>
                </a:lnTo>
                <a:lnTo>
                  <a:pt x="6994267" y="3566678"/>
                </a:lnTo>
                <a:lnTo>
                  <a:pt x="0" y="3566678"/>
                </a:lnTo>
                <a:lnTo>
                  <a:pt x="0" y="0"/>
                </a:lnTo>
                <a:close/>
              </a:path>
            </a:pathLst>
          </a:custGeom>
          <a:blipFill>
            <a:blip r:embed="rId5">
              <a:alphaModFix amt="67000"/>
            </a:blip>
            <a:stretch>
              <a:fillRect l="-36578" t="-100881" r="-7570" b="-29853"/>
            </a:stretch>
          </a:blipFill>
        </p:spPr>
        <p:txBody>
          <a:bodyPr/>
          <a:lstStyle/>
          <a:p>
            <a:endParaRPr lang="en-US"/>
          </a:p>
        </p:txBody>
      </p:sp>
      <p:sp>
        <p:nvSpPr>
          <p:cNvPr id="5" name="Freeform 5"/>
          <p:cNvSpPr/>
          <p:nvPr/>
        </p:nvSpPr>
        <p:spPr>
          <a:xfrm>
            <a:off x="7802299" y="2389155"/>
            <a:ext cx="2483471" cy="6412718"/>
          </a:xfrm>
          <a:custGeom>
            <a:avLst/>
            <a:gdLst/>
            <a:ahLst/>
            <a:cxnLst/>
            <a:rect l="l" t="t" r="r" b="b"/>
            <a:pathLst>
              <a:path w="2483471" h="6412718">
                <a:moveTo>
                  <a:pt x="0" y="0"/>
                </a:moveTo>
                <a:lnTo>
                  <a:pt x="2483471" y="0"/>
                </a:lnTo>
                <a:lnTo>
                  <a:pt x="2483471" y="6412718"/>
                </a:lnTo>
                <a:lnTo>
                  <a:pt x="0" y="6412718"/>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txBody>
          <a:bodyPr/>
          <a:lstStyle/>
          <a:p>
            <a:endParaRPr lang="en-US"/>
          </a:p>
        </p:txBody>
      </p:sp>
      <p:sp>
        <p:nvSpPr>
          <p:cNvPr id="6" name="Freeform 6"/>
          <p:cNvSpPr/>
          <p:nvPr/>
        </p:nvSpPr>
        <p:spPr>
          <a:xfrm>
            <a:off x="0" y="0"/>
            <a:ext cx="3864532" cy="8229600"/>
          </a:xfrm>
          <a:custGeom>
            <a:avLst/>
            <a:gdLst/>
            <a:ahLst/>
            <a:cxnLst/>
            <a:rect l="l" t="t" r="r" b="b"/>
            <a:pathLst>
              <a:path w="3864532" h="8229600">
                <a:moveTo>
                  <a:pt x="0" y="0"/>
                </a:moveTo>
                <a:lnTo>
                  <a:pt x="3864532" y="0"/>
                </a:lnTo>
                <a:lnTo>
                  <a:pt x="3864532" y="8229600"/>
                </a:lnTo>
                <a:lnTo>
                  <a:pt x="0" y="8229600"/>
                </a:lnTo>
                <a:lnTo>
                  <a:pt x="0" y="0"/>
                </a:lnTo>
                <a:close/>
              </a:path>
            </a:pathLst>
          </a:custGeom>
          <a:blipFill>
            <a:blip r:embed="rId8"/>
            <a:stretch>
              <a:fillRect l="-42410" r="-21207"/>
            </a:stretch>
          </a:blipFill>
        </p:spPr>
        <p:txBody>
          <a:bodyPr/>
          <a:lstStyle/>
          <a:p>
            <a:endParaRPr lang="en-US"/>
          </a:p>
        </p:txBody>
      </p:sp>
      <p:sp>
        <p:nvSpPr>
          <p:cNvPr id="7" name="Freeform 7"/>
          <p:cNvSpPr/>
          <p:nvPr/>
        </p:nvSpPr>
        <p:spPr>
          <a:xfrm>
            <a:off x="6787113" y="2586542"/>
            <a:ext cx="1181095" cy="5515533"/>
          </a:xfrm>
          <a:custGeom>
            <a:avLst/>
            <a:gdLst/>
            <a:ahLst/>
            <a:cxnLst/>
            <a:rect l="l" t="t" r="r" b="b"/>
            <a:pathLst>
              <a:path w="1181095" h="5515533">
                <a:moveTo>
                  <a:pt x="0" y="0"/>
                </a:moveTo>
                <a:lnTo>
                  <a:pt x="1181095" y="0"/>
                </a:lnTo>
                <a:lnTo>
                  <a:pt x="1181095" y="5515533"/>
                </a:lnTo>
                <a:lnTo>
                  <a:pt x="0" y="5515533"/>
                </a:lnTo>
                <a:lnTo>
                  <a:pt x="0" y="0"/>
                </a:lnTo>
                <a:close/>
              </a:path>
            </a:pathLst>
          </a:custGeom>
          <a:blipFill>
            <a:blip r:embed="rId9"/>
            <a:stretch>
              <a:fillRect b="-2993"/>
            </a:stretch>
          </a:blipFill>
        </p:spPr>
        <p:txBody>
          <a:bodyPr/>
          <a:lstStyle/>
          <a:p>
            <a:endParaRPr lang="en-US"/>
          </a:p>
        </p:txBody>
      </p:sp>
      <p:sp>
        <p:nvSpPr>
          <p:cNvPr id="8" name="Freeform 8"/>
          <p:cNvSpPr/>
          <p:nvPr/>
        </p:nvSpPr>
        <p:spPr>
          <a:xfrm flipH="1">
            <a:off x="2155107" y="6784085"/>
            <a:ext cx="7205158" cy="3502915"/>
          </a:xfrm>
          <a:custGeom>
            <a:avLst/>
            <a:gdLst/>
            <a:ahLst/>
            <a:cxnLst/>
            <a:rect l="l" t="t" r="r" b="b"/>
            <a:pathLst>
              <a:path w="7205158" h="3502915">
                <a:moveTo>
                  <a:pt x="7205158" y="0"/>
                </a:moveTo>
                <a:lnTo>
                  <a:pt x="0" y="0"/>
                </a:lnTo>
                <a:lnTo>
                  <a:pt x="0" y="3502915"/>
                </a:lnTo>
                <a:lnTo>
                  <a:pt x="7205158" y="3502915"/>
                </a:lnTo>
                <a:lnTo>
                  <a:pt x="7205158" y="0"/>
                </a:lnTo>
                <a:close/>
              </a:path>
            </a:pathLst>
          </a:custGeom>
          <a:blipFill>
            <a:blip r:embed="rId5">
              <a:alphaModFix amt="67000"/>
            </a:blip>
            <a:stretch>
              <a:fillRect l="-31119" t="-102718" r="-8811" b="-32217"/>
            </a:stretch>
          </a:blipFill>
        </p:spPr>
        <p:txBody>
          <a:bodyPr/>
          <a:lstStyle/>
          <a:p>
            <a:endParaRPr lang="en-US"/>
          </a:p>
        </p:txBody>
      </p:sp>
      <p:sp>
        <p:nvSpPr>
          <p:cNvPr id="9" name="Freeform 9"/>
          <p:cNvSpPr/>
          <p:nvPr/>
        </p:nvSpPr>
        <p:spPr>
          <a:xfrm flipH="1">
            <a:off x="5535111" y="4157895"/>
            <a:ext cx="3685099" cy="4812757"/>
          </a:xfrm>
          <a:custGeom>
            <a:avLst/>
            <a:gdLst/>
            <a:ahLst/>
            <a:cxnLst/>
            <a:rect l="l" t="t" r="r" b="b"/>
            <a:pathLst>
              <a:path w="3685099" h="4812757">
                <a:moveTo>
                  <a:pt x="3685099" y="0"/>
                </a:moveTo>
                <a:lnTo>
                  <a:pt x="0" y="0"/>
                </a:lnTo>
                <a:lnTo>
                  <a:pt x="0" y="4812757"/>
                </a:lnTo>
                <a:lnTo>
                  <a:pt x="3685099" y="4812757"/>
                </a:lnTo>
                <a:lnTo>
                  <a:pt x="3685099" y="0"/>
                </a:lnTo>
                <a:close/>
              </a:path>
            </a:pathLst>
          </a:custGeom>
          <a:blipFill>
            <a:blip r:embed="rId10"/>
            <a:stretch>
              <a:fillRect/>
            </a:stretch>
          </a:blipFill>
        </p:spPr>
        <p:txBody>
          <a:bodyPr/>
          <a:lstStyle/>
          <a:p>
            <a:endParaRPr lang="en-US"/>
          </a:p>
        </p:txBody>
      </p:sp>
      <p:sp>
        <p:nvSpPr>
          <p:cNvPr id="10" name="Freeform 10"/>
          <p:cNvSpPr/>
          <p:nvPr/>
        </p:nvSpPr>
        <p:spPr>
          <a:xfrm rot="-5400000">
            <a:off x="5941311" y="7528454"/>
            <a:ext cx="2632697" cy="2884394"/>
          </a:xfrm>
          <a:custGeom>
            <a:avLst/>
            <a:gdLst/>
            <a:ahLst/>
            <a:cxnLst/>
            <a:rect l="l" t="t" r="r" b="b"/>
            <a:pathLst>
              <a:path w="2632697" h="2884394">
                <a:moveTo>
                  <a:pt x="0" y="0"/>
                </a:moveTo>
                <a:lnTo>
                  <a:pt x="2632696" y="0"/>
                </a:lnTo>
                <a:lnTo>
                  <a:pt x="2632696" y="2884395"/>
                </a:lnTo>
                <a:lnTo>
                  <a:pt x="0" y="2884395"/>
                </a:lnTo>
                <a:lnTo>
                  <a:pt x="0" y="0"/>
                </a:lnTo>
                <a:close/>
              </a:path>
            </a:pathLst>
          </a:custGeom>
          <a:blipFill>
            <a:blip r:embed="rId11"/>
            <a:stretch>
              <a:fillRect/>
            </a:stretch>
          </a:blipFill>
        </p:spPr>
        <p:txBody>
          <a:bodyPr/>
          <a:lstStyle/>
          <a:p>
            <a:endParaRPr lang="en-US"/>
          </a:p>
        </p:txBody>
      </p:sp>
      <p:sp>
        <p:nvSpPr>
          <p:cNvPr id="11" name="Freeform 11"/>
          <p:cNvSpPr/>
          <p:nvPr/>
        </p:nvSpPr>
        <p:spPr>
          <a:xfrm flipH="1">
            <a:off x="14433087" y="0"/>
            <a:ext cx="3854913" cy="8229600"/>
          </a:xfrm>
          <a:custGeom>
            <a:avLst/>
            <a:gdLst/>
            <a:ahLst/>
            <a:cxnLst/>
            <a:rect l="l" t="t" r="r" b="b"/>
            <a:pathLst>
              <a:path w="3854913" h="8229600">
                <a:moveTo>
                  <a:pt x="3854913" y="0"/>
                </a:moveTo>
                <a:lnTo>
                  <a:pt x="0" y="0"/>
                </a:lnTo>
                <a:lnTo>
                  <a:pt x="0" y="8229600"/>
                </a:lnTo>
                <a:lnTo>
                  <a:pt x="3854913" y="8229600"/>
                </a:lnTo>
                <a:lnTo>
                  <a:pt x="3854913" y="0"/>
                </a:lnTo>
                <a:close/>
              </a:path>
            </a:pathLst>
          </a:custGeom>
          <a:blipFill>
            <a:blip r:embed="rId8"/>
            <a:stretch>
              <a:fillRect l="-42516" r="-21510"/>
            </a:stretch>
          </a:blipFill>
        </p:spPr>
        <p:txBody>
          <a:bodyPr/>
          <a:lstStyle/>
          <a:p>
            <a:endParaRPr lang="en-US"/>
          </a:p>
        </p:txBody>
      </p:sp>
      <p:sp>
        <p:nvSpPr>
          <p:cNvPr id="12" name="Freeform 12"/>
          <p:cNvSpPr/>
          <p:nvPr/>
        </p:nvSpPr>
        <p:spPr>
          <a:xfrm>
            <a:off x="10376916" y="2015193"/>
            <a:ext cx="1189365" cy="6086882"/>
          </a:xfrm>
          <a:custGeom>
            <a:avLst/>
            <a:gdLst/>
            <a:ahLst/>
            <a:cxnLst/>
            <a:rect l="l" t="t" r="r" b="b"/>
            <a:pathLst>
              <a:path w="1189365" h="6086882">
                <a:moveTo>
                  <a:pt x="0" y="0"/>
                </a:moveTo>
                <a:lnTo>
                  <a:pt x="1189365" y="0"/>
                </a:lnTo>
                <a:lnTo>
                  <a:pt x="1189365" y="6086882"/>
                </a:lnTo>
                <a:lnTo>
                  <a:pt x="0" y="6086882"/>
                </a:lnTo>
                <a:lnTo>
                  <a:pt x="0" y="0"/>
                </a:lnTo>
                <a:close/>
              </a:path>
            </a:pathLst>
          </a:custGeom>
          <a:blipFill>
            <a:blip r:embed="rId12"/>
            <a:stretch>
              <a:fillRect b="-3751"/>
            </a:stretch>
          </a:blipFill>
        </p:spPr>
        <p:txBody>
          <a:bodyPr/>
          <a:lstStyle/>
          <a:p>
            <a:endParaRPr lang="en-US"/>
          </a:p>
        </p:txBody>
      </p:sp>
      <p:sp>
        <p:nvSpPr>
          <p:cNvPr id="13" name="Freeform 13"/>
          <p:cNvSpPr/>
          <p:nvPr/>
        </p:nvSpPr>
        <p:spPr>
          <a:xfrm>
            <a:off x="-47066" y="5890725"/>
            <a:ext cx="3829577" cy="3367575"/>
          </a:xfrm>
          <a:custGeom>
            <a:avLst/>
            <a:gdLst/>
            <a:ahLst/>
            <a:cxnLst/>
            <a:rect l="l" t="t" r="r" b="b"/>
            <a:pathLst>
              <a:path w="3829577" h="3367575">
                <a:moveTo>
                  <a:pt x="0" y="0"/>
                </a:moveTo>
                <a:lnTo>
                  <a:pt x="3829577" y="0"/>
                </a:lnTo>
                <a:lnTo>
                  <a:pt x="3829577" y="3367575"/>
                </a:lnTo>
                <a:lnTo>
                  <a:pt x="0" y="3367575"/>
                </a:lnTo>
                <a:lnTo>
                  <a:pt x="0" y="0"/>
                </a:lnTo>
                <a:close/>
              </a:path>
            </a:pathLst>
          </a:custGeom>
          <a:blipFill>
            <a:blip r:embed="rId13"/>
            <a:stretch>
              <a:fillRect l="-30956" t="-61164" r="-11302" b="-5399"/>
            </a:stretch>
          </a:blipFill>
        </p:spPr>
        <p:txBody>
          <a:bodyPr/>
          <a:lstStyle/>
          <a:p>
            <a:endParaRPr lang="en-US"/>
          </a:p>
        </p:txBody>
      </p:sp>
      <p:sp>
        <p:nvSpPr>
          <p:cNvPr id="14" name="Freeform 14"/>
          <p:cNvSpPr/>
          <p:nvPr/>
        </p:nvSpPr>
        <p:spPr>
          <a:xfrm flipH="1">
            <a:off x="14458423" y="5890725"/>
            <a:ext cx="3829577" cy="3367575"/>
          </a:xfrm>
          <a:custGeom>
            <a:avLst/>
            <a:gdLst/>
            <a:ahLst/>
            <a:cxnLst/>
            <a:rect l="l" t="t" r="r" b="b"/>
            <a:pathLst>
              <a:path w="3829577" h="3367575">
                <a:moveTo>
                  <a:pt x="3829577" y="0"/>
                </a:moveTo>
                <a:lnTo>
                  <a:pt x="0" y="0"/>
                </a:lnTo>
                <a:lnTo>
                  <a:pt x="0" y="3367575"/>
                </a:lnTo>
                <a:lnTo>
                  <a:pt x="3829577" y="3367575"/>
                </a:lnTo>
                <a:lnTo>
                  <a:pt x="3829577" y="0"/>
                </a:lnTo>
                <a:close/>
              </a:path>
            </a:pathLst>
          </a:custGeom>
          <a:blipFill>
            <a:blip r:embed="rId13"/>
            <a:stretch>
              <a:fillRect l="-30956" t="-61164" r="-11302" b="-5399"/>
            </a:stretch>
          </a:blipFill>
        </p:spPr>
        <p:txBody>
          <a:bodyPr/>
          <a:lstStyle/>
          <a:p>
            <a:endParaRPr lang="en-US"/>
          </a:p>
        </p:txBody>
      </p:sp>
      <p:sp>
        <p:nvSpPr>
          <p:cNvPr id="15" name="Freeform 15"/>
          <p:cNvSpPr/>
          <p:nvPr/>
        </p:nvSpPr>
        <p:spPr>
          <a:xfrm>
            <a:off x="9151862" y="4049295"/>
            <a:ext cx="3685099" cy="4812757"/>
          </a:xfrm>
          <a:custGeom>
            <a:avLst/>
            <a:gdLst/>
            <a:ahLst/>
            <a:cxnLst/>
            <a:rect l="l" t="t" r="r" b="b"/>
            <a:pathLst>
              <a:path w="3685099" h="4812757">
                <a:moveTo>
                  <a:pt x="0" y="0"/>
                </a:moveTo>
                <a:lnTo>
                  <a:pt x="3685099" y="0"/>
                </a:lnTo>
                <a:lnTo>
                  <a:pt x="3685099" y="4812756"/>
                </a:lnTo>
                <a:lnTo>
                  <a:pt x="0" y="4812756"/>
                </a:lnTo>
                <a:lnTo>
                  <a:pt x="0" y="0"/>
                </a:lnTo>
                <a:close/>
              </a:path>
            </a:pathLst>
          </a:custGeom>
          <a:blipFill>
            <a:blip r:embed="rId10"/>
            <a:stretch>
              <a:fillRect/>
            </a:stretch>
          </a:blipFill>
        </p:spPr>
        <p:txBody>
          <a:bodyPr/>
          <a:lstStyle/>
          <a:p>
            <a:endParaRPr lang="en-US"/>
          </a:p>
        </p:txBody>
      </p:sp>
      <p:sp>
        <p:nvSpPr>
          <p:cNvPr id="16" name="Freeform 16"/>
          <p:cNvSpPr/>
          <p:nvPr/>
        </p:nvSpPr>
        <p:spPr>
          <a:xfrm>
            <a:off x="6779616" y="3751801"/>
            <a:ext cx="2423258" cy="6490870"/>
          </a:xfrm>
          <a:custGeom>
            <a:avLst/>
            <a:gdLst/>
            <a:ahLst/>
            <a:cxnLst/>
            <a:rect l="l" t="t" r="r" b="b"/>
            <a:pathLst>
              <a:path w="2423258" h="6490870">
                <a:moveTo>
                  <a:pt x="0" y="0"/>
                </a:moveTo>
                <a:lnTo>
                  <a:pt x="2423258" y="0"/>
                </a:lnTo>
                <a:lnTo>
                  <a:pt x="2423258" y="6490870"/>
                </a:lnTo>
                <a:lnTo>
                  <a:pt x="0" y="6490870"/>
                </a:lnTo>
                <a:lnTo>
                  <a:pt x="0" y="0"/>
                </a:lnTo>
                <a:close/>
              </a:path>
            </a:pathLst>
          </a:custGeom>
          <a:blipFill>
            <a:blip r:embed="rId14"/>
            <a:stretch>
              <a:fillRect/>
            </a:stretch>
          </a:blipFill>
        </p:spPr>
        <p:txBody>
          <a:bodyPr/>
          <a:lstStyle/>
          <a:p>
            <a:endParaRPr lang="en-US"/>
          </a:p>
        </p:txBody>
      </p:sp>
      <p:sp>
        <p:nvSpPr>
          <p:cNvPr id="17" name="Freeform 17"/>
          <p:cNvSpPr/>
          <p:nvPr/>
        </p:nvSpPr>
        <p:spPr>
          <a:xfrm rot="-5400000" flipV="1">
            <a:off x="9513174" y="7528454"/>
            <a:ext cx="2632697" cy="2884394"/>
          </a:xfrm>
          <a:custGeom>
            <a:avLst/>
            <a:gdLst/>
            <a:ahLst/>
            <a:cxnLst/>
            <a:rect l="l" t="t" r="r" b="b"/>
            <a:pathLst>
              <a:path w="2632697" h="2884394">
                <a:moveTo>
                  <a:pt x="0" y="2884395"/>
                </a:moveTo>
                <a:lnTo>
                  <a:pt x="2632696" y="2884395"/>
                </a:lnTo>
                <a:lnTo>
                  <a:pt x="2632696" y="0"/>
                </a:lnTo>
                <a:lnTo>
                  <a:pt x="0" y="0"/>
                </a:lnTo>
                <a:lnTo>
                  <a:pt x="0" y="2884395"/>
                </a:lnTo>
                <a:close/>
              </a:path>
            </a:pathLst>
          </a:custGeom>
          <a:blipFill>
            <a:blip r:embed="rId15"/>
            <a:stretch>
              <a:fillRect/>
            </a:stretch>
          </a:blipFill>
        </p:spPr>
        <p:txBody>
          <a:bodyPr/>
          <a:lstStyle/>
          <a:p>
            <a:endParaRPr lang="en-US"/>
          </a:p>
        </p:txBody>
      </p:sp>
      <p:sp>
        <p:nvSpPr>
          <p:cNvPr id="18" name="Freeform 18"/>
          <p:cNvSpPr/>
          <p:nvPr/>
        </p:nvSpPr>
        <p:spPr>
          <a:xfrm flipH="1">
            <a:off x="9677292" y="3751801"/>
            <a:ext cx="1777969" cy="6490870"/>
          </a:xfrm>
          <a:custGeom>
            <a:avLst/>
            <a:gdLst/>
            <a:ahLst/>
            <a:cxnLst/>
            <a:rect l="l" t="t" r="r" b="b"/>
            <a:pathLst>
              <a:path w="1777969" h="6490870">
                <a:moveTo>
                  <a:pt x="1777969" y="0"/>
                </a:moveTo>
                <a:lnTo>
                  <a:pt x="0" y="0"/>
                </a:lnTo>
                <a:lnTo>
                  <a:pt x="0" y="6490870"/>
                </a:lnTo>
                <a:lnTo>
                  <a:pt x="1777969" y="6490870"/>
                </a:lnTo>
                <a:lnTo>
                  <a:pt x="1777969" y="0"/>
                </a:lnTo>
                <a:close/>
              </a:path>
            </a:pathLst>
          </a:custGeom>
          <a:blipFill>
            <a:blip r:embed="rId16">
              <a:extLst>
                <a:ext uri="{96DAC541-7B7A-43D3-8B79-37D633B846F1}">
                  <asvg:svgBlip xmlns="" xmlns:asvg="http://schemas.microsoft.com/office/drawing/2016/SVG/main" r:embed="rId17"/>
                </a:ext>
              </a:extLst>
            </a:blip>
            <a:stretch>
              <a:fillRect/>
            </a:stretch>
          </a:blipFill>
        </p:spPr>
        <p:txBody>
          <a:bodyPr/>
          <a:lstStyle/>
          <a:p>
            <a:endParaRPr lang="en-US"/>
          </a:p>
        </p:txBody>
      </p:sp>
      <p:sp>
        <p:nvSpPr>
          <p:cNvPr id="19" name="Freeform 19"/>
          <p:cNvSpPr/>
          <p:nvPr/>
        </p:nvSpPr>
        <p:spPr>
          <a:xfrm>
            <a:off x="8597743" y="3751801"/>
            <a:ext cx="2047329" cy="6490870"/>
          </a:xfrm>
          <a:custGeom>
            <a:avLst/>
            <a:gdLst/>
            <a:ahLst/>
            <a:cxnLst/>
            <a:rect l="l" t="t" r="r" b="b"/>
            <a:pathLst>
              <a:path w="2047329" h="6490870">
                <a:moveTo>
                  <a:pt x="0" y="0"/>
                </a:moveTo>
                <a:lnTo>
                  <a:pt x="2047328" y="0"/>
                </a:lnTo>
                <a:lnTo>
                  <a:pt x="2047328" y="6490870"/>
                </a:lnTo>
                <a:lnTo>
                  <a:pt x="0" y="6490870"/>
                </a:lnTo>
                <a:lnTo>
                  <a:pt x="0" y="0"/>
                </a:lnTo>
                <a:close/>
              </a:path>
            </a:pathLst>
          </a:custGeom>
          <a:blipFill>
            <a:blip r:embed="rId18"/>
            <a:stretch>
              <a:fillRect/>
            </a:stretch>
          </a:blipFill>
        </p:spPr>
        <p:txBody>
          <a:bodyPr/>
          <a:lstStyle/>
          <a:p>
            <a:endParaRPr lang="en-US"/>
          </a:p>
        </p:txBody>
      </p:sp>
      <p:sp>
        <p:nvSpPr>
          <p:cNvPr id="20" name="Freeform 20"/>
          <p:cNvSpPr/>
          <p:nvPr/>
        </p:nvSpPr>
        <p:spPr>
          <a:xfrm>
            <a:off x="3555798" y="2649789"/>
            <a:ext cx="3223818" cy="2945725"/>
          </a:xfrm>
          <a:custGeom>
            <a:avLst/>
            <a:gdLst/>
            <a:ahLst/>
            <a:cxnLst/>
            <a:rect l="l" t="t" r="r" b="b"/>
            <a:pathLst>
              <a:path w="3223818" h="2945725">
                <a:moveTo>
                  <a:pt x="0" y="0"/>
                </a:moveTo>
                <a:lnTo>
                  <a:pt x="3223818" y="0"/>
                </a:lnTo>
                <a:lnTo>
                  <a:pt x="3223818" y="2945725"/>
                </a:lnTo>
                <a:lnTo>
                  <a:pt x="0" y="2945725"/>
                </a:lnTo>
                <a:lnTo>
                  <a:pt x="0" y="0"/>
                </a:lnTo>
                <a:close/>
              </a:path>
            </a:pathLst>
          </a:custGeom>
          <a:blipFill>
            <a:blip r:embed="rId19"/>
            <a:stretch>
              <a:fillRect/>
            </a:stretch>
          </a:blipFill>
        </p:spPr>
        <p:txBody>
          <a:bodyPr/>
          <a:lstStyle/>
          <a:p>
            <a:endParaRPr lang="en-US"/>
          </a:p>
        </p:txBody>
      </p:sp>
      <p:sp>
        <p:nvSpPr>
          <p:cNvPr id="21" name="Freeform 21"/>
          <p:cNvSpPr/>
          <p:nvPr/>
        </p:nvSpPr>
        <p:spPr>
          <a:xfrm flipH="1">
            <a:off x="11508384" y="2649789"/>
            <a:ext cx="3039233" cy="2777063"/>
          </a:xfrm>
          <a:custGeom>
            <a:avLst/>
            <a:gdLst/>
            <a:ahLst/>
            <a:cxnLst/>
            <a:rect l="l" t="t" r="r" b="b"/>
            <a:pathLst>
              <a:path w="3039233" h="2777063">
                <a:moveTo>
                  <a:pt x="3039233" y="0"/>
                </a:moveTo>
                <a:lnTo>
                  <a:pt x="0" y="0"/>
                </a:lnTo>
                <a:lnTo>
                  <a:pt x="0" y="2777062"/>
                </a:lnTo>
                <a:lnTo>
                  <a:pt x="3039233" y="2777062"/>
                </a:lnTo>
                <a:lnTo>
                  <a:pt x="3039233" y="0"/>
                </a:lnTo>
                <a:close/>
              </a:path>
            </a:pathLst>
          </a:custGeom>
          <a:blipFill>
            <a:blip r:embed="rId19"/>
            <a:stretch>
              <a:fillRect/>
            </a:stretch>
          </a:blipFill>
        </p:spPr>
        <p:txBody>
          <a:bodyPr/>
          <a:lstStyle/>
          <a:p>
            <a:endParaRPr lang="en-US"/>
          </a:p>
        </p:txBody>
      </p:sp>
      <p:sp>
        <p:nvSpPr>
          <p:cNvPr id="22" name="Freeform 22"/>
          <p:cNvSpPr/>
          <p:nvPr/>
        </p:nvSpPr>
        <p:spPr>
          <a:xfrm>
            <a:off x="1028700" y="7397111"/>
            <a:ext cx="1865209" cy="1861189"/>
          </a:xfrm>
          <a:custGeom>
            <a:avLst/>
            <a:gdLst/>
            <a:ahLst/>
            <a:cxnLst/>
            <a:rect l="l" t="t" r="r" b="b"/>
            <a:pathLst>
              <a:path w="1865209" h="1861189">
                <a:moveTo>
                  <a:pt x="0" y="0"/>
                </a:moveTo>
                <a:lnTo>
                  <a:pt x="1865209" y="0"/>
                </a:lnTo>
                <a:lnTo>
                  <a:pt x="1865209" y="1861189"/>
                </a:lnTo>
                <a:lnTo>
                  <a:pt x="0" y="1861189"/>
                </a:lnTo>
                <a:lnTo>
                  <a:pt x="0" y="0"/>
                </a:lnTo>
                <a:close/>
              </a:path>
            </a:pathLst>
          </a:custGeom>
          <a:blipFill>
            <a:blip r:embed="rId20"/>
            <a:stretch>
              <a:fillRect/>
            </a:stretch>
          </a:blipFill>
        </p:spPr>
        <p:txBody>
          <a:bodyPr/>
          <a:lstStyle/>
          <a:p>
            <a:endParaRPr lang="en-US"/>
          </a:p>
        </p:txBody>
      </p:sp>
      <p:sp>
        <p:nvSpPr>
          <p:cNvPr id="23" name="Freeform 23"/>
          <p:cNvSpPr/>
          <p:nvPr/>
        </p:nvSpPr>
        <p:spPr>
          <a:xfrm>
            <a:off x="3385226" y="6319594"/>
            <a:ext cx="1782481" cy="1782481"/>
          </a:xfrm>
          <a:custGeom>
            <a:avLst/>
            <a:gdLst/>
            <a:ahLst/>
            <a:cxnLst/>
            <a:rect l="l" t="t" r="r" b="b"/>
            <a:pathLst>
              <a:path w="1782481" h="1782481">
                <a:moveTo>
                  <a:pt x="0" y="0"/>
                </a:moveTo>
                <a:lnTo>
                  <a:pt x="1782481" y="0"/>
                </a:lnTo>
                <a:lnTo>
                  <a:pt x="1782481" y="1782481"/>
                </a:lnTo>
                <a:lnTo>
                  <a:pt x="0" y="1782481"/>
                </a:lnTo>
                <a:lnTo>
                  <a:pt x="0" y="0"/>
                </a:lnTo>
                <a:close/>
              </a:path>
            </a:pathLst>
          </a:custGeom>
          <a:blipFill>
            <a:blip r:embed="rId21">
              <a:extLst>
                <a:ext uri="{96DAC541-7B7A-43D3-8B79-37D633B846F1}">
                  <asvg:svgBlip xmlns="" xmlns:asvg="http://schemas.microsoft.com/office/drawing/2016/SVG/main" r:embed="rId22"/>
                </a:ext>
              </a:extLst>
            </a:blip>
            <a:stretch>
              <a:fillRect/>
            </a:stretch>
          </a:blipFill>
        </p:spPr>
        <p:txBody>
          <a:bodyPr/>
          <a:lstStyle/>
          <a:p>
            <a:endParaRPr lang="en-US"/>
          </a:p>
        </p:txBody>
      </p:sp>
      <p:sp>
        <p:nvSpPr>
          <p:cNvPr id="24" name="Freeform 24"/>
          <p:cNvSpPr/>
          <p:nvPr/>
        </p:nvSpPr>
        <p:spPr>
          <a:xfrm>
            <a:off x="15243095" y="7510435"/>
            <a:ext cx="2016205" cy="1695833"/>
          </a:xfrm>
          <a:custGeom>
            <a:avLst/>
            <a:gdLst/>
            <a:ahLst/>
            <a:cxnLst/>
            <a:rect l="l" t="t" r="r" b="b"/>
            <a:pathLst>
              <a:path w="2016205" h="1695833">
                <a:moveTo>
                  <a:pt x="0" y="0"/>
                </a:moveTo>
                <a:lnTo>
                  <a:pt x="2016205" y="0"/>
                </a:lnTo>
                <a:lnTo>
                  <a:pt x="2016205" y="1695833"/>
                </a:lnTo>
                <a:lnTo>
                  <a:pt x="0" y="1695833"/>
                </a:lnTo>
                <a:lnTo>
                  <a:pt x="0" y="0"/>
                </a:lnTo>
                <a:close/>
              </a:path>
            </a:pathLst>
          </a:custGeom>
          <a:blipFill>
            <a:blip r:embed="rId23"/>
            <a:stretch>
              <a:fillRect/>
            </a:stretch>
          </a:blipFill>
        </p:spPr>
        <p:txBody>
          <a:bodyPr/>
          <a:lstStyle/>
          <a:p>
            <a:endParaRPr lang="en-US"/>
          </a:p>
        </p:txBody>
      </p:sp>
      <p:sp>
        <p:nvSpPr>
          <p:cNvPr id="25" name="Freeform 25"/>
          <p:cNvSpPr/>
          <p:nvPr/>
        </p:nvSpPr>
        <p:spPr>
          <a:xfrm>
            <a:off x="13208436" y="6319594"/>
            <a:ext cx="1539359" cy="1679301"/>
          </a:xfrm>
          <a:custGeom>
            <a:avLst/>
            <a:gdLst/>
            <a:ahLst/>
            <a:cxnLst/>
            <a:rect l="l" t="t" r="r" b="b"/>
            <a:pathLst>
              <a:path w="1539359" h="1679301">
                <a:moveTo>
                  <a:pt x="0" y="0"/>
                </a:moveTo>
                <a:lnTo>
                  <a:pt x="1539359" y="0"/>
                </a:lnTo>
                <a:lnTo>
                  <a:pt x="1539359" y="1679301"/>
                </a:lnTo>
                <a:lnTo>
                  <a:pt x="0" y="1679301"/>
                </a:lnTo>
                <a:lnTo>
                  <a:pt x="0" y="0"/>
                </a:lnTo>
                <a:close/>
              </a:path>
            </a:pathLst>
          </a:custGeom>
          <a:blipFill>
            <a:blip r:embed="rId24">
              <a:extLst>
                <a:ext uri="{96DAC541-7B7A-43D3-8B79-37D633B846F1}">
                  <asvg:svgBlip xmlns="" xmlns:asvg="http://schemas.microsoft.com/office/drawing/2016/SVG/main" r:embed="rId25"/>
                </a:ext>
              </a:extLst>
            </a:blip>
            <a:stretch>
              <a:fillRect/>
            </a:stretch>
          </a:blipFill>
        </p:spPr>
        <p:txBody>
          <a:bodyPr/>
          <a:lstStyle/>
          <a:p>
            <a:endParaRPr lang="en-US"/>
          </a:p>
        </p:txBody>
      </p:sp>
      <p:sp>
        <p:nvSpPr>
          <p:cNvPr id="26" name="TextBox 26"/>
          <p:cNvSpPr txBox="1"/>
          <p:nvPr/>
        </p:nvSpPr>
        <p:spPr>
          <a:xfrm>
            <a:off x="5311729" y="1019175"/>
            <a:ext cx="7664541" cy="1549240"/>
          </a:xfrm>
          <a:prstGeom prst="rect">
            <a:avLst/>
          </a:prstGeom>
        </p:spPr>
        <p:txBody>
          <a:bodyPr lIns="0" tIns="0" rIns="0" bIns="0" rtlCol="0" anchor="t">
            <a:spAutoFit/>
          </a:bodyPr>
          <a:lstStyle/>
          <a:p>
            <a:pPr algn="ctr">
              <a:lnSpc>
                <a:spcPts val="12252"/>
              </a:lnSpc>
            </a:pPr>
            <a:r>
              <a:rPr lang="en-US" sz="10125">
                <a:solidFill>
                  <a:srgbClr val="FF6565"/>
                </a:solidFill>
                <a:latin typeface="Berthold Block"/>
                <a:ea typeface="Berthold Block"/>
                <a:cs typeface="Berthold Block"/>
                <a:sym typeface="Berthold Block"/>
              </a:rPr>
              <a:t>THANK YOU</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2711</TotalTime>
  <Words>5014</Words>
  <Application>Microsoft Office PowerPoint</Application>
  <PresentationFormat>Custom</PresentationFormat>
  <Paragraphs>190</Paragraphs>
  <Slides>19</Slides>
  <Notes>17</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Berthold Block</vt:lpstr>
      <vt:lpstr>Calibri</vt:lpstr>
      <vt:lpstr>Arial</vt:lpstr>
      <vt:lpstr>ADLaM Display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Green and Red Modern Ethics Healthcare Medical Presentation</dc:title>
  <dc:creator>SourceCode</dc:creator>
  <cp:lastModifiedBy>Kashif Haider</cp:lastModifiedBy>
  <cp:revision>38</cp:revision>
  <dcterms:created xsi:type="dcterms:W3CDTF">2006-08-16T00:00:00Z</dcterms:created>
  <dcterms:modified xsi:type="dcterms:W3CDTF">2026-03-04T14:39:44Z</dcterms:modified>
  <dc:identifier>DAHCTwmmlJQ</dc:identifier>
</cp:coreProperties>
</file>