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4" r:id="rId1"/>
  </p:sldMasterIdLst>
  <p:notesMasterIdLst>
    <p:notesMasterId r:id="rId16"/>
  </p:notesMasterIdLst>
  <p:handoutMasterIdLst>
    <p:handoutMasterId r:id="rId17"/>
  </p:handoutMasterIdLst>
  <p:sldIdLst>
    <p:sldId id="257" r:id="rId2"/>
    <p:sldId id="299" r:id="rId3"/>
    <p:sldId id="298" r:id="rId4"/>
    <p:sldId id="306" r:id="rId5"/>
    <p:sldId id="305" r:id="rId6"/>
    <p:sldId id="301" r:id="rId7"/>
    <p:sldId id="308" r:id="rId8"/>
    <p:sldId id="307" r:id="rId9"/>
    <p:sldId id="310" r:id="rId10"/>
    <p:sldId id="311" r:id="rId11"/>
    <p:sldId id="312" r:id="rId12"/>
    <p:sldId id="313" r:id="rId13"/>
    <p:sldId id="314" r:id="rId14"/>
    <p:sldId id="303" r:id="rId15"/>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26" autoAdjust="0"/>
    <p:restoredTop sz="94660"/>
  </p:normalViewPr>
  <p:slideViewPr>
    <p:cSldViewPr snapToGrid="0">
      <p:cViewPr varScale="1">
        <p:scale>
          <a:sx n="69" d="100"/>
          <a:sy n="69" d="100"/>
        </p:scale>
        <p:origin x="90" y="5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1" Type="http://schemas.openxmlformats.org/officeDocument/2006/relationships/image" Target="../media/image15.gif"/></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D7D81B-1BD7-934D-B626-2584785F9693}" type="doc">
      <dgm:prSet loTypeId="urn:microsoft.com/office/officeart/2005/8/layout/vList3" loCatId="list" qsTypeId="urn:microsoft.com/office/officeart/2005/8/quickstyle/simple4" qsCatId="simple" csTypeId="urn:microsoft.com/office/officeart/2005/8/colors/accent1_2" csCatId="accent1" phldr="1"/>
      <dgm:spPr/>
    </dgm:pt>
    <dgm:pt modelId="{79891111-B354-FD44-AA26-1EB3121D3F96}">
      <dgm:prSet phldrT="[Text]"/>
      <dgm:spPr/>
      <dgm:t>
        <a:bodyPr/>
        <a:lstStyle/>
        <a:p>
          <a:r>
            <a:rPr lang="en-US" dirty="0"/>
            <a:t>Weather</a:t>
          </a:r>
        </a:p>
      </dgm:t>
    </dgm:pt>
    <dgm:pt modelId="{8EA4C805-6987-2C48-8FF3-B53F8DC42EAF}" type="parTrans" cxnId="{5F40067E-FFE8-0047-A50C-A0AF9F235B5A}">
      <dgm:prSet/>
      <dgm:spPr/>
      <dgm:t>
        <a:bodyPr/>
        <a:lstStyle/>
        <a:p>
          <a:endParaRPr lang="en-US"/>
        </a:p>
      </dgm:t>
    </dgm:pt>
    <dgm:pt modelId="{D374F074-E7B4-694B-9A1A-CA02AEDCCA26}" type="sibTrans" cxnId="{5F40067E-FFE8-0047-A50C-A0AF9F235B5A}">
      <dgm:prSet/>
      <dgm:spPr/>
      <dgm:t>
        <a:bodyPr/>
        <a:lstStyle/>
        <a:p>
          <a:endParaRPr lang="en-US"/>
        </a:p>
      </dgm:t>
    </dgm:pt>
    <dgm:pt modelId="{172C555B-28B5-9640-AEBF-1677FF6CA5A0}">
      <dgm:prSet phldrT="[Text]"/>
      <dgm:spPr/>
      <dgm:t>
        <a:bodyPr/>
        <a:lstStyle/>
        <a:p>
          <a:r>
            <a:rPr lang="en-US" dirty="0"/>
            <a:t>Health &amp; safety</a:t>
          </a:r>
        </a:p>
      </dgm:t>
    </dgm:pt>
    <dgm:pt modelId="{D582F39E-CDFE-5D41-B941-6EFC04A64F09}" type="parTrans" cxnId="{97C55464-E9CC-2440-B224-1791BE49D261}">
      <dgm:prSet/>
      <dgm:spPr/>
      <dgm:t>
        <a:bodyPr/>
        <a:lstStyle/>
        <a:p>
          <a:endParaRPr lang="en-US"/>
        </a:p>
      </dgm:t>
    </dgm:pt>
    <dgm:pt modelId="{28EC3EF8-D2AC-BE44-B2CB-1D88EA217C31}" type="sibTrans" cxnId="{97C55464-E9CC-2440-B224-1791BE49D261}">
      <dgm:prSet/>
      <dgm:spPr/>
      <dgm:t>
        <a:bodyPr/>
        <a:lstStyle/>
        <a:p>
          <a:endParaRPr lang="en-US"/>
        </a:p>
      </dgm:t>
    </dgm:pt>
    <dgm:pt modelId="{9729F123-E52C-644F-BC12-DA193A790A44}">
      <dgm:prSet phldrT="[Text]"/>
      <dgm:spPr/>
      <dgm:t>
        <a:bodyPr/>
        <a:lstStyle/>
        <a:p>
          <a:r>
            <a:rPr lang="en-US" dirty="0"/>
            <a:t>Staff attitudes</a:t>
          </a:r>
        </a:p>
      </dgm:t>
    </dgm:pt>
    <dgm:pt modelId="{3ABFB7D3-0587-2840-9949-DE6BD88E5EA1}" type="parTrans" cxnId="{0A88D9A6-4F8F-8E4A-9E76-660CBD79D163}">
      <dgm:prSet/>
      <dgm:spPr/>
      <dgm:t>
        <a:bodyPr/>
        <a:lstStyle/>
        <a:p>
          <a:endParaRPr lang="en-US"/>
        </a:p>
      </dgm:t>
    </dgm:pt>
    <dgm:pt modelId="{04A94BDF-7932-444B-9FFB-16214C77B487}" type="sibTrans" cxnId="{0A88D9A6-4F8F-8E4A-9E76-660CBD79D163}">
      <dgm:prSet/>
      <dgm:spPr/>
      <dgm:t>
        <a:bodyPr/>
        <a:lstStyle/>
        <a:p>
          <a:endParaRPr lang="en-US"/>
        </a:p>
      </dgm:t>
    </dgm:pt>
    <dgm:pt modelId="{BAEE8CBF-62DD-864E-B062-89D742DEE308}" type="pres">
      <dgm:prSet presAssocID="{59D7D81B-1BD7-934D-B626-2584785F9693}" presName="linearFlow" presStyleCnt="0">
        <dgm:presLayoutVars>
          <dgm:dir/>
          <dgm:resizeHandles val="exact"/>
        </dgm:presLayoutVars>
      </dgm:prSet>
      <dgm:spPr/>
    </dgm:pt>
    <dgm:pt modelId="{4790522A-ABE5-E34F-82B0-19962CF4F24D}" type="pres">
      <dgm:prSet presAssocID="{79891111-B354-FD44-AA26-1EB3121D3F96}" presName="composite" presStyleCnt="0"/>
      <dgm:spPr/>
    </dgm:pt>
    <dgm:pt modelId="{280F3322-E863-624D-81F4-F93C298F634D}" type="pres">
      <dgm:prSet presAssocID="{79891111-B354-FD44-AA26-1EB3121D3F96}" presName="imgShp" presStyleLbl="fgImgPlace1" presStyleIdx="0" presStyleCnt="3"/>
      <dgm:spPr/>
    </dgm:pt>
    <dgm:pt modelId="{10501ECE-77A9-EA4C-AAA0-17766BFF8A10}" type="pres">
      <dgm:prSet presAssocID="{79891111-B354-FD44-AA26-1EB3121D3F96}" presName="txShp" presStyleLbl="node1" presStyleIdx="0" presStyleCnt="3">
        <dgm:presLayoutVars>
          <dgm:bulletEnabled val="1"/>
        </dgm:presLayoutVars>
      </dgm:prSet>
      <dgm:spPr/>
      <dgm:t>
        <a:bodyPr/>
        <a:lstStyle/>
        <a:p>
          <a:endParaRPr lang="en-GB"/>
        </a:p>
      </dgm:t>
    </dgm:pt>
    <dgm:pt modelId="{8830984A-1F36-674B-8591-A2523695A014}" type="pres">
      <dgm:prSet presAssocID="{D374F074-E7B4-694B-9A1A-CA02AEDCCA26}" presName="spacing" presStyleCnt="0"/>
      <dgm:spPr/>
    </dgm:pt>
    <dgm:pt modelId="{526D738F-97ED-9E49-A301-50D7C2AD38A7}" type="pres">
      <dgm:prSet presAssocID="{172C555B-28B5-9640-AEBF-1677FF6CA5A0}" presName="composite" presStyleCnt="0"/>
      <dgm:spPr/>
    </dgm:pt>
    <dgm:pt modelId="{3D5725D5-570A-4943-8EA8-DC37EABAA214}" type="pres">
      <dgm:prSet presAssocID="{172C555B-28B5-9640-AEBF-1677FF6CA5A0}" presName="imgShp" presStyleLbl="fgImgPlace1" presStyleIdx="1" presStyleCnt="3" custScaleX="118736" custScaleY="92179" custLinFactY="-26115" custLinFactNeighborX="-791" custLinFactNeighborY="-100000"/>
      <dgm:spPr>
        <a:blipFill rotWithShape="0">
          <a:blip xmlns:r="http://schemas.openxmlformats.org/officeDocument/2006/relationships" r:embed="rId1"/>
          <a:stretch>
            <a:fillRect/>
          </a:stretch>
        </a:blipFill>
      </dgm:spPr>
    </dgm:pt>
    <dgm:pt modelId="{16E86B52-29F2-1243-BAF0-D77387C7F271}" type="pres">
      <dgm:prSet presAssocID="{172C555B-28B5-9640-AEBF-1677FF6CA5A0}" presName="txShp" presStyleLbl="node1" presStyleIdx="1" presStyleCnt="3">
        <dgm:presLayoutVars>
          <dgm:bulletEnabled val="1"/>
        </dgm:presLayoutVars>
      </dgm:prSet>
      <dgm:spPr/>
      <dgm:t>
        <a:bodyPr/>
        <a:lstStyle/>
        <a:p>
          <a:endParaRPr lang="en-GB"/>
        </a:p>
      </dgm:t>
    </dgm:pt>
    <dgm:pt modelId="{6B809939-AA77-9547-8933-1958B0632BF1}" type="pres">
      <dgm:prSet presAssocID="{28EC3EF8-D2AC-BE44-B2CB-1D88EA217C31}" presName="spacing" presStyleCnt="0"/>
      <dgm:spPr/>
    </dgm:pt>
    <dgm:pt modelId="{3CFE8102-8851-F64B-8DB3-E1345B58B149}" type="pres">
      <dgm:prSet presAssocID="{9729F123-E52C-644F-BC12-DA193A790A44}" presName="composite" presStyleCnt="0"/>
      <dgm:spPr/>
    </dgm:pt>
    <dgm:pt modelId="{E45C059D-947E-A948-A2A8-0771646620FF}" type="pres">
      <dgm:prSet presAssocID="{9729F123-E52C-644F-BC12-DA193A790A44}" presName="imgShp" presStyleLbl="fgImgPlace1" presStyleIdx="2" presStyleCnt="3"/>
      <dgm:spPr/>
    </dgm:pt>
    <dgm:pt modelId="{3231C6D6-70C1-A046-ADB1-C619F286A98E}" type="pres">
      <dgm:prSet presAssocID="{9729F123-E52C-644F-BC12-DA193A790A44}" presName="txShp" presStyleLbl="node1" presStyleIdx="2" presStyleCnt="3">
        <dgm:presLayoutVars>
          <dgm:bulletEnabled val="1"/>
        </dgm:presLayoutVars>
      </dgm:prSet>
      <dgm:spPr/>
      <dgm:t>
        <a:bodyPr/>
        <a:lstStyle/>
        <a:p>
          <a:endParaRPr lang="en-GB"/>
        </a:p>
      </dgm:t>
    </dgm:pt>
  </dgm:ptLst>
  <dgm:cxnLst>
    <dgm:cxn modelId="{5F40067E-FFE8-0047-A50C-A0AF9F235B5A}" srcId="{59D7D81B-1BD7-934D-B626-2584785F9693}" destId="{79891111-B354-FD44-AA26-1EB3121D3F96}" srcOrd="0" destOrd="0" parTransId="{8EA4C805-6987-2C48-8FF3-B53F8DC42EAF}" sibTransId="{D374F074-E7B4-694B-9A1A-CA02AEDCCA26}"/>
    <dgm:cxn modelId="{396FB252-19C7-AA43-9CA6-77666A86B548}" type="presOf" srcId="{59D7D81B-1BD7-934D-B626-2584785F9693}" destId="{BAEE8CBF-62DD-864E-B062-89D742DEE308}" srcOrd="0" destOrd="0" presId="urn:microsoft.com/office/officeart/2005/8/layout/vList3"/>
    <dgm:cxn modelId="{ED11E61C-78FB-4143-AAD1-6E0FCEE892CE}" type="presOf" srcId="{9729F123-E52C-644F-BC12-DA193A790A44}" destId="{3231C6D6-70C1-A046-ADB1-C619F286A98E}" srcOrd="0" destOrd="0" presId="urn:microsoft.com/office/officeart/2005/8/layout/vList3"/>
    <dgm:cxn modelId="{0A88D9A6-4F8F-8E4A-9E76-660CBD79D163}" srcId="{59D7D81B-1BD7-934D-B626-2584785F9693}" destId="{9729F123-E52C-644F-BC12-DA193A790A44}" srcOrd="2" destOrd="0" parTransId="{3ABFB7D3-0587-2840-9949-DE6BD88E5EA1}" sibTransId="{04A94BDF-7932-444B-9FFB-16214C77B487}"/>
    <dgm:cxn modelId="{D9DC32CD-1688-4149-8117-D64E06F62891}" type="presOf" srcId="{79891111-B354-FD44-AA26-1EB3121D3F96}" destId="{10501ECE-77A9-EA4C-AAA0-17766BFF8A10}" srcOrd="0" destOrd="0" presId="urn:microsoft.com/office/officeart/2005/8/layout/vList3"/>
    <dgm:cxn modelId="{F70AB624-24D6-FA47-8099-CBE3E777069D}" type="presOf" srcId="{172C555B-28B5-9640-AEBF-1677FF6CA5A0}" destId="{16E86B52-29F2-1243-BAF0-D77387C7F271}" srcOrd="0" destOrd="0" presId="urn:microsoft.com/office/officeart/2005/8/layout/vList3"/>
    <dgm:cxn modelId="{97C55464-E9CC-2440-B224-1791BE49D261}" srcId="{59D7D81B-1BD7-934D-B626-2584785F9693}" destId="{172C555B-28B5-9640-AEBF-1677FF6CA5A0}" srcOrd="1" destOrd="0" parTransId="{D582F39E-CDFE-5D41-B941-6EFC04A64F09}" sibTransId="{28EC3EF8-D2AC-BE44-B2CB-1D88EA217C31}"/>
    <dgm:cxn modelId="{538466FF-C079-5F40-AC57-2FE2140C7613}" type="presParOf" srcId="{BAEE8CBF-62DD-864E-B062-89D742DEE308}" destId="{4790522A-ABE5-E34F-82B0-19962CF4F24D}" srcOrd="0" destOrd="0" presId="urn:microsoft.com/office/officeart/2005/8/layout/vList3"/>
    <dgm:cxn modelId="{C181FB2A-1246-2D49-B64D-1535A417DDC6}" type="presParOf" srcId="{4790522A-ABE5-E34F-82B0-19962CF4F24D}" destId="{280F3322-E863-624D-81F4-F93C298F634D}" srcOrd="0" destOrd="0" presId="urn:microsoft.com/office/officeart/2005/8/layout/vList3"/>
    <dgm:cxn modelId="{CE8E69DE-B6F4-1145-985A-6F9DA0661D6D}" type="presParOf" srcId="{4790522A-ABE5-E34F-82B0-19962CF4F24D}" destId="{10501ECE-77A9-EA4C-AAA0-17766BFF8A10}" srcOrd="1" destOrd="0" presId="urn:microsoft.com/office/officeart/2005/8/layout/vList3"/>
    <dgm:cxn modelId="{9619A19E-3863-284F-BF9D-380D86976184}" type="presParOf" srcId="{BAEE8CBF-62DD-864E-B062-89D742DEE308}" destId="{8830984A-1F36-674B-8591-A2523695A014}" srcOrd="1" destOrd="0" presId="urn:microsoft.com/office/officeart/2005/8/layout/vList3"/>
    <dgm:cxn modelId="{AA0D4D3A-93D6-BD46-AA4C-DEADED223F64}" type="presParOf" srcId="{BAEE8CBF-62DD-864E-B062-89D742DEE308}" destId="{526D738F-97ED-9E49-A301-50D7C2AD38A7}" srcOrd="2" destOrd="0" presId="urn:microsoft.com/office/officeart/2005/8/layout/vList3"/>
    <dgm:cxn modelId="{03C7CE01-0FA5-4D4D-9639-EA5EC0D4F826}" type="presParOf" srcId="{526D738F-97ED-9E49-A301-50D7C2AD38A7}" destId="{3D5725D5-570A-4943-8EA8-DC37EABAA214}" srcOrd="0" destOrd="0" presId="urn:microsoft.com/office/officeart/2005/8/layout/vList3"/>
    <dgm:cxn modelId="{4B5454E8-1A9E-E043-B4EF-AA583F9C84BB}" type="presParOf" srcId="{526D738F-97ED-9E49-A301-50D7C2AD38A7}" destId="{16E86B52-29F2-1243-BAF0-D77387C7F271}" srcOrd="1" destOrd="0" presId="urn:microsoft.com/office/officeart/2005/8/layout/vList3"/>
    <dgm:cxn modelId="{CF7A2077-696D-AE45-A863-CA1D2DD231A6}" type="presParOf" srcId="{BAEE8CBF-62DD-864E-B062-89D742DEE308}" destId="{6B809939-AA77-9547-8933-1958B0632BF1}" srcOrd="3" destOrd="0" presId="urn:microsoft.com/office/officeart/2005/8/layout/vList3"/>
    <dgm:cxn modelId="{8D5436DD-AB51-4949-8D1A-DE4FD42851BB}" type="presParOf" srcId="{BAEE8CBF-62DD-864E-B062-89D742DEE308}" destId="{3CFE8102-8851-F64B-8DB3-E1345B58B149}" srcOrd="4" destOrd="0" presId="urn:microsoft.com/office/officeart/2005/8/layout/vList3"/>
    <dgm:cxn modelId="{C80A36B3-39E7-6946-9B52-224595A93F10}" type="presParOf" srcId="{3CFE8102-8851-F64B-8DB3-E1345B58B149}" destId="{E45C059D-947E-A948-A2A8-0771646620FF}" srcOrd="0" destOrd="0" presId="urn:microsoft.com/office/officeart/2005/8/layout/vList3"/>
    <dgm:cxn modelId="{029DC036-DB74-AE4E-AA15-D8726C926D2A}" type="presParOf" srcId="{3CFE8102-8851-F64B-8DB3-E1345B58B149}" destId="{3231C6D6-70C1-A046-ADB1-C619F286A98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F7FB8A7-5ED1-4B59-A99C-C5AB3FD8FD50}" type="datetimeFigureOut">
              <a:rPr lang="en-GB" smtClean="0"/>
              <a:pPr/>
              <a:t>06/12/2017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4AEFE7E6-D5E1-4181-A2D4-9DFF63C7003B}" type="slidenum">
              <a:rPr lang="en-GB" smtClean="0"/>
              <a:pPr/>
              <a:t>‹#›</a:t>
            </a:fld>
            <a:endParaRPr lang="en-GB"/>
          </a:p>
        </p:txBody>
      </p:sp>
    </p:spTree>
    <p:extLst>
      <p:ext uri="{BB962C8B-B14F-4D97-AF65-F5344CB8AC3E}">
        <p14:creationId xmlns:p14="http://schemas.microsoft.com/office/powerpoint/2010/main" val="2847620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74AC9D4-2051-4CC9-AD2E-1CBDF74C96D1}" type="datetimeFigureOut">
              <a:rPr lang="en-GB" smtClean="0"/>
              <a:pPr/>
              <a:t>06/12/2017</a:t>
            </a:fld>
            <a:endParaRPr lang="en-GB"/>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0559107-142D-40A6-8D3B-1D4E8A2CA43E}" type="slidenum">
              <a:rPr lang="en-GB" smtClean="0"/>
              <a:pPr/>
              <a:t>‹#›</a:t>
            </a:fld>
            <a:endParaRPr lang="en-GB"/>
          </a:p>
        </p:txBody>
      </p:sp>
    </p:spTree>
    <p:extLst>
      <p:ext uri="{BB962C8B-B14F-4D97-AF65-F5344CB8AC3E}">
        <p14:creationId xmlns:p14="http://schemas.microsoft.com/office/powerpoint/2010/main" val="698465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GB">
              <a:latin typeface="Calibri"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492583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21508" name="Slide Number Placeholder 3"/>
          <p:cNvSpPr>
            <a:spLocks noGrp="1"/>
          </p:cNvSpPr>
          <p:nvPr>
            <p:ph type="sldNum" sz="quarter" idx="5"/>
          </p:nvPr>
        </p:nvSpPr>
        <p:spPr bwMode="auto">
          <a:noFill/>
          <a:ln>
            <a:miter lim="800000"/>
            <a:headEnd/>
            <a:tailEnd/>
          </a:ln>
        </p:spPr>
        <p:txBody>
          <a:bodyPr/>
          <a:lstStyle/>
          <a:p>
            <a:fld id="{9F7E820C-D6D8-514E-83F4-B2050253BB0C}" type="slidenum">
              <a:rPr lang="en-US">
                <a:latin typeface="Times New Roman" pitchFamily="-104" charset="0"/>
                <a:ea typeface="Times New Roman" pitchFamily="-104" charset="0"/>
                <a:cs typeface="Times New Roman" pitchFamily="-104" charset="0"/>
              </a:rPr>
              <a:pPr/>
              <a:t>9</a:t>
            </a:fld>
            <a:endParaRPr lang="en-US">
              <a:latin typeface="Times New Roman" pitchFamily="-104" charset="0"/>
              <a:ea typeface="Times New Roman" pitchFamily="-104" charset="0"/>
              <a:cs typeface="Times New Roman" pitchFamily="-104" charset="0"/>
            </a:endParaRPr>
          </a:p>
        </p:txBody>
      </p:sp>
    </p:spTree>
    <p:extLst>
      <p:ext uri="{BB962C8B-B14F-4D97-AF65-F5344CB8AC3E}">
        <p14:creationId xmlns:p14="http://schemas.microsoft.com/office/powerpoint/2010/main" val="751413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cy-GB"/>
              <a:t>Click to edit Master title style</a:t>
            </a:r>
            <a:endParaRPr kumimoji="0" lang="en-US"/>
          </a:p>
        </p:txBody>
      </p:sp>
      <p:sp>
        <p:nvSpPr>
          <p:cNvPr id="28" name="Date Placeholder 27"/>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a:lstStyle/>
          <a:p>
            <a:fld id="{D57F1E4F-1CFF-5643-939E-217C01CDF565}" type="slidenum">
              <a:rPr lang="en-US" smtClean="0"/>
              <a:pPr/>
              <a:t>‹#›</a:t>
            </a:fld>
            <a:endParaRPr lang="en-US" dirty="0"/>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y-GB"/>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y-GB"/>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4" name="Date Placeholder 3"/>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cy-GB"/>
              <a:t>Click to edit Master title style</a:t>
            </a:r>
            <a:endParaRPr kumimoji="0" lang="en-US"/>
          </a:p>
        </p:txBody>
      </p:sp>
      <p:sp>
        <p:nvSpPr>
          <p:cNvPr id="3" name="Text Placeholder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y-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66400" y="6416676"/>
            <a:ext cx="1016000" cy="365125"/>
          </a:xfrm>
        </p:spPr>
        <p:txBody>
          <a:bodyPr/>
          <a:lstStyle/>
          <a:p>
            <a:fld id="{D57F1E4F-1CFF-5643-939E-217C01CDF565}"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y-GB"/>
              <a:t>Click to edit Master title style</a:t>
            </a:r>
            <a:endParaRPr kumimoji="0" lang="en-US"/>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5" name="Date Placeholder 4"/>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cy-GB"/>
              <a:t>Click to edit Master title style</a:t>
            </a:r>
            <a:endParaRPr kumimoji="0" lang="en-US"/>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y-GB"/>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y-GB"/>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7" name="Date Placeholder 6"/>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y-GB"/>
              <a:t>Click to edit Master title style</a:t>
            </a:r>
            <a:endParaRPr kumimoji="0" lang="en-US"/>
          </a:p>
        </p:txBody>
      </p:sp>
      <p:sp>
        <p:nvSpPr>
          <p:cNvPr id="3" name="Date Placeholder 2"/>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cy-GB"/>
              <a:t>Click to edit Master title style</a:t>
            </a:r>
            <a:endParaRPr kumimoji="0" lang="en-US"/>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y-GB"/>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5" name="Date Placeholder 4"/>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cy-GB"/>
              <a:t>Click to edit Master title style</a:t>
            </a:r>
            <a:endParaRPr kumimoji="0" lang="en-US"/>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cy-GB">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cy-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y-GB"/>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4" name="Date Placeholder 3"/>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cy-GB"/>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4" name="Date Placeholder 3"/>
          <p:cNvSpPr>
            <a:spLocks noGrp="1"/>
          </p:cNvSpPr>
          <p:nvPr>
            <p:ph type="dt" sz="half" idx="10"/>
          </p:nvPr>
        </p:nvSpPr>
        <p:spPr/>
        <p:txBody>
          <a:bodyPr/>
          <a:lstStyle/>
          <a:p>
            <a:fld id="{B61BEF0D-F0BB-DE4B-95CE-6DB70DBA9567}" type="datetimeFigureOut">
              <a:rPr lang="en-US" smtClean="0"/>
              <a:pPr/>
              <a:t>12/6/2017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cy-GB"/>
              <a:t>Click to edit Master title style</a:t>
            </a:r>
            <a:endParaRPr kumimoji="0" lang="en-US"/>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cy-GB"/>
              <a:t>Click to edit Master text styles</a:t>
            </a:r>
          </a:p>
          <a:p>
            <a:pPr lvl="1" eaLnBrk="1" latinLnBrk="0" hangingPunct="1"/>
            <a:r>
              <a:rPr kumimoji="0" lang="cy-GB"/>
              <a:t>Second level</a:t>
            </a:r>
          </a:p>
          <a:p>
            <a:pPr lvl="2" eaLnBrk="1" latinLnBrk="0" hangingPunct="1"/>
            <a:r>
              <a:rPr kumimoji="0" lang="cy-GB"/>
              <a:t>Third level</a:t>
            </a:r>
          </a:p>
          <a:p>
            <a:pPr lvl="3" eaLnBrk="1" latinLnBrk="0" hangingPunct="1"/>
            <a:r>
              <a:rPr kumimoji="0" lang="cy-GB"/>
              <a:t>Fourth level</a:t>
            </a:r>
          </a:p>
          <a:p>
            <a:pPr lvl="4" eaLnBrk="1" latinLnBrk="0" hangingPunct="1"/>
            <a:r>
              <a:rPr kumimoji="0" lang="cy-GB"/>
              <a:t>Fifth level</a:t>
            </a:r>
            <a:endParaRPr kumimoji="0" lang="en-US"/>
          </a:p>
        </p:txBody>
      </p:sp>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B61BEF0D-F0BB-DE4B-95CE-6DB70DBA9567}" type="datetimeFigureOut">
              <a:rPr lang="en-US" smtClean="0"/>
              <a:pPr/>
              <a:t>12/6/2017</a:t>
            </a:fld>
            <a:endParaRPr lang="en-US" dirty="0"/>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dirty="0"/>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57F1E4F-1CFF-5643-939E-217C01CDF56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hyperlink" Target="http://www.shodor.org/interactivate/activities/ShapeSorter/" TargetMode="Externa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hyperlink" Target="http://www.wldps.com/gordons/carroll__-_shape.swf" TargetMode="External"/><Relationship Id="rId2" Type="http://schemas.openxmlformats.org/officeDocument/2006/relationships/hyperlink" Target="http://www.wldps.com/gordons/Carroll.swf"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learning.gov.wales/resources/browse-all/nlnf/?lang=en"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Layout" Target="../diagrams/layout1.xml"/><Relationship Id="rId7" Type="http://schemas.openxmlformats.org/officeDocument/2006/relationships/image" Target="../media/image1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hyperlink" Target="http://creativestarlearning.co.uk/courses-training/information-or-data-handling-activities-outdoors/" TargetMode="Externa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hyperlink" Target="http://www.outdoormaths.com/" TargetMode="External"/><Relationship Id="rId2" Type="http://schemas.openxmlformats.org/officeDocument/2006/relationships/hyperlink" Target="http://creativestarlearning.co.uk/c/maths-outdoors/" TargetMode="External"/><Relationship Id="rId1" Type="http://schemas.openxmlformats.org/officeDocument/2006/relationships/slideLayout" Target="../slideLayouts/slideLayout2.xml"/><Relationship Id="rId5" Type="http://schemas.openxmlformats.org/officeDocument/2006/relationships/hyperlink" Target="http://www.laughingkidslearn.com/2013/02/maths-outdoors.html" TargetMode="External"/><Relationship Id="rId4" Type="http://schemas.openxmlformats.org/officeDocument/2006/relationships/hyperlink" Target="http://www.early-education.org.uk/sites/default/files/publications/Maths%20is%20everywhere%20(8).pdf"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www.tes.co.uk/teaching-resource/Teachers-TV-Primary-Maths-Data-Handling-604504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0" y="1380066"/>
            <a:ext cx="12007983" cy="2616199"/>
          </a:xfrm>
        </p:spPr>
        <p:txBody>
          <a:bodyPr>
            <a:normAutofit/>
          </a:bodyPr>
          <a:lstStyle/>
          <a:p>
            <a:r>
              <a:rPr lang="en-GB" dirty="0"/>
              <a:t>Data Handling &amp; </a:t>
            </a:r>
            <a:br>
              <a:rPr lang="en-GB" dirty="0"/>
            </a:br>
            <a:r>
              <a:rPr lang="en-GB" dirty="0"/>
              <a:t>Maths outdoors</a:t>
            </a:r>
          </a:p>
        </p:txBody>
      </p:sp>
      <p:sp>
        <p:nvSpPr>
          <p:cNvPr id="3" name="Subtitle 2"/>
          <p:cNvSpPr>
            <a:spLocks noGrp="1"/>
          </p:cNvSpPr>
          <p:nvPr>
            <p:ph type="subTitle" idx="1"/>
          </p:nvPr>
        </p:nvSpPr>
        <p:spPr>
          <a:xfrm>
            <a:off x="914871" y="4502894"/>
            <a:ext cx="6400800" cy="1947333"/>
          </a:xfrm>
        </p:spPr>
        <p:txBody>
          <a:bodyPr/>
          <a:lstStyle/>
          <a:p>
            <a:r>
              <a:rPr lang="en-GB" dirty="0"/>
              <a:t>Mathematics </a:t>
            </a:r>
            <a:r>
              <a:rPr lang="en-GB" dirty="0"/>
              <a:t>ECAD4003C </a:t>
            </a:r>
            <a:endParaRPr lang="en-GB" dirty="0"/>
          </a:p>
        </p:txBody>
      </p:sp>
      <p:pic>
        <p:nvPicPr>
          <p:cNvPr id="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2636" y="465247"/>
            <a:ext cx="2781300" cy="1638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1295" y="367111"/>
            <a:ext cx="234315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8738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706" y="247918"/>
            <a:ext cx="11047198" cy="1752599"/>
          </a:xfrm>
        </p:spPr>
        <p:txBody>
          <a:bodyPr/>
          <a:lstStyle/>
          <a:p>
            <a:r>
              <a:rPr lang="en-GB" b="1" dirty="0"/>
              <a:t>Progression in Sorting and Classifying</a:t>
            </a:r>
          </a:p>
        </p:txBody>
      </p:sp>
      <p:sp>
        <p:nvSpPr>
          <p:cNvPr id="3" name="Content Placeholder 2"/>
          <p:cNvSpPr>
            <a:spLocks noGrp="1"/>
          </p:cNvSpPr>
          <p:nvPr>
            <p:ph idx="1"/>
          </p:nvPr>
        </p:nvSpPr>
        <p:spPr>
          <a:xfrm>
            <a:off x="846693" y="1623690"/>
            <a:ext cx="11082605" cy="3124201"/>
          </a:xfrm>
        </p:spPr>
        <p:txBody>
          <a:bodyPr>
            <a:normAutofit/>
          </a:bodyPr>
          <a:lstStyle/>
          <a:p>
            <a:r>
              <a:rPr lang="en-GB" sz="4000" dirty="0"/>
              <a:t>One criterion (reception)</a:t>
            </a:r>
          </a:p>
          <a:p>
            <a:r>
              <a:rPr lang="en-GB" sz="4000" dirty="0"/>
              <a:t>Two or more criteria (usually discrete)(year 1)</a:t>
            </a:r>
          </a:p>
          <a:p>
            <a:r>
              <a:rPr lang="en-GB" sz="4000" dirty="0"/>
              <a:t>Non-discrete criteria (often represented in Venn and Carroll diagrams – year 3 and 4)</a:t>
            </a:r>
          </a:p>
          <a:p>
            <a:pPr marL="0" indent="0">
              <a:buNone/>
            </a:pPr>
            <a:endParaRPr lang="en-GB" sz="4000" dirty="0"/>
          </a:p>
        </p:txBody>
      </p:sp>
      <p:pic>
        <p:nvPicPr>
          <p:cNvPr id="4" name="Picture 3"/>
          <p:cNvPicPr>
            <a:picLocks noChangeAspect="1"/>
          </p:cNvPicPr>
          <p:nvPr/>
        </p:nvPicPr>
        <p:blipFill>
          <a:blip r:embed="rId2"/>
          <a:stretch>
            <a:fillRect/>
          </a:stretch>
        </p:blipFill>
        <p:spPr>
          <a:xfrm>
            <a:off x="4112509" y="4854235"/>
            <a:ext cx="3505082" cy="1778829"/>
          </a:xfrm>
          <a:prstGeom prst="rect">
            <a:avLst/>
          </a:prstGeom>
        </p:spPr>
      </p:pic>
    </p:spTree>
    <p:extLst>
      <p:ext uri="{BB962C8B-B14F-4D97-AF65-F5344CB8AC3E}">
        <p14:creationId xmlns:p14="http://schemas.microsoft.com/office/powerpoint/2010/main" val="1135850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80315" y="1068946"/>
            <a:ext cx="9079606" cy="4401205"/>
          </a:xfrm>
          <a:prstGeom prst="rect">
            <a:avLst/>
          </a:prstGeom>
          <a:noFill/>
        </p:spPr>
        <p:txBody>
          <a:bodyPr wrap="square" rtlCol="0">
            <a:spAutoFit/>
          </a:bodyPr>
          <a:lstStyle/>
          <a:p>
            <a:r>
              <a:rPr lang="en-GB" sz="4000" dirty="0"/>
              <a:t>Sort the objects on your table.</a:t>
            </a:r>
          </a:p>
          <a:p>
            <a:pPr marL="742950" indent="-742950">
              <a:buAutoNum type="arabicParenR"/>
            </a:pPr>
            <a:r>
              <a:rPr lang="en-GB" sz="4000" dirty="0"/>
              <a:t>Use one criterion</a:t>
            </a:r>
          </a:p>
          <a:p>
            <a:pPr marL="742950" indent="-742950">
              <a:buAutoNum type="arabicParenR"/>
            </a:pPr>
            <a:r>
              <a:rPr lang="en-GB" sz="4000" dirty="0"/>
              <a:t>Use more than one criteria</a:t>
            </a:r>
          </a:p>
          <a:p>
            <a:endParaRPr lang="en-GB" sz="4000" dirty="0"/>
          </a:p>
          <a:p>
            <a:r>
              <a:rPr lang="en-GB" sz="4000" dirty="0"/>
              <a:t>Swap with another group.  </a:t>
            </a:r>
          </a:p>
          <a:p>
            <a:r>
              <a:rPr lang="en-GB" sz="4000" dirty="0"/>
              <a:t>Can they guess what your criteria for sorting are?</a:t>
            </a:r>
          </a:p>
        </p:txBody>
      </p:sp>
      <p:pic>
        <p:nvPicPr>
          <p:cNvPr id="2" name="Picture 1"/>
          <p:cNvPicPr>
            <a:picLocks noChangeAspect="1"/>
          </p:cNvPicPr>
          <p:nvPr/>
        </p:nvPicPr>
        <p:blipFill>
          <a:blip r:embed="rId2"/>
          <a:stretch>
            <a:fillRect/>
          </a:stretch>
        </p:blipFill>
        <p:spPr>
          <a:xfrm>
            <a:off x="9559333" y="4731955"/>
            <a:ext cx="2053039" cy="2053039"/>
          </a:xfrm>
          <a:prstGeom prst="rect">
            <a:avLst/>
          </a:prstGeom>
        </p:spPr>
      </p:pic>
      <p:pic>
        <p:nvPicPr>
          <p:cNvPr id="4" name="Picture 3"/>
          <p:cNvPicPr>
            <a:picLocks noChangeAspect="1"/>
          </p:cNvPicPr>
          <p:nvPr/>
        </p:nvPicPr>
        <p:blipFill>
          <a:blip r:embed="rId3"/>
          <a:stretch>
            <a:fillRect/>
          </a:stretch>
        </p:blipFill>
        <p:spPr>
          <a:xfrm>
            <a:off x="9486220" y="544795"/>
            <a:ext cx="2025707" cy="1348016"/>
          </a:xfrm>
          <a:prstGeom prst="rect">
            <a:avLst/>
          </a:prstGeom>
        </p:spPr>
      </p:pic>
      <p:pic>
        <p:nvPicPr>
          <p:cNvPr id="5" name="Picture 4"/>
          <p:cNvPicPr>
            <a:picLocks noChangeAspect="1"/>
          </p:cNvPicPr>
          <p:nvPr/>
        </p:nvPicPr>
        <p:blipFill>
          <a:blip r:embed="rId4"/>
          <a:stretch>
            <a:fillRect/>
          </a:stretch>
        </p:blipFill>
        <p:spPr>
          <a:xfrm>
            <a:off x="9996648" y="2361754"/>
            <a:ext cx="1515279" cy="1515279"/>
          </a:xfrm>
          <a:prstGeom prst="rect">
            <a:avLst/>
          </a:prstGeom>
        </p:spPr>
      </p:pic>
      <p:sp>
        <p:nvSpPr>
          <p:cNvPr id="6" name="Rectangle 5"/>
          <p:cNvSpPr/>
          <p:nvPr/>
        </p:nvSpPr>
        <p:spPr>
          <a:xfrm>
            <a:off x="2438969" y="5614078"/>
            <a:ext cx="5881867" cy="646331"/>
          </a:xfrm>
          <a:prstGeom prst="rect">
            <a:avLst/>
          </a:prstGeom>
        </p:spPr>
        <p:txBody>
          <a:bodyPr wrap="none">
            <a:spAutoFit/>
          </a:bodyPr>
          <a:lstStyle/>
          <a:p>
            <a:r>
              <a:rPr lang="en-GB" dirty="0">
                <a:hlinkClick r:id="rId5"/>
              </a:rPr>
              <a:t>http://www.shodor.org/interactivate/activities/ShapeSorter/</a:t>
            </a:r>
            <a:endParaRPr lang="en-GB" dirty="0"/>
          </a:p>
          <a:p>
            <a:endParaRPr lang="en-GB" dirty="0"/>
          </a:p>
        </p:txBody>
      </p:sp>
    </p:spTree>
    <p:extLst>
      <p:ext uri="{BB962C8B-B14F-4D97-AF65-F5344CB8AC3E}">
        <p14:creationId xmlns:p14="http://schemas.microsoft.com/office/powerpoint/2010/main" val="2814260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383495"/>
            <a:ext cx="8534400" cy="1507067"/>
          </a:xfrm>
        </p:spPr>
        <p:txBody>
          <a:bodyPr/>
          <a:lstStyle/>
          <a:p>
            <a:r>
              <a:rPr lang="en-GB" dirty="0"/>
              <a:t>The Carroll Diagram</a:t>
            </a:r>
          </a:p>
        </p:txBody>
      </p:sp>
      <p:sp>
        <p:nvSpPr>
          <p:cNvPr id="6" name="Rectangle 5"/>
          <p:cNvSpPr/>
          <p:nvPr/>
        </p:nvSpPr>
        <p:spPr>
          <a:xfrm>
            <a:off x="1570096" y="2307900"/>
            <a:ext cx="4292522" cy="646331"/>
          </a:xfrm>
          <a:prstGeom prst="rect">
            <a:avLst/>
          </a:prstGeom>
        </p:spPr>
        <p:txBody>
          <a:bodyPr wrap="none">
            <a:spAutoFit/>
          </a:bodyPr>
          <a:lstStyle/>
          <a:p>
            <a:r>
              <a:rPr lang="en-GB" dirty="0">
                <a:hlinkClick r:id="rId2"/>
              </a:rPr>
              <a:t>http://www.wldps.com/gordons/Carroll.swf</a:t>
            </a:r>
            <a:endParaRPr lang="en-GB" dirty="0"/>
          </a:p>
          <a:p>
            <a:endParaRPr lang="en-GB" dirty="0"/>
          </a:p>
        </p:txBody>
      </p:sp>
      <p:sp>
        <p:nvSpPr>
          <p:cNvPr id="7" name="Rectangle 6"/>
          <p:cNvSpPr/>
          <p:nvPr/>
        </p:nvSpPr>
        <p:spPr>
          <a:xfrm>
            <a:off x="1570096" y="3101115"/>
            <a:ext cx="5238293" cy="646331"/>
          </a:xfrm>
          <a:prstGeom prst="rect">
            <a:avLst/>
          </a:prstGeom>
        </p:spPr>
        <p:txBody>
          <a:bodyPr wrap="none">
            <a:spAutoFit/>
          </a:bodyPr>
          <a:lstStyle/>
          <a:p>
            <a:r>
              <a:rPr lang="en-GB" dirty="0">
                <a:hlinkClick r:id="rId3"/>
              </a:rPr>
              <a:t>http://www.wldps.com/gordons/carroll__-_shape.swf</a:t>
            </a:r>
            <a:endParaRPr lang="en-GB" dirty="0"/>
          </a:p>
          <a:p>
            <a:endParaRPr lang="en-GB" dirty="0"/>
          </a:p>
        </p:txBody>
      </p:sp>
      <p:pic>
        <p:nvPicPr>
          <p:cNvPr id="8" name="Picture 7"/>
          <p:cNvPicPr>
            <a:picLocks noChangeAspect="1"/>
          </p:cNvPicPr>
          <p:nvPr/>
        </p:nvPicPr>
        <p:blipFill>
          <a:blip r:embed="rId4"/>
          <a:stretch>
            <a:fillRect/>
          </a:stretch>
        </p:blipFill>
        <p:spPr>
          <a:xfrm>
            <a:off x="8020004" y="2015022"/>
            <a:ext cx="2975106" cy="1542422"/>
          </a:xfrm>
          <a:prstGeom prst="rect">
            <a:avLst/>
          </a:prstGeom>
        </p:spPr>
      </p:pic>
      <p:sp>
        <p:nvSpPr>
          <p:cNvPr id="9" name="TextBox 8"/>
          <p:cNvSpPr txBox="1"/>
          <p:nvPr/>
        </p:nvSpPr>
        <p:spPr>
          <a:xfrm>
            <a:off x="336463" y="4858219"/>
            <a:ext cx="11507788" cy="1477328"/>
          </a:xfrm>
          <a:prstGeom prst="rect">
            <a:avLst/>
          </a:prstGeom>
          <a:noFill/>
        </p:spPr>
        <p:txBody>
          <a:bodyPr wrap="square" rtlCol="0">
            <a:spAutoFit/>
          </a:bodyPr>
          <a:lstStyle/>
          <a:p>
            <a:r>
              <a:rPr lang="en-GB" sz="3600" dirty="0"/>
              <a:t>Now try and reorganise your resources into Carroll Diagrams</a:t>
            </a:r>
          </a:p>
          <a:p>
            <a:endParaRPr lang="en-GB" dirty="0"/>
          </a:p>
        </p:txBody>
      </p:sp>
    </p:spTree>
    <p:extLst>
      <p:ext uri="{BB962C8B-B14F-4D97-AF65-F5344CB8AC3E}">
        <p14:creationId xmlns:p14="http://schemas.microsoft.com/office/powerpoint/2010/main" val="1348269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5580" y="229457"/>
            <a:ext cx="10635251" cy="1507067"/>
          </a:xfrm>
        </p:spPr>
        <p:txBody>
          <a:bodyPr>
            <a:normAutofit/>
          </a:bodyPr>
          <a:lstStyle/>
          <a:p>
            <a:r>
              <a:rPr lang="en-GB" dirty="0"/>
              <a:t>Lewis Carroll (aka Charles Dodgson), </a:t>
            </a:r>
            <a:br>
              <a:rPr lang="en-GB" dirty="0"/>
            </a:br>
            <a:r>
              <a:rPr lang="en-GB" dirty="0"/>
              <a:t>1832-1898</a:t>
            </a:r>
          </a:p>
        </p:txBody>
      </p:sp>
      <p:sp>
        <p:nvSpPr>
          <p:cNvPr id="3" name="Content Placeholder 2"/>
          <p:cNvSpPr>
            <a:spLocks noGrp="1"/>
          </p:cNvSpPr>
          <p:nvPr>
            <p:ph idx="1"/>
          </p:nvPr>
        </p:nvSpPr>
        <p:spPr>
          <a:xfrm>
            <a:off x="1484311" y="2100328"/>
            <a:ext cx="10018713" cy="3124201"/>
          </a:xfrm>
        </p:spPr>
        <p:txBody>
          <a:bodyPr/>
          <a:lstStyle/>
          <a:p>
            <a:r>
              <a:rPr lang="en-GB" dirty="0"/>
              <a:t>The author of ‘Alice in Wonderland’ and ‘Through the Looking Glass’</a:t>
            </a:r>
          </a:p>
          <a:p>
            <a:r>
              <a:rPr lang="en-GB" dirty="0"/>
              <a:t>A mathematician who specialised in logic and logic puzzles</a:t>
            </a:r>
          </a:p>
          <a:p>
            <a:r>
              <a:rPr lang="en-GB" dirty="0"/>
              <a:t>The Carroll Diagram is named after him</a:t>
            </a:r>
          </a:p>
        </p:txBody>
      </p:sp>
      <p:pic>
        <p:nvPicPr>
          <p:cNvPr id="4" name="Picture 3"/>
          <p:cNvPicPr>
            <a:picLocks noChangeAspect="1"/>
          </p:cNvPicPr>
          <p:nvPr/>
        </p:nvPicPr>
        <p:blipFill>
          <a:blip r:embed="rId2"/>
          <a:stretch>
            <a:fillRect/>
          </a:stretch>
        </p:blipFill>
        <p:spPr>
          <a:xfrm>
            <a:off x="9276008" y="4096957"/>
            <a:ext cx="1676400" cy="2038350"/>
          </a:xfrm>
          <a:prstGeom prst="rect">
            <a:avLst/>
          </a:prstGeom>
        </p:spPr>
      </p:pic>
      <p:pic>
        <p:nvPicPr>
          <p:cNvPr id="5" name="Picture 4"/>
          <p:cNvPicPr>
            <a:picLocks noChangeAspect="1"/>
          </p:cNvPicPr>
          <p:nvPr/>
        </p:nvPicPr>
        <p:blipFill>
          <a:blip r:embed="rId3"/>
          <a:stretch>
            <a:fillRect/>
          </a:stretch>
        </p:blipFill>
        <p:spPr>
          <a:xfrm>
            <a:off x="6712072" y="4519614"/>
            <a:ext cx="1414498" cy="2016412"/>
          </a:xfrm>
          <a:prstGeom prst="rect">
            <a:avLst/>
          </a:prstGeom>
        </p:spPr>
      </p:pic>
      <p:pic>
        <p:nvPicPr>
          <p:cNvPr id="6" name="Picture 5"/>
          <p:cNvPicPr>
            <a:picLocks noChangeAspect="1"/>
          </p:cNvPicPr>
          <p:nvPr/>
        </p:nvPicPr>
        <p:blipFill>
          <a:blip r:embed="rId4"/>
          <a:stretch>
            <a:fillRect/>
          </a:stretch>
        </p:blipFill>
        <p:spPr>
          <a:xfrm>
            <a:off x="2334220" y="4992976"/>
            <a:ext cx="2971800" cy="1543050"/>
          </a:xfrm>
          <a:prstGeom prst="rect">
            <a:avLst/>
          </a:prstGeom>
        </p:spPr>
      </p:pic>
    </p:spTree>
    <p:extLst>
      <p:ext uri="{BB962C8B-B14F-4D97-AF65-F5344CB8AC3E}">
        <p14:creationId xmlns:p14="http://schemas.microsoft.com/office/powerpoint/2010/main" val="2926431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60861" y="542025"/>
            <a:ext cx="8534400" cy="1507067"/>
          </a:xfrm>
        </p:spPr>
        <p:txBody>
          <a:bodyPr/>
          <a:lstStyle/>
          <a:p>
            <a:r>
              <a:rPr lang="en-GB" dirty="0"/>
              <a:t>Stages in Data Handling</a:t>
            </a:r>
          </a:p>
        </p:txBody>
      </p:sp>
      <p:sp>
        <p:nvSpPr>
          <p:cNvPr id="3" name="Content Placeholder 2"/>
          <p:cNvSpPr>
            <a:spLocks noGrp="1"/>
          </p:cNvSpPr>
          <p:nvPr>
            <p:ph idx="1"/>
          </p:nvPr>
        </p:nvSpPr>
        <p:spPr>
          <a:xfrm>
            <a:off x="882367" y="1860039"/>
            <a:ext cx="10018713" cy="3124201"/>
          </a:xfrm>
        </p:spPr>
        <p:txBody>
          <a:bodyPr/>
          <a:lstStyle/>
          <a:p>
            <a:r>
              <a:rPr lang="en-GB" dirty="0"/>
              <a:t>Asking a question</a:t>
            </a:r>
          </a:p>
          <a:p>
            <a:r>
              <a:rPr lang="en-GB" dirty="0"/>
              <a:t>Deciding on the data which best answer the question</a:t>
            </a:r>
          </a:p>
          <a:p>
            <a:r>
              <a:rPr lang="en-GB" dirty="0"/>
              <a:t>Gathering, recording and organising that data</a:t>
            </a:r>
          </a:p>
          <a:p>
            <a:r>
              <a:rPr lang="en-GB" dirty="0"/>
              <a:t>Representing the data</a:t>
            </a:r>
          </a:p>
          <a:p>
            <a:r>
              <a:rPr lang="en-GB" dirty="0"/>
              <a:t>Interpreting the data to answer the question</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5064" y="4454404"/>
            <a:ext cx="2468563" cy="184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16011" y="377552"/>
            <a:ext cx="2046805" cy="2047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882367" y="4916664"/>
            <a:ext cx="5537915" cy="923330"/>
          </a:xfrm>
          <a:prstGeom prst="rect">
            <a:avLst/>
          </a:prstGeom>
          <a:noFill/>
        </p:spPr>
        <p:txBody>
          <a:bodyPr wrap="square" rtlCol="0">
            <a:spAutoFit/>
          </a:bodyPr>
          <a:lstStyle/>
          <a:p>
            <a:pPr algn="ctr"/>
            <a:r>
              <a:rPr lang="en-GB" b="1" dirty="0"/>
              <a:t>PROGRESSION IN DATA HANDLING WILL OCCUR THROUGH USING THESES STAGES AT DIFFERENT ‘LEVELS’ AND WITH DIFFERING EXPECTATIONS</a:t>
            </a:r>
          </a:p>
        </p:txBody>
      </p:sp>
    </p:spTree>
    <p:extLst>
      <p:ext uri="{BB962C8B-B14F-4D97-AF65-F5344CB8AC3E}">
        <p14:creationId xmlns:p14="http://schemas.microsoft.com/office/powerpoint/2010/main" val="170201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r>
              <a:rPr lang="en-US">
                <a:ea typeface="ＭＳ Ｐゴシック" pitchFamily="-104" charset="-128"/>
                <a:cs typeface="ＭＳ Ｐゴシック" pitchFamily="-104" charset="-128"/>
              </a:rPr>
              <a:t>Opportunities to collect data in everyday experiences</a:t>
            </a:r>
          </a:p>
        </p:txBody>
      </p:sp>
      <p:sp>
        <p:nvSpPr>
          <p:cNvPr id="20483" name="Content Placeholder 2"/>
          <p:cNvSpPr>
            <a:spLocks noGrp="1"/>
          </p:cNvSpPr>
          <p:nvPr>
            <p:ph sz="half" idx="2"/>
          </p:nvPr>
        </p:nvSpPr>
        <p:spPr>
          <a:xfrm>
            <a:off x="1195918" y="2174876"/>
            <a:ext cx="4756149" cy="3616325"/>
          </a:xfrm>
        </p:spPr>
        <p:txBody>
          <a:bodyPr/>
          <a:lstStyle/>
          <a:p>
            <a:pPr eaLnBrk="1" hangingPunct="1">
              <a:buFont typeface="Wingdings" pitchFamily="-104" charset="2"/>
              <a:buChar char="u"/>
            </a:pPr>
            <a:r>
              <a:rPr lang="en-US" sz="2800" dirty="0">
                <a:ea typeface="ＭＳ Ｐゴシック" pitchFamily="-104" charset="-128"/>
                <a:cs typeface="ＭＳ Ｐゴシック" pitchFamily="-104" charset="-128"/>
              </a:rPr>
              <a:t>The weather</a:t>
            </a:r>
          </a:p>
          <a:p>
            <a:pPr eaLnBrk="1" hangingPunct="1">
              <a:buFont typeface="Wingdings" pitchFamily="-104" charset="2"/>
              <a:buChar char="u"/>
            </a:pPr>
            <a:r>
              <a:rPr lang="en-US" sz="2800" dirty="0" err="1">
                <a:ea typeface="ＭＳ Ｐゴシック" pitchFamily="-104" charset="-128"/>
                <a:cs typeface="ＭＳ Ｐゴシック" pitchFamily="-104" charset="-128"/>
              </a:rPr>
              <a:t>Colour</a:t>
            </a:r>
            <a:r>
              <a:rPr lang="en-US" sz="2800" dirty="0">
                <a:ea typeface="ＭＳ Ｐゴシック" pitchFamily="-104" charset="-128"/>
                <a:cs typeface="ＭＳ Ｐゴシック" pitchFamily="-104" charset="-128"/>
              </a:rPr>
              <a:t> of eyes/hair</a:t>
            </a:r>
          </a:p>
          <a:p>
            <a:pPr eaLnBrk="1" hangingPunct="1">
              <a:buFont typeface="Wingdings" pitchFamily="-104" charset="2"/>
              <a:buChar char="u"/>
            </a:pPr>
            <a:r>
              <a:rPr lang="en-US" sz="2800" dirty="0" err="1">
                <a:ea typeface="ＭＳ Ｐゴシック" pitchFamily="-104" charset="-128"/>
                <a:cs typeface="ＭＳ Ｐゴシック" pitchFamily="-104" charset="-128"/>
              </a:rPr>
              <a:t>Favourite</a:t>
            </a:r>
            <a:r>
              <a:rPr lang="en-US" sz="2800" dirty="0">
                <a:ea typeface="ＭＳ Ｐゴシック" pitchFamily="-104" charset="-128"/>
                <a:cs typeface="ＭＳ Ｐゴシック" pitchFamily="-104" charset="-128"/>
              </a:rPr>
              <a:t> fruit</a:t>
            </a:r>
          </a:p>
          <a:p>
            <a:pPr eaLnBrk="1" hangingPunct="1">
              <a:buFont typeface="Wingdings" pitchFamily="-104" charset="2"/>
              <a:buChar char="u"/>
            </a:pPr>
            <a:r>
              <a:rPr lang="en-US" sz="2800" dirty="0" err="1">
                <a:ea typeface="ＭＳ Ｐゴシック" pitchFamily="-104" charset="-128"/>
                <a:cs typeface="ＭＳ Ｐゴシック" pitchFamily="-104" charset="-128"/>
              </a:rPr>
              <a:t>Favourite</a:t>
            </a:r>
            <a:r>
              <a:rPr lang="en-US" sz="2800" dirty="0">
                <a:ea typeface="ＭＳ Ｐゴシック" pitchFamily="-104" charset="-128"/>
                <a:cs typeface="ＭＳ Ｐゴシック" pitchFamily="-104" charset="-128"/>
              </a:rPr>
              <a:t> food</a:t>
            </a:r>
          </a:p>
          <a:p>
            <a:pPr eaLnBrk="1" hangingPunct="1">
              <a:buFont typeface="Wingdings" pitchFamily="-104" charset="2"/>
              <a:buChar char="u"/>
            </a:pPr>
            <a:r>
              <a:rPr lang="en-US" sz="2800" dirty="0" err="1">
                <a:ea typeface="ＭＳ Ｐゴシック" pitchFamily="-104" charset="-128"/>
                <a:cs typeface="ＭＳ Ｐゴシック" pitchFamily="-104" charset="-128"/>
              </a:rPr>
              <a:t>Favourite</a:t>
            </a:r>
            <a:r>
              <a:rPr lang="en-US" sz="2800" dirty="0">
                <a:ea typeface="ＭＳ Ｐゴシック" pitchFamily="-104" charset="-128"/>
                <a:cs typeface="ＭＳ Ｐゴシック" pitchFamily="-104" charset="-128"/>
              </a:rPr>
              <a:t> </a:t>
            </a:r>
            <a:r>
              <a:rPr lang="en-US" sz="2800" dirty="0" err="1">
                <a:ea typeface="ＭＳ Ｐゴシック" pitchFamily="-104" charset="-128"/>
                <a:cs typeface="ＭＳ Ｐゴシック" pitchFamily="-104" charset="-128"/>
              </a:rPr>
              <a:t>colour</a:t>
            </a:r>
            <a:endParaRPr lang="en-US" sz="2800" dirty="0">
              <a:ea typeface="ＭＳ Ｐゴシック" pitchFamily="-104" charset="-128"/>
              <a:cs typeface="ＭＳ Ｐゴシック" pitchFamily="-104" charset="-128"/>
            </a:endParaRPr>
          </a:p>
          <a:p>
            <a:pPr eaLnBrk="1" hangingPunct="1">
              <a:buFont typeface="Wingdings" pitchFamily="-104" charset="2"/>
              <a:buChar char="u"/>
            </a:pPr>
            <a:r>
              <a:rPr lang="en-US" sz="2800" dirty="0">
                <a:ea typeface="ＭＳ Ｐゴシック" pitchFamily="-104" charset="-128"/>
                <a:cs typeface="ＭＳ Ｐゴシック" pitchFamily="-104" charset="-128"/>
              </a:rPr>
              <a:t>Type of home</a:t>
            </a:r>
          </a:p>
          <a:p>
            <a:pPr eaLnBrk="1" hangingPunct="1">
              <a:buFont typeface="Wingdings" pitchFamily="-104" charset="2"/>
              <a:buChar char="u"/>
            </a:pPr>
            <a:endParaRPr lang="en-US" dirty="0">
              <a:ea typeface="ＭＳ Ｐゴシック" pitchFamily="-104" charset="-128"/>
              <a:cs typeface="ＭＳ Ｐゴシック" pitchFamily="-104" charset="-128"/>
            </a:endParaRPr>
          </a:p>
        </p:txBody>
      </p:sp>
      <p:sp>
        <p:nvSpPr>
          <p:cNvPr id="20484" name="Content Placeholder 5"/>
          <p:cNvSpPr>
            <a:spLocks noGrp="1"/>
          </p:cNvSpPr>
          <p:nvPr>
            <p:ph sz="quarter" idx="4"/>
          </p:nvPr>
        </p:nvSpPr>
        <p:spPr>
          <a:xfrm>
            <a:off x="6195485" y="2174876"/>
            <a:ext cx="4754033" cy="3616325"/>
          </a:xfrm>
        </p:spPr>
        <p:txBody>
          <a:bodyPr/>
          <a:lstStyle/>
          <a:p>
            <a:pPr eaLnBrk="1" hangingPunct="1">
              <a:buFont typeface="Wingdings" pitchFamily="-104" charset="2"/>
              <a:buChar char="u"/>
            </a:pPr>
            <a:r>
              <a:rPr lang="en-US" sz="2800" dirty="0">
                <a:ea typeface="ＭＳ Ｐゴシック" pitchFamily="-104" charset="-128"/>
                <a:cs typeface="ＭＳ Ｐゴシック" pitchFamily="-104" charset="-128"/>
              </a:rPr>
              <a:t>Pets </a:t>
            </a:r>
          </a:p>
          <a:p>
            <a:pPr eaLnBrk="1" hangingPunct="1">
              <a:buFont typeface="Wingdings" pitchFamily="-104" charset="2"/>
              <a:buChar char="u"/>
            </a:pPr>
            <a:r>
              <a:rPr lang="en-US" sz="2800" dirty="0">
                <a:ea typeface="ＭＳ Ｐゴシック" pitchFamily="-104" charset="-128"/>
                <a:cs typeface="ＭＳ Ｐゴシック" pitchFamily="-104" charset="-128"/>
              </a:rPr>
              <a:t>Month of birthday</a:t>
            </a:r>
          </a:p>
          <a:p>
            <a:pPr eaLnBrk="1" hangingPunct="1">
              <a:buFont typeface="Wingdings" pitchFamily="-104" charset="2"/>
              <a:buChar char="u"/>
            </a:pPr>
            <a:r>
              <a:rPr lang="en-US" sz="2800" dirty="0">
                <a:ea typeface="ＭＳ Ｐゴシック" pitchFamily="-104" charset="-128"/>
                <a:cs typeface="ＭＳ Ｐゴシック" pitchFamily="-104" charset="-128"/>
              </a:rPr>
              <a:t>Travelling to school</a:t>
            </a:r>
          </a:p>
          <a:p>
            <a:pPr eaLnBrk="1" hangingPunct="1">
              <a:buFont typeface="Wingdings" pitchFamily="-104" charset="2"/>
              <a:buChar char="u"/>
            </a:pPr>
            <a:r>
              <a:rPr lang="en-US" sz="2800" dirty="0" err="1">
                <a:ea typeface="ＭＳ Ｐゴシック" pitchFamily="-104" charset="-128"/>
                <a:cs typeface="ＭＳ Ｐゴシック" pitchFamily="-104" charset="-128"/>
              </a:rPr>
              <a:t>Colour</a:t>
            </a:r>
            <a:r>
              <a:rPr lang="en-US" sz="2800" dirty="0">
                <a:ea typeface="ＭＳ Ｐゴシック" pitchFamily="-104" charset="-128"/>
                <a:cs typeface="ＭＳ Ｐゴシック" pitchFamily="-104" charset="-128"/>
              </a:rPr>
              <a:t> of cars</a:t>
            </a:r>
          </a:p>
          <a:p>
            <a:pPr eaLnBrk="1" hangingPunct="1">
              <a:buFont typeface="Wingdings" pitchFamily="-104" charset="2"/>
              <a:buChar char="u"/>
            </a:pPr>
            <a:r>
              <a:rPr lang="en-US" sz="2800" dirty="0" err="1">
                <a:ea typeface="ＭＳ Ｐゴシック" pitchFamily="-104" charset="-128"/>
                <a:cs typeface="ＭＳ Ｐゴシック" pitchFamily="-104" charset="-128"/>
              </a:rPr>
              <a:t>Favourite</a:t>
            </a:r>
            <a:r>
              <a:rPr lang="en-US" sz="2800" dirty="0">
                <a:ea typeface="ＭＳ Ｐゴシック" pitchFamily="-104" charset="-128"/>
                <a:cs typeface="ＭＳ Ｐゴシック" pitchFamily="-104" charset="-128"/>
              </a:rPr>
              <a:t> sport</a:t>
            </a:r>
          </a:p>
          <a:p>
            <a:pPr eaLnBrk="1" hangingPunct="1">
              <a:buFont typeface="Wingdings" pitchFamily="-104" charset="2"/>
              <a:buChar char="u"/>
            </a:pPr>
            <a:r>
              <a:rPr lang="en-US" sz="2800" dirty="0" err="1">
                <a:ea typeface="ＭＳ Ｐゴシック" pitchFamily="-104" charset="-128"/>
                <a:cs typeface="ＭＳ Ｐゴシック" pitchFamily="-104" charset="-128"/>
              </a:rPr>
              <a:t>Favourite</a:t>
            </a:r>
            <a:r>
              <a:rPr lang="en-US" sz="2800" dirty="0">
                <a:ea typeface="ＭＳ Ｐゴシック" pitchFamily="-104" charset="-128"/>
                <a:cs typeface="ＭＳ Ｐゴシック" pitchFamily="-104" charset="-128"/>
              </a:rPr>
              <a:t> hero/character</a:t>
            </a:r>
          </a:p>
          <a:p>
            <a:pPr eaLnBrk="1" hangingPunct="1">
              <a:buFontTx/>
              <a:buNone/>
            </a:pPr>
            <a:endParaRPr lang="en-US" dirty="0">
              <a:ea typeface="ＭＳ Ｐゴシック" pitchFamily="-104" charset="-128"/>
              <a:cs typeface="ＭＳ Ｐゴシック" pitchFamily="-104" charset="-128"/>
            </a:endParaRPr>
          </a:p>
          <a:p>
            <a:pPr eaLnBrk="1" hangingPunct="1">
              <a:buFont typeface="Wingdings" pitchFamily="-104" charset="2"/>
              <a:buChar char="u"/>
            </a:pPr>
            <a:endParaRPr lang="en-US" dirty="0">
              <a:ea typeface="ＭＳ Ｐゴシック" pitchFamily="-104" charset="-128"/>
              <a:cs typeface="ＭＳ Ｐゴシック" pitchFamily="-104" charset="-128"/>
            </a:endParaRPr>
          </a:p>
        </p:txBody>
      </p:sp>
      <p:sp>
        <p:nvSpPr>
          <p:cNvPr id="20485" name="TextBox 6"/>
          <p:cNvSpPr txBox="1">
            <a:spLocks noChangeArrowheads="1"/>
          </p:cNvSpPr>
          <p:nvPr/>
        </p:nvSpPr>
        <p:spPr bwMode="auto">
          <a:xfrm>
            <a:off x="3553884" y="6021388"/>
            <a:ext cx="5283200" cy="461962"/>
          </a:xfrm>
          <a:prstGeom prst="rect">
            <a:avLst/>
          </a:prstGeom>
          <a:noFill/>
          <a:ln w="9525">
            <a:noFill/>
            <a:miter lim="800000"/>
            <a:headEnd/>
            <a:tailEnd/>
          </a:ln>
        </p:spPr>
        <p:txBody>
          <a:bodyPr>
            <a:prstTxWarp prst="textNoShape">
              <a:avLst/>
            </a:prstTxWarp>
            <a:spAutoFit/>
          </a:bodyPr>
          <a:lstStyle/>
          <a:p>
            <a:r>
              <a:rPr lang="en-US" sz="2400">
                <a:latin typeface="Goudy Old Style" pitchFamily="-104" charset="0"/>
              </a:rPr>
              <a:t>         Any other ideas?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97770" y="1056274"/>
            <a:ext cx="8253846" cy="5642052"/>
          </a:xfrm>
          <a:prstGeom prst="rect">
            <a:avLst/>
          </a:prstGeom>
        </p:spPr>
      </p:pic>
      <p:sp>
        <p:nvSpPr>
          <p:cNvPr id="5" name="Rectangle 4"/>
          <p:cNvSpPr/>
          <p:nvPr/>
        </p:nvSpPr>
        <p:spPr>
          <a:xfrm>
            <a:off x="3042867" y="5416692"/>
            <a:ext cx="5953489" cy="646331"/>
          </a:xfrm>
          <a:prstGeom prst="rect">
            <a:avLst/>
          </a:prstGeom>
        </p:spPr>
        <p:txBody>
          <a:bodyPr wrap="none">
            <a:spAutoFit/>
          </a:bodyPr>
          <a:lstStyle/>
          <a:p>
            <a:r>
              <a:rPr lang="en-GB" dirty="0">
                <a:hlinkClick r:id="rId3"/>
              </a:rPr>
              <a:t>http://learning.gov.wales/resources/browse-all/nlnf/?lang=en</a:t>
            </a:r>
            <a:endParaRPr lang="en-GB" dirty="0"/>
          </a:p>
          <a:p>
            <a:endParaRPr lang="en-GB" dirty="0"/>
          </a:p>
        </p:txBody>
      </p:sp>
    </p:spTree>
    <p:extLst>
      <p:ext uri="{BB962C8B-B14F-4D97-AF65-F5344CB8AC3E}">
        <p14:creationId xmlns:p14="http://schemas.microsoft.com/office/powerpoint/2010/main" val="1269946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dirty="0"/>
              <a:t>Maths outdoors</a:t>
            </a:r>
          </a:p>
        </p:txBody>
      </p:sp>
      <p:sp>
        <p:nvSpPr>
          <p:cNvPr id="10243" name="AutoShape 3"/>
          <p:cNvSpPr>
            <a:spLocks noChangeArrowheads="1"/>
          </p:cNvSpPr>
          <p:nvPr/>
        </p:nvSpPr>
        <p:spPr bwMode="auto">
          <a:xfrm>
            <a:off x="1583267" y="2238376"/>
            <a:ext cx="9680773" cy="3744913"/>
          </a:xfrm>
          <a:prstGeom prst="wedgeRoundRectCallout">
            <a:avLst>
              <a:gd name="adj1" fmla="val 36970"/>
              <a:gd name="adj2" fmla="val 62948"/>
              <a:gd name="adj3" fmla="val 16667"/>
            </a:avLst>
          </a:prstGeom>
          <a:solidFill>
            <a:schemeClr val="accent5">
              <a:lumMod val="40000"/>
              <a:lumOff val="60000"/>
            </a:schemeClr>
          </a:solidFill>
          <a:ln w="9525">
            <a:solidFill>
              <a:schemeClr val="tx1"/>
            </a:solidFill>
            <a:miter lim="800000"/>
            <a:headEnd/>
            <a:tailEnd/>
          </a:ln>
          <a:effectLst/>
        </p:spPr>
        <p:txBody>
          <a:bodyPr>
            <a:prstTxWarp prst="textNoShape">
              <a:avLst/>
            </a:prstTxWarp>
          </a:bodyPr>
          <a:lstStyle/>
          <a:p>
            <a:pPr algn="ctr">
              <a:defRPr/>
            </a:pPr>
            <a:r>
              <a:rPr lang="en-GB" sz="3200" dirty="0">
                <a:latin typeface="Book Antiqua"/>
                <a:ea typeface="Times New Roman" charset="0"/>
                <a:cs typeface="Times New Roman" charset="0"/>
              </a:rPr>
              <a:t>“… movement, play and sensory experiences [are] vehicles for learning, but they also act as learning in themselves; children move to learn but they also learn to move (Gallahue,1989, Davies,1995), they play to learn but also learn to play, they experience to learn but also learn to experience (Bilton,2002, p.108).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320800" y="838200"/>
            <a:ext cx="10160000" cy="1143000"/>
          </a:xfrm>
        </p:spPr>
        <p:txBody>
          <a:bodyPr/>
          <a:lstStyle/>
          <a:p>
            <a:r>
              <a:rPr lang="en-US" sz="4800" dirty="0">
                <a:solidFill>
                  <a:schemeClr val="tx1"/>
                </a:solidFill>
              </a:rPr>
              <a:t>Challenges?</a:t>
            </a:r>
          </a:p>
        </p:txBody>
      </p:sp>
      <p:graphicFrame>
        <p:nvGraphicFramePr>
          <p:cNvPr id="5" name="Content Placeholder 4"/>
          <p:cNvGraphicFramePr>
            <a:graphicFrameLocks noGrp="1"/>
          </p:cNvGraphicFramePr>
          <p:nvPr>
            <p:ph idx="1"/>
          </p:nvPr>
        </p:nvGraphicFramePr>
        <p:xfrm>
          <a:off x="1117601" y="2362201"/>
          <a:ext cx="9036049" cy="3508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676" name="Picture 6" descr="2.gif"/>
          <p:cNvPicPr>
            <a:picLocks noChangeAspect="1"/>
          </p:cNvPicPr>
          <p:nvPr/>
        </p:nvPicPr>
        <p:blipFill>
          <a:blip r:embed="rId7"/>
          <a:srcRect/>
          <a:stretch>
            <a:fillRect/>
          </a:stretch>
        </p:blipFill>
        <p:spPr bwMode="auto">
          <a:xfrm>
            <a:off x="2336800" y="3505201"/>
            <a:ext cx="1473200" cy="1116013"/>
          </a:xfrm>
          <a:prstGeom prst="rect">
            <a:avLst/>
          </a:prstGeom>
          <a:noFill/>
          <a:ln w="9525">
            <a:noFill/>
            <a:miter lim="800000"/>
            <a:headEnd/>
            <a:tailEnd/>
          </a:ln>
        </p:spPr>
      </p:pic>
      <p:pic>
        <p:nvPicPr>
          <p:cNvPr id="28677" name="Picture 7" descr="3.gif"/>
          <p:cNvPicPr>
            <a:picLocks noChangeAspect="1"/>
          </p:cNvPicPr>
          <p:nvPr/>
        </p:nvPicPr>
        <p:blipFill>
          <a:blip r:embed="rId8"/>
          <a:srcRect/>
          <a:stretch>
            <a:fillRect/>
          </a:stretch>
        </p:blipFill>
        <p:spPr bwMode="auto">
          <a:xfrm>
            <a:off x="2336800" y="4800600"/>
            <a:ext cx="1490133" cy="1117600"/>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Possible Activity 1</a:t>
            </a:r>
          </a:p>
        </p:txBody>
      </p:sp>
      <p:sp>
        <p:nvSpPr>
          <p:cNvPr id="4" name="Content Placeholder 3"/>
          <p:cNvSpPr>
            <a:spLocks noGrp="1"/>
          </p:cNvSpPr>
          <p:nvPr>
            <p:ph idx="1"/>
          </p:nvPr>
        </p:nvSpPr>
        <p:spPr/>
        <p:txBody>
          <a:bodyPr>
            <a:normAutofit/>
          </a:bodyPr>
          <a:lstStyle/>
          <a:p>
            <a:r>
              <a:rPr lang="en-US" sz="3200" dirty="0"/>
              <a:t>Hide QR codes in the environment</a:t>
            </a:r>
          </a:p>
          <a:p>
            <a:r>
              <a:rPr lang="en-US" sz="3200" dirty="0"/>
              <a:t>Children find and read them.</a:t>
            </a:r>
          </a:p>
          <a:p>
            <a:r>
              <a:rPr lang="en-US" sz="3200" dirty="0"/>
              <a:t> Solve the </a:t>
            </a:r>
            <a:r>
              <a:rPr lang="en-US" sz="3200" dirty="0" err="1"/>
              <a:t>maths</a:t>
            </a:r>
            <a:r>
              <a:rPr lang="en-US" sz="3200" dirty="0"/>
              <a:t> problems.</a:t>
            </a:r>
          </a:p>
          <a:p>
            <a:r>
              <a:rPr lang="en-US" sz="3200" dirty="0"/>
              <a:t>Record answers on paper. </a:t>
            </a:r>
          </a:p>
          <a:p>
            <a:pPr>
              <a:buNone/>
            </a:pPr>
            <a:endParaRPr lang="en-US" sz="3200" dirty="0"/>
          </a:p>
          <a:p>
            <a:pPr>
              <a:buNone/>
            </a:pPr>
            <a:endParaRPr lang="en-US" sz="3200" dirty="0"/>
          </a:p>
        </p:txBody>
      </p:sp>
      <p:pic>
        <p:nvPicPr>
          <p:cNvPr id="6" name="Picture 5" descr="My_PDF_Code.png"/>
          <p:cNvPicPr>
            <a:picLocks noChangeAspect="1"/>
          </p:cNvPicPr>
          <p:nvPr/>
        </p:nvPicPr>
        <p:blipFill>
          <a:blip r:embed="rId2"/>
          <a:stretch>
            <a:fillRect/>
          </a:stretch>
        </p:blipFill>
        <p:spPr>
          <a:xfrm>
            <a:off x="8844916" y="2990397"/>
            <a:ext cx="3008785" cy="300878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Possible Activity 2</a:t>
            </a:r>
          </a:p>
        </p:txBody>
      </p:sp>
      <p:sp>
        <p:nvSpPr>
          <p:cNvPr id="3" name="Content Placeholder 2"/>
          <p:cNvSpPr>
            <a:spLocks noGrp="1"/>
          </p:cNvSpPr>
          <p:nvPr>
            <p:ph idx="1"/>
          </p:nvPr>
        </p:nvSpPr>
        <p:spPr>
          <a:xfrm>
            <a:off x="609600" y="1600200"/>
            <a:ext cx="5906912" cy="4709160"/>
          </a:xfrm>
        </p:spPr>
        <p:txBody>
          <a:bodyPr>
            <a:normAutofit/>
          </a:bodyPr>
          <a:lstStyle/>
          <a:p>
            <a:r>
              <a:rPr lang="en-US" dirty="0"/>
              <a:t>Go outdoors and collect a variety of natural treasures, e.g. leaves, sticks etc. </a:t>
            </a:r>
          </a:p>
          <a:p>
            <a:r>
              <a:rPr lang="en-US" dirty="0"/>
              <a:t>Using chalk draw either a Venn or Carroll diagram to sort and classify your treasures.</a:t>
            </a:r>
          </a:p>
          <a:p>
            <a:r>
              <a:rPr lang="en-US" dirty="0"/>
              <a:t>Take a picture of this</a:t>
            </a:r>
          </a:p>
          <a:p>
            <a:r>
              <a:rPr lang="en-US" dirty="0"/>
              <a:t>Now draw a graph to represent the data collected</a:t>
            </a:r>
          </a:p>
          <a:p>
            <a:r>
              <a:rPr lang="en-US" dirty="0"/>
              <a:t>Take a picture of this</a:t>
            </a:r>
          </a:p>
          <a:p>
            <a:pPr>
              <a:buNone/>
            </a:pPr>
            <a:endParaRPr lang="en-US" dirty="0"/>
          </a:p>
          <a:p>
            <a:endParaRPr lang="en-US" dirty="0"/>
          </a:p>
        </p:txBody>
      </p:sp>
      <p:pic>
        <p:nvPicPr>
          <p:cNvPr id="4" name="Picture 3"/>
          <p:cNvPicPr>
            <a:picLocks noChangeAspect="1"/>
          </p:cNvPicPr>
          <p:nvPr/>
        </p:nvPicPr>
        <p:blipFill>
          <a:blip r:embed="rId2"/>
          <a:stretch>
            <a:fillRect/>
          </a:stretch>
        </p:blipFill>
        <p:spPr>
          <a:xfrm rot="20942781">
            <a:off x="6656727" y="1345627"/>
            <a:ext cx="2559877" cy="1919908"/>
          </a:xfrm>
          <a:prstGeom prst="rect">
            <a:avLst/>
          </a:prstGeom>
        </p:spPr>
      </p:pic>
      <p:pic>
        <p:nvPicPr>
          <p:cNvPr id="5" name="Picture 4"/>
          <p:cNvPicPr>
            <a:picLocks noChangeAspect="1"/>
          </p:cNvPicPr>
          <p:nvPr/>
        </p:nvPicPr>
        <p:blipFill>
          <a:blip r:embed="rId3"/>
          <a:stretch>
            <a:fillRect/>
          </a:stretch>
        </p:blipFill>
        <p:spPr>
          <a:xfrm rot="1116293">
            <a:off x="9165444" y="2001438"/>
            <a:ext cx="2767743" cy="2075807"/>
          </a:xfrm>
          <a:prstGeom prst="rect">
            <a:avLst/>
          </a:prstGeom>
        </p:spPr>
      </p:pic>
      <p:pic>
        <p:nvPicPr>
          <p:cNvPr id="6" name="Picture 5"/>
          <p:cNvPicPr>
            <a:picLocks noChangeAspect="1"/>
          </p:cNvPicPr>
          <p:nvPr/>
        </p:nvPicPr>
        <p:blipFill>
          <a:blip r:embed="rId4"/>
          <a:stretch>
            <a:fillRect/>
          </a:stretch>
        </p:blipFill>
        <p:spPr>
          <a:xfrm rot="20875536">
            <a:off x="6811755" y="3659922"/>
            <a:ext cx="2767704" cy="2075778"/>
          </a:xfrm>
          <a:prstGeom prst="rect">
            <a:avLst/>
          </a:prstGeom>
        </p:spPr>
      </p:pic>
      <p:sp>
        <p:nvSpPr>
          <p:cNvPr id="7" name="TextBox 6"/>
          <p:cNvSpPr txBox="1"/>
          <p:nvPr/>
        </p:nvSpPr>
        <p:spPr>
          <a:xfrm>
            <a:off x="6501392" y="5941458"/>
            <a:ext cx="5503504" cy="646331"/>
          </a:xfrm>
          <a:prstGeom prst="rect">
            <a:avLst/>
          </a:prstGeom>
          <a:noFill/>
        </p:spPr>
        <p:txBody>
          <a:bodyPr wrap="square" rtlCol="0">
            <a:spAutoFit/>
          </a:bodyPr>
          <a:lstStyle/>
          <a:p>
            <a:r>
              <a:rPr lang="en-US" dirty="0">
                <a:hlinkClick r:id="rId5"/>
              </a:rPr>
              <a:t>http://creativestarlearning.co.uk/courses-training/information-or-data-handling-activities-outdoors/</a:t>
            </a:r>
            <a:r>
              <a:rPr lang="en-US" dirty="0"/>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782562" y="256084"/>
            <a:ext cx="11146736" cy="1143000"/>
          </a:xfrm>
        </p:spPr>
        <p:txBody>
          <a:bodyPr>
            <a:normAutofit fontScale="90000"/>
          </a:bodyPr>
          <a:lstStyle/>
          <a:p>
            <a:pPr eaLnBrk="1" hangingPunct="1"/>
            <a:r>
              <a:rPr lang="en-GB" dirty="0">
                <a:solidFill>
                  <a:schemeClr val="tx1"/>
                </a:solidFill>
              </a:rPr>
              <a:t>Useful websites for outdoor maths resources</a:t>
            </a:r>
            <a:endParaRPr lang="en-US" dirty="0">
              <a:solidFill>
                <a:schemeClr val="tx1"/>
              </a:solidFill>
            </a:endParaRPr>
          </a:p>
        </p:txBody>
      </p:sp>
      <p:sp>
        <p:nvSpPr>
          <p:cNvPr id="34819" name="Content Placeholder 2"/>
          <p:cNvSpPr>
            <a:spLocks noGrp="1"/>
          </p:cNvSpPr>
          <p:nvPr>
            <p:ph idx="1"/>
          </p:nvPr>
        </p:nvSpPr>
        <p:spPr/>
        <p:txBody>
          <a:bodyPr/>
          <a:lstStyle/>
          <a:p>
            <a:pPr eaLnBrk="1" hangingPunct="1"/>
            <a:r>
              <a:rPr lang="en-US" dirty="0">
                <a:hlinkClick r:id="rId2"/>
              </a:rPr>
              <a:t>http://creativestarlearning.co.uk/c/maths-outdoors/</a:t>
            </a:r>
            <a:endParaRPr lang="en-US" dirty="0"/>
          </a:p>
          <a:p>
            <a:pPr eaLnBrk="1" hangingPunct="1"/>
            <a:r>
              <a:rPr lang="en-US" dirty="0">
                <a:hlinkClick r:id="rId3"/>
              </a:rPr>
              <a:t>http://www.outdoormaths.com/</a:t>
            </a:r>
            <a:r>
              <a:rPr lang="en-US" dirty="0"/>
              <a:t> </a:t>
            </a:r>
          </a:p>
          <a:p>
            <a:pPr eaLnBrk="1" hangingPunct="1"/>
            <a:r>
              <a:rPr lang="en-US" dirty="0">
                <a:hlinkClick r:id="rId4"/>
              </a:rPr>
              <a:t>http://www.early-education.org.uk/sites/default/files/publications/Maths%20is%20everywhere%20(8).pdf</a:t>
            </a:r>
            <a:r>
              <a:rPr lang="en-US" dirty="0"/>
              <a:t> </a:t>
            </a:r>
          </a:p>
          <a:p>
            <a:pPr eaLnBrk="1" hangingPunct="1"/>
            <a:r>
              <a:rPr lang="en-US" dirty="0">
                <a:hlinkClick r:id="rId5"/>
              </a:rPr>
              <a:t>http://www.laughingkidslearn.com/2013/02/maths-outdoors.html</a:t>
            </a:r>
            <a:r>
              <a:rPr lang="en-US" dirty="0"/>
              <a:t> </a:t>
            </a:r>
          </a:p>
          <a:p>
            <a:pPr eaLnBrk="1" hangingPunct="1"/>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606" y="296056"/>
            <a:ext cx="10018713" cy="1752599"/>
          </a:xfrm>
        </p:spPr>
        <p:txBody>
          <a:bodyPr/>
          <a:lstStyle/>
          <a:p>
            <a:r>
              <a:rPr lang="en-GB" dirty="0"/>
              <a:t>Post Session</a:t>
            </a:r>
          </a:p>
        </p:txBody>
      </p:sp>
      <p:sp>
        <p:nvSpPr>
          <p:cNvPr id="4" name="Content Placeholder 3"/>
          <p:cNvSpPr>
            <a:spLocks noGrp="1"/>
          </p:cNvSpPr>
          <p:nvPr>
            <p:ph idx="1"/>
          </p:nvPr>
        </p:nvSpPr>
        <p:spPr>
          <a:xfrm>
            <a:off x="1072350" y="2283199"/>
            <a:ext cx="10018713" cy="3124201"/>
          </a:xfrm>
        </p:spPr>
        <p:txBody>
          <a:bodyPr>
            <a:normAutofit fontScale="85000" lnSpcReduction="20000"/>
          </a:bodyPr>
          <a:lstStyle/>
          <a:p>
            <a:pPr marL="514350" indent="-514350">
              <a:buAutoNum type="arabicPeriod"/>
            </a:pPr>
            <a:r>
              <a:rPr lang="en-GB" sz="3200" dirty="0"/>
              <a:t>Read the chapter on Handling Data in ‘Understanding Mathematics for Young Children</a:t>
            </a:r>
            <a:r>
              <a:rPr lang="en-GB" sz="3200" dirty="0" smtClean="0"/>
              <a:t>’ 4</a:t>
            </a:r>
            <a:r>
              <a:rPr lang="en-GB" sz="3200" baseline="30000" dirty="0" smtClean="0"/>
              <a:t>th</a:t>
            </a:r>
            <a:r>
              <a:rPr lang="en-GB" sz="3200" dirty="0" smtClean="0"/>
              <a:t> ed.  (Haylock &amp; Cockburn, 2013)</a:t>
            </a:r>
            <a:endParaRPr lang="en-GB" sz="3200" dirty="0"/>
          </a:p>
          <a:p>
            <a:pPr marL="514350" indent="-514350">
              <a:buFont typeface="Wingdings 2"/>
              <a:buAutoNum type="arabicPeriod"/>
            </a:pPr>
            <a:r>
              <a:rPr lang="en-GB" sz="3200" dirty="0"/>
              <a:t>Watch </a:t>
            </a:r>
            <a:r>
              <a:rPr lang="en-GB" sz="3200" dirty="0">
                <a:hlinkClick r:id="rId2"/>
              </a:rPr>
              <a:t>http://www.tes.co.uk/teaching-resource/Teachers-TV-Primary-Maths-Data-Handling-6045041/</a:t>
            </a:r>
            <a:r>
              <a:rPr lang="en-GB" sz="3200" dirty="0"/>
              <a:t> for some more data handing ideas. </a:t>
            </a:r>
          </a:p>
          <a:p>
            <a:pPr marL="514350" indent="-514350">
              <a:buAutoNum type="arabicPeriod"/>
            </a:pPr>
            <a:r>
              <a:rPr lang="en-GB" sz="3200" dirty="0"/>
              <a:t>Read the </a:t>
            </a:r>
            <a:r>
              <a:rPr lang="en-GB" sz="3200" dirty="0" smtClean="0"/>
              <a:t>leaflets on outdoor maths (Learning Through Landscapes)</a:t>
            </a:r>
            <a:endParaRPr lang="en-GB" sz="3200" dirty="0"/>
          </a:p>
          <a:p>
            <a:pPr marL="514350" indent="-514350">
              <a:buNone/>
            </a:pPr>
            <a:endParaRPr lang="en-GB" sz="3200" dirty="0"/>
          </a:p>
          <a:p>
            <a:pPr marL="514350" indent="-514350">
              <a:buNone/>
            </a:pPr>
            <a:endParaRPr lang="en-GB" sz="3200" dirty="0"/>
          </a:p>
          <a:p>
            <a:pPr marL="0" indent="0">
              <a:buNone/>
            </a:pPr>
            <a:endParaRPr lang="en-GB" sz="3200" dirty="0"/>
          </a:p>
          <a:p>
            <a:pPr marL="0" indent="0">
              <a:buNone/>
            </a:pPr>
            <a:endParaRPr lang="en-GB" sz="3200" dirty="0"/>
          </a:p>
        </p:txBody>
      </p:sp>
    </p:spTree>
    <p:extLst>
      <p:ext uri="{BB962C8B-B14F-4D97-AF65-F5344CB8AC3E}">
        <p14:creationId xmlns:p14="http://schemas.microsoft.com/office/powerpoint/2010/main" val="38034600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Custom 78">
      <a:dk1>
        <a:sysClr val="windowText" lastClr="000000"/>
      </a:dk1>
      <a:lt1>
        <a:srgbClr val="000000"/>
      </a:lt1>
      <a:dk2>
        <a:srgbClr val="AF001A"/>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ヒラギノ丸ゴ Pro W4"/>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ＭＳ 明朝"/>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Apex.thmx</Template>
  <TotalTime>826</TotalTime>
  <Words>460</Words>
  <Application>Microsoft Office PowerPoint</Application>
  <PresentationFormat>Widescreen</PresentationFormat>
  <Paragraphs>73</Paragraphs>
  <Slides>14</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ＭＳ Ｐゴシック</vt:lpstr>
      <vt:lpstr>Book Antiqua</vt:lpstr>
      <vt:lpstr>Calibri</vt:lpstr>
      <vt:lpstr>Goudy Old Style</vt:lpstr>
      <vt:lpstr>Lucida Sans</vt:lpstr>
      <vt:lpstr>Times New Roman</vt:lpstr>
      <vt:lpstr>Wingdings</vt:lpstr>
      <vt:lpstr>Wingdings 2</vt:lpstr>
      <vt:lpstr>Wingdings 3</vt:lpstr>
      <vt:lpstr>Apex</vt:lpstr>
      <vt:lpstr>Data Handling &amp;  Maths outdoors</vt:lpstr>
      <vt:lpstr>Progression in Sorting and Classifying</vt:lpstr>
      <vt:lpstr>PowerPoint Presentation</vt:lpstr>
      <vt:lpstr>The Carroll Diagram</vt:lpstr>
      <vt:lpstr>Lewis Carroll (aka Charles Dodgson),  1832-1898</vt:lpstr>
      <vt:lpstr>Stages in Data Handling</vt:lpstr>
      <vt:lpstr>Opportunities to collect data in everyday experiences</vt:lpstr>
      <vt:lpstr>PowerPoint Presentation</vt:lpstr>
      <vt:lpstr>Maths outdoors</vt:lpstr>
      <vt:lpstr>Challenges?</vt:lpstr>
      <vt:lpstr>Possible Activity 1</vt:lpstr>
      <vt:lpstr>Possible Activity 2</vt:lpstr>
      <vt:lpstr>Useful websites for outdoor maths resources</vt:lpstr>
      <vt:lpstr>Post Session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mental to written calculations (part 2)</dc:title>
  <dc:creator>Lewis Wallis</dc:creator>
  <cp:lastModifiedBy>Nanna Ryder</cp:lastModifiedBy>
  <cp:revision>66</cp:revision>
  <dcterms:created xsi:type="dcterms:W3CDTF">2016-12-08T20:24:58Z</dcterms:created>
  <dcterms:modified xsi:type="dcterms:W3CDTF">2017-12-06T12:12:45Z</dcterms:modified>
</cp:coreProperties>
</file>