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66" r:id="rId2"/>
    <p:sldId id="256" r:id="rId3"/>
    <p:sldId id="257" r:id="rId4"/>
    <p:sldId id="258" r:id="rId5"/>
    <p:sldId id="259" r:id="rId6"/>
    <p:sldId id="260" r:id="rId7"/>
    <p:sldId id="261" r:id="rId8"/>
    <p:sldId id="263" r:id="rId9"/>
    <p:sldId id="265"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9" d="100"/>
          <a:sy n="59" d="100"/>
        </p:scale>
        <p:origin x="1500" y="5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oleObject" Target="file:///C:\Users\admin\Downloads\final%20excel%20chart.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bar"/>
        <c:grouping val="stacked"/>
        <c:varyColors val="0"/>
        <c:ser>
          <c:idx val="0"/>
          <c:order val="0"/>
          <c:tx>
            <c:v>Start Date</c:v>
          </c:tx>
          <c:spPr>
            <a:noFill/>
            <a:ln>
              <a:noFill/>
            </a:ln>
            <a:effectLst/>
          </c:spPr>
          <c:invertIfNegative val="0"/>
          <c:cat>
            <c:strRef>
              <c:f>'[final excel chart.xlsx]Gantt Chart - Manual Duration'!$B$5:$B$13</c:f>
              <c:strCache>
                <c:ptCount val="9"/>
                <c:pt idx="0">
                  <c:v>Topic selection</c:v>
                </c:pt>
                <c:pt idx="1">
                  <c:v>Defining research question and aim</c:v>
                </c:pt>
                <c:pt idx="2">
                  <c:v>Designing research proposal</c:v>
                </c:pt>
                <c:pt idx="3">
                  <c:v>Proposal submission</c:v>
                </c:pt>
                <c:pt idx="4">
                  <c:v>Literature review</c:v>
                </c:pt>
                <c:pt idx="5">
                  <c:v>Questionnaire survey</c:v>
                </c:pt>
                <c:pt idx="6">
                  <c:v>Result and discussion</c:v>
                </c:pt>
                <c:pt idx="7">
                  <c:v>Conclusion</c:v>
                </c:pt>
                <c:pt idx="8">
                  <c:v>Final report submission</c:v>
                </c:pt>
              </c:strCache>
            </c:strRef>
          </c:cat>
          <c:val>
            <c:numRef>
              <c:f>'[final excel chart.xlsx]Gantt Chart - Manual Duration'!$C$5:$C$13</c:f>
              <c:numCache>
                <c:formatCode>m/d/yyyy</c:formatCode>
                <c:ptCount val="9"/>
                <c:pt idx="0">
                  <c:v>44611</c:v>
                </c:pt>
                <c:pt idx="1">
                  <c:v>44613</c:v>
                </c:pt>
                <c:pt idx="2">
                  <c:v>44615</c:v>
                </c:pt>
                <c:pt idx="3">
                  <c:v>44619</c:v>
                </c:pt>
                <c:pt idx="4">
                  <c:v>44621</c:v>
                </c:pt>
                <c:pt idx="5">
                  <c:v>44628</c:v>
                </c:pt>
                <c:pt idx="6">
                  <c:v>44643</c:v>
                </c:pt>
                <c:pt idx="7">
                  <c:v>44653</c:v>
                </c:pt>
                <c:pt idx="8">
                  <c:v>44660</c:v>
                </c:pt>
              </c:numCache>
            </c:numRef>
          </c:val>
          <c:extLst>
            <c:ext xmlns:c16="http://schemas.microsoft.com/office/drawing/2014/chart" uri="{C3380CC4-5D6E-409C-BE32-E72D297353CC}">
              <c16:uniqueId val="{00000000-6F30-4A90-9764-A5288D79162F}"/>
            </c:ext>
          </c:extLst>
        </c:ser>
        <c:ser>
          <c:idx val="1"/>
          <c:order val="1"/>
          <c:tx>
            <c:v>Days Complete</c:v>
          </c:tx>
          <c:spPr>
            <a:solidFill>
              <a:schemeClr val="accent6"/>
            </a:solidFill>
            <a:ln>
              <a:noFill/>
            </a:ln>
            <a:effectLst/>
          </c:spPr>
          <c:invertIfNegative val="0"/>
          <c:dPt>
            <c:idx val="0"/>
            <c:invertIfNegative val="0"/>
            <c:bubble3D val="0"/>
            <c:spPr>
              <a:solidFill>
                <a:srgbClr val="72C9DE"/>
              </a:solidFill>
              <a:ln>
                <a:noFill/>
              </a:ln>
              <a:effectLst/>
            </c:spPr>
            <c:extLst>
              <c:ext xmlns:c16="http://schemas.microsoft.com/office/drawing/2014/chart" uri="{C3380CC4-5D6E-409C-BE32-E72D297353CC}">
                <c16:uniqueId val="{00000002-6F30-4A90-9764-A5288D79162F}"/>
              </c:ext>
            </c:extLst>
          </c:dPt>
          <c:dPt>
            <c:idx val="1"/>
            <c:invertIfNegative val="0"/>
            <c:bubble3D val="0"/>
            <c:spPr>
              <a:solidFill>
                <a:srgbClr val="72C9DE"/>
              </a:solidFill>
              <a:ln>
                <a:noFill/>
              </a:ln>
              <a:effectLst/>
            </c:spPr>
            <c:extLst>
              <c:ext xmlns:c16="http://schemas.microsoft.com/office/drawing/2014/chart" uri="{C3380CC4-5D6E-409C-BE32-E72D297353CC}">
                <c16:uniqueId val="{00000004-6F30-4A90-9764-A5288D79162F}"/>
              </c:ext>
            </c:extLst>
          </c:dPt>
          <c:dPt>
            <c:idx val="2"/>
            <c:invertIfNegative val="0"/>
            <c:bubble3D val="0"/>
            <c:spPr>
              <a:solidFill>
                <a:srgbClr val="528E77"/>
              </a:solidFill>
              <a:ln>
                <a:noFill/>
              </a:ln>
              <a:effectLst/>
            </c:spPr>
            <c:extLst>
              <c:ext xmlns:c16="http://schemas.microsoft.com/office/drawing/2014/chart" uri="{C3380CC4-5D6E-409C-BE32-E72D297353CC}">
                <c16:uniqueId val="{00000006-6F30-4A90-9764-A5288D79162F}"/>
              </c:ext>
            </c:extLst>
          </c:dPt>
          <c:dPt>
            <c:idx val="3"/>
            <c:invertIfNegative val="0"/>
            <c:bubble3D val="0"/>
            <c:spPr>
              <a:solidFill>
                <a:srgbClr val="528E77"/>
              </a:solidFill>
              <a:ln>
                <a:noFill/>
              </a:ln>
              <a:effectLst/>
            </c:spPr>
            <c:extLst>
              <c:ext xmlns:c16="http://schemas.microsoft.com/office/drawing/2014/chart" uri="{C3380CC4-5D6E-409C-BE32-E72D297353CC}">
                <c16:uniqueId val="{00000008-6F30-4A90-9764-A5288D79162F}"/>
              </c:ext>
            </c:extLst>
          </c:dPt>
          <c:dPt>
            <c:idx val="4"/>
            <c:invertIfNegative val="0"/>
            <c:bubble3D val="0"/>
            <c:spPr>
              <a:solidFill>
                <a:srgbClr val="528E77"/>
              </a:solidFill>
              <a:ln>
                <a:noFill/>
              </a:ln>
              <a:effectLst/>
            </c:spPr>
            <c:extLst>
              <c:ext xmlns:c16="http://schemas.microsoft.com/office/drawing/2014/chart" uri="{C3380CC4-5D6E-409C-BE32-E72D297353CC}">
                <c16:uniqueId val="{0000000A-6F30-4A90-9764-A5288D79162F}"/>
              </c:ext>
            </c:extLst>
          </c:dPt>
          <c:dPt>
            <c:idx val="5"/>
            <c:invertIfNegative val="0"/>
            <c:bubble3D val="0"/>
            <c:spPr>
              <a:solidFill>
                <a:srgbClr val="B86FD7"/>
              </a:solidFill>
              <a:ln>
                <a:noFill/>
              </a:ln>
              <a:effectLst/>
            </c:spPr>
            <c:extLst>
              <c:ext xmlns:c16="http://schemas.microsoft.com/office/drawing/2014/chart" uri="{C3380CC4-5D6E-409C-BE32-E72D297353CC}">
                <c16:uniqueId val="{0000000C-6F30-4A90-9764-A5288D79162F}"/>
              </c:ext>
            </c:extLst>
          </c:dPt>
          <c:dPt>
            <c:idx val="6"/>
            <c:invertIfNegative val="0"/>
            <c:bubble3D val="0"/>
            <c:spPr>
              <a:solidFill>
                <a:srgbClr val="B86FD7"/>
              </a:solidFill>
              <a:ln>
                <a:noFill/>
              </a:ln>
              <a:effectLst/>
            </c:spPr>
            <c:extLst>
              <c:ext xmlns:c16="http://schemas.microsoft.com/office/drawing/2014/chart" uri="{C3380CC4-5D6E-409C-BE32-E72D297353CC}">
                <c16:uniqueId val="{0000000E-6F30-4A90-9764-A5288D79162F}"/>
              </c:ext>
            </c:extLst>
          </c:dPt>
          <c:dPt>
            <c:idx val="7"/>
            <c:invertIfNegative val="0"/>
            <c:bubble3D val="0"/>
            <c:spPr>
              <a:solidFill>
                <a:srgbClr val="B86FD7"/>
              </a:solidFill>
              <a:ln>
                <a:noFill/>
              </a:ln>
              <a:effectLst/>
            </c:spPr>
            <c:extLst>
              <c:ext xmlns:c16="http://schemas.microsoft.com/office/drawing/2014/chart" uri="{C3380CC4-5D6E-409C-BE32-E72D297353CC}">
                <c16:uniqueId val="{00000010-6F30-4A90-9764-A5288D79162F}"/>
              </c:ext>
            </c:extLst>
          </c:dPt>
          <c:dPt>
            <c:idx val="8"/>
            <c:invertIfNegative val="0"/>
            <c:bubble3D val="0"/>
            <c:spPr>
              <a:solidFill>
                <a:srgbClr val="C14B3A"/>
              </a:solidFill>
              <a:ln>
                <a:noFill/>
              </a:ln>
              <a:effectLst/>
            </c:spPr>
            <c:extLst>
              <c:ext xmlns:c16="http://schemas.microsoft.com/office/drawing/2014/chart" uri="{C3380CC4-5D6E-409C-BE32-E72D297353CC}">
                <c16:uniqueId val="{00000012-6F30-4A90-9764-A5288D79162F}"/>
              </c:ext>
            </c:extLst>
          </c:dPt>
          <c:cat>
            <c:strRef>
              <c:f>'[final excel chart.xlsx]Gantt Chart - Manual Duration'!$B$5:$B$13</c:f>
              <c:strCache>
                <c:ptCount val="9"/>
                <c:pt idx="0">
                  <c:v>Topic selection</c:v>
                </c:pt>
                <c:pt idx="1">
                  <c:v>Defining research question and aim</c:v>
                </c:pt>
                <c:pt idx="2">
                  <c:v>Designing research proposal</c:v>
                </c:pt>
                <c:pt idx="3">
                  <c:v>Proposal submission</c:v>
                </c:pt>
                <c:pt idx="4">
                  <c:v>Literature review</c:v>
                </c:pt>
                <c:pt idx="5">
                  <c:v>Questionnaire survey</c:v>
                </c:pt>
                <c:pt idx="6">
                  <c:v>Result and discussion</c:v>
                </c:pt>
                <c:pt idx="7">
                  <c:v>Conclusion</c:v>
                </c:pt>
                <c:pt idx="8">
                  <c:v>Final report submission</c:v>
                </c:pt>
              </c:strCache>
            </c:strRef>
          </c:cat>
          <c:val>
            <c:numRef>
              <c:f>'[final excel chart.xlsx]Gantt Chart - Manual Duration'!$F$5:$F$13</c:f>
              <c:numCache>
                <c:formatCode>0.00</c:formatCode>
                <c:ptCount val="9"/>
                <c:pt idx="0">
                  <c:v>0.5</c:v>
                </c:pt>
                <c:pt idx="1">
                  <c:v>0.75</c:v>
                </c:pt>
                <c:pt idx="2">
                  <c:v>0.75</c:v>
                </c:pt>
                <c:pt idx="3">
                  <c:v>1</c:v>
                </c:pt>
                <c:pt idx="4">
                  <c:v>4.5</c:v>
                </c:pt>
                <c:pt idx="5">
                  <c:v>3.5</c:v>
                </c:pt>
                <c:pt idx="6">
                  <c:v>6.3</c:v>
                </c:pt>
                <c:pt idx="7">
                  <c:v>0.89999999999999991</c:v>
                </c:pt>
                <c:pt idx="8">
                  <c:v>1.2</c:v>
                </c:pt>
              </c:numCache>
            </c:numRef>
          </c:val>
          <c:extLst>
            <c:ext xmlns:c16="http://schemas.microsoft.com/office/drawing/2014/chart" uri="{C3380CC4-5D6E-409C-BE32-E72D297353CC}">
              <c16:uniqueId val="{00000023-6F30-4A90-9764-A5288D79162F}"/>
            </c:ext>
          </c:extLst>
        </c:ser>
        <c:ser>
          <c:idx val="2"/>
          <c:order val="2"/>
          <c:tx>
            <c:v>Days Remain</c:v>
          </c:tx>
          <c:spPr>
            <a:solidFill>
              <a:srgbClr val="C00000"/>
            </a:solidFill>
            <a:ln>
              <a:noFill/>
            </a:ln>
            <a:effectLst/>
          </c:spPr>
          <c:invertIfNegative val="0"/>
          <c:dPt>
            <c:idx val="0"/>
            <c:invertIfNegative val="0"/>
            <c:bubble3D val="0"/>
            <c:spPr>
              <a:solidFill>
                <a:srgbClr val="BBE6EF"/>
              </a:solidFill>
              <a:ln>
                <a:noFill/>
              </a:ln>
              <a:effectLst/>
            </c:spPr>
            <c:extLst>
              <c:ext xmlns:c16="http://schemas.microsoft.com/office/drawing/2014/chart" uri="{C3380CC4-5D6E-409C-BE32-E72D297353CC}">
                <c16:uniqueId val="{00000025-6F30-4A90-9764-A5288D79162F}"/>
              </c:ext>
            </c:extLst>
          </c:dPt>
          <c:dPt>
            <c:idx val="1"/>
            <c:invertIfNegative val="0"/>
            <c:bubble3D val="0"/>
            <c:spPr>
              <a:solidFill>
                <a:srgbClr val="BBE6EF"/>
              </a:solidFill>
              <a:ln>
                <a:noFill/>
              </a:ln>
              <a:effectLst/>
            </c:spPr>
            <c:extLst>
              <c:ext xmlns:c16="http://schemas.microsoft.com/office/drawing/2014/chart" uri="{C3380CC4-5D6E-409C-BE32-E72D297353CC}">
                <c16:uniqueId val="{00000027-6F30-4A90-9764-A5288D79162F}"/>
              </c:ext>
            </c:extLst>
          </c:dPt>
          <c:dPt>
            <c:idx val="2"/>
            <c:invertIfNegative val="0"/>
            <c:bubble3D val="0"/>
            <c:spPr>
              <a:solidFill>
                <a:srgbClr val="AFD3C5"/>
              </a:solidFill>
              <a:ln>
                <a:noFill/>
              </a:ln>
              <a:effectLst/>
            </c:spPr>
            <c:extLst>
              <c:ext xmlns:c16="http://schemas.microsoft.com/office/drawing/2014/chart" uri="{C3380CC4-5D6E-409C-BE32-E72D297353CC}">
                <c16:uniqueId val="{00000029-6F30-4A90-9764-A5288D79162F}"/>
              </c:ext>
            </c:extLst>
          </c:dPt>
          <c:dPt>
            <c:idx val="3"/>
            <c:invertIfNegative val="0"/>
            <c:bubble3D val="0"/>
            <c:spPr>
              <a:solidFill>
                <a:srgbClr val="AFD3C5"/>
              </a:solidFill>
              <a:ln>
                <a:noFill/>
              </a:ln>
              <a:effectLst/>
            </c:spPr>
            <c:extLst>
              <c:ext xmlns:c16="http://schemas.microsoft.com/office/drawing/2014/chart" uri="{C3380CC4-5D6E-409C-BE32-E72D297353CC}">
                <c16:uniqueId val="{0000002B-6F30-4A90-9764-A5288D79162F}"/>
              </c:ext>
            </c:extLst>
          </c:dPt>
          <c:dPt>
            <c:idx val="4"/>
            <c:invertIfNegative val="0"/>
            <c:bubble3D val="0"/>
            <c:spPr>
              <a:solidFill>
                <a:srgbClr val="AFD3C5"/>
              </a:solidFill>
              <a:ln>
                <a:noFill/>
              </a:ln>
              <a:effectLst/>
            </c:spPr>
            <c:extLst>
              <c:ext xmlns:c16="http://schemas.microsoft.com/office/drawing/2014/chart" uri="{C3380CC4-5D6E-409C-BE32-E72D297353CC}">
                <c16:uniqueId val="{0000002D-6F30-4A90-9764-A5288D79162F}"/>
              </c:ext>
            </c:extLst>
          </c:dPt>
          <c:dPt>
            <c:idx val="5"/>
            <c:invertIfNegative val="0"/>
            <c:bubble3D val="0"/>
            <c:spPr>
              <a:solidFill>
                <a:srgbClr val="D5A8E7"/>
              </a:solidFill>
              <a:ln>
                <a:noFill/>
              </a:ln>
              <a:effectLst/>
            </c:spPr>
            <c:extLst>
              <c:ext xmlns:c16="http://schemas.microsoft.com/office/drawing/2014/chart" uri="{C3380CC4-5D6E-409C-BE32-E72D297353CC}">
                <c16:uniqueId val="{0000002F-6F30-4A90-9764-A5288D79162F}"/>
              </c:ext>
            </c:extLst>
          </c:dPt>
          <c:dPt>
            <c:idx val="6"/>
            <c:invertIfNegative val="0"/>
            <c:bubble3D val="0"/>
            <c:spPr>
              <a:solidFill>
                <a:srgbClr val="D5A8E7"/>
              </a:solidFill>
              <a:ln>
                <a:noFill/>
              </a:ln>
              <a:effectLst/>
            </c:spPr>
            <c:extLst>
              <c:ext xmlns:c16="http://schemas.microsoft.com/office/drawing/2014/chart" uri="{C3380CC4-5D6E-409C-BE32-E72D297353CC}">
                <c16:uniqueId val="{00000031-6F30-4A90-9764-A5288D79162F}"/>
              </c:ext>
            </c:extLst>
          </c:dPt>
          <c:dPt>
            <c:idx val="7"/>
            <c:invertIfNegative val="0"/>
            <c:bubble3D val="0"/>
            <c:spPr>
              <a:solidFill>
                <a:srgbClr val="D5A8E7"/>
              </a:solidFill>
              <a:ln>
                <a:noFill/>
              </a:ln>
              <a:effectLst/>
            </c:spPr>
            <c:extLst>
              <c:ext xmlns:c16="http://schemas.microsoft.com/office/drawing/2014/chart" uri="{C3380CC4-5D6E-409C-BE32-E72D297353CC}">
                <c16:uniqueId val="{00000033-6F30-4A90-9764-A5288D79162F}"/>
              </c:ext>
            </c:extLst>
          </c:dPt>
          <c:dPt>
            <c:idx val="8"/>
            <c:invertIfNegative val="0"/>
            <c:bubble3D val="0"/>
            <c:spPr>
              <a:solidFill>
                <a:srgbClr val="E3B3AA"/>
              </a:solidFill>
              <a:ln>
                <a:noFill/>
              </a:ln>
              <a:effectLst/>
            </c:spPr>
            <c:extLst>
              <c:ext xmlns:c16="http://schemas.microsoft.com/office/drawing/2014/chart" uri="{C3380CC4-5D6E-409C-BE32-E72D297353CC}">
                <c16:uniqueId val="{00000035-6F30-4A90-9764-A5288D79162F}"/>
              </c:ext>
            </c:extLst>
          </c:dPt>
          <c:cat>
            <c:strRef>
              <c:f>'[final excel chart.xlsx]Gantt Chart - Manual Duration'!$B$5:$B$13</c:f>
              <c:strCache>
                <c:ptCount val="9"/>
                <c:pt idx="0">
                  <c:v>Topic selection</c:v>
                </c:pt>
                <c:pt idx="1">
                  <c:v>Defining research question and aim</c:v>
                </c:pt>
                <c:pt idx="2">
                  <c:v>Designing research proposal</c:v>
                </c:pt>
                <c:pt idx="3">
                  <c:v>Proposal submission</c:v>
                </c:pt>
                <c:pt idx="4">
                  <c:v>Literature review</c:v>
                </c:pt>
                <c:pt idx="5">
                  <c:v>Questionnaire survey</c:v>
                </c:pt>
                <c:pt idx="6">
                  <c:v>Result and discussion</c:v>
                </c:pt>
                <c:pt idx="7">
                  <c:v>Conclusion</c:v>
                </c:pt>
                <c:pt idx="8">
                  <c:v>Final report submission</c:v>
                </c:pt>
              </c:strCache>
            </c:strRef>
          </c:cat>
          <c:val>
            <c:numRef>
              <c:f>'[final excel chart.xlsx]Gantt Chart - Manual Duration'!$G$5:$G$13</c:f>
              <c:numCache>
                <c:formatCode>0.00</c:formatCode>
                <c:ptCount val="9"/>
                <c:pt idx="0">
                  <c:v>0.5</c:v>
                </c:pt>
                <c:pt idx="1">
                  <c:v>0.25</c:v>
                </c:pt>
                <c:pt idx="2">
                  <c:v>2.25</c:v>
                </c:pt>
                <c:pt idx="3">
                  <c:v>0</c:v>
                </c:pt>
                <c:pt idx="4">
                  <c:v>1.5</c:v>
                </c:pt>
                <c:pt idx="5">
                  <c:v>10.5</c:v>
                </c:pt>
                <c:pt idx="6">
                  <c:v>2.7</c:v>
                </c:pt>
                <c:pt idx="7">
                  <c:v>5.0999999999999996</c:v>
                </c:pt>
                <c:pt idx="8">
                  <c:v>0.8</c:v>
                </c:pt>
              </c:numCache>
            </c:numRef>
          </c:val>
          <c:extLst>
            <c:ext xmlns:c16="http://schemas.microsoft.com/office/drawing/2014/chart" uri="{C3380CC4-5D6E-409C-BE32-E72D297353CC}">
              <c16:uniqueId val="{00000046-6F30-4A90-9764-A5288D79162F}"/>
            </c:ext>
          </c:extLst>
        </c:ser>
        <c:dLbls>
          <c:showLegendKey val="0"/>
          <c:showVal val="0"/>
          <c:showCatName val="0"/>
          <c:showSerName val="0"/>
          <c:showPercent val="0"/>
          <c:showBubbleSize val="0"/>
        </c:dLbls>
        <c:gapWidth val="150"/>
        <c:overlap val="100"/>
        <c:axId val="21928576"/>
        <c:axId val="53547776"/>
      </c:barChart>
      <c:catAx>
        <c:axId val="21928576"/>
        <c:scaling>
          <c:orientation val="maxMin"/>
        </c:scaling>
        <c:delete val="0"/>
        <c:axPos val="l"/>
        <c:numFmt formatCode="General" sourceLinked="1"/>
        <c:majorTickMark val="none"/>
        <c:minorTickMark val="none"/>
        <c:tickLblPos val="nextTo"/>
        <c:spPr>
          <a:noFill/>
          <a:ln w="9525">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547776"/>
        <c:crosses val="autoZero"/>
        <c:auto val="1"/>
        <c:lblAlgn val="ctr"/>
        <c:lblOffset val="100"/>
        <c:noMultiLvlLbl val="0"/>
      </c:catAx>
      <c:valAx>
        <c:axId val="53547776"/>
        <c:scaling>
          <c:orientation val="minMax"/>
          <c:max val="44662"/>
          <c:min val="44611"/>
        </c:scaling>
        <c:delete val="0"/>
        <c:axPos val="t"/>
        <c:majorGridlines>
          <c:spPr>
            <a:ln w="9525">
              <a:solidFill>
                <a:schemeClr val="tx1">
                  <a:lumMod val="15000"/>
                  <a:lumOff val="85000"/>
                </a:schemeClr>
              </a:solidFill>
              <a:round/>
            </a:ln>
            <a:effectLst/>
          </c:spPr>
        </c:majorGridlines>
        <c:numFmt formatCode="m/d/yy" sourceLinked="0"/>
        <c:majorTickMark val="none"/>
        <c:minorTickMark val="none"/>
        <c:tickLblPos val="nextTo"/>
        <c:spPr>
          <a:noFill/>
          <a:ln>
            <a:solidFill>
              <a:schemeClr val="accent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928576"/>
        <c:crosses val="autoZero"/>
        <c:crossBetween val="between"/>
        <c:majorUnit val="15"/>
      </c:valAx>
      <c:spPr>
        <a:noFill/>
        <a:ln>
          <a:noFill/>
        </a:ln>
        <a:effectLst/>
      </c:spPr>
    </c:plotArea>
    <c:plotVisOnly val="1"/>
    <c:dispBlanksAs val="gap"/>
    <c:showDLblsOverMax val="0"/>
  </c:chart>
  <c:spPr>
    <a:solidFill>
      <a:schemeClr val="bg1"/>
    </a:solidFill>
    <a:ln w="38100">
      <a:solidFill>
        <a:schemeClr val="accent1"/>
      </a:solidFill>
      <a:round/>
    </a:ln>
    <a:effectLst/>
  </c:spPr>
  <c:txPr>
    <a:bodyPr/>
    <a:lstStyle/>
    <a:p>
      <a:pPr>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6F0245-E7E1-45A3-BB2D-BE43A55D6CCD}" type="datetimeFigureOut">
              <a:rPr lang="en-US" smtClean="0"/>
              <a:t>2/28/2022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AFA2779-F31D-4862-B6BC-A814E9758065}" type="slidenum">
              <a:rPr lang="en-US" smtClean="0"/>
              <a:t>‹#›</a:t>
            </a:fld>
            <a:endParaRPr lang="en-US"/>
          </a:p>
        </p:txBody>
      </p:sp>
    </p:spTree>
    <p:extLst>
      <p:ext uri="{BB962C8B-B14F-4D97-AF65-F5344CB8AC3E}">
        <p14:creationId xmlns:p14="http://schemas.microsoft.com/office/powerpoint/2010/main" val="428414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research proposal is prepared on the topic of identifying which digital tools are most commonly used in UWTSD for collaboration. The university has many campuses and it makes use of different digital tools for collaboration with different campuses, students and staff (UWTSD, 2022). The research proposal includes the reasons to conduct the research and the method that the researcher will be used to collect and analyse the research data for getting the answer to the research question. The whole research study will focus on the research objective as the data collection from secondary sources as well as questionnaire survey will be based on this objective to ensure that each research objective will be achieved successfully.</a:t>
            </a:r>
          </a:p>
          <a:p>
            <a:endParaRPr lang="en-US" dirty="0"/>
          </a:p>
        </p:txBody>
      </p:sp>
      <p:sp>
        <p:nvSpPr>
          <p:cNvPr id="4" name="Slide Number Placeholder 3"/>
          <p:cNvSpPr>
            <a:spLocks noGrp="1"/>
          </p:cNvSpPr>
          <p:nvPr>
            <p:ph type="sldNum" sz="quarter" idx="10"/>
          </p:nvPr>
        </p:nvSpPr>
        <p:spPr/>
        <p:txBody>
          <a:bodyPr/>
          <a:lstStyle/>
          <a:p>
            <a:fld id="{7AFA2779-F31D-4862-B6BC-A814E9758065}" type="slidenum">
              <a:rPr lang="en-US" smtClean="0"/>
              <a:t>4</a:t>
            </a:fld>
            <a:endParaRPr lang="en-US"/>
          </a:p>
        </p:txBody>
      </p:sp>
    </p:spTree>
    <p:extLst>
      <p:ext uri="{BB962C8B-B14F-4D97-AF65-F5344CB8AC3E}">
        <p14:creationId xmlns:p14="http://schemas.microsoft.com/office/powerpoint/2010/main" val="2180633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Stated by Corey (2022), colleges and universities are prepared for the use of digital technologies in teaching and learning and by investing in reliable collaboration technologies, the university can provide better learning and education. Technologies like zoom for live stream video and video chats, Skype for video chat, text chat </a:t>
            </a:r>
            <a:r>
              <a:rPr lang="en-US" sz="1200" kern="1200" dirty="0" err="1">
                <a:solidFill>
                  <a:schemeClr val="tx1"/>
                </a:solidFill>
                <a:effectLst/>
                <a:latin typeface="+mn-lt"/>
                <a:ea typeface="+mn-ea"/>
                <a:cs typeface="+mn-cs"/>
              </a:rPr>
              <a:t>etc</a:t>
            </a:r>
            <a:r>
              <a:rPr lang="en-US" sz="1200" kern="1200" dirty="0">
                <a:solidFill>
                  <a:schemeClr val="tx1"/>
                </a:solidFill>
                <a:effectLst/>
                <a:latin typeface="+mn-lt"/>
                <a:ea typeface="+mn-ea"/>
                <a:cs typeface="+mn-cs"/>
              </a:rPr>
              <a:t> are effective for managing collaboration in remote work and teaching as these tools help in maintaining effective communication and collaboration UWTSD ensure that the university able to build connection and friendship with the students and staff and to collaborate effectively by using digital tools like Moodle discussion board, Teams, Outlook, Office 365, </a:t>
            </a:r>
            <a:r>
              <a:rPr lang="en-US" sz="1200" kern="1200" dirty="0" err="1">
                <a:solidFill>
                  <a:schemeClr val="tx1"/>
                </a:solidFill>
                <a:effectLst/>
                <a:latin typeface="+mn-lt"/>
                <a:ea typeface="+mn-ea"/>
                <a:cs typeface="+mn-cs"/>
              </a:rPr>
              <a:t>OneDrive</a:t>
            </a:r>
            <a:r>
              <a:rPr lang="en-US" sz="1200" kern="1200" dirty="0">
                <a:solidFill>
                  <a:schemeClr val="tx1"/>
                </a:solidFill>
                <a:effectLst/>
                <a:latin typeface="+mn-lt"/>
                <a:ea typeface="+mn-ea"/>
                <a:cs typeface="+mn-cs"/>
              </a:rPr>
              <a:t> and Tips as major communication and collaboration tools at the university (</a:t>
            </a:r>
            <a:r>
              <a:rPr lang="en-US" sz="1200" kern="1200" dirty="0" err="1">
                <a:solidFill>
                  <a:schemeClr val="tx1"/>
                </a:solidFill>
                <a:effectLst/>
                <a:latin typeface="+mn-lt"/>
                <a:ea typeface="+mn-ea"/>
                <a:cs typeface="+mn-cs"/>
              </a:rPr>
              <a:t>Cymraeg</a:t>
            </a:r>
            <a:r>
              <a:rPr lang="en-US" sz="1200" kern="1200" dirty="0">
                <a:solidFill>
                  <a:schemeClr val="tx1"/>
                </a:solidFill>
                <a:effectLst/>
                <a:latin typeface="+mn-lt"/>
                <a:ea typeface="+mn-ea"/>
                <a:cs typeface="+mn-cs"/>
              </a:rPr>
              <a:t>, 2022).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research is conducted with the purpose of analysing the digital tools used for the purpose of collaboration at UWTSD and this topic is selected to learn about the importance of digital technology and tools. After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the importance of remote working and online learning and education has enhanced and after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situation almost universities are taking an online class and this research study focuses on identifying how UWTSD is using digital tools that support effective collaboration. UWTSD and Microsoft shared a goals agreement with the aim of ensuring that students are equipped with the latest digital skills and technologies. University is sharing goals with Microsoft because it could offer leading tools and resources to transform the technology of university and enhanced teaching and learning (UWTSD, 2020). UWTSD make use of specialist software via a remote workstation connection for online lecture and offer open access PCs for students so that they can access specialist software (UWTSD, 2022).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last reason to conduct the research study is that it is part of academic work and conducting the research successfully by achieving the research aim and getting the answer to the research question, the researcher can get a good grade in the academic performance.</a:t>
            </a:r>
          </a:p>
          <a:p>
            <a:endParaRPr lang="en-US" dirty="0"/>
          </a:p>
        </p:txBody>
      </p:sp>
      <p:sp>
        <p:nvSpPr>
          <p:cNvPr id="4" name="Slide Number Placeholder 3"/>
          <p:cNvSpPr>
            <a:spLocks noGrp="1"/>
          </p:cNvSpPr>
          <p:nvPr>
            <p:ph type="sldNum" sz="quarter" idx="10"/>
          </p:nvPr>
        </p:nvSpPr>
        <p:spPr/>
        <p:txBody>
          <a:bodyPr/>
          <a:lstStyle/>
          <a:p>
            <a:fld id="{7AFA2779-F31D-4862-B6BC-A814E9758065}" type="slidenum">
              <a:rPr lang="en-US" smtClean="0"/>
              <a:t>5</a:t>
            </a:fld>
            <a:endParaRPr lang="en-US"/>
          </a:p>
        </p:txBody>
      </p:sp>
    </p:spTree>
    <p:extLst>
      <p:ext uri="{BB962C8B-B14F-4D97-AF65-F5344CB8AC3E}">
        <p14:creationId xmlns:p14="http://schemas.microsoft.com/office/powerpoint/2010/main" val="300830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quantitative research method will be used by the researcher to collect the appropriate for achieving the research aim. The quantitative method is selected it gives emphasis on measuring and numerical analysis of the data. This method will be used because it helps in determining the relationship between digital tools and their impact on the collaboration at the university. This research method will help in analysing all aspects of the study and data is collected in numeric form (Hodge, 2020). </a:t>
            </a:r>
          </a:p>
          <a:p>
            <a:r>
              <a:rPr lang="en-US" sz="1200" kern="1200" dirty="0">
                <a:solidFill>
                  <a:schemeClr val="tx1"/>
                </a:solidFill>
                <a:effectLst/>
                <a:latin typeface="+mn-lt"/>
                <a:ea typeface="+mn-ea"/>
                <a:cs typeface="+mn-cs"/>
              </a:rPr>
              <a:t>A questionnaire survey as a tool for collecting quantitative data will be used by the researcher. The researcher will design a questionnaire survey where five main questions related to the research title will be asked. Only closed-ended questions are asked to get the opinion of the survey participants in numeric form (</a:t>
            </a:r>
            <a:r>
              <a:rPr lang="en-US" sz="1200" kern="1200" dirty="0" err="1">
                <a:solidFill>
                  <a:schemeClr val="tx1"/>
                </a:solidFill>
                <a:effectLst/>
                <a:latin typeface="+mn-lt"/>
                <a:ea typeface="+mn-ea"/>
                <a:cs typeface="+mn-cs"/>
              </a:rPr>
              <a:t>Ikart</a:t>
            </a:r>
            <a:r>
              <a:rPr lang="en-US" sz="1200" kern="1200" dirty="0">
                <a:solidFill>
                  <a:schemeClr val="tx1"/>
                </a:solidFill>
                <a:effectLst/>
                <a:latin typeface="+mn-lt"/>
                <a:ea typeface="+mn-ea"/>
                <a:cs typeface="+mn-cs"/>
              </a:rPr>
              <a:t>, 2019). Good questionnaire survey help in collecting the personal opinion of the participant by maintaining uniformity because the same questions will be asked from all participants. </a:t>
            </a:r>
          </a:p>
          <a:p>
            <a:r>
              <a:rPr lang="en-US" sz="1200" kern="1200" dirty="0">
                <a:solidFill>
                  <a:schemeClr val="tx1"/>
                </a:solidFill>
                <a:effectLst/>
                <a:latin typeface="+mn-lt"/>
                <a:ea typeface="+mn-ea"/>
                <a:cs typeface="+mn-cs"/>
              </a:rPr>
              <a:t>A sample size of only 10 participants will be selected, 10 staff members of UWTSD are selected using a non-randomly sampling method because staff members from the management department are selected only to get their opinion on the use of the digital tool for collaboration at university. People of the management department are well aware of technology, implementation and use of digital tools. The selection of survey population is based on non-random sampling is a more conducive and practical method for the researchers deploying in the real world (</a:t>
            </a:r>
            <a:r>
              <a:rPr lang="en-US" sz="1200" kern="1200" dirty="0" err="1">
                <a:solidFill>
                  <a:schemeClr val="tx1"/>
                </a:solidFill>
                <a:effectLst/>
                <a:latin typeface="+mn-lt"/>
                <a:ea typeface="+mn-ea"/>
                <a:cs typeface="+mn-cs"/>
              </a:rPr>
              <a:t>MacInnis</a:t>
            </a:r>
            <a:r>
              <a:rPr lang="en-US" sz="1200" kern="1200" dirty="0">
                <a:solidFill>
                  <a:schemeClr val="tx1"/>
                </a:solidFill>
                <a:effectLst/>
                <a:latin typeface="+mn-lt"/>
                <a:ea typeface="+mn-ea"/>
                <a:cs typeface="+mn-cs"/>
              </a:rPr>
              <a:t> et al., 2018). Getting a response on the non-random sampling method is faster to get a reliable answer and more cost-effective because the researcher knows the sample and due to experience and knowledge respondents quickly respond to the research questions.</a:t>
            </a:r>
          </a:p>
          <a:p>
            <a:r>
              <a:rPr lang="en-US" sz="1200" kern="1200" dirty="0">
                <a:solidFill>
                  <a:schemeClr val="tx1"/>
                </a:solidFill>
                <a:effectLst/>
                <a:latin typeface="+mn-lt"/>
                <a:ea typeface="+mn-ea"/>
                <a:cs typeface="+mn-cs"/>
              </a:rPr>
              <a:t>The frequency analysis method will be used for analysing the data collected through a questionnaire survey as it is very easy to use (</a:t>
            </a:r>
            <a:r>
              <a:rPr lang="en-US" sz="1200" kern="1200" dirty="0" err="1">
                <a:solidFill>
                  <a:schemeClr val="tx1"/>
                </a:solidFill>
                <a:effectLst/>
                <a:latin typeface="+mn-lt"/>
                <a:ea typeface="+mn-ea"/>
                <a:cs typeface="+mn-cs"/>
              </a:rPr>
              <a:t>Eisele</a:t>
            </a:r>
            <a:r>
              <a:rPr lang="en-US" sz="1200" kern="1200" dirty="0">
                <a:solidFill>
                  <a:schemeClr val="tx1"/>
                </a:solidFill>
                <a:effectLst/>
                <a:latin typeface="+mn-lt"/>
                <a:ea typeface="+mn-ea"/>
                <a:cs typeface="+mn-cs"/>
              </a:rPr>
              <a:t> et al., 2020). This method will be applied as it helps in identifying how often certain values of a variable phenomenon related to the research question may occur and help in assessing the reliability of prediction.</a:t>
            </a:r>
          </a:p>
          <a:p>
            <a:endParaRPr lang="en-US" dirty="0"/>
          </a:p>
        </p:txBody>
      </p:sp>
      <p:sp>
        <p:nvSpPr>
          <p:cNvPr id="4" name="Slide Number Placeholder 3"/>
          <p:cNvSpPr>
            <a:spLocks noGrp="1"/>
          </p:cNvSpPr>
          <p:nvPr>
            <p:ph type="sldNum" sz="quarter" idx="10"/>
          </p:nvPr>
        </p:nvSpPr>
        <p:spPr/>
        <p:txBody>
          <a:bodyPr/>
          <a:lstStyle/>
          <a:p>
            <a:fld id="{7AFA2779-F31D-4862-B6BC-A814E9758065}" type="slidenum">
              <a:rPr lang="en-US" smtClean="0"/>
              <a:t>6</a:t>
            </a:fld>
            <a:endParaRPr lang="en-US"/>
          </a:p>
        </p:txBody>
      </p:sp>
    </p:spTree>
    <p:extLst>
      <p:ext uri="{BB962C8B-B14F-4D97-AF65-F5344CB8AC3E}">
        <p14:creationId xmlns:p14="http://schemas.microsoft.com/office/powerpoint/2010/main" val="698723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Ethical consideration in research is a set of principles that guide the researcher to design and practice effective research that considers all ethical issues and aspects to conduct the study in an effective way.  In the current research, the researcher will be adhering to a certain code of conduct when collecting the data from the staff members of UWTSD. The research will be performed by considering and protecting the rights of the participants (</a:t>
            </a:r>
            <a:r>
              <a:rPr lang="en-US" sz="1200" kern="1200" dirty="0" err="1">
                <a:solidFill>
                  <a:schemeClr val="tx1"/>
                </a:solidFill>
                <a:effectLst/>
                <a:latin typeface="+mn-lt"/>
                <a:ea typeface="+mn-ea"/>
                <a:cs typeface="+mn-cs"/>
              </a:rPr>
              <a:t>Bhandari</a:t>
            </a:r>
            <a:r>
              <a:rPr lang="en-US" sz="1200" kern="1200" dirty="0">
                <a:solidFill>
                  <a:schemeClr val="tx1"/>
                </a:solidFill>
                <a:effectLst/>
                <a:latin typeface="+mn-lt"/>
                <a:ea typeface="+mn-ea"/>
                <a:cs typeface="+mn-cs"/>
              </a:rPr>
              <a:t>, 2021). Throughout the research, the researcher did not ask for any personal or other information that is not relevant to the study as only questions related to the research topic will be asked from the participants to collect the relevant. Any information collected from the participants will be kept private. Research should be honest about the research purpose and reason for conducting the study and maintain transparency with the research team and participants by providing them honest information. Anonymity will be maintained because the researcher doesn't know the identities of participants and personally identified data is not collected. The data of other researchers regarding the use of digital technologies and tools for collaborating at the university if used any will be acknowledged using proper referencing. An adequate level of confidentiality will be maintained by the researcher by not sharing the data with any other party and data will be kept secret by the researcher on the personal device. Use of offensive, discriminatory and other unaccepted language is avoided in formulating questionnaire survey and during the whole research (</a:t>
            </a:r>
            <a:r>
              <a:rPr lang="en-US" sz="1200" kern="1200" dirty="0" err="1">
                <a:solidFill>
                  <a:schemeClr val="tx1"/>
                </a:solidFill>
                <a:effectLst/>
                <a:latin typeface="+mn-lt"/>
                <a:ea typeface="+mn-ea"/>
                <a:cs typeface="+mn-cs"/>
              </a:rPr>
              <a:t>Bhandari</a:t>
            </a:r>
            <a:r>
              <a:rPr lang="en-US" sz="1200" kern="1200" dirty="0">
                <a:solidFill>
                  <a:schemeClr val="tx1"/>
                </a:solidFill>
                <a:effectLst/>
                <a:latin typeface="+mn-lt"/>
                <a:ea typeface="+mn-ea"/>
                <a:cs typeface="+mn-cs"/>
              </a:rPr>
              <a:t>, 2021). A higher level of objectivity in discussion and analysis needs to be maintained by the researcher. The researcher will be strictly adhered to the Data Protection Act 1998 to keep the research data safe. In such a way ethical issues will be considered by the researcher while designing and completing the research project.</a:t>
            </a:r>
          </a:p>
          <a:p>
            <a:endParaRPr lang="en-US" dirty="0"/>
          </a:p>
        </p:txBody>
      </p:sp>
      <p:sp>
        <p:nvSpPr>
          <p:cNvPr id="4" name="Slide Number Placeholder 3"/>
          <p:cNvSpPr>
            <a:spLocks noGrp="1"/>
          </p:cNvSpPr>
          <p:nvPr>
            <p:ph type="sldNum" sz="quarter" idx="10"/>
          </p:nvPr>
        </p:nvSpPr>
        <p:spPr/>
        <p:txBody>
          <a:bodyPr/>
          <a:lstStyle/>
          <a:p>
            <a:fld id="{7AFA2779-F31D-4862-B6BC-A814E9758065}" type="slidenum">
              <a:rPr lang="en-US" smtClean="0"/>
              <a:t>7</a:t>
            </a:fld>
            <a:endParaRPr lang="en-US"/>
          </a:p>
        </p:txBody>
      </p:sp>
    </p:spTree>
    <p:extLst>
      <p:ext uri="{BB962C8B-B14F-4D97-AF65-F5344CB8AC3E}">
        <p14:creationId xmlns:p14="http://schemas.microsoft.com/office/powerpoint/2010/main" val="3491563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research timeline shows the chronological order of the events that the researcher plan to do in the project to collect the data related to the research topic. Timeline is essential for planning and executing the research project as drawing and sticking to a reasonable and achievable timeline ensures that the project will complete on time by successfully performing each activity of the research project. Here, the timeline starting from the selection of the till the submission of the project will be prepared including the start and end date as well as duration required for completing each activity of the project. Gantt chart based on the research timeline is prepared to ensure that the research project will be managed and completed effectively as per the planned time period. In the research, actual data collection will be started after designing the research proposal and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after completing the survey.</a:t>
            </a:r>
          </a:p>
          <a:p>
            <a:endParaRPr lang="en-US" dirty="0"/>
          </a:p>
        </p:txBody>
      </p:sp>
      <p:sp>
        <p:nvSpPr>
          <p:cNvPr id="4" name="Slide Number Placeholder 3"/>
          <p:cNvSpPr>
            <a:spLocks noGrp="1"/>
          </p:cNvSpPr>
          <p:nvPr>
            <p:ph type="sldNum" sz="quarter" idx="10"/>
          </p:nvPr>
        </p:nvSpPr>
        <p:spPr/>
        <p:txBody>
          <a:bodyPr/>
          <a:lstStyle/>
          <a:p>
            <a:fld id="{7AFA2779-F31D-4862-B6BC-A814E9758065}" type="slidenum">
              <a:rPr lang="en-US" smtClean="0"/>
              <a:t>8</a:t>
            </a:fld>
            <a:endParaRPr lang="en-US"/>
          </a:p>
        </p:txBody>
      </p:sp>
    </p:spTree>
    <p:extLst>
      <p:ext uri="{BB962C8B-B14F-4D97-AF65-F5344CB8AC3E}">
        <p14:creationId xmlns:p14="http://schemas.microsoft.com/office/powerpoint/2010/main" val="3863572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The research study will be performed to get the answer to the research question and on the basis of that research question research will test a hypothesis that whether the digital tool has a positive effect on collaboration or not (</a:t>
            </a:r>
            <a:r>
              <a:rPr lang="en-US" sz="1200" kern="1200" dirty="0" err="1">
                <a:solidFill>
                  <a:schemeClr val="tx1"/>
                </a:solidFill>
                <a:effectLst/>
                <a:latin typeface="+mn-lt"/>
                <a:ea typeface="+mn-ea"/>
                <a:cs typeface="+mn-cs"/>
              </a:rPr>
              <a:t>McCombes</a:t>
            </a:r>
            <a:r>
              <a:rPr lang="en-US" sz="1200" kern="1200" dirty="0">
                <a:solidFill>
                  <a:schemeClr val="tx1"/>
                </a:solidFill>
                <a:effectLst/>
                <a:latin typeface="+mn-lt"/>
                <a:ea typeface="+mn-ea"/>
                <a:cs typeface="+mn-cs"/>
              </a:rPr>
              <a:t>, 2022). The researcher predicts that the digital tool that is commonly used in UWTSD should have a positive effect and the hypothesis will be tested after collecting and analysing the data from the literature review and questionnaire survey. The result of the hypothesis will be included in the research report after analysing the data.</a:t>
            </a:r>
          </a:p>
          <a:p>
            <a:endParaRPr lang="en-US" dirty="0"/>
          </a:p>
        </p:txBody>
      </p:sp>
      <p:sp>
        <p:nvSpPr>
          <p:cNvPr id="4" name="Slide Number Placeholder 3"/>
          <p:cNvSpPr>
            <a:spLocks noGrp="1"/>
          </p:cNvSpPr>
          <p:nvPr>
            <p:ph type="sldNum" sz="quarter" idx="10"/>
          </p:nvPr>
        </p:nvSpPr>
        <p:spPr/>
        <p:txBody>
          <a:bodyPr/>
          <a:lstStyle/>
          <a:p>
            <a:fld id="{7AFA2779-F31D-4862-B6BC-A814E9758065}" type="slidenum">
              <a:rPr lang="en-US" smtClean="0"/>
              <a:t>9</a:t>
            </a:fld>
            <a:endParaRPr lang="en-US"/>
          </a:p>
        </p:txBody>
      </p:sp>
    </p:spTree>
    <p:extLst>
      <p:ext uri="{BB962C8B-B14F-4D97-AF65-F5344CB8AC3E}">
        <p14:creationId xmlns:p14="http://schemas.microsoft.com/office/powerpoint/2010/main" val="346065284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97478FBF-A360-4538-86E1-E104377FBE2C}" type="datetimeFigureOut">
              <a:rPr lang="en-US" smtClean="0"/>
              <a:t>2/28/2022</a:t>
            </a:fld>
            <a:endParaRPr lang="en-US"/>
          </a:p>
        </p:txBody>
      </p:sp>
      <p:sp>
        <p:nvSpPr>
          <p:cNvPr id="5" name="Footer Placeholder 4"/>
          <p:cNvSpPr>
            <a:spLocks noGrp="1"/>
          </p:cNvSpPr>
          <p:nvPr>
            <p:ph type="ftr" sz="quarter" idx="11"/>
          </p:nvPr>
        </p:nvSpPr>
        <p:spPr>
          <a:xfrm>
            <a:off x="1174044" y="5357592"/>
            <a:ext cx="5034845" cy="365125"/>
          </a:xfrm>
        </p:spPr>
        <p:txBody>
          <a:bodyPr/>
          <a:lstStyle/>
          <a:p>
            <a:endParaRPr lang="en-US"/>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7B732699-F2FF-45AF-A8C8-7000884A605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478FBF-A360-4538-86E1-E104377FBE2C}" type="datetimeFigureOut">
              <a:rPr lang="en-US" smtClean="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732699-F2FF-45AF-A8C8-7000884A605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478FBF-A360-4538-86E1-E104377FBE2C}" type="datetimeFigureOut">
              <a:rPr lang="en-US" smtClean="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732699-F2FF-45AF-A8C8-7000884A605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97478FBF-A360-4538-86E1-E104377FBE2C}" type="datetimeFigureOut">
              <a:rPr lang="en-US" smtClean="0"/>
              <a:t>2/28/2022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732699-F2FF-45AF-A8C8-7000884A6059}"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97478FBF-A360-4538-86E1-E104377FBE2C}" type="datetimeFigureOut">
              <a:rPr lang="en-US" smtClean="0"/>
              <a:t>2/28/2022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B732699-F2FF-45AF-A8C8-7000884A6059}" type="slidenum">
              <a:rPr lang="en-US" smtClean="0"/>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7478FBF-A360-4538-86E1-E104377FBE2C}" type="datetimeFigureOut">
              <a:rPr lang="en-US" smtClean="0"/>
              <a:t>2/28/2022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B732699-F2FF-45AF-A8C8-7000884A605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478FBF-A360-4538-86E1-E104377FBE2C}" type="datetimeFigureOut">
              <a:rPr lang="en-US" smtClean="0"/>
              <a:t>2/28/2022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B732699-F2FF-45AF-A8C8-7000884A605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97478FBF-A360-4538-86E1-E104377FBE2C}" type="datetimeFigureOut">
              <a:rPr lang="en-US" smtClean="0"/>
              <a:t>2/28/2022</a:t>
            </a:fld>
            <a:endParaRPr lang="en-US"/>
          </a:p>
        </p:txBody>
      </p:sp>
      <p:sp>
        <p:nvSpPr>
          <p:cNvPr id="6" name="Footer Placeholder 5"/>
          <p:cNvSpPr>
            <a:spLocks noGrp="1"/>
          </p:cNvSpPr>
          <p:nvPr>
            <p:ph type="ftr" sz="quarter" idx="11"/>
          </p:nvPr>
        </p:nvSpPr>
        <p:spPr>
          <a:xfrm rot="-60000">
            <a:off x="914554" y="5829261"/>
            <a:ext cx="3522607" cy="365125"/>
          </a:xfrm>
        </p:spPr>
        <p:txBody>
          <a:bodyPr/>
          <a:lstStyle/>
          <a:p>
            <a:endParaRPr lang="en-US"/>
          </a:p>
        </p:txBody>
      </p:sp>
      <p:sp>
        <p:nvSpPr>
          <p:cNvPr id="7" name="Slide Number Placeholder 6"/>
          <p:cNvSpPr>
            <a:spLocks noGrp="1"/>
          </p:cNvSpPr>
          <p:nvPr>
            <p:ph type="sldNum" sz="quarter" idx="12"/>
          </p:nvPr>
        </p:nvSpPr>
        <p:spPr>
          <a:xfrm rot="60000">
            <a:off x="7557313" y="5896961"/>
            <a:ext cx="554023" cy="365125"/>
          </a:xfrm>
        </p:spPr>
        <p:txBody>
          <a:bodyPr/>
          <a:lstStyle/>
          <a:p>
            <a:fld id="{7B732699-F2FF-45AF-A8C8-7000884A605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97478FBF-A360-4538-86E1-E104377FBE2C}" type="datetimeFigureOut">
              <a:rPr lang="en-US" smtClean="0"/>
              <a:t>2/28/2022</a:t>
            </a:fld>
            <a:endParaRPr lang="en-US"/>
          </a:p>
        </p:txBody>
      </p:sp>
      <p:sp>
        <p:nvSpPr>
          <p:cNvPr id="6" name="Footer Placeholder 5"/>
          <p:cNvSpPr>
            <a:spLocks noGrp="1"/>
          </p:cNvSpPr>
          <p:nvPr>
            <p:ph type="ftr" sz="quarter" idx="11"/>
          </p:nvPr>
        </p:nvSpPr>
        <p:spPr>
          <a:xfrm rot="-60000">
            <a:off x="914569" y="5831037"/>
            <a:ext cx="3319043" cy="365125"/>
          </a:xfrm>
        </p:spPr>
        <p:txBody>
          <a:bodyPr/>
          <a:lstStyle/>
          <a:p>
            <a:endParaRPr lang="en-US"/>
          </a:p>
        </p:txBody>
      </p:sp>
      <p:sp>
        <p:nvSpPr>
          <p:cNvPr id="7" name="Slide Number Placeholder 6"/>
          <p:cNvSpPr>
            <a:spLocks noGrp="1"/>
          </p:cNvSpPr>
          <p:nvPr>
            <p:ph type="sldNum" sz="quarter" idx="12"/>
          </p:nvPr>
        </p:nvSpPr>
        <p:spPr>
          <a:xfrm rot="60000">
            <a:off x="7562089" y="5900026"/>
            <a:ext cx="554023" cy="365125"/>
          </a:xfrm>
        </p:spPr>
        <p:txBody>
          <a:bodyPr/>
          <a:lstStyle/>
          <a:p>
            <a:fld id="{7B732699-F2FF-45AF-A8C8-7000884A605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478FBF-A360-4538-86E1-E104377FBE2C}" type="datetimeFigureOut">
              <a:rPr lang="en-US" smtClean="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732699-F2FF-45AF-A8C8-7000884A605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478FBF-A360-4538-86E1-E104377FBE2C}" type="datetimeFigureOut">
              <a:rPr lang="en-US" smtClean="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732699-F2FF-45AF-A8C8-7000884A605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97478FBF-A360-4538-86E1-E104377FBE2C}" type="datetimeFigureOut">
              <a:rPr lang="en-US" smtClean="0"/>
              <a:t>2/28/2022</a:t>
            </a:fld>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7B732699-F2FF-45AF-A8C8-7000884A605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2464A-8BE2-4F20-B118-14379003F20F}"/>
              </a:ext>
            </a:extLst>
          </p:cNvPr>
          <p:cNvSpPr>
            <a:spLocks noGrp="1"/>
          </p:cNvSpPr>
          <p:nvPr>
            <p:ph type="title"/>
          </p:nvPr>
        </p:nvSpPr>
        <p:spPr>
          <a:xfrm>
            <a:off x="1095023" y="817582"/>
            <a:ext cx="6965245" cy="2001818"/>
          </a:xfrm>
        </p:spPr>
        <p:txBody>
          <a:bodyPr>
            <a:normAutofit fontScale="90000"/>
          </a:bodyPr>
          <a:lstStyle/>
          <a:p>
            <a:r>
              <a:rPr lang="en-GB" dirty="0">
                <a:latin typeface="Arial" panose="020B0604020202020204" pitchFamily="34" charset="0"/>
                <a:cs typeface="Arial" panose="020B0604020202020204" pitchFamily="34" charset="0"/>
              </a:rPr>
              <a:t>Digital Skills and Research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Methods </a:t>
            </a:r>
            <a:br>
              <a:rPr lang="en-GB"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(BMSW4003_BIRM)</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00990A-FD86-4BDB-877A-50BC63994154}"/>
              </a:ext>
            </a:extLst>
          </p:cNvPr>
          <p:cNvSpPr>
            <a:spLocks noGrp="1"/>
          </p:cNvSpPr>
          <p:nvPr>
            <p:ph idx="1"/>
          </p:nvPr>
        </p:nvSpPr>
        <p:spPr>
          <a:xfrm>
            <a:off x="1463040" y="2666999"/>
            <a:ext cx="6196405" cy="3056069"/>
          </a:xfrm>
        </p:spPr>
        <p:txBody>
          <a:bodyPr>
            <a:normAutofit/>
          </a:bodyPr>
          <a:lstStyle/>
          <a:p>
            <a:r>
              <a:rPr lang="en-GB" sz="1800" dirty="0"/>
              <a:t>Claudia Ilie (1816378)</a:t>
            </a:r>
          </a:p>
          <a:p>
            <a:r>
              <a:rPr lang="en-GB" sz="1800" dirty="0"/>
              <a:t>Andrea </a:t>
            </a:r>
            <a:r>
              <a:rPr lang="en-GB" sz="1800" dirty="0" err="1"/>
              <a:t>Ruszoova</a:t>
            </a:r>
            <a:r>
              <a:rPr lang="en-GB" sz="1800" dirty="0"/>
              <a:t> </a:t>
            </a:r>
          </a:p>
          <a:p>
            <a:r>
              <a:rPr lang="en-GB" sz="1800" dirty="0"/>
              <a:t>Brandon </a:t>
            </a:r>
            <a:r>
              <a:rPr lang="en-GB" sz="1800" dirty="0" err="1"/>
              <a:t>Musinga</a:t>
            </a:r>
            <a:r>
              <a:rPr lang="en-GB" sz="1800" dirty="0"/>
              <a:t> </a:t>
            </a:r>
          </a:p>
          <a:p>
            <a:endParaRPr lang="en-GB" sz="1800" dirty="0"/>
          </a:p>
          <a:p>
            <a:r>
              <a:rPr lang="en-GB" sz="1800" dirty="0"/>
              <a:t>Lecturer: Yohan </a:t>
            </a:r>
            <a:r>
              <a:rPr lang="en-GB" sz="1800" dirty="0" err="1"/>
              <a:t>Mendis</a:t>
            </a:r>
            <a:r>
              <a:rPr lang="en-GB" sz="1800" dirty="0"/>
              <a:t> </a:t>
            </a:r>
          </a:p>
        </p:txBody>
      </p:sp>
    </p:spTree>
    <p:extLst>
      <p:ext uri="{BB962C8B-B14F-4D97-AF65-F5344CB8AC3E}">
        <p14:creationId xmlns:p14="http://schemas.microsoft.com/office/powerpoint/2010/main" val="4177720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27201" y="2286000"/>
            <a:ext cx="5723468" cy="1337024"/>
          </a:xfrm>
        </p:spPr>
        <p:txBody>
          <a:bodyPr>
            <a:normAutofit fontScale="90000"/>
          </a:bodyPr>
          <a:lstStyle/>
          <a:p>
            <a:r>
              <a:rPr lang="en-US" dirty="0"/>
              <a:t>Research proposal </a:t>
            </a:r>
            <a:br>
              <a:rPr lang="en-US" dirty="0"/>
            </a:br>
            <a:endParaRPr lang="en-US" dirty="0"/>
          </a:p>
        </p:txBody>
      </p:sp>
      <p:sp>
        <p:nvSpPr>
          <p:cNvPr id="3" name="Subtitle 2"/>
          <p:cNvSpPr>
            <a:spLocks noGrp="1"/>
          </p:cNvSpPr>
          <p:nvPr>
            <p:ph type="subTitle" idx="1"/>
          </p:nvPr>
        </p:nvSpPr>
        <p:spPr/>
        <p:txBody>
          <a:bodyPr/>
          <a:lstStyle/>
          <a:p>
            <a:r>
              <a:rPr lang="en-US" dirty="0"/>
              <a:t>Research title: which digital tool is most commonly used for collaboration at UWTSD?</a:t>
            </a:r>
          </a:p>
        </p:txBody>
      </p:sp>
      <p:pic>
        <p:nvPicPr>
          <p:cNvPr id="4" name="Picture 3" descr="Discover University of Wales Trinity Saint David"/>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441246" y="1143000"/>
            <a:ext cx="1809750" cy="914400"/>
          </a:xfrm>
          <a:prstGeom prst="rect">
            <a:avLst/>
          </a:prstGeom>
          <a:noFill/>
          <a:ln>
            <a:noFill/>
          </a:ln>
        </p:spPr>
      </p:pic>
    </p:spTree>
    <p:extLst>
      <p:ext uri="{BB962C8B-B14F-4D97-AF65-F5344CB8AC3E}">
        <p14:creationId xmlns:p14="http://schemas.microsoft.com/office/powerpoint/2010/main" val="4070350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Table of content </a:t>
            </a:r>
            <a:br>
              <a:rPr lang="en-US" dirty="0"/>
            </a:br>
            <a:endParaRPr lang="en-US" dirty="0"/>
          </a:p>
        </p:txBody>
      </p:sp>
      <p:sp>
        <p:nvSpPr>
          <p:cNvPr id="3" name="Content Placeholder 2"/>
          <p:cNvSpPr>
            <a:spLocks noGrp="1"/>
          </p:cNvSpPr>
          <p:nvPr>
            <p:ph idx="1"/>
          </p:nvPr>
        </p:nvSpPr>
        <p:spPr/>
        <p:txBody>
          <a:bodyPr/>
          <a:lstStyle/>
          <a:p>
            <a:pPr lvl="0"/>
            <a:r>
              <a:rPr lang="en-US" dirty="0"/>
              <a:t>Introduction </a:t>
            </a:r>
          </a:p>
          <a:p>
            <a:pPr lvl="0"/>
            <a:r>
              <a:rPr lang="en-US" dirty="0"/>
              <a:t>Rationale </a:t>
            </a:r>
          </a:p>
          <a:p>
            <a:pPr lvl="0"/>
            <a:r>
              <a:rPr lang="en-US" dirty="0"/>
              <a:t>Proposed method </a:t>
            </a:r>
          </a:p>
          <a:p>
            <a:pPr lvl="0"/>
            <a:r>
              <a:rPr lang="en-US" dirty="0"/>
              <a:t>Ethical consideration </a:t>
            </a:r>
          </a:p>
          <a:p>
            <a:pPr lvl="0"/>
            <a:r>
              <a:rPr lang="en-US" dirty="0"/>
              <a:t>Research timeline </a:t>
            </a:r>
          </a:p>
          <a:p>
            <a:pPr lvl="0"/>
            <a:r>
              <a:rPr lang="en-US" dirty="0"/>
              <a:t>Hypothesis </a:t>
            </a:r>
          </a:p>
          <a:p>
            <a:pPr lvl="0"/>
            <a:r>
              <a:rPr lang="en-US" dirty="0"/>
              <a:t>Reference list</a:t>
            </a:r>
          </a:p>
        </p:txBody>
      </p:sp>
    </p:spTree>
    <p:extLst>
      <p:ext uri="{BB962C8B-B14F-4D97-AF65-F5344CB8AC3E}">
        <p14:creationId xmlns:p14="http://schemas.microsoft.com/office/powerpoint/2010/main" val="908044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Introduction </a:t>
            </a:r>
            <a:br>
              <a:rPr lang="en-US" dirty="0"/>
            </a:br>
            <a:endParaRPr lang="en-US" dirty="0"/>
          </a:p>
        </p:txBody>
      </p:sp>
      <p:sp>
        <p:nvSpPr>
          <p:cNvPr id="3" name="Content Placeholder 2"/>
          <p:cNvSpPr>
            <a:spLocks noGrp="1"/>
          </p:cNvSpPr>
          <p:nvPr>
            <p:ph idx="1"/>
          </p:nvPr>
        </p:nvSpPr>
        <p:spPr>
          <a:xfrm>
            <a:off x="762000" y="2057400"/>
            <a:ext cx="4343399" cy="3603812"/>
          </a:xfrm>
        </p:spPr>
        <p:txBody>
          <a:bodyPr>
            <a:normAutofit fontScale="62500" lnSpcReduction="20000"/>
          </a:bodyPr>
          <a:lstStyle/>
          <a:p>
            <a:pPr marL="0" indent="0" algn="just">
              <a:buNone/>
            </a:pPr>
            <a:r>
              <a:rPr lang="en-US" dirty="0"/>
              <a:t>The research is started with the purpose of identifying digital tool used in UWTSD for collaboration. The University of Wales Trinity Saint David (UWTSD) was established in 2010 and make use of digital technologies for collaborating with staff and students (UWTSD, 2022). The research study will focus on the purpose of conducting research and the method used for collecting data.</a:t>
            </a:r>
          </a:p>
          <a:p>
            <a:pPr marL="0" indent="0" algn="just">
              <a:buNone/>
            </a:pPr>
            <a:r>
              <a:rPr lang="en-US" b="1" dirty="0"/>
              <a:t>Research question</a:t>
            </a:r>
            <a:r>
              <a:rPr lang="en-US" dirty="0"/>
              <a:t>: which digital tool is most commonly for collaboration at UWTSD?</a:t>
            </a:r>
          </a:p>
          <a:p>
            <a:pPr marL="0" indent="0" algn="just">
              <a:buNone/>
            </a:pPr>
            <a:r>
              <a:rPr lang="en-US" b="1" dirty="0"/>
              <a:t>Research objectives: </a:t>
            </a:r>
            <a:endParaRPr lang="en-US" dirty="0"/>
          </a:p>
          <a:p>
            <a:pPr lvl="0" algn="just"/>
            <a:r>
              <a:rPr lang="en-US" dirty="0"/>
              <a:t>To evaluate the available digital tools and their use.</a:t>
            </a:r>
          </a:p>
          <a:p>
            <a:pPr lvl="0" algn="just"/>
            <a:r>
              <a:rPr lang="en-US" dirty="0"/>
              <a:t>To assess the importance of digital tools in UWTSD for collaboration.</a:t>
            </a:r>
          </a:p>
          <a:p>
            <a:pPr lvl="0" algn="just"/>
            <a:r>
              <a:rPr lang="en-US" dirty="0"/>
              <a:t>To evaluate the digital tools used for collaboration at UWTSD.</a:t>
            </a:r>
          </a:p>
          <a:p>
            <a:pPr algn="just"/>
            <a:endParaRPr lang="en-US" dirty="0"/>
          </a:p>
        </p:txBody>
      </p:sp>
      <p:pic>
        <p:nvPicPr>
          <p:cNvPr id="5122" name="Picture 2" descr="14 Best Online Collaboration Tools in Higher Ed ideas | collaboration,  educational technology, teach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2209800"/>
            <a:ext cx="3009900" cy="2844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498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Rationale </a:t>
            </a:r>
            <a:br>
              <a:rPr lang="en-US" dirty="0"/>
            </a:br>
            <a:endParaRPr lang="en-US" dirty="0"/>
          </a:p>
        </p:txBody>
      </p:sp>
      <p:sp>
        <p:nvSpPr>
          <p:cNvPr id="3" name="Content Placeholder 2"/>
          <p:cNvSpPr>
            <a:spLocks noGrp="1"/>
          </p:cNvSpPr>
          <p:nvPr>
            <p:ph idx="1"/>
          </p:nvPr>
        </p:nvSpPr>
        <p:spPr/>
        <p:txBody>
          <a:bodyPr>
            <a:normAutofit fontScale="62500" lnSpcReduction="20000"/>
          </a:bodyPr>
          <a:lstStyle/>
          <a:p>
            <a:pPr marL="0" indent="0" algn="just">
              <a:buNone/>
            </a:pPr>
            <a:r>
              <a:rPr lang="en-US" i="1" dirty="0"/>
              <a:t>Literature review </a:t>
            </a:r>
            <a:endParaRPr lang="en-US" dirty="0"/>
          </a:p>
          <a:p>
            <a:pPr algn="just"/>
            <a:r>
              <a:rPr lang="en-US" dirty="0"/>
              <a:t>According to Corey (2022), collaborative teaching and learning are essential to work together. Digital tools for communication such as mail, virtual meeting, online classes using zoom, Skype etc. Covid has taught that classes must extend beyond the traditional class and higher education will need technologies to make remote or in-person learning is the new norm.</a:t>
            </a:r>
          </a:p>
          <a:p>
            <a:pPr marL="0" indent="0" algn="just">
              <a:buNone/>
            </a:pPr>
            <a:r>
              <a:rPr lang="en-US" i="1" dirty="0"/>
              <a:t>Rationale </a:t>
            </a:r>
            <a:endParaRPr lang="en-US" dirty="0"/>
          </a:p>
          <a:p>
            <a:pPr lvl="0" algn="just"/>
            <a:r>
              <a:rPr lang="en-US" dirty="0"/>
              <a:t>The main reason to conduct the research is to identify the importance of digital technology and tools that support collaboration at university. </a:t>
            </a:r>
          </a:p>
          <a:p>
            <a:pPr lvl="0" algn="just"/>
            <a:r>
              <a:rPr lang="en-US" dirty="0"/>
              <a:t>Collaborating is the main reason why </a:t>
            </a:r>
            <a:r>
              <a:rPr lang="en-US" dirty="0" err="1"/>
              <a:t>organisations</a:t>
            </a:r>
            <a:r>
              <a:rPr lang="en-US" dirty="0"/>
              <a:t> develop and create better projects and this study will help in analysing how effective are digital tools in maintaining collaboration at university. </a:t>
            </a:r>
          </a:p>
          <a:p>
            <a:pPr lvl="0" algn="just"/>
            <a:r>
              <a:rPr lang="en-US" dirty="0"/>
              <a:t>Another reason to conduct the study is that it is part of academic work and successful completion will help in getting good academic grades.</a:t>
            </a:r>
          </a:p>
          <a:p>
            <a:pPr algn="just"/>
            <a:endParaRPr lang="en-US" dirty="0"/>
          </a:p>
        </p:txBody>
      </p:sp>
      <p:sp>
        <p:nvSpPr>
          <p:cNvPr id="4" name="AutoShape 4" descr="online collaboration tool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807784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Proposed method </a:t>
            </a:r>
            <a:br>
              <a:rPr lang="en-US" dirty="0"/>
            </a:br>
            <a:endParaRPr lang="en-US" dirty="0"/>
          </a:p>
        </p:txBody>
      </p:sp>
      <p:sp>
        <p:nvSpPr>
          <p:cNvPr id="3" name="Content Placeholder 2"/>
          <p:cNvSpPr>
            <a:spLocks noGrp="1"/>
          </p:cNvSpPr>
          <p:nvPr>
            <p:ph idx="1"/>
          </p:nvPr>
        </p:nvSpPr>
        <p:spPr>
          <a:xfrm>
            <a:off x="762000" y="1523358"/>
            <a:ext cx="7543800" cy="3603812"/>
          </a:xfrm>
        </p:spPr>
        <p:txBody>
          <a:bodyPr>
            <a:normAutofit/>
          </a:bodyPr>
          <a:lstStyle/>
          <a:p>
            <a:pPr marL="0" indent="0" algn="just">
              <a:buNone/>
            </a:pPr>
            <a:r>
              <a:rPr lang="en-US" sz="2000" dirty="0"/>
              <a:t>A quantitative method will be used to collect the data where the researcher will use a questionnaire survey by taking 10 staff members of UWTSD. In the survey, the researcher will ask the questions related to the research purpose and find the opinion of staff regarding the most commonly used digital tool for collaboration at university. Data collected from the questionnaire survey will be </a:t>
            </a:r>
            <a:r>
              <a:rPr lang="en-US" sz="2000" dirty="0" err="1"/>
              <a:t>analysed</a:t>
            </a:r>
            <a:r>
              <a:rPr lang="en-US" sz="2000" dirty="0"/>
              <a:t> using frequency analysis of numeric data (Hodge, 2020).</a:t>
            </a:r>
          </a:p>
          <a:p>
            <a:pPr algn="just"/>
            <a:endParaRPr lang="en-US" sz="2000" dirty="0"/>
          </a:p>
        </p:txBody>
      </p:sp>
      <p:pic>
        <p:nvPicPr>
          <p:cNvPr id="6146" name="Picture 2" descr="The Complete Guide to Quantitative Market Research - Pollfish Resources"/>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6667"/>
          <a:stretch/>
        </p:blipFill>
        <p:spPr bwMode="auto">
          <a:xfrm>
            <a:off x="1981200" y="3886200"/>
            <a:ext cx="5486400" cy="2177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52109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Ethical consideration</a:t>
            </a:r>
            <a:br>
              <a:rPr lang="en-US" dirty="0"/>
            </a:br>
            <a:endParaRPr lang="en-US" dirty="0"/>
          </a:p>
        </p:txBody>
      </p:sp>
      <p:sp>
        <p:nvSpPr>
          <p:cNvPr id="3" name="Content Placeholder 2"/>
          <p:cNvSpPr>
            <a:spLocks noGrp="1"/>
          </p:cNvSpPr>
          <p:nvPr>
            <p:ph idx="1"/>
          </p:nvPr>
        </p:nvSpPr>
        <p:spPr>
          <a:xfrm>
            <a:off x="762000" y="1447800"/>
            <a:ext cx="7520380" cy="3603812"/>
          </a:xfrm>
        </p:spPr>
        <p:txBody>
          <a:bodyPr/>
          <a:lstStyle/>
          <a:p>
            <a:pPr lvl="0" algn="just"/>
            <a:r>
              <a:rPr lang="en-US" dirty="0"/>
              <a:t>In the research, the researcher has to consider the ethical issues related to the privacy of participants and their rights.</a:t>
            </a:r>
          </a:p>
          <a:p>
            <a:pPr lvl="0" algn="just"/>
            <a:r>
              <a:rPr lang="en-US" dirty="0"/>
              <a:t>Honesty, transparency, anonymity and privacy of the participants are the paramount importance of the research.</a:t>
            </a:r>
          </a:p>
          <a:p>
            <a:pPr lvl="0" algn="just"/>
            <a:r>
              <a:rPr lang="en-US" dirty="0"/>
              <a:t>The work of other authors used in any part of the research will be acknowledged by referencing the data (</a:t>
            </a:r>
            <a:r>
              <a:rPr lang="en-US" dirty="0" err="1"/>
              <a:t>Bhandari</a:t>
            </a:r>
            <a:r>
              <a:rPr lang="en-US" dirty="0"/>
              <a:t>, 2021).</a:t>
            </a:r>
          </a:p>
          <a:p>
            <a:pPr algn="just"/>
            <a:endParaRPr lang="en-US" dirty="0"/>
          </a:p>
        </p:txBody>
      </p:sp>
      <p:pic>
        <p:nvPicPr>
          <p:cNvPr id="3074" name="Picture 2" descr="Ethical Issues — Articles — Harvard Health Policy Revie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4648200"/>
            <a:ext cx="4133850" cy="1571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6497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554017"/>
          </a:xfrm>
        </p:spPr>
        <p:txBody>
          <a:bodyPr>
            <a:normAutofit fontScale="90000"/>
          </a:bodyPr>
          <a:lstStyle/>
          <a:p>
            <a:r>
              <a:rPr lang="en-US" b="1" dirty="0"/>
              <a:t>Research timeline </a:t>
            </a:r>
            <a:br>
              <a:rPr lang="en-US" dirty="0"/>
            </a:br>
            <a:endParaRPr lang="en-US" dirty="0"/>
          </a:p>
        </p:txBody>
      </p:sp>
      <p:graphicFrame>
        <p:nvGraphicFramePr>
          <p:cNvPr id="6" name="Content Placeholder 5"/>
          <p:cNvGraphicFramePr>
            <a:graphicFrameLocks noGrp="1"/>
          </p:cNvGraphicFramePr>
          <p:nvPr>
            <p:ph sz="quarter" idx="13"/>
            <p:extLst>
              <p:ext uri="{D42A27DB-BD31-4B8C-83A1-F6EECF244321}">
                <p14:modId xmlns:p14="http://schemas.microsoft.com/office/powerpoint/2010/main" val="1688630367"/>
              </p:ext>
            </p:extLst>
          </p:nvPr>
        </p:nvGraphicFramePr>
        <p:xfrm>
          <a:off x="914400" y="1219197"/>
          <a:ext cx="7239000" cy="2943730"/>
        </p:xfrm>
        <a:graphic>
          <a:graphicData uri="http://schemas.openxmlformats.org/drawingml/2006/table">
            <a:tbl>
              <a:tblPr firstRow="1" firstCol="1" bandRow="1">
                <a:tableStyleId>{5C22544A-7EE6-4342-B048-85BDC9FD1C3A}</a:tableStyleId>
              </a:tblPr>
              <a:tblGrid>
                <a:gridCol w="1809750">
                  <a:extLst>
                    <a:ext uri="{9D8B030D-6E8A-4147-A177-3AD203B41FA5}">
                      <a16:colId xmlns:a16="http://schemas.microsoft.com/office/drawing/2014/main" val="20000"/>
                    </a:ext>
                  </a:extLst>
                </a:gridCol>
                <a:gridCol w="1809750">
                  <a:extLst>
                    <a:ext uri="{9D8B030D-6E8A-4147-A177-3AD203B41FA5}">
                      <a16:colId xmlns:a16="http://schemas.microsoft.com/office/drawing/2014/main" val="20001"/>
                    </a:ext>
                  </a:extLst>
                </a:gridCol>
                <a:gridCol w="1809750">
                  <a:extLst>
                    <a:ext uri="{9D8B030D-6E8A-4147-A177-3AD203B41FA5}">
                      <a16:colId xmlns:a16="http://schemas.microsoft.com/office/drawing/2014/main" val="20002"/>
                    </a:ext>
                  </a:extLst>
                </a:gridCol>
                <a:gridCol w="1809750">
                  <a:extLst>
                    <a:ext uri="{9D8B030D-6E8A-4147-A177-3AD203B41FA5}">
                      <a16:colId xmlns:a16="http://schemas.microsoft.com/office/drawing/2014/main" val="20003"/>
                    </a:ext>
                  </a:extLst>
                </a:gridCol>
              </a:tblGrid>
              <a:tr h="226441">
                <a:tc>
                  <a:txBody>
                    <a:bodyPr/>
                    <a:lstStyle/>
                    <a:p>
                      <a:pPr marL="0" marR="0" algn="just">
                        <a:lnSpc>
                          <a:spcPct val="150000"/>
                        </a:lnSpc>
                        <a:spcBef>
                          <a:spcPts val="0"/>
                        </a:spcBef>
                        <a:spcAft>
                          <a:spcPts val="0"/>
                        </a:spcAft>
                      </a:pPr>
                      <a:r>
                        <a:rPr lang="en-US" sz="1000" dirty="0">
                          <a:effectLst/>
                        </a:rPr>
                        <a:t>Activities </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Start date</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End date </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Duration (days)</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0"/>
                  </a:ext>
                </a:extLst>
              </a:tr>
              <a:tr h="226441">
                <a:tc>
                  <a:txBody>
                    <a:bodyPr/>
                    <a:lstStyle/>
                    <a:p>
                      <a:pPr marL="0" marR="0" algn="just">
                        <a:lnSpc>
                          <a:spcPct val="150000"/>
                        </a:lnSpc>
                        <a:spcBef>
                          <a:spcPts val="0"/>
                        </a:spcBef>
                        <a:spcAft>
                          <a:spcPts val="0"/>
                        </a:spcAft>
                      </a:pPr>
                      <a:r>
                        <a:rPr lang="en-US" sz="1000">
                          <a:effectLst/>
                        </a:rPr>
                        <a:t>Topic selection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02/19/2022</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02/20/2022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2 </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1"/>
                  </a:ext>
                </a:extLst>
              </a:tr>
              <a:tr h="452881">
                <a:tc>
                  <a:txBody>
                    <a:bodyPr/>
                    <a:lstStyle/>
                    <a:p>
                      <a:pPr marL="0" marR="0" algn="just">
                        <a:lnSpc>
                          <a:spcPct val="150000"/>
                        </a:lnSpc>
                        <a:spcBef>
                          <a:spcPts val="0"/>
                        </a:spcBef>
                        <a:spcAft>
                          <a:spcPts val="0"/>
                        </a:spcAft>
                      </a:pPr>
                      <a:r>
                        <a:rPr lang="en-US" sz="1000">
                          <a:effectLst/>
                        </a:rPr>
                        <a:t>Defining research question and aim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02/2/2022</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02/22/2022</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2</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2"/>
                  </a:ext>
                </a:extLst>
              </a:tr>
              <a:tr h="452881">
                <a:tc>
                  <a:txBody>
                    <a:bodyPr/>
                    <a:lstStyle/>
                    <a:p>
                      <a:pPr marL="0" marR="0" algn="just">
                        <a:lnSpc>
                          <a:spcPct val="150000"/>
                        </a:lnSpc>
                        <a:spcBef>
                          <a:spcPts val="0"/>
                        </a:spcBef>
                        <a:spcAft>
                          <a:spcPts val="0"/>
                        </a:spcAft>
                      </a:pPr>
                      <a:r>
                        <a:rPr lang="en-US" sz="1000">
                          <a:effectLst/>
                        </a:rPr>
                        <a:t>Designing research proposal</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02/23/2022</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02/26/2022</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4</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3"/>
                  </a:ext>
                </a:extLst>
              </a:tr>
              <a:tr h="226441">
                <a:tc>
                  <a:txBody>
                    <a:bodyPr/>
                    <a:lstStyle/>
                    <a:p>
                      <a:pPr marL="0" marR="0" algn="just">
                        <a:lnSpc>
                          <a:spcPct val="150000"/>
                        </a:lnSpc>
                        <a:spcBef>
                          <a:spcPts val="0"/>
                        </a:spcBef>
                        <a:spcAft>
                          <a:spcPts val="0"/>
                        </a:spcAft>
                      </a:pPr>
                      <a:r>
                        <a:rPr lang="en-US" sz="1000">
                          <a:effectLst/>
                        </a:rPr>
                        <a:t>Proposal submission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02/27/2022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02/28/2022</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2</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4"/>
                  </a:ext>
                </a:extLst>
              </a:tr>
              <a:tr h="226441">
                <a:tc>
                  <a:txBody>
                    <a:bodyPr/>
                    <a:lstStyle/>
                    <a:p>
                      <a:pPr marL="0" marR="0" algn="just">
                        <a:lnSpc>
                          <a:spcPct val="150000"/>
                        </a:lnSpc>
                        <a:spcBef>
                          <a:spcPts val="0"/>
                        </a:spcBef>
                        <a:spcAft>
                          <a:spcPts val="0"/>
                        </a:spcAft>
                      </a:pPr>
                      <a:r>
                        <a:rPr lang="en-US" sz="1000">
                          <a:effectLst/>
                        </a:rPr>
                        <a:t>Literature review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03/01/2022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03/07/2022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7</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5"/>
                  </a:ext>
                </a:extLst>
              </a:tr>
              <a:tr h="226441">
                <a:tc>
                  <a:txBody>
                    <a:bodyPr/>
                    <a:lstStyle/>
                    <a:p>
                      <a:pPr marL="0" marR="0" algn="just">
                        <a:lnSpc>
                          <a:spcPct val="150000"/>
                        </a:lnSpc>
                        <a:spcBef>
                          <a:spcPts val="0"/>
                        </a:spcBef>
                        <a:spcAft>
                          <a:spcPts val="0"/>
                        </a:spcAft>
                      </a:pPr>
                      <a:r>
                        <a:rPr lang="en-US" sz="1000">
                          <a:effectLst/>
                        </a:rPr>
                        <a:t>Questionnaire survey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03/08/2022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03/22/2022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15</a:t>
                      </a:r>
                      <a:endParaRPr lang="en-US" sz="1000" dirty="0">
                        <a:effectLst/>
                        <a:latin typeface="Times New Roman"/>
                        <a:ea typeface="Calibri"/>
                        <a:cs typeface="Times New Roman"/>
                      </a:endParaRPr>
                    </a:p>
                  </a:txBody>
                  <a:tcPr marL="36095" marR="36095" marT="0" marB="0"/>
                </a:tc>
                <a:extLst>
                  <a:ext uri="{0D108BD9-81ED-4DB2-BD59-A6C34878D82A}">
                    <a16:rowId xmlns:a16="http://schemas.microsoft.com/office/drawing/2014/main" val="10006"/>
                  </a:ext>
                </a:extLst>
              </a:tr>
              <a:tr h="226441">
                <a:tc>
                  <a:txBody>
                    <a:bodyPr/>
                    <a:lstStyle/>
                    <a:p>
                      <a:pPr marL="0" marR="0" algn="just">
                        <a:lnSpc>
                          <a:spcPct val="150000"/>
                        </a:lnSpc>
                        <a:spcBef>
                          <a:spcPts val="0"/>
                        </a:spcBef>
                        <a:spcAft>
                          <a:spcPts val="0"/>
                        </a:spcAft>
                      </a:pPr>
                      <a:r>
                        <a:rPr lang="en-US" sz="1000">
                          <a:effectLst/>
                        </a:rPr>
                        <a:t>Result and discussion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03/23/2022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04/01/2022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10</a:t>
                      </a:r>
                      <a:endParaRPr lang="en-US" sz="1000" dirty="0">
                        <a:effectLst/>
                        <a:latin typeface="Times New Roman"/>
                        <a:ea typeface="Calibri"/>
                        <a:cs typeface="Times New Roman"/>
                      </a:endParaRPr>
                    </a:p>
                  </a:txBody>
                  <a:tcPr marL="36095" marR="36095" marT="0" marB="0"/>
                </a:tc>
                <a:extLst>
                  <a:ext uri="{0D108BD9-81ED-4DB2-BD59-A6C34878D82A}">
                    <a16:rowId xmlns:a16="http://schemas.microsoft.com/office/drawing/2014/main" val="10007"/>
                  </a:ext>
                </a:extLst>
              </a:tr>
              <a:tr h="226441">
                <a:tc>
                  <a:txBody>
                    <a:bodyPr/>
                    <a:lstStyle/>
                    <a:p>
                      <a:pPr marL="0" marR="0" algn="just">
                        <a:lnSpc>
                          <a:spcPct val="150000"/>
                        </a:lnSpc>
                        <a:spcBef>
                          <a:spcPts val="0"/>
                        </a:spcBef>
                        <a:spcAft>
                          <a:spcPts val="0"/>
                        </a:spcAft>
                      </a:pPr>
                      <a:r>
                        <a:rPr lang="en-US" sz="1000">
                          <a:effectLst/>
                        </a:rPr>
                        <a:t>Conclusion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04/02/2022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04/08/2022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7</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8"/>
                  </a:ext>
                </a:extLst>
              </a:tr>
              <a:tr h="452881">
                <a:tc>
                  <a:txBody>
                    <a:bodyPr/>
                    <a:lstStyle/>
                    <a:p>
                      <a:pPr marL="0" marR="0" algn="just">
                        <a:lnSpc>
                          <a:spcPct val="150000"/>
                        </a:lnSpc>
                        <a:spcBef>
                          <a:spcPts val="0"/>
                        </a:spcBef>
                        <a:spcAft>
                          <a:spcPts val="0"/>
                        </a:spcAft>
                      </a:pPr>
                      <a:r>
                        <a:rPr lang="en-US" sz="1000">
                          <a:effectLst/>
                        </a:rPr>
                        <a:t>Final report submission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04/09/2022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04/11/2022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3</a:t>
                      </a:r>
                      <a:endParaRPr lang="en-US" sz="1000" dirty="0">
                        <a:effectLst/>
                        <a:latin typeface="Times New Roman"/>
                        <a:ea typeface="Calibri"/>
                        <a:cs typeface="Times New Roman"/>
                      </a:endParaRPr>
                    </a:p>
                  </a:txBody>
                  <a:tcPr marL="36095" marR="36095" marT="0" marB="0"/>
                </a:tc>
                <a:extLst>
                  <a:ext uri="{0D108BD9-81ED-4DB2-BD59-A6C34878D82A}">
                    <a16:rowId xmlns:a16="http://schemas.microsoft.com/office/drawing/2014/main" val="10009"/>
                  </a:ext>
                </a:extLst>
              </a:tr>
            </a:tbl>
          </a:graphicData>
        </a:graphic>
      </p:graphicFrame>
      <p:graphicFrame>
        <p:nvGraphicFramePr>
          <p:cNvPr id="5" name="Content Placeholder 4">
            <a:extLst>
              <a:ext uri="{FF2B5EF4-FFF2-40B4-BE49-F238E27FC236}">
                <a16:creationId xmlns:a16="http://schemas.microsoft.com/office/drawing/2014/main" id="{00000000-0008-0000-0200-000002000000}"/>
              </a:ext>
            </a:extLst>
          </p:cNvPr>
          <p:cNvGraphicFramePr>
            <a:graphicFrameLocks noGrp="1"/>
          </p:cNvGraphicFramePr>
          <p:nvPr>
            <p:ph sz="quarter" idx="14"/>
            <p:extLst>
              <p:ext uri="{D42A27DB-BD31-4B8C-83A1-F6EECF244321}">
                <p14:modId xmlns:p14="http://schemas.microsoft.com/office/powerpoint/2010/main" val="2369706932"/>
              </p:ext>
            </p:extLst>
          </p:nvPr>
        </p:nvGraphicFramePr>
        <p:xfrm>
          <a:off x="838200" y="4419600"/>
          <a:ext cx="7467600" cy="177641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918269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Hypothesis </a:t>
            </a:r>
            <a:br>
              <a:rPr lang="en-US" dirty="0"/>
            </a:br>
            <a:endParaRPr lang="en-US" dirty="0"/>
          </a:p>
        </p:txBody>
      </p:sp>
      <p:sp>
        <p:nvSpPr>
          <p:cNvPr id="3" name="Content Placeholder 2"/>
          <p:cNvSpPr>
            <a:spLocks noGrp="1"/>
          </p:cNvSpPr>
          <p:nvPr>
            <p:ph idx="1"/>
          </p:nvPr>
        </p:nvSpPr>
        <p:spPr/>
        <p:txBody>
          <a:bodyPr>
            <a:normAutofit fontScale="92500" lnSpcReduction="10000"/>
          </a:bodyPr>
          <a:lstStyle/>
          <a:p>
            <a:pPr marL="0" indent="0" algn="just">
              <a:buNone/>
            </a:pPr>
            <a:r>
              <a:rPr lang="en-US" dirty="0"/>
              <a:t>Which digital tool is most commonly used for collaboration at UWTSD?</a:t>
            </a:r>
          </a:p>
          <a:p>
            <a:pPr marL="0" indent="0" algn="just">
              <a:buNone/>
            </a:pPr>
            <a:r>
              <a:rPr lang="en-US" dirty="0"/>
              <a:t>Based on the research question it is predicted that digital tool has a positive effect on collaboration as a research study will find the information and importance of the most commonly used digital tool for collaboration at UWTSD. The hypothesis will be tested by the researcher after completing the literature review and conducting the questionnaire to identify the positive effect of digital tools on collaboration.</a:t>
            </a:r>
          </a:p>
          <a:p>
            <a:pPr algn="just"/>
            <a:endParaRPr lang="en-US" dirty="0"/>
          </a:p>
        </p:txBody>
      </p:sp>
    </p:spTree>
    <p:extLst>
      <p:ext uri="{BB962C8B-B14F-4D97-AF65-F5344CB8AC3E}">
        <p14:creationId xmlns:p14="http://schemas.microsoft.com/office/powerpoint/2010/main" val="1644786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Reference list</a:t>
            </a:r>
            <a:br>
              <a:rPr lang="en-US" dirty="0"/>
            </a:br>
            <a:endParaRPr lang="en-US" dirty="0"/>
          </a:p>
        </p:txBody>
      </p:sp>
      <p:sp>
        <p:nvSpPr>
          <p:cNvPr id="3" name="Content Placeholder 2"/>
          <p:cNvSpPr>
            <a:spLocks noGrp="1"/>
          </p:cNvSpPr>
          <p:nvPr>
            <p:ph idx="1"/>
          </p:nvPr>
        </p:nvSpPr>
        <p:spPr>
          <a:xfrm>
            <a:off x="1066800" y="1600200"/>
            <a:ext cx="7239000" cy="4122869"/>
          </a:xfrm>
        </p:spPr>
        <p:txBody>
          <a:bodyPr>
            <a:normAutofit fontScale="47500" lnSpcReduction="20000"/>
          </a:bodyPr>
          <a:lstStyle/>
          <a:p>
            <a:pPr algn="just"/>
            <a:r>
              <a:rPr lang="en-US" dirty="0" err="1"/>
              <a:t>Bhandari</a:t>
            </a:r>
            <a:r>
              <a:rPr lang="en-US" dirty="0"/>
              <a:t>, P. (2021).</a:t>
            </a:r>
            <a:r>
              <a:rPr lang="en-US" i="1" dirty="0"/>
              <a:t> Ethical Considerations in Research | Types &amp; Examples</a:t>
            </a:r>
            <a:r>
              <a:rPr lang="en-US" dirty="0"/>
              <a:t>. (Online) available at; https://www.scribbr.com/methodology/research-ethics/. Last accessed on; 17</a:t>
            </a:r>
            <a:r>
              <a:rPr lang="en-US" baseline="30000" dirty="0"/>
              <a:t>th</a:t>
            </a:r>
            <a:r>
              <a:rPr lang="en-US" dirty="0"/>
              <a:t> February.</a:t>
            </a:r>
          </a:p>
          <a:p>
            <a:pPr algn="just"/>
            <a:r>
              <a:rPr lang="en-US" dirty="0"/>
              <a:t>Corey, D. (2022).</a:t>
            </a:r>
            <a:r>
              <a:rPr lang="en-US" i="1" dirty="0"/>
              <a:t> Collaboration Tools for the Future of Online Learning</a:t>
            </a:r>
            <a:r>
              <a:rPr lang="en-US" dirty="0"/>
              <a:t>. (Online) available at; https://edtechmagazine.com/higher/article/2020/08/collaboration-tools-future-online-learning. Last accessed on; 17</a:t>
            </a:r>
            <a:r>
              <a:rPr lang="en-US" baseline="30000" dirty="0"/>
              <a:t>th</a:t>
            </a:r>
            <a:r>
              <a:rPr lang="en-US" dirty="0"/>
              <a:t> February 2022.</a:t>
            </a:r>
          </a:p>
          <a:p>
            <a:pPr algn="just"/>
            <a:r>
              <a:rPr lang="en-US" dirty="0" err="1"/>
              <a:t>Cymraeg</a:t>
            </a:r>
            <a:r>
              <a:rPr lang="en-US" dirty="0"/>
              <a:t>. (2022).</a:t>
            </a:r>
            <a:r>
              <a:rPr lang="en-US" i="1" dirty="0"/>
              <a:t> Digital learning and teaching</a:t>
            </a:r>
            <a:r>
              <a:rPr lang="en-US" dirty="0"/>
              <a:t>. (Online) available at; https://digitallearning.uwtsd.ac.uk/digital-learning.html. Last accessed on; 17</a:t>
            </a:r>
            <a:r>
              <a:rPr lang="en-US" baseline="30000" dirty="0"/>
              <a:t>th</a:t>
            </a:r>
            <a:r>
              <a:rPr lang="en-US" dirty="0"/>
              <a:t> February 2022.</a:t>
            </a:r>
          </a:p>
          <a:p>
            <a:pPr algn="just"/>
            <a:r>
              <a:rPr lang="en-US" dirty="0" err="1"/>
              <a:t>Eisele</a:t>
            </a:r>
            <a:r>
              <a:rPr lang="en-US" dirty="0"/>
              <a:t>, G., </a:t>
            </a:r>
            <a:r>
              <a:rPr lang="en-US" dirty="0" err="1"/>
              <a:t>Vachon</a:t>
            </a:r>
            <a:r>
              <a:rPr lang="en-US" dirty="0"/>
              <a:t>, H., </a:t>
            </a:r>
            <a:r>
              <a:rPr lang="en-US" dirty="0" err="1"/>
              <a:t>Lafit</a:t>
            </a:r>
            <a:r>
              <a:rPr lang="en-US" dirty="0"/>
              <a:t>, G., </a:t>
            </a:r>
            <a:r>
              <a:rPr lang="en-US" dirty="0" err="1"/>
              <a:t>Kuppens</a:t>
            </a:r>
            <a:r>
              <a:rPr lang="en-US" dirty="0"/>
              <a:t>, P., </a:t>
            </a:r>
            <a:r>
              <a:rPr lang="en-US" dirty="0" err="1"/>
              <a:t>Houben</a:t>
            </a:r>
            <a:r>
              <a:rPr lang="en-US" dirty="0"/>
              <a:t>, M., </a:t>
            </a:r>
            <a:r>
              <a:rPr lang="en-US" dirty="0" err="1"/>
              <a:t>Myin-Germeys</a:t>
            </a:r>
            <a:r>
              <a:rPr lang="en-US" dirty="0"/>
              <a:t>, I. and </a:t>
            </a:r>
            <a:r>
              <a:rPr lang="en-US" dirty="0" err="1"/>
              <a:t>Viechtbauer</a:t>
            </a:r>
            <a:r>
              <a:rPr lang="en-US" dirty="0"/>
              <a:t>, W. (2020). The effects of sampling frequency and questionnaire length on perceived burden, compliance, and careless responding in experience sampling data in a student population. </a:t>
            </a:r>
            <a:r>
              <a:rPr lang="en-US" i="1" dirty="0"/>
              <a:t>Assessment</a:t>
            </a:r>
            <a:r>
              <a:rPr lang="en-US" dirty="0"/>
              <a:t>, p.1073191120957102.</a:t>
            </a:r>
          </a:p>
          <a:p>
            <a:pPr algn="just"/>
            <a:r>
              <a:rPr lang="en-US" dirty="0"/>
              <a:t>Hodge, S.R. (2020). Quantitative research. In </a:t>
            </a:r>
            <a:r>
              <a:rPr lang="en-US" i="1" dirty="0" err="1"/>
              <a:t>Routledge</a:t>
            </a:r>
            <a:r>
              <a:rPr lang="en-US" i="1" dirty="0"/>
              <a:t> Handbook of Adapted Physical Education</a:t>
            </a:r>
            <a:r>
              <a:rPr lang="en-US" dirty="0"/>
              <a:t> (pp. 147-162). </a:t>
            </a:r>
            <a:r>
              <a:rPr lang="en-US" dirty="0" err="1"/>
              <a:t>Routledge</a:t>
            </a:r>
            <a:r>
              <a:rPr lang="en-US" dirty="0"/>
              <a:t>.</a:t>
            </a:r>
          </a:p>
          <a:p>
            <a:pPr algn="just"/>
            <a:r>
              <a:rPr lang="en-US" dirty="0" err="1"/>
              <a:t>Ikart</a:t>
            </a:r>
            <a:r>
              <a:rPr lang="en-US" dirty="0"/>
              <a:t>, E.M., 2019. Survey questionnaire survey pretesting method: An evaluation of survey questionnaire via expert reviews technique. </a:t>
            </a:r>
            <a:r>
              <a:rPr lang="en-US" i="1" dirty="0"/>
              <a:t>Asian Journal of Social Science Studies</a:t>
            </a:r>
            <a:r>
              <a:rPr lang="en-US" dirty="0"/>
              <a:t>, </a:t>
            </a:r>
            <a:r>
              <a:rPr lang="en-US" i="1" dirty="0"/>
              <a:t>4</a:t>
            </a:r>
            <a:r>
              <a:rPr lang="en-US" dirty="0"/>
              <a:t>(2), p.1.</a:t>
            </a:r>
          </a:p>
          <a:p>
            <a:pPr algn="just"/>
            <a:r>
              <a:rPr lang="en-US" dirty="0" err="1"/>
              <a:t>MacInnis</a:t>
            </a:r>
            <a:r>
              <a:rPr lang="en-US" dirty="0"/>
              <a:t>, B., </a:t>
            </a:r>
            <a:r>
              <a:rPr lang="en-US" dirty="0" err="1"/>
              <a:t>Krosnick</a:t>
            </a:r>
            <a:r>
              <a:rPr lang="en-US" dirty="0"/>
              <a:t>, J.A., Ho, A.S. and Cho, M.J. (2018). The accuracy of measurements with probability and nonprobability survey samples: Replication and extension. </a:t>
            </a:r>
            <a:r>
              <a:rPr lang="en-US" i="1" dirty="0"/>
              <a:t>Public Opinion Quarterly</a:t>
            </a:r>
            <a:r>
              <a:rPr lang="en-US" dirty="0"/>
              <a:t>, </a:t>
            </a:r>
            <a:r>
              <a:rPr lang="en-US" i="1" dirty="0"/>
              <a:t>82</a:t>
            </a:r>
            <a:r>
              <a:rPr lang="en-US" dirty="0"/>
              <a:t>(4), pp.707-744.</a:t>
            </a:r>
          </a:p>
          <a:p>
            <a:pPr algn="just"/>
            <a:r>
              <a:rPr lang="en-US" dirty="0" err="1"/>
              <a:t>McCombes</a:t>
            </a:r>
            <a:r>
              <a:rPr lang="en-US" dirty="0"/>
              <a:t>, S. (2022). </a:t>
            </a:r>
            <a:r>
              <a:rPr lang="en-US" i="1" dirty="0"/>
              <a:t> How to write a strong hypothesis- steps and examples</a:t>
            </a:r>
            <a:r>
              <a:rPr lang="en-US" dirty="0"/>
              <a:t>. (Online) available at; https://www.scribbr.com/methodology/hypotheses/#:~:text=A%20hypothesis%20states%20your%20predictions,aspects%20of%20your%20research%20question. Last accessed on; 17</a:t>
            </a:r>
            <a:r>
              <a:rPr lang="en-US" baseline="30000" dirty="0"/>
              <a:t>th</a:t>
            </a:r>
            <a:r>
              <a:rPr lang="en-US" dirty="0"/>
              <a:t> February 2022.</a:t>
            </a:r>
          </a:p>
          <a:p>
            <a:pPr algn="just"/>
            <a:r>
              <a:rPr lang="en-US" dirty="0"/>
              <a:t>UWTSD. (2020). </a:t>
            </a:r>
            <a:r>
              <a:rPr lang="en-US" i="1" dirty="0"/>
              <a:t>Microsoft and UWTSD share vision for digital transformation in higher education</a:t>
            </a:r>
            <a:r>
              <a:rPr lang="en-US" dirty="0"/>
              <a:t>. (Online) available at; https://www.uwtsd.ac.uk/news/press-releases/press-2020/microsoft-and-uwtsd-share-vision-for-digital-transformation-in-higher-education.html. Last accessed on; 18</a:t>
            </a:r>
            <a:r>
              <a:rPr lang="en-US" baseline="30000" dirty="0"/>
              <a:t>th</a:t>
            </a:r>
            <a:r>
              <a:rPr lang="en-US" dirty="0"/>
              <a:t> February 2022.</a:t>
            </a:r>
          </a:p>
          <a:p>
            <a:pPr algn="just"/>
            <a:r>
              <a:rPr lang="en-US" dirty="0"/>
              <a:t>UWTSD. (2022).</a:t>
            </a:r>
            <a:r>
              <a:rPr lang="en-US" i="1" dirty="0"/>
              <a:t> Online teaching &amp; learning</a:t>
            </a:r>
            <a:r>
              <a:rPr lang="en-US" dirty="0"/>
              <a:t>. (Online) available at; https://www.uwtsd.ac.uk/onlinelearning/. Last accessed on; 17</a:t>
            </a:r>
            <a:r>
              <a:rPr lang="en-US" baseline="30000" dirty="0"/>
              <a:t>th</a:t>
            </a:r>
            <a:r>
              <a:rPr lang="en-US" dirty="0"/>
              <a:t> February 2022.</a:t>
            </a:r>
          </a:p>
          <a:p>
            <a:pPr algn="just"/>
            <a:r>
              <a:rPr lang="en-US" dirty="0"/>
              <a:t>UWTSD. (2022).</a:t>
            </a:r>
            <a:r>
              <a:rPr lang="en-US" i="1" dirty="0"/>
              <a:t> Visit us on campus</a:t>
            </a:r>
            <a:r>
              <a:rPr lang="en-US" dirty="0"/>
              <a:t>. (Online) available at; https://www.uwtsd.ac.uk/. Last accessed on; 17</a:t>
            </a:r>
            <a:r>
              <a:rPr lang="en-US" baseline="30000" dirty="0"/>
              <a:t>th</a:t>
            </a:r>
            <a:r>
              <a:rPr lang="en-US" dirty="0"/>
              <a:t> February 2022.</a:t>
            </a:r>
          </a:p>
          <a:p>
            <a:pPr algn="just"/>
            <a:endParaRPr lang="en-US" dirty="0"/>
          </a:p>
        </p:txBody>
      </p:sp>
    </p:spTree>
    <p:extLst>
      <p:ext uri="{BB962C8B-B14F-4D97-AF65-F5344CB8AC3E}">
        <p14:creationId xmlns:p14="http://schemas.microsoft.com/office/powerpoint/2010/main" val="215168980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58</TotalTime>
  <Words>2532</Words>
  <Application>Microsoft Office PowerPoint</Application>
  <PresentationFormat>On-screen Show (4:3)</PresentationFormat>
  <Paragraphs>109</Paragraphs>
  <Slides>10</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Brush Script MT</vt:lpstr>
      <vt:lpstr>Calibri</vt:lpstr>
      <vt:lpstr>Constantia</vt:lpstr>
      <vt:lpstr>Franklin Gothic Book</vt:lpstr>
      <vt:lpstr>Rage Italic</vt:lpstr>
      <vt:lpstr>Times New Roman</vt:lpstr>
      <vt:lpstr>Pushpin</vt:lpstr>
      <vt:lpstr>Digital Skills and Research  Methods  (BMSW4003_BIRM) </vt:lpstr>
      <vt:lpstr>Research proposal  </vt:lpstr>
      <vt:lpstr>Table of content  </vt:lpstr>
      <vt:lpstr>Introduction  </vt:lpstr>
      <vt:lpstr>Rationale  </vt:lpstr>
      <vt:lpstr>Proposed method  </vt:lpstr>
      <vt:lpstr>Ethical consideration </vt:lpstr>
      <vt:lpstr>Research timeline  </vt:lpstr>
      <vt:lpstr>Hypothesis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dc:title>
  <dc:creator>home</dc:creator>
  <cp:lastModifiedBy>Brandon Musinga (2118793)</cp:lastModifiedBy>
  <cp:revision>17</cp:revision>
  <dcterms:created xsi:type="dcterms:W3CDTF">2022-02-20T04:02:48Z</dcterms:created>
  <dcterms:modified xsi:type="dcterms:W3CDTF">2022-02-28T09:51:53Z</dcterms:modified>
</cp:coreProperties>
</file>