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2.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083" autoAdjust="0"/>
  </p:normalViewPr>
  <p:slideViewPr>
    <p:cSldViewPr snapToGrid="0">
      <p:cViewPr>
        <p:scale>
          <a:sx n="54" d="100"/>
          <a:sy n="54" d="100"/>
        </p:scale>
        <p:origin x="112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bar"/>
        <c:grouping val="clustered"/>
        <c:varyColors val="0"/>
        <c:ser>
          <c:idx val="0"/>
          <c:order val="0"/>
          <c:tx>
            <c:v>Allocation (£000)</c:v>
          </c:tx>
          <c:spPr>
            <a:solidFill>
              <a:srgbClr val="B89C82"/>
            </a:solidFill>
          </c:spPr>
          <c:invertIfNegative val="1"/>
          <c:dLbls>
            <c:spPr>
              <a:noFill/>
              <a:ln>
                <a:noFill/>
              </a:ln>
              <a:effectLst/>
            </c:spPr>
            <c:txPr>
              <a:bodyPr anchorCtr="1"/>
              <a:lstStyle/>
              <a:p>
                <a:pPr>
                  <a:defRPr sz="1050" b="1">
                    <a:solidFill>
                      <a:srgbClr val="111111"/>
                    </a:solidFil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4"/>
              <c:pt idx="0">
                <c:v>Stock + samples</c:v>
              </c:pt>
              <c:pt idx="1">
                <c:v>Website + equipment</c:v>
              </c:pt>
              <c:pt idx="2">
                <c:v>Launch marketing</c:v>
              </c:pt>
              <c:pt idx="3">
                <c:v>Admin + other</c:v>
              </c:pt>
            </c:strLit>
          </c:cat>
          <c:val>
            <c:numLit>
              <c:formatCode>\£0\k</c:formatCode>
              <c:ptCount val="4"/>
              <c:pt idx="0">
                <c:v>6</c:v>
              </c:pt>
              <c:pt idx="1">
                <c:v>4.5</c:v>
              </c:pt>
              <c:pt idx="2">
                <c:v>2</c:v>
              </c:pt>
              <c:pt idx="3">
                <c:v>3.5</c:v>
              </c:pt>
            </c:numLit>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60B6-41D4-BEBE-47F4489BCF6B}"/>
            </c:ext>
          </c:extLst>
        </c:ser>
        <c:dLbls>
          <c:dLblPos val="outEnd"/>
          <c:showLegendKey val="0"/>
          <c:showVal val="1"/>
          <c:showCatName val="0"/>
          <c:showSerName val="0"/>
          <c:showPercent val="0"/>
          <c:showBubbleSize val="0"/>
        </c:dLbls>
        <c:gapWidth val="58"/>
        <c:axId val="48650112"/>
        <c:axId val="48672768"/>
      </c:barChart>
      <c:catAx>
        <c:axId val="48650112"/>
        <c:scaling>
          <c:orientation val="minMax"/>
        </c:scaling>
        <c:delete val="0"/>
        <c:axPos val="l"/>
        <c:majorGridlines>
          <c:spPr>
            <a:ln w="9525">
              <a:solidFill>
                <a:srgbClr val="E7E0DA"/>
              </a:solidFill>
              <a:prstDash val="solid"/>
            </a:ln>
          </c:spPr>
        </c:majorGridlines>
        <c:numFmt formatCode="General" sourceLinked="1"/>
        <c:majorTickMark val="none"/>
        <c:minorTickMark val="none"/>
        <c:tickLblPos val="nextTo"/>
        <c:spPr>
          <a:ln w="9525">
            <a:solidFill>
              <a:srgbClr val="D8D0C9"/>
            </a:solidFill>
            <a:prstDash val="solid"/>
          </a:ln>
        </c:spPr>
        <c:txPr>
          <a:bodyPr anchorCtr="1"/>
          <a:lstStyle/>
          <a:p>
            <a:pPr>
              <a:defRPr sz="900">
                <a:solidFill>
                  <a:srgbClr val="6D6864"/>
                </a:solidFill>
              </a:defRPr>
            </a:pPr>
            <a:endParaRPr lang="en-US"/>
          </a:p>
        </c:txPr>
        <c:crossAx val="48672768"/>
        <c:crosses val="autoZero"/>
        <c:auto val="1"/>
        <c:lblAlgn val="ctr"/>
        <c:lblOffset val="100"/>
        <c:noMultiLvlLbl val="0"/>
      </c:catAx>
      <c:valAx>
        <c:axId val="48672768"/>
        <c:scaling>
          <c:orientation val="minMax"/>
        </c:scaling>
        <c:delete val="0"/>
        <c:axPos val="b"/>
        <c:numFmt formatCode="\£0\k" sourceLinked="1"/>
        <c:majorTickMark val="none"/>
        <c:minorTickMark val="none"/>
        <c:tickLblPos val="nextTo"/>
        <c:spPr>
          <a:ln w="9525">
            <a:solidFill>
              <a:srgbClr val="D8D0C9"/>
            </a:solidFill>
            <a:prstDash val="solid"/>
          </a:ln>
        </c:spPr>
        <c:txPr>
          <a:bodyPr anchorCtr="1"/>
          <a:lstStyle/>
          <a:p>
            <a:pPr>
              <a:defRPr sz="1050" b="1">
                <a:solidFill>
                  <a:srgbClr val="111111"/>
                </a:solidFill>
              </a:defRPr>
            </a:pPr>
            <a:endParaRPr lang="en-US"/>
          </a:p>
        </c:txPr>
        <c:crossAx val="48650112"/>
        <c:crosses val="autoZero"/>
        <c:crossBetween val="between"/>
      </c:valAx>
      <c:spPr>
        <a:solidFill>
          <a:srgbClr val="FDF9F9"/>
        </a:solidFill>
        <a:ln w="0">
          <a:noFill/>
          <a:prstDash val="solid"/>
        </a:ln>
      </c:spPr>
    </c:plotArea>
    <c:plotVisOnly val="1"/>
    <c:dispBlanksAs val="zero"/>
    <c:showDLblsOverMax val="1"/>
  </c:chart>
  <c:spPr>
    <a:solidFill>
      <a:srgbClr val="FDF9F9"/>
    </a:solidFill>
    <a:ln w="0">
      <a:noFill/>
      <a:prstDash val="solid"/>
    </a:ln>
  </c:spPr>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lineChart>
        <c:grouping val="standard"/>
        <c:varyColors val="0"/>
        <c:ser>
          <c:idx val="0"/>
          <c:order val="0"/>
          <c:tx>
            <c:v>Revenue (£000)</c:v>
          </c:tx>
          <c:spPr>
            <a:ln w="38100">
              <a:solidFill>
                <a:srgbClr val="111111"/>
              </a:solidFill>
              <a:prstDash val="solid"/>
            </a:ln>
          </c:spPr>
          <c:marker>
            <c:symbol val="circle"/>
            <c:size val="7"/>
          </c:marker>
          <c:cat>
            <c:strLit>
              <c:ptCount val="6"/>
              <c:pt idx="0">
                <c:v>M1</c:v>
              </c:pt>
              <c:pt idx="1">
                <c:v>M3</c:v>
              </c:pt>
              <c:pt idx="2">
                <c:v>M5</c:v>
              </c:pt>
              <c:pt idx="3">
                <c:v>M7</c:v>
              </c:pt>
              <c:pt idx="4">
                <c:v>M9</c:v>
              </c:pt>
              <c:pt idx="5">
                <c:v>M12</c:v>
              </c:pt>
            </c:strLit>
          </c:cat>
          <c:val>
            <c:numLit>
              <c:formatCode>\£0.0\k</c:formatCode>
              <c:ptCount val="6"/>
              <c:pt idx="0">
                <c:v>3</c:v>
              </c:pt>
              <c:pt idx="1">
                <c:v>7</c:v>
              </c:pt>
              <c:pt idx="2">
                <c:v>10</c:v>
              </c:pt>
              <c:pt idx="3">
                <c:v>13</c:v>
              </c:pt>
              <c:pt idx="4">
                <c:v>16</c:v>
              </c:pt>
              <c:pt idx="5">
                <c:v>18</c:v>
              </c:pt>
            </c:numLit>
          </c:val>
          <c:smooth val="1"/>
          <c:extLst>
            <c:ext xmlns:c16="http://schemas.microsoft.com/office/drawing/2014/chart" uri="{C3380CC4-5D6E-409C-BE32-E72D297353CC}">
              <c16:uniqueId val="{00000000-AD65-4CED-8892-F15D4130876B}"/>
            </c:ext>
          </c:extLst>
        </c:ser>
        <c:ser>
          <c:idx val="1"/>
          <c:order val="1"/>
          <c:tx>
            <c:v>Average needed (£000)</c:v>
          </c:tx>
          <c:spPr>
            <a:ln w="28575">
              <a:solidFill>
                <a:srgbClr val="B89C82"/>
              </a:solidFill>
              <a:prstDash val="dash"/>
            </a:ln>
          </c:spPr>
          <c:marker>
            <c:symbol val="none"/>
          </c:marker>
          <c:cat>
            <c:strLit>
              <c:ptCount val="6"/>
              <c:pt idx="0">
                <c:v>M1</c:v>
              </c:pt>
              <c:pt idx="1">
                <c:v>M3</c:v>
              </c:pt>
              <c:pt idx="2">
                <c:v>M5</c:v>
              </c:pt>
              <c:pt idx="3">
                <c:v>M7</c:v>
              </c:pt>
              <c:pt idx="4">
                <c:v>M9</c:v>
              </c:pt>
              <c:pt idx="5">
                <c:v>M12</c:v>
              </c:pt>
            </c:strLit>
          </c:cat>
          <c:val>
            <c:numLit>
              <c:formatCode>\£0.0\k</c:formatCode>
              <c:ptCount val="6"/>
              <c:pt idx="0">
                <c:v>7.25</c:v>
              </c:pt>
              <c:pt idx="1">
                <c:v>7.25</c:v>
              </c:pt>
              <c:pt idx="2">
                <c:v>7.25</c:v>
              </c:pt>
              <c:pt idx="3">
                <c:v>7.25</c:v>
              </c:pt>
              <c:pt idx="4">
                <c:v>7.25</c:v>
              </c:pt>
              <c:pt idx="5">
                <c:v>7.25</c:v>
              </c:pt>
            </c:numLit>
          </c:val>
          <c:smooth val="1"/>
          <c:extLst>
            <c:ext xmlns:c16="http://schemas.microsoft.com/office/drawing/2014/chart" uri="{C3380CC4-5D6E-409C-BE32-E72D297353CC}">
              <c16:uniqueId val="{00000001-AD65-4CED-8892-F15D4130876B}"/>
            </c:ext>
          </c:extLst>
        </c:ser>
        <c:dLbls>
          <c:showLegendKey val="0"/>
          <c:showVal val="0"/>
          <c:showCatName val="0"/>
          <c:showSerName val="0"/>
          <c:showPercent val="0"/>
          <c:showBubbleSize val="0"/>
        </c:dLbls>
        <c:marker val="1"/>
        <c:smooth val="0"/>
        <c:axId val="48650112"/>
        <c:axId val="48672768"/>
      </c:lineChart>
      <c:catAx>
        <c:axId val="48650112"/>
        <c:scaling>
          <c:orientation val="minMax"/>
        </c:scaling>
        <c:delete val="0"/>
        <c:axPos val="b"/>
        <c:numFmt formatCode="General" sourceLinked="1"/>
        <c:majorTickMark val="none"/>
        <c:minorTickMark val="none"/>
        <c:tickLblPos val="nextTo"/>
        <c:spPr>
          <a:ln w="9525">
            <a:solidFill>
              <a:srgbClr val="D8D0C9"/>
            </a:solidFill>
            <a:prstDash val="solid"/>
          </a:ln>
        </c:spPr>
        <c:txPr>
          <a:bodyPr anchorCtr="1"/>
          <a:lstStyle/>
          <a:p>
            <a:pPr>
              <a:defRPr sz="900">
                <a:solidFill>
                  <a:srgbClr val="6D6864"/>
                </a:solidFill>
              </a:defRPr>
            </a:pPr>
            <a:endParaRPr lang="en-US"/>
          </a:p>
        </c:txPr>
        <c:crossAx val="48672768"/>
        <c:crosses val="autoZero"/>
        <c:auto val="1"/>
        <c:lblAlgn val="ctr"/>
        <c:lblOffset val="100"/>
        <c:noMultiLvlLbl val="0"/>
      </c:catAx>
      <c:valAx>
        <c:axId val="48672768"/>
        <c:scaling>
          <c:orientation val="minMax"/>
          <c:max val="20"/>
          <c:min val="0"/>
        </c:scaling>
        <c:delete val="0"/>
        <c:axPos val="l"/>
        <c:majorGridlines>
          <c:spPr>
            <a:ln w="9525">
              <a:solidFill>
                <a:srgbClr val="E5DED8"/>
              </a:solidFill>
              <a:prstDash val="solid"/>
            </a:ln>
          </c:spPr>
        </c:majorGridlines>
        <c:numFmt formatCode="\£0.0\k" sourceLinked="1"/>
        <c:majorTickMark val="none"/>
        <c:minorTickMark val="none"/>
        <c:tickLblPos val="nextTo"/>
        <c:spPr>
          <a:ln w="9525">
            <a:solidFill>
              <a:srgbClr val="D8D0C9"/>
            </a:solidFill>
            <a:prstDash val="solid"/>
          </a:ln>
        </c:spPr>
        <c:txPr>
          <a:bodyPr anchorCtr="1"/>
          <a:lstStyle/>
          <a:p>
            <a:pPr>
              <a:defRPr sz="900">
                <a:solidFill>
                  <a:srgbClr val="6D6864"/>
                </a:solidFill>
              </a:defRPr>
            </a:pPr>
            <a:endParaRPr lang="en-US"/>
          </a:p>
        </c:txPr>
        <c:crossAx val="48650112"/>
        <c:crosses val="autoZero"/>
        <c:crossBetween val="between"/>
        <c:majorUnit val="4"/>
      </c:valAx>
      <c:spPr>
        <a:solidFill>
          <a:srgbClr val="FDF9F9"/>
        </a:solidFill>
        <a:ln w="0">
          <a:noFill/>
          <a:prstDash val="solid"/>
        </a:ln>
      </c:spPr>
    </c:plotArea>
    <c:legend>
      <c:legendPos val="b"/>
      <c:overlay val="0"/>
      <c:txPr>
        <a:bodyPr anchorCtr="1"/>
        <a:lstStyle/>
        <a:p>
          <a:pPr>
            <a:defRPr sz="900">
              <a:solidFill>
                <a:srgbClr val="6D6864"/>
              </a:solidFill>
            </a:defRPr>
          </a:pPr>
          <a:endParaRPr lang="en-US"/>
        </a:p>
      </c:txPr>
    </c:legend>
    <c:plotVisOnly val="1"/>
    <c:dispBlanksAs val="zero"/>
    <c:showDLblsOverMax val="1"/>
  </c:chart>
  <c:spPr>
    <a:solidFill>
      <a:srgbClr val="FDF9F9"/>
    </a:solidFill>
    <a:ln w="0">
      <a:noFill/>
      <a:prstDash val="solid"/>
    </a:ln>
  </c:spPr>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Good morning. My business idea is ENOVATE London, a modern fashion design and clothing business for men and women. The brand will offer stylish, comfortable and affordable clothing, produced in small batches to reduce waste and financial risk. In this presentation, I will explain the idea, three important external factors, two marketing strategies, and the £25,000 launch funding plan.</a:t>
            </a:r>
          </a:p>
          <a:p>
            <a:endParaRPr dirty="0"/>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I will first explain the business and its legal and management structure. I will then focus on three PESTEL factors that directly affect the launch. After that, I will explain the two main marketing strategies. Finally, I will show how the £25,000 funding will be sourced and used, together with the Year-1 forecast and risk controls.</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ENOVATE will design its own men’s and women’s collections. The first range will include casual wear, smart-casual clothing, seasonal pieces and selected </a:t>
            </a:r>
            <a:r>
              <a:rPr dirty="0" err="1"/>
              <a:t>personalised</a:t>
            </a:r>
            <a:r>
              <a:rPr dirty="0"/>
              <a:t> designs. Our main customers are UK men and women aged 18 to 40. The unique selling points are original design, inclusive sizing, dependable quality, affordable mid-range prices and small-batch production. Starting with a focused collection allows us to test demand before producing more.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business will operate as a private company limited by shares. This gives the owner limited liability and creates a clear legal identity for contracts, finance and future growth. The Founder and Managing Director will lead strategy and finance. A Fashion Designer, Production and Quality Coordinator, and Marketing and E-commerce Coordinator will manage the main activities. Bookkeeping and specialist technology support will initially be outsourced to control costs.</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three most important external factors are economic, social and technological. Economically, inflation can reduce customer spending and raise fabric costs, so ENOVATE will use more than one supplier and keep prices competitive. Socially, customers value individuality, inclusive sizing and responsible fashion, which supports our product offer. Technologically, e-commerce and social media provide a lower-cost route to UK customers, but the website must be secure and mobile-friendly.</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first strategy is digital content and influencer marketing. ENOVATE will use Instagram and TikTok to show styling ideas, new designs and behind-the-scenes production. Small influencers will help us reach relevant fashion audiences in a credible way. The second strategy is customer retention through email, loyalty rewards, reviews and </a:t>
            </a:r>
            <a:r>
              <a:rPr dirty="0" err="1"/>
              <a:t>personalised</a:t>
            </a:r>
            <a:r>
              <a:rPr dirty="0"/>
              <a:t> offers. Retaining customers is important because repeat purchases reduce the cost of growth. Pop-up events will also let customers see the quality and sizing in person.</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four Ps work together. Product means modern, comfortable and inclusive collections. Price will be competitive and mid-range, supported by introductory offers, bundles and loyalty rewards. Place will be mainly the website and social shops, supported by pop-ups and selected retail partnerships. Promotion will combine Instagram, TikTok, email, influencers and customer referrals. Every activity supports the same promise: designed around you and made with less waste.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ENOVATE requires £25,000 to launch. This is not an angel-equity request in the current plan. The funding mix is £12,000 founder savings, £10,000 start-up loan and £3,000 from family or friends. The founder provides the largest share, showing commitment. The loan supplies working capital, while the smaller personal investment limits borrowing. Final loan interest and repayment terms will be added after a lender confirms them.</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Of the £25,000, £16,000 is planned for one-time start-up costs and £9,000 remains as working capital. The start-up budget covers initial stock and samples, the e-commerce website, design and production equipment, launch marketing, insurance and administration, packaging, logistics and contingency. The working-capital balance protects daily operations while monthly sales build. Spending will be approved in stages instead of committing the whole amount immediately.</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Year-1 plan forecasts £142,000 sales revenue. Production costs are £56,800, giving £85,200 gross profit. After £52,200 fixed operating expenses, operating profit before tax is £33,000. The closing cash balance is forecast at £42,000. These are planning estimates, not guaranteed results, so management will compare actual sales, margin, costs and cash against the forecast every month.</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Break-even is calculated using an average selling price of £50 and variable cost of £20, giving £30 contribution per item. Dividing £52,200 fixed operating expenses by £30 gives 1,740 items, equal to £87,000 revenue. ENOVATE expects to sell 2,840 items, creating a margin of safety of about 38.7%. Operating break-even is expected during Month 10. Small batches and weekly cash reviews will help protect this position.</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wrap.ngo/resources/report/uk-textiles-pact-annual-progress-report-2023-24?utm_source=" TargetMode="External"/><Relationship Id="rId5" Type="http://schemas.openxmlformats.org/officeDocument/2006/relationships/hyperlink" Target="https://www.gov.uk/guidance/extended-producer-responsibility-for-packaging-who-is-affected-and-what-to-do?utm_source" TargetMode="External"/><Relationship Id="rId4" Type="http://schemas.openxmlformats.org/officeDocument/2006/relationships/hyperlink" Target="https://doi.org/10.1016/j.clrc.2023.100144"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pic>
        <p:nvPicPr>
          <p:cNvPr id="14" name="Picture 13"/>
          <p:cNvPicPr>
            <a:picLocks noChangeAspect="1"/>
          </p:cNvPicPr>
          <p:nvPr/>
        </p:nvPicPr>
        <p:blipFill>
          <a:blip r:embed="rId3"/>
          <a:srcRect l="1515" r="1515"/>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81DDEA48-53F5-428A-B3C1-73D135C16639}"/>
              </a:ext>
            </a:extLst>
          </p:cNvPr>
          <p:cNvSpPr>
            <a:spLocks noGrp="1"/>
          </p:cNvSpPr>
          <p:nvPr/>
        </p:nvSpPr>
        <p:spPr>
          <a:xfrm>
            <a:off x="0" y="0"/>
            <a:ext cx="12192000" cy="6858000"/>
          </a:xfrm>
          <a:prstGeom prst="rect">
            <a:avLst/>
          </a:prstGeom>
          <a:gradFill>
            <a:gsLst>
              <a:gs pos="0">
                <a:srgbClr val="000000">
                  <a:alpha val="82000"/>
                </a:srgbClr>
              </a:gs>
              <a:gs pos="58000">
                <a:srgbClr val="000000">
                  <a:alpha val="48000"/>
                </a:srgbClr>
              </a:gs>
              <a:gs pos="100000">
                <a:srgbClr val="000000">
                  <a:alpha val="72000"/>
                </a:srgbClr>
              </a:gs>
            </a:gsLst>
            <a:lin ang="0"/>
          </a:gradFill>
          <a:ln w="0">
            <a:noFill/>
            <a:prstDash val="solid"/>
          </a:ln>
        </p:spPr>
        <p:txBody>
          <a:bodyPr/>
          <a:lstStyle/>
          <a:p>
            <a:endParaRPr lang="en-GB"/>
          </a:p>
        </p:txBody>
      </p:sp>
      <p:sp>
        <p:nvSpPr>
          <p:cNvPr id="3" name="Rectangle 2">
            <a:extLst>
              <a:ext uri="{FF2B5EF4-FFF2-40B4-BE49-F238E27FC236}">
                <a16:creationId xmlns:a16="http://schemas.microsoft.com/office/drawing/2014/main" id="{39AB1C9F-0BED-44C3-9A6F-68E0350BF704}"/>
              </a:ext>
            </a:extLst>
          </p:cNvPr>
          <p:cNvSpPr>
            <a:spLocks noGrp="1"/>
          </p:cNvSpPr>
          <p:nvPr/>
        </p:nvSpPr>
        <p:spPr>
          <a:xfrm>
            <a:off x="0" y="0"/>
            <a:ext cx="12192000" cy="266700"/>
          </a:xfrm>
          <a:prstGeom prst="rect">
            <a:avLst/>
          </a:prstGeom>
          <a:solidFill>
            <a:srgbClr val="080808"/>
          </a:solidFill>
          <a:ln w="0">
            <a:noFill/>
            <a:prstDash val="solid"/>
          </a:ln>
        </p:spPr>
        <p:txBody>
          <a:bodyPr/>
          <a:lstStyle/>
          <a:p>
            <a:endParaRPr lang="en-GB"/>
          </a:p>
        </p:txBody>
      </p:sp>
      <p:sp>
        <p:nvSpPr>
          <p:cNvPr id="4" name="Rectangle 3">
            <a:extLst>
              <a:ext uri="{FF2B5EF4-FFF2-40B4-BE49-F238E27FC236}">
                <a16:creationId xmlns:a16="http://schemas.microsoft.com/office/drawing/2014/main" id="{57D52214-AF88-4169-BFA8-008A1B7734A9}"/>
              </a:ext>
            </a:extLst>
          </p:cNvPr>
          <p:cNvSpPr>
            <a:spLocks noGrp="1"/>
          </p:cNvSpPr>
          <p:nvPr/>
        </p:nvSpPr>
        <p:spPr>
          <a:xfrm>
            <a:off x="2952750" y="66675"/>
            <a:ext cx="6286500" cy="133350"/>
          </a:xfrm>
          <a:prstGeom prst="rect">
            <a:avLst/>
          </a:prstGeom>
          <a:noFill/>
          <a:ln w="0">
            <a:noFill/>
            <a:prstDash val="solid"/>
          </a:ln>
        </p:spPr>
        <p:txBody>
          <a:bodyPr lIns="0" tIns="0" rIns="0" bIns="0" anchor="t">
            <a:noAutofit/>
          </a:bodyPr>
          <a:lstStyle/>
          <a:p>
            <a:pPr algn="ctr">
              <a:defRPr sz="600" b="1" i="0">
                <a:solidFill>
                  <a:srgbClr val="DCC8B4"/>
                </a:solidFill>
                <a:latin typeface="Arial"/>
                <a:ea typeface="Arial"/>
                <a:cs typeface="Arial"/>
              </a:defRPr>
            </a:pPr>
            <a:r>
              <a:rPr sz="600" b="1" i="0">
                <a:solidFill>
                  <a:srgbClr val="DCC8B4"/>
                </a:solidFill>
                <a:latin typeface="Arial"/>
                <a:ea typeface="Arial"/>
                <a:cs typeface="Arial"/>
              </a:rPr>
              <a:t>FREE DELIVERY ON ORDERS OVER £75  |  WORLDWIDE SHIPPING AVAILABLE</a:t>
            </a:r>
          </a:p>
        </p:txBody>
      </p:sp>
      <p:pic>
        <p:nvPicPr>
          <p:cNvPr id="18" name="Picture 17"/>
          <p:cNvPicPr>
            <a:picLocks noChangeAspect="1"/>
          </p:cNvPicPr>
          <p:nvPr/>
        </p:nvPicPr>
        <p:blipFill>
          <a:blip r:embed="rId4"/>
          <a:stretch/>
        </p:blipFill>
        <p:spPr>
          <a:xfrm>
            <a:off x="609600" y="533400"/>
            <a:ext cx="481965" cy="481965"/>
          </a:xfrm>
          <a:prstGeom prst="rect">
            <a:avLst/>
          </a:prstGeom>
        </p:spPr>
      </p:pic>
      <p:sp>
        <p:nvSpPr>
          <p:cNvPr id="6" name="Rectangle 5">
            <a:extLst>
              <a:ext uri="{FF2B5EF4-FFF2-40B4-BE49-F238E27FC236}">
                <a16:creationId xmlns:a16="http://schemas.microsoft.com/office/drawing/2014/main" id="{A2517FE7-47CA-425A-8DC3-7310034670B2}"/>
              </a:ext>
            </a:extLst>
          </p:cNvPr>
          <p:cNvSpPr>
            <a:spLocks noGrp="1"/>
          </p:cNvSpPr>
          <p:nvPr/>
        </p:nvSpPr>
        <p:spPr>
          <a:xfrm>
            <a:off x="1223010" y="544354"/>
            <a:ext cx="1949768" cy="273844"/>
          </a:xfrm>
          <a:prstGeom prst="rect">
            <a:avLst/>
          </a:prstGeom>
          <a:noFill/>
          <a:ln w="0">
            <a:noFill/>
            <a:prstDash val="solid"/>
          </a:ln>
        </p:spPr>
        <p:txBody>
          <a:bodyPr lIns="0" tIns="0" rIns="0" bIns="0" anchor="t">
            <a:noAutofit/>
          </a:bodyPr>
          <a:lstStyle/>
          <a:p>
            <a:pPr algn="l">
              <a:defRPr sz="1639" b="1" i="0">
                <a:solidFill>
                  <a:srgbClr val="FFFFFF"/>
                </a:solidFill>
                <a:latin typeface="Arial"/>
                <a:ea typeface="Arial"/>
                <a:cs typeface="Arial"/>
              </a:defRPr>
            </a:pPr>
            <a:r>
              <a:rPr sz="1639" b="1" i="0">
                <a:solidFill>
                  <a:srgbClr val="FFFFFF"/>
                </a:solidFill>
                <a:latin typeface="Arial"/>
                <a:ea typeface="Arial"/>
                <a:cs typeface="Arial"/>
              </a:rPr>
              <a:t>ENOVATE</a:t>
            </a:r>
          </a:p>
        </p:txBody>
      </p:sp>
      <p:sp>
        <p:nvSpPr>
          <p:cNvPr id="7" name="Rectangle 6">
            <a:extLst>
              <a:ext uri="{FF2B5EF4-FFF2-40B4-BE49-F238E27FC236}">
                <a16:creationId xmlns:a16="http://schemas.microsoft.com/office/drawing/2014/main" id="{BB6F56E5-8D65-4282-A0C6-B4688B079E9C}"/>
              </a:ext>
            </a:extLst>
          </p:cNvPr>
          <p:cNvSpPr>
            <a:spLocks noGrp="1"/>
          </p:cNvSpPr>
          <p:nvPr/>
        </p:nvSpPr>
        <p:spPr>
          <a:xfrm>
            <a:off x="1223010" y="807244"/>
            <a:ext cx="1949768" cy="208121"/>
          </a:xfrm>
          <a:prstGeom prst="rect">
            <a:avLst/>
          </a:prstGeom>
          <a:noFill/>
          <a:ln w="0">
            <a:noFill/>
            <a:prstDash val="solid"/>
          </a:ln>
        </p:spPr>
        <p:txBody>
          <a:bodyPr lIns="0" tIns="0" rIns="0" bIns="0" anchor="t">
            <a:noAutofit/>
          </a:bodyPr>
          <a:lstStyle/>
          <a:p>
            <a:pPr algn="l">
              <a:defRPr sz="776" b="1" i="0">
                <a:solidFill>
                  <a:srgbClr val="B89C82"/>
                </a:solidFill>
                <a:latin typeface="Arial"/>
                <a:ea typeface="Arial"/>
                <a:cs typeface="Arial"/>
              </a:defRPr>
            </a:pPr>
            <a:r>
              <a:rPr sz="776" b="1" i="0">
                <a:solidFill>
                  <a:srgbClr val="B89C82"/>
                </a:solidFill>
                <a:latin typeface="Arial"/>
                <a:ea typeface="Arial"/>
                <a:cs typeface="Arial"/>
              </a:rPr>
              <a:t>L O N D O N</a:t>
            </a:r>
          </a:p>
        </p:txBody>
      </p:sp>
      <p:sp>
        <p:nvSpPr>
          <p:cNvPr id="8" name="Rectangle 7">
            <a:extLst>
              <a:ext uri="{FF2B5EF4-FFF2-40B4-BE49-F238E27FC236}">
                <a16:creationId xmlns:a16="http://schemas.microsoft.com/office/drawing/2014/main" id="{CE6EA9FD-C612-4174-9E35-A7B660BBE3EB}"/>
              </a:ext>
            </a:extLst>
          </p:cNvPr>
          <p:cNvSpPr>
            <a:spLocks noGrp="1"/>
          </p:cNvSpPr>
          <p:nvPr/>
        </p:nvSpPr>
        <p:spPr>
          <a:xfrm>
            <a:off x="628650" y="1905000"/>
            <a:ext cx="4476750" cy="323850"/>
          </a:xfrm>
          <a:prstGeom prst="rect">
            <a:avLst/>
          </a:prstGeom>
          <a:noFill/>
          <a:ln w="0">
            <a:noFill/>
            <a:prstDash val="solid"/>
          </a:ln>
        </p:spPr>
        <p:txBody>
          <a:bodyPr lIns="0" tIns="0" rIns="0" bIns="0" anchor="t">
            <a:noAutofit/>
          </a:bodyPr>
          <a:lstStyle/>
          <a:p>
            <a:pPr algn="l">
              <a:defRPr sz="1200" b="1" i="0">
                <a:solidFill>
                  <a:srgbClr val="DCC8B4"/>
                </a:solidFill>
                <a:latin typeface="Arial"/>
                <a:ea typeface="Arial"/>
                <a:cs typeface="Arial"/>
              </a:defRPr>
            </a:pPr>
            <a:r>
              <a:rPr sz="1200" b="1" i="0">
                <a:solidFill>
                  <a:srgbClr val="DCC8B4"/>
                </a:solidFill>
                <a:latin typeface="Arial"/>
                <a:ea typeface="Arial"/>
                <a:cs typeface="Arial"/>
              </a:rPr>
              <a:t>INVESTOR BUSINESS PLAN</a:t>
            </a:r>
          </a:p>
        </p:txBody>
      </p:sp>
      <p:sp>
        <p:nvSpPr>
          <p:cNvPr id="9" name="Rectangle 8">
            <a:extLst>
              <a:ext uri="{FF2B5EF4-FFF2-40B4-BE49-F238E27FC236}">
                <a16:creationId xmlns:a16="http://schemas.microsoft.com/office/drawing/2014/main" id="{5949158D-C233-4F43-A37E-1499C2AD36F6}"/>
              </a:ext>
            </a:extLst>
          </p:cNvPr>
          <p:cNvSpPr>
            <a:spLocks noGrp="1"/>
          </p:cNvSpPr>
          <p:nvPr/>
        </p:nvSpPr>
        <p:spPr>
          <a:xfrm>
            <a:off x="571500" y="2266950"/>
            <a:ext cx="9634384" cy="1809750"/>
          </a:xfrm>
          <a:prstGeom prst="rect">
            <a:avLst/>
          </a:prstGeom>
          <a:noFill/>
          <a:ln w="0">
            <a:noFill/>
            <a:prstDash val="solid"/>
          </a:ln>
        </p:spPr>
        <p:txBody>
          <a:bodyPr lIns="0" tIns="0" rIns="0" bIns="0" anchor="t">
            <a:noAutofit/>
          </a:bodyPr>
          <a:lstStyle/>
          <a:p>
            <a:pPr algn="l">
              <a:defRPr sz="5700" b="0" i="0">
                <a:solidFill>
                  <a:srgbClr val="FFFFFF"/>
                </a:solidFill>
                <a:latin typeface="Georgia"/>
                <a:ea typeface="Georgia"/>
                <a:cs typeface="Georgia"/>
              </a:defRPr>
            </a:pPr>
            <a:r>
              <a:rPr sz="5700" b="0" i="0" dirty="0">
                <a:solidFill>
                  <a:srgbClr val="FFFFFF"/>
                </a:solidFill>
                <a:latin typeface="Georgia"/>
                <a:ea typeface="Georgia"/>
                <a:cs typeface="Georgia"/>
              </a:rPr>
              <a:t>Engineered</a:t>
            </a:r>
            <a:r>
              <a:rPr lang="en-GB" sz="5700" b="0" i="0" dirty="0">
                <a:solidFill>
                  <a:srgbClr val="FFFFFF"/>
                </a:solidFill>
                <a:latin typeface="Georgia"/>
                <a:ea typeface="Georgia"/>
                <a:cs typeface="Georgia"/>
              </a:rPr>
              <a:t> </a:t>
            </a:r>
            <a:r>
              <a:rPr sz="5700" b="0" i="0" dirty="0">
                <a:solidFill>
                  <a:srgbClr val="FFFFFF"/>
                </a:solidFill>
                <a:latin typeface="Georgia"/>
                <a:ea typeface="Georgia"/>
                <a:cs typeface="Georgia"/>
              </a:rPr>
              <a:t>for growth</a:t>
            </a:r>
          </a:p>
        </p:txBody>
      </p:sp>
      <p:sp>
        <p:nvSpPr>
          <p:cNvPr id="10" name="Rectangle 9">
            <a:extLst>
              <a:ext uri="{FF2B5EF4-FFF2-40B4-BE49-F238E27FC236}">
                <a16:creationId xmlns:a16="http://schemas.microsoft.com/office/drawing/2014/main" id="{16294847-2A19-49C9-824B-D3C6CF4E8CD7}"/>
              </a:ext>
            </a:extLst>
          </p:cNvPr>
          <p:cNvSpPr>
            <a:spLocks noGrp="1"/>
          </p:cNvSpPr>
          <p:nvPr/>
        </p:nvSpPr>
        <p:spPr>
          <a:xfrm>
            <a:off x="114300" y="5972175"/>
            <a:ext cx="7524750" cy="304800"/>
          </a:xfrm>
          <a:prstGeom prst="rect">
            <a:avLst/>
          </a:prstGeom>
          <a:noFill/>
          <a:ln w="0">
            <a:noFill/>
            <a:prstDash val="solid"/>
          </a:ln>
        </p:spPr>
        <p:txBody>
          <a:bodyPr lIns="0" tIns="0" rIns="0" bIns="0" anchor="t">
            <a:noAutofit/>
          </a:bodyPr>
          <a:lstStyle/>
          <a:p>
            <a:pPr algn="l">
              <a:defRPr sz="1125" b="1" i="0">
                <a:solidFill>
                  <a:srgbClr val="FFFFFF"/>
                </a:solidFill>
                <a:latin typeface="Arial"/>
                <a:ea typeface="Arial"/>
                <a:cs typeface="Arial"/>
              </a:defRPr>
            </a:pPr>
            <a:r>
              <a:rPr sz="1125" b="1" i="0" dirty="0">
                <a:solidFill>
                  <a:srgbClr val="FFFFFF"/>
                </a:solidFill>
                <a:latin typeface="Arial"/>
                <a:ea typeface="Arial"/>
                <a:cs typeface="Arial"/>
              </a:rPr>
              <a:t>ENOVATE LONDON LTD  •  MEN’S &amp; WOMEN’S FASHION  •  SMALL-BATCH PRODUCTION</a:t>
            </a:r>
          </a:p>
        </p:txBody>
      </p:sp>
      <p:sp>
        <p:nvSpPr>
          <p:cNvPr id="11" name="Straight Connector 10">
            <a:extLst>
              <a:ext uri="{FF2B5EF4-FFF2-40B4-BE49-F238E27FC236}">
                <a16:creationId xmlns:a16="http://schemas.microsoft.com/office/drawing/2014/main" id="{F4B65802-D95C-4B84-AFE5-59E79C048119}"/>
              </a:ext>
            </a:extLst>
          </p:cNvPr>
          <p:cNvSpPr>
            <a:spLocks noGrp="1"/>
          </p:cNvSpPr>
          <p:nvPr/>
        </p:nvSpPr>
        <p:spPr>
          <a:xfrm>
            <a:off x="0" y="6343650"/>
            <a:ext cx="7753350" cy="0"/>
          </a:xfrm>
          <a:prstGeom prst="line">
            <a:avLst/>
          </a:prstGeom>
          <a:noFill/>
          <a:ln w="19050">
            <a:solidFill>
              <a:srgbClr val="B89C82"/>
            </a:solidFill>
            <a:prstDash val="solid"/>
          </a:ln>
        </p:spPr>
        <p:txBody>
          <a:bodyPr/>
          <a:lstStyle/>
          <a:p>
            <a:endParaRPr lang="en-GB"/>
          </a:p>
        </p:txBody>
      </p:sp>
      <p:sp>
        <p:nvSpPr>
          <p:cNvPr id="12" name="Rectangle 11">
            <a:extLst>
              <a:ext uri="{FF2B5EF4-FFF2-40B4-BE49-F238E27FC236}">
                <a16:creationId xmlns:a16="http://schemas.microsoft.com/office/drawing/2014/main" id="{696D6792-40A5-4F70-BB0F-8B2E52DB2FEC}"/>
              </a:ext>
            </a:extLst>
          </p:cNvPr>
          <p:cNvSpPr>
            <a:spLocks noGrp="1"/>
          </p:cNvSpPr>
          <p:nvPr/>
        </p:nvSpPr>
        <p:spPr>
          <a:xfrm>
            <a:off x="3417415" y="3522172"/>
            <a:ext cx="7138834" cy="2199321"/>
          </a:xfrm>
          <a:prstGeom prst="rect">
            <a:avLst/>
          </a:prstGeom>
          <a:noFill/>
          <a:ln w="0">
            <a:noFill/>
            <a:prstDash val="solid"/>
          </a:ln>
        </p:spPr>
        <p:txBody>
          <a:bodyPr lIns="0" tIns="0" rIns="0" bIns="0" anchor="t">
            <a:normAutofit/>
          </a:bodyPr>
          <a:lstStyle/>
          <a:p>
            <a:pPr>
              <a:defRPr sz="1200" b="0" i="0">
                <a:solidFill>
                  <a:srgbClr val="F0ECE8"/>
                </a:solidFill>
                <a:latin typeface="Arial"/>
                <a:ea typeface="Arial"/>
                <a:cs typeface="Arial"/>
              </a:defRPr>
            </a:pPr>
            <a:r>
              <a:rPr lang="en-GB" sz="2000" b="0" i="0" dirty="0">
                <a:solidFill>
                  <a:srgbClr val="F0ECE8"/>
                </a:solidFill>
                <a:latin typeface="Arial"/>
                <a:ea typeface="Arial"/>
                <a:cs typeface="Arial"/>
              </a:rPr>
              <a:t>Module Name : </a:t>
            </a:r>
            <a:r>
              <a:rPr lang="en-GB" sz="2000" dirty="0"/>
              <a:t>Enterprise and Entrepreneurship</a:t>
            </a:r>
          </a:p>
          <a:p>
            <a:pPr>
              <a:defRPr sz="1200" b="0" i="0">
                <a:solidFill>
                  <a:srgbClr val="F0ECE8"/>
                </a:solidFill>
                <a:latin typeface="Arial"/>
                <a:ea typeface="Arial"/>
                <a:cs typeface="Arial"/>
              </a:defRPr>
            </a:pPr>
            <a:r>
              <a:rPr lang="en-GB" sz="2000" b="0" i="0" dirty="0">
                <a:solidFill>
                  <a:srgbClr val="F0ECE8"/>
                </a:solidFill>
                <a:latin typeface="Arial"/>
                <a:ea typeface="Arial"/>
                <a:cs typeface="Arial"/>
              </a:rPr>
              <a:t>Code               : </a:t>
            </a:r>
            <a:r>
              <a:rPr lang="en-GB" sz="2000" dirty="0"/>
              <a:t>LCLM4006</a:t>
            </a:r>
            <a:endParaRPr sz="2000" b="0" i="0" dirty="0">
              <a:solidFill>
                <a:srgbClr val="F0ECE8"/>
              </a:solidFill>
              <a:latin typeface="Arial"/>
              <a:ea typeface="Arial"/>
              <a:cs typeface="Arial"/>
            </a:endParaRPr>
          </a:p>
          <a:p>
            <a:pPr>
              <a:defRPr sz="1200" b="0" i="0">
                <a:solidFill>
                  <a:srgbClr val="F0ECE8"/>
                </a:solidFill>
                <a:latin typeface="Arial"/>
                <a:ea typeface="Arial"/>
                <a:cs typeface="Arial"/>
              </a:defRPr>
            </a:pPr>
            <a:r>
              <a:rPr lang="en-GB" sz="2000" b="0" i="0" dirty="0">
                <a:solidFill>
                  <a:srgbClr val="F0ECE8"/>
                </a:solidFill>
                <a:latin typeface="Arial"/>
                <a:ea typeface="Arial"/>
                <a:cs typeface="Arial"/>
              </a:rPr>
              <a:t>Name              :</a:t>
            </a:r>
            <a:r>
              <a:rPr sz="2000" b="0" i="0" dirty="0">
                <a:solidFill>
                  <a:srgbClr val="F0ECE8"/>
                </a:solidFill>
                <a:latin typeface="Arial"/>
                <a:ea typeface="Arial"/>
                <a:cs typeface="Arial"/>
              </a:rPr>
              <a:t>  </a:t>
            </a:r>
            <a:r>
              <a:rPr lang="en-GB" sz="2000" dirty="0">
                <a:solidFill>
                  <a:srgbClr val="F0ECE8"/>
                </a:solidFill>
                <a:latin typeface="Arial"/>
                <a:ea typeface="Arial"/>
                <a:cs typeface="Arial"/>
              </a:rPr>
              <a:t>Rajakumari Manickam</a:t>
            </a:r>
            <a:r>
              <a:rPr sz="2000" b="0" i="0" dirty="0">
                <a:solidFill>
                  <a:srgbClr val="F0ECE8"/>
                </a:solidFill>
                <a:latin typeface="Arial"/>
                <a:ea typeface="Arial"/>
                <a:cs typeface="Arial"/>
              </a:rPr>
              <a:t>  </a:t>
            </a:r>
            <a:endParaRPr lang="en-GB" sz="2000" b="0" i="0" dirty="0">
              <a:solidFill>
                <a:srgbClr val="F0ECE8"/>
              </a:solidFill>
              <a:latin typeface="Arial"/>
              <a:ea typeface="Arial"/>
              <a:cs typeface="Arial"/>
            </a:endParaRPr>
          </a:p>
          <a:p>
            <a:pPr>
              <a:defRPr sz="1200" b="0" i="0">
                <a:solidFill>
                  <a:srgbClr val="F0ECE8"/>
                </a:solidFill>
                <a:latin typeface="Arial"/>
                <a:ea typeface="Arial"/>
                <a:cs typeface="Arial"/>
              </a:defRPr>
            </a:pPr>
            <a:r>
              <a:rPr sz="2000" b="0" i="0" dirty="0">
                <a:solidFill>
                  <a:srgbClr val="F0ECE8"/>
                </a:solidFill>
                <a:latin typeface="Arial"/>
                <a:ea typeface="Arial"/>
                <a:cs typeface="Arial"/>
              </a:rPr>
              <a:t>Student ID</a:t>
            </a:r>
            <a:r>
              <a:rPr lang="en-GB" sz="2000" b="0" i="0" dirty="0">
                <a:solidFill>
                  <a:srgbClr val="F0ECE8"/>
                </a:solidFill>
                <a:latin typeface="Arial"/>
                <a:ea typeface="Arial"/>
                <a:cs typeface="Arial"/>
              </a:rPr>
              <a:t>       </a:t>
            </a:r>
            <a:r>
              <a:rPr sz="2000" b="0" i="0" dirty="0">
                <a:solidFill>
                  <a:srgbClr val="F0ECE8"/>
                </a:solidFill>
                <a:latin typeface="Arial"/>
                <a:ea typeface="Arial"/>
                <a:cs typeface="Arial"/>
              </a:rPr>
              <a:t>: </a:t>
            </a:r>
            <a:r>
              <a:rPr lang="en-GB" sz="2000" dirty="0">
                <a:solidFill>
                  <a:srgbClr val="F0ECE8"/>
                </a:solidFill>
                <a:latin typeface="Arial"/>
                <a:ea typeface="Arial"/>
                <a:cs typeface="Arial"/>
              </a:rPr>
              <a:t>2430805</a:t>
            </a:r>
            <a:endParaRPr sz="2000" b="0" i="0" dirty="0">
              <a:solidFill>
                <a:srgbClr val="F0ECE8"/>
              </a:solidFill>
              <a:latin typeface="Arial"/>
              <a:ea typeface="Arial"/>
              <a:cs typeface="Arial"/>
            </a:endParaRPr>
          </a:p>
          <a:p>
            <a:pPr algn="l">
              <a:defRPr sz="1200" b="0" i="0">
                <a:solidFill>
                  <a:srgbClr val="F0ECE8"/>
                </a:solidFill>
                <a:latin typeface="Arial"/>
                <a:ea typeface="Arial"/>
                <a:cs typeface="Arial"/>
              </a:defRPr>
            </a:pPr>
            <a:r>
              <a:rPr sz="2000" b="0" i="0" dirty="0">
                <a:solidFill>
                  <a:srgbClr val="F0ECE8"/>
                </a:solidFill>
                <a:latin typeface="Arial"/>
                <a:ea typeface="Arial"/>
                <a:cs typeface="Arial"/>
              </a:rPr>
              <a:t>Lecturer</a:t>
            </a:r>
            <a:r>
              <a:rPr lang="en-GB" sz="2000" b="0" i="0" dirty="0">
                <a:solidFill>
                  <a:srgbClr val="F0ECE8"/>
                </a:solidFill>
                <a:latin typeface="Arial"/>
                <a:ea typeface="Arial"/>
                <a:cs typeface="Arial"/>
              </a:rPr>
              <a:t>          </a:t>
            </a:r>
            <a:r>
              <a:rPr sz="2000" b="0" i="0" dirty="0">
                <a:solidFill>
                  <a:srgbClr val="F0ECE8"/>
                </a:solidFill>
                <a:latin typeface="Arial"/>
                <a:ea typeface="Arial"/>
                <a:cs typeface="Arial"/>
              </a:rPr>
              <a:t>: Andry </a:t>
            </a:r>
            <a:r>
              <a:rPr sz="2000" b="0" i="0" dirty="0" err="1">
                <a:solidFill>
                  <a:srgbClr val="F0ECE8"/>
                </a:solidFill>
                <a:latin typeface="Arial"/>
                <a:ea typeface="Arial"/>
                <a:cs typeface="Arial"/>
              </a:rPr>
              <a:t>Rakotovololona</a:t>
            </a:r>
            <a:endParaRPr sz="2000" b="0" i="0" dirty="0">
              <a:solidFill>
                <a:srgbClr val="F0ECE8"/>
              </a:solidFill>
              <a:latin typeface="Arial"/>
              <a:ea typeface="Arial"/>
              <a:cs typeface="Arial"/>
            </a:endParaRPr>
          </a:p>
        </p:txBody>
      </p:sp>
      <p:sp>
        <p:nvSpPr>
          <p:cNvPr id="13" name="Rectangle 12">
            <a:extLst>
              <a:ext uri="{FF2B5EF4-FFF2-40B4-BE49-F238E27FC236}">
                <a16:creationId xmlns:a16="http://schemas.microsoft.com/office/drawing/2014/main" id="{10FED71F-6487-4418-9F34-D45C3AA76350}"/>
              </a:ext>
            </a:extLst>
          </p:cNvPr>
          <p:cNvSpPr>
            <a:spLocks noGrp="1"/>
          </p:cNvSpPr>
          <p:nvPr/>
        </p:nvSpPr>
        <p:spPr>
          <a:xfrm>
            <a:off x="11049000" y="6343650"/>
            <a:ext cx="552450" cy="228600"/>
          </a:xfrm>
          <a:prstGeom prst="rect">
            <a:avLst/>
          </a:prstGeom>
          <a:noFill/>
          <a:ln w="0">
            <a:noFill/>
            <a:prstDash val="solid"/>
          </a:ln>
        </p:spPr>
        <p:txBody>
          <a:bodyPr lIns="0" tIns="0" rIns="0" bIns="0" anchor="t">
            <a:noAutofit/>
          </a:bodyPr>
          <a:lstStyle/>
          <a:p>
            <a:pPr algn="r">
              <a:defRPr sz="900" b="1" i="0">
                <a:solidFill>
                  <a:srgbClr val="DCC8B4"/>
                </a:solidFill>
                <a:latin typeface="Arial"/>
                <a:ea typeface="Arial"/>
                <a:cs typeface="Arial"/>
              </a:defRPr>
            </a:pPr>
            <a:r>
              <a:rPr sz="900" b="1" i="0">
                <a:solidFill>
                  <a:srgbClr val="DCC8B4"/>
                </a:solidFill>
                <a:latin typeface="Arial"/>
                <a:ea typeface="Arial"/>
                <a:cs typeface="Arial"/>
              </a:rPr>
              <a:t>01</a:t>
            </a:r>
          </a:p>
        </p:txBody>
      </p:sp>
    </p:spTree>
    <p:extLst>
      <p:ext uri="{BB962C8B-B14F-4D97-AF65-F5344CB8AC3E}">
        <p14:creationId xmlns:p14="http://schemas.microsoft.com/office/powerpoint/2010/main" val="1292331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35" name="Picture 34"/>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663CA555-14E5-49CA-9A62-08958FBE0CA4}"/>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79B4AA42-2B7C-43A1-B588-FB1503656109}"/>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B662EBDF-8C39-4D8D-A0C5-FCE830B98D6C}"/>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02</a:t>
            </a:r>
          </a:p>
        </p:txBody>
      </p:sp>
      <p:sp>
        <p:nvSpPr>
          <p:cNvPr id="5" name="Straight Connector 4">
            <a:extLst>
              <a:ext uri="{FF2B5EF4-FFF2-40B4-BE49-F238E27FC236}">
                <a16:creationId xmlns:a16="http://schemas.microsoft.com/office/drawing/2014/main" id="{2B9DFC07-2FB9-49EC-BF3E-FDA49A9F2E8D}"/>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7C69FE44-6D24-408A-8733-B4F178E5D862}"/>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525" b="0" i="0">
                <a:solidFill>
                  <a:srgbClr val="111111"/>
                </a:solidFill>
                <a:latin typeface="Georgia"/>
                <a:ea typeface="Georgia"/>
                <a:cs typeface="Georgia"/>
              </a:defRPr>
            </a:pPr>
            <a:r>
              <a:rPr sz="3525" b="0" i="0">
                <a:solidFill>
                  <a:srgbClr val="111111"/>
                </a:solidFill>
                <a:latin typeface="Georgia"/>
                <a:ea typeface="Georgia"/>
                <a:cs typeface="Georgia"/>
              </a:rPr>
              <a:t>What this investment unlocks</a:t>
            </a:r>
          </a:p>
        </p:txBody>
      </p:sp>
      <p:sp>
        <p:nvSpPr>
          <p:cNvPr id="7" name="Rectangle 6">
            <a:extLst>
              <a:ext uri="{FF2B5EF4-FFF2-40B4-BE49-F238E27FC236}">
                <a16:creationId xmlns:a16="http://schemas.microsoft.com/office/drawing/2014/main" id="{889659F8-E7A5-4351-B70A-F619B69C28B4}"/>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A concise route from the customer need to the investor decision.</a:t>
            </a:r>
          </a:p>
        </p:txBody>
      </p:sp>
      <p:sp>
        <p:nvSpPr>
          <p:cNvPr id="8" name="Rectangle 7">
            <a:extLst>
              <a:ext uri="{FF2B5EF4-FFF2-40B4-BE49-F238E27FC236}">
                <a16:creationId xmlns:a16="http://schemas.microsoft.com/office/drawing/2014/main" id="{0411B9BD-9ABC-4D5F-B974-AF8DB2A75675}"/>
              </a:ext>
            </a:extLst>
          </p:cNvPr>
          <p:cNvSpPr>
            <a:spLocks noGrp="1"/>
          </p:cNvSpPr>
          <p:nvPr/>
        </p:nvSpPr>
        <p:spPr>
          <a:xfrm>
            <a:off x="685800" y="2209800"/>
            <a:ext cx="666750" cy="4191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01</a:t>
            </a:r>
          </a:p>
        </p:txBody>
      </p:sp>
      <p:sp>
        <p:nvSpPr>
          <p:cNvPr id="9" name="Rectangle 8">
            <a:extLst>
              <a:ext uri="{FF2B5EF4-FFF2-40B4-BE49-F238E27FC236}">
                <a16:creationId xmlns:a16="http://schemas.microsoft.com/office/drawing/2014/main" id="{EDAC3E07-26E7-4778-A1BA-396DD247A13F}"/>
              </a:ext>
            </a:extLst>
          </p:cNvPr>
          <p:cNvSpPr>
            <a:spLocks noGrp="1"/>
          </p:cNvSpPr>
          <p:nvPr/>
        </p:nvSpPr>
        <p:spPr>
          <a:xfrm>
            <a:off x="1485900" y="2219325"/>
            <a:ext cx="4238625" cy="333375"/>
          </a:xfrm>
          <a:prstGeom prst="rect">
            <a:avLst/>
          </a:prstGeom>
          <a:noFill/>
          <a:ln w="0">
            <a:noFill/>
            <a:prstDash val="solid"/>
          </a:ln>
        </p:spPr>
        <p:txBody>
          <a:bodyPr lIns="0" tIns="0" rIns="0" bIns="0" anchor="t">
            <a:noAutofit/>
          </a:bodyPr>
          <a:lstStyle/>
          <a:p>
            <a:pPr algn="l">
              <a:defRPr sz="1725" b="1" i="0">
                <a:solidFill>
                  <a:srgbClr val="111111"/>
                </a:solidFill>
                <a:latin typeface="Arial"/>
                <a:ea typeface="Arial"/>
                <a:cs typeface="Arial"/>
              </a:defRPr>
            </a:pPr>
            <a:r>
              <a:rPr sz="1725" b="1" i="0">
                <a:solidFill>
                  <a:srgbClr val="111111"/>
                </a:solidFill>
                <a:latin typeface="Arial"/>
                <a:ea typeface="Arial"/>
                <a:cs typeface="Arial"/>
              </a:rPr>
              <a:t>The idea</a:t>
            </a:r>
          </a:p>
        </p:txBody>
      </p:sp>
      <p:sp>
        <p:nvSpPr>
          <p:cNvPr id="10" name="Rectangle 9">
            <a:extLst>
              <a:ext uri="{FF2B5EF4-FFF2-40B4-BE49-F238E27FC236}">
                <a16:creationId xmlns:a16="http://schemas.microsoft.com/office/drawing/2014/main" id="{D188CE46-6F0B-4093-8965-6C72591D820D}"/>
              </a:ext>
            </a:extLst>
          </p:cNvPr>
          <p:cNvSpPr>
            <a:spLocks noGrp="1"/>
          </p:cNvSpPr>
          <p:nvPr/>
        </p:nvSpPr>
        <p:spPr>
          <a:xfrm>
            <a:off x="1485900" y="2590800"/>
            <a:ext cx="4238625" cy="400050"/>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A focused fashion collection</a:t>
            </a:r>
          </a:p>
        </p:txBody>
      </p:sp>
      <p:sp>
        <p:nvSpPr>
          <p:cNvPr id="11" name="Straight Connector 10">
            <a:extLst>
              <a:ext uri="{FF2B5EF4-FFF2-40B4-BE49-F238E27FC236}">
                <a16:creationId xmlns:a16="http://schemas.microsoft.com/office/drawing/2014/main" id="{45324A64-E046-4328-84A6-89D13BCCA788}"/>
              </a:ext>
            </a:extLst>
          </p:cNvPr>
          <p:cNvSpPr>
            <a:spLocks noGrp="1"/>
          </p:cNvSpPr>
          <p:nvPr/>
        </p:nvSpPr>
        <p:spPr>
          <a:xfrm>
            <a:off x="685800" y="3124200"/>
            <a:ext cx="4953000" cy="0"/>
          </a:xfrm>
          <a:prstGeom prst="line">
            <a:avLst/>
          </a:prstGeom>
          <a:noFill/>
          <a:ln w="9525">
            <a:solidFill>
              <a:srgbClr val="D8D0C9"/>
            </a:solidFill>
            <a:prstDash val="solid"/>
          </a:ln>
        </p:spPr>
        <p:txBody>
          <a:bodyPr/>
          <a:lstStyle/>
          <a:p>
            <a:endParaRPr lang="en-GB"/>
          </a:p>
        </p:txBody>
      </p:sp>
      <p:sp>
        <p:nvSpPr>
          <p:cNvPr id="12" name="Rectangle 11">
            <a:extLst>
              <a:ext uri="{FF2B5EF4-FFF2-40B4-BE49-F238E27FC236}">
                <a16:creationId xmlns:a16="http://schemas.microsoft.com/office/drawing/2014/main" id="{2D0C1DA8-1068-4240-B158-59C6A92A46CF}"/>
              </a:ext>
            </a:extLst>
          </p:cNvPr>
          <p:cNvSpPr>
            <a:spLocks noGrp="1"/>
          </p:cNvSpPr>
          <p:nvPr/>
        </p:nvSpPr>
        <p:spPr>
          <a:xfrm>
            <a:off x="6267450" y="2209800"/>
            <a:ext cx="666750" cy="4191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02</a:t>
            </a:r>
          </a:p>
        </p:txBody>
      </p:sp>
      <p:sp>
        <p:nvSpPr>
          <p:cNvPr id="13" name="Rectangle 12">
            <a:extLst>
              <a:ext uri="{FF2B5EF4-FFF2-40B4-BE49-F238E27FC236}">
                <a16:creationId xmlns:a16="http://schemas.microsoft.com/office/drawing/2014/main" id="{440A37D8-AAB1-4646-A3DC-3F39BA7BAA87}"/>
              </a:ext>
            </a:extLst>
          </p:cNvPr>
          <p:cNvSpPr>
            <a:spLocks noGrp="1"/>
          </p:cNvSpPr>
          <p:nvPr/>
        </p:nvSpPr>
        <p:spPr>
          <a:xfrm>
            <a:off x="7067550" y="2219325"/>
            <a:ext cx="4238625" cy="333375"/>
          </a:xfrm>
          <a:prstGeom prst="rect">
            <a:avLst/>
          </a:prstGeom>
          <a:noFill/>
          <a:ln w="0">
            <a:noFill/>
            <a:prstDash val="solid"/>
          </a:ln>
        </p:spPr>
        <p:txBody>
          <a:bodyPr lIns="0" tIns="0" rIns="0" bIns="0" anchor="t">
            <a:noAutofit/>
          </a:bodyPr>
          <a:lstStyle/>
          <a:p>
            <a:pPr algn="l">
              <a:defRPr sz="1725" b="1" i="0">
                <a:solidFill>
                  <a:srgbClr val="111111"/>
                </a:solidFill>
                <a:latin typeface="Arial"/>
                <a:ea typeface="Arial"/>
                <a:cs typeface="Arial"/>
              </a:defRPr>
            </a:pPr>
            <a:r>
              <a:rPr sz="1725" b="1" i="0">
                <a:solidFill>
                  <a:srgbClr val="111111"/>
                </a:solidFill>
                <a:latin typeface="Arial"/>
                <a:ea typeface="Arial"/>
                <a:cs typeface="Arial"/>
              </a:rPr>
              <a:t>The structure</a:t>
            </a:r>
          </a:p>
        </p:txBody>
      </p:sp>
      <p:sp>
        <p:nvSpPr>
          <p:cNvPr id="14" name="Rectangle 13">
            <a:extLst>
              <a:ext uri="{FF2B5EF4-FFF2-40B4-BE49-F238E27FC236}">
                <a16:creationId xmlns:a16="http://schemas.microsoft.com/office/drawing/2014/main" id="{FCEABD18-7A57-403F-B059-09716B1593BE}"/>
              </a:ext>
            </a:extLst>
          </p:cNvPr>
          <p:cNvSpPr>
            <a:spLocks noGrp="1"/>
          </p:cNvSpPr>
          <p:nvPr/>
        </p:nvSpPr>
        <p:spPr>
          <a:xfrm>
            <a:off x="7067550" y="2590800"/>
            <a:ext cx="4238625" cy="400050"/>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A limited company with lean control</a:t>
            </a:r>
          </a:p>
        </p:txBody>
      </p:sp>
      <p:sp>
        <p:nvSpPr>
          <p:cNvPr id="15" name="Straight Connector 14">
            <a:extLst>
              <a:ext uri="{FF2B5EF4-FFF2-40B4-BE49-F238E27FC236}">
                <a16:creationId xmlns:a16="http://schemas.microsoft.com/office/drawing/2014/main" id="{31D28E84-DB85-4064-A721-AFA1D794407C}"/>
              </a:ext>
            </a:extLst>
          </p:cNvPr>
          <p:cNvSpPr>
            <a:spLocks noGrp="1"/>
          </p:cNvSpPr>
          <p:nvPr/>
        </p:nvSpPr>
        <p:spPr>
          <a:xfrm>
            <a:off x="6267450" y="3124200"/>
            <a:ext cx="4953000" cy="0"/>
          </a:xfrm>
          <a:prstGeom prst="line">
            <a:avLst/>
          </a:prstGeom>
          <a:noFill/>
          <a:ln w="9525">
            <a:solidFill>
              <a:srgbClr val="D8D0C9"/>
            </a:solidFill>
            <a:prstDash val="solid"/>
          </a:ln>
        </p:spPr>
        <p:txBody>
          <a:bodyPr/>
          <a:lstStyle/>
          <a:p>
            <a:endParaRPr lang="en-GB"/>
          </a:p>
        </p:txBody>
      </p:sp>
      <p:sp>
        <p:nvSpPr>
          <p:cNvPr id="16" name="Rectangle 15">
            <a:extLst>
              <a:ext uri="{FF2B5EF4-FFF2-40B4-BE49-F238E27FC236}">
                <a16:creationId xmlns:a16="http://schemas.microsoft.com/office/drawing/2014/main" id="{28B8F235-5360-4FE4-A1E0-A84903D18775}"/>
              </a:ext>
            </a:extLst>
          </p:cNvPr>
          <p:cNvSpPr>
            <a:spLocks noGrp="1"/>
          </p:cNvSpPr>
          <p:nvPr/>
        </p:nvSpPr>
        <p:spPr>
          <a:xfrm>
            <a:off x="685800" y="3400425"/>
            <a:ext cx="666750" cy="4191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03</a:t>
            </a:r>
          </a:p>
        </p:txBody>
      </p:sp>
      <p:sp>
        <p:nvSpPr>
          <p:cNvPr id="17" name="Rectangle 16">
            <a:extLst>
              <a:ext uri="{FF2B5EF4-FFF2-40B4-BE49-F238E27FC236}">
                <a16:creationId xmlns:a16="http://schemas.microsoft.com/office/drawing/2014/main" id="{58FB93FB-0BC2-4E33-A7A6-EE2E2C5B7A2E}"/>
              </a:ext>
            </a:extLst>
          </p:cNvPr>
          <p:cNvSpPr>
            <a:spLocks noGrp="1"/>
          </p:cNvSpPr>
          <p:nvPr/>
        </p:nvSpPr>
        <p:spPr>
          <a:xfrm>
            <a:off x="1485900" y="3409950"/>
            <a:ext cx="4238625" cy="333375"/>
          </a:xfrm>
          <a:prstGeom prst="rect">
            <a:avLst/>
          </a:prstGeom>
          <a:noFill/>
          <a:ln w="0">
            <a:noFill/>
            <a:prstDash val="solid"/>
          </a:ln>
        </p:spPr>
        <p:txBody>
          <a:bodyPr lIns="0" tIns="0" rIns="0" bIns="0" anchor="t">
            <a:noAutofit/>
          </a:bodyPr>
          <a:lstStyle/>
          <a:p>
            <a:pPr algn="l">
              <a:defRPr sz="1725" b="1" i="0">
                <a:solidFill>
                  <a:srgbClr val="111111"/>
                </a:solidFill>
                <a:latin typeface="Arial"/>
                <a:ea typeface="Arial"/>
                <a:cs typeface="Arial"/>
              </a:defRPr>
            </a:pPr>
            <a:r>
              <a:rPr sz="1725" b="1" i="0">
                <a:solidFill>
                  <a:srgbClr val="111111"/>
                </a:solidFill>
                <a:latin typeface="Arial"/>
                <a:ea typeface="Arial"/>
                <a:cs typeface="Arial"/>
              </a:rPr>
              <a:t>The market</a:t>
            </a:r>
          </a:p>
        </p:txBody>
      </p:sp>
      <p:sp>
        <p:nvSpPr>
          <p:cNvPr id="18" name="Rectangle 17">
            <a:extLst>
              <a:ext uri="{FF2B5EF4-FFF2-40B4-BE49-F238E27FC236}">
                <a16:creationId xmlns:a16="http://schemas.microsoft.com/office/drawing/2014/main" id="{B2AA09F0-A84A-4981-8389-E813ACDE13A5}"/>
              </a:ext>
            </a:extLst>
          </p:cNvPr>
          <p:cNvSpPr>
            <a:spLocks noGrp="1"/>
          </p:cNvSpPr>
          <p:nvPr/>
        </p:nvSpPr>
        <p:spPr>
          <a:xfrm>
            <a:off x="1485900" y="3781425"/>
            <a:ext cx="4238625" cy="400050"/>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Three external forces that shape launch</a:t>
            </a:r>
          </a:p>
        </p:txBody>
      </p:sp>
      <p:sp>
        <p:nvSpPr>
          <p:cNvPr id="19" name="Straight Connector 18">
            <a:extLst>
              <a:ext uri="{FF2B5EF4-FFF2-40B4-BE49-F238E27FC236}">
                <a16:creationId xmlns:a16="http://schemas.microsoft.com/office/drawing/2014/main" id="{65B1A25B-1DC5-42D2-9BA6-227A2EF26D9D}"/>
              </a:ext>
            </a:extLst>
          </p:cNvPr>
          <p:cNvSpPr>
            <a:spLocks noGrp="1"/>
          </p:cNvSpPr>
          <p:nvPr/>
        </p:nvSpPr>
        <p:spPr>
          <a:xfrm>
            <a:off x="685800" y="4314825"/>
            <a:ext cx="4953000" cy="0"/>
          </a:xfrm>
          <a:prstGeom prst="line">
            <a:avLst/>
          </a:prstGeom>
          <a:noFill/>
          <a:ln w="9525">
            <a:solidFill>
              <a:srgbClr val="D8D0C9"/>
            </a:solidFill>
            <a:prstDash val="solid"/>
          </a:ln>
        </p:spPr>
        <p:txBody>
          <a:bodyPr/>
          <a:lstStyle/>
          <a:p>
            <a:endParaRPr lang="en-GB"/>
          </a:p>
        </p:txBody>
      </p:sp>
      <p:sp>
        <p:nvSpPr>
          <p:cNvPr id="20" name="Rectangle 19">
            <a:extLst>
              <a:ext uri="{FF2B5EF4-FFF2-40B4-BE49-F238E27FC236}">
                <a16:creationId xmlns:a16="http://schemas.microsoft.com/office/drawing/2014/main" id="{6EC0FE1C-A64D-49E9-B9CB-492BB1A98599}"/>
              </a:ext>
            </a:extLst>
          </p:cNvPr>
          <p:cNvSpPr>
            <a:spLocks noGrp="1"/>
          </p:cNvSpPr>
          <p:nvPr/>
        </p:nvSpPr>
        <p:spPr>
          <a:xfrm>
            <a:off x="6267450" y="3400425"/>
            <a:ext cx="666750" cy="4191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04</a:t>
            </a:r>
          </a:p>
        </p:txBody>
      </p:sp>
      <p:sp>
        <p:nvSpPr>
          <p:cNvPr id="21" name="Rectangle 20">
            <a:extLst>
              <a:ext uri="{FF2B5EF4-FFF2-40B4-BE49-F238E27FC236}">
                <a16:creationId xmlns:a16="http://schemas.microsoft.com/office/drawing/2014/main" id="{5A6A563E-85F5-4C8D-864D-FC5EEFFE6E44}"/>
              </a:ext>
            </a:extLst>
          </p:cNvPr>
          <p:cNvSpPr>
            <a:spLocks noGrp="1"/>
          </p:cNvSpPr>
          <p:nvPr/>
        </p:nvSpPr>
        <p:spPr>
          <a:xfrm>
            <a:off x="7067550" y="3409950"/>
            <a:ext cx="4238625" cy="333375"/>
          </a:xfrm>
          <a:prstGeom prst="rect">
            <a:avLst/>
          </a:prstGeom>
          <a:noFill/>
          <a:ln w="0">
            <a:noFill/>
            <a:prstDash val="solid"/>
          </a:ln>
        </p:spPr>
        <p:txBody>
          <a:bodyPr lIns="0" tIns="0" rIns="0" bIns="0" anchor="t">
            <a:noAutofit/>
          </a:bodyPr>
          <a:lstStyle/>
          <a:p>
            <a:pPr algn="l">
              <a:defRPr sz="1725" b="1" i="0">
                <a:solidFill>
                  <a:srgbClr val="111111"/>
                </a:solidFill>
                <a:latin typeface="Arial"/>
                <a:ea typeface="Arial"/>
                <a:cs typeface="Arial"/>
              </a:defRPr>
            </a:pPr>
            <a:r>
              <a:rPr sz="1725" b="1" i="0">
                <a:solidFill>
                  <a:srgbClr val="111111"/>
                </a:solidFill>
                <a:latin typeface="Arial"/>
                <a:ea typeface="Arial"/>
                <a:cs typeface="Arial"/>
              </a:rPr>
              <a:t>The route</a:t>
            </a:r>
          </a:p>
        </p:txBody>
      </p:sp>
      <p:sp>
        <p:nvSpPr>
          <p:cNvPr id="22" name="Rectangle 21">
            <a:extLst>
              <a:ext uri="{FF2B5EF4-FFF2-40B4-BE49-F238E27FC236}">
                <a16:creationId xmlns:a16="http://schemas.microsoft.com/office/drawing/2014/main" id="{E4C72C1D-8B74-4765-A0AF-A81E64DD3F0C}"/>
              </a:ext>
            </a:extLst>
          </p:cNvPr>
          <p:cNvSpPr>
            <a:spLocks noGrp="1"/>
          </p:cNvSpPr>
          <p:nvPr/>
        </p:nvSpPr>
        <p:spPr>
          <a:xfrm>
            <a:off x="7067550" y="3781425"/>
            <a:ext cx="4238625" cy="400050"/>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Two strategies for demand and loyalty</a:t>
            </a:r>
          </a:p>
        </p:txBody>
      </p:sp>
      <p:sp>
        <p:nvSpPr>
          <p:cNvPr id="23" name="Straight Connector 22">
            <a:extLst>
              <a:ext uri="{FF2B5EF4-FFF2-40B4-BE49-F238E27FC236}">
                <a16:creationId xmlns:a16="http://schemas.microsoft.com/office/drawing/2014/main" id="{F6469522-52FF-4CA7-8D1D-9C8869986B54}"/>
              </a:ext>
            </a:extLst>
          </p:cNvPr>
          <p:cNvSpPr>
            <a:spLocks noGrp="1"/>
          </p:cNvSpPr>
          <p:nvPr/>
        </p:nvSpPr>
        <p:spPr>
          <a:xfrm>
            <a:off x="6267450" y="4314825"/>
            <a:ext cx="4953000" cy="0"/>
          </a:xfrm>
          <a:prstGeom prst="line">
            <a:avLst/>
          </a:prstGeom>
          <a:noFill/>
          <a:ln w="9525">
            <a:solidFill>
              <a:srgbClr val="D8D0C9"/>
            </a:solidFill>
            <a:prstDash val="solid"/>
          </a:ln>
        </p:spPr>
        <p:txBody>
          <a:bodyPr/>
          <a:lstStyle/>
          <a:p>
            <a:endParaRPr lang="en-GB"/>
          </a:p>
        </p:txBody>
      </p:sp>
      <p:sp>
        <p:nvSpPr>
          <p:cNvPr id="24" name="Rectangle 23">
            <a:extLst>
              <a:ext uri="{FF2B5EF4-FFF2-40B4-BE49-F238E27FC236}">
                <a16:creationId xmlns:a16="http://schemas.microsoft.com/office/drawing/2014/main" id="{1730B054-DA12-4A86-B508-D968FC84B20B}"/>
              </a:ext>
            </a:extLst>
          </p:cNvPr>
          <p:cNvSpPr>
            <a:spLocks noGrp="1"/>
          </p:cNvSpPr>
          <p:nvPr/>
        </p:nvSpPr>
        <p:spPr>
          <a:xfrm>
            <a:off x="685800" y="4591050"/>
            <a:ext cx="666750" cy="4191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05</a:t>
            </a:r>
          </a:p>
        </p:txBody>
      </p:sp>
      <p:sp>
        <p:nvSpPr>
          <p:cNvPr id="25" name="Rectangle 24">
            <a:extLst>
              <a:ext uri="{FF2B5EF4-FFF2-40B4-BE49-F238E27FC236}">
                <a16:creationId xmlns:a16="http://schemas.microsoft.com/office/drawing/2014/main" id="{6DB7DE05-145F-4DA7-91D5-28BA35AE4CEB}"/>
              </a:ext>
            </a:extLst>
          </p:cNvPr>
          <p:cNvSpPr>
            <a:spLocks noGrp="1"/>
          </p:cNvSpPr>
          <p:nvPr/>
        </p:nvSpPr>
        <p:spPr>
          <a:xfrm>
            <a:off x="1485900" y="4600575"/>
            <a:ext cx="4238625" cy="333375"/>
          </a:xfrm>
          <a:prstGeom prst="rect">
            <a:avLst/>
          </a:prstGeom>
          <a:noFill/>
          <a:ln w="0">
            <a:noFill/>
            <a:prstDash val="solid"/>
          </a:ln>
        </p:spPr>
        <p:txBody>
          <a:bodyPr lIns="0" tIns="0" rIns="0" bIns="0" anchor="t">
            <a:noAutofit/>
          </a:bodyPr>
          <a:lstStyle/>
          <a:p>
            <a:pPr algn="l">
              <a:defRPr sz="1725" b="1" i="0">
                <a:solidFill>
                  <a:srgbClr val="111111"/>
                </a:solidFill>
                <a:latin typeface="Arial"/>
                <a:ea typeface="Arial"/>
                <a:cs typeface="Arial"/>
              </a:defRPr>
            </a:pPr>
            <a:r>
              <a:rPr sz="1725" b="1" i="0">
                <a:solidFill>
                  <a:srgbClr val="111111"/>
                </a:solidFill>
                <a:latin typeface="Arial"/>
                <a:ea typeface="Arial"/>
                <a:cs typeface="Arial"/>
              </a:rPr>
              <a:t>The funding</a:t>
            </a:r>
          </a:p>
        </p:txBody>
      </p:sp>
      <p:sp>
        <p:nvSpPr>
          <p:cNvPr id="26" name="Rectangle 25">
            <a:extLst>
              <a:ext uri="{FF2B5EF4-FFF2-40B4-BE49-F238E27FC236}">
                <a16:creationId xmlns:a16="http://schemas.microsoft.com/office/drawing/2014/main" id="{C4D1D72E-ADA2-49E5-A2EA-8E3E311C524A}"/>
              </a:ext>
            </a:extLst>
          </p:cNvPr>
          <p:cNvSpPr>
            <a:spLocks noGrp="1"/>
          </p:cNvSpPr>
          <p:nvPr/>
        </p:nvSpPr>
        <p:spPr>
          <a:xfrm>
            <a:off x="1485900" y="4972050"/>
            <a:ext cx="4238625" cy="400050"/>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£25,000 launch finance</a:t>
            </a:r>
          </a:p>
        </p:txBody>
      </p:sp>
      <p:sp>
        <p:nvSpPr>
          <p:cNvPr id="27" name="Straight Connector 26">
            <a:extLst>
              <a:ext uri="{FF2B5EF4-FFF2-40B4-BE49-F238E27FC236}">
                <a16:creationId xmlns:a16="http://schemas.microsoft.com/office/drawing/2014/main" id="{58AAC4B2-9A94-4D13-82F4-9B03E67F9402}"/>
              </a:ext>
            </a:extLst>
          </p:cNvPr>
          <p:cNvSpPr>
            <a:spLocks noGrp="1"/>
          </p:cNvSpPr>
          <p:nvPr/>
        </p:nvSpPr>
        <p:spPr>
          <a:xfrm>
            <a:off x="685800" y="5505450"/>
            <a:ext cx="4953000" cy="0"/>
          </a:xfrm>
          <a:prstGeom prst="line">
            <a:avLst/>
          </a:prstGeom>
          <a:noFill/>
          <a:ln w="9525">
            <a:solidFill>
              <a:srgbClr val="D8D0C9"/>
            </a:solidFill>
            <a:prstDash val="solid"/>
          </a:ln>
        </p:spPr>
        <p:txBody>
          <a:bodyPr/>
          <a:lstStyle/>
          <a:p>
            <a:endParaRPr lang="en-GB"/>
          </a:p>
        </p:txBody>
      </p:sp>
      <p:sp>
        <p:nvSpPr>
          <p:cNvPr id="28" name="Rectangle 27">
            <a:extLst>
              <a:ext uri="{FF2B5EF4-FFF2-40B4-BE49-F238E27FC236}">
                <a16:creationId xmlns:a16="http://schemas.microsoft.com/office/drawing/2014/main" id="{5C73763B-05B5-48B1-9213-75C742911A4D}"/>
              </a:ext>
            </a:extLst>
          </p:cNvPr>
          <p:cNvSpPr>
            <a:spLocks noGrp="1"/>
          </p:cNvSpPr>
          <p:nvPr/>
        </p:nvSpPr>
        <p:spPr>
          <a:xfrm>
            <a:off x="6267450" y="4591050"/>
            <a:ext cx="666750" cy="4191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06</a:t>
            </a:r>
          </a:p>
        </p:txBody>
      </p:sp>
      <p:sp>
        <p:nvSpPr>
          <p:cNvPr id="29" name="Rectangle 28">
            <a:extLst>
              <a:ext uri="{FF2B5EF4-FFF2-40B4-BE49-F238E27FC236}">
                <a16:creationId xmlns:a16="http://schemas.microsoft.com/office/drawing/2014/main" id="{E53094B8-4933-425A-9C30-23B5626E8AD0}"/>
              </a:ext>
            </a:extLst>
          </p:cNvPr>
          <p:cNvSpPr>
            <a:spLocks noGrp="1"/>
          </p:cNvSpPr>
          <p:nvPr/>
        </p:nvSpPr>
        <p:spPr>
          <a:xfrm>
            <a:off x="7067550" y="4600575"/>
            <a:ext cx="4238625" cy="333375"/>
          </a:xfrm>
          <a:prstGeom prst="rect">
            <a:avLst/>
          </a:prstGeom>
          <a:noFill/>
          <a:ln w="0">
            <a:noFill/>
            <a:prstDash val="solid"/>
          </a:ln>
        </p:spPr>
        <p:txBody>
          <a:bodyPr lIns="0" tIns="0" rIns="0" bIns="0" anchor="t">
            <a:noAutofit/>
          </a:bodyPr>
          <a:lstStyle/>
          <a:p>
            <a:pPr algn="l">
              <a:defRPr sz="1725" b="1" i="0">
                <a:solidFill>
                  <a:srgbClr val="111111"/>
                </a:solidFill>
                <a:latin typeface="Arial"/>
                <a:ea typeface="Arial"/>
                <a:cs typeface="Arial"/>
              </a:defRPr>
            </a:pPr>
            <a:r>
              <a:rPr sz="1725" b="1" i="0">
                <a:solidFill>
                  <a:srgbClr val="111111"/>
                </a:solidFill>
                <a:latin typeface="Arial"/>
                <a:ea typeface="Arial"/>
                <a:cs typeface="Arial"/>
              </a:rPr>
              <a:t>The return logic</a:t>
            </a:r>
          </a:p>
        </p:txBody>
      </p:sp>
      <p:sp>
        <p:nvSpPr>
          <p:cNvPr id="30" name="Rectangle 29">
            <a:extLst>
              <a:ext uri="{FF2B5EF4-FFF2-40B4-BE49-F238E27FC236}">
                <a16:creationId xmlns:a16="http://schemas.microsoft.com/office/drawing/2014/main" id="{E9368BE4-591C-4282-9FFD-B71F93B16EFA}"/>
              </a:ext>
            </a:extLst>
          </p:cNvPr>
          <p:cNvSpPr>
            <a:spLocks noGrp="1"/>
          </p:cNvSpPr>
          <p:nvPr/>
        </p:nvSpPr>
        <p:spPr>
          <a:xfrm>
            <a:off x="7067550" y="4972050"/>
            <a:ext cx="4238625" cy="400050"/>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Forecast, break-even and risk controls</a:t>
            </a:r>
          </a:p>
        </p:txBody>
      </p:sp>
      <p:sp>
        <p:nvSpPr>
          <p:cNvPr id="31" name="Straight Connector 30">
            <a:extLst>
              <a:ext uri="{FF2B5EF4-FFF2-40B4-BE49-F238E27FC236}">
                <a16:creationId xmlns:a16="http://schemas.microsoft.com/office/drawing/2014/main" id="{7261494F-0833-4D36-97E2-058C9A5D8B4A}"/>
              </a:ext>
            </a:extLst>
          </p:cNvPr>
          <p:cNvSpPr>
            <a:spLocks noGrp="1"/>
          </p:cNvSpPr>
          <p:nvPr/>
        </p:nvSpPr>
        <p:spPr>
          <a:xfrm>
            <a:off x="6267450" y="5505450"/>
            <a:ext cx="4953000" cy="0"/>
          </a:xfrm>
          <a:prstGeom prst="line">
            <a:avLst/>
          </a:prstGeom>
          <a:noFill/>
          <a:ln w="9525">
            <a:solidFill>
              <a:srgbClr val="D8D0C9"/>
            </a:solidFill>
            <a:prstDash val="solid"/>
          </a:ln>
        </p:spPr>
        <p:txBody>
          <a:bodyPr/>
          <a:lstStyle/>
          <a:p>
            <a:endParaRPr lang="en-GB"/>
          </a:p>
        </p:txBody>
      </p:sp>
      <p:sp>
        <p:nvSpPr>
          <p:cNvPr id="32" name="Straight Connector 31">
            <a:extLst>
              <a:ext uri="{FF2B5EF4-FFF2-40B4-BE49-F238E27FC236}">
                <a16:creationId xmlns:a16="http://schemas.microsoft.com/office/drawing/2014/main" id="{13F7404F-DA4F-4131-9C05-665577166ED4}"/>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33" name="Rectangle 32">
            <a:extLst>
              <a:ext uri="{FF2B5EF4-FFF2-40B4-BE49-F238E27FC236}">
                <a16:creationId xmlns:a16="http://schemas.microsoft.com/office/drawing/2014/main" id="{F0A9DBDA-7AA7-4FE7-8BAD-5E524F6123DB}"/>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34" name="Rectangle 33">
            <a:extLst>
              <a:ext uri="{FF2B5EF4-FFF2-40B4-BE49-F238E27FC236}">
                <a16:creationId xmlns:a16="http://schemas.microsoft.com/office/drawing/2014/main" id="{7F1E0386-BA4B-4781-8C14-12B03634EF06}"/>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02</a:t>
            </a:r>
          </a:p>
        </p:txBody>
      </p:sp>
    </p:spTree>
    <p:extLst>
      <p:ext uri="{BB962C8B-B14F-4D97-AF65-F5344CB8AC3E}">
        <p14:creationId xmlns:p14="http://schemas.microsoft.com/office/powerpoint/2010/main" val="610490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29" name="Picture 28"/>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13110F34-9C5D-4243-AE1F-4638C85ED88E}"/>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9F16F87B-90C0-49ED-837B-072E6A98E840}"/>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2DD6F733-A249-49EB-A5D1-230DD3D61B9F}"/>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03</a:t>
            </a:r>
          </a:p>
        </p:txBody>
      </p:sp>
      <p:sp>
        <p:nvSpPr>
          <p:cNvPr id="5" name="Straight Connector 4">
            <a:extLst>
              <a:ext uri="{FF2B5EF4-FFF2-40B4-BE49-F238E27FC236}">
                <a16:creationId xmlns:a16="http://schemas.microsoft.com/office/drawing/2014/main" id="{BBECAFAF-1E57-46D5-8F60-2CE4C8E35DAF}"/>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574869EC-C941-4327-99FA-6C9A95E8590C}"/>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300" b="0" i="0">
                <a:solidFill>
                  <a:srgbClr val="111111"/>
                </a:solidFill>
                <a:latin typeface="Georgia"/>
                <a:ea typeface="Georgia"/>
                <a:cs typeface="Georgia"/>
              </a:defRPr>
            </a:pPr>
            <a:r>
              <a:rPr sz="3300" b="0" i="0">
                <a:solidFill>
                  <a:srgbClr val="111111"/>
                </a:solidFill>
                <a:latin typeface="Georgia"/>
                <a:ea typeface="Georgia"/>
                <a:cs typeface="Georgia"/>
              </a:rPr>
              <a:t>A focused collection built around customer choice</a:t>
            </a:r>
          </a:p>
        </p:txBody>
      </p:sp>
      <p:pic>
        <p:nvPicPr>
          <p:cNvPr id="35" name="Picture 34"/>
          <p:cNvPicPr>
            <a:picLocks noChangeAspect="1"/>
          </p:cNvPicPr>
          <p:nvPr/>
        </p:nvPicPr>
        <p:blipFill>
          <a:blip r:embed="rId4"/>
          <a:srcRect l="9910" r="9910"/>
          <a:stretch>
            <a:fillRect/>
          </a:stretch>
        </p:blipFill>
        <p:spPr>
          <a:xfrm>
            <a:off x="8191500" y="1790700"/>
            <a:ext cx="3390900" cy="4229100"/>
          </a:xfrm>
          <a:prstGeom prst="roundRect">
            <a:avLst>
              <a:gd name="adj" fmla="val 2809"/>
            </a:avLst>
          </a:prstGeom>
        </p:spPr>
      </p:pic>
      <p:sp>
        <p:nvSpPr>
          <p:cNvPr id="8" name="Rectangle: Rounded Corners 7">
            <a:extLst>
              <a:ext uri="{FF2B5EF4-FFF2-40B4-BE49-F238E27FC236}">
                <a16:creationId xmlns:a16="http://schemas.microsoft.com/office/drawing/2014/main" id="{9FD24998-DBFF-4C9C-8843-15411725B194}"/>
              </a:ext>
            </a:extLst>
          </p:cNvPr>
          <p:cNvSpPr>
            <a:spLocks noGrp="1"/>
          </p:cNvSpPr>
          <p:nvPr/>
        </p:nvSpPr>
        <p:spPr>
          <a:xfrm>
            <a:off x="8191500" y="4953000"/>
            <a:ext cx="3390900" cy="1066800"/>
          </a:xfrm>
          <a:prstGeom prst="roundRect">
            <a:avLst>
              <a:gd name="adj" fmla="val 8929"/>
            </a:avLst>
          </a:prstGeom>
          <a:gradFill>
            <a:gsLst>
              <a:gs pos="0">
                <a:srgbClr val="000000">
                  <a:alpha val="0"/>
                </a:srgbClr>
              </a:gs>
              <a:gs pos="100000">
                <a:srgbClr val="000000">
                  <a:alpha val="80000"/>
                </a:srgbClr>
              </a:gs>
            </a:gsLst>
            <a:lin ang="5400000"/>
          </a:gradFill>
          <a:ln w="0">
            <a:noFill/>
            <a:prstDash val="solid"/>
          </a:ln>
        </p:spPr>
        <p:txBody>
          <a:bodyPr/>
          <a:lstStyle/>
          <a:p>
            <a:endParaRPr lang="en-GB"/>
          </a:p>
        </p:txBody>
      </p:sp>
      <p:sp>
        <p:nvSpPr>
          <p:cNvPr id="9" name="Rectangle 8">
            <a:extLst>
              <a:ext uri="{FF2B5EF4-FFF2-40B4-BE49-F238E27FC236}">
                <a16:creationId xmlns:a16="http://schemas.microsoft.com/office/drawing/2014/main" id="{82025D28-5F1D-48A8-83AA-E71D9BAD1A62}"/>
              </a:ext>
            </a:extLst>
          </p:cNvPr>
          <p:cNvSpPr>
            <a:spLocks noGrp="1"/>
          </p:cNvSpPr>
          <p:nvPr/>
        </p:nvSpPr>
        <p:spPr>
          <a:xfrm>
            <a:off x="8458200" y="5381625"/>
            <a:ext cx="2781300" cy="457200"/>
          </a:xfrm>
          <a:prstGeom prst="rect">
            <a:avLst/>
          </a:prstGeom>
          <a:noFill/>
          <a:ln w="0">
            <a:noFill/>
            <a:prstDash val="solid"/>
          </a:ln>
        </p:spPr>
        <p:txBody>
          <a:bodyPr lIns="0" tIns="0" rIns="0" bIns="0" anchor="t">
            <a:normAutofit/>
          </a:bodyPr>
          <a:lstStyle/>
          <a:p>
            <a:pPr algn="ctr">
              <a:defRPr sz="1350" b="1" i="0">
                <a:solidFill>
                  <a:srgbClr val="FFFFFF"/>
                </a:solidFill>
                <a:latin typeface="Arial"/>
                <a:ea typeface="Arial"/>
                <a:cs typeface="Arial"/>
              </a:defRPr>
            </a:pPr>
            <a:r>
              <a:rPr sz="1350" b="1" i="0">
                <a:solidFill>
                  <a:srgbClr val="FFFFFF"/>
                </a:solidFill>
                <a:latin typeface="Arial"/>
                <a:ea typeface="Arial"/>
                <a:cs typeface="Arial"/>
              </a:rPr>
              <a:t>Premium blanks. Designed to become a brand.</a:t>
            </a:r>
          </a:p>
        </p:txBody>
      </p:sp>
      <p:sp>
        <p:nvSpPr>
          <p:cNvPr id="10" name="Rectangle 9">
            <a:extLst>
              <a:ext uri="{FF2B5EF4-FFF2-40B4-BE49-F238E27FC236}">
                <a16:creationId xmlns:a16="http://schemas.microsoft.com/office/drawing/2014/main" id="{03D93051-4490-4B8B-8929-EE2598DCAB85}"/>
              </a:ext>
            </a:extLst>
          </p:cNvPr>
          <p:cNvSpPr>
            <a:spLocks noGrp="1"/>
          </p:cNvSpPr>
          <p:nvPr/>
        </p:nvSpPr>
        <p:spPr>
          <a:xfrm>
            <a:off x="628650" y="1924050"/>
            <a:ext cx="628650" cy="4572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01</a:t>
            </a:r>
          </a:p>
        </p:txBody>
      </p:sp>
      <p:sp>
        <p:nvSpPr>
          <p:cNvPr id="11" name="Rectangle 10">
            <a:extLst>
              <a:ext uri="{FF2B5EF4-FFF2-40B4-BE49-F238E27FC236}">
                <a16:creationId xmlns:a16="http://schemas.microsoft.com/office/drawing/2014/main" id="{DFC3A0A8-B9F7-493E-A43C-F541482B248F}"/>
              </a:ext>
            </a:extLst>
          </p:cNvPr>
          <p:cNvSpPr>
            <a:spLocks noGrp="1"/>
          </p:cNvSpPr>
          <p:nvPr/>
        </p:nvSpPr>
        <p:spPr>
          <a:xfrm>
            <a:off x="1428750" y="1943100"/>
            <a:ext cx="2857500" cy="285750"/>
          </a:xfrm>
          <a:prstGeom prst="rect">
            <a:avLst/>
          </a:prstGeom>
          <a:noFill/>
          <a:ln w="0">
            <a:noFill/>
            <a:prstDash val="solid"/>
          </a:ln>
        </p:spPr>
        <p:txBody>
          <a:bodyPr lIns="0" tIns="0" rIns="0" bIns="0" anchor="t">
            <a:noAutofit/>
          </a:bodyPr>
          <a:lstStyle/>
          <a:p>
            <a:pPr algn="l">
              <a:defRPr sz="1500" b="1" i="0">
                <a:solidFill>
                  <a:srgbClr val="111111"/>
                </a:solidFill>
                <a:latin typeface="Arial"/>
                <a:ea typeface="Arial"/>
                <a:cs typeface="Arial"/>
              </a:defRPr>
            </a:pPr>
            <a:r>
              <a:rPr sz="1500" b="1" i="0">
                <a:solidFill>
                  <a:srgbClr val="111111"/>
                </a:solidFill>
                <a:latin typeface="Arial"/>
                <a:ea typeface="Arial"/>
                <a:cs typeface="Arial"/>
              </a:rPr>
              <a:t>ENOVATE COLLECTION</a:t>
            </a:r>
          </a:p>
        </p:txBody>
      </p:sp>
      <p:sp>
        <p:nvSpPr>
          <p:cNvPr id="12" name="Rectangle 11">
            <a:extLst>
              <a:ext uri="{FF2B5EF4-FFF2-40B4-BE49-F238E27FC236}">
                <a16:creationId xmlns:a16="http://schemas.microsoft.com/office/drawing/2014/main" id="{5B74BCEF-31E6-4346-BBD6-90DE6F913C2A}"/>
              </a:ext>
            </a:extLst>
          </p:cNvPr>
          <p:cNvSpPr>
            <a:spLocks noGrp="1"/>
          </p:cNvSpPr>
          <p:nvPr/>
        </p:nvSpPr>
        <p:spPr>
          <a:xfrm>
            <a:off x="1428750" y="2295525"/>
            <a:ext cx="5667375" cy="428625"/>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Casual and smart-casual clothing for UK men and women aged 18–40.</a:t>
            </a:r>
          </a:p>
        </p:txBody>
      </p:sp>
      <p:sp>
        <p:nvSpPr>
          <p:cNvPr id="13" name="Rectangle 12">
            <a:extLst>
              <a:ext uri="{FF2B5EF4-FFF2-40B4-BE49-F238E27FC236}">
                <a16:creationId xmlns:a16="http://schemas.microsoft.com/office/drawing/2014/main" id="{F95DC1F3-B211-434F-A43D-6C589EA6A3DD}"/>
              </a:ext>
            </a:extLst>
          </p:cNvPr>
          <p:cNvSpPr>
            <a:spLocks noGrp="1"/>
          </p:cNvSpPr>
          <p:nvPr/>
        </p:nvSpPr>
        <p:spPr>
          <a:xfrm>
            <a:off x="1428750" y="2790825"/>
            <a:ext cx="5667375" cy="238125"/>
          </a:xfrm>
          <a:prstGeom prst="rect">
            <a:avLst/>
          </a:prstGeom>
          <a:noFill/>
          <a:ln w="0">
            <a:noFill/>
            <a:prstDash val="solid"/>
          </a:ln>
        </p:spPr>
        <p:txBody>
          <a:bodyPr lIns="0" tIns="0" rIns="0" bIns="0" anchor="t">
            <a:noAutofit/>
          </a:bodyPr>
          <a:lstStyle/>
          <a:p>
            <a:pPr algn="l">
              <a:defRPr sz="1050" b="1" i="0">
                <a:solidFill>
                  <a:srgbClr val="8D6F55"/>
                </a:solidFill>
                <a:latin typeface="Arial"/>
                <a:ea typeface="Arial"/>
                <a:cs typeface="Arial"/>
              </a:defRPr>
            </a:pPr>
            <a:r>
              <a:rPr sz="1050" b="1" i="0">
                <a:solidFill>
                  <a:srgbClr val="8D6F55"/>
                </a:solidFill>
                <a:latin typeface="Arial"/>
                <a:ea typeface="Arial"/>
                <a:cs typeface="Arial"/>
              </a:rPr>
              <a:t>Affordable style + direct customer insight</a:t>
            </a:r>
          </a:p>
        </p:txBody>
      </p:sp>
      <p:sp>
        <p:nvSpPr>
          <p:cNvPr id="14" name="Straight Connector 13">
            <a:extLst>
              <a:ext uri="{FF2B5EF4-FFF2-40B4-BE49-F238E27FC236}">
                <a16:creationId xmlns:a16="http://schemas.microsoft.com/office/drawing/2014/main" id="{7A7E056E-6108-472D-BA5A-1CDFD2EDD04F}"/>
              </a:ext>
            </a:extLst>
          </p:cNvPr>
          <p:cNvSpPr>
            <a:spLocks noGrp="1"/>
          </p:cNvSpPr>
          <p:nvPr/>
        </p:nvSpPr>
        <p:spPr>
          <a:xfrm>
            <a:off x="1428750" y="3105150"/>
            <a:ext cx="6096000" cy="0"/>
          </a:xfrm>
          <a:prstGeom prst="line">
            <a:avLst/>
          </a:prstGeom>
          <a:noFill/>
          <a:ln w="9525">
            <a:solidFill>
              <a:srgbClr val="D8D0C9"/>
            </a:solidFill>
            <a:prstDash val="solid"/>
          </a:ln>
        </p:spPr>
        <p:txBody>
          <a:bodyPr/>
          <a:lstStyle/>
          <a:p>
            <a:endParaRPr lang="en-GB"/>
          </a:p>
        </p:txBody>
      </p:sp>
      <p:sp>
        <p:nvSpPr>
          <p:cNvPr id="15" name="Rectangle 14">
            <a:extLst>
              <a:ext uri="{FF2B5EF4-FFF2-40B4-BE49-F238E27FC236}">
                <a16:creationId xmlns:a16="http://schemas.microsoft.com/office/drawing/2014/main" id="{1D7E732C-BF77-4488-9467-3BCE9CC94CE5}"/>
              </a:ext>
            </a:extLst>
          </p:cNvPr>
          <p:cNvSpPr>
            <a:spLocks noGrp="1"/>
          </p:cNvSpPr>
          <p:nvPr/>
        </p:nvSpPr>
        <p:spPr>
          <a:xfrm>
            <a:off x="628650" y="3276600"/>
            <a:ext cx="628650" cy="4572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02</a:t>
            </a:r>
          </a:p>
        </p:txBody>
      </p:sp>
      <p:sp>
        <p:nvSpPr>
          <p:cNvPr id="16" name="Rectangle 15">
            <a:extLst>
              <a:ext uri="{FF2B5EF4-FFF2-40B4-BE49-F238E27FC236}">
                <a16:creationId xmlns:a16="http://schemas.microsoft.com/office/drawing/2014/main" id="{25D54A99-F84E-4D93-9DB5-4EFD6F86ED6B}"/>
              </a:ext>
            </a:extLst>
          </p:cNvPr>
          <p:cNvSpPr>
            <a:spLocks noGrp="1"/>
          </p:cNvSpPr>
          <p:nvPr/>
        </p:nvSpPr>
        <p:spPr>
          <a:xfrm>
            <a:off x="1428750" y="3295650"/>
            <a:ext cx="2857500" cy="285750"/>
          </a:xfrm>
          <a:prstGeom prst="rect">
            <a:avLst/>
          </a:prstGeom>
          <a:noFill/>
          <a:ln w="0">
            <a:noFill/>
            <a:prstDash val="solid"/>
          </a:ln>
        </p:spPr>
        <p:txBody>
          <a:bodyPr lIns="0" tIns="0" rIns="0" bIns="0" anchor="t">
            <a:noAutofit/>
          </a:bodyPr>
          <a:lstStyle/>
          <a:p>
            <a:pPr algn="l">
              <a:defRPr sz="1500" b="1" i="0">
                <a:solidFill>
                  <a:srgbClr val="111111"/>
                </a:solidFill>
                <a:latin typeface="Arial"/>
                <a:ea typeface="Arial"/>
                <a:cs typeface="Arial"/>
              </a:defRPr>
            </a:pPr>
            <a:r>
              <a:rPr sz="1500" b="1" i="0">
                <a:solidFill>
                  <a:srgbClr val="111111"/>
                </a:solidFill>
                <a:latin typeface="Arial"/>
                <a:ea typeface="Arial"/>
                <a:cs typeface="Arial"/>
              </a:rPr>
              <a:t>SEASONAL EDITIONS</a:t>
            </a:r>
          </a:p>
        </p:txBody>
      </p:sp>
      <p:sp>
        <p:nvSpPr>
          <p:cNvPr id="17" name="Rectangle 16">
            <a:extLst>
              <a:ext uri="{FF2B5EF4-FFF2-40B4-BE49-F238E27FC236}">
                <a16:creationId xmlns:a16="http://schemas.microsoft.com/office/drawing/2014/main" id="{AFC9809B-8A3A-4E5D-9275-3BA00569D1FF}"/>
              </a:ext>
            </a:extLst>
          </p:cNvPr>
          <p:cNvSpPr>
            <a:spLocks noGrp="1"/>
          </p:cNvSpPr>
          <p:nvPr/>
        </p:nvSpPr>
        <p:spPr>
          <a:xfrm>
            <a:off x="1428750" y="3648075"/>
            <a:ext cx="5667375" cy="428625"/>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Focused summer, winter and occasion collections produced in small batches.</a:t>
            </a:r>
          </a:p>
        </p:txBody>
      </p:sp>
      <p:sp>
        <p:nvSpPr>
          <p:cNvPr id="18" name="Rectangle 17">
            <a:extLst>
              <a:ext uri="{FF2B5EF4-FFF2-40B4-BE49-F238E27FC236}">
                <a16:creationId xmlns:a16="http://schemas.microsoft.com/office/drawing/2014/main" id="{9FC29A05-BCC8-4008-B198-CDB4B3B10DB4}"/>
              </a:ext>
            </a:extLst>
          </p:cNvPr>
          <p:cNvSpPr>
            <a:spLocks noGrp="1"/>
          </p:cNvSpPr>
          <p:nvPr/>
        </p:nvSpPr>
        <p:spPr>
          <a:xfrm>
            <a:off x="1428750" y="4143375"/>
            <a:ext cx="5667375" cy="238125"/>
          </a:xfrm>
          <a:prstGeom prst="rect">
            <a:avLst/>
          </a:prstGeom>
          <a:noFill/>
          <a:ln w="0">
            <a:noFill/>
            <a:prstDash val="solid"/>
          </a:ln>
        </p:spPr>
        <p:txBody>
          <a:bodyPr lIns="0" tIns="0" rIns="0" bIns="0" anchor="t">
            <a:noAutofit/>
          </a:bodyPr>
          <a:lstStyle/>
          <a:p>
            <a:pPr algn="l">
              <a:defRPr sz="1050" b="1" i="0">
                <a:solidFill>
                  <a:srgbClr val="8D6F55"/>
                </a:solidFill>
                <a:latin typeface="Arial"/>
                <a:ea typeface="Arial"/>
                <a:cs typeface="Arial"/>
              </a:defRPr>
            </a:pPr>
            <a:r>
              <a:rPr sz="1050" b="1" i="0">
                <a:solidFill>
                  <a:srgbClr val="8D6F55"/>
                </a:solidFill>
                <a:latin typeface="Arial"/>
                <a:ea typeface="Arial"/>
                <a:cs typeface="Arial"/>
              </a:rPr>
              <a:t>Demand testing + lower unsold stock</a:t>
            </a:r>
          </a:p>
        </p:txBody>
      </p:sp>
      <p:sp>
        <p:nvSpPr>
          <p:cNvPr id="19" name="Straight Connector 18">
            <a:extLst>
              <a:ext uri="{FF2B5EF4-FFF2-40B4-BE49-F238E27FC236}">
                <a16:creationId xmlns:a16="http://schemas.microsoft.com/office/drawing/2014/main" id="{3F5B2C0B-2E6F-4EE1-B9F1-03EB2179E557}"/>
              </a:ext>
            </a:extLst>
          </p:cNvPr>
          <p:cNvSpPr>
            <a:spLocks noGrp="1"/>
          </p:cNvSpPr>
          <p:nvPr/>
        </p:nvSpPr>
        <p:spPr>
          <a:xfrm>
            <a:off x="1428750" y="4457700"/>
            <a:ext cx="6096000" cy="0"/>
          </a:xfrm>
          <a:prstGeom prst="line">
            <a:avLst/>
          </a:prstGeom>
          <a:noFill/>
          <a:ln w="9525">
            <a:solidFill>
              <a:srgbClr val="D8D0C9"/>
            </a:solidFill>
            <a:prstDash val="solid"/>
          </a:ln>
        </p:spPr>
        <p:txBody>
          <a:bodyPr/>
          <a:lstStyle/>
          <a:p>
            <a:endParaRPr lang="en-GB"/>
          </a:p>
        </p:txBody>
      </p:sp>
      <p:sp>
        <p:nvSpPr>
          <p:cNvPr id="20" name="Rectangle 19">
            <a:extLst>
              <a:ext uri="{FF2B5EF4-FFF2-40B4-BE49-F238E27FC236}">
                <a16:creationId xmlns:a16="http://schemas.microsoft.com/office/drawing/2014/main" id="{30B0D732-3926-4034-BE4C-933CB6A42010}"/>
              </a:ext>
            </a:extLst>
          </p:cNvPr>
          <p:cNvSpPr>
            <a:spLocks noGrp="1"/>
          </p:cNvSpPr>
          <p:nvPr/>
        </p:nvSpPr>
        <p:spPr>
          <a:xfrm>
            <a:off x="628650" y="4629150"/>
            <a:ext cx="628650" cy="457200"/>
          </a:xfrm>
          <a:prstGeom prst="rect">
            <a:avLst/>
          </a:prstGeom>
          <a:noFill/>
          <a:ln w="0">
            <a:noFill/>
            <a:prstDash val="solid"/>
          </a:ln>
        </p:spPr>
        <p:txBody>
          <a:bodyPr lIns="0" tIns="0" rIns="0" bIns="0" anchor="t">
            <a:noAutofit/>
          </a:bodyPr>
          <a:lstStyle/>
          <a:p>
            <a:pPr algn="l">
              <a:defRPr sz="2325" b="0" i="0">
                <a:solidFill>
                  <a:srgbClr val="B89C82"/>
                </a:solidFill>
                <a:latin typeface="Georgia"/>
                <a:ea typeface="Georgia"/>
                <a:cs typeface="Georgia"/>
              </a:defRPr>
            </a:pPr>
            <a:r>
              <a:rPr sz="2325" b="0" i="0">
                <a:solidFill>
                  <a:srgbClr val="B89C82"/>
                </a:solidFill>
                <a:latin typeface="Georgia"/>
                <a:ea typeface="Georgia"/>
                <a:cs typeface="Georgia"/>
              </a:rPr>
              <a:t>03</a:t>
            </a:r>
          </a:p>
        </p:txBody>
      </p:sp>
      <p:sp>
        <p:nvSpPr>
          <p:cNvPr id="21" name="Rectangle 20">
            <a:extLst>
              <a:ext uri="{FF2B5EF4-FFF2-40B4-BE49-F238E27FC236}">
                <a16:creationId xmlns:a16="http://schemas.microsoft.com/office/drawing/2014/main" id="{11F7A3E7-24A2-4961-8009-8004C668E041}"/>
              </a:ext>
            </a:extLst>
          </p:cNvPr>
          <p:cNvSpPr>
            <a:spLocks noGrp="1"/>
          </p:cNvSpPr>
          <p:nvPr/>
        </p:nvSpPr>
        <p:spPr>
          <a:xfrm>
            <a:off x="1428750" y="4648200"/>
            <a:ext cx="2857500" cy="285750"/>
          </a:xfrm>
          <a:prstGeom prst="rect">
            <a:avLst/>
          </a:prstGeom>
          <a:noFill/>
          <a:ln w="0">
            <a:noFill/>
            <a:prstDash val="solid"/>
          </a:ln>
        </p:spPr>
        <p:txBody>
          <a:bodyPr lIns="0" tIns="0" rIns="0" bIns="0" anchor="t">
            <a:noAutofit/>
          </a:bodyPr>
          <a:lstStyle/>
          <a:p>
            <a:pPr algn="l">
              <a:defRPr sz="1500" b="1" i="0">
                <a:solidFill>
                  <a:srgbClr val="111111"/>
                </a:solidFill>
                <a:latin typeface="Arial"/>
                <a:ea typeface="Arial"/>
                <a:cs typeface="Arial"/>
              </a:defRPr>
            </a:pPr>
            <a:r>
              <a:rPr sz="1500" b="1" i="0">
                <a:solidFill>
                  <a:srgbClr val="111111"/>
                </a:solidFill>
                <a:latin typeface="Arial"/>
                <a:ea typeface="Arial"/>
                <a:cs typeface="Arial"/>
              </a:rPr>
              <a:t>PERSONALISED STYLE</a:t>
            </a:r>
          </a:p>
        </p:txBody>
      </p:sp>
      <p:sp>
        <p:nvSpPr>
          <p:cNvPr id="22" name="Rectangle 21">
            <a:extLst>
              <a:ext uri="{FF2B5EF4-FFF2-40B4-BE49-F238E27FC236}">
                <a16:creationId xmlns:a16="http://schemas.microsoft.com/office/drawing/2014/main" id="{5C2F01C7-60BA-4CBB-956F-EAA130E55CFB}"/>
              </a:ext>
            </a:extLst>
          </p:cNvPr>
          <p:cNvSpPr>
            <a:spLocks noGrp="1"/>
          </p:cNvSpPr>
          <p:nvPr/>
        </p:nvSpPr>
        <p:spPr>
          <a:xfrm>
            <a:off x="1428750" y="5000625"/>
            <a:ext cx="5667375" cy="428625"/>
          </a:xfrm>
          <a:prstGeom prst="rect">
            <a:avLst/>
          </a:prstGeom>
          <a:noFill/>
          <a:ln w="0">
            <a:noFill/>
            <a:prstDash val="solid"/>
          </a:ln>
        </p:spPr>
        <p:txBody>
          <a:bodyPr lIns="0" tIns="0" rIns="0" bIns="0" anchor="t">
            <a:normAutofit/>
          </a:bodyPr>
          <a:lstStyle/>
          <a:p>
            <a:pPr algn="l">
              <a:defRPr sz="1275" b="0" i="0">
                <a:solidFill>
                  <a:srgbClr val="6D6864"/>
                </a:solidFill>
                <a:latin typeface="Arial"/>
                <a:ea typeface="Arial"/>
                <a:cs typeface="Arial"/>
              </a:defRPr>
            </a:pPr>
            <a:r>
              <a:rPr sz="1275" b="0" i="0">
                <a:solidFill>
                  <a:srgbClr val="6D6864"/>
                </a:solidFill>
                <a:latin typeface="Arial"/>
                <a:ea typeface="Arial"/>
                <a:cs typeface="Arial"/>
              </a:rPr>
              <a:t>Selected colours, fabrics and design details for distinctive customer choices.</a:t>
            </a:r>
          </a:p>
        </p:txBody>
      </p:sp>
      <p:sp>
        <p:nvSpPr>
          <p:cNvPr id="23" name="Rectangle 22">
            <a:extLst>
              <a:ext uri="{FF2B5EF4-FFF2-40B4-BE49-F238E27FC236}">
                <a16:creationId xmlns:a16="http://schemas.microsoft.com/office/drawing/2014/main" id="{7CF2F5C5-3C0A-43AF-B81C-9182D45DB73B}"/>
              </a:ext>
            </a:extLst>
          </p:cNvPr>
          <p:cNvSpPr>
            <a:spLocks noGrp="1"/>
          </p:cNvSpPr>
          <p:nvPr/>
        </p:nvSpPr>
        <p:spPr>
          <a:xfrm>
            <a:off x="1428750" y="5495925"/>
            <a:ext cx="5667375" cy="238125"/>
          </a:xfrm>
          <a:prstGeom prst="rect">
            <a:avLst/>
          </a:prstGeom>
          <a:noFill/>
          <a:ln w="0">
            <a:noFill/>
            <a:prstDash val="solid"/>
          </a:ln>
        </p:spPr>
        <p:txBody>
          <a:bodyPr lIns="0" tIns="0" rIns="0" bIns="0" anchor="t">
            <a:noAutofit/>
          </a:bodyPr>
          <a:lstStyle/>
          <a:p>
            <a:pPr algn="l">
              <a:defRPr sz="1050" b="1" i="0">
                <a:solidFill>
                  <a:srgbClr val="8D6F55"/>
                </a:solidFill>
                <a:latin typeface="Arial"/>
                <a:ea typeface="Arial"/>
                <a:cs typeface="Arial"/>
              </a:defRPr>
            </a:pPr>
            <a:r>
              <a:rPr sz="1050" b="1" i="0">
                <a:solidFill>
                  <a:srgbClr val="8D6F55"/>
                </a:solidFill>
                <a:latin typeface="Arial"/>
                <a:ea typeface="Arial"/>
                <a:cs typeface="Arial"/>
              </a:rPr>
              <a:t>Individuality + customer loyalty</a:t>
            </a:r>
          </a:p>
        </p:txBody>
      </p:sp>
      <p:sp>
        <p:nvSpPr>
          <p:cNvPr id="24" name="Straight Connector 23">
            <a:extLst>
              <a:ext uri="{FF2B5EF4-FFF2-40B4-BE49-F238E27FC236}">
                <a16:creationId xmlns:a16="http://schemas.microsoft.com/office/drawing/2014/main" id="{650838F3-B2F3-4ACA-98E5-D3D3A6845F7D}"/>
              </a:ext>
            </a:extLst>
          </p:cNvPr>
          <p:cNvSpPr>
            <a:spLocks noGrp="1"/>
          </p:cNvSpPr>
          <p:nvPr/>
        </p:nvSpPr>
        <p:spPr>
          <a:xfrm>
            <a:off x="1428750" y="5810250"/>
            <a:ext cx="6096000" cy="0"/>
          </a:xfrm>
          <a:prstGeom prst="line">
            <a:avLst/>
          </a:prstGeom>
          <a:noFill/>
          <a:ln w="9525">
            <a:solidFill>
              <a:srgbClr val="D8D0C9"/>
            </a:solidFill>
            <a:prstDash val="solid"/>
          </a:ln>
        </p:spPr>
        <p:txBody>
          <a:bodyPr/>
          <a:lstStyle/>
          <a:p>
            <a:endParaRPr lang="en-GB"/>
          </a:p>
        </p:txBody>
      </p:sp>
      <p:sp>
        <p:nvSpPr>
          <p:cNvPr id="25" name="Rectangle 24">
            <a:extLst>
              <a:ext uri="{FF2B5EF4-FFF2-40B4-BE49-F238E27FC236}">
                <a16:creationId xmlns:a16="http://schemas.microsoft.com/office/drawing/2014/main" id="{9EE0C910-DB1B-4D3D-98EE-5B9CD04AFFCD}"/>
              </a:ext>
            </a:extLst>
          </p:cNvPr>
          <p:cNvSpPr>
            <a:spLocks noGrp="1"/>
          </p:cNvSpPr>
          <p:nvPr/>
        </p:nvSpPr>
        <p:spPr>
          <a:xfrm>
            <a:off x="628650" y="5924550"/>
            <a:ext cx="7048500" cy="304800"/>
          </a:xfrm>
          <a:prstGeom prst="rect">
            <a:avLst/>
          </a:prstGeom>
          <a:noFill/>
          <a:ln w="0">
            <a:noFill/>
            <a:prstDash val="solid"/>
          </a:ln>
        </p:spPr>
        <p:txBody>
          <a:bodyPr lIns="0" tIns="0" rIns="0" bIns="0" anchor="t">
            <a:normAutofit/>
          </a:bodyPr>
          <a:lstStyle/>
          <a:p>
            <a:pPr algn="l">
              <a:defRPr sz="1125" b="1" i="0">
                <a:solidFill>
                  <a:srgbClr val="111111"/>
                </a:solidFill>
                <a:latin typeface="Arial"/>
                <a:ea typeface="Arial"/>
                <a:cs typeface="Arial"/>
              </a:defRPr>
            </a:pPr>
            <a:r>
              <a:rPr sz="1125" b="1" i="0">
                <a:solidFill>
                  <a:srgbClr val="111111"/>
                </a:solidFill>
                <a:latin typeface="Arial"/>
                <a:ea typeface="Arial"/>
                <a:cs typeface="Arial"/>
              </a:rPr>
              <a:t>USP  •  Original design, inclusive sizing, dependable quality and lower-waste small batches.</a:t>
            </a:r>
          </a:p>
        </p:txBody>
      </p:sp>
      <p:sp>
        <p:nvSpPr>
          <p:cNvPr id="26" name="Straight Connector 25">
            <a:extLst>
              <a:ext uri="{FF2B5EF4-FFF2-40B4-BE49-F238E27FC236}">
                <a16:creationId xmlns:a16="http://schemas.microsoft.com/office/drawing/2014/main" id="{674C5EAB-FC37-4022-87AC-C9641A3B4175}"/>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27" name="Rectangle 26">
            <a:extLst>
              <a:ext uri="{FF2B5EF4-FFF2-40B4-BE49-F238E27FC236}">
                <a16:creationId xmlns:a16="http://schemas.microsoft.com/office/drawing/2014/main" id="{156DCAC6-C944-481E-B059-5EBD976B063E}"/>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28" name="Rectangle 27">
            <a:extLst>
              <a:ext uri="{FF2B5EF4-FFF2-40B4-BE49-F238E27FC236}">
                <a16:creationId xmlns:a16="http://schemas.microsoft.com/office/drawing/2014/main" id="{9CC7DEE8-9465-4AD9-9FE2-6B19007EBF4D}"/>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03</a:t>
            </a:r>
          </a:p>
        </p:txBody>
      </p:sp>
    </p:spTree>
    <p:extLst>
      <p:ext uri="{BB962C8B-B14F-4D97-AF65-F5344CB8AC3E}">
        <p14:creationId xmlns:p14="http://schemas.microsoft.com/office/powerpoint/2010/main" val="525738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pic>
        <p:nvPicPr>
          <p:cNvPr id="33" name="Picture 32"/>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43452AC7-D6C5-43B5-807C-60E284519633}"/>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FFFFFF"/>
                </a:solidFill>
                <a:latin typeface="Arial"/>
                <a:ea typeface="Arial"/>
                <a:cs typeface="Arial"/>
              </a:defRPr>
            </a:pPr>
            <a:r>
              <a:rPr sz="1425" b="1" i="0">
                <a:solidFill>
                  <a:srgbClr val="FFFFFF"/>
                </a:solidFill>
                <a:latin typeface="Arial"/>
                <a:ea typeface="Arial"/>
                <a:cs typeface="Arial"/>
              </a:rPr>
              <a:t>ENOVATE</a:t>
            </a:r>
          </a:p>
        </p:txBody>
      </p:sp>
      <p:sp>
        <p:nvSpPr>
          <p:cNvPr id="3" name="Rectangle 2">
            <a:extLst>
              <a:ext uri="{FF2B5EF4-FFF2-40B4-BE49-F238E27FC236}">
                <a16:creationId xmlns:a16="http://schemas.microsoft.com/office/drawing/2014/main" id="{4A292890-FD2B-483F-9E5E-33CC13D09FD9}"/>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FCB05CFB-B12D-4688-8420-09CE4242DBF1}"/>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DCC8B4"/>
                </a:solidFill>
                <a:latin typeface="Arial"/>
                <a:ea typeface="Arial"/>
                <a:cs typeface="Arial"/>
              </a:defRPr>
            </a:pPr>
            <a:r>
              <a:rPr sz="1125" b="1" i="0">
                <a:solidFill>
                  <a:srgbClr val="DCC8B4"/>
                </a:solidFill>
                <a:latin typeface="Arial"/>
                <a:ea typeface="Arial"/>
                <a:cs typeface="Arial"/>
              </a:rPr>
              <a:t>04</a:t>
            </a:r>
          </a:p>
        </p:txBody>
      </p:sp>
      <p:sp>
        <p:nvSpPr>
          <p:cNvPr id="5" name="Straight Connector 4">
            <a:extLst>
              <a:ext uri="{FF2B5EF4-FFF2-40B4-BE49-F238E27FC236}">
                <a16:creationId xmlns:a16="http://schemas.microsoft.com/office/drawing/2014/main" id="{D0C3C628-8E86-4B1E-B2B7-3D0334AC326F}"/>
              </a:ext>
            </a:extLst>
          </p:cNvPr>
          <p:cNvSpPr>
            <a:spLocks noGrp="1"/>
          </p:cNvSpPr>
          <p:nvPr/>
        </p:nvSpPr>
        <p:spPr>
          <a:xfrm>
            <a:off x="609600" y="800100"/>
            <a:ext cx="10972800" cy="0"/>
          </a:xfrm>
          <a:prstGeom prst="line">
            <a:avLst/>
          </a:prstGeom>
          <a:noFill/>
          <a:ln w="9525">
            <a:solidFill>
              <a:srgbClr val="3B3531"/>
            </a:solidFill>
            <a:prstDash val="solid"/>
          </a:ln>
        </p:spPr>
        <p:txBody>
          <a:bodyPr/>
          <a:lstStyle/>
          <a:p>
            <a:endParaRPr lang="en-GB"/>
          </a:p>
        </p:txBody>
      </p:sp>
      <p:sp>
        <p:nvSpPr>
          <p:cNvPr id="6" name="Rectangle 5">
            <a:extLst>
              <a:ext uri="{FF2B5EF4-FFF2-40B4-BE49-F238E27FC236}">
                <a16:creationId xmlns:a16="http://schemas.microsoft.com/office/drawing/2014/main" id="{5EEDCEAB-1BB5-4A92-9A6A-535B5E1BEEB0}"/>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375" b="0" i="0">
                <a:solidFill>
                  <a:srgbClr val="FFFFFF"/>
                </a:solidFill>
                <a:latin typeface="Georgia"/>
                <a:ea typeface="Georgia"/>
                <a:cs typeface="Georgia"/>
              </a:defRPr>
            </a:pPr>
            <a:r>
              <a:rPr sz="3375" b="0" i="0">
                <a:solidFill>
                  <a:srgbClr val="FFFFFF"/>
                </a:solidFill>
                <a:latin typeface="Georgia"/>
                <a:ea typeface="Georgia"/>
                <a:cs typeface="Georgia"/>
              </a:rPr>
              <a:t>Limited liability. Clear accountability.</a:t>
            </a:r>
          </a:p>
        </p:txBody>
      </p:sp>
      <p:sp>
        <p:nvSpPr>
          <p:cNvPr id="7" name="Rectangle 6">
            <a:extLst>
              <a:ext uri="{FF2B5EF4-FFF2-40B4-BE49-F238E27FC236}">
                <a16:creationId xmlns:a16="http://schemas.microsoft.com/office/drawing/2014/main" id="{1CD5BBA1-D6ED-4EB7-A155-1A4D033B4BC4}"/>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DCC8B4"/>
                </a:solidFill>
                <a:latin typeface="Arial"/>
                <a:ea typeface="Arial"/>
                <a:cs typeface="Arial"/>
              </a:defRPr>
            </a:pPr>
            <a:r>
              <a:rPr sz="1350" b="0" i="0">
                <a:solidFill>
                  <a:srgbClr val="DCC8B4"/>
                </a:solidFill>
                <a:latin typeface="Arial"/>
                <a:ea typeface="Arial"/>
                <a:cs typeface="Arial"/>
              </a:rPr>
              <a:t>A private company limited by shares supports investment and disciplined governance.</a:t>
            </a:r>
          </a:p>
        </p:txBody>
      </p:sp>
      <p:sp>
        <p:nvSpPr>
          <p:cNvPr id="8" name="Rectangle 7">
            <a:extLst>
              <a:ext uri="{FF2B5EF4-FFF2-40B4-BE49-F238E27FC236}">
                <a16:creationId xmlns:a16="http://schemas.microsoft.com/office/drawing/2014/main" id="{5F8FA7C6-97DE-4ACE-B8FF-B2A7EEAE021D}"/>
              </a:ext>
            </a:extLst>
          </p:cNvPr>
          <p:cNvSpPr>
            <a:spLocks noGrp="1"/>
          </p:cNvSpPr>
          <p:nvPr/>
        </p:nvSpPr>
        <p:spPr>
          <a:xfrm>
            <a:off x="628650" y="2133600"/>
            <a:ext cx="4095750" cy="1028700"/>
          </a:xfrm>
          <a:prstGeom prst="rect">
            <a:avLst/>
          </a:prstGeom>
          <a:noFill/>
          <a:ln w="0">
            <a:noFill/>
            <a:prstDash val="solid"/>
          </a:ln>
        </p:spPr>
        <p:txBody>
          <a:bodyPr lIns="0" tIns="0" rIns="0" bIns="0" anchor="t">
            <a:noAutofit/>
          </a:bodyPr>
          <a:lstStyle/>
          <a:p>
            <a:pPr algn="l">
              <a:defRPr sz="2700" b="0" i="0">
                <a:solidFill>
                  <a:srgbClr val="FFFFFF"/>
                </a:solidFill>
                <a:latin typeface="Georgia"/>
                <a:ea typeface="Georgia"/>
                <a:cs typeface="Georgia"/>
              </a:defRPr>
            </a:pPr>
            <a:r>
              <a:rPr sz="2700" b="0" i="0">
                <a:solidFill>
                  <a:srgbClr val="FFFFFF"/>
                </a:solidFill>
                <a:latin typeface="Georgia"/>
                <a:ea typeface="Georgia"/>
                <a:cs typeface="Georgia"/>
              </a:rPr>
              <a:t>PRIVATE COMPANY</a:t>
            </a:r>
          </a:p>
          <a:p>
            <a:pPr algn="l">
              <a:defRPr sz="2700" b="0" i="0">
                <a:solidFill>
                  <a:srgbClr val="FFFFFF"/>
                </a:solidFill>
                <a:latin typeface="Georgia"/>
                <a:ea typeface="Georgia"/>
                <a:cs typeface="Georgia"/>
              </a:defRPr>
            </a:pPr>
            <a:r>
              <a:rPr sz="2700" b="0" i="0">
                <a:solidFill>
                  <a:srgbClr val="FFFFFF"/>
                </a:solidFill>
                <a:latin typeface="Georgia"/>
                <a:ea typeface="Georgia"/>
                <a:cs typeface="Georgia"/>
              </a:rPr>
              <a:t>LIMITED BY SHARES</a:t>
            </a:r>
          </a:p>
        </p:txBody>
      </p:sp>
      <p:sp>
        <p:nvSpPr>
          <p:cNvPr id="9" name="Rectangle 8">
            <a:extLst>
              <a:ext uri="{FF2B5EF4-FFF2-40B4-BE49-F238E27FC236}">
                <a16:creationId xmlns:a16="http://schemas.microsoft.com/office/drawing/2014/main" id="{A17CA9FA-5421-49F5-8A20-D0446C41933D}"/>
              </a:ext>
            </a:extLst>
          </p:cNvPr>
          <p:cNvSpPr>
            <a:spLocks noGrp="1"/>
          </p:cNvSpPr>
          <p:nvPr/>
        </p:nvSpPr>
        <p:spPr>
          <a:xfrm>
            <a:off x="647700" y="3390900"/>
            <a:ext cx="4095750" cy="1352550"/>
          </a:xfrm>
          <a:prstGeom prst="rect">
            <a:avLst/>
          </a:prstGeom>
          <a:noFill/>
          <a:ln w="0">
            <a:noFill/>
            <a:prstDash val="solid"/>
          </a:ln>
        </p:spPr>
        <p:txBody>
          <a:bodyPr lIns="0" tIns="0" rIns="0" bIns="0" anchor="t">
            <a:normAutofit/>
          </a:bodyPr>
          <a:lstStyle/>
          <a:p>
            <a:pPr algn="l">
              <a:defRPr sz="1350" b="0" i="0">
                <a:solidFill>
                  <a:srgbClr val="E8E0D9"/>
                </a:solidFill>
                <a:latin typeface="Arial"/>
                <a:ea typeface="Arial"/>
                <a:cs typeface="Arial"/>
              </a:defRPr>
            </a:pPr>
            <a:r>
              <a:rPr sz="1350" b="0" i="0">
                <a:solidFill>
                  <a:srgbClr val="E8E0D9"/>
                </a:solidFill>
                <a:latin typeface="Arial"/>
                <a:ea typeface="Arial"/>
                <a:cs typeface="Arial"/>
              </a:rPr>
              <a:t>• Personal and business risk are separated.</a:t>
            </a:r>
          </a:p>
          <a:p>
            <a:pPr algn="l">
              <a:defRPr sz="1350" b="0" i="0">
                <a:solidFill>
                  <a:srgbClr val="E8E0D9"/>
                </a:solidFill>
                <a:latin typeface="Arial"/>
                <a:ea typeface="Arial"/>
                <a:cs typeface="Arial"/>
              </a:defRPr>
            </a:pPr>
            <a:r>
              <a:rPr sz="1350" b="0" i="0">
                <a:solidFill>
                  <a:srgbClr val="E8E0D9"/>
                </a:solidFill>
                <a:latin typeface="Arial"/>
                <a:ea typeface="Arial"/>
                <a:cs typeface="Arial"/>
              </a:rPr>
              <a:t>• A clear legal identity supports finance and contracts.</a:t>
            </a:r>
          </a:p>
          <a:p>
            <a:pPr algn="l">
              <a:defRPr sz="1350" b="0" i="0">
                <a:solidFill>
                  <a:srgbClr val="E8E0D9"/>
                </a:solidFill>
                <a:latin typeface="Arial"/>
                <a:ea typeface="Arial"/>
                <a:cs typeface="Arial"/>
              </a:defRPr>
            </a:pPr>
            <a:r>
              <a:rPr sz="1350" b="0" i="0">
                <a:solidFill>
                  <a:srgbClr val="E8E0D9"/>
                </a:solidFill>
                <a:latin typeface="Arial"/>
                <a:ea typeface="Arial"/>
                <a:cs typeface="Arial"/>
              </a:rPr>
              <a:t>• Director duties create clear governance.</a:t>
            </a:r>
          </a:p>
        </p:txBody>
      </p:sp>
      <p:sp>
        <p:nvSpPr>
          <p:cNvPr id="10" name="Rectangle 9">
            <a:extLst>
              <a:ext uri="{FF2B5EF4-FFF2-40B4-BE49-F238E27FC236}">
                <a16:creationId xmlns:a16="http://schemas.microsoft.com/office/drawing/2014/main" id="{036F959D-9ABE-42C2-B992-AE1233FD1453}"/>
              </a:ext>
            </a:extLst>
          </p:cNvPr>
          <p:cNvSpPr>
            <a:spLocks noGrp="1"/>
          </p:cNvSpPr>
          <p:nvPr/>
        </p:nvSpPr>
        <p:spPr>
          <a:xfrm>
            <a:off x="647700" y="5067300"/>
            <a:ext cx="1905000" cy="247650"/>
          </a:xfrm>
          <a:prstGeom prst="rect">
            <a:avLst/>
          </a:prstGeom>
          <a:noFill/>
          <a:ln w="0">
            <a:noFill/>
            <a:prstDash val="solid"/>
          </a:ln>
        </p:spPr>
        <p:txBody>
          <a:bodyPr lIns="0" tIns="0" rIns="0" bIns="0" anchor="t">
            <a:noAutofit/>
          </a:bodyPr>
          <a:lstStyle/>
          <a:p>
            <a:pPr algn="l">
              <a:defRPr sz="1050" b="1" i="0">
                <a:solidFill>
                  <a:srgbClr val="B89C82"/>
                </a:solidFill>
                <a:latin typeface="Arial"/>
                <a:ea typeface="Arial"/>
                <a:cs typeface="Arial"/>
              </a:defRPr>
            </a:pPr>
            <a:r>
              <a:rPr sz="1050" b="1" i="0">
                <a:solidFill>
                  <a:srgbClr val="B89C82"/>
                </a:solidFill>
                <a:latin typeface="Arial"/>
                <a:ea typeface="Arial"/>
                <a:cs typeface="Arial"/>
              </a:rPr>
              <a:t>Year 1 principle</a:t>
            </a:r>
          </a:p>
        </p:txBody>
      </p:sp>
      <p:sp>
        <p:nvSpPr>
          <p:cNvPr id="11" name="Rectangle 10">
            <a:extLst>
              <a:ext uri="{FF2B5EF4-FFF2-40B4-BE49-F238E27FC236}">
                <a16:creationId xmlns:a16="http://schemas.microsoft.com/office/drawing/2014/main" id="{EFCC55F1-1531-4A37-B655-7242021860D3}"/>
              </a:ext>
            </a:extLst>
          </p:cNvPr>
          <p:cNvSpPr>
            <a:spLocks noGrp="1"/>
          </p:cNvSpPr>
          <p:nvPr/>
        </p:nvSpPr>
        <p:spPr>
          <a:xfrm>
            <a:off x="647700" y="5381625"/>
            <a:ext cx="4095750" cy="457200"/>
          </a:xfrm>
          <a:prstGeom prst="rect">
            <a:avLst/>
          </a:prstGeom>
          <a:noFill/>
          <a:ln w="0">
            <a:noFill/>
            <a:prstDash val="solid"/>
          </a:ln>
        </p:spPr>
        <p:txBody>
          <a:bodyPr lIns="0" tIns="0" rIns="0" bIns="0" anchor="t">
            <a:normAutofit/>
          </a:bodyPr>
          <a:lstStyle/>
          <a:p>
            <a:pPr algn="l">
              <a:defRPr sz="1500" b="0" i="0">
                <a:solidFill>
                  <a:srgbClr val="FFFFFF"/>
                </a:solidFill>
                <a:latin typeface="Georgia"/>
                <a:ea typeface="Georgia"/>
                <a:cs typeface="Georgia"/>
              </a:defRPr>
            </a:pPr>
            <a:r>
              <a:rPr sz="1500" b="0" i="0">
                <a:solidFill>
                  <a:srgbClr val="FFFFFF"/>
                </a:solidFill>
                <a:latin typeface="Georgia"/>
                <a:ea typeface="Georgia"/>
                <a:cs typeface="Georgia"/>
              </a:rPr>
              <a:t>Keep fixed costs lean without weakening ownership.</a:t>
            </a:r>
          </a:p>
        </p:txBody>
      </p:sp>
      <p:sp>
        <p:nvSpPr>
          <p:cNvPr id="12" name="Straight Connector 11">
            <a:extLst>
              <a:ext uri="{FF2B5EF4-FFF2-40B4-BE49-F238E27FC236}">
                <a16:creationId xmlns:a16="http://schemas.microsoft.com/office/drawing/2014/main" id="{DDA06D90-0E3F-4A06-AA4A-9F50882CC0D9}"/>
              </a:ext>
            </a:extLst>
          </p:cNvPr>
          <p:cNvSpPr>
            <a:spLocks noGrp="1"/>
          </p:cNvSpPr>
          <p:nvPr/>
        </p:nvSpPr>
        <p:spPr>
          <a:xfrm>
            <a:off x="8239125" y="3000375"/>
            <a:ext cx="0" cy="590550"/>
          </a:xfrm>
          <a:prstGeom prst="line">
            <a:avLst/>
          </a:prstGeom>
          <a:noFill/>
          <a:ln w="19050">
            <a:solidFill>
              <a:srgbClr val="B89C82"/>
            </a:solidFill>
            <a:prstDash val="solid"/>
          </a:ln>
        </p:spPr>
        <p:txBody>
          <a:bodyPr/>
          <a:lstStyle/>
          <a:p>
            <a:endParaRPr lang="en-GB"/>
          </a:p>
        </p:txBody>
      </p:sp>
      <p:sp>
        <p:nvSpPr>
          <p:cNvPr id="13" name="Straight Connector 12">
            <a:extLst>
              <a:ext uri="{FF2B5EF4-FFF2-40B4-BE49-F238E27FC236}">
                <a16:creationId xmlns:a16="http://schemas.microsoft.com/office/drawing/2014/main" id="{B3E15DCD-1570-451C-98FC-DC56CA442F74}"/>
              </a:ext>
            </a:extLst>
          </p:cNvPr>
          <p:cNvSpPr>
            <a:spLocks noGrp="1"/>
          </p:cNvSpPr>
          <p:nvPr/>
        </p:nvSpPr>
        <p:spPr>
          <a:xfrm>
            <a:off x="6191250" y="3590925"/>
            <a:ext cx="4095750" cy="0"/>
          </a:xfrm>
          <a:prstGeom prst="line">
            <a:avLst/>
          </a:prstGeom>
          <a:noFill/>
          <a:ln w="19050">
            <a:solidFill>
              <a:srgbClr val="B89C82"/>
            </a:solidFill>
            <a:prstDash val="solid"/>
          </a:ln>
        </p:spPr>
        <p:txBody>
          <a:bodyPr/>
          <a:lstStyle/>
          <a:p>
            <a:endParaRPr lang="en-GB"/>
          </a:p>
        </p:txBody>
      </p:sp>
      <p:sp>
        <p:nvSpPr>
          <p:cNvPr id="14" name="Straight Connector 13">
            <a:extLst>
              <a:ext uri="{FF2B5EF4-FFF2-40B4-BE49-F238E27FC236}">
                <a16:creationId xmlns:a16="http://schemas.microsoft.com/office/drawing/2014/main" id="{E5E32B45-6059-4876-8B99-4957034A537C}"/>
              </a:ext>
            </a:extLst>
          </p:cNvPr>
          <p:cNvSpPr>
            <a:spLocks noGrp="1"/>
          </p:cNvSpPr>
          <p:nvPr/>
        </p:nvSpPr>
        <p:spPr>
          <a:xfrm>
            <a:off x="6191250" y="3590925"/>
            <a:ext cx="0" cy="457200"/>
          </a:xfrm>
          <a:prstGeom prst="line">
            <a:avLst/>
          </a:prstGeom>
          <a:noFill/>
          <a:ln w="19050">
            <a:solidFill>
              <a:srgbClr val="B89C82"/>
            </a:solidFill>
            <a:prstDash val="solid"/>
          </a:ln>
        </p:spPr>
        <p:txBody>
          <a:bodyPr/>
          <a:lstStyle/>
          <a:p>
            <a:endParaRPr lang="en-GB"/>
          </a:p>
        </p:txBody>
      </p:sp>
      <p:sp>
        <p:nvSpPr>
          <p:cNvPr id="15" name="Straight Connector 14">
            <a:extLst>
              <a:ext uri="{FF2B5EF4-FFF2-40B4-BE49-F238E27FC236}">
                <a16:creationId xmlns:a16="http://schemas.microsoft.com/office/drawing/2014/main" id="{29D1FAC2-DCEE-42F1-B762-508BEC96E78F}"/>
              </a:ext>
            </a:extLst>
          </p:cNvPr>
          <p:cNvSpPr>
            <a:spLocks noGrp="1"/>
          </p:cNvSpPr>
          <p:nvPr/>
        </p:nvSpPr>
        <p:spPr>
          <a:xfrm>
            <a:off x="8239125" y="3590925"/>
            <a:ext cx="0" cy="457200"/>
          </a:xfrm>
          <a:prstGeom prst="line">
            <a:avLst/>
          </a:prstGeom>
          <a:noFill/>
          <a:ln w="19050">
            <a:solidFill>
              <a:srgbClr val="B89C82"/>
            </a:solidFill>
            <a:prstDash val="solid"/>
          </a:ln>
        </p:spPr>
        <p:txBody>
          <a:bodyPr/>
          <a:lstStyle/>
          <a:p>
            <a:endParaRPr lang="en-GB"/>
          </a:p>
        </p:txBody>
      </p:sp>
      <p:sp>
        <p:nvSpPr>
          <p:cNvPr id="16" name="Straight Connector 15">
            <a:extLst>
              <a:ext uri="{FF2B5EF4-FFF2-40B4-BE49-F238E27FC236}">
                <a16:creationId xmlns:a16="http://schemas.microsoft.com/office/drawing/2014/main" id="{DD4586E5-E940-4F33-84FC-339903764EE6}"/>
              </a:ext>
            </a:extLst>
          </p:cNvPr>
          <p:cNvSpPr>
            <a:spLocks noGrp="1"/>
          </p:cNvSpPr>
          <p:nvPr/>
        </p:nvSpPr>
        <p:spPr>
          <a:xfrm>
            <a:off x="10287000" y="3590925"/>
            <a:ext cx="0" cy="457200"/>
          </a:xfrm>
          <a:prstGeom prst="line">
            <a:avLst/>
          </a:prstGeom>
          <a:noFill/>
          <a:ln w="19050">
            <a:solidFill>
              <a:srgbClr val="B89C82"/>
            </a:solidFill>
            <a:prstDash val="solid"/>
          </a:ln>
        </p:spPr>
        <p:txBody>
          <a:bodyPr/>
          <a:lstStyle/>
          <a:p>
            <a:endParaRPr lang="en-GB"/>
          </a:p>
        </p:txBody>
      </p:sp>
      <p:sp>
        <p:nvSpPr>
          <p:cNvPr id="17" name="Rectangle: Rounded Corners 16">
            <a:extLst>
              <a:ext uri="{FF2B5EF4-FFF2-40B4-BE49-F238E27FC236}">
                <a16:creationId xmlns:a16="http://schemas.microsoft.com/office/drawing/2014/main" id="{8E5ECD1F-D87B-4FBA-98DD-D92DEE2CB310}"/>
              </a:ext>
            </a:extLst>
          </p:cNvPr>
          <p:cNvSpPr>
            <a:spLocks noGrp="1"/>
          </p:cNvSpPr>
          <p:nvPr/>
        </p:nvSpPr>
        <p:spPr>
          <a:xfrm>
            <a:off x="6667500" y="2114550"/>
            <a:ext cx="3143250" cy="876300"/>
          </a:xfrm>
          <a:prstGeom prst="roundRect">
            <a:avLst>
              <a:gd name="adj" fmla="val 8696"/>
            </a:avLst>
          </a:prstGeom>
          <a:solidFill>
            <a:srgbClr val="B89C82"/>
          </a:solidFill>
          <a:ln w="9525">
            <a:solidFill>
              <a:srgbClr val="B89C82"/>
            </a:solidFill>
            <a:prstDash val="solid"/>
          </a:ln>
        </p:spPr>
        <p:txBody>
          <a:bodyPr/>
          <a:lstStyle/>
          <a:p>
            <a:endParaRPr lang="en-GB"/>
          </a:p>
        </p:txBody>
      </p:sp>
      <p:sp>
        <p:nvSpPr>
          <p:cNvPr id="18" name="Rectangle 17">
            <a:extLst>
              <a:ext uri="{FF2B5EF4-FFF2-40B4-BE49-F238E27FC236}">
                <a16:creationId xmlns:a16="http://schemas.microsoft.com/office/drawing/2014/main" id="{2BE9661C-23AF-4189-9818-AFD3F88CDB20}"/>
              </a:ext>
            </a:extLst>
          </p:cNvPr>
          <p:cNvSpPr>
            <a:spLocks noGrp="1"/>
          </p:cNvSpPr>
          <p:nvPr/>
        </p:nvSpPr>
        <p:spPr>
          <a:xfrm>
            <a:off x="6915150" y="2247900"/>
            <a:ext cx="2647950" cy="438150"/>
          </a:xfrm>
          <a:prstGeom prst="rect">
            <a:avLst/>
          </a:prstGeom>
          <a:noFill/>
          <a:ln w="0">
            <a:noFill/>
            <a:prstDash val="solid"/>
          </a:ln>
        </p:spPr>
        <p:txBody>
          <a:bodyPr lIns="0" tIns="0" rIns="0" bIns="0" anchor="t">
            <a:normAutofit/>
          </a:bodyPr>
          <a:lstStyle/>
          <a:p>
            <a:pPr algn="ctr">
              <a:defRPr sz="1125" b="1" i="0">
                <a:solidFill>
                  <a:srgbClr val="080808"/>
                </a:solidFill>
                <a:latin typeface="Arial"/>
                <a:ea typeface="Arial"/>
                <a:cs typeface="Arial"/>
              </a:defRPr>
            </a:pPr>
            <a:r>
              <a:rPr sz="1125" b="1" i="0">
                <a:solidFill>
                  <a:srgbClr val="080808"/>
                </a:solidFill>
                <a:latin typeface="Arial"/>
                <a:ea typeface="Arial"/>
                <a:cs typeface="Arial"/>
              </a:rPr>
              <a:t>FOUNDER / MANAGING DIRECTOR</a:t>
            </a:r>
          </a:p>
        </p:txBody>
      </p:sp>
      <p:sp>
        <p:nvSpPr>
          <p:cNvPr id="19" name="Rectangle 18">
            <a:extLst>
              <a:ext uri="{FF2B5EF4-FFF2-40B4-BE49-F238E27FC236}">
                <a16:creationId xmlns:a16="http://schemas.microsoft.com/office/drawing/2014/main" id="{E1A22905-6222-4479-BECE-29D9EB1C70E3}"/>
              </a:ext>
            </a:extLst>
          </p:cNvPr>
          <p:cNvSpPr>
            <a:spLocks noGrp="1"/>
          </p:cNvSpPr>
          <p:nvPr/>
        </p:nvSpPr>
        <p:spPr>
          <a:xfrm>
            <a:off x="6915150" y="2724150"/>
            <a:ext cx="2647950" cy="180975"/>
          </a:xfrm>
          <a:prstGeom prst="rect">
            <a:avLst/>
          </a:prstGeom>
          <a:noFill/>
          <a:ln w="0">
            <a:noFill/>
            <a:prstDash val="solid"/>
          </a:ln>
        </p:spPr>
        <p:txBody>
          <a:bodyPr lIns="0" tIns="0" rIns="0" bIns="0" anchor="t">
            <a:noAutofit/>
          </a:bodyPr>
          <a:lstStyle/>
          <a:p>
            <a:pPr algn="ctr">
              <a:defRPr sz="900" b="0" i="0">
                <a:solidFill>
                  <a:srgbClr val="080808"/>
                </a:solidFill>
                <a:latin typeface="Arial"/>
                <a:ea typeface="Arial"/>
                <a:cs typeface="Arial"/>
              </a:defRPr>
            </a:pPr>
            <a:r>
              <a:rPr sz="900" b="0" i="0">
                <a:solidFill>
                  <a:srgbClr val="080808"/>
                </a:solidFill>
                <a:latin typeface="Arial"/>
                <a:ea typeface="Arial"/>
                <a:cs typeface="Arial"/>
              </a:rPr>
              <a:t>Strategy • finance • supplier management</a:t>
            </a:r>
          </a:p>
        </p:txBody>
      </p:sp>
      <p:sp>
        <p:nvSpPr>
          <p:cNvPr id="20" name="Rectangle: Rounded Corners 19">
            <a:extLst>
              <a:ext uri="{FF2B5EF4-FFF2-40B4-BE49-F238E27FC236}">
                <a16:creationId xmlns:a16="http://schemas.microsoft.com/office/drawing/2014/main" id="{1B6944EA-8155-4023-B922-9CCEFD112933}"/>
              </a:ext>
            </a:extLst>
          </p:cNvPr>
          <p:cNvSpPr>
            <a:spLocks noGrp="1"/>
          </p:cNvSpPr>
          <p:nvPr/>
        </p:nvSpPr>
        <p:spPr>
          <a:xfrm>
            <a:off x="5143500" y="4048125"/>
            <a:ext cx="1857375" cy="1123950"/>
          </a:xfrm>
          <a:prstGeom prst="roundRect">
            <a:avLst>
              <a:gd name="adj" fmla="val 6780"/>
            </a:avLst>
          </a:prstGeom>
          <a:solidFill>
            <a:srgbClr val="171717"/>
          </a:solidFill>
          <a:ln w="9525">
            <a:solidFill>
              <a:srgbClr val="4C443E"/>
            </a:solidFill>
            <a:prstDash val="solid"/>
          </a:ln>
        </p:spPr>
        <p:txBody>
          <a:bodyPr/>
          <a:lstStyle/>
          <a:p>
            <a:endParaRPr lang="en-GB"/>
          </a:p>
        </p:txBody>
      </p:sp>
      <p:sp>
        <p:nvSpPr>
          <p:cNvPr id="21" name="Rectangle 20">
            <a:extLst>
              <a:ext uri="{FF2B5EF4-FFF2-40B4-BE49-F238E27FC236}">
                <a16:creationId xmlns:a16="http://schemas.microsoft.com/office/drawing/2014/main" id="{9F662D41-AD7A-456E-9B4A-667AE963FB10}"/>
              </a:ext>
            </a:extLst>
          </p:cNvPr>
          <p:cNvSpPr>
            <a:spLocks noGrp="1"/>
          </p:cNvSpPr>
          <p:nvPr/>
        </p:nvSpPr>
        <p:spPr>
          <a:xfrm>
            <a:off x="5276850" y="4286250"/>
            <a:ext cx="1590675" cy="323850"/>
          </a:xfrm>
          <a:prstGeom prst="rect">
            <a:avLst/>
          </a:prstGeom>
          <a:noFill/>
          <a:ln w="0">
            <a:noFill/>
            <a:prstDash val="solid"/>
          </a:ln>
        </p:spPr>
        <p:txBody>
          <a:bodyPr lIns="0" tIns="0" rIns="0" bIns="0" anchor="t">
            <a:normAutofit/>
          </a:bodyPr>
          <a:lstStyle/>
          <a:p>
            <a:pPr algn="ctr">
              <a:defRPr sz="1200" b="1" i="0">
                <a:solidFill>
                  <a:srgbClr val="FFFFFF"/>
                </a:solidFill>
                <a:latin typeface="Arial"/>
                <a:ea typeface="Arial"/>
                <a:cs typeface="Arial"/>
              </a:defRPr>
            </a:pPr>
            <a:r>
              <a:rPr sz="1200" b="1" i="0">
                <a:solidFill>
                  <a:srgbClr val="FFFFFF"/>
                </a:solidFill>
                <a:latin typeface="Arial"/>
                <a:ea typeface="Arial"/>
                <a:cs typeface="Arial"/>
              </a:rPr>
              <a:t>FASHION DESIGNER</a:t>
            </a:r>
          </a:p>
        </p:txBody>
      </p:sp>
      <p:sp>
        <p:nvSpPr>
          <p:cNvPr id="22" name="Rectangle 21">
            <a:extLst>
              <a:ext uri="{FF2B5EF4-FFF2-40B4-BE49-F238E27FC236}">
                <a16:creationId xmlns:a16="http://schemas.microsoft.com/office/drawing/2014/main" id="{6EE42A4B-2C69-46C7-B2EA-FBAFE7CF570B}"/>
              </a:ext>
            </a:extLst>
          </p:cNvPr>
          <p:cNvSpPr>
            <a:spLocks noGrp="1"/>
          </p:cNvSpPr>
          <p:nvPr/>
        </p:nvSpPr>
        <p:spPr>
          <a:xfrm>
            <a:off x="5295900" y="4686300"/>
            <a:ext cx="1552575" cy="361950"/>
          </a:xfrm>
          <a:prstGeom prst="rect">
            <a:avLst/>
          </a:prstGeom>
          <a:noFill/>
          <a:ln w="0">
            <a:noFill/>
            <a:prstDash val="solid"/>
          </a:ln>
        </p:spPr>
        <p:txBody>
          <a:bodyPr lIns="0" tIns="0" rIns="0" bIns="0" anchor="t">
            <a:normAutofit/>
          </a:bodyPr>
          <a:lstStyle/>
          <a:p>
            <a:pPr algn="ctr">
              <a:defRPr sz="975" b="0" i="0">
                <a:solidFill>
                  <a:srgbClr val="DCC8B4"/>
                </a:solidFill>
                <a:latin typeface="Arial"/>
                <a:ea typeface="Arial"/>
                <a:cs typeface="Arial"/>
              </a:defRPr>
            </a:pPr>
            <a:r>
              <a:rPr sz="975" b="0" i="0">
                <a:solidFill>
                  <a:srgbClr val="DCC8B4"/>
                </a:solidFill>
                <a:latin typeface="Arial"/>
                <a:ea typeface="Arial"/>
                <a:cs typeface="Arial"/>
              </a:rPr>
              <a:t>Design • patterns • collections</a:t>
            </a:r>
          </a:p>
        </p:txBody>
      </p:sp>
      <p:sp>
        <p:nvSpPr>
          <p:cNvPr id="23" name="Rectangle: Rounded Corners 22">
            <a:extLst>
              <a:ext uri="{FF2B5EF4-FFF2-40B4-BE49-F238E27FC236}">
                <a16:creationId xmlns:a16="http://schemas.microsoft.com/office/drawing/2014/main" id="{F50DAB33-F53A-40EB-91E0-39710C0E61E3}"/>
              </a:ext>
            </a:extLst>
          </p:cNvPr>
          <p:cNvSpPr>
            <a:spLocks noGrp="1"/>
          </p:cNvSpPr>
          <p:nvPr/>
        </p:nvSpPr>
        <p:spPr>
          <a:xfrm>
            <a:off x="7191375" y="4048125"/>
            <a:ext cx="1857375" cy="1123950"/>
          </a:xfrm>
          <a:prstGeom prst="roundRect">
            <a:avLst>
              <a:gd name="adj" fmla="val 6780"/>
            </a:avLst>
          </a:prstGeom>
          <a:solidFill>
            <a:srgbClr val="171717"/>
          </a:solidFill>
          <a:ln w="9525">
            <a:solidFill>
              <a:srgbClr val="4C443E"/>
            </a:solidFill>
            <a:prstDash val="solid"/>
          </a:ln>
        </p:spPr>
        <p:txBody>
          <a:bodyPr/>
          <a:lstStyle/>
          <a:p>
            <a:endParaRPr lang="en-GB"/>
          </a:p>
        </p:txBody>
      </p:sp>
      <p:sp>
        <p:nvSpPr>
          <p:cNvPr id="24" name="Rectangle 23">
            <a:extLst>
              <a:ext uri="{FF2B5EF4-FFF2-40B4-BE49-F238E27FC236}">
                <a16:creationId xmlns:a16="http://schemas.microsoft.com/office/drawing/2014/main" id="{9273A066-4DCC-416A-8E57-C97C6514F477}"/>
              </a:ext>
            </a:extLst>
          </p:cNvPr>
          <p:cNvSpPr>
            <a:spLocks noGrp="1"/>
          </p:cNvSpPr>
          <p:nvPr/>
        </p:nvSpPr>
        <p:spPr>
          <a:xfrm>
            <a:off x="7324725" y="4286250"/>
            <a:ext cx="1590675" cy="323850"/>
          </a:xfrm>
          <a:prstGeom prst="rect">
            <a:avLst/>
          </a:prstGeom>
          <a:noFill/>
          <a:ln w="0">
            <a:noFill/>
            <a:prstDash val="solid"/>
          </a:ln>
        </p:spPr>
        <p:txBody>
          <a:bodyPr lIns="0" tIns="0" rIns="0" bIns="0" anchor="t">
            <a:normAutofit fontScale="88542" lnSpcReduction="10000"/>
          </a:bodyPr>
          <a:lstStyle/>
          <a:p>
            <a:pPr algn="ctr">
              <a:defRPr sz="1200" b="1" i="0">
                <a:solidFill>
                  <a:srgbClr val="FFFFFF"/>
                </a:solidFill>
                <a:latin typeface="Arial"/>
                <a:ea typeface="Arial"/>
                <a:cs typeface="Arial"/>
              </a:defRPr>
            </a:pPr>
            <a:r>
              <a:rPr sz="1200" b="1" i="0">
                <a:solidFill>
                  <a:srgbClr val="FFFFFF"/>
                </a:solidFill>
                <a:latin typeface="Arial"/>
                <a:ea typeface="Arial"/>
                <a:cs typeface="Arial"/>
              </a:rPr>
              <a:t>PRODUCTION &amp; QUALITY</a:t>
            </a:r>
          </a:p>
        </p:txBody>
      </p:sp>
      <p:sp>
        <p:nvSpPr>
          <p:cNvPr id="25" name="Rectangle 24">
            <a:extLst>
              <a:ext uri="{FF2B5EF4-FFF2-40B4-BE49-F238E27FC236}">
                <a16:creationId xmlns:a16="http://schemas.microsoft.com/office/drawing/2014/main" id="{BFB9D10F-ACF1-458F-B276-B7DDD8E13D96}"/>
              </a:ext>
            </a:extLst>
          </p:cNvPr>
          <p:cNvSpPr>
            <a:spLocks noGrp="1"/>
          </p:cNvSpPr>
          <p:nvPr/>
        </p:nvSpPr>
        <p:spPr>
          <a:xfrm>
            <a:off x="7343775" y="4686300"/>
            <a:ext cx="1552575" cy="361950"/>
          </a:xfrm>
          <a:prstGeom prst="rect">
            <a:avLst/>
          </a:prstGeom>
          <a:noFill/>
          <a:ln w="0">
            <a:noFill/>
            <a:prstDash val="solid"/>
          </a:ln>
        </p:spPr>
        <p:txBody>
          <a:bodyPr lIns="0" tIns="0" rIns="0" bIns="0" anchor="t">
            <a:normAutofit/>
          </a:bodyPr>
          <a:lstStyle/>
          <a:p>
            <a:pPr algn="ctr">
              <a:defRPr sz="975" b="0" i="0">
                <a:solidFill>
                  <a:srgbClr val="DCC8B4"/>
                </a:solidFill>
                <a:latin typeface="Arial"/>
                <a:ea typeface="Arial"/>
                <a:cs typeface="Arial"/>
              </a:defRPr>
            </a:pPr>
            <a:r>
              <a:rPr sz="975" b="0" i="0">
                <a:solidFill>
                  <a:srgbClr val="DCC8B4"/>
                </a:solidFill>
                <a:latin typeface="Arial"/>
                <a:ea typeface="Arial"/>
                <a:cs typeface="Arial"/>
              </a:rPr>
              <a:t>Suppliers • stock • quality</a:t>
            </a:r>
          </a:p>
        </p:txBody>
      </p:sp>
      <p:sp>
        <p:nvSpPr>
          <p:cNvPr id="26" name="Rectangle: Rounded Corners 25">
            <a:extLst>
              <a:ext uri="{FF2B5EF4-FFF2-40B4-BE49-F238E27FC236}">
                <a16:creationId xmlns:a16="http://schemas.microsoft.com/office/drawing/2014/main" id="{C903A848-5932-4E97-990C-1EADFD7EF546}"/>
              </a:ext>
            </a:extLst>
          </p:cNvPr>
          <p:cNvSpPr>
            <a:spLocks noGrp="1"/>
          </p:cNvSpPr>
          <p:nvPr/>
        </p:nvSpPr>
        <p:spPr>
          <a:xfrm>
            <a:off x="9239250" y="4048125"/>
            <a:ext cx="1857375" cy="1123950"/>
          </a:xfrm>
          <a:prstGeom prst="roundRect">
            <a:avLst>
              <a:gd name="adj" fmla="val 6780"/>
            </a:avLst>
          </a:prstGeom>
          <a:solidFill>
            <a:srgbClr val="171717"/>
          </a:solidFill>
          <a:ln w="9525">
            <a:solidFill>
              <a:srgbClr val="4C443E"/>
            </a:solidFill>
            <a:prstDash val="solid"/>
          </a:ln>
        </p:spPr>
        <p:txBody>
          <a:bodyPr/>
          <a:lstStyle/>
          <a:p>
            <a:endParaRPr lang="en-GB"/>
          </a:p>
        </p:txBody>
      </p:sp>
      <p:sp>
        <p:nvSpPr>
          <p:cNvPr id="27" name="Rectangle 26">
            <a:extLst>
              <a:ext uri="{FF2B5EF4-FFF2-40B4-BE49-F238E27FC236}">
                <a16:creationId xmlns:a16="http://schemas.microsoft.com/office/drawing/2014/main" id="{6FE8C7F7-B0AC-434C-A212-A1843BF2010E}"/>
              </a:ext>
            </a:extLst>
          </p:cNvPr>
          <p:cNvSpPr>
            <a:spLocks noGrp="1"/>
          </p:cNvSpPr>
          <p:nvPr/>
        </p:nvSpPr>
        <p:spPr>
          <a:xfrm>
            <a:off x="9372600" y="4286250"/>
            <a:ext cx="1590675" cy="323850"/>
          </a:xfrm>
          <a:prstGeom prst="rect">
            <a:avLst/>
          </a:prstGeom>
          <a:noFill/>
          <a:ln w="0">
            <a:noFill/>
            <a:prstDash val="solid"/>
          </a:ln>
        </p:spPr>
        <p:txBody>
          <a:bodyPr lIns="0" tIns="0" rIns="0" bIns="0" anchor="t">
            <a:normAutofit fontScale="88542" lnSpcReduction="10000"/>
          </a:bodyPr>
          <a:lstStyle/>
          <a:p>
            <a:pPr algn="ctr">
              <a:defRPr sz="1200" b="1" i="0">
                <a:solidFill>
                  <a:srgbClr val="FFFFFF"/>
                </a:solidFill>
                <a:latin typeface="Arial"/>
                <a:ea typeface="Arial"/>
                <a:cs typeface="Arial"/>
              </a:defRPr>
            </a:pPr>
            <a:r>
              <a:rPr sz="1200" b="1" i="0">
                <a:solidFill>
                  <a:srgbClr val="FFFFFF"/>
                </a:solidFill>
                <a:latin typeface="Arial"/>
                <a:ea typeface="Arial"/>
                <a:cs typeface="Arial"/>
              </a:rPr>
              <a:t>MARKETING &amp; E-COMMERCE</a:t>
            </a:r>
          </a:p>
        </p:txBody>
      </p:sp>
      <p:sp>
        <p:nvSpPr>
          <p:cNvPr id="28" name="Rectangle 27">
            <a:extLst>
              <a:ext uri="{FF2B5EF4-FFF2-40B4-BE49-F238E27FC236}">
                <a16:creationId xmlns:a16="http://schemas.microsoft.com/office/drawing/2014/main" id="{16812E2D-2406-48BC-B4B4-DCFC84E58CCF}"/>
              </a:ext>
            </a:extLst>
          </p:cNvPr>
          <p:cNvSpPr>
            <a:spLocks noGrp="1"/>
          </p:cNvSpPr>
          <p:nvPr/>
        </p:nvSpPr>
        <p:spPr>
          <a:xfrm>
            <a:off x="9391650" y="4686300"/>
            <a:ext cx="1552575" cy="361950"/>
          </a:xfrm>
          <a:prstGeom prst="rect">
            <a:avLst/>
          </a:prstGeom>
          <a:noFill/>
          <a:ln w="0">
            <a:noFill/>
            <a:prstDash val="solid"/>
          </a:ln>
        </p:spPr>
        <p:txBody>
          <a:bodyPr lIns="0" tIns="0" rIns="0" bIns="0" anchor="t">
            <a:normAutofit/>
          </a:bodyPr>
          <a:lstStyle/>
          <a:p>
            <a:pPr algn="ctr">
              <a:defRPr sz="975" b="0" i="0">
                <a:solidFill>
                  <a:srgbClr val="DCC8B4"/>
                </a:solidFill>
                <a:latin typeface="Arial"/>
                <a:ea typeface="Arial"/>
                <a:cs typeface="Arial"/>
              </a:defRPr>
            </a:pPr>
            <a:r>
              <a:rPr sz="975" b="0" i="0">
                <a:solidFill>
                  <a:srgbClr val="DCC8B4"/>
                </a:solidFill>
                <a:latin typeface="Arial"/>
                <a:ea typeface="Arial"/>
                <a:cs typeface="Arial"/>
              </a:rPr>
              <a:t>Website • promotion • service</a:t>
            </a:r>
          </a:p>
        </p:txBody>
      </p:sp>
      <p:sp>
        <p:nvSpPr>
          <p:cNvPr id="29" name="Rectangle 28">
            <a:extLst>
              <a:ext uri="{FF2B5EF4-FFF2-40B4-BE49-F238E27FC236}">
                <a16:creationId xmlns:a16="http://schemas.microsoft.com/office/drawing/2014/main" id="{AA32AFB7-A88F-4469-8F7E-90D6D77F29B0}"/>
              </a:ext>
            </a:extLst>
          </p:cNvPr>
          <p:cNvSpPr>
            <a:spLocks noGrp="1"/>
          </p:cNvSpPr>
          <p:nvPr/>
        </p:nvSpPr>
        <p:spPr>
          <a:xfrm>
            <a:off x="5572125" y="5524500"/>
            <a:ext cx="5334000" cy="323850"/>
          </a:xfrm>
          <a:prstGeom prst="rect">
            <a:avLst/>
          </a:prstGeom>
          <a:noFill/>
          <a:ln w="0">
            <a:noFill/>
            <a:prstDash val="solid"/>
          </a:ln>
        </p:spPr>
        <p:txBody>
          <a:bodyPr lIns="0" tIns="0" rIns="0" bIns="0" anchor="t">
            <a:noAutofit/>
          </a:bodyPr>
          <a:lstStyle/>
          <a:p>
            <a:pPr algn="ctr">
              <a:defRPr sz="1125" b="0" i="0">
                <a:solidFill>
                  <a:srgbClr val="C8BEB5"/>
                </a:solidFill>
                <a:latin typeface="Arial"/>
                <a:ea typeface="Arial"/>
                <a:cs typeface="Arial"/>
              </a:defRPr>
            </a:pPr>
            <a:r>
              <a:rPr sz="1125" b="0" i="0">
                <a:solidFill>
                  <a:srgbClr val="C8BEB5"/>
                </a:solidFill>
                <a:latin typeface="Arial"/>
                <a:ea typeface="Arial"/>
                <a:cs typeface="Arial"/>
              </a:rPr>
              <a:t>Outsourced in Year 1: bookkeeping • specialist technology support</a:t>
            </a:r>
          </a:p>
        </p:txBody>
      </p:sp>
      <p:sp>
        <p:nvSpPr>
          <p:cNvPr id="30" name="Straight Connector 29">
            <a:extLst>
              <a:ext uri="{FF2B5EF4-FFF2-40B4-BE49-F238E27FC236}">
                <a16:creationId xmlns:a16="http://schemas.microsoft.com/office/drawing/2014/main" id="{ED0AD27A-B254-4490-9A2F-97DC5D2D83A7}"/>
              </a:ext>
            </a:extLst>
          </p:cNvPr>
          <p:cNvSpPr>
            <a:spLocks noGrp="1"/>
          </p:cNvSpPr>
          <p:nvPr/>
        </p:nvSpPr>
        <p:spPr>
          <a:xfrm>
            <a:off x="609600" y="6438900"/>
            <a:ext cx="10972800" cy="0"/>
          </a:xfrm>
          <a:prstGeom prst="line">
            <a:avLst/>
          </a:prstGeom>
          <a:noFill/>
          <a:ln w="9525">
            <a:solidFill>
              <a:srgbClr val="332F2B"/>
            </a:solidFill>
            <a:prstDash val="solid"/>
          </a:ln>
        </p:spPr>
        <p:txBody>
          <a:bodyPr/>
          <a:lstStyle/>
          <a:p>
            <a:endParaRPr lang="en-GB"/>
          </a:p>
        </p:txBody>
      </p:sp>
      <p:sp>
        <p:nvSpPr>
          <p:cNvPr id="31" name="Rectangle 30">
            <a:extLst>
              <a:ext uri="{FF2B5EF4-FFF2-40B4-BE49-F238E27FC236}">
                <a16:creationId xmlns:a16="http://schemas.microsoft.com/office/drawing/2014/main" id="{A97906B6-E62E-4BDC-BF3C-202F9A648553}"/>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A79A8F"/>
                </a:solidFill>
                <a:latin typeface="Arial"/>
                <a:ea typeface="Arial"/>
                <a:cs typeface="Arial"/>
              </a:defRPr>
            </a:pPr>
            <a:r>
              <a:rPr sz="675" b="1" i="0">
                <a:solidFill>
                  <a:srgbClr val="A79A8F"/>
                </a:solidFill>
                <a:latin typeface="Arial"/>
                <a:ea typeface="Arial"/>
                <a:cs typeface="Arial"/>
              </a:rPr>
              <a:t>ENOVATE LONDON  •  INVESTOR PRESENTATION</a:t>
            </a:r>
          </a:p>
        </p:txBody>
      </p:sp>
      <p:sp>
        <p:nvSpPr>
          <p:cNvPr id="32" name="Rectangle 31">
            <a:extLst>
              <a:ext uri="{FF2B5EF4-FFF2-40B4-BE49-F238E27FC236}">
                <a16:creationId xmlns:a16="http://schemas.microsoft.com/office/drawing/2014/main" id="{486EC1B4-16E5-4128-8393-F19FD0970D05}"/>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B89C82"/>
                </a:solidFill>
                <a:latin typeface="Arial"/>
                <a:ea typeface="Arial"/>
                <a:cs typeface="Arial"/>
              </a:defRPr>
            </a:pPr>
            <a:r>
              <a:rPr sz="750" b="1" i="0">
                <a:solidFill>
                  <a:srgbClr val="B89C82"/>
                </a:solidFill>
                <a:latin typeface="Arial"/>
                <a:ea typeface="Arial"/>
                <a:cs typeface="Arial"/>
              </a:rPr>
              <a:t>04</a:t>
            </a:r>
          </a:p>
        </p:txBody>
      </p:sp>
    </p:spTree>
    <p:extLst>
      <p:ext uri="{BB962C8B-B14F-4D97-AF65-F5344CB8AC3E}">
        <p14:creationId xmlns:p14="http://schemas.microsoft.com/office/powerpoint/2010/main" val="775494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34" name="Picture 33"/>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F3458B22-18BB-4520-8D53-5FF49BF8F456}"/>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CEA7CC13-38C1-4FDC-A23A-48323C84E7A8}"/>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AF663B04-75A3-4F2C-B265-55D35BBDE067}"/>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05</a:t>
            </a:r>
          </a:p>
        </p:txBody>
      </p:sp>
      <p:sp>
        <p:nvSpPr>
          <p:cNvPr id="5" name="Straight Connector 4">
            <a:extLst>
              <a:ext uri="{FF2B5EF4-FFF2-40B4-BE49-F238E27FC236}">
                <a16:creationId xmlns:a16="http://schemas.microsoft.com/office/drawing/2014/main" id="{79E0290A-A076-4354-B127-001DFB84D16D}"/>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A78D35CF-CEB3-4C55-A17B-59EDDCD20A4B}"/>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375" b="0" i="0">
                <a:solidFill>
                  <a:srgbClr val="111111"/>
                </a:solidFill>
                <a:latin typeface="Georgia"/>
                <a:ea typeface="Georgia"/>
                <a:cs typeface="Georgia"/>
              </a:defRPr>
            </a:pPr>
            <a:r>
              <a:rPr sz="3375" b="0" i="0">
                <a:solidFill>
                  <a:srgbClr val="111111"/>
                </a:solidFill>
                <a:latin typeface="Georgia"/>
                <a:ea typeface="Georgia"/>
                <a:cs typeface="Georgia"/>
              </a:rPr>
              <a:t>Three external forces shape the launch</a:t>
            </a:r>
          </a:p>
        </p:txBody>
      </p:sp>
      <p:sp>
        <p:nvSpPr>
          <p:cNvPr id="7" name="Rectangle 6">
            <a:extLst>
              <a:ext uri="{FF2B5EF4-FFF2-40B4-BE49-F238E27FC236}">
                <a16:creationId xmlns:a16="http://schemas.microsoft.com/office/drawing/2014/main" id="{1752A9EC-113E-4D48-99E6-31B9A6EA4786}"/>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The plan converts evidence into a specific operating response.</a:t>
            </a:r>
          </a:p>
        </p:txBody>
      </p:sp>
      <p:sp>
        <p:nvSpPr>
          <p:cNvPr id="8" name="Straight Connector 7">
            <a:extLst>
              <a:ext uri="{FF2B5EF4-FFF2-40B4-BE49-F238E27FC236}">
                <a16:creationId xmlns:a16="http://schemas.microsoft.com/office/drawing/2014/main" id="{7029FC13-E5A7-40AA-AA86-5C37D1438E0E}"/>
              </a:ext>
            </a:extLst>
          </p:cNvPr>
          <p:cNvSpPr>
            <a:spLocks noGrp="1"/>
          </p:cNvSpPr>
          <p:nvPr/>
        </p:nvSpPr>
        <p:spPr>
          <a:xfrm>
            <a:off x="4267200" y="2133600"/>
            <a:ext cx="0" cy="3705225"/>
          </a:xfrm>
          <a:prstGeom prst="line">
            <a:avLst/>
          </a:prstGeom>
          <a:noFill/>
          <a:ln w="9525">
            <a:solidFill>
              <a:srgbClr val="D8D0C9"/>
            </a:solidFill>
            <a:prstDash val="solid"/>
          </a:ln>
        </p:spPr>
        <p:txBody>
          <a:bodyPr/>
          <a:lstStyle/>
          <a:p>
            <a:endParaRPr lang="en-GB"/>
          </a:p>
        </p:txBody>
      </p:sp>
      <p:sp>
        <p:nvSpPr>
          <p:cNvPr id="9" name="Straight Connector 8">
            <a:extLst>
              <a:ext uri="{FF2B5EF4-FFF2-40B4-BE49-F238E27FC236}">
                <a16:creationId xmlns:a16="http://schemas.microsoft.com/office/drawing/2014/main" id="{67EC9418-BE6C-40B0-A167-F6A323516B44}"/>
              </a:ext>
            </a:extLst>
          </p:cNvPr>
          <p:cNvSpPr>
            <a:spLocks noGrp="1"/>
          </p:cNvSpPr>
          <p:nvPr/>
        </p:nvSpPr>
        <p:spPr>
          <a:xfrm>
            <a:off x="7924800" y="2133600"/>
            <a:ext cx="0" cy="3705225"/>
          </a:xfrm>
          <a:prstGeom prst="line">
            <a:avLst/>
          </a:prstGeom>
          <a:noFill/>
          <a:ln w="9525">
            <a:solidFill>
              <a:srgbClr val="D8D0C9"/>
            </a:solidFill>
            <a:prstDash val="solid"/>
          </a:ln>
        </p:spPr>
        <p:txBody>
          <a:bodyPr/>
          <a:lstStyle/>
          <a:p>
            <a:endParaRPr lang="en-GB"/>
          </a:p>
        </p:txBody>
      </p:sp>
      <p:sp>
        <p:nvSpPr>
          <p:cNvPr id="10" name="Rectangle 9">
            <a:extLst>
              <a:ext uri="{FF2B5EF4-FFF2-40B4-BE49-F238E27FC236}">
                <a16:creationId xmlns:a16="http://schemas.microsoft.com/office/drawing/2014/main" id="{264BBAE8-58D4-482E-B2F2-3237347CC49E}"/>
              </a:ext>
            </a:extLst>
          </p:cNvPr>
          <p:cNvSpPr>
            <a:spLocks noGrp="1"/>
          </p:cNvSpPr>
          <p:nvPr/>
        </p:nvSpPr>
        <p:spPr>
          <a:xfrm>
            <a:off x="628650" y="2133600"/>
            <a:ext cx="523875" cy="457200"/>
          </a:xfrm>
          <a:prstGeom prst="rect">
            <a:avLst/>
          </a:prstGeom>
          <a:noFill/>
          <a:ln w="0">
            <a:noFill/>
            <a:prstDash val="solid"/>
          </a:ln>
        </p:spPr>
        <p:txBody>
          <a:bodyPr lIns="0" tIns="0" rIns="0" bIns="0" anchor="t">
            <a:noAutofit/>
          </a:bodyPr>
          <a:lstStyle/>
          <a:p>
            <a:pPr algn="l">
              <a:defRPr sz="2550" b="0" i="0">
                <a:solidFill>
                  <a:srgbClr val="B89C82"/>
                </a:solidFill>
                <a:latin typeface="Georgia"/>
                <a:ea typeface="Georgia"/>
                <a:cs typeface="Georgia"/>
              </a:defRPr>
            </a:pPr>
            <a:r>
              <a:rPr sz="2550" b="0" i="0">
                <a:solidFill>
                  <a:srgbClr val="B89C82"/>
                </a:solidFill>
                <a:latin typeface="Georgia"/>
                <a:ea typeface="Georgia"/>
                <a:cs typeface="Georgia"/>
              </a:rPr>
              <a:t>E</a:t>
            </a:r>
          </a:p>
        </p:txBody>
      </p:sp>
      <p:sp>
        <p:nvSpPr>
          <p:cNvPr id="11" name="Rectangle 10">
            <a:extLst>
              <a:ext uri="{FF2B5EF4-FFF2-40B4-BE49-F238E27FC236}">
                <a16:creationId xmlns:a16="http://schemas.microsoft.com/office/drawing/2014/main" id="{D3F76F07-A001-4B9D-B3E3-FD235B28DEE3}"/>
              </a:ext>
            </a:extLst>
          </p:cNvPr>
          <p:cNvSpPr>
            <a:spLocks noGrp="1"/>
          </p:cNvSpPr>
          <p:nvPr/>
        </p:nvSpPr>
        <p:spPr>
          <a:xfrm>
            <a:off x="1276350" y="2209800"/>
            <a:ext cx="2333625" cy="266700"/>
          </a:xfrm>
          <a:prstGeom prst="rect">
            <a:avLst/>
          </a:prstGeom>
          <a:noFill/>
          <a:ln w="0">
            <a:noFill/>
            <a:prstDash val="solid"/>
          </a:ln>
        </p:spPr>
        <p:txBody>
          <a:bodyPr lIns="0" tIns="0" rIns="0" bIns="0" anchor="t">
            <a:noAutofit/>
          </a:bodyPr>
          <a:lstStyle/>
          <a:p>
            <a:pPr algn="l">
              <a:defRPr sz="1125" b="1" i="0">
                <a:solidFill>
                  <a:srgbClr val="111111"/>
                </a:solidFill>
                <a:latin typeface="Arial"/>
                <a:ea typeface="Arial"/>
                <a:cs typeface="Arial"/>
              </a:defRPr>
            </a:pPr>
            <a:r>
              <a:rPr sz="1125" b="1" i="0">
                <a:solidFill>
                  <a:srgbClr val="111111"/>
                </a:solidFill>
                <a:latin typeface="Arial"/>
                <a:ea typeface="Arial"/>
                <a:cs typeface="Arial"/>
              </a:rPr>
              <a:t>ECONOMIC</a:t>
            </a:r>
          </a:p>
        </p:txBody>
      </p:sp>
      <p:sp>
        <p:nvSpPr>
          <p:cNvPr id="12" name="Rectangle 11">
            <a:extLst>
              <a:ext uri="{FF2B5EF4-FFF2-40B4-BE49-F238E27FC236}">
                <a16:creationId xmlns:a16="http://schemas.microsoft.com/office/drawing/2014/main" id="{3970A188-FF21-421D-ADFA-C244E3059364}"/>
              </a:ext>
            </a:extLst>
          </p:cNvPr>
          <p:cNvSpPr>
            <a:spLocks noGrp="1"/>
          </p:cNvSpPr>
          <p:nvPr/>
        </p:nvSpPr>
        <p:spPr>
          <a:xfrm>
            <a:off x="628650" y="2895600"/>
            <a:ext cx="2952750" cy="819150"/>
          </a:xfrm>
          <a:prstGeom prst="rect">
            <a:avLst/>
          </a:prstGeom>
          <a:noFill/>
          <a:ln w="0">
            <a:noFill/>
            <a:prstDash val="solid"/>
          </a:ln>
        </p:spPr>
        <p:txBody>
          <a:bodyPr lIns="0" tIns="0" rIns="0" bIns="0" anchor="t">
            <a:noAutofit/>
          </a:bodyPr>
          <a:lstStyle/>
          <a:p>
            <a:pPr algn="l">
              <a:defRPr sz="4950" b="0" i="0">
                <a:solidFill>
                  <a:srgbClr val="111111"/>
                </a:solidFill>
                <a:latin typeface="Georgia"/>
                <a:ea typeface="Georgia"/>
                <a:cs typeface="Georgia"/>
              </a:defRPr>
            </a:pPr>
            <a:r>
              <a:rPr sz="4950" b="0" i="0">
                <a:solidFill>
                  <a:srgbClr val="111111"/>
                </a:solidFill>
                <a:latin typeface="Georgia"/>
                <a:ea typeface="Georgia"/>
                <a:cs typeface="Georgia"/>
              </a:rPr>
              <a:t>COST</a:t>
            </a:r>
          </a:p>
        </p:txBody>
      </p:sp>
      <p:sp>
        <p:nvSpPr>
          <p:cNvPr id="13" name="Rectangle 12">
            <a:extLst>
              <a:ext uri="{FF2B5EF4-FFF2-40B4-BE49-F238E27FC236}">
                <a16:creationId xmlns:a16="http://schemas.microsoft.com/office/drawing/2014/main" id="{B728407E-BA3E-4C8D-B7F3-C3918A941FF4}"/>
              </a:ext>
            </a:extLst>
          </p:cNvPr>
          <p:cNvSpPr>
            <a:spLocks noGrp="1"/>
          </p:cNvSpPr>
          <p:nvPr/>
        </p:nvSpPr>
        <p:spPr>
          <a:xfrm>
            <a:off x="628650" y="3848100"/>
            <a:ext cx="3000375" cy="609600"/>
          </a:xfrm>
          <a:prstGeom prst="rect">
            <a:avLst/>
          </a:prstGeom>
          <a:noFill/>
          <a:ln w="0">
            <a:noFill/>
            <a:prstDash val="solid"/>
          </a:ln>
        </p:spPr>
        <p:txBody>
          <a:bodyPr lIns="0" tIns="0" rIns="0" bIns="0" anchor="t">
            <a:norm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Inflation can reduce spending and raise fabric prices.</a:t>
            </a:r>
          </a:p>
        </p:txBody>
      </p:sp>
      <p:sp>
        <p:nvSpPr>
          <p:cNvPr id="14" name="Rectangle 13">
            <a:extLst>
              <a:ext uri="{FF2B5EF4-FFF2-40B4-BE49-F238E27FC236}">
                <a16:creationId xmlns:a16="http://schemas.microsoft.com/office/drawing/2014/main" id="{5FF7025E-220F-47AC-95B2-9164612D034E}"/>
              </a:ext>
            </a:extLst>
          </p:cNvPr>
          <p:cNvSpPr>
            <a:spLocks noGrp="1"/>
          </p:cNvSpPr>
          <p:nvPr/>
        </p:nvSpPr>
        <p:spPr>
          <a:xfrm>
            <a:off x="628650" y="4781550"/>
            <a:ext cx="1238250" cy="228600"/>
          </a:xfrm>
          <a:prstGeom prst="rect">
            <a:avLst/>
          </a:prstGeom>
          <a:noFill/>
          <a:ln w="0">
            <a:noFill/>
            <a:prstDash val="solid"/>
          </a:ln>
        </p:spPr>
        <p:txBody>
          <a:bodyPr lIns="0" tIns="0" rIns="0" bIns="0" anchor="t">
            <a:noAutofit/>
          </a:bodyPr>
          <a:lstStyle/>
          <a:p>
            <a:pPr algn="l">
              <a:defRPr sz="900" b="1" i="0">
                <a:solidFill>
                  <a:srgbClr val="8D6F55"/>
                </a:solidFill>
                <a:latin typeface="Arial"/>
                <a:ea typeface="Arial"/>
                <a:cs typeface="Arial"/>
              </a:defRPr>
            </a:pPr>
            <a:r>
              <a:rPr sz="900" b="1" i="0">
                <a:solidFill>
                  <a:srgbClr val="8D6F55"/>
                </a:solidFill>
                <a:latin typeface="Arial"/>
                <a:ea typeface="Arial"/>
                <a:cs typeface="Arial"/>
              </a:rPr>
              <a:t>RESPONSE</a:t>
            </a:r>
          </a:p>
        </p:txBody>
      </p:sp>
      <p:sp>
        <p:nvSpPr>
          <p:cNvPr id="15" name="Rectangle 14">
            <a:extLst>
              <a:ext uri="{FF2B5EF4-FFF2-40B4-BE49-F238E27FC236}">
                <a16:creationId xmlns:a16="http://schemas.microsoft.com/office/drawing/2014/main" id="{2A647D45-82ED-4524-A331-96C13012651C}"/>
              </a:ext>
            </a:extLst>
          </p:cNvPr>
          <p:cNvSpPr>
            <a:spLocks noGrp="1"/>
          </p:cNvSpPr>
          <p:nvPr/>
        </p:nvSpPr>
        <p:spPr>
          <a:xfrm>
            <a:off x="628650" y="5086350"/>
            <a:ext cx="3000375" cy="590550"/>
          </a:xfrm>
          <a:prstGeom prst="rect">
            <a:avLst/>
          </a:prstGeom>
          <a:noFill/>
          <a:ln w="0">
            <a:noFill/>
            <a:prstDash val="solid"/>
          </a:ln>
        </p:spPr>
        <p:txBody>
          <a:bodyPr lIns="0" tIns="0" rIns="0" bIns="0" anchor="t">
            <a:normAutofit/>
          </a:bodyPr>
          <a:lstStyle/>
          <a:p>
            <a:pPr algn="l">
              <a:defRPr sz="1275" b="0" i="0">
                <a:solidFill>
                  <a:srgbClr val="111111"/>
                </a:solidFill>
                <a:latin typeface="Arial"/>
                <a:ea typeface="Arial"/>
                <a:cs typeface="Arial"/>
              </a:defRPr>
            </a:pPr>
            <a:r>
              <a:rPr sz="1275" b="0" i="0">
                <a:solidFill>
                  <a:srgbClr val="111111"/>
                </a:solidFill>
                <a:latin typeface="Arial"/>
                <a:ea typeface="Arial"/>
                <a:cs typeface="Arial"/>
              </a:rPr>
              <a:t>Use more than one supplier and maintain competitive mid-range pricing.</a:t>
            </a:r>
          </a:p>
        </p:txBody>
      </p:sp>
      <p:sp>
        <p:nvSpPr>
          <p:cNvPr id="16" name="Rectangle 15">
            <a:extLst>
              <a:ext uri="{FF2B5EF4-FFF2-40B4-BE49-F238E27FC236}">
                <a16:creationId xmlns:a16="http://schemas.microsoft.com/office/drawing/2014/main" id="{D71EE7F4-C116-4023-9189-6A5D588E741D}"/>
              </a:ext>
            </a:extLst>
          </p:cNvPr>
          <p:cNvSpPr>
            <a:spLocks noGrp="1"/>
          </p:cNvSpPr>
          <p:nvPr/>
        </p:nvSpPr>
        <p:spPr>
          <a:xfrm>
            <a:off x="628650" y="5829300"/>
            <a:ext cx="1524000" cy="190500"/>
          </a:xfrm>
          <a:prstGeom prst="rect">
            <a:avLst/>
          </a:prstGeom>
          <a:noFill/>
          <a:ln w="0">
            <a:noFill/>
            <a:prstDash val="solid"/>
          </a:ln>
        </p:spPr>
        <p:txBody>
          <a:bodyPr lIns="0" tIns="0" rIns="0" bIns="0" anchor="t">
            <a:noAutofit/>
          </a:bodyPr>
          <a:lstStyle/>
          <a:p>
            <a:pPr algn="l">
              <a:defRPr sz="825" b="1" i="0">
                <a:solidFill>
                  <a:srgbClr val="6D6864"/>
                </a:solidFill>
                <a:latin typeface="Arial"/>
                <a:ea typeface="Arial"/>
                <a:cs typeface="Arial"/>
              </a:defRPr>
            </a:pPr>
            <a:r>
              <a:rPr sz="825" b="1" i="0">
                <a:solidFill>
                  <a:srgbClr val="6D6864"/>
                </a:solidFill>
                <a:latin typeface="Arial"/>
                <a:ea typeface="Arial"/>
                <a:cs typeface="Arial"/>
              </a:rPr>
              <a:t>Business-plan analysis</a:t>
            </a:r>
          </a:p>
        </p:txBody>
      </p:sp>
      <p:sp>
        <p:nvSpPr>
          <p:cNvPr id="17" name="Rectangle 16">
            <a:extLst>
              <a:ext uri="{FF2B5EF4-FFF2-40B4-BE49-F238E27FC236}">
                <a16:creationId xmlns:a16="http://schemas.microsoft.com/office/drawing/2014/main" id="{101D18F1-2B55-4821-9DA1-6F0AB30FF709}"/>
              </a:ext>
            </a:extLst>
          </p:cNvPr>
          <p:cNvSpPr>
            <a:spLocks noGrp="1"/>
          </p:cNvSpPr>
          <p:nvPr/>
        </p:nvSpPr>
        <p:spPr>
          <a:xfrm>
            <a:off x="4514850" y="2133600"/>
            <a:ext cx="523875" cy="457200"/>
          </a:xfrm>
          <a:prstGeom prst="rect">
            <a:avLst/>
          </a:prstGeom>
          <a:noFill/>
          <a:ln w="0">
            <a:noFill/>
            <a:prstDash val="solid"/>
          </a:ln>
        </p:spPr>
        <p:txBody>
          <a:bodyPr lIns="0" tIns="0" rIns="0" bIns="0" anchor="t">
            <a:noAutofit/>
          </a:bodyPr>
          <a:lstStyle/>
          <a:p>
            <a:pPr algn="l">
              <a:defRPr sz="2550" b="0" i="0">
                <a:solidFill>
                  <a:srgbClr val="B89C82"/>
                </a:solidFill>
                <a:latin typeface="Georgia"/>
                <a:ea typeface="Georgia"/>
                <a:cs typeface="Georgia"/>
              </a:defRPr>
            </a:pPr>
            <a:r>
              <a:rPr sz="2550" b="0" i="0">
                <a:solidFill>
                  <a:srgbClr val="B89C82"/>
                </a:solidFill>
                <a:latin typeface="Georgia"/>
                <a:ea typeface="Georgia"/>
                <a:cs typeface="Georgia"/>
              </a:rPr>
              <a:t>S</a:t>
            </a:r>
          </a:p>
        </p:txBody>
      </p:sp>
      <p:sp>
        <p:nvSpPr>
          <p:cNvPr id="18" name="Rectangle 17">
            <a:extLst>
              <a:ext uri="{FF2B5EF4-FFF2-40B4-BE49-F238E27FC236}">
                <a16:creationId xmlns:a16="http://schemas.microsoft.com/office/drawing/2014/main" id="{65EA1BDA-2E2E-4FD8-B08A-DA1B44733557}"/>
              </a:ext>
            </a:extLst>
          </p:cNvPr>
          <p:cNvSpPr>
            <a:spLocks noGrp="1"/>
          </p:cNvSpPr>
          <p:nvPr/>
        </p:nvSpPr>
        <p:spPr>
          <a:xfrm>
            <a:off x="5162550" y="2209800"/>
            <a:ext cx="2333625" cy="266700"/>
          </a:xfrm>
          <a:prstGeom prst="rect">
            <a:avLst/>
          </a:prstGeom>
          <a:noFill/>
          <a:ln w="0">
            <a:noFill/>
            <a:prstDash val="solid"/>
          </a:ln>
        </p:spPr>
        <p:txBody>
          <a:bodyPr lIns="0" tIns="0" rIns="0" bIns="0" anchor="t">
            <a:noAutofit/>
          </a:bodyPr>
          <a:lstStyle/>
          <a:p>
            <a:pPr algn="l">
              <a:defRPr sz="1125" b="1" i="0">
                <a:solidFill>
                  <a:srgbClr val="111111"/>
                </a:solidFill>
                <a:latin typeface="Arial"/>
                <a:ea typeface="Arial"/>
                <a:cs typeface="Arial"/>
              </a:defRPr>
            </a:pPr>
            <a:r>
              <a:rPr sz="1125" b="1" i="0">
                <a:solidFill>
                  <a:srgbClr val="111111"/>
                </a:solidFill>
                <a:latin typeface="Arial"/>
                <a:ea typeface="Arial"/>
                <a:cs typeface="Arial"/>
              </a:rPr>
              <a:t>SOCIAL</a:t>
            </a:r>
          </a:p>
        </p:txBody>
      </p:sp>
      <p:sp>
        <p:nvSpPr>
          <p:cNvPr id="19" name="Rectangle 18">
            <a:extLst>
              <a:ext uri="{FF2B5EF4-FFF2-40B4-BE49-F238E27FC236}">
                <a16:creationId xmlns:a16="http://schemas.microsoft.com/office/drawing/2014/main" id="{DEA35849-5DFC-415A-BA93-A7C205453A8E}"/>
              </a:ext>
            </a:extLst>
          </p:cNvPr>
          <p:cNvSpPr>
            <a:spLocks noGrp="1"/>
          </p:cNvSpPr>
          <p:nvPr/>
        </p:nvSpPr>
        <p:spPr>
          <a:xfrm>
            <a:off x="4514850" y="2895600"/>
            <a:ext cx="2952750" cy="819150"/>
          </a:xfrm>
          <a:prstGeom prst="rect">
            <a:avLst/>
          </a:prstGeom>
          <a:noFill/>
          <a:ln w="0">
            <a:noFill/>
            <a:prstDash val="solid"/>
          </a:ln>
        </p:spPr>
        <p:txBody>
          <a:bodyPr lIns="0" tIns="0" rIns="0" bIns="0" anchor="t">
            <a:noAutofit/>
          </a:bodyPr>
          <a:lstStyle/>
          <a:p>
            <a:pPr algn="l">
              <a:defRPr sz="4950" b="0" i="0">
                <a:solidFill>
                  <a:srgbClr val="111111"/>
                </a:solidFill>
                <a:latin typeface="Georgia"/>
                <a:ea typeface="Georgia"/>
                <a:cs typeface="Georgia"/>
              </a:defRPr>
            </a:pPr>
            <a:r>
              <a:rPr sz="4950" b="0" i="0" dirty="0">
                <a:solidFill>
                  <a:srgbClr val="111111"/>
                </a:solidFill>
                <a:latin typeface="Georgia"/>
                <a:ea typeface="Georgia"/>
                <a:cs typeface="Georgia"/>
              </a:rPr>
              <a:t>STYLE</a:t>
            </a:r>
          </a:p>
        </p:txBody>
      </p:sp>
      <p:sp>
        <p:nvSpPr>
          <p:cNvPr id="20" name="Rectangle 19">
            <a:extLst>
              <a:ext uri="{FF2B5EF4-FFF2-40B4-BE49-F238E27FC236}">
                <a16:creationId xmlns:a16="http://schemas.microsoft.com/office/drawing/2014/main" id="{D88FD9DA-02C9-445C-B194-5AB27BC27839}"/>
              </a:ext>
            </a:extLst>
          </p:cNvPr>
          <p:cNvSpPr>
            <a:spLocks noGrp="1"/>
          </p:cNvSpPr>
          <p:nvPr/>
        </p:nvSpPr>
        <p:spPr>
          <a:xfrm>
            <a:off x="4514850" y="3848100"/>
            <a:ext cx="3000375" cy="609600"/>
          </a:xfrm>
          <a:prstGeom prst="rect">
            <a:avLst/>
          </a:prstGeom>
          <a:noFill/>
          <a:ln w="0">
            <a:noFill/>
            <a:prstDash val="solid"/>
          </a:ln>
        </p:spPr>
        <p:txBody>
          <a:bodyPr lIns="0" tIns="0" rIns="0" bIns="0" anchor="t">
            <a:normAutofit/>
          </a:bodyPr>
          <a:lstStyle/>
          <a:p>
            <a:pPr algn="l">
              <a:defRPr sz="1350" b="0" i="0">
                <a:solidFill>
                  <a:srgbClr val="6D6864"/>
                </a:solidFill>
                <a:latin typeface="Arial"/>
                <a:ea typeface="Arial"/>
                <a:cs typeface="Arial"/>
              </a:defRPr>
            </a:pPr>
            <a:r>
              <a:rPr sz="1350" b="0" i="0" dirty="0">
                <a:solidFill>
                  <a:srgbClr val="6D6864"/>
                </a:solidFill>
                <a:latin typeface="Arial"/>
                <a:ea typeface="Arial"/>
                <a:cs typeface="Arial"/>
              </a:rPr>
              <a:t>Customers value individuality, inclusive sizing and responsible fashion.</a:t>
            </a:r>
          </a:p>
        </p:txBody>
      </p:sp>
      <p:sp>
        <p:nvSpPr>
          <p:cNvPr id="21" name="Rectangle 20">
            <a:extLst>
              <a:ext uri="{FF2B5EF4-FFF2-40B4-BE49-F238E27FC236}">
                <a16:creationId xmlns:a16="http://schemas.microsoft.com/office/drawing/2014/main" id="{D48F515E-F776-48B1-A1F8-A556912020A6}"/>
              </a:ext>
            </a:extLst>
          </p:cNvPr>
          <p:cNvSpPr>
            <a:spLocks noGrp="1"/>
          </p:cNvSpPr>
          <p:nvPr/>
        </p:nvSpPr>
        <p:spPr>
          <a:xfrm>
            <a:off x="4514850" y="4781550"/>
            <a:ext cx="1238250" cy="228600"/>
          </a:xfrm>
          <a:prstGeom prst="rect">
            <a:avLst/>
          </a:prstGeom>
          <a:noFill/>
          <a:ln w="0">
            <a:noFill/>
            <a:prstDash val="solid"/>
          </a:ln>
        </p:spPr>
        <p:txBody>
          <a:bodyPr lIns="0" tIns="0" rIns="0" bIns="0" anchor="t">
            <a:noAutofit/>
          </a:bodyPr>
          <a:lstStyle/>
          <a:p>
            <a:pPr algn="l">
              <a:defRPr sz="900" b="1" i="0">
                <a:solidFill>
                  <a:srgbClr val="8D6F55"/>
                </a:solidFill>
                <a:latin typeface="Arial"/>
                <a:ea typeface="Arial"/>
                <a:cs typeface="Arial"/>
              </a:defRPr>
            </a:pPr>
            <a:r>
              <a:rPr sz="900" b="1" i="0">
                <a:solidFill>
                  <a:srgbClr val="8D6F55"/>
                </a:solidFill>
                <a:latin typeface="Arial"/>
                <a:ea typeface="Arial"/>
                <a:cs typeface="Arial"/>
              </a:rPr>
              <a:t>RESPONSE</a:t>
            </a:r>
          </a:p>
        </p:txBody>
      </p:sp>
      <p:sp>
        <p:nvSpPr>
          <p:cNvPr id="22" name="Rectangle 21">
            <a:extLst>
              <a:ext uri="{FF2B5EF4-FFF2-40B4-BE49-F238E27FC236}">
                <a16:creationId xmlns:a16="http://schemas.microsoft.com/office/drawing/2014/main" id="{9F336DD3-E4CA-4446-B63C-A41F80B486F1}"/>
              </a:ext>
            </a:extLst>
          </p:cNvPr>
          <p:cNvSpPr>
            <a:spLocks noGrp="1"/>
          </p:cNvSpPr>
          <p:nvPr/>
        </p:nvSpPr>
        <p:spPr>
          <a:xfrm>
            <a:off x="4514850" y="5086350"/>
            <a:ext cx="3000375" cy="590550"/>
          </a:xfrm>
          <a:prstGeom prst="rect">
            <a:avLst/>
          </a:prstGeom>
          <a:noFill/>
          <a:ln w="0">
            <a:noFill/>
            <a:prstDash val="solid"/>
          </a:ln>
        </p:spPr>
        <p:txBody>
          <a:bodyPr lIns="0" tIns="0" rIns="0" bIns="0" anchor="t">
            <a:normAutofit/>
          </a:bodyPr>
          <a:lstStyle/>
          <a:p>
            <a:pPr algn="l">
              <a:defRPr sz="1275" b="0" i="0">
                <a:solidFill>
                  <a:srgbClr val="111111"/>
                </a:solidFill>
                <a:latin typeface="Arial"/>
                <a:ea typeface="Arial"/>
                <a:cs typeface="Arial"/>
              </a:defRPr>
            </a:pPr>
            <a:r>
              <a:rPr sz="1275" b="0" i="0" dirty="0">
                <a:solidFill>
                  <a:srgbClr val="111111"/>
                </a:solidFill>
                <a:latin typeface="Arial"/>
                <a:ea typeface="Arial"/>
                <a:cs typeface="Arial"/>
              </a:rPr>
              <a:t>Offer original designs, inclusive sizes and small-batch collections.</a:t>
            </a:r>
          </a:p>
        </p:txBody>
      </p:sp>
      <p:sp>
        <p:nvSpPr>
          <p:cNvPr id="23" name="Rectangle 22">
            <a:extLst>
              <a:ext uri="{FF2B5EF4-FFF2-40B4-BE49-F238E27FC236}">
                <a16:creationId xmlns:a16="http://schemas.microsoft.com/office/drawing/2014/main" id="{93A450AA-8A76-4BA5-89DD-CCF7E76E2D41}"/>
              </a:ext>
            </a:extLst>
          </p:cNvPr>
          <p:cNvSpPr>
            <a:spLocks noGrp="1"/>
          </p:cNvSpPr>
          <p:nvPr/>
        </p:nvSpPr>
        <p:spPr>
          <a:xfrm>
            <a:off x="4514850" y="5829300"/>
            <a:ext cx="1524000" cy="190500"/>
          </a:xfrm>
          <a:prstGeom prst="rect">
            <a:avLst/>
          </a:prstGeom>
          <a:noFill/>
          <a:ln w="0">
            <a:noFill/>
            <a:prstDash val="solid"/>
          </a:ln>
        </p:spPr>
        <p:txBody>
          <a:bodyPr lIns="0" tIns="0" rIns="0" bIns="0" anchor="t">
            <a:noAutofit/>
          </a:bodyPr>
          <a:lstStyle/>
          <a:p>
            <a:pPr algn="l">
              <a:defRPr sz="825" b="1" i="0">
                <a:solidFill>
                  <a:srgbClr val="6D6864"/>
                </a:solidFill>
                <a:latin typeface="Arial"/>
                <a:ea typeface="Arial"/>
                <a:cs typeface="Arial"/>
              </a:defRPr>
            </a:pPr>
            <a:r>
              <a:rPr sz="825" b="1" i="0">
                <a:solidFill>
                  <a:srgbClr val="6D6864"/>
                </a:solidFill>
                <a:latin typeface="Arial"/>
                <a:ea typeface="Arial"/>
                <a:cs typeface="Arial"/>
              </a:rPr>
              <a:t>Business-plan analysis</a:t>
            </a:r>
          </a:p>
        </p:txBody>
      </p:sp>
      <p:sp>
        <p:nvSpPr>
          <p:cNvPr id="24" name="Rectangle 23">
            <a:extLst>
              <a:ext uri="{FF2B5EF4-FFF2-40B4-BE49-F238E27FC236}">
                <a16:creationId xmlns:a16="http://schemas.microsoft.com/office/drawing/2014/main" id="{CA2347F0-B15A-40D4-B764-95236B17B311}"/>
              </a:ext>
            </a:extLst>
          </p:cNvPr>
          <p:cNvSpPr>
            <a:spLocks noGrp="1"/>
          </p:cNvSpPr>
          <p:nvPr/>
        </p:nvSpPr>
        <p:spPr>
          <a:xfrm>
            <a:off x="8172450" y="2133600"/>
            <a:ext cx="523875" cy="457200"/>
          </a:xfrm>
          <a:prstGeom prst="rect">
            <a:avLst/>
          </a:prstGeom>
          <a:noFill/>
          <a:ln w="0">
            <a:noFill/>
            <a:prstDash val="solid"/>
          </a:ln>
        </p:spPr>
        <p:txBody>
          <a:bodyPr lIns="0" tIns="0" rIns="0" bIns="0" anchor="t">
            <a:noAutofit/>
          </a:bodyPr>
          <a:lstStyle/>
          <a:p>
            <a:pPr algn="l">
              <a:defRPr sz="2550" b="0" i="0">
                <a:solidFill>
                  <a:srgbClr val="B89C82"/>
                </a:solidFill>
                <a:latin typeface="Georgia"/>
                <a:ea typeface="Georgia"/>
                <a:cs typeface="Georgia"/>
              </a:defRPr>
            </a:pPr>
            <a:r>
              <a:rPr sz="2550" b="0" i="0">
                <a:solidFill>
                  <a:srgbClr val="B89C82"/>
                </a:solidFill>
                <a:latin typeface="Georgia"/>
                <a:ea typeface="Georgia"/>
                <a:cs typeface="Georgia"/>
              </a:rPr>
              <a:t>T</a:t>
            </a:r>
          </a:p>
        </p:txBody>
      </p:sp>
      <p:sp>
        <p:nvSpPr>
          <p:cNvPr id="25" name="Rectangle 24">
            <a:extLst>
              <a:ext uri="{FF2B5EF4-FFF2-40B4-BE49-F238E27FC236}">
                <a16:creationId xmlns:a16="http://schemas.microsoft.com/office/drawing/2014/main" id="{EDC8D30A-9064-4FC6-B023-0F75939F9504}"/>
              </a:ext>
            </a:extLst>
          </p:cNvPr>
          <p:cNvSpPr>
            <a:spLocks noGrp="1"/>
          </p:cNvSpPr>
          <p:nvPr/>
        </p:nvSpPr>
        <p:spPr>
          <a:xfrm>
            <a:off x="8820150" y="2209800"/>
            <a:ext cx="2333625" cy="266700"/>
          </a:xfrm>
          <a:prstGeom prst="rect">
            <a:avLst/>
          </a:prstGeom>
          <a:noFill/>
          <a:ln w="0">
            <a:noFill/>
            <a:prstDash val="solid"/>
          </a:ln>
        </p:spPr>
        <p:txBody>
          <a:bodyPr lIns="0" tIns="0" rIns="0" bIns="0" anchor="t">
            <a:noAutofit/>
          </a:bodyPr>
          <a:lstStyle/>
          <a:p>
            <a:pPr algn="l">
              <a:defRPr sz="1125" b="1" i="0">
                <a:solidFill>
                  <a:srgbClr val="111111"/>
                </a:solidFill>
                <a:latin typeface="Arial"/>
                <a:ea typeface="Arial"/>
                <a:cs typeface="Arial"/>
              </a:defRPr>
            </a:pPr>
            <a:r>
              <a:rPr sz="1125" b="1" i="0">
                <a:solidFill>
                  <a:srgbClr val="111111"/>
                </a:solidFill>
                <a:latin typeface="Arial"/>
                <a:ea typeface="Arial"/>
                <a:cs typeface="Arial"/>
              </a:rPr>
              <a:t>TECHNOLOGICAL</a:t>
            </a:r>
          </a:p>
        </p:txBody>
      </p:sp>
      <p:sp>
        <p:nvSpPr>
          <p:cNvPr id="26" name="Rectangle 25">
            <a:extLst>
              <a:ext uri="{FF2B5EF4-FFF2-40B4-BE49-F238E27FC236}">
                <a16:creationId xmlns:a16="http://schemas.microsoft.com/office/drawing/2014/main" id="{E0CCD84F-5FC1-4EC0-8663-9813697A2867}"/>
              </a:ext>
            </a:extLst>
          </p:cNvPr>
          <p:cNvSpPr>
            <a:spLocks noGrp="1"/>
          </p:cNvSpPr>
          <p:nvPr/>
        </p:nvSpPr>
        <p:spPr>
          <a:xfrm>
            <a:off x="8172450" y="2895600"/>
            <a:ext cx="2952750" cy="819150"/>
          </a:xfrm>
          <a:prstGeom prst="rect">
            <a:avLst/>
          </a:prstGeom>
          <a:noFill/>
          <a:ln w="0">
            <a:noFill/>
            <a:prstDash val="solid"/>
          </a:ln>
        </p:spPr>
        <p:txBody>
          <a:bodyPr lIns="0" tIns="0" rIns="0" bIns="0" anchor="t">
            <a:noAutofit/>
          </a:bodyPr>
          <a:lstStyle/>
          <a:p>
            <a:pPr algn="l">
              <a:defRPr sz="4950" b="0" i="0">
                <a:solidFill>
                  <a:srgbClr val="111111"/>
                </a:solidFill>
                <a:latin typeface="Georgia"/>
                <a:ea typeface="Georgia"/>
                <a:cs typeface="Georgia"/>
              </a:defRPr>
            </a:pPr>
            <a:r>
              <a:rPr sz="4950" b="0" i="0">
                <a:solidFill>
                  <a:srgbClr val="111111"/>
                </a:solidFill>
                <a:latin typeface="Georgia"/>
                <a:ea typeface="Georgia"/>
                <a:cs typeface="Georgia"/>
              </a:rPr>
              <a:t>27.4%</a:t>
            </a:r>
          </a:p>
        </p:txBody>
      </p:sp>
      <p:sp>
        <p:nvSpPr>
          <p:cNvPr id="27" name="Rectangle 26">
            <a:extLst>
              <a:ext uri="{FF2B5EF4-FFF2-40B4-BE49-F238E27FC236}">
                <a16:creationId xmlns:a16="http://schemas.microsoft.com/office/drawing/2014/main" id="{2C27ED57-DCE9-4B09-B678-7F72D61CE92D}"/>
              </a:ext>
            </a:extLst>
          </p:cNvPr>
          <p:cNvSpPr>
            <a:spLocks noGrp="1"/>
          </p:cNvSpPr>
          <p:nvPr/>
        </p:nvSpPr>
        <p:spPr>
          <a:xfrm>
            <a:off x="8172450" y="3848100"/>
            <a:ext cx="3000375" cy="609600"/>
          </a:xfrm>
          <a:prstGeom prst="rect">
            <a:avLst/>
          </a:prstGeom>
          <a:noFill/>
          <a:ln w="0">
            <a:noFill/>
            <a:prstDash val="solid"/>
          </a:ln>
        </p:spPr>
        <p:txBody>
          <a:bodyPr lIns="0" tIns="0" rIns="0" bIns="0" anchor="t">
            <a:norm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of total UK retail sales were completed online in 2025.</a:t>
            </a:r>
          </a:p>
        </p:txBody>
      </p:sp>
      <p:sp>
        <p:nvSpPr>
          <p:cNvPr id="28" name="Rectangle 27">
            <a:extLst>
              <a:ext uri="{FF2B5EF4-FFF2-40B4-BE49-F238E27FC236}">
                <a16:creationId xmlns:a16="http://schemas.microsoft.com/office/drawing/2014/main" id="{482D4704-5B65-4B36-8434-59633F9C476E}"/>
              </a:ext>
            </a:extLst>
          </p:cNvPr>
          <p:cNvSpPr>
            <a:spLocks noGrp="1"/>
          </p:cNvSpPr>
          <p:nvPr/>
        </p:nvSpPr>
        <p:spPr>
          <a:xfrm>
            <a:off x="8172450" y="4781550"/>
            <a:ext cx="1238250" cy="228600"/>
          </a:xfrm>
          <a:prstGeom prst="rect">
            <a:avLst/>
          </a:prstGeom>
          <a:noFill/>
          <a:ln w="0">
            <a:noFill/>
            <a:prstDash val="solid"/>
          </a:ln>
        </p:spPr>
        <p:txBody>
          <a:bodyPr lIns="0" tIns="0" rIns="0" bIns="0" anchor="t">
            <a:noAutofit/>
          </a:bodyPr>
          <a:lstStyle/>
          <a:p>
            <a:pPr algn="l">
              <a:defRPr sz="900" b="1" i="0">
                <a:solidFill>
                  <a:srgbClr val="8D6F55"/>
                </a:solidFill>
                <a:latin typeface="Arial"/>
                <a:ea typeface="Arial"/>
                <a:cs typeface="Arial"/>
              </a:defRPr>
            </a:pPr>
            <a:r>
              <a:rPr sz="900" b="1" i="0">
                <a:solidFill>
                  <a:srgbClr val="8D6F55"/>
                </a:solidFill>
                <a:latin typeface="Arial"/>
                <a:ea typeface="Arial"/>
                <a:cs typeface="Arial"/>
              </a:rPr>
              <a:t>RESPONSE</a:t>
            </a:r>
          </a:p>
        </p:txBody>
      </p:sp>
      <p:sp>
        <p:nvSpPr>
          <p:cNvPr id="29" name="Rectangle 28">
            <a:extLst>
              <a:ext uri="{FF2B5EF4-FFF2-40B4-BE49-F238E27FC236}">
                <a16:creationId xmlns:a16="http://schemas.microsoft.com/office/drawing/2014/main" id="{68F5E88F-A93F-4B21-814A-3B25BB0FF146}"/>
              </a:ext>
            </a:extLst>
          </p:cNvPr>
          <p:cNvSpPr>
            <a:spLocks noGrp="1"/>
          </p:cNvSpPr>
          <p:nvPr/>
        </p:nvSpPr>
        <p:spPr>
          <a:xfrm>
            <a:off x="8172450" y="5086350"/>
            <a:ext cx="3000375" cy="590550"/>
          </a:xfrm>
          <a:prstGeom prst="rect">
            <a:avLst/>
          </a:prstGeom>
          <a:noFill/>
          <a:ln w="0">
            <a:noFill/>
            <a:prstDash val="solid"/>
          </a:ln>
        </p:spPr>
        <p:txBody>
          <a:bodyPr lIns="0" tIns="0" rIns="0" bIns="0" anchor="t">
            <a:normAutofit/>
          </a:bodyPr>
          <a:lstStyle/>
          <a:p>
            <a:pPr algn="l">
              <a:defRPr sz="1275" b="0" i="0">
                <a:solidFill>
                  <a:srgbClr val="111111"/>
                </a:solidFill>
                <a:latin typeface="Arial"/>
                <a:ea typeface="Arial"/>
                <a:cs typeface="Arial"/>
              </a:defRPr>
            </a:pPr>
            <a:r>
              <a:rPr sz="1275" b="0" i="0">
                <a:solidFill>
                  <a:srgbClr val="111111"/>
                </a:solidFill>
                <a:latin typeface="Arial"/>
                <a:ea typeface="Arial"/>
                <a:cs typeface="Arial"/>
              </a:rPr>
              <a:t>Launch a secure mobile-first store and use sales data to guide designs.</a:t>
            </a:r>
          </a:p>
        </p:txBody>
      </p:sp>
      <p:sp>
        <p:nvSpPr>
          <p:cNvPr id="30" name="Rectangle 29">
            <a:extLst>
              <a:ext uri="{FF2B5EF4-FFF2-40B4-BE49-F238E27FC236}">
                <a16:creationId xmlns:a16="http://schemas.microsoft.com/office/drawing/2014/main" id="{9A758CC5-865C-44AA-B0B8-9EE81FE20D3C}"/>
              </a:ext>
            </a:extLst>
          </p:cNvPr>
          <p:cNvSpPr>
            <a:spLocks noGrp="1"/>
          </p:cNvSpPr>
          <p:nvPr/>
        </p:nvSpPr>
        <p:spPr>
          <a:xfrm>
            <a:off x="8172450" y="5829300"/>
            <a:ext cx="1524000" cy="190500"/>
          </a:xfrm>
          <a:prstGeom prst="rect">
            <a:avLst/>
          </a:prstGeom>
          <a:noFill/>
          <a:ln w="0">
            <a:noFill/>
            <a:prstDash val="solid"/>
          </a:ln>
        </p:spPr>
        <p:txBody>
          <a:bodyPr lIns="0" tIns="0" rIns="0" bIns="0" anchor="t">
            <a:noAutofit/>
          </a:bodyPr>
          <a:lstStyle/>
          <a:p>
            <a:pPr algn="l">
              <a:defRPr sz="825" b="1" i="0">
                <a:solidFill>
                  <a:srgbClr val="6D6864"/>
                </a:solidFill>
                <a:latin typeface="Arial"/>
                <a:ea typeface="Arial"/>
                <a:cs typeface="Arial"/>
              </a:defRPr>
            </a:pPr>
            <a:r>
              <a:rPr sz="825" b="1" i="0">
                <a:solidFill>
                  <a:srgbClr val="6D6864"/>
                </a:solidFill>
                <a:latin typeface="Arial"/>
                <a:ea typeface="Arial"/>
                <a:cs typeface="Arial"/>
              </a:rPr>
              <a:t>ONS, 2026</a:t>
            </a:r>
          </a:p>
        </p:txBody>
      </p:sp>
      <p:sp>
        <p:nvSpPr>
          <p:cNvPr id="31" name="Straight Connector 30">
            <a:extLst>
              <a:ext uri="{FF2B5EF4-FFF2-40B4-BE49-F238E27FC236}">
                <a16:creationId xmlns:a16="http://schemas.microsoft.com/office/drawing/2014/main" id="{8FC6EB19-E219-4F13-A86A-1717803360AF}"/>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32" name="Rectangle 31">
            <a:extLst>
              <a:ext uri="{FF2B5EF4-FFF2-40B4-BE49-F238E27FC236}">
                <a16:creationId xmlns:a16="http://schemas.microsoft.com/office/drawing/2014/main" id="{6B88E692-08BB-4A60-A855-AF7DBF023CAF}"/>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33" name="Rectangle 32">
            <a:extLst>
              <a:ext uri="{FF2B5EF4-FFF2-40B4-BE49-F238E27FC236}">
                <a16:creationId xmlns:a16="http://schemas.microsoft.com/office/drawing/2014/main" id="{E2A4AC9E-939D-4F78-A035-D651B8483F05}"/>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05</a:t>
            </a:r>
          </a:p>
        </p:txBody>
      </p:sp>
    </p:spTree>
    <p:extLst>
      <p:ext uri="{BB962C8B-B14F-4D97-AF65-F5344CB8AC3E}">
        <p14:creationId xmlns:p14="http://schemas.microsoft.com/office/powerpoint/2010/main" val="291489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25" name="Picture 24"/>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4B4BE420-B7FB-4172-B758-D4B10CE31147}"/>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D4E468BB-7C5A-44FB-A38B-CBAE34CE713D}"/>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F28B9703-013A-45E2-84DB-49F05723723B}"/>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06</a:t>
            </a:r>
          </a:p>
        </p:txBody>
      </p:sp>
      <p:sp>
        <p:nvSpPr>
          <p:cNvPr id="5" name="Straight Connector 4">
            <a:extLst>
              <a:ext uri="{FF2B5EF4-FFF2-40B4-BE49-F238E27FC236}">
                <a16:creationId xmlns:a16="http://schemas.microsoft.com/office/drawing/2014/main" id="{02D0332A-BD74-47AF-934F-095E62FF8EDC}"/>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99EF1E72-9CFA-4804-90B9-7ACCE7CED1BC}"/>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300" b="0" i="0">
                <a:solidFill>
                  <a:srgbClr val="111111"/>
                </a:solidFill>
                <a:latin typeface="Georgia"/>
                <a:ea typeface="Georgia"/>
                <a:cs typeface="Georgia"/>
              </a:defRPr>
            </a:pPr>
            <a:r>
              <a:rPr sz="3300" b="0" i="0">
                <a:solidFill>
                  <a:srgbClr val="111111"/>
                </a:solidFill>
                <a:latin typeface="Georgia"/>
                <a:ea typeface="Georgia"/>
                <a:cs typeface="Georgia"/>
              </a:rPr>
              <a:t>Two routes build demand and repeat orders</a:t>
            </a:r>
          </a:p>
        </p:txBody>
      </p:sp>
      <p:pic>
        <p:nvPicPr>
          <p:cNvPr id="31" name="Picture 30"/>
          <p:cNvPicPr>
            <a:picLocks noChangeAspect="1"/>
          </p:cNvPicPr>
          <p:nvPr/>
        </p:nvPicPr>
        <p:blipFill>
          <a:blip r:embed="rId4"/>
          <a:srcRect l="5856" r="5856"/>
          <a:stretch>
            <a:fillRect/>
          </a:stretch>
        </p:blipFill>
        <p:spPr>
          <a:xfrm>
            <a:off x="7848600" y="1790700"/>
            <a:ext cx="3733800" cy="4229100"/>
          </a:xfrm>
          <a:prstGeom prst="roundRect">
            <a:avLst>
              <a:gd name="adj" fmla="val 2551"/>
            </a:avLst>
          </a:prstGeom>
        </p:spPr>
      </p:pic>
      <p:sp>
        <p:nvSpPr>
          <p:cNvPr id="8" name="Rectangle: Rounded Corners 7">
            <a:extLst>
              <a:ext uri="{FF2B5EF4-FFF2-40B4-BE49-F238E27FC236}">
                <a16:creationId xmlns:a16="http://schemas.microsoft.com/office/drawing/2014/main" id="{0FF958A9-1673-4B60-830A-4DF8F4317DB0}"/>
              </a:ext>
            </a:extLst>
          </p:cNvPr>
          <p:cNvSpPr>
            <a:spLocks noGrp="1"/>
          </p:cNvSpPr>
          <p:nvPr/>
        </p:nvSpPr>
        <p:spPr>
          <a:xfrm>
            <a:off x="7848600" y="4933950"/>
            <a:ext cx="3733800" cy="1085850"/>
          </a:xfrm>
          <a:prstGeom prst="roundRect">
            <a:avLst>
              <a:gd name="adj" fmla="val 8772"/>
            </a:avLst>
          </a:prstGeom>
          <a:solidFill>
            <a:srgbClr val="000000">
              <a:alpha val="62000"/>
            </a:srgbClr>
          </a:solidFill>
          <a:ln w="0">
            <a:noFill/>
            <a:prstDash val="solid"/>
          </a:ln>
        </p:spPr>
        <p:txBody>
          <a:bodyPr/>
          <a:lstStyle/>
          <a:p>
            <a:endParaRPr lang="en-GB"/>
          </a:p>
        </p:txBody>
      </p:sp>
      <p:sp>
        <p:nvSpPr>
          <p:cNvPr id="9" name="Rectangle 8">
            <a:extLst>
              <a:ext uri="{FF2B5EF4-FFF2-40B4-BE49-F238E27FC236}">
                <a16:creationId xmlns:a16="http://schemas.microsoft.com/office/drawing/2014/main" id="{2AA4DB37-23AF-41D2-BF1D-688DD26C8684}"/>
              </a:ext>
            </a:extLst>
          </p:cNvPr>
          <p:cNvSpPr>
            <a:spLocks noGrp="1"/>
          </p:cNvSpPr>
          <p:nvPr/>
        </p:nvSpPr>
        <p:spPr>
          <a:xfrm>
            <a:off x="8143875" y="5334000"/>
            <a:ext cx="3143250" cy="304800"/>
          </a:xfrm>
          <a:prstGeom prst="rect">
            <a:avLst/>
          </a:prstGeom>
          <a:noFill/>
          <a:ln w="0">
            <a:noFill/>
            <a:prstDash val="solid"/>
          </a:ln>
        </p:spPr>
        <p:txBody>
          <a:bodyPr lIns="0" tIns="0" rIns="0" bIns="0" anchor="t">
            <a:noAutofit/>
          </a:bodyPr>
          <a:lstStyle/>
          <a:p>
            <a:pPr algn="ctr">
              <a:defRPr sz="1125" b="1" i="0">
                <a:solidFill>
                  <a:srgbClr val="FFFFFF"/>
                </a:solidFill>
                <a:latin typeface="Arial"/>
                <a:ea typeface="Arial"/>
                <a:cs typeface="Arial"/>
              </a:defRPr>
            </a:pPr>
            <a:r>
              <a:rPr sz="1125" b="1" i="0">
                <a:solidFill>
                  <a:srgbClr val="FFFFFF"/>
                </a:solidFill>
                <a:latin typeface="Arial"/>
                <a:ea typeface="Arial"/>
                <a:cs typeface="Arial"/>
              </a:rPr>
              <a:t>VISUAL PRODUCT. MEASURABLE DEMAND.</a:t>
            </a:r>
          </a:p>
        </p:txBody>
      </p:sp>
      <p:sp>
        <p:nvSpPr>
          <p:cNvPr id="10" name="Rectangle 9">
            <a:extLst>
              <a:ext uri="{FF2B5EF4-FFF2-40B4-BE49-F238E27FC236}">
                <a16:creationId xmlns:a16="http://schemas.microsoft.com/office/drawing/2014/main" id="{D9674618-47D3-4732-B827-EDC66FF8A158}"/>
              </a:ext>
            </a:extLst>
          </p:cNvPr>
          <p:cNvSpPr>
            <a:spLocks noGrp="1"/>
          </p:cNvSpPr>
          <p:nvPr/>
        </p:nvSpPr>
        <p:spPr>
          <a:xfrm>
            <a:off x="628650" y="2047875"/>
            <a:ext cx="590550" cy="457200"/>
          </a:xfrm>
          <a:prstGeom prst="rect">
            <a:avLst/>
          </a:prstGeom>
          <a:noFill/>
          <a:ln w="0">
            <a:noFill/>
            <a:prstDash val="solid"/>
          </a:ln>
        </p:spPr>
        <p:txBody>
          <a:bodyPr lIns="0" tIns="0" rIns="0" bIns="0" anchor="t">
            <a:noAutofit/>
          </a:bodyPr>
          <a:lstStyle/>
          <a:p>
            <a:pPr algn="l">
              <a:defRPr sz="2400" b="0" i="0">
                <a:solidFill>
                  <a:srgbClr val="B89C82"/>
                </a:solidFill>
                <a:latin typeface="Georgia"/>
                <a:ea typeface="Georgia"/>
                <a:cs typeface="Georgia"/>
              </a:defRPr>
            </a:pPr>
            <a:r>
              <a:rPr sz="2400" b="0" i="0">
                <a:solidFill>
                  <a:srgbClr val="B89C82"/>
                </a:solidFill>
                <a:latin typeface="Georgia"/>
                <a:ea typeface="Georgia"/>
                <a:cs typeface="Georgia"/>
              </a:rPr>
              <a:t>01</a:t>
            </a:r>
          </a:p>
        </p:txBody>
      </p:sp>
      <p:sp>
        <p:nvSpPr>
          <p:cNvPr id="11" name="Rectangle 10">
            <a:extLst>
              <a:ext uri="{FF2B5EF4-FFF2-40B4-BE49-F238E27FC236}">
                <a16:creationId xmlns:a16="http://schemas.microsoft.com/office/drawing/2014/main" id="{3B9043FE-0A0A-4902-B6DF-2D9310A3B606}"/>
              </a:ext>
            </a:extLst>
          </p:cNvPr>
          <p:cNvSpPr>
            <a:spLocks noGrp="1"/>
          </p:cNvSpPr>
          <p:nvPr/>
        </p:nvSpPr>
        <p:spPr>
          <a:xfrm>
            <a:off x="1428750" y="2076450"/>
            <a:ext cx="5429250" cy="304800"/>
          </a:xfrm>
          <a:prstGeom prst="rect">
            <a:avLst/>
          </a:prstGeom>
          <a:noFill/>
          <a:ln w="0">
            <a:noFill/>
            <a:prstDash val="solid"/>
          </a:ln>
        </p:spPr>
        <p:txBody>
          <a:bodyPr lIns="0" tIns="0" rIns="0" bIns="0" anchor="t">
            <a:noAutofit/>
          </a:bodyPr>
          <a:lstStyle/>
          <a:p>
            <a:pPr algn="l">
              <a:defRPr sz="1575" b="1" i="0">
                <a:solidFill>
                  <a:srgbClr val="111111"/>
                </a:solidFill>
                <a:latin typeface="Arial"/>
                <a:ea typeface="Arial"/>
                <a:cs typeface="Arial"/>
              </a:defRPr>
            </a:pPr>
            <a:r>
              <a:rPr sz="1575" b="1" i="0">
                <a:solidFill>
                  <a:srgbClr val="111111"/>
                </a:solidFill>
                <a:latin typeface="Arial"/>
                <a:ea typeface="Arial"/>
                <a:cs typeface="Arial"/>
              </a:rPr>
              <a:t>DIGITAL DEMAND ENGINE</a:t>
            </a:r>
          </a:p>
        </p:txBody>
      </p:sp>
      <p:sp>
        <p:nvSpPr>
          <p:cNvPr id="12" name="Rectangle 11">
            <a:extLst>
              <a:ext uri="{FF2B5EF4-FFF2-40B4-BE49-F238E27FC236}">
                <a16:creationId xmlns:a16="http://schemas.microsoft.com/office/drawing/2014/main" id="{B6751EB0-CB9A-46F3-912E-71400C5B8C07}"/>
              </a:ext>
            </a:extLst>
          </p:cNvPr>
          <p:cNvSpPr>
            <a:spLocks noGrp="1"/>
          </p:cNvSpPr>
          <p:nvPr/>
        </p:nvSpPr>
        <p:spPr>
          <a:xfrm>
            <a:off x="1428750" y="2515961"/>
            <a:ext cx="5524500" cy="666750"/>
          </a:xfrm>
          <a:prstGeom prst="rect">
            <a:avLst/>
          </a:prstGeom>
          <a:noFill/>
          <a:ln w="0">
            <a:noFill/>
            <a:prstDash val="solid"/>
          </a:ln>
        </p:spPr>
        <p:txBody>
          <a:bodyPr lIns="0" tIns="0" rIns="0" bIns="0" anchor="t">
            <a:norm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Social video, micro-influencers, SEO, email and London pop-ups move customers from discovery to purchase.</a:t>
            </a:r>
          </a:p>
        </p:txBody>
      </p:sp>
      <p:sp>
        <p:nvSpPr>
          <p:cNvPr id="13" name="Rectangle 12">
            <a:extLst>
              <a:ext uri="{FF2B5EF4-FFF2-40B4-BE49-F238E27FC236}">
                <a16:creationId xmlns:a16="http://schemas.microsoft.com/office/drawing/2014/main" id="{4B8F39A5-E338-4060-BE72-8324DFA14BB3}"/>
              </a:ext>
            </a:extLst>
          </p:cNvPr>
          <p:cNvSpPr>
            <a:spLocks noGrp="1"/>
          </p:cNvSpPr>
          <p:nvPr/>
        </p:nvSpPr>
        <p:spPr>
          <a:xfrm>
            <a:off x="1428750" y="3257550"/>
            <a:ext cx="5429250" cy="257175"/>
          </a:xfrm>
          <a:prstGeom prst="rect">
            <a:avLst/>
          </a:prstGeom>
          <a:noFill/>
          <a:ln w="0">
            <a:noFill/>
            <a:prstDash val="solid"/>
          </a:ln>
        </p:spPr>
        <p:txBody>
          <a:bodyPr lIns="0" tIns="0" rIns="0" bIns="0" anchor="t">
            <a:noAutofit/>
          </a:bodyPr>
          <a:lstStyle/>
          <a:p>
            <a:pPr algn="l">
              <a:defRPr sz="1125" b="1" i="0">
                <a:solidFill>
                  <a:srgbClr val="8D6F55"/>
                </a:solidFill>
                <a:latin typeface="Arial"/>
                <a:ea typeface="Arial"/>
                <a:cs typeface="Arial"/>
              </a:defRPr>
            </a:pPr>
            <a:r>
              <a:rPr sz="1125" b="1" i="0">
                <a:solidFill>
                  <a:srgbClr val="8D6F55"/>
                </a:solidFill>
                <a:latin typeface="Arial"/>
                <a:ea typeface="Arial"/>
                <a:cs typeface="Arial"/>
              </a:rPr>
              <a:t>CAC &lt; £25  •  Website conversion 2.5%</a:t>
            </a:r>
          </a:p>
        </p:txBody>
      </p:sp>
      <p:sp>
        <p:nvSpPr>
          <p:cNvPr id="14" name="Straight Connector 13">
            <a:extLst>
              <a:ext uri="{FF2B5EF4-FFF2-40B4-BE49-F238E27FC236}">
                <a16:creationId xmlns:a16="http://schemas.microsoft.com/office/drawing/2014/main" id="{77B8038B-8F05-444B-A756-6393DD5C3AB1}"/>
              </a:ext>
            </a:extLst>
          </p:cNvPr>
          <p:cNvSpPr>
            <a:spLocks noGrp="1"/>
          </p:cNvSpPr>
          <p:nvPr/>
        </p:nvSpPr>
        <p:spPr>
          <a:xfrm>
            <a:off x="1428750" y="3657600"/>
            <a:ext cx="5638800" cy="0"/>
          </a:xfrm>
          <a:prstGeom prst="line">
            <a:avLst/>
          </a:prstGeom>
          <a:noFill/>
          <a:ln w="9525">
            <a:solidFill>
              <a:srgbClr val="D8D0C9"/>
            </a:solidFill>
            <a:prstDash val="solid"/>
          </a:ln>
        </p:spPr>
        <p:txBody>
          <a:bodyPr/>
          <a:lstStyle/>
          <a:p>
            <a:endParaRPr lang="en-GB"/>
          </a:p>
        </p:txBody>
      </p:sp>
      <p:sp>
        <p:nvSpPr>
          <p:cNvPr id="15" name="Rectangle 14">
            <a:extLst>
              <a:ext uri="{FF2B5EF4-FFF2-40B4-BE49-F238E27FC236}">
                <a16:creationId xmlns:a16="http://schemas.microsoft.com/office/drawing/2014/main" id="{97876DF7-7B52-4526-95DB-2BD77CB9995E}"/>
              </a:ext>
            </a:extLst>
          </p:cNvPr>
          <p:cNvSpPr>
            <a:spLocks noGrp="1"/>
          </p:cNvSpPr>
          <p:nvPr/>
        </p:nvSpPr>
        <p:spPr>
          <a:xfrm>
            <a:off x="628650" y="3971925"/>
            <a:ext cx="590550" cy="457200"/>
          </a:xfrm>
          <a:prstGeom prst="rect">
            <a:avLst/>
          </a:prstGeom>
          <a:noFill/>
          <a:ln w="0">
            <a:noFill/>
            <a:prstDash val="solid"/>
          </a:ln>
        </p:spPr>
        <p:txBody>
          <a:bodyPr lIns="0" tIns="0" rIns="0" bIns="0" anchor="t">
            <a:noAutofit/>
          </a:bodyPr>
          <a:lstStyle/>
          <a:p>
            <a:pPr algn="l">
              <a:defRPr sz="2400" b="0" i="0">
                <a:solidFill>
                  <a:srgbClr val="B89C82"/>
                </a:solidFill>
                <a:latin typeface="Georgia"/>
                <a:ea typeface="Georgia"/>
                <a:cs typeface="Georgia"/>
              </a:defRPr>
            </a:pPr>
            <a:r>
              <a:rPr sz="2400" b="0" i="0">
                <a:solidFill>
                  <a:srgbClr val="B89C82"/>
                </a:solidFill>
                <a:latin typeface="Georgia"/>
                <a:ea typeface="Georgia"/>
                <a:cs typeface="Georgia"/>
              </a:rPr>
              <a:t>02</a:t>
            </a:r>
          </a:p>
        </p:txBody>
      </p:sp>
      <p:sp>
        <p:nvSpPr>
          <p:cNvPr id="16" name="Rectangle 15">
            <a:extLst>
              <a:ext uri="{FF2B5EF4-FFF2-40B4-BE49-F238E27FC236}">
                <a16:creationId xmlns:a16="http://schemas.microsoft.com/office/drawing/2014/main" id="{A2FBA183-661C-4A5C-922D-04E8FF213C62}"/>
              </a:ext>
            </a:extLst>
          </p:cNvPr>
          <p:cNvSpPr>
            <a:spLocks noGrp="1"/>
          </p:cNvSpPr>
          <p:nvPr/>
        </p:nvSpPr>
        <p:spPr>
          <a:xfrm>
            <a:off x="1428750" y="4000500"/>
            <a:ext cx="5429250" cy="304800"/>
          </a:xfrm>
          <a:prstGeom prst="rect">
            <a:avLst/>
          </a:prstGeom>
          <a:noFill/>
          <a:ln w="0">
            <a:noFill/>
            <a:prstDash val="solid"/>
          </a:ln>
        </p:spPr>
        <p:txBody>
          <a:bodyPr lIns="0" tIns="0" rIns="0" bIns="0" anchor="t">
            <a:noAutofit/>
          </a:bodyPr>
          <a:lstStyle/>
          <a:p>
            <a:pPr algn="l">
              <a:defRPr sz="1575" b="1" i="0">
                <a:solidFill>
                  <a:srgbClr val="111111"/>
                </a:solidFill>
                <a:latin typeface="Arial"/>
                <a:ea typeface="Arial"/>
                <a:cs typeface="Arial"/>
              </a:defRPr>
            </a:pPr>
            <a:r>
              <a:rPr sz="1575" b="1" i="0">
                <a:solidFill>
                  <a:srgbClr val="111111"/>
                </a:solidFill>
                <a:latin typeface="Arial"/>
                <a:ea typeface="Arial"/>
                <a:cs typeface="Arial"/>
              </a:rPr>
              <a:t>LOYALTY &amp; CUSTOMER RETENTION</a:t>
            </a:r>
          </a:p>
        </p:txBody>
      </p:sp>
      <p:sp>
        <p:nvSpPr>
          <p:cNvPr id="17" name="Rectangle 16">
            <a:extLst>
              <a:ext uri="{FF2B5EF4-FFF2-40B4-BE49-F238E27FC236}">
                <a16:creationId xmlns:a16="http://schemas.microsoft.com/office/drawing/2014/main" id="{B28D013F-E9EB-42AD-A435-2CE1A424D82E}"/>
              </a:ext>
            </a:extLst>
          </p:cNvPr>
          <p:cNvSpPr>
            <a:spLocks noGrp="1"/>
          </p:cNvSpPr>
          <p:nvPr/>
        </p:nvSpPr>
        <p:spPr>
          <a:xfrm>
            <a:off x="1428750" y="4429125"/>
            <a:ext cx="5524500" cy="666750"/>
          </a:xfrm>
          <a:prstGeom prst="rect">
            <a:avLst/>
          </a:prstGeom>
          <a:noFill/>
          <a:ln w="0">
            <a:noFill/>
            <a:prstDash val="solid"/>
          </a:ln>
        </p:spPr>
        <p:txBody>
          <a:bodyPr lIns="0" tIns="0" rIns="0" bIns="0" anchor="t">
            <a:normAutofit/>
          </a:bodyPr>
          <a:lstStyle/>
          <a:p>
            <a:pPr algn="l">
              <a:defRPr sz="1350" b="0" i="0">
                <a:solidFill>
                  <a:srgbClr val="6D6864"/>
                </a:solidFill>
                <a:latin typeface="Arial"/>
                <a:ea typeface="Arial"/>
                <a:cs typeface="Arial"/>
              </a:defRPr>
            </a:pPr>
            <a:r>
              <a:rPr sz="1350" b="0" i="0" dirty="0">
                <a:solidFill>
                  <a:srgbClr val="6D6864"/>
                </a:solidFill>
                <a:latin typeface="Arial"/>
                <a:ea typeface="Arial"/>
                <a:cs typeface="Arial"/>
              </a:rPr>
              <a:t>Email, loyalty rewards, reviews, </a:t>
            </a:r>
            <a:r>
              <a:rPr sz="1350" b="0" i="0" dirty="0" err="1">
                <a:solidFill>
                  <a:srgbClr val="6D6864"/>
                </a:solidFill>
                <a:latin typeface="Arial"/>
                <a:ea typeface="Arial"/>
                <a:cs typeface="Arial"/>
              </a:rPr>
              <a:t>personalised</a:t>
            </a:r>
            <a:r>
              <a:rPr sz="1350" b="0" i="0" dirty="0">
                <a:solidFill>
                  <a:srgbClr val="6D6864"/>
                </a:solidFill>
                <a:latin typeface="Arial"/>
                <a:ea typeface="Arial"/>
                <a:cs typeface="Arial"/>
              </a:rPr>
              <a:t> offers and pop-ups turn first purchases into repeat relationships.</a:t>
            </a:r>
          </a:p>
        </p:txBody>
      </p:sp>
      <p:sp>
        <p:nvSpPr>
          <p:cNvPr id="18" name="Rectangle 17">
            <a:extLst>
              <a:ext uri="{FF2B5EF4-FFF2-40B4-BE49-F238E27FC236}">
                <a16:creationId xmlns:a16="http://schemas.microsoft.com/office/drawing/2014/main" id="{A523E443-B387-4369-87EC-41FEBAFCDDFF}"/>
              </a:ext>
            </a:extLst>
          </p:cNvPr>
          <p:cNvSpPr>
            <a:spLocks noGrp="1"/>
          </p:cNvSpPr>
          <p:nvPr/>
        </p:nvSpPr>
        <p:spPr>
          <a:xfrm>
            <a:off x="1428750" y="5181600"/>
            <a:ext cx="5429250" cy="257175"/>
          </a:xfrm>
          <a:prstGeom prst="rect">
            <a:avLst/>
          </a:prstGeom>
          <a:noFill/>
          <a:ln w="0">
            <a:noFill/>
            <a:prstDash val="solid"/>
          </a:ln>
        </p:spPr>
        <p:txBody>
          <a:bodyPr lIns="0" tIns="0" rIns="0" bIns="0" anchor="t">
            <a:noAutofit/>
          </a:bodyPr>
          <a:lstStyle/>
          <a:p>
            <a:pPr algn="l">
              <a:defRPr sz="1125" b="1" i="0">
                <a:solidFill>
                  <a:srgbClr val="8D6F55"/>
                </a:solidFill>
                <a:latin typeface="Arial"/>
                <a:ea typeface="Arial"/>
                <a:cs typeface="Arial"/>
              </a:defRPr>
            </a:pPr>
            <a:r>
              <a:rPr sz="1125" b="1" i="0" dirty="0">
                <a:solidFill>
                  <a:srgbClr val="8D6F55"/>
                </a:solidFill>
                <a:latin typeface="Arial"/>
                <a:ea typeface="Arial"/>
                <a:cs typeface="Arial"/>
              </a:rPr>
              <a:t>Customer satisfaction ≥ 80%  •  500 Year-1 orders</a:t>
            </a:r>
          </a:p>
        </p:txBody>
      </p:sp>
      <p:sp>
        <p:nvSpPr>
          <p:cNvPr id="19" name="Straight Connector 18">
            <a:extLst>
              <a:ext uri="{FF2B5EF4-FFF2-40B4-BE49-F238E27FC236}">
                <a16:creationId xmlns:a16="http://schemas.microsoft.com/office/drawing/2014/main" id="{5EBB989E-9014-46D9-9C12-E487F427E7F0}"/>
              </a:ext>
            </a:extLst>
          </p:cNvPr>
          <p:cNvSpPr>
            <a:spLocks noGrp="1"/>
          </p:cNvSpPr>
          <p:nvPr/>
        </p:nvSpPr>
        <p:spPr>
          <a:xfrm>
            <a:off x="1428750" y="5581650"/>
            <a:ext cx="5638800" cy="0"/>
          </a:xfrm>
          <a:prstGeom prst="line">
            <a:avLst/>
          </a:prstGeom>
          <a:noFill/>
          <a:ln w="9525">
            <a:solidFill>
              <a:srgbClr val="D8D0C9"/>
            </a:solidFill>
            <a:prstDash val="solid"/>
          </a:ln>
        </p:spPr>
        <p:txBody>
          <a:bodyPr/>
          <a:lstStyle/>
          <a:p>
            <a:endParaRPr lang="en-GB"/>
          </a:p>
        </p:txBody>
      </p:sp>
      <p:sp>
        <p:nvSpPr>
          <p:cNvPr id="20" name="Rectangle 19">
            <a:extLst>
              <a:ext uri="{FF2B5EF4-FFF2-40B4-BE49-F238E27FC236}">
                <a16:creationId xmlns:a16="http://schemas.microsoft.com/office/drawing/2014/main" id="{9674BA20-C069-423E-A26C-80D8E0C0E609}"/>
              </a:ext>
            </a:extLst>
          </p:cNvPr>
          <p:cNvSpPr>
            <a:spLocks noGrp="1"/>
          </p:cNvSpPr>
          <p:nvPr/>
        </p:nvSpPr>
        <p:spPr>
          <a:xfrm>
            <a:off x="628650" y="5886450"/>
            <a:ext cx="1762125" cy="190500"/>
          </a:xfrm>
          <a:prstGeom prst="rect">
            <a:avLst/>
          </a:prstGeom>
          <a:noFill/>
          <a:ln w="0">
            <a:noFill/>
            <a:prstDash val="solid"/>
          </a:ln>
        </p:spPr>
        <p:txBody>
          <a:bodyPr lIns="0" tIns="0" rIns="0" bIns="0" anchor="t">
            <a:noAutofit/>
          </a:bodyPr>
          <a:lstStyle/>
          <a:p>
            <a:pPr algn="l">
              <a:defRPr sz="825" b="1" i="0">
                <a:solidFill>
                  <a:srgbClr val="8D6F55"/>
                </a:solidFill>
                <a:latin typeface="Arial"/>
                <a:ea typeface="Arial"/>
                <a:cs typeface="Arial"/>
              </a:defRPr>
            </a:pPr>
            <a:r>
              <a:rPr sz="825" b="1" i="0">
                <a:solidFill>
                  <a:srgbClr val="8D6F55"/>
                </a:solidFill>
                <a:latin typeface="Arial"/>
                <a:ea typeface="Arial"/>
                <a:cs typeface="Arial"/>
              </a:rPr>
              <a:t>CUSTOMER PROMISE</a:t>
            </a:r>
          </a:p>
        </p:txBody>
      </p:sp>
      <p:sp>
        <p:nvSpPr>
          <p:cNvPr id="21" name="Rectangle 20">
            <a:extLst>
              <a:ext uri="{FF2B5EF4-FFF2-40B4-BE49-F238E27FC236}">
                <a16:creationId xmlns:a16="http://schemas.microsoft.com/office/drawing/2014/main" id="{05726657-D08C-4FFA-833F-7A9B87A66107}"/>
              </a:ext>
            </a:extLst>
          </p:cNvPr>
          <p:cNvSpPr>
            <a:spLocks noGrp="1"/>
          </p:cNvSpPr>
          <p:nvPr/>
        </p:nvSpPr>
        <p:spPr>
          <a:xfrm>
            <a:off x="2428875" y="5829300"/>
            <a:ext cx="4686300" cy="304800"/>
          </a:xfrm>
          <a:prstGeom prst="rect">
            <a:avLst/>
          </a:prstGeom>
          <a:noFill/>
          <a:ln w="0">
            <a:noFill/>
            <a:prstDash val="solid"/>
          </a:ln>
        </p:spPr>
        <p:txBody>
          <a:bodyPr lIns="0" tIns="0" rIns="0" bIns="0" anchor="t">
            <a:noAutofit/>
          </a:bodyPr>
          <a:lstStyle/>
          <a:p>
            <a:pPr algn="l">
              <a:defRPr sz="1500" b="0" i="0">
                <a:solidFill>
                  <a:srgbClr val="111111"/>
                </a:solidFill>
                <a:latin typeface="Georgia"/>
                <a:ea typeface="Georgia"/>
                <a:cs typeface="Georgia"/>
              </a:defRPr>
            </a:pPr>
            <a:r>
              <a:rPr sz="1500" b="0" i="0">
                <a:solidFill>
                  <a:srgbClr val="111111"/>
                </a:solidFill>
                <a:latin typeface="Georgia"/>
                <a:ea typeface="Georgia"/>
                <a:cs typeface="Georgia"/>
              </a:rPr>
              <a:t>Designed around you. Made with less waste.</a:t>
            </a:r>
          </a:p>
        </p:txBody>
      </p:sp>
      <p:sp>
        <p:nvSpPr>
          <p:cNvPr id="22" name="Straight Connector 21">
            <a:extLst>
              <a:ext uri="{FF2B5EF4-FFF2-40B4-BE49-F238E27FC236}">
                <a16:creationId xmlns:a16="http://schemas.microsoft.com/office/drawing/2014/main" id="{0F0EB736-1F75-491E-B19B-71D61C97118F}"/>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23" name="Rectangle 22">
            <a:extLst>
              <a:ext uri="{FF2B5EF4-FFF2-40B4-BE49-F238E27FC236}">
                <a16:creationId xmlns:a16="http://schemas.microsoft.com/office/drawing/2014/main" id="{ACC13217-4CA9-4E74-AB04-72A0BE619732}"/>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24" name="Rectangle 23">
            <a:extLst>
              <a:ext uri="{FF2B5EF4-FFF2-40B4-BE49-F238E27FC236}">
                <a16:creationId xmlns:a16="http://schemas.microsoft.com/office/drawing/2014/main" id="{59F1DE06-F3B6-465E-9579-00A35A52D959}"/>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06</a:t>
            </a:r>
          </a:p>
        </p:txBody>
      </p:sp>
    </p:spTree>
    <p:extLst>
      <p:ext uri="{BB962C8B-B14F-4D97-AF65-F5344CB8AC3E}">
        <p14:creationId xmlns:p14="http://schemas.microsoft.com/office/powerpoint/2010/main" val="1044287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pic>
        <p:nvPicPr>
          <p:cNvPr id="31" name="Picture 30"/>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E6E9F826-9331-43B0-9064-C4FDE5DC47DB}"/>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FFFFFF"/>
                </a:solidFill>
                <a:latin typeface="Arial"/>
                <a:ea typeface="Arial"/>
                <a:cs typeface="Arial"/>
              </a:defRPr>
            </a:pPr>
            <a:r>
              <a:rPr sz="1425" b="1" i="0">
                <a:solidFill>
                  <a:srgbClr val="FFFFFF"/>
                </a:solidFill>
                <a:latin typeface="Arial"/>
                <a:ea typeface="Arial"/>
                <a:cs typeface="Arial"/>
              </a:rPr>
              <a:t>ENOVATE</a:t>
            </a:r>
          </a:p>
        </p:txBody>
      </p:sp>
      <p:sp>
        <p:nvSpPr>
          <p:cNvPr id="3" name="Rectangle 2">
            <a:extLst>
              <a:ext uri="{FF2B5EF4-FFF2-40B4-BE49-F238E27FC236}">
                <a16:creationId xmlns:a16="http://schemas.microsoft.com/office/drawing/2014/main" id="{A740D552-EA9B-4F02-8034-7C477451DBB8}"/>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0303C2C9-5A17-4F16-8ABA-8AC34125EE5B}"/>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DCC8B4"/>
                </a:solidFill>
                <a:latin typeface="Arial"/>
                <a:ea typeface="Arial"/>
                <a:cs typeface="Arial"/>
              </a:defRPr>
            </a:pPr>
            <a:r>
              <a:rPr sz="1125" b="1" i="0">
                <a:solidFill>
                  <a:srgbClr val="DCC8B4"/>
                </a:solidFill>
                <a:latin typeface="Arial"/>
                <a:ea typeface="Arial"/>
                <a:cs typeface="Arial"/>
              </a:rPr>
              <a:t>07</a:t>
            </a:r>
          </a:p>
        </p:txBody>
      </p:sp>
      <p:sp>
        <p:nvSpPr>
          <p:cNvPr id="5" name="Straight Connector 4">
            <a:extLst>
              <a:ext uri="{FF2B5EF4-FFF2-40B4-BE49-F238E27FC236}">
                <a16:creationId xmlns:a16="http://schemas.microsoft.com/office/drawing/2014/main" id="{180F1394-8070-4A32-8D44-7902CA6A1108}"/>
              </a:ext>
            </a:extLst>
          </p:cNvPr>
          <p:cNvSpPr>
            <a:spLocks noGrp="1"/>
          </p:cNvSpPr>
          <p:nvPr/>
        </p:nvSpPr>
        <p:spPr>
          <a:xfrm>
            <a:off x="609600" y="800100"/>
            <a:ext cx="10972800" cy="0"/>
          </a:xfrm>
          <a:prstGeom prst="line">
            <a:avLst/>
          </a:prstGeom>
          <a:noFill/>
          <a:ln w="9525">
            <a:solidFill>
              <a:srgbClr val="3B3531"/>
            </a:solidFill>
            <a:prstDash val="solid"/>
          </a:ln>
        </p:spPr>
        <p:txBody>
          <a:bodyPr/>
          <a:lstStyle/>
          <a:p>
            <a:endParaRPr lang="en-GB"/>
          </a:p>
        </p:txBody>
      </p:sp>
      <p:sp>
        <p:nvSpPr>
          <p:cNvPr id="6" name="Rectangle 5">
            <a:extLst>
              <a:ext uri="{FF2B5EF4-FFF2-40B4-BE49-F238E27FC236}">
                <a16:creationId xmlns:a16="http://schemas.microsoft.com/office/drawing/2014/main" id="{3FAA4C42-5E09-4FFB-BFBA-00955F93717B}"/>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300" b="0" i="0">
                <a:solidFill>
                  <a:srgbClr val="FFFFFF"/>
                </a:solidFill>
                <a:latin typeface="Georgia"/>
                <a:ea typeface="Georgia"/>
                <a:cs typeface="Georgia"/>
              </a:defRPr>
            </a:pPr>
            <a:r>
              <a:rPr sz="3300" b="0" i="0">
                <a:solidFill>
                  <a:srgbClr val="FFFFFF"/>
                </a:solidFill>
                <a:latin typeface="Georgia"/>
                <a:ea typeface="Georgia"/>
                <a:cs typeface="Georgia"/>
              </a:rPr>
              <a:t>One customer promise connects the 4Ps</a:t>
            </a:r>
          </a:p>
        </p:txBody>
      </p:sp>
      <p:sp>
        <p:nvSpPr>
          <p:cNvPr id="7" name="Rectangle 6">
            <a:extLst>
              <a:ext uri="{FF2B5EF4-FFF2-40B4-BE49-F238E27FC236}">
                <a16:creationId xmlns:a16="http://schemas.microsoft.com/office/drawing/2014/main" id="{F653C2FB-15BA-46F2-830F-7F3BAC85F049}"/>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DCC8B4"/>
                </a:solidFill>
                <a:latin typeface="Arial"/>
                <a:ea typeface="Arial"/>
                <a:cs typeface="Arial"/>
              </a:defRPr>
            </a:pPr>
            <a:r>
              <a:rPr sz="1350" b="0" i="0">
                <a:solidFill>
                  <a:srgbClr val="DCC8B4"/>
                </a:solidFill>
                <a:latin typeface="Arial"/>
                <a:ea typeface="Arial"/>
                <a:cs typeface="Arial"/>
              </a:rPr>
              <a:t>Every decision supports the same journey from brief to repeat order.</a:t>
            </a:r>
          </a:p>
        </p:txBody>
      </p:sp>
      <p:sp>
        <p:nvSpPr>
          <p:cNvPr id="8" name="Straight Connector 7">
            <a:extLst>
              <a:ext uri="{FF2B5EF4-FFF2-40B4-BE49-F238E27FC236}">
                <a16:creationId xmlns:a16="http://schemas.microsoft.com/office/drawing/2014/main" id="{F6C957F8-3B45-45C7-AB92-A44483CFFC0D}"/>
              </a:ext>
            </a:extLst>
          </p:cNvPr>
          <p:cNvSpPr>
            <a:spLocks noGrp="1"/>
          </p:cNvSpPr>
          <p:nvPr/>
        </p:nvSpPr>
        <p:spPr>
          <a:xfrm>
            <a:off x="3524250" y="2724150"/>
            <a:ext cx="2571750" cy="1066800"/>
          </a:xfrm>
          <a:prstGeom prst="line">
            <a:avLst/>
          </a:prstGeom>
          <a:noFill/>
          <a:ln w="19050">
            <a:solidFill>
              <a:srgbClr val="B89C82"/>
            </a:solidFill>
            <a:prstDash val="solid"/>
          </a:ln>
        </p:spPr>
        <p:txBody>
          <a:bodyPr/>
          <a:lstStyle/>
          <a:p>
            <a:endParaRPr lang="en-GB"/>
          </a:p>
        </p:txBody>
      </p:sp>
      <p:sp>
        <p:nvSpPr>
          <p:cNvPr id="9" name="Straight Connector 8">
            <a:extLst>
              <a:ext uri="{FF2B5EF4-FFF2-40B4-BE49-F238E27FC236}">
                <a16:creationId xmlns:a16="http://schemas.microsoft.com/office/drawing/2014/main" id="{7FFA5F8E-0B04-4650-A7E6-40420DB1F665}"/>
              </a:ext>
            </a:extLst>
          </p:cNvPr>
          <p:cNvSpPr>
            <a:spLocks noGrp="1"/>
          </p:cNvSpPr>
          <p:nvPr/>
        </p:nvSpPr>
        <p:spPr>
          <a:xfrm flipH="1">
            <a:off x="6096000" y="2724150"/>
            <a:ext cx="2571750" cy="1066800"/>
          </a:xfrm>
          <a:prstGeom prst="line">
            <a:avLst/>
          </a:prstGeom>
          <a:noFill/>
          <a:ln w="19050">
            <a:solidFill>
              <a:srgbClr val="B89C82"/>
            </a:solidFill>
            <a:prstDash val="solid"/>
          </a:ln>
        </p:spPr>
        <p:txBody>
          <a:bodyPr/>
          <a:lstStyle/>
          <a:p>
            <a:endParaRPr lang="en-GB"/>
          </a:p>
        </p:txBody>
      </p:sp>
      <p:sp>
        <p:nvSpPr>
          <p:cNvPr id="10" name="Straight Connector 9">
            <a:extLst>
              <a:ext uri="{FF2B5EF4-FFF2-40B4-BE49-F238E27FC236}">
                <a16:creationId xmlns:a16="http://schemas.microsoft.com/office/drawing/2014/main" id="{9076A5E9-5650-4105-B703-981182A76D09}"/>
              </a:ext>
            </a:extLst>
          </p:cNvPr>
          <p:cNvSpPr>
            <a:spLocks noGrp="1"/>
          </p:cNvSpPr>
          <p:nvPr/>
        </p:nvSpPr>
        <p:spPr>
          <a:xfrm flipH="1">
            <a:off x="3524250" y="3790950"/>
            <a:ext cx="2571750" cy="1257300"/>
          </a:xfrm>
          <a:prstGeom prst="line">
            <a:avLst/>
          </a:prstGeom>
          <a:noFill/>
          <a:ln w="19050">
            <a:solidFill>
              <a:srgbClr val="B89C82"/>
            </a:solidFill>
            <a:prstDash val="solid"/>
          </a:ln>
        </p:spPr>
        <p:txBody>
          <a:bodyPr/>
          <a:lstStyle/>
          <a:p>
            <a:endParaRPr lang="en-GB"/>
          </a:p>
        </p:txBody>
      </p:sp>
      <p:sp>
        <p:nvSpPr>
          <p:cNvPr id="11" name="Straight Connector 10">
            <a:extLst>
              <a:ext uri="{FF2B5EF4-FFF2-40B4-BE49-F238E27FC236}">
                <a16:creationId xmlns:a16="http://schemas.microsoft.com/office/drawing/2014/main" id="{B7CCA097-BC4E-4B48-A479-F066DE0FB8E7}"/>
              </a:ext>
            </a:extLst>
          </p:cNvPr>
          <p:cNvSpPr>
            <a:spLocks noGrp="1"/>
          </p:cNvSpPr>
          <p:nvPr/>
        </p:nvSpPr>
        <p:spPr>
          <a:xfrm>
            <a:off x="6096000" y="3790950"/>
            <a:ext cx="2571750" cy="1257300"/>
          </a:xfrm>
          <a:prstGeom prst="line">
            <a:avLst/>
          </a:prstGeom>
          <a:noFill/>
          <a:ln w="19050">
            <a:solidFill>
              <a:srgbClr val="B89C82"/>
            </a:solidFill>
            <a:prstDash val="solid"/>
          </a:ln>
        </p:spPr>
        <p:txBody>
          <a:bodyPr/>
          <a:lstStyle/>
          <a:p>
            <a:endParaRPr lang="en-GB"/>
          </a:p>
        </p:txBody>
      </p:sp>
      <p:sp>
        <p:nvSpPr>
          <p:cNvPr id="12" name="Rectangle: Rounded Corners 11">
            <a:extLst>
              <a:ext uri="{FF2B5EF4-FFF2-40B4-BE49-F238E27FC236}">
                <a16:creationId xmlns:a16="http://schemas.microsoft.com/office/drawing/2014/main" id="{2B210A2B-86E1-4E61-BBD9-601399163862}"/>
              </a:ext>
            </a:extLst>
          </p:cNvPr>
          <p:cNvSpPr>
            <a:spLocks noGrp="1"/>
          </p:cNvSpPr>
          <p:nvPr/>
        </p:nvSpPr>
        <p:spPr>
          <a:xfrm>
            <a:off x="1143000" y="2076450"/>
            <a:ext cx="2476500" cy="1143000"/>
          </a:xfrm>
          <a:prstGeom prst="roundRect">
            <a:avLst>
              <a:gd name="adj" fmla="val 6667"/>
            </a:avLst>
          </a:prstGeom>
          <a:solidFill>
            <a:srgbClr val="151515"/>
          </a:solidFill>
          <a:ln w="9525">
            <a:solidFill>
              <a:srgbClr val="4D433C"/>
            </a:solidFill>
            <a:prstDash val="solid"/>
          </a:ln>
        </p:spPr>
        <p:txBody>
          <a:bodyPr/>
          <a:lstStyle/>
          <a:p>
            <a:endParaRPr lang="en-GB"/>
          </a:p>
        </p:txBody>
      </p:sp>
      <p:sp>
        <p:nvSpPr>
          <p:cNvPr id="13" name="Rectangle 12">
            <a:extLst>
              <a:ext uri="{FF2B5EF4-FFF2-40B4-BE49-F238E27FC236}">
                <a16:creationId xmlns:a16="http://schemas.microsoft.com/office/drawing/2014/main" id="{A8788A56-DD73-4A14-BEC1-620F4CC90E91}"/>
              </a:ext>
            </a:extLst>
          </p:cNvPr>
          <p:cNvSpPr>
            <a:spLocks noGrp="1"/>
          </p:cNvSpPr>
          <p:nvPr/>
        </p:nvSpPr>
        <p:spPr>
          <a:xfrm>
            <a:off x="1333500" y="2247900"/>
            <a:ext cx="2095500" cy="247650"/>
          </a:xfrm>
          <a:prstGeom prst="rect">
            <a:avLst/>
          </a:prstGeom>
          <a:noFill/>
          <a:ln w="0">
            <a:noFill/>
            <a:prstDash val="solid"/>
          </a:ln>
        </p:spPr>
        <p:txBody>
          <a:bodyPr lIns="0" tIns="0" rIns="0" bIns="0" anchor="t">
            <a:noAutofit/>
          </a:bodyPr>
          <a:lstStyle/>
          <a:p>
            <a:pPr algn="ctr">
              <a:defRPr sz="1350" b="1" i="0">
                <a:solidFill>
                  <a:srgbClr val="B89C82"/>
                </a:solidFill>
                <a:latin typeface="Arial"/>
                <a:ea typeface="Arial"/>
                <a:cs typeface="Arial"/>
              </a:defRPr>
            </a:pPr>
            <a:r>
              <a:rPr sz="1350" b="1" i="0">
                <a:solidFill>
                  <a:srgbClr val="B89C82"/>
                </a:solidFill>
                <a:latin typeface="Arial"/>
                <a:ea typeface="Arial"/>
                <a:cs typeface="Arial"/>
              </a:rPr>
              <a:t>PRODUCT</a:t>
            </a:r>
          </a:p>
        </p:txBody>
      </p:sp>
      <p:sp>
        <p:nvSpPr>
          <p:cNvPr id="14" name="Rectangle 13">
            <a:extLst>
              <a:ext uri="{FF2B5EF4-FFF2-40B4-BE49-F238E27FC236}">
                <a16:creationId xmlns:a16="http://schemas.microsoft.com/office/drawing/2014/main" id="{D1DAE7F3-F3C3-4975-862D-A367D91B78D5}"/>
              </a:ext>
            </a:extLst>
          </p:cNvPr>
          <p:cNvSpPr>
            <a:spLocks noGrp="1"/>
          </p:cNvSpPr>
          <p:nvPr/>
        </p:nvSpPr>
        <p:spPr>
          <a:xfrm>
            <a:off x="1333500" y="2581275"/>
            <a:ext cx="2095500" cy="495300"/>
          </a:xfrm>
          <a:prstGeom prst="rect">
            <a:avLst/>
          </a:prstGeom>
          <a:noFill/>
          <a:ln w="0">
            <a:noFill/>
            <a:prstDash val="solid"/>
          </a:ln>
        </p:spPr>
        <p:txBody>
          <a:bodyPr lIns="0" tIns="0" rIns="0" bIns="0" anchor="t">
            <a:normAutofit/>
          </a:bodyPr>
          <a:lstStyle/>
          <a:p>
            <a:pPr algn="ctr">
              <a:defRPr sz="1050" b="0" i="0">
                <a:solidFill>
                  <a:srgbClr val="FFFFFF"/>
                </a:solidFill>
                <a:latin typeface="Arial"/>
                <a:ea typeface="Arial"/>
                <a:cs typeface="Arial"/>
              </a:defRPr>
            </a:pPr>
            <a:r>
              <a:rPr sz="1050" b="0" i="0">
                <a:solidFill>
                  <a:srgbClr val="FFFFFF"/>
                </a:solidFill>
                <a:latin typeface="Arial"/>
                <a:ea typeface="Arial"/>
                <a:cs typeface="Arial"/>
              </a:rPr>
              <a:t>Casual, smart-casual, seasonal and selected personalised designs.</a:t>
            </a:r>
          </a:p>
        </p:txBody>
      </p:sp>
      <p:sp>
        <p:nvSpPr>
          <p:cNvPr id="15" name="Rectangle: Rounded Corners 14">
            <a:extLst>
              <a:ext uri="{FF2B5EF4-FFF2-40B4-BE49-F238E27FC236}">
                <a16:creationId xmlns:a16="http://schemas.microsoft.com/office/drawing/2014/main" id="{D9337C19-89E5-4EC9-BAC0-B9E488C006D4}"/>
              </a:ext>
            </a:extLst>
          </p:cNvPr>
          <p:cNvSpPr>
            <a:spLocks noGrp="1"/>
          </p:cNvSpPr>
          <p:nvPr/>
        </p:nvSpPr>
        <p:spPr>
          <a:xfrm>
            <a:off x="8572500" y="2076450"/>
            <a:ext cx="2476500" cy="1143000"/>
          </a:xfrm>
          <a:prstGeom prst="roundRect">
            <a:avLst>
              <a:gd name="adj" fmla="val 6667"/>
            </a:avLst>
          </a:prstGeom>
          <a:solidFill>
            <a:srgbClr val="151515"/>
          </a:solidFill>
          <a:ln w="9525">
            <a:solidFill>
              <a:srgbClr val="4D433C"/>
            </a:solidFill>
            <a:prstDash val="solid"/>
          </a:ln>
        </p:spPr>
        <p:txBody>
          <a:bodyPr/>
          <a:lstStyle/>
          <a:p>
            <a:endParaRPr lang="en-GB"/>
          </a:p>
        </p:txBody>
      </p:sp>
      <p:sp>
        <p:nvSpPr>
          <p:cNvPr id="16" name="Rectangle 15">
            <a:extLst>
              <a:ext uri="{FF2B5EF4-FFF2-40B4-BE49-F238E27FC236}">
                <a16:creationId xmlns:a16="http://schemas.microsoft.com/office/drawing/2014/main" id="{A9292DEF-DD1C-4F70-A3A2-A6A93C4D61D3}"/>
              </a:ext>
            </a:extLst>
          </p:cNvPr>
          <p:cNvSpPr>
            <a:spLocks noGrp="1"/>
          </p:cNvSpPr>
          <p:nvPr/>
        </p:nvSpPr>
        <p:spPr>
          <a:xfrm>
            <a:off x="8763000" y="2247900"/>
            <a:ext cx="2095500" cy="247650"/>
          </a:xfrm>
          <a:prstGeom prst="rect">
            <a:avLst/>
          </a:prstGeom>
          <a:noFill/>
          <a:ln w="0">
            <a:noFill/>
            <a:prstDash val="solid"/>
          </a:ln>
        </p:spPr>
        <p:txBody>
          <a:bodyPr lIns="0" tIns="0" rIns="0" bIns="0" anchor="t">
            <a:noAutofit/>
          </a:bodyPr>
          <a:lstStyle/>
          <a:p>
            <a:pPr algn="ctr">
              <a:defRPr sz="1350" b="1" i="0">
                <a:solidFill>
                  <a:srgbClr val="B89C82"/>
                </a:solidFill>
                <a:latin typeface="Arial"/>
                <a:ea typeface="Arial"/>
                <a:cs typeface="Arial"/>
              </a:defRPr>
            </a:pPr>
            <a:r>
              <a:rPr sz="1350" b="1" i="0">
                <a:solidFill>
                  <a:srgbClr val="B89C82"/>
                </a:solidFill>
                <a:latin typeface="Arial"/>
                <a:ea typeface="Arial"/>
                <a:cs typeface="Arial"/>
              </a:rPr>
              <a:t>PRICE</a:t>
            </a:r>
          </a:p>
        </p:txBody>
      </p:sp>
      <p:sp>
        <p:nvSpPr>
          <p:cNvPr id="17" name="Rectangle 16">
            <a:extLst>
              <a:ext uri="{FF2B5EF4-FFF2-40B4-BE49-F238E27FC236}">
                <a16:creationId xmlns:a16="http://schemas.microsoft.com/office/drawing/2014/main" id="{1B02DBA0-B820-4A28-AAB7-B1E507081FB2}"/>
              </a:ext>
            </a:extLst>
          </p:cNvPr>
          <p:cNvSpPr>
            <a:spLocks noGrp="1"/>
          </p:cNvSpPr>
          <p:nvPr/>
        </p:nvSpPr>
        <p:spPr>
          <a:xfrm>
            <a:off x="8763000" y="2581275"/>
            <a:ext cx="2095500" cy="495300"/>
          </a:xfrm>
          <a:prstGeom prst="rect">
            <a:avLst/>
          </a:prstGeom>
          <a:noFill/>
          <a:ln w="0">
            <a:noFill/>
            <a:prstDash val="solid"/>
          </a:ln>
        </p:spPr>
        <p:txBody>
          <a:bodyPr lIns="0" tIns="0" rIns="0" bIns="0" anchor="t">
            <a:normAutofit/>
          </a:bodyPr>
          <a:lstStyle/>
          <a:p>
            <a:pPr algn="ctr">
              <a:defRPr sz="1050" b="0" i="0">
                <a:solidFill>
                  <a:srgbClr val="FFFFFF"/>
                </a:solidFill>
                <a:latin typeface="Arial"/>
                <a:ea typeface="Arial"/>
                <a:cs typeface="Arial"/>
              </a:defRPr>
            </a:pPr>
            <a:r>
              <a:rPr sz="1050" b="0" i="0">
                <a:solidFill>
                  <a:srgbClr val="FFFFFF"/>
                </a:solidFill>
                <a:latin typeface="Arial"/>
                <a:ea typeface="Arial"/>
                <a:cs typeface="Arial"/>
              </a:rPr>
              <a:t>Competitive mid-range prices, bundles and loyalty rewards.</a:t>
            </a:r>
          </a:p>
        </p:txBody>
      </p:sp>
      <p:sp>
        <p:nvSpPr>
          <p:cNvPr id="18" name="Rectangle: Rounded Corners 17">
            <a:extLst>
              <a:ext uri="{FF2B5EF4-FFF2-40B4-BE49-F238E27FC236}">
                <a16:creationId xmlns:a16="http://schemas.microsoft.com/office/drawing/2014/main" id="{97BECF99-8FB4-42B3-8444-107CE1732E6A}"/>
              </a:ext>
            </a:extLst>
          </p:cNvPr>
          <p:cNvSpPr>
            <a:spLocks noGrp="1"/>
          </p:cNvSpPr>
          <p:nvPr/>
        </p:nvSpPr>
        <p:spPr>
          <a:xfrm>
            <a:off x="1143000" y="4619625"/>
            <a:ext cx="2476500" cy="1143000"/>
          </a:xfrm>
          <a:prstGeom prst="roundRect">
            <a:avLst>
              <a:gd name="adj" fmla="val 6667"/>
            </a:avLst>
          </a:prstGeom>
          <a:solidFill>
            <a:srgbClr val="151515"/>
          </a:solidFill>
          <a:ln w="9525">
            <a:solidFill>
              <a:srgbClr val="4D433C"/>
            </a:solidFill>
            <a:prstDash val="solid"/>
          </a:ln>
        </p:spPr>
        <p:txBody>
          <a:bodyPr/>
          <a:lstStyle/>
          <a:p>
            <a:endParaRPr lang="en-GB"/>
          </a:p>
        </p:txBody>
      </p:sp>
      <p:sp>
        <p:nvSpPr>
          <p:cNvPr id="19" name="Rectangle 18">
            <a:extLst>
              <a:ext uri="{FF2B5EF4-FFF2-40B4-BE49-F238E27FC236}">
                <a16:creationId xmlns:a16="http://schemas.microsoft.com/office/drawing/2014/main" id="{6A4EE4E1-CDED-4460-B5B9-02E2050C8168}"/>
              </a:ext>
            </a:extLst>
          </p:cNvPr>
          <p:cNvSpPr>
            <a:spLocks noGrp="1"/>
          </p:cNvSpPr>
          <p:nvPr/>
        </p:nvSpPr>
        <p:spPr>
          <a:xfrm>
            <a:off x="1333500" y="4791075"/>
            <a:ext cx="2095500" cy="247650"/>
          </a:xfrm>
          <a:prstGeom prst="rect">
            <a:avLst/>
          </a:prstGeom>
          <a:noFill/>
          <a:ln w="0">
            <a:noFill/>
            <a:prstDash val="solid"/>
          </a:ln>
        </p:spPr>
        <p:txBody>
          <a:bodyPr lIns="0" tIns="0" rIns="0" bIns="0" anchor="t">
            <a:noAutofit/>
          </a:bodyPr>
          <a:lstStyle/>
          <a:p>
            <a:pPr algn="ctr">
              <a:defRPr sz="1350" b="1" i="0">
                <a:solidFill>
                  <a:srgbClr val="B89C82"/>
                </a:solidFill>
                <a:latin typeface="Arial"/>
                <a:ea typeface="Arial"/>
                <a:cs typeface="Arial"/>
              </a:defRPr>
            </a:pPr>
            <a:r>
              <a:rPr sz="1350" b="1" i="0">
                <a:solidFill>
                  <a:srgbClr val="B89C82"/>
                </a:solidFill>
                <a:latin typeface="Arial"/>
                <a:ea typeface="Arial"/>
                <a:cs typeface="Arial"/>
              </a:rPr>
              <a:t>PLACE</a:t>
            </a:r>
          </a:p>
        </p:txBody>
      </p:sp>
      <p:sp>
        <p:nvSpPr>
          <p:cNvPr id="20" name="Rectangle 19">
            <a:extLst>
              <a:ext uri="{FF2B5EF4-FFF2-40B4-BE49-F238E27FC236}">
                <a16:creationId xmlns:a16="http://schemas.microsoft.com/office/drawing/2014/main" id="{9240F127-C8D9-4CAA-9377-1CFF5F6F652F}"/>
              </a:ext>
            </a:extLst>
          </p:cNvPr>
          <p:cNvSpPr>
            <a:spLocks noGrp="1"/>
          </p:cNvSpPr>
          <p:nvPr/>
        </p:nvSpPr>
        <p:spPr>
          <a:xfrm>
            <a:off x="1333500" y="5124450"/>
            <a:ext cx="2095500" cy="495300"/>
          </a:xfrm>
          <a:prstGeom prst="rect">
            <a:avLst/>
          </a:prstGeom>
          <a:noFill/>
          <a:ln w="0">
            <a:noFill/>
            <a:prstDash val="solid"/>
          </a:ln>
        </p:spPr>
        <p:txBody>
          <a:bodyPr lIns="0" tIns="0" rIns="0" bIns="0" anchor="t">
            <a:normAutofit/>
          </a:bodyPr>
          <a:lstStyle/>
          <a:p>
            <a:pPr algn="ctr">
              <a:defRPr sz="1050" b="0" i="0">
                <a:solidFill>
                  <a:srgbClr val="FFFFFF"/>
                </a:solidFill>
                <a:latin typeface="Arial"/>
                <a:ea typeface="Arial"/>
                <a:cs typeface="Arial"/>
              </a:defRPr>
            </a:pPr>
            <a:r>
              <a:rPr sz="1050" b="0" i="0">
                <a:solidFill>
                  <a:srgbClr val="FFFFFF"/>
                </a:solidFill>
                <a:latin typeface="Arial"/>
                <a:ea typeface="Arial"/>
                <a:cs typeface="Arial"/>
              </a:rPr>
              <a:t>UK e-commerce, social shops, pop-ups and selected retail partners.</a:t>
            </a:r>
          </a:p>
        </p:txBody>
      </p:sp>
      <p:sp>
        <p:nvSpPr>
          <p:cNvPr id="21" name="Rectangle: Rounded Corners 20">
            <a:extLst>
              <a:ext uri="{FF2B5EF4-FFF2-40B4-BE49-F238E27FC236}">
                <a16:creationId xmlns:a16="http://schemas.microsoft.com/office/drawing/2014/main" id="{95A78059-931C-4196-84BF-CB3FF59752ED}"/>
              </a:ext>
            </a:extLst>
          </p:cNvPr>
          <p:cNvSpPr>
            <a:spLocks noGrp="1"/>
          </p:cNvSpPr>
          <p:nvPr/>
        </p:nvSpPr>
        <p:spPr>
          <a:xfrm>
            <a:off x="8572500" y="4619625"/>
            <a:ext cx="2476500" cy="1143000"/>
          </a:xfrm>
          <a:prstGeom prst="roundRect">
            <a:avLst>
              <a:gd name="adj" fmla="val 6667"/>
            </a:avLst>
          </a:prstGeom>
          <a:solidFill>
            <a:srgbClr val="151515"/>
          </a:solidFill>
          <a:ln w="9525">
            <a:solidFill>
              <a:srgbClr val="4D433C"/>
            </a:solidFill>
            <a:prstDash val="solid"/>
          </a:ln>
        </p:spPr>
        <p:txBody>
          <a:bodyPr/>
          <a:lstStyle/>
          <a:p>
            <a:endParaRPr lang="en-GB"/>
          </a:p>
        </p:txBody>
      </p:sp>
      <p:sp>
        <p:nvSpPr>
          <p:cNvPr id="22" name="Rectangle 21">
            <a:extLst>
              <a:ext uri="{FF2B5EF4-FFF2-40B4-BE49-F238E27FC236}">
                <a16:creationId xmlns:a16="http://schemas.microsoft.com/office/drawing/2014/main" id="{E2664AE9-49F5-46E1-A38B-6140ADBC58FF}"/>
              </a:ext>
            </a:extLst>
          </p:cNvPr>
          <p:cNvSpPr>
            <a:spLocks noGrp="1"/>
          </p:cNvSpPr>
          <p:nvPr/>
        </p:nvSpPr>
        <p:spPr>
          <a:xfrm>
            <a:off x="8763000" y="4791075"/>
            <a:ext cx="2095500" cy="247650"/>
          </a:xfrm>
          <a:prstGeom prst="rect">
            <a:avLst/>
          </a:prstGeom>
          <a:noFill/>
          <a:ln w="0">
            <a:noFill/>
            <a:prstDash val="solid"/>
          </a:ln>
        </p:spPr>
        <p:txBody>
          <a:bodyPr lIns="0" tIns="0" rIns="0" bIns="0" anchor="t">
            <a:noAutofit/>
          </a:bodyPr>
          <a:lstStyle/>
          <a:p>
            <a:pPr algn="ctr">
              <a:defRPr sz="1350" b="1" i="0">
                <a:solidFill>
                  <a:srgbClr val="B89C82"/>
                </a:solidFill>
                <a:latin typeface="Arial"/>
                <a:ea typeface="Arial"/>
                <a:cs typeface="Arial"/>
              </a:defRPr>
            </a:pPr>
            <a:r>
              <a:rPr sz="1350" b="1" i="0">
                <a:solidFill>
                  <a:srgbClr val="B89C82"/>
                </a:solidFill>
                <a:latin typeface="Arial"/>
                <a:ea typeface="Arial"/>
                <a:cs typeface="Arial"/>
              </a:rPr>
              <a:t>PROMOTION</a:t>
            </a:r>
          </a:p>
        </p:txBody>
      </p:sp>
      <p:sp>
        <p:nvSpPr>
          <p:cNvPr id="23" name="Rectangle 22">
            <a:extLst>
              <a:ext uri="{FF2B5EF4-FFF2-40B4-BE49-F238E27FC236}">
                <a16:creationId xmlns:a16="http://schemas.microsoft.com/office/drawing/2014/main" id="{8817873A-E466-4254-919C-C76BCBA7F5CB}"/>
              </a:ext>
            </a:extLst>
          </p:cNvPr>
          <p:cNvSpPr>
            <a:spLocks noGrp="1"/>
          </p:cNvSpPr>
          <p:nvPr/>
        </p:nvSpPr>
        <p:spPr>
          <a:xfrm>
            <a:off x="8763000" y="5124450"/>
            <a:ext cx="2095500" cy="495300"/>
          </a:xfrm>
          <a:prstGeom prst="rect">
            <a:avLst/>
          </a:prstGeom>
          <a:noFill/>
          <a:ln w="0">
            <a:noFill/>
            <a:prstDash val="solid"/>
          </a:ln>
        </p:spPr>
        <p:txBody>
          <a:bodyPr lIns="0" tIns="0" rIns="0" bIns="0" anchor="t">
            <a:normAutofit/>
          </a:bodyPr>
          <a:lstStyle/>
          <a:p>
            <a:pPr algn="ctr">
              <a:defRPr sz="1050" b="0" i="0">
                <a:solidFill>
                  <a:srgbClr val="FFFFFF"/>
                </a:solidFill>
                <a:latin typeface="Arial"/>
                <a:ea typeface="Arial"/>
                <a:cs typeface="Arial"/>
              </a:defRPr>
            </a:pPr>
            <a:r>
              <a:rPr sz="1050" b="0" i="0">
                <a:solidFill>
                  <a:srgbClr val="FFFFFF"/>
                </a:solidFill>
                <a:latin typeface="Arial"/>
                <a:ea typeface="Arial"/>
                <a:cs typeface="Arial"/>
              </a:rPr>
              <a:t>Instagram, TikTok, email, influencers and customer referrals.</a:t>
            </a:r>
          </a:p>
        </p:txBody>
      </p:sp>
      <p:sp>
        <p:nvSpPr>
          <p:cNvPr id="24" name="Oval 23">
            <a:extLst>
              <a:ext uri="{FF2B5EF4-FFF2-40B4-BE49-F238E27FC236}">
                <a16:creationId xmlns:a16="http://schemas.microsoft.com/office/drawing/2014/main" id="{F6BC6A6A-9D32-4ABA-9712-5FB2AB5084D2}"/>
              </a:ext>
            </a:extLst>
          </p:cNvPr>
          <p:cNvSpPr>
            <a:spLocks noGrp="1"/>
          </p:cNvSpPr>
          <p:nvPr/>
        </p:nvSpPr>
        <p:spPr>
          <a:xfrm>
            <a:off x="4953000" y="2857500"/>
            <a:ext cx="2286000" cy="1866900"/>
          </a:xfrm>
          <a:prstGeom prst="ellipse">
            <a:avLst/>
          </a:prstGeom>
          <a:solidFill>
            <a:srgbClr val="B89C82"/>
          </a:solidFill>
          <a:ln w="9525">
            <a:solidFill>
              <a:srgbClr val="DCC8B4"/>
            </a:solidFill>
            <a:prstDash val="solid"/>
          </a:ln>
        </p:spPr>
        <p:txBody>
          <a:bodyPr/>
          <a:lstStyle/>
          <a:p>
            <a:endParaRPr lang="en-GB"/>
          </a:p>
        </p:txBody>
      </p:sp>
      <p:pic>
        <p:nvPicPr>
          <p:cNvPr id="55" name="Picture 54"/>
          <p:cNvPicPr>
            <a:picLocks noChangeAspect="1"/>
          </p:cNvPicPr>
          <p:nvPr/>
        </p:nvPicPr>
        <p:blipFill>
          <a:blip r:embed="rId3"/>
          <a:stretch/>
        </p:blipFill>
        <p:spPr>
          <a:xfrm>
            <a:off x="5743575" y="3028950"/>
            <a:ext cx="704850" cy="704850"/>
          </a:xfrm>
          <a:prstGeom prst="rect">
            <a:avLst/>
          </a:prstGeom>
        </p:spPr>
      </p:pic>
      <p:sp>
        <p:nvSpPr>
          <p:cNvPr id="26" name="Rectangle 25">
            <a:extLst>
              <a:ext uri="{FF2B5EF4-FFF2-40B4-BE49-F238E27FC236}">
                <a16:creationId xmlns:a16="http://schemas.microsoft.com/office/drawing/2014/main" id="{62F22FF2-AD3A-4F7E-803A-3014231B3674}"/>
              </a:ext>
            </a:extLst>
          </p:cNvPr>
          <p:cNvSpPr>
            <a:spLocks noGrp="1"/>
          </p:cNvSpPr>
          <p:nvPr/>
        </p:nvSpPr>
        <p:spPr>
          <a:xfrm>
            <a:off x="5238750" y="3829050"/>
            <a:ext cx="1714500" cy="238125"/>
          </a:xfrm>
          <a:prstGeom prst="rect">
            <a:avLst/>
          </a:prstGeom>
          <a:noFill/>
          <a:ln w="0">
            <a:noFill/>
            <a:prstDash val="solid"/>
          </a:ln>
        </p:spPr>
        <p:txBody>
          <a:bodyPr lIns="0" tIns="0" rIns="0" bIns="0" anchor="t">
            <a:noAutofit/>
          </a:bodyPr>
          <a:lstStyle/>
          <a:p>
            <a:pPr algn="ctr">
              <a:defRPr sz="975" b="1" i="0">
                <a:solidFill>
                  <a:srgbClr val="080808"/>
                </a:solidFill>
                <a:latin typeface="Arial"/>
                <a:ea typeface="Arial"/>
                <a:cs typeface="Arial"/>
              </a:defRPr>
            </a:pPr>
            <a:r>
              <a:rPr sz="975" b="1" i="0">
                <a:solidFill>
                  <a:srgbClr val="080808"/>
                </a:solidFill>
                <a:latin typeface="Arial"/>
                <a:ea typeface="Arial"/>
                <a:cs typeface="Arial"/>
              </a:rPr>
              <a:t>DESIGNED AROUND YOU</a:t>
            </a:r>
          </a:p>
        </p:txBody>
      </p:sp>
      <p:sp>
        <p:nvSpPr>
          <p:cNvPr id="27" name="Rectangle 26">
            <a:extLst>
              <a:ext uri="{FF2B5EF4-FFF2-40B4-BE49-F238E27FC236}">
                <a16:creationId xmlns:a16="http://schemas.microsoft.com/office/drawing/2014/main" id="{8DEFCF7E-BF7A-433E-8C26-82A6AAC2C167}"/>
              </a:ext>
            </a:extLst>
          </p:cNvPr>
          <p:cNvSpPr>
            <a:spLocks noGrp="1"/>
          </p:cNvSpPr>
          <p:nvPr/>
        </p:nvSpPr>
        <p:spPr>
          <a:xfrm>
            <a:off x="5238750" y="4114800"/>
            <a:ext cx="1714500" cy="228600"/>
          </a:xfrm>
          <a:prstGeom prst="rect">
            <a:avLst/>
          </a:prstGeom>
          <a:noFill/>
          <a:ln w="0">
            <a:noFill/>
            <a:prstDash val="solid"/>
          </a:ln>
        </p:spPr>
        <p:txBody>
          <a:bodyPr lIns="0" tIns="0" rIns="0" bIns="0" anchor="t">
            <a:noAutofit/>
          </a:bodyPr>
          <a:lstStyle/>
          <a:p>
            <a:pPr algn="ctr">
              <a:defRPr sz="825" b="1" i="0">
                <a:solidFill>
                  <a:srgbClr val="080808"/>
                </a:solidFill>
                <a:latin typeface="Arial"/>
                <a:ea typeface="Arial"/>
                <a:cs typeface="Arial"/>
              </a:defRPr>
            </a:pPr>
            <a:r>
              <a:rPr sz="825" b="1" i="0">
                <a:solidFill>
                  <a:srgbClr val="080808"/>
                </a:solidFill>
                <a:latin typeface="Arial"/>
                <a:ea typeface="Arial"/>
                <a:cs typeface="Arial"/>
              </a:rPr>
              <a:t>MADE WITH LESS WASTE</a:t>
            </a:r>
          </a:p>
        </p:txBody>
      </p:sp>
      <p:sp>
        <p:nvSpPr>
          <p:cNvPr id="28" name="Straight Connector 27">
            <a:extLst>
              <a:ext uri="{FF2B5EF4-FFF2-40B4-BE49-F238E27FC236}">
                <a16:creationId xmlns:a16="http://schemas.microsoft.com/office/drawing/2014/main" id="{BE9EDEE2-4DD2-408C-987F-F9B49AAD42D8}"/>
              </a:ext>
            </a:extLst>
          </p:cNvPr>
          <p:cNvSpPr>
            <a:spLocks noGrp="1"/>
          </p:cNvSpPr>
          <p:nvPr/>
        </p:nvSpPr>
        <p:spPr>
          <a:xfrm>
            <a:off x="609600" y="6438900"/>
            <a:ext cx="10972800" cy="0"/>
          </a:xfrm>
          <a:prstGeom prst="line">
            <a:avLst/>
          </a:prstGeom>
          <a:noFill/>
          <a:ln w="9525">
            <a:solidFill>
              <a:srgbClr val="332F2B"/>
            </a:solidFill>
            <a:prstDash val="solid"/>
          </a:ln>
        </p:spPr>
        <p:txBody>
          <a:bodyPr/>
          <a:lstStyle/>
          <a:p>
            <a:endParaRPr lang="en-GB"/>
          </a:p>
        </p:txBody>
      </p:sp>
      <p:sp>
        <p:nvSpPr>
          <p:cNvPr id="29" name="Rectangle 28">
            <a:extLst>
              <a:ext uri="{FF2B5EF4-FFF2-40B4-BE49-F238E27FC236}">
                <a16:creationId xmlns:a16="http://schemas.microsoft.com/office/drawing/2014/main" id="{A5F57320-CE06-4F9D-89F3-4849DBEC2791}"/>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A79A8F"/>
                </a:solidFill>
                <a:latin typeface="Arial"/>
                <a:ea typeface="Arial"/>
                <a:cs typeface="Arial"/>
              </a:defRPr>
            </a:pPr>
            <a:r>
              <a:rPr sz="675" b="1" i="0">
                <a:solidFill>
                  <a:srgbClr val="A79A8F"/>
                </a:solidFill>
                <a:latin typeface="Arial"/>
                <a:ea typeface="Arial"/>
                <a:cs typeface="Arial"/>
              </a:rPr>
              <a:t>ENOVATE LONDON  •  INVESTOR PRESENTATION</a:t>
            </a:r>
          </a:p>
        </p:txBody>
      </p:sp>
      <p:sp>
        <p:nvSpPr>
          <p:cNvPr id="30" name="Rectangle 29">
            <a:extLst>
              <a:ext uri="{FF2B5EF4-FFF2-40B4-BE49-F238E27FC236}">
                <a16:creationId xmlns:a16="http://schemas.microsoft.com/office/drawing/2014/main" id="{360A877A-96A4-4AD2-A7CE-84EFD95E7C0E}"/>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B89C82"/>
                </a:solidFill>
                <a:latin typeface="Arial"/>
                <a:ea typeface="Arial"/>
                <a:cs typeface="Arial"/>
              </a:defRPr>
            </a:pPr>
            <a:r>
              <a:rPr sz="750" b="1" i="0">
                <a:solidFill>
                  <a:srgbClr val="B89C82"/>
                </a:solidFill>
                <a:latin typeface="Arial"/>
                <a:ea typeface="Arial"/>
                <a:cs typeface="Arial"/>
              </a:rPr>
              <a:t>07</a:t>
            </a:r>
          </a:p>
        </p:txBody>
      </p:sp>
    </p:spTree>
    <p:extLst>
      <p:ext uri="{BB962C8B-B14F-4D97-AF65-F5344CB8AC3E}">
        <p14:creationId xmlns:p14="http://schemas.microsoft.com/office/powerpoint/2010/main" val="21163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pic>
        <p:nvPicPr>
          <p:cNvPr id="31" name="Picture 30"/>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7C647D67-A9B2-4220-845A-9702FA37D351}"/>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FFFFFF"/>
                </a:solidFill>
                <a:latin typeface="Arial"/>
                <a:ea typeface="Arial"/>
                <a:cs typeface="Arial"/>
              </a:defRPr>
            </a:pPr>
            <a:r>
              <a:rPr sz="1425" b="1" i="0">
                <a:solidFill>
                  <a:srgbClr val="FFFFFF"/>
                </a:solidFill>
                <a:latin typeface="Arial"/>
                <a:ea typeface="Arial"/>
                <a:cs typeface="Arial"/>
              </a:rPr>
              <a:t>ENOVATE</a:t>
            </a:r>
          </a:p>
        </p:txBody>
      </p:sp>
      <p:sp>
        <p:nvSpPr>
          <p:cNvPr id="3" name="Rectangle 2">
            <a:extLst>
              <a:ext uri="{FF2B5EF4-FFF2-40B4-BE49-F238E27FC236}">
                <a16:creationId xmlns:a16="http://schemas.microsoft.com/office/drawing/2014/main" id="{C46FF175-2EDA-4E45-8E5E-B83F607D90B7}"/>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518B2EF3-35E9-4458-8BE3-A9B0B87A038D}"/>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DCC8B4"/>
                </a:solidFill>
                <a:latin typeface="Arial"/>
                <a:ea typeface="Arial"/>
                <a:cs typeface="Arial"/>
              </a:defRPr>
            </a:pPr>
            <a:r>
              <a:rPr sz="1125" b="1" i="0">
                <a:solidFill>
                  <a:srgbClr val="DCC8B4"/>
                </a:solidFill>
                <a:latin typeface="Arial"/>
                <a:ea typeface="Arial"/>
                <a:cs typeface="Arial"/>
              </a:rPr>
              <a:t>08</a:t>
            </a:r>
          </a:p>
        </p:txBody>
      </p:sp>
      <p:sp>
        <p:nvSpPr>
          <p:cNvPr id="5" name="Straight Connector 4">
            <a:extLst>
              <a:ext uri="{FF2B5EF4-FFF2-40B4-BE49-F238E27FC236}">
                <a16:creationId xmlns:a16="http://schemas.microsoft.com/office/drawing/2014/main" id="{A72D19CD-4C40-4628-8424-471CCA787CE6}"/>
              </a:ext>
            </a:extLst>
          </p:cNvPr>
          <p:cNvSpPr>
            <a:spLocks noGrp="1"/>
          </p:cNvSpPr>
          <p:nvPr/>
        </p:nvSpPr>
        <p:spPr>
          <a:xfrm>
            <a:off x="609600" y="800100"/>
            <a:ext cx="10972800" cy="0"/>
          </a:xfrm>
          <a:prstGeom prst="line">
            <a:avLst/>
          </a:prstGeom>
          <a:noFill/>
          <a:ln w="9525">
            <a:solidFill>
              <a:srgbClr val="3B3531"/>
            </a:solidFill>
            <a:prstDash val="solid"/>
          </a:ln>
        </p:spPr>
        <p:txBody>
          <a:bodyPr/>
          <a:lstStyle/>
          <a:p>
            <a:endParaRPr lang="en-GB"/>
          </a:p>
        </p:txBody>
      </p:sp>
      <p:sp>
        <p:nvSpPr>
          <p:cNvPr id="6" name="Rectangle 5">
            <a:extLst>
              <a:ext uri="{FF2B5EF4-FFF2-40B4-BE49-F238E27FC236}">
                <a16:creationId xmlns:a16="http://schemas.microsoft.com/office/drawing/2014/main" id="{C16717BD-C414-46A5-B101-49836C8A2CF7}"/>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150" b="0" i="0">
                <a:solidFill>
                  <a:srgbClr val="FFFFFF"/>
                </a:solidFill>
                <a:latin typeface="Georgia"/>
                <a:ea typeface="Georgia"/>
                <a:cs typeface="Georgia"/>
              </a:defRPr>
            </a:pPr>
            <a:r>
              <a:rPr sz="3150" b="0" i="0">
                <a:solidFill>
                  <a:srgbClr val="FFFFFF"/>
                </a:solidFill>
                <a:latin typeface="Georgia"/>
                <a:ea typeface="Georgia"/>
                <a:cs typeface="Georgia"/>
              </a:rPr>
              <a:t>A controlled £25,000 launch limits early financial risk</a:t>
            </a:r>
          </a:p>
        </p:txBody>
      </p:sp>
      <p:sp>
        <p:nvSpPr>
          <p:cNvPr id="7" name="Rectangle 6">
            <a:extLst>
              <a:ext uri="{FF2B5EF4-FFF2-40B4-BE49-F238E27FC236}">
                <a16:creationId xmlns:a16="http://schemas.microsoft.com/office/drawing/2014/main" id="{C209BD3B-C460-4A6D-B2AC-E29E073EE416}"/>
              </a:ext>
            </a:extLst>
          </p:cNvPr>
          <p:cNvSpPr>
            <a:spLocks noGrp="1"/>
          </p:cNvSpPr>
          <p:nvPr/>
        </p:nvSpPr>
        <p:spPr>
          <a:xfrm>
            <a:off x="781050" y="2333625"/>
            <a:ext cx="2857500" cy="781050"/>
          </a:xfrm>
          <a:prstGeom prst="rect">
            <a:avLst/>
          </a:prstGeom>
          <a:noFill/>
          <a:ln w="0">
            <a:noFill/>
            <a:prstDash val="solid"/>
          </a:ln>
        </p:spPr>
        <p:txBody>
          <a:bodyPr lIns="0" tIns="0" rIns="0" bIns="0" anchor="t">
            <a:noAutofit/>
          </a:bodyPr>
          <a:lstStyle/>
          <a:p>
            <a:pPr algn="l">
              <a:defRPr sz="5100" b="0" i="0">
                <a:solidFill>
                  <a:srgbClr val="FFFFFF"/>
                </a:solidFill>
                <a:latin typeface="Georgia"/>
                <a:ea typeface="Georgia"/>
                <a:cs typeface="Georgia"/>
              </a:defRPr>
            </a:pPr>
            <a:r>
              <a:rPr sz="5100" b="0" i="0">
                <a:solidFill>
                  <a:srgbClr val="FFFFFF"/>
                </a:solidFill>
                <a:latin typeface="Georgia"/>
                <a:ea typeface="Georgia"/>
                <a:cs typeface="Georgia"/>
              </a:rPr>
              <a:t>£12k</a:t>
            </a:r>
          </a:p>
        </p:txBody>
      </p:sp>
      <p:sp>
        <p:nvSpPr>
          <p:cNvPr id="8" name="Straight Connector 7">
            <a:extLst>
              <a:ext uri="{FF2B5EF4-FFF2-40B4-BE49-F238E27FC236}">
                <a16:creationId xmlns:a16="http://schemas.microsoft.com/office/drawing/2014/main" id="{BC5434ED-0F25-4AEC-B969-546A64304A4F}"/>
              </a:ext>
            </a:extLst>
          </p:cNvPr>
          <p:cNvSpPr>
            <a:spLocks noGrp="1"/>
          </p:cNvSpPr>
          <p:nvPr/>
        </p:nvSpPr>
        <p:spPr>
          <a:xfrm>
            <a:off x="781050" y="3209925"/>
            <a:ext cx="685800" cy="0"/>
          </a:xfrm>
          <a:prstGeom prst="line">
            <a:avLst/>
          </a:prstGeom>
          <a:noFill/>
          <a:ln w="38100">
            <a:solidFill>
              <a:srgbClr val="B89C82"/>
            </a:solidFill>
            <a:prstDash val="solid"/>
          </a:ln>
        </p:spPr>
        <p:txBody>
          <a:bodyPr/>
          <a:lstStyle/>
          <a:p>
            <a:endParaRPr lang="en-GB"/>
          </a:p>
        </p:txBody>
      </p:sp>
      <p:sp>
        <p:nvSpPr>
          <p:cNvPr id="9" name="Rectangle 8">
            <a:extLst>
              <a:ext uri="{FF2B5EF4-FFF2-40B4-BE49-F238E27FC236}">
                <a16:creationId xmlns:a16="http://schemas.microsoft.com/office/drawing/2014/main" id="{FF0A9D6C-A7C3-4282-89E7-D984A3D2594E}"/>
              </a:ext>
            </a:extLst>
          </p:cNvPr>
          <p:cNvSpPr>
            <a:spLocks noGrp="1"/>
          </p:cNvSpPr>
          <p:nvPr/>
        </p:nvSpPr>
        <p:spPr>
          <a:xfrm>
            <a:off x="781050" y="3362325"/>
            <a:ext cx="2857500" cy="419100"/>
          </a:xfrm>
          <a:prstGeom prst="rect">
            <a:avLst/>
          </a:prstGeom>
          <a:noFill/>
          <a:ln w="0">
            <a:noFill/>
            <a:prstDash val="solid"/>
          </a:ln>
        </p:spPr>
        <p:txBody>
          <a:bodyPr lIns="0" tIns="0" rIns="0" bIns="0" anchor="t">
            <a:normAutofit/>
          </a:bodyPr>
          <a:lstStyle/>
          <a:p>
            <a:pPr algn="l">
              <a:defRPr sz="1125" b="1" i="0">
                <a:solidFill>
                  <a:srgbClr val="DCC8B4"/>
                </a:solidFill>
                <a:latin typeface="Arial"/>
                <a:ea typeface="Arial"/>
                <a:cs typeface="Arial"/>
              </a:defRPr>
            </a:pPr>
            <a:r>
              <a:rPr sz="1125" b="1" i="0">
                <a:solidFill>
                  <a:srgbClr val="DCC8B4"/>
                </a:solidFill>
                <a:latin typeface="Arial"/>
                <a:ea typeface="Arial"/>
                <a:cs typeface="Arial"/>
              </a:rPr>
              <a:t>Founder savings</a:t>
            </a:r>
          </a:p>
        </p:txBody>
      </p:sp>
      <p:sp>
        <p:nvSpPr>
          <p:cNvPr id="10" name="Straight Connector 9">
            <a:extLst>
              <a:ext uri="{FF2B5EF4-FFF2-40B4-BE49-F238E27FC236}">
                <a16:creationId xmlns:a16="http://schemas.microsoft.com/office/drawing/2014/main" id="{91CB026F-205D-40AE-9383-6E507EEEB8C8}"/>
              </a:ext>
            </a:extLst>
          </p:cNvPr>
          <p:cNvSpPr>
            <a:spLocks noGrp="1"/>
          </p:cNvSpPr>
          <p:nvPr/>
        </p:nvSpPr>
        <p:spPr>
          <a:xfrm>
            <a:off x="4019550" y="2305050"/>
            <a:ext cx="0" cy="2124075"/>
          </a:xfrm>
          <a:prstGeom prst="line">
            <a:avLst/>
          </a:prstGeom>
          <a:noFill/>
          <a:ln w="9525">
            <a:solidFill>
              <a:srgbClr val="3E3732"/>
            </a:solidFill>
            <a:prstDash val="solid"/>
          </a:ln>
        </p:spPr>
        <p:txBody>
          <a:bodyPr/>
          <a:lstStyle/>
          <a:p>
            <a:endParaRPr lang="en-GB"/>
          </a:p>
        </p:txBody>
      </p:sp>
      <p:sp>
        <p:nvSpPr>
          <p:cNvPr id="11" name="Rectangle 10">
            <a:extLst>
              <a:ext uri="{FF2B5EF4-FFF2-40B4-BE49-F238E27FC236}">
                <a16:creationId xmlns:a16="http://schemas.microsoft.com/office/drawing/2014/main" id="{EA940DB6-C9A1-41BE-86C1-9132054D66B4}"/>
              </a:ext>
            </a:extLst>
          </p:cNvPr>
          <p:cNvSpPr>
            <a:spLocks noGrp="1"/>
          </p:cNvSpPr>
          <p:nvPr/>
        </p:nvSpPr>
        <p:spPr>
          <a:xfrm>
            <a:off x="4591050" y="2333625"/>
            <a:ext cx="2857500" cy="781050"/>
          </a:xfrm>
          <a:prstGeom prst="rect">
            <a:avLst/>
          </a:prstGeom>
          <a:noFill/>
          <a:ln w="0">
            <a:noFill/>
            <a:prstDash val="solid"/>
          </a:ln>
        </p:spPr>
        <p:txBody>
          <a:bodyPr lIns="0" tIns="0" rIns="0" bIns="0" anchor="t">
            <a:noAutofit/>
          </a:bodyPr>
          <a:lstStyle/>
          <a:p>
            <a:pPr algn="l">
              <a:defRPr sz="5100" b="0" i="0">
                <a:solidFill>
                  <a:srgbClr val="FFFFFF"/>
                </a:solidFill>
                <a:latin typeface="Georgia"/>
                <a:ea typeface="Georgia"/>
                <a:cs typeface="Georgia"/>
              </a:defRPr>
            </a:pPr>
            <a:r>
              <a:rPr sz="5100" b="0" i="0">
                <a:solidFill>
                  <a:srgbClr val="FFFFFF"/>
                </a:solidFill>
                <a:latin typeface="Georgia"/>
                <a:ea typeface="Georgia"/>
                <a:cs typeface="Georgia"/>
              </a:rPr>
              <a:t>£10k</a:t>
            </a:r>
          </a:p>
        </p:txBody>
      </p:sp>
      <p:sp>
        <p:nvSpPr>
          <p:cNvPr id="12" name="Straight Connector 11">
            <a:extLst>
              <a:ext uri="{FF2B5EF4-FFF2-40B4-BE49-F238E27FC236}">
                <a16:creationId xmlns:a16="http://schemas.microsoft.com/office/drawing/2014/main" id="{A5FF2E07-06E7-4292-A9B7-377489077ECA}"/>
              </a:ext>
            </a:extLst>
          </p:cNvPr>
          <p:cNvSpPr>
            <a:spLocks noGrp="1"/>
          </p:cNvSpPr>
          <p:nvPr/>
        </p:nvSpPr>
        <p:spPr>
          <a:xfrm>
            <a:off x="4591050" y="3209925"/>
            <a:ext cx="685800" cy="0"/>
          </a:xfrm>
          <a:prstGeom prst="line">
            <a:avLst/>
          </a:prstGeom>
          <a:noFill/>
          <a:ln w="38100">
            <a:solidFill>
              <a:srgbClr val="B89C82"/>
            </a:solidFill>
            <a:prstDash val="solid"/>
          </a:ln>
        </p:spPr>
        <p:txBody>
          <a:bodyPr/>
          <a:lstStyle/>
          <a:p>
            <a:endParaRPr lang="en-GB"/>
          </a:p>
        </p:txBody>
      </p:sp>
      <p:sp>
        <p:nvSpPr>
          <p:cNvPr id="13" name="Rectangle 12">
            <a:extLst>
              <a:ext uri="{FF2B5EF4-FFF2-40B4-BE49-F238E27FC236}">
                <a16:creationId xmlns:a16="http://schemas.microsoft.com/office/drawing/2014/main" id="{C414B5BD-8F37-4A6A-B098-FD15A57EDA7A}"/>
              </a:ext>
            </a:extLst>
          </p:cNvPr>
          <p:cNvSpPr>
            <a:spLocks noGrp="1"/>
          </p:cNvSpPr>
          <p:nvPr/>
        </p:nvSpPr>
        <p:spPr>
          <a:xfrm>
            <a:off x="4591050" y="3362325"/>
            <a:ext cx="2857500" cy="419100"/>
          </a:xfrm>
          <a:prstGeom prst="rect">
            <a:avLst/>
          </a:prstGeom>
          <a:noFill/>
          <a:ln w="0">
            <a:noFill/>
            <a:prstDash val="solid"/>
          </a:ln>
        </p:spPr>
        <p:txBody>
          <a:bodyPr lIns="0" tIns="0" rIns="0" bIns="0" anchor="t">
            <a:normAutofit/>
          </a:bodyPr>
          <a:lstStyle/>
          <a:p>
            <a:pPr algn="l">
              <a:defRPr sz="1125" b="1" i="0">
                <a:solidFill>
                  <a:srgbClr val="DCC8B4"/>
                </a:solidFill>
                <a:latin typeface="Arial"/>
                <a:ea typeface="Arial"/>
                <a:cs typeface="Arial"/>
              </a:defRPr>
            </a:pPr>
            <a:r>
              <a:rPr sz="1125" b="1" i="0">
                <a:solidFill>
                  <a:srgbClr val="DCC8B4"/>
                </a:solidFill>
                <a:latin typeface="Arial"/>
                <a:ea typeface="Arial"/>
                <a:cs typeface="Arial"/>
              </a:rPr>
              <a:t>Start-up loan</a:t>
            </a:r>
          </a:p>
        </p:txBody>
      </p:sp>
      <p:sp>
        <p:nvSpPr>
          <p:cNvPr id="14" name="Straight Connector 13">
            <a:extLst>
              <a:ext uri="{FF2B5EF4-FFF2-40B4-BE49-F238E27FC236}">
                <a16:creationId xmlns:a16="http://schemas.microsoft.com/office/drawing/2014/main" id="{A72B6C7F-2782-4A0D-8C28-68E1A542092F}"/>
              </a:ext>
            </a:extLst>
          </p:cNvPr>
          <p:cNvSpPr>
            <a:spLocks noGrp="1"/>
          </p:cNvSpPr>
          <p:nvPr/>
        </p:nvSpPr>
        <p:spPr>
          <a:xfrm>
            <a:off x="7829550" y="2305050"/>
            <a:ext cx="0" cy="2124075"/>
          </a:xfrm>
          <a:prstGeom prst="line">
            <a:avLst/>
          </a:prstGeom>
          <a:noFill/>
          <a:ln w="9525">
            <a:solidFill>
              <a:srgbClr val="3E3732"/>
            </a:solidFill>
            <a:prstDash val="solid"/>
          </a:ln>
        </p:spPr>
        <p:txBody>
          <a:bodyPr/>
          <a:lstStyle/>
          <a:p>
            <a:endParaRPr lang="en-GB"/>
          </a:p>
        </p:txBody>
      </p:sp>
      <p:sp>
        <p:nvSpPr>
          <p:cNvPr id="15" name="Rectangle 14">
            <a:extLst>
              <a:ext uri="{FF2B5EF4-FFF2-40B4-BE49-F238E27FC236}">
                <a16:creationId xmlns:a16="http://schemas.microsoft.com/office/drawing/2014/main" id="{FC7927FD-2E92-44A2-B1BA-CDEFBD093373}"/>
              </a:ext>
            </a:extLst>
          </p:cNvPr>
          <p:cNvSpPr>
            <a:spLocks noGrp="1"/>
          </p:cNvSpPr>
          <p:nvPr/>
        </p:nvSpPr>
        <p:spPr>
          <a:xfrm>
            <a:off x="8401050" y="2333625"/>
            <a:ext cx="2857500" cy="781050"/>
          </a:xfrm>
          <a:prstGeom prst="rect">
            <a:avLst/>
          </a:prstGeom>
          <a:noFill/>
          <a:ln w="0">
            <a:noFill/>
            <a:prstDash val="solid"/>
          </a:ln>
        </p:spPr>
        <p:txBody>
          <a:bodyPr lIns="0" tIns="0" rIns="0" bIns="0" anchor="t">
            <a:noAutofit/>
          </a:bodyPr>
          <a:lstStyle/>
          <a:p>
            <a:pPr algn="l">
              <a:defRPr sz="5100" b="0" i="0">
                <a:solidFill>
                  <a:srgbClr val="FFFFFF"/>
                </a:solidFill>
                <a:latin typeface="Georgia"/>
                <a:ea typeface="Georgia"/>
                <a:cs typeface="Georgia"/>
              </a:defRPr>
            </a:pPr>
            <a:r>
              <a:rPr sz="5100" b="0" i="0">
                <a:solidFill>
                  <a:srgbClr val="FFFFFF"/>
                </a:solidFill>
                <a:latin typeface="Georgia"/>
                <a:ea typeface="Georgia"/>
                <a:cs typeface="Georgia"/>
              </a:rPr>
              <a:t>£3k</a:t>
            </a:r>
          </a:p>
        </p:txBody>
      </p:sp>
      <p:sp>
        <p:nvSpPr>
          <p:cNvPr id="16" name="Straight Connector 15">
            <a:extLst>
              <a:ext uri="{FF2B5EF4-FFF2-40B4-BE49-F238E27FC236}">
                <a16:creationId xmlns:a16="http://schemas.microsoft.com/office/drawing/2014/main" id="{5E4583DE-CB80-4272-B253-B3EACB65984E}"/>
              </a:ext>
            </a:extLst>
          </p:cNvPr>
          <p:cNvSpPr>
            <a:spLocks noGrp="1"/>
          </p:cNvSpPr>
          <p:nvPr/>
        </p:nvSpPr>
        <p:spPr>
          <a:xfrm>
            <a:off x="8401050" y="3209925"/>
            <a:ext cx="685800" cy="0"/>
          </a:xfrm>
          <a:prstGeom prst="line">
            <a:avLst/>
          </a:prstGeom>
          <a:noFill/>
          <a:ln w="38100">
            <a:solidFill>
              <a:srgbClr val="B89C82"/>
            </a:solidFill>
            <a:prstDash val="solid"/>
          </a:ln>
        </p:spPr>
        <p:txBody>
          <a:bodyPr/>
          <a:lstStyle/>
          <a:p>
            <a:endParaRPr lang="en-GB"/>
          </a:p>
        </p:txBody>
      </p:sp>
      <p:sp>
        <p:nvSpPr>
          <p:cNvPr id="17" name="Rectangle 16">
            <a:extLst>
              <a:ext uri="{FF2B5EF4-FFF2-40B4-BE49-F238E27FC236}">
                <a16:creationId xmlns:a16="http://schemas.microsoft.com/office/drawing/2014/main" id="{DAC43613-A60C-44DF-B9C8-AC5F7EE4B035}"/>
              </a:ext>
            </a:extLst>
          </p:cNvPr>
          <p:cNvSpPr>
            <a:spLocks noGrp="1"/>
          </p:cNvSpPr>
          <p:nvPr/>
        </p:nvSpPr>
        <p:spPr>
          <a:xfrm>
            <a:off x="8401050" y="3362325"/>
            <a:ext cx="2857500" cy="419100"/>
          </a:xfrm>
          <a:prstGeom prst="rect">
            <a:avLst/>
          </a:prstGeom>
          <a:noFill/>
          <a:ln w="0">
            <a:noFill/>
            <a:prstDash val="solid"/>
          </a:ln>
        </p:spPr>
        <p:txBody>
          <a:bodyPr lIns="0" tIns="0" rIns="0" bIns="0" anchor="t">
            <a:normAutofit/>
          </a:bodyPr>
          <a:lstStyle/>
          <a:p>
            <a:pPr algn="l">
              <a:defRPr sz="1125" b="1" i="0">
                <a:solidFill>
                  <a:srgbClr val="DCC8B4"/>
                </a:solidFill>
                <a:latin typeface="Arial"/>
                <a:ea typeface="Arial"/>
                <a:cs typeface="Arial"/>
              </a:defRPr>
            </a:pPr>
            <a:r>
              <a:rPr sz="1125" b="1" i="0">
                <a:solidFill>
                  <a:srgbClr val="DCC8B4"/>
                </a:solidFill>
                <a:latin typeface="Arial"/>
                <a:ea typeface="Arial"/>
                <a:cs typeface="Arial"/>
              </a:rPr>
              <a:t>Family or friends</a:t>
            </a:r>
          </a:p>
        </p:txBody>
      </p:sp>
      <p:sp>
        <p:nvSpPr>
          <p:cNvPr id="18" name="Rectangle 17">
            <a:extLst>
              <a:ext uri="{FF2B5EF4-FFF2-40B4-BE49-F238E27FC236}">
                <a16:creationId xmlns:a16="http://schemas.microsoft.com/office/drawing/2014/main" id="{1B728B97-0D3A-4DCA-BB5A-ED936F1C40B5}"/>
              </a:ext>
            </a:extLst>
          </p:cNvPr>
          <p:cNvSpPr>
            <a:spLocks noGrp="1"/>
          </p:cNvSpPr>
          <p:nvPr/>
        </p:nvSpPr>
        <p:spPr>
          <a:xfrm>
            <a:off x="781050" y="4762500"/>
            <a:ext cx="2000250" cy="247650"/>
          </a:xfrm>
          <a:prstGeom prst="rect">
            <a:avLst/>
          </a:prstGeom>
          <a:noFill/>
          <a:ln w="0">
            <a:noFill/>
            <a:prstDash val="solid"/>
          </a:ln>
        </p:spPr>
        <p:txBody>
          <a:bodyPr lIns="0" tIns="0" rIns="0" bIns="0" anchor="t">
            <a:noAutofit/>
          </a:bodyPr>
          <a:lstStyle/>
          <a:p>
            <a:pPr algn="l">
              <a:defRPr sz="975" b="1" i="0">
                <a:solidFill>
                  <a:srgbClr val="B89C82"/>
                </a:solidFill>
                <a:latin typeface="Arial"/>
                <a:ea typeface="Arial"/>
                <a:cs typeface="Arial"/>
              </a:defRPr>
            </a:pPr>
            <a:r>
              <a:rPr sz="975" b="1" i="0">
                <a:solidFill>
                  <a:srgbClr val="B89C82"/>
                </a:solidFill>
                <a:latin typeface="Arial"/>
                <a:ea typeface="Arial"/>
                <a:cs typeface="Arial"/>
              </a:rPr>
              <a:t>Total funding</a:t>
            </a:r>
          </a:p>
        </p:txBody>
      </p:sp>
      <p:sp>
        <p:nvSpPr>
          <p:cNvPr id="19" name="Rectangle 18">
            <a:extLst>
              <a:ext uri="{FF2B5EF4-FFF2-40B4-BE49-F238E27FC236}">
                <a16:creationId xmlns:a16="http://schemas.microsoft.com/office/drawing/2014/main" id="{3A318D54-2B7B-41E6-87E4-6ECE96CC04E0}"/>
              </a:ext>
            </a:extLst>
          </p:cNvPr>
          <p:cNvSpPr>
            <a:spLocks noGrp="1"/>
          </p:cNvSpPr>
          <p:nvPr/>
        </p:nvSpPr>
        <p:spPr>
          <a:xfrm>
            <a:off x="781050" y="5057775"/>
            <a:ext cx="1333500" cy="476250"/>
          </a:xfrm>
          <a:prstGeom prst="rect">
            <a:avLst/>
          </a:prstGeom>
          <a:noFill/>
          <a:ln w="0">
            <a:noFill/>
            <a:prstDash val="solid"/>
          </a:ln>
        </p:spPr>
        <p:txBody>
          <a:bodyPr lIns="0" tIns="0" rIns="0" bIns="0" anchor="t">
            <a:noAutofit/>
          </a:bodyPr>
          <a:lstStyle/>
          <a:p>
            <a:pPr algn="l">
              <a:defRPr sz="3150" b="0" i="0">
                <a:solidFill>
                  <a:srgbClr val="FFFFFF"/>
                </a:solidFill>
                <a:latin typeface="Georgia"/>
                <a:ea typeface="Georgia"/>
                <a:cs typeface="Georgia"/>
              </a:defRPr>
            </a:pPr>
            <a:r>
              <a:rPr sz="3150" b="0" i="0">
                <a:solidFill>
                  <a:srgbClr val="FFFFFF"/>
                </a:solidFill>
                <a:latin typeface="Georgia"/>
                <a:ea typeface="Georgia"/>
                <a:cs typeface="Georgia"/>
              </a:rPr>
              <a:t>£25k</a:t>
            </a:r>
          </a:p>
        </p:txBody>
      </p:sp>
      <p:sp>
        <p:nvSpPr>
          <p:cNvPr id="20" name="Rectangle 19">
            <a:extLst>
              <a:ext uri="{FF2B5EF4-FFF2-40B4-BE49-F238E27FC236}">
                <a16:creationId xmlns:a16="http://schemas.microsoft.com/office/drawing/2014/main" id="{1B4B6AC7-3E52-4930-AC34-AEAF45F76591}"/>
              </a:ext>
            </a:extLst>
          </p:cNvPr>
          <p:cNvSpPr>
            <a:spLocks noGrp="1"/>
          </p:cNvSpPr>
          <p:nvPr/>
        </p:nvSpPr>
        <p:spPr>
          <a:xfrm>
            <a:off x="3286125" y="4762500"/>
            <a:ext cx="1809750" cy="247650"/>
          </a:xfrm>
          <a:prstGeom prst="rect">
            <a:avLst/>
          </a:prstGeom>
          <a:noFill/>
          <a:ln w="0">
            <a:noFill/>
            <a:prstDash val="solid"/>
          </a:ln>
        </p:spPr>
        <p:txBody>
          <a:bodyPr lIns="0" tIns="0" rIns="0" bIns="0" anchor="t">
            <a:noAutofit/>
          </a:bodyPr>
          <a:lstStyle/>
          <a:p>
            <a:pPr algn="l">
              <a:defRPr sz="975" b="1" i="0">
                <a:solidFill>
                  <a:srgbClr val="B89C82"/>
                </a:solidFill>
                <a:latin typeface="Arial"/>
                <a:ea typeface="Arial"/>
                <a:cs typeface="Arial"/>
              </a:defRPr>
            </a:pPr>
            <a:r>
              <a:rPr sz="975" b="1" i="0">
                <a:solidFill>
                  <a:srgbClr val="B89C82"/>
                </a:solidFill>
                <a:latin typeface="Arial"/>
                <a:ea typeface="Arial"/>
                <a:cs typeface="Arial"/>
              </a:rPr>
              <a:t>Start-up costs</a:t>
            </a:r>
          </a:p>
        </p:txBody>
      </p:sp>
      <p:sp>
        <p:nvSpPr>
          <p:cNvPr id="21" name="Rectangle 20">
            <a:extLst>
              <a:ext uri="{FF2B5EF4-FFF2-40B4-BE49-F238E27FC236}">
                <a16:creationId xmlns:a16="http://schemas.microsoft.com/office/drawing/2014/main" id="{BAA4EDC1-63CF-4375-BBE7-C1C10216D48B}"/>
              </a:ext>
            </a:extLst>
          </p:cNvPr>
          <p:cNvSpPr>
            <a:spLocks noGrp="1"/>
          </p:cNvSpPr>
          <p:nvPr/>
        </p:nvSpPr>
        <p:spPr>
          <a:xfrm>
            <a:off x="3286125" y="5057775"/>
            <a:ext cx="1714500" cy="476250"/>
          </a:xfrm>
          <a:prstGeom prst="rect">
            <a:avLst/>
          </a:prstGeom>
          <a:noFill/>
          <a:ln w="0">
            <a:noFill/>
            <a:prstDash val="solid"/>
          </a:ln>
        </p:spPr>
        <p:txBody>
          <a:bodyPr lIns="0" tIns="0" rIns="0" bIns="0" anchor="t">
            <a:noAutofit/>
          </a:bodyPr>
          <a:lstStyle/>
          <a:p>
            <a:pPr algn="l">
              <a:defRPr sz="3150" b="0" i="0">
                <a:solidFill>
                  <a:srgbClr val="FFFFFF"/>
                </a:solidFill>
                <a:latin typeface="Georgia"/>
                <a:ea typeface="Georgia"/>
                <a:cs typeface="Georgia"/>
              </a:defRPr>
            </a:pPr>
            <a:r>
              <a:rPr sz="3150" b="0" i="0">
                <a:solidFill>
                  <a:srgbClr val="FFFFFF"/>
                </a:solidFill>
                <a:latin typeface="Georgia"/>
                <a:ea typeface="Georgia"/>
                <a:cs typeface="Georgia"/>
              </a:rPr>
              <a:t>£16k</a:t>
            </a:r>
          </a:p>
        </p:txBody>
      </p:sp>
      <p:sp>
        <p:nvSpPr>
          <p:cNvPr id="22" name="Rectangle 21">
            <a:extLst>
              <a:ext uri="{FF2B5EF4-FFF2-40B4-BE49-F238E27FC236}">
                <a16:creationId xmlns:a16="http://schemas.microsoft.com/office/drawing/2014/main" id="{79CF26DF-B7DF-4E5A-BFE7-77219967E605}"/>
              </a:ext>
            </a:extLst>
          </p:cNvPr>
          <p:cNvSpPr>
            <a:spLocks noGrp="1"/>
          </p:cNvSpPr>
          <p:nvPr/>
        </p:nvSpPr>
        <p:spPr>
          <a:xfrm>
            <a:off x="5810250" y="4762500"/>
            <a:ext cx="2095500" cy="247650"/>
          </a:xfrm>
          <a:prstGeom prst="rect">
            <a:avLst/>
          </a:prstGeom>
          <a:noFill/>
          <a:ln w="0">
            <a:noFill/>
            <a:prstDash val="solid"/>
          </a:ln>
        </p:spPr>
        <p:txBody>
          <a:bodyPr lIns="0" tIns="0" rIns="0" bIns="0" anchor="t">
            <a:noAutofit/>
          </a:bodyPr>
          <a:lstStyle/>
          <a:p>
            <a:pPr algn="l">
              <a:defRPr sz="975" b="1" i="0">
                <a:solidFill>
                  <a:srgbClr val="B89C82"/>
                </a:solidFill>
                <a:latin typeface="Arial"/>
                <a:ea typeface="Arial"/>
                <a:cs typeface="Arial"/>
              </a:defRPr>
            </a:pPr>
            <a:r>
              <a:rPr sz="975" b="1" i="0">
                <a:solidFill>
                  <a:srgbClr val="B89C82"/>
                </a:solidFill>
                <a:latin typeface="Arial"/>
                <a:ea typeface="Arial"/>
                <a:cs typeface="Arial"/>
              </a:rPr>
              <a:t>Working capital reserve</a:t>
            </a:r>
          </a:p>
        </p:txBody>
      </p:sp>
      <p:sp>
        <p:nvSpPr>
          <p:cNvPr id="23" name="Rectangle 22">
            <a:extLst>
              <a:ext uri="{FF2B5EF4-FFF2-40B4-BE49-F238E27FC236}">
                <a16:creationId xmlns:a16="http://schemas.microsoft.com/office/drawing/2014/main" id="{8365D79F-C47F-4154-BD0B-E68A83204221}"/>
              </a:ext>
            </a:extLst>
          </p:cNvPr>
          <p:cNvSpPr>
            <a:spLocks noGrp="1"/>
          </p:cNvSpPr>
          <p:nvPr/>
        </p:nvSpPr>
        <p:spPr>
          <a:xfrm>
            <a:off x="5810250" y="5057775"/>
            <a:ext cx="1714500" cy="476250"/>
          </a:xfrm>
          <a:prstGeom prst="rect">
            <a:avLst/>
          </a:prstGeom>
          <a:noFill/>
          <a:ln w="0">
            <a:noFill/>
            <a:prstDash val="solid"/>
          </a:ln>
        </p:spPr>
        <p:txBody>
          <a:bodyPr lIns="0" tIns="0" rIns="0" bIns="0" anchor="t">
            <a:noAutofit/>
          </a:bodyPr>
          <a:lstStyle/>
          <a:p>
            <a:pPr algn="l">
              <a:defRPr sz="3150" b="0" i="0">
                <a:solidFill>
                  <a:srgbClr val="FFFFFF"/>
                </a:solidFill>
                <a:latin typeface="Georgia"/>
                <a:ea typeface="Georgia"/>
                <a:cs typeface="Georgia"/>
              </a:defRPr>
            </a:pPr>
            <a:r>
              <a:rPr sz="3150" b="0" i="0">
                <a:solidFill>
                  <a:srgbClr val="FFFFFF"/>
                </a:solidFill>
                <a:latin typeface="Georgia"/>
                <a:ea typeface="Georgia"/>
                <a:cs typeface="Georgia"/>
              </a:rPr>
              <a:t>£9k</a:t>
            </a:r>
          </a:p>
        </p:txBody>
      </p:sp>
      <p:sp>
        <p:nvSpPr>
          <p:cNvPr id="24" name="Rectangle 23">
            <a:extLst>
              <a:ext uri="{FF2B5EF4-FFF2-40B4-BE49-F238E27FC236}">
                <a16:creationId xmlns:a16="http://schemas.microsoft.com/office/drawing/2014/main" id="{693B5C7E-2519-4DED-ABD5-82FCA41348EB}"/>
              </a:ext>
            </a:extLst>
          </p:cNvPr>
          <p:cNvSpPr>
            <a:spLocks noGrp="1"/>
          </p:cNvSpPr>
          <p:nvPr/>
        </p:nvSpPr>
        <p:spPr>
          <a:xfrm>
            <a:off x="8429625" y="4762500"/>
            <a:ext cx="1809750" cy="247650"/>
          </a:xfrm>
          <a:prstGeom prst="rect">
            <a:avLst/>
          </a:prstGeom>
          <a:noFill/>
          <a:ln w="0">
            <a:noFill/>
            <a:prstDash val="solid"/>
          </a:ln>
        </p:spPr>
        <p:txBody>
          <a:bodyPr lIns="0" tIns="0" rIns="0" bIns="0" anchor="t">
            <a:noAutofit/>
          </a:bodyPr>
          <a:lstStyle/>
          <a:p>
            <a:pPr algn="l">
              <a:defRPr sz="975" b="1" i="0">
                <a:solidFill>
                  <a:srgbClr val="B89C82"/>
                </a:solidFill>
                <a:latin typeface="Arial"/>
                <a:ea typeface="Arial"/>
                <a:cs typeface="Arial"/>
              </a:defRPr>
            </a:pPr>
            <a:r>
              <a:rPr sz="975" b="1" i="0">
                <a:solidFill>
                  <a:srgbClr val="B89C82"/>
                </a:solidFill>
                <a:latin typeface="Arial"/>
                <a:ea typeface="Arial"/>
                <a:cs typeface="Arial"/>
              </a:rPr>
              <a:t>Year-1 base case</a:t>
            </a:r>
          </a:p>
        </p:txBody>
      </p:sp>
      <p:sp>
        <p:nvSpPr>
          <p:cNvPr id="25" name="Rectangle 24">
            <a:extLst>
              <a:ext uri="{FF2B5EF4-FFF2-40B4-BE49-F238E27FC236}">
                <a16:creationId xmlns:a16="http://schemas.microsoft.com/office/drawing/2014/main" id="{FAE567AD-BFC0-4AC9-93B7-5092A6036964}"/>
              </a:ext>
            </a:extLst>
          </p:cNvPr>
          <p:cNvSpPr>
            <a:spLocks noGrp="1"/>
          </p:cNvSpPr>
          <p:nvPr/>
        </p:nvSpPr>
        <p:spPr>
          <a:xfrm>
            <a:off x="8429625" y="5076825"/>
            <a:ext cx="2857500" cy="590550"/>
          </a:xfrm>
          <a:prstGeom prst="rect">
            <a:avLst/>
          </a:prstGeom>
          <a:noFill/>
          <a:ln w="0">
            <a:noFill/>
            <a:prstDash val="solid"/>
          </a:ln>
        </p:spPr>
        <p:txBody>
          <a:bodyPr lIns="0" tIns="0" rIns="0" bIns="0" anchor="t">
            <a:normAutofit/>
          </a:bodyPr>
          <a:lstStyle/>
          <a:p>
            <a:pPr algn="l">
              <a:defRPr sz="1275" b="0" i="0">
                <a:solidFill>
                  <a:srgbClr val="FFFFFF"/>
                </a:solidFill>
                <a:latin typeface="Arial"/>
                <a:ea typeface="Arial"/>
                <a:cs typeface="Arial"/>
              </a:defRPr>
            </a:pPr>
            <a:r>
              <a:rPr sz="1275" b="0" i="0">
                <a:solidFill>
                  <a:srgbClr val="FFFFFF"/>
                </a:solidFill>
                <a:latin typeface="Arial"/>
                <a:ea typeface="Arial"/>
                <a:cs typeface="Arial"/>
              </a:rPr>
              <a:t>£142k revenue  •  £85.2k gross profit  •  £33k operating profit</a:t>
            </a:r>
          </a:p>
        </p:txBody>
      </p:sp>
      <p:sp>
        <p:nvSpPr>
          <p:cNvPr id="26" name="Rectangle: Rounded Corners 25">
            <a:extLst>
              <a:ext uri="{FF2B5EF4-FFF2-40B4-BE49-F238E27FC236}">
                <a16:creationId xmlns:a16="http://schemas.microsoft.com/office/drawing/2014/main" id="{FCF3D0D0-0139-4DE8-B4FF-DE946199A208}"/>
              </a:ext>
            </a:extLst>
          </p:cNvPr>
          <p:cNvSpPr>
            <a:spLocks noGrp="1"/>
          </p:cNvSpPr>
          <p:nvPr/>
        </p:nvSpPr>
        <p:spPr>
          <a:xfrm>
            <a:off x="781050" y="5905500"/>
            <a:ext cx="10477500" cy="361950"/>
          </a:xfrm>
          <a:prstGeom prst="roundRect">
            <a:avLst>
              <a:gd name="adj" fmla="val 15789"/>
            </a:avLst>
          </a:prstGeom>
          <a:solidFill>
            <a:srgbClr val="161616"/>
          </a:solidFill>
          <a:ln w="9525">
            <a:solidFill>
              <a:srgbClr val="3A342F"/>
            </a:solidFill>
            <a:prstDash val="solid"/>
          </a:ln>
        </p:spPr>
        <p:txBody>
          <a:bodyPr/>
          <a:lstStyle/>
          <a:p>
            <a:endParaRPr lang="en-GB"/>
          </a:p>
        </p:txBody>
      </p:sp>
      <p:sp>
        <p:nvSpPr>
          <p:cNvPr id="27" name="Rectangle 26">
            <a:extLst>
              <a:ext uri="{FF2B5EF4-FFF2-40B4-BE49-F238E27FC236}">
                <a16:creationId xmlns:a16="http://schemas.microsoft.com/office/drawing/2014/main" id="{D98CE1B2-B668-466B-BD98-6D134953A9AA}"/>
              </a:ext>
            </a:extLst>
          </p:cNvPr>
          <p:cNvSpPr>
            <a:spLocks noGrp="1"/>
          </p:cNvSpPr>
          <p:nvPr/>
        </p:nvSpPr>
        <p:spPr>
          <a:xfrm>
            <a:off x="990600" y="6000750"/>
            <a:ext cx="10077450" cy="1905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Break-even: £87,000 revenue or 1,740 items  •  Operating break-even expected in Month 10.</a:t>
            </a:r>
          </a:p>
        </p:txBody>
      </p:sp>
      <p:sp>
        <p:nvSpPr>
          <p:cNvPr id="28" name="Straight Connector 27">
            <a:extLst>
              <a:ext uri="{FF2B5EF4-FFF2-40B4-BE49-F238E27FC236}">
                <a16:creationId xmlns:a16="http://schemas.microsoft.com/office/drawing/2014/main" id="{E4582A94-1501-4408-8A07-E6CC19D38561}"/>
              </a:ext>
            </a:extLst>
          </p:cNvPr>
          <p:cNvSpPr>
            <a:spLocks noGrp="1"/>
          </p:cNvSpPr>
          <p:nvPr/>
        </p:nvSpPr>
        <p:spPr>
          <a:xfrm>
            <a:off x="609600" y="6438900"/>
            <a:ext cx="10972800" cy="0"/>
          </a:xfrm>
          <a:prstGeom prst="line">
            <a:avLst/>
          </a:prstGeom>
          <a:noFill/>
          <a:ln w="9525">
            <a:solidFill>
              <a:srgbClr val="332F2B"/>
            </a:solidFill>
            <a:prstDash val="solid"/>
          </a:ln>
        </p:spPr>
        <p:txBody>
          <a:bodyPr/>
          <a:lstStyle/>
          <a:p>
            <a:endParaRPr lang="en-GB"/>
          </a:p>
        </p:txBody>
      </p:sp>
      <p:sp>
        <p:nvSpPr>
          <p:cNvPr id="29" name="Rectangle 28">
            <a:extLst>
              <a:ext uri="{FF2B5EF4-FFF2-40B4-BE49-F238E27FC236}">
                <a16:creationId xmlns:a16="http://schemas.microsoft.com/office/drawing/2014/main" id="{686FD2ED-1A7B-4B88-944D-0D67DCD94D26}"/>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A79A8F"/>
                </a:solidFill>
                <a:latin typeface="Arial"/>
                <a:ea typeface="Arial"/>
                <a:cs typeface="Arial"/>
              </a:defRPr>
            </a:pPr>
            <a:r>
              <a:rPr sz="675" b="1" i="0">
                <a:solidFill>
                  <a:srgbClr val="A79A8F"/>
                </a:solidFill>
                <a:latin typeface="Arial"/>
                <a:ea typeface="Arial"/>
                <a:cs typeface="Arial"/>
              </a:rPr>
              <a:t>ENOVATE LONDON  •  INVESTOR PRESENTATION</a:t>
            </a:r>
          </a:p>
        </p:txBody>
      </p:sp>
      <p:sp>
        <p:nvSpPr>
          <p:cNvPr id="30" name="Rectangle 29">
            <a:extLst>
              <a:ext uri="{FF2B5EF4-FFF2-40B4-BE49-F238E27FC236}">
                <a16:creationId xmlns:a16="http://schemas.microsoft.com/office/drawing/2014/main" id="{A8ABD6EB-2E60-48CF-BFFE-E520FE691141}"/>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B89C82"/>
                </a:solidFill>
                <a:latin typeface="Arial"/>
                <a:ea typeface="Arial"/>
                <a:cs typeface="Arial"/>
              </a:defRPr>
            </a:pPr>
            <a:r>
              <a:rPr sz="750" b="1" i="0">
                <a:solidFill>
                  <a:srgbClr val="B89C82"/>
                </a:solidFill>
                <a:latin typeface="Arial"/>
                <a:ea typeface="Arial"/>
                <a:cs typeface="Arial"/>
              </a:rPr>
              <a:t>08</a:t>
            </a:r>
          </a:p>
        </p:txBody>
      </p:sp>
    </p:spTree>
    <p:extLst>
      <p:ext uri="{BB962C8B-B14F-4D97-AF65-F5344CB8AC3E}">
        <p14:creationId xmlns:p14="http://schemas.microsoft.com/office/powerpoint/2010/main" val="1227456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45FFDB6E-603F-4B81-8058-C62B345DB2D7}"/>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63D02DBE-183A-4894-A780-3B1E7446DD45}"/>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793A8981-F6C9-47CF-BC46-47AD06718D1C}"/>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09</a:t>
            </a:r>
          </a:p>
        </p:txBody>
      </p:sp>
      <p:sp>
        <p:nvSpPr>
          <p:cNvPr id="5" name="Straight Connector 4">
            <a:extLst>
              <a:ext uri="{FF2B5EF4-FFF2-40B4-BE49-F238E27FC236}">
                <a16:creationId xmlns:a16="http://schemas.microsoft.com/office/drawing/2014/main" id="{6D4EEB7D-130C-4CD5-8B66-54145211BC8F}"/>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EB638D7E-2788-40B2-92A8-C5E16A428E5C}"/>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150" b="0" i="0">
                <a:solidFill>
                  <a:srgbClr val="111111"/>
                </a:solidFill>
                <a:latin typeface="Georgia"/>
                <a:ea typeface="Georgia"/>
                <a:cs typeface="Georgia"/>
              </a:defRPr>
            </a:pPr>
            <a:r>
              <a:rPr sz="3150" b="0" i="0">
                <a:solidFill>
                  <a:srgbClr val="111111"/>
                </a:solidFill>
                <a:latin typeface="Georgia"/>
                <a:ea typeface="Georgia"/>
                <a:cs typeface="Georgia"/>
              </a:rPr>
              <a:t>Capital is concentrated on product and selling capacity</a:t>
            </a:r>
          </a:p>
        </p:txBody>
      </p:sp>
      <p:sp>
        <p:nvSpPr>
          <p:cNvPr id="7" name="Rectangle 6">
            <a:extLst>
              <a:ext uri="{FF2B5EF4-FFF2-40B4-BE49-F238E27FC236}">
                <a16:creationId xmlns:a16="http://schemas.microsoft.com/office/drawing/2014/main" id="{B42D9870-7F60-4221-94C7-F1A8A269A4C7}"/>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£16,000 funds start-up costs; £9,000 remains available for working capital.</a:t>
            </a:r>
          </a:p>
        </p:txBody>
      </p:sp>
      <p:graphicFrame>
        <p:nvGraphicFramePr>
          <p:cNvPr id="25" name="Chart"/>
          <p:cNvGraphicFramePr/>
          <p:nvPr/>
        </p:nvGraphicFramePr>
        <p:xfrm>
          <a:off x="666750" y="2114550"/>
          <a:ext cx="7239000" cy="3429000"/>
        </p:xfrm>
        <a:graphic>
          <a:graphicData uri="http://schemas.openxmlformats.org/drawingml/2006/chart">
            <c:chart xmlns:c="http://schemas.openxmlformats.org/drawingml/2006/chart" xmlns:r="http://schemas.openxmlformats.org/officeDocument/2006/relationships" r:id="rId4"/>
          </a:graphicData>
        </a:graphic>
      </p:graphicFrame>
      <p:sp>
        <p:nvSpPr>
          <p:cNvPr id="9" name="Rectangle 8">
            <a:extLst>
              <a:ext uri="{FF2B5EF4-FFF2-40B4-BE49-F238E27FC236}">
                <a16:creationId xmlns:a16="http://schemas.microsoft.com/office/drawing/2014/main" id="{8E01708D-501C-4D2E-9320-3BCDD5167D10}"/>
              </a:ext>
            </a:extLst>
          </p:cNvPr>
          <p:cNvSpPr>
            <a:spLocks noGrp="1"/>
          </p:cNvSpPr>
          <p:nvPr/>
        </p:nvSpPr>
        <p:spPr>
          <a:xfrm>
            <a:off x="8667750" y="2476500"/>
            <a:ext cx="2381250" cy="781050"/>
          </a:xfrm>
          <a:prstGeom prst="rect">
            <a:avLst/>
          </a:prstGeom>
          <a:noFill/>
          <a:ln w="0">
            <a:noFill/>
            <a:prstDash val="solid"/>
          </a:ln>
        </p:spPr>
        <p:txBody>
          <a:bodyPr lIns="0" tIns="0" rIns="0" bIns="0" anchor="t">
            <a:noAutofit/>
          </a:bodyPr>
          <a:lstStyle/>
          <a:p>
            <a:pPr algn="ctr">
              <a:defRPr sz="5100" b="0" i="0">
                <a:solidFill>
                  <a:srgbClr val="111111"/>
                </a:solidFill>
                <a:latin typeface="Georgia"/>
                <a:ea typeface="Georgia"/>
                <a:cs typeface="Georgia"/>
              </a:defRPr>
            </a:pPr>
            <a:r>
              <a:rPr sz="5100" b="0" i="0">
                <a:solidFill>
                  <a:srgbClr val="111111"/>
                </a:solidFill>
                <a:latin typeface="Georgia"/>
                <a:ea typeface="Georgia"/>
                <a:cs typeface="Georgia"/>
              </a:rPr>
              <a:t>£9k</a:t>
            </a:r>
          </a:p>
        </p:txBody>
      </p:sp>
      <p:sp>
        <p:nvSpPr>
          <p:cNvPr id="10" name="Rectangle 9">
            <a:extLst>
              <a:ext uri="{FF2B5EF4-FFF2-40B4-BE49-F238E27FC236}">
                <a16:creationId xmlns:a16="http://schemas.microsoft.com/office/drawing/2014/main" id="{3E837773-5C71-4777-BFF7-5042C0F45537}"/>
              </a:ext>
            </a:extLst>
          </p:cNvPr>
          <p:cNvSpPr>
            <a:spLocks noGrp="1"/>
          </p:cNvSpPr>
          <p:nvPr/>
        </p:nvSpPr>
        <p:spPr>
          <a:xfrm>
            <a:off x="8572500" y="3333750"/>
            <a:ext cx="2571750" cy="266700"/>
          </a:xfrm>
          <a:prstGeom prst="rect">
            <a:avLst/>
          </a:prstGeom>
          <a:noFill/>
          <a:ln w="0">
            <a:noFill/>
            <a:prstDash val="solid"/>
          </a:ln>
        </p:spPr>
        <p:txBody>
          <a:bodyPr lIns="0" tIns="0" rIns="0" bIns="0" anchor="t">
            <a:noAutofit/>
          </a:bodyPr>
          <a:lstStyle/>
          <a:p>
            <a:pPr algn="ctr">
              <a:defRPr sz="1050" b="1" i="0">
                <a:solidFill>
                  <a:srgbClr val="8D6F55"/>
                </a:solidFill>
                <a:latin typeface="Arial"/>
                <a:ea typeface="Arial"/>
                <a:cs typeface="Arial"/>
              </a:defRPr>
            </a:pPr>
            <a:r>
              <a:rPr sz="1050" b="1" i="0">
                <a:solidFill>
                  <a:srgbClr val="8D6F55"/>
                </a:solidFill>
                <a:latin typeface="Arial"/>
                <a:ea typeface="Arial"/>
                <a:cs typeface="Arial"/>
              </a:rPr>
              <a:t>WORKING-CAPITAL RESERVE</a:t>
            </a:r>
          </a:p>
        </p:txBody>
      </p:sp>
      <p:sp>
        <p:nvSpPr>
          <p:cNvPr id="11" name="Straight Connector 10">
            <a:extLst>
              <a:ext uri="{FF2B5EF4-FFF2-40B4-BE49-F238E27FC236}">
                <a16:creationId xmlns:a16="http://schemas.microsoft.com/office/drawing/2014/main" id="{437828E9-6A17-47F6-BCCD-61391201570A}"/>
              </a:ext>
            </a:extLst>
          </p:cNvPr>
          <p:cNvSpPr>
            <a:spLocks noGrp="1"/>
          </p:cNvSpPr>
          <p:nvPr/>
        </p:nvSpPr>
        <p:spPr>
          <a:xfrm>
            <a:off x="8858250" y="3762375"/>
            <a:ext cx="2000250" cy="0"/>
          </a:xfrm>
          <a:prstGeom prst="line">
            <a:avLst/>
          </a:prstGeom>
          <a:noFill/>
          <a:ln w="28575">
            <a:solidFill>
              <a:srgbClr val="B89C82"/>
            </a:solidFill>
            <a:prstDash val="solid"/>
          </a:ln>
        </p:spPr>
        <p:txBody>
          <a:bodyPr/>
          <a:lstStyle/>
          <a:p>
            <a:endParaRPr lang="en-GB"/>
          </a:p>
        </p:txBody>
      </p:sp>
      <p:sp>
        <p:nvSpPr>
          <p:cNvPr id="12" name="Rectangle 11">
            <a:extLst>
              <a:ext uri="{FF2B5EF4-FFF2-40B4-BE49-F238E27FC236}">
                <a16:creationId xmlns:a16="http://schemas.microsoft.com/office/drawing/2014/main" id="{AD00585E-1B5F-47F3-9FFA-042A93267B9D}"/>
              </a:ext>
            </a:extLst>
          </p:cNvPr>
          <p:cNvSpPr>
            <a:spLocks noGrp="1"/>
          </p:cNvSpPr>
          <p:nvPr/>
        </p:nvSpPr>
        <p:spPr>
          <a:xfrm>
            <a:off x="8572500" y="4010025"/>
            <a:ext cx="2571750" cy="762000"/>
          </a:xfrm>
          <a:prstGeom prst="rect">
            <a:avLst/>
          </a:prstGeom>
          <a:noFill/>
          <a:ln w="0">
            <a:noFill/>
            <a:prstDash val="solid"/>
          </a:ln>
        </p:spPr>
        <p:txBody>
          <a:bodyPr lIns="0" tIns="0" rIns="0" bIns="0" anchor="t">
            <a:normAutofit/>
          </a:bodyPr>
          <a:lstStyle/>
          <a:p>
            <a:pPr algn="ctr">
              <a:defRPr sz="1350" b="0" i="0">
                <a:solidFill>
                  <a:srgbClr val="6D6864"/>
                </a:solidFill>
                <a:latin typeface="Arial"/>
                <a:ea typeface="Arial"/>
                <a:cs typeface="Arial"/>
              </a:defRPr>
            </a:pPr>
            <a:r>
              <a:rPr sz="1350" b="0" i="0">
                <a:solidFill>
                  <a:srgbClr val="6D6864"/>
                </a:solidFill>
                <a:latin typeface="Arial"/>
                <a:ea typeface="Arial"/>
                <a:cs typeface="Arial"/>
              </a:rPr>
              <a:t>Protects the business while sales and reorders build during the first quarter.</a:t>
            </a:r>
          </a:p>
        </p:txBody>
      </p:sp>
      <p:sp>
        <p:nvSpPr>
          <p:cNvPr id="13" name="Rectangle 12">
            <a:extLst>
              <a:ext uri="{FF2B5EF4-FFF2-40B4-BE49-F238E27FC236}">
                <a16:creationId xmlns:a16="http://schemas.microsoft.com/office/drawing/2014/main" id="{87A5C693-E32A-4B15-A04B-CA9ADE4363DA}"/>
              </a:ext>
            </a:extLst>
          </p:cNvPr>
          <p:cNvSpPr>
            <a:spLocks noGrp="1"/>
          </p:cNvSpPr>
          <p:nvPr/>
        </p:nvSpPr>
        <p:spPr>
          <a:xfrm>
            <a:off x="8572500" y="5048250"/>
            <a:ext cx="2571750" cy="228600"/>
          </a:xfrm>
          <a:prstGeom prst="rect">
            <a:avLst/>
          </a:prstGeom>
          <a:noFill/>
          <a:ln w="0">
            <a:noFill/>
            <a:prstDash val="solid"/>
          </a:ln>
        </p:spPr>
        <p:txBody>
          <a:bodyPr lIns="0" tIns="0" rIns="0" bIns="0" anchor="t">
            <a:noAutofit/>
          </a:bodyPr>
          <a:lstStyle/>
          <a:p>
            <a:pPr algn="ctr">
              <a:defRPr sz="900" b="1" i="0">
                <a:solidFill>
                  <a:srgbClr val="8D6F55"/>
                </a:solidFill>
                <a:latin typeface="Arial"/>
                <a:ea typeface="Arial"/>
                <a:cs typeface="Arial"/>
              </a:defRPr>
            </a:pPr>
            <a:r>
              <a:rPr sz="900" b="1" i="0">
                <a:solidFill>
                  <a:srgbClr val="8D6F55"/>
                </a:solidFill>
                <a:latin typeface="Arial"/>
                <a:ea typeface="Arial"/>
                <a:cs typeface="Arial"/>
              </a:rPr>
              <a:t>FUNDING MIX</a:t>
            </a:r>
          </a:p>
        </p:txBody>
      </p:sp>
      <p:sp>
        <p:nvSpPr>
          <p:cNvPr id="14" name="Rectangle 13">
            <a:extLst>
              <a:ext uri="{FF2B5EF4-FFF2-40B4-BE49-F238E27FC236}">
                <a16:creationId xmlns:a16="http://schemas.microsoft.com/office/drawing/2014/main" id="{3D02A5E6-B026-4CB4-8A13-8DB47AC7F6F0}"/>
              </a:ext>
            </a:extLst>
          </p:cNvPr>
          <p:cNvSpPr>
            <a:spLocks noGrp="1"/>
          </p:cNvSpPr>
          <p:nvPr/>
        </p:nvSpPr>
        <p:spPr>
          <a:xfrm>
            <a:off x="8572500" y="5362575"/>
            <a:ext cx="2571750" cy="266700"/>
          </a:xfrm>
          <a:prstGeom prst="rect">
            <a:avLst/>
          </a:prstGeom>
          <a:noFill/>
          <a:ln w="0">
            <a:noFill/>
            <a:prstDash val="solid"/>
          </a:ln>
        </p:spPr>
        <p:txBody>
          <a:bodyPr lIns="0" tIns="0" rIns="0" bIns="0" anchor="t">
            <a:noAutofit/>
          </a:bodyPr>
          <a:lstStyle/>
          <a:p>
            <a:pPr algn="ctr">
              <a:defRPr sz="1275" b="1" i="0">
                <a:solidFill>
                  <a:srgbClr val="111111"/>
                </a:solidFill>
                <a:latin typeface="Arial"/>
                <a:ea typeface="Arial"/>
                <a:cs typeface="Arial"/>
              </a:defRPr>
            </a:pPr>
            <a:r>
              <a:rPr sz="1275" b="1" i="0">
                <a:solidFill>
                  <a:srgbClr val="111111"/>
                </a:solidFill>
                <a:latin typeface="Arial"/>
                <a:ea typeface="Arial"/>
                <a:cs typeface="Arial"/>
              </a:rPr>
              <a:t>Savings 48%  •  Loan 40%  •  Family/friends 12%</a:t>
            </a:r>
          </a:p>
        </p:txBody>
      </p:sp>
      <p:sp>
        <p:nvSpPr>
          <p:cNvPr id="15" name="Straight Connector 14">
            <a:extLst>
              <a:ext uri="{FF2B5EF4-FFF2-40B4-BE49-F238E27FC236}">
                <a16:creationId xmlns:a16="http://schemas.microsoft.com/office/drawing/2014/main" id="{4A0B6AA8-3F03-45D4-9086-80741B696913}"/>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16" name="Rectangle 15">
            <a:extLst>
              <a:ext uri="{FF2B5EF4-FFF2-40B4-BE49-F238E27FC236}">
                <a16:creationId xmlns:a16="http://schemas.microsoft.com/office/drawing/2014/main" id="{92D8182B-DF0B-4A98-8050-82D09D0B7DFD}"/>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17" name="Rectangle 16">
            <a:extLst>
              <a:ext uri="{FF2B5EF4-FFF2-40B4-BE49-F238E27FC236}">
                <a16:creationId xmlns:a16="http://schemas.microsoft.com/office/drawing/2014/main" id="{D8780844-BB8E-4161-ACE4-311DD32003DB}"/>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09</a:t>
            </a:r>
          </a:p>
        </p:txBody>
      </p:sp>
    </p:spTree>
    <p:extLst>
      <p:ext uri="{BB962C8B-B14F-4D97-AF65-F5344CB8AC3E}">
        <p14:creationId xmlns:p14="http://schemas.microsoft.com/office/powerpoint/2010/main" val="692855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29" name="Picture 28"/>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1BE09811-AA29-4997-87E9-073ECD1FCCF3}"/>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322A2AE3-ED9F-4EBF-ADE9-93C2D0C925FC}"/>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BE0CA22A-60E6-4B53-98FE-727420FC95B3}"/>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10</a:t>
            </a:r>
          </a:p>
        </p:txBody>
      </p:sp>
      <p:sp>
        <p:nvSpPr>
          <p:cNvPr id="5" name="Straight Connector 4">
            <a:extLst>
              <a:ext uri="{FF2B5EF4-FFF2-40B4-BE49-F238E27FC236}">
                <a16:creationId xmlns:a16="http://schemas.microsoft.com/office/drawing/2014/main" id="{A49CA084-BACF-4F54-A737-DD981F4C67F7}"/>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7CB49B86-DBDD-4C16-993C-C7C69725CC54}"/>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150" b="0" i="0">
                <a:solidFill>
                  <a:srgbClr val="111111"/>
                </a:solidFill>
                <a:latin typeface="Georgia"/>
                <a:ea typeface="Georgia"/>
                <a:cs typeface="Georgia"/>
              </a:defRPr>
            </a:pPr>
            <a:r>
              <a:rPr sz="3150" b="0" i="0">
                <a:solidFill>
                  <a:srgbClr val="111111"/>
                </a:solidFill>
                <a:latin typeface="Georgia"/>
                <a:ea typeface="Georgia"/>
                <a:cs typeface="Georgia"/>
              </a:rPr>
              <a:t>The Year-1 forecast shows a viable controlled launch</a:t>
            </a:r>
          </a:p>
        </p:txBody>
      </p:sp>
      <p:sp>
        <p:nvSpPr>
          <p:cNvPr id="7" name="Rectangle 6">
            <a:extLst>
              <a:ext uri="{FF2B5EF4-FFF2-40B4-BE49-F238E27FC236}">
                <a16:creationId xmlns:a16="http://schemas.microsoft.com/office/drawing/2014/main" id="{D85DE3C4-D80D-414A-9901-7B4FA83D21B3}"/>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The dashboard uses the same figures as the completed business plan.</a:t>
            </a:r>
          </a:p>
        </p:txBody>
      </p:sp>
      <p:sp>
        <p:nvSpPr>
          <p:cNvPr id="8" name="Rectangle: Rounded Corners 7">
            <a:extLst>
              <a:ext uri="{FF2B5EF4-FFF2-40B4-BE49-F238E27FC236}">
                <a16:creationId xmlns:a16="http://schemas.microsoft.com/office/drawing/2014/main" id="{AF1B0DF9-C3D1-4D3A-8CC4-85FC2E50E77C}"/>
              </a:ext>
            </a:extLst>
          </p:cNvPr>
          <p:cNvSpPr>
            <a:spLocks noGrp="1"/>
          </p:cNvSpPr>
          <p:nvPr/>
        </p:nvSpPr>
        <p:spPr>
          <a:xfrm>
            <a:off x="838200" y="2000250"/>
            <a:ext cx="10515600" cy="3943350"/>
          </a:xfrm>
          <a:prstGeom prst="roundRect">
            <a:avLst>
              <a:gd name="adj" fmla="val 2415"/>
            </a:avLst>
          </a:prstGeom>
          <a:solidFill>
            <a:srgbClr val="1A1A1A"/>
          </a:solidFill>
          <a:ln w="9525">
            <a:solidFill>
              <a:srgbClr val="B89C82"/>
            </a:solidFill>
            <a:prstDash val="solid"/>
          </a:ln>
        </p:spPr>
        <p:style>
          <a:lnRef idx="0">
            <a:scrgbClr r="0" g="0" b="0"/>
          </a:lnRef>
          <a:fillRef idx="0">
            <a:scrgbClr r="0" g="0" b="0"/>
          </a:fillRef>
          <a:effectRef idx="6">
            <a:scrgbClr r="0" g="0" b="0"/>
          </a:effectRef>
          <a:fontRef idx="major"/>
        </p:style>
        <p:txBody>
          <a:bodyPr/>
          <a:lstStyle/>
          <a:p>
            <a:endParaRPr lang="en-GB"/>
          </a:p>
        </p:txBody>
      </p:sp>
      <p:sp>
        <p:nvSpPr>
          <p:cNvPr id="9" name="Rectangle 8">
            <a:extLst>
              <a:ext uri="{FF2B5EF4-FFF2-40B4-BE49-F238E27FC236}">
                <a16:creationId xmlns:a16="http://schemas.microsoft.com/office/drawing/2014/main" id="{F3FA7A9E-9B55-4515-9CE3-1A6CF8162144}"/>
              </a:ext>
            </a:extLst>
          </p:cNvPr>
          <p:cNvSpPr>
            <a:spLocks noGrp="1"/>
          </p:cNvSpPr>
          <p:nvPr/>
        </p:nvSpPr>
        <p:spPr>
          <a:xfrm>
            <a:off x="1238250" y="2400300"/>
            <a:ext cx="2762250" cy="628650"/>
          </a:xfrm>
          <a:prstGeom prst="rect">
            <a:avLst/>
          </a:prstGeom>
          <a:noFill/>
          <a:ln w="0">
            <a:noFill/>
            <a:prstDash val="solid"/>
          </a:ln>
        </p:spPr>
        <p:txBody>
          <a:bodyPr lIns="0" tIns="0" rIns="0" bIns="0" anchor="t">
            <a:noAutofit/>
          </a:bodyPr>
          <a:lstStyle/>
          <a:p>
            <a:pPr algn="ctr">
              <a:defRPr sz="3450" b="0" i="0">
                <a:solidFill>
                  <a:srgbClr val="FFFFFF"/>
                </a:solidFill>
                <a:latin typeface="Georgia"/>
                <a:ea typeface="Georgia"/>
                <a:cs typeface="Georgia"/>
              </a:defRPr>
            </a:pPr>
            <a:r>
              <a:rPr sz="3450" b="0" i="0">
                <a:solidFill>
                  <a:srgbClr val="FFFFFF"/>
                </a:solidFill>
                <a:latin typeface="Georgia"/>
                <a:ea typeface="Georgia"/>
                <a:cs typeface="Georgia"/>
              </a:rPr>
              <a:t>£142k</a:t>
            </a:r>
          </a:p>
        </p:txBody>
      </p:sp>
      <p:sp>
        <p:nvSpPr>
          <p:cNvPr id="10" name="Rectangle 9">
            <a:extLst>
              <a:ext uri="{FF2B5EF4-FFF2-40B4-BE49-F238E27FC236}">
                <a16:creationId xmlns:a16="http://schemas.microsoft.com/office/drawing/2014/main" id="{03E5E7AD-ED9E-49E3-9EB3-C65CE6DF9EE0}"/>
              </a:ext>
            </a:extLst>
          </p:cNvPr>
          <p:cNvSpPr>
            <a:spLocks noGrp="1"/>
          </p:cNvSpPr>
          <p:nvPr/>
        </p:nvSpPr>
        <p:spPr>
          <a:xfrm>
            <a:off x="1238250" y="3124200"/>
            <a:ext cx="2762250" cy="2286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SALES REVENUE</a:t>
            </a:r>
          </a:p>
        </p:txBody>
      </p:sp>
      <p:sp>
        <p:nvSpPr>
          <p:cNvPr id="11" name="Straight Connector 10">
            <a:extLst>
              <a:ext uri="{FF2B5EF4-FFF2-40B4-BE49-F238E27FC236}">
                <a16:creationId xmlns:a16="http://schemas.microsoft.com/office/drawing/2014/main" id="{87BFC9A9-FBDE-40C4-BE9C-7675EE600157}"/>
              </a:ext>
            </a:extLst>
          </p:cNvPr>
          <p:cNvSpPr>
            <a:spLocks noGrp="1"/>
          </p:cNvSpPr>
          <p:nvPr/>
        </p:nvSpPr>
        <p:spPr>
          <a:xfrm>
            <a:off x="4267200" y="2447925"/>
            <a:ext cx="0" cy="923925"/>
          </a:xfrm>
          <a:prstGeom prst="line">
            <a:avLst/>
          </a:prstGeom>
          <a:noFill/>
          <a:ln w="9525">
            <a:solidFill>
              <a:srgbClr val="4C443E"/>
            </a:solidFill>
            <a:prstDash val="solid"/>
          </a:ln>
        </p:spPr>
        <p:txBody>
          <a:bodyPr/>
          <a:lstStyle/>
          <a:p>
            <a:endParaRPr lang="en-GB"/>
          </a:p>
        </p:txBody>
      </p:sp>
      <p:sp>
        <p:nvSpPr>
          <p:cNvPr id="12" name="Rectangle 11">
            <a:extLst>
              <a:ext uri="{FF2B5EF4-FFF2-40B4-BE49-F238E27FC236}">
                <a16:creationId xmlns:a16="http://schemas.microsoft.com/office/drawing/2014/main" id="{B3787358-ABB0-4DCB-8ECE-2B2C4E28C839}"/>
              </a:ext>
            </a:extLst>
          </p:cNvPr>
          <p:cNvSpPr>
            <a:spLocks noGrp="1"/>
          </p:cNvSpPr>
          <p:nvPr/>
        </p:nvSpPr>
        <p:spPr>
          <a:xfrm>
            <a:off x="4572000" y="2400300"/>
            <a:ext cx="2762250" cy="628650"/>
          </a:xfrm>
          <a:prstGeom prst="rect">
            <a:avLst/>
          </a:prstGeom>
          <a:noFill/>
          <a:ln w="0">
            <a:noFill/>
            <a:prstDash val="solid"/>
          </a:ln>
        </p:spPr>
        <p:txBody>
          <a:bodyPr lIns="0" tIns="0" rIns="0" bIns="0" anchor="t">
            <a:noAutofit/>
          </a:bodyPr>
          <a:lstStyle/>
          <a:p>
            <a:pPr algn="ctr">
              <a:defRPr sz="3450" b="0" i="0">
                <a:solidFill>
                  <a:srgbClr val="FFFFFF"/>
                </a:solidFill>
                <a:latin typeface="Georgia"/>
                <a:ea typeface="Georgia"/>
                <a:cs typeface="Georgia"/>
              </a:defRPr>
            </a:pPr>
            <a:r>
              <a:rPr sz="3450" b="0" i="0">
                <a:solidFill>
                  <a:srgbClr val="FFFFFF"/>
                </a:solidFill>
                <a:latin typeface="Georgia"/>
                <a:ea typeface="Georgia"/>
                <a:cs typeface="Georgia"/>
              </a:rPr>
              <a:t>£56.8k</a:t>
            </a:r>
          </a:p>
        </p:txBody>
      </p:sp>
      <p:sp>
        <p:nvSpPr>
          <p:cNvPr id="13" name="Rectangle 12">
            <a:extLst>
              <a:ext uri="{FF2B5EF4-FFF2-40B4-BE49-F238E27FC236}">
                <a16:creationId xmlns:a16="http://schemas.microsoft.com/office/drawing/2014/main" id="{52D51F71-C32E-4860-8CC6-AA8880472FCC}"/>
              </a:ext>
            </a:extLst>
          </p:cNvPr>
          <p:cNvSpPr>
            <a:spLocks noGrp="1"/>
          </p:cNvSpPr>
          <p:nvPr/>
        </p:nvSpPr>
        <p:spPr>
          <a:xfrm>
            <a:off x="4572000" y="3124200"/>
            <a:ext cx="2762250" cy="2286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PRODUCTION COSTS</a:t>
            </a:r>
          </a:p>
        </p:txBody>
      </p:sp>
      <p:sp>
        <p:nvSpPr>
          <p:cNvPr id="14" name="Straight Connector 13">
            <a:extLst>
              <a:ext uri="{FF2B5EF4-FFF2-40B4-BE49-F238E27FC236}">
                <a16:creationId xmlns:a16="http://schemas.microsoft.com/office/drawing/2014/main" id="{07E80634-4320-46D9-9A08-E2193FF70FFD}"/>
              </a:ext>
            </a:extLst>
          </p:cNvPr>
          <p:cNvSpPr>
            <a:spLocks noGrp="1"/>
          </p:cNvSpPr>
          <p:nvPr/>
        </p:nvSpPr>
        <p:spPr>
          <a:xfrm>
            <a:off x="7600950" y="2447925"/>
            <a:ext cx="0" cy="923925"/>
          </a:xfrm>
          <a:prstGeom prst="line">
            <a:avLst/>
          </a:prstGeom>
          <a:noFill/>
          <a:ln w="9525">
            <a:solidFill>
              <a:srgbClr val="4C443E"/>
            </a:solidFill>
            <a:prstDash val="solid"/>
          </a:ln>
        </p:spPr>
        <p:txBody>
          <a:bodyPr/>
          <a:lstStyle/>
          <a:p>
            <a:endParaRPr lang="en-GB"/>
          </a:p>
        </p:txBody>
      </p:sp>
      <p:sp>
        <p:nvSpPr>
          <p:cNvPr id="15" name="Rectangle 14">
            <a:extLst>
              <a:ext uri="{FF2B5EF4-FFF2-40B4-BE49-F238E27FC236}">
                <a16:creationId xmlns:a16="http://schemas.microsoft.com/office/drawing/2014/main" id="{397560AF-82BF-4E50-8D8D-19565F299CB6}"/>
              </a:ext>
            </a:extLst>
          </p:cNvPr>
          <p:cNvSpPr>
            <a:spLocks noGrp="1"/>
          </p:cNvSpPr>
          <p:nvPr/>
        </p:nvSpPr>
        <p:spPr>
          <a:xfrm>
            <a:off x="7905750" y="2400300"/>
            <a:ext cx="2762250" cy="628650"/>
          </a:xfrm>
          <a:prstGeom prst="rect">
            <a:avLst/>
          </a:prstGeom>
          <a:noFill/>
          <a:ln w="0">
            <a:noFill/>
            <a:prstDash val="solid"/>
          </a:ln>
        </p:spPr>
        <p:txBody>
          <a:bodyPr lIns="0" tIns="0" rIns="0" bIns="0" anchor="t">
            <a:noAutofit/>
          </a:bodyPr>
          <a:lstStyle/>
          <a:p>
            <a:pPr algn="ctr">
              <a:defRPr sz="3450" b="0" i="0">
                <a:solidFill>
                  <a:srgbClr val="FFFFFF"/>
                </a:solidFill>
                <a:latin typeface="Georgia"/>
                <a:ea typeface="Georgia"/>
                <a:cs typeface="Georgia"/>
              </a:defRPr>
            </a:pPr>
            <a:r>
              <a:rPr sz="3450" b="0" i="0">
                <a:solidFill>
                  <a:srgbClr val="FFFFFF"/>
                </a:solidFill>
                <a:latin typeface="Georgia"/>
                <a:ea typeface="Georgia"/>
                <a:cs typeface="Georgia"/>
              </a:rPr>
              <a:t>£85.2k</a:t>
            </a:r>
          </a:p>
        </p:txBody>
      </p:sp>
      <p:sp>
        <p:nvSpPr>
          <p:cNvPr id="16" name="Rectangle 15">
            <a:extLst>
              <a:ext uri="{FF2B5EF4-FFF2-40B4-BE49-F238E27FC236}">
                <a16:creationId xmlns:a16="http://schemas.microsoft.com/office/drawing/2014/main" id="{DB5E3805-8160-4F9A-80C5-C5A614F86685}"/>
              </a:ext>
            </a:extLst>
          </p:cNvPr>
          <p:cNvSpPr>
            <a:spLocks noGrp="1"/>
          </p:cNvSpPr>
          <p:nvPr/>
        </p:nvSpPr>
        <p:spPr>
          <a:xfrm>
            <a:off x="7905750" y="3124200"/>
            <a:ext cx="2762250" cy="2286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GROSS PROFIT</a:t>
            </a:r>
          </a:p>
        </p:txBody>
      </p:sp>
      <p:sp>
        <p:nvSpPr>
          <p:cNvPr id="17" name="Rectangle 16">
            <a:extLst>
              <a:ext uri="{FF2B5EF4-FFF2-40B4-BE49-F238E27FC236}">
                <a16:creationId xmlns:a16="http://schemas.microsoft.com/office/drawing/2014/main" id="{F6E3C37A-744B-4ADA-9855-D8B7D425B408}"/>
              </a:ext>
            </a:extLst>
          </p:cNvPr>
          <p:cNvSpPr>
            <a:spLocks noGrp="1"/>
          </p:cNvSpPr>
          <p:nvPr/>
        </p:nvSpPr>
        <p:spPr>
          <a:xfrm>
            <a:off x="1238250" y="3876675"/>
            <a:ext cx="2762250" cy="628650"/>
          </a:xfrm>
          <a:prstGeom prst="rect">
            <a:avLst/>
          </a:prstGeom>
          <a:noFill/>
          <a:ln w="0">
            <a:noFill/>
            <a:prstDash val="solid"/>
          </a:ln>
        </p:spPr>
        <p:txBody>
          <a:bodyPr lIns="0" tIns="0" rIns="0" bIns="0" anchor="t">
            <a:noAutofit/>
          </a:bodyPr>
          <a:lstStyle/>
          <a:p>
            <a:pPr algn="ctr">
              <a:defRPr sz="3450" b="0" i="0">
                <a:solidFill>
                  <a:srgbClr val="FFFFFF"/>
                </a:solidFill>
                <a:latin typeface="Georgia"/>
                <a:ea typeface="Georgia"/>
                <a:cs typeface="Georgia"/>
              </a:defRPr>
            </a:pPr>
            <a:r>
              <a:rPr sz="3450" b="0" i="0">
                <a:solidFill>
                  <a:srgbClr val="FFFFFF"/>
                </a:solidFill>
                <a:latin typeface="Georgia"/>
                <a:ea typeface="Georgia"/>
                <a:cs typeface="Georgia"/>
              </a:rPr>
              <a:t>£33k</a:t>
            </a:r>
          </a:p>
        </p:txBody>
      </p:sp>
      <p:sp>
        <p:nvSpPr>
          <p:cNvPr id="18" name="Rectangle 17">
            <a:extLst>
              <a:ext uri="{FF2B5EF4-FFF2-40B4-BE49-F238E27FC236}">
                <a16:creationId xmlns:a16="http://schemas.microsoft.com/office/drawing/2014/main" id="{91583B70-7D93-4A55-BAFC-F94025A90892}"/>
              </a:ext>
            </a:extLst>
          </p:cNvPr>
          <p:cNvSpPr>
            <a:spLocks noGrp="1"/>
          </p:cNvSpPr>
          <p:nvPr/>
        </p:nvSpPr>
        <p:spPr>
          <a:xfrm>
            <a:off x="1238250" y="4600575"/>
            <a:ext cx="2762250" cy="2286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OPERATING PROFIT</a:t>
            </a:r>
          </a:p>
        </p:txBody>
      </p:sp>
      <p:sp>
        <p:nvSpPr>
          <p:cNvPr id="19" name="Straight Connector 18">
            <a:extLst>
              <a:ext uri="{FF2B5EF4-FFF2-40B4-BE49-F238E27FC236}">
                <a16:creationId xmlns:a16="http://schemas.microsoft.com/office/drawing/2014/main" id="{1972F74A-60D7-4D5E-A214-81B55C650EAD}"/>
              </a:ext>
            </a:extLst>
          </p:cNvPr>
          <p:cNvSpPr>
            <a:spLocks noGrp="1"/>
          </p:cNvSpPr>
          <p:nvPr/>
        </p:nvSpPr>
        <p:spPr>
          <a:xfrm>
            <a:off x="4267200" y="3924300"/>
            <a:ext cx="0" cy="923925"/>
          </a:xfrm>
          <a:prstGeom prst="line">
            <a:avLst/>
          </a:prstGeom>
          <a:noFill/>
          <a:ln w="9525">
            <a:solidFill>
              <a:srgbClr val="4C443E"/>
            </a:solidFill>
            <a:prstDash val="solid"/>
          </a:ln>
        </p:spPr>
        <p:txBody>
          <a:bodyPr/>
          <a:lstStyle/>
          <a:p>
            <a:endParaRPr lang="en-GB"/>
          </a:p>
        </p:txBody>
      </p:sp>
      <p:sp>
        <p:nvSpPr>
          <p:cNvPr id="20" name="Rectangle 19">
            <a:extLst>
              <a:ext uri="{FF2B5EF4-FFF2-40B4-BE49-F238E27FC236}">
                <a16:creationId xmlns:a16="http://schemas.microsoft.com/office/drawing/2014/main" id="{44759383-45C6-4A7F-BABB-AA228BD2B23F}"/>
              </a:ext>
            </a:extLst>
          </p:cNvPr>
          <p:cNvSpPr>
            <a:spLocks noGrp="1"/>
          </p:cNvSpPr>
          <p:nvPr/>
        </p:nvSpPr>
        <p:spPr>
          <a:xfrm>
            <a:off x="4572000" y="3876675"/>
            <a:ext cx="2762250" cy="628650"/>
          </a:xfrm>
          <a:prstGeom prst="rect">
            <a:avLst/>
          </a:prstGeom>
          <a:noFill/>
          <a:ln w="0">
            <a:noFill/>
            <a:prstDash val="solid"/>
          </a:ln>
        </p:spPr>
        <p:txBody>
          <a:bodyPr lIns="0" tIns="0" rIns="0" bIns="0" anchor="t">
            <a:noAutofit/>
          </a:bodyPr>
          <a:lstStyle/>
          <a:p>
            <a:pPr algn="ctr">
              <a:defRPr sz="3450" b="0" i="0">
                <a:solidFill>
                  <a:srgbClr val="FFFFFF"/>
                </a:solidFill>
                <a:latin typeface="Georgia"/>
                <a:ea typeface="Georgia"/>
                <a:cs typeface="Georgia"/>
              </a:defRPr>
            </a:pPr>
            <a:r>
              <a:rPr sz="3450" b="0" i="0">
                <a:solidFill>
                  <a:srgbClr val="FFFFFF"/>
                </a:solidFill>
                <a:latin typeface="Georgia"/>
                <a:ea typeface="Georgia"/>
                <a:cs typeface="Georgia"/>
              </a:rPr>
              <a:t>£16k</a:t>
            </a:r>
          </a:p>
        </p:txBody>
      </p:sp>
      <p:sp>
        <p:nvSpPr>
          <p:cNvPr id="21" name="Rectangle 20">
            <a:extLst>
              <a:ext uri="{FF2B5EF4-FFF2-40B4-BE49-F238E27FC236}">
                <a16:creationId xmlns:a16="http://schemas.microsoft.com/office/drawing/2014/main" id="{27CAF74B-1EBA-4C17-99DA-37474AF6EE25}"/>
              </a:ext>
            </a:extLst>
          </p:cNvPr>
          <p:cNvSpPr>
            <a:spLocks noGrp="1"/>
          </p:cNvSpPr>
          <p:nvPr/>
        </p:nvSpPr>
        <p:spPr>
          <a:xfrm>
            <a:off x="4572000" y="4600575"/>
            <a:ext cx="2762250" cy="2286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START-UP COSTS</a:t>
            </a:r>
          </a:p>
        </p:txBody>
      </p:sp>
      <p:sp>
        <p:nvSpPr>
          <p:cNvPr id="22" name="Straight Connector 21">
            <a:extLst>
              <a:ext uri="{FF2B5EF4-FFF2-40B4-BE49-F238E27FC236}">
                <a16:creationId xmlns:a16="http://schemas.microsoft.com/office/drawing/2014/main" id="{4ED62BAF-B299-4EEA-9910-24ADADD8A4B8}"/>
              </a:ext>
            </a:extLst>
          </p:cNvPr>
          <p:cNvSpPr>
            <a:spLocks noGrp="1"/>
          </p:cNvSpPr>
          <p:nvPr/>
        </p:nvSpPr>
        <p:spPr>
          <a:xfrm>
            <a:off x="7600950" y="3924300"/>
            <a:ext cx="0" cy="923925"/>
          </a:xfrm>
          <a:prstGeom prst="line">
            <a:avLst/>
          </a:prstGeom>
          <a:noFill/>
          <a:ln w="9525">
            <a:solidFill>
              <a:srgbClr val="4C443E"/>
            </a:solidFill>
            <a:prstDash val="solid"/>
          </a:ln>
        </p:spPr>
        <p:txBody>
          <a:bodyPr/>
          <a:lstStyle/>
          <a:p>
            <a:endParaRPr lang="en-GB"/>
          </a:p>
        </p:txBody>
      </p:sp>
      <p:sp>
        <p:nvSpPr>
          <p:cNvPr id="23" name="Rectangle 22">
            <a:extLst>
              <a:ext uri="{FF2B5EF4-FFF2-40B4-BE49-F238E27FC236}">
                <a16:creationId xmlns:a16="http://schemas.microsoft.com/office/drawing/2014/main" id="{8AB42571-BA8D-415B-90AF-39428E64445B}"/>
              </a:ext>
            </a:extLst>
          </p:cNvPr>
          <p:cNvSpPr>
            <a:spLocks noGrp="1"/>
          </p:cNvSpPr>
          <p:nvPr/>
        </p:nvSpPr>
        <p:spPr>
          <a:xfrm>
            <a:off x="7905750" y="3876675"/>
            <a:ext cx="2762250" cy="628650"/>
          </a:xfrm>
          <a:prstGeom prst="rect">
            <a:avLst/>
          </a:prstGeom>
          <a:noFill/>
          <a:ln w="0">
            <a:noFill/>
            <a:prstDash val="solid"/>
          </a:ln>
        </p:spPr>
        <p:txBody>
          <a:bodyPr lIns="0" tIns="0" rIns="0" bIns="0" anchor="t">
            <a:noAutofit/>
          </a:bodyPr>
          <a:lstStyle/>
          <a:p>
            <a:pPr algn="ctr">
              <a:defRPr sz="3450" b="0" i="0">
                <a:solidFill>
                  <a:srgbClr val="FFFFFF"/>
                </a:solidFill>
                <a:latin typeface="Georgia"/>
                <a:ea typeface="Georgia"/>
                <a:cs typeface="Georgia"/>
              </a:defRPr>
            </a:pPr>
            <a:r>
              <a:rPr sz="3450" b="0" i="0">
                <a:solidFill>
                  <a:srgbClr val="FFFFFF"/>
                </a:solidFill>
                <a:latin typeface="Georgia"/>
                <a:ea typeface="Georgia"/>
                <a:cs typeface="Georgia"/>
              </a:rPr>
              <a:t>£42k</a:t>
            </a:r>
          </a:p>
        </p:txBody>
      </p:sp>
      <p:sp>
        <p:nvSpPr>
          <p:cNvPr id="24" name="Rectangle 23">
            <a:extLst>
              <a:ext uri="{FF2B5EF4-FFF2-40B4-BE49-F238E27FC236}">
                <a16:creationId xmlns:a16="http://schemas.microsoft.com/office/drawing/2014/main" id="{5F9D9F21-0B59-4405-BEF8-B1B53B110FD1}"/>
              </a:ext>
            </a:extLst>
          </p:cNvPr>
          <p:cNvSpPr>
            <a:spLocks noGrp="1"/>
          </p:cNvSpPr>
          <p:nvPr/>
        </p:nvSpPr>
        <p:spPr>
          <a:xfrm>
            <a:off x="7905750" y="4600575"/>
            <a:ext cx="2762250" cy="228600"/>
          </a:xfrm>
          <a:prstGeom prst="rect">
            <a:avLst/>
          </a:prstGeom>
          <a:noFill/>
          <a:ln w="0">
            <a:noFill/>
            <a:prstDash val="solid"/>
          </a:ln>
        </p:spPr>
        <p:txBody>
          <a:bodyPr lIns="0" tIns="0" rIns="0" bIns="0" anchor="t">
            <a:noAutofit/>
          </a:bodyPr>
          <a:lstStyle/>
          <a:p>
            <a:pPr algn="ctr">
              <a:defRPr sz="975" b="1" i="0">
                <a:solidFill>
                  <a:srgbClr val="DCC8B4"/>
                </a:solidFill>
                <a:latin typeface="Arial"/>
                <a:ea typeface="Arial"/>
                <a:cs typeface="Arial"/>
              </a:defRPr>
            </a:pPr>
            <a:r>
              <a:rPr sz="975" b="1" i="0">
                <a:solidFill>
                  <a:srgbClr val="DCC8B4"/>
                </a:solidFill>
                <a:latin typeface="Arial"/>
                <a:ea typeface="Arial"/>
                <a:cs typeface="Arial"/>
              </a:rPr>
              <a:t>CLOSING CASH</a:t>
            </a:r>
          </a:p>
        </p:txBody>
      </p:sp>
      <p:sp>
        <p:nvSpPr>
          <p:cNvPr id="25" name="Rectangle 24">
            <a:extLst>
              <a:ext uri="{FF2B5EF4-FFF2-40B4-BE49-F238E27FC236}">
                <a16:creationId xmlns:a16="http://schemas.microsoft.com/office/drawing/2014/main" id="{13093E9F-A8A0-4EE3-881C-26540D291B53}"/>
              </a:ext>
            </a:extLst>
          </p:cNvPr>
          <p:cNvSpPr>
            <a:spLocks noGrp="1"/>
          </p:cNvSpPr>
          <p:nvPr/>
        </p:nvSpPr>
        <p:spPr>
          <a:xfrm>
            <a:off x="1381125" y="6019800"/>
            <a:ext cx="9429750" cy="228600"/>
          </a:xfrm>
          <a:prstGeom prst="rect">
            <a:avLst/>
          </a:prstGeom>
          <a:noFill/>
          <a:ln w="0">
            <a:noFill/>
            <a:prstDash val="solid"/>
          </a:ln>
        </p:spPr>
        <p:txBody>
          <a:bodyPr lIns="0" tIns="0" rIns="0" bIns="0" anchor="t">
            <a:noAutofit/>
          </a:bodyPr>
          <a:lstStyle/>
          <a:p>
            <a:pPr algn="ctr">
              <a:defRPr sz="975" b="1" i="0">
                <a:solidFill>
                  <a:srgbClr val="6D6864"/>
                </a:solidFill>
                <a:latin typeface="Arial"/>
                <a:ea typeface="Arial"/>
                <a:cs typeface="Arial"/>
              </a:defRPr>
            </a:pPr>
            <a:r>
              <a:rPr sz="975" b="1" i="0">
                <a:solidFill>
                  <a:srgbClr val="6D6864"/>
                </a:solidFill>
                <a:latin typeface="Arial"/>
                <a:ea typeface="Arial"/>
                <a:cs typeface="Arial"/>
              </a:rPr>
              <a:t>Base-case controls: monthly supplier review  •  waste tracking  •  stop discounting below 40% gross margin</a:t>
            </a:r>
          </a:p>
        </p:txBody>
      </p:sp>
      <p:sp>
        <p:nvSpPr>
          <p:cNvPr id="26" name="Straight Connector 25">
            <a:extLst>
              <a:ext uri="{FF2B5EF4-FFF2-40B4-BE49-F238E27FC236}">
                <a16:creationId xmlns:a16="http://schemas.microsoft.com/office/drawing/2014/main" id="{635CAAC6-FC3D-4F97-9A98-E7EC80D38DBC}"/>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27" name="Rectangle 26">
            <a:extLst>
              <a:ext uri="{FF2B5EF4-FFF2-40B4-BE49-F238E27FC236}">
                <a16:creationId xmlns:a16="http://schemas.microsoft.com/office/drawing/2014/main" id="{95B15CA3-8D63-4485-8E5A-5B28F4310239}"/>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28" name="Rectangle 27">
            <a:extLst>
              <a:ext uri="{FF2B5EF4-FFF2-40B4-BE49-F238E27FC236}">
                <a16:creationId xmlns:a16="http://schemas.microsoft.com/office/drawing/2014/main" id="{63CD520E-2B96-4A2D-AFE7-3F10441EAED5}"/>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10</a:t>
            </a:r>
          </a:p>
        </p:txBody>
      </p:sp>
    </p:spTree>
    <p:extLst>
      <p:ext uri="{BB962C8B-B14F-4D97-AF65-F5344CB8AC3E}">
        <p14:creationId xmlns:p14="http://schemas.microsoft.com/office/powerpoint/2010/main" val="104564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20" name="Picture 19"/>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274C4EE7-F15C-4E53-B24C-59FEA2D2BB79}"/>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28DF1C4B-8F24-4B3A-9B49-6F90E13CF1BD}"/>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65CCDDA6-0BF9-4F12-8D63-C5FA9D620434}"/>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11</a:t>
            </a:r>
          </a:p>
        </p:txBody>
      </p:sp>
      <p:sp>
        <p:nvSpPr>
          <p:cNvPr id="5" name="Straight Connector 4">
            <a:extLst>
              <a:ext uri="{FF2B5EF4-FFF2-40B4-BE49-F238E27FC236}">
                <a16:creationId xmlns:a16="http://schemas.microsoft.com/office/drawing/2014/main" id="{8FD27FE9-A5B0-4802-BE6A-0D54BDA58268}"/>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A0FFD29C-5C74-4231-88F0-88399B9B34FD}"/>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150" b="0" i="0">
                <a:solidFill>
                  <a:srgbClr val="111111"/>
                </a:solidFill>
                <a:latin typeface="Georgia"/>
                <a:ea typeface="Georgia"/>
                <a:cs typeface="Georgia"/>
              </a:defRPr>
            </a:pPr>
            <a:r>
              <a:rPr sz="3150" b="0" i="0">
                <a:solidFill>
                  <a:srgbClr val="111111"/>
                </a:solidFill>
                <a:latin typeface="Georgia"/>
                <a:ea typeface="Georgia"/>
                <a:cs typeface="Georgia"/>
              </a:rPr>
              <a:t>Sales growth creates a strong margin of safety</a:t>
            </a:r>
          </a:p>
        </p:txBody>
      </p:sp>
      <p:sp>
        <p:nvSpPr>
          <p:cNvPr id="7" name="Rectangle 6">
            <a:extLst>
              <a:ext uri="{FF2B5EF4-FFF2-40B4-BE49-F238E27FC236}">
                <a16:creationId xmlns:a16="http://schemas.microsoft.com/office/drawing/2014/main" id="{17CE72BF-15E0-4128-898F-267A9F2A1C30}"/>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algn="l">
              <a:defRPr sz="1350" b="0" i="0">
                <a:solidFill>
                  <a:srgbClr val="6D6864"/>
                </a:solidFill>
                <a:latin typeface="Arial"/>
                <a:ea typeface="Arial"/>
                <a:cs typeface="Arial"/>
              </a:defRPr>
            </a:pPr>
            <a:r>
              <a:rPr sz="1350" b="0" i="0">
                <a:solidFill>
                  <a:srgbClr val="6D6864"/>
                </a:solidFill>
                <a:latin typeface="Arial"/>
                <a:ea typeface="Arial"/>
                <a:cs typeface="Arial"/>
              </a:rPr>
              <a:t>Operating break-even is expected during Month 10.</a:t>
            </a:r>
          </a:p>
        </p:txBody>
      </p:sp>
      <p:graphicFrame>
        <p:nvGraphicFramePr>
          <p:cNvPr id="27" name="Chart"/>
          <p:cNvGraphicFramePr/>
          <p:nvPr/>
        </p:nvGraphicFramePr>
        <p:xfrm>
          <a:off x="609600" y="2095500"/>
          <a:ext cx="7572375" cy="3333750"/>
        </p:xfrm>
        <a:graphic>
          <a:graphicData uri="http://schemas.openxmlformats.org/drawingml/2006/chart">
            <c:chart xmlns:c="http://schemas.openxmlformats.org/drawingml/2006/chart" xmlns:r="http://schemas.openxmlformats.org/officeDocument/2006/relationships" r:id="rId4"/>
          </a:graphicData>
        </a:graphic>
      </p:graphicFrame>
      <p:sp>
        <p:nvSpPr>
          <p:cNvPr id="9" name="Rectangle 8">
            <a:extLst>
              <a:ext uri="{FF2B5EF4-FFF2-40B4-BE49-F238E27FC236}">
                <a16:creationId xmlns:a16="http://schemas.microsoft.com/office/drawing/2014/main" id="{83598398-4A29-4A3C-BA59-38C0F4041090}"/>
              </a:ext>
            </a:extLst>
          </p:cNvPr>
          <p:cNvSpPr>
            <a:spLocks noGrp="1"/>
          </p:cNvSpPr>
          <p:nvPr/>
        </p:nvSpPr>
        <p:spPr>
          <a:xfrm>
            <a:off x="8620125" y="2381250"/>
            <a:ext cx="2095500" cy="285750"/>
          </a:xfrm>
          <a:prstGeom prst="rect">
            <a:avLst/>
          </a:prstGeom>
          <a:noFill/>
          <a:ln w="0">
            <a:noFill/>
            <a:prstDash val="solid"/>
          </a:ln>
        </p:spPr>
        <p:txBody>
          <a:bodyPr lIns="0" tIns="0" rIns="0" bIns="0" anchor="t">
            <a:noAutofit/>
          </a:bodyPr>
          <a:lstStyle/>
          <a:p>
            <a:pPr algn="ctr">
              <a:defRPr sz="1200" b="1" i="0">
                <a:solidFill>
                  <a:srgbClr val="8D6F55"/>
                </a:solidFill>
                <a:latin typeface="Arial"/>
                <a:ea typeface="Arial"/>
                <a:cs typeface="Arial"/>
              </a:defRPr>
            </a:pPr>
            <a:r>
              <a:rPr sz="1200" b="1" i="0">
                <a:solidFill>
                  <a:srgbClr val="8D6F55"/>
                </a:solidFill>
                <a:latin typeface="Arial"/>
                <a:ea typeface="Arial"/>
                <a:cs typeface="Arial"/>
              </a:rPr>
              <a:t>YEAR 1</a:t>
            </a:r>
          </a:p>
        </p:txBody>
      </p:sp>
      <p:sp>
        <p:nvSpPr>
          <p:cNvPr id="10" name="Rectangle 9">
            <a:extLst>
              <a:ext uri="{FF2B5EF4-FFF2-40B4-BE49-F238E27FC236}">
                <a16:creationId xmlns:a16="http://schemas.microsoft.com/office/drawing/2014/main" id="{2F8FBAAF-5458-4040-8237-30732E694ED8}"/>
              </a:ext>
            </a:extLst>
          </p:cNvPr>
          <p:cNvSpPr>
            <a:spLocks noGrp="1"/>
          </p:cNvSpPr>
          <p:nvPr/>
        </p:nvSpPr>
        <p:spPr>
          <a:xfrm>
            <a:off x="8572500" y="2733675"/>
            <a:ext cx="2190750" cy="666750"/>
          </a:xfrm>
          <a:prstGeom prst="rect">
            <a:avLst/>
          </a:prstGeom>
          <a:noFill/>
          <a:ln w="0">
            <a:noFill/>
            <a:prstDash val="solid"/>
          </a:ln>
        </p:spPr>
        <p:txBody>
          <a:bodyPr lIns="0" tIns="0" rIns="0" bIns="0" anchor="t">
            <a:noAutofit/>
          </a:bodyPr>
          <a:lstStyle/>
          <a:p>
            <a:pPr algn="ctr">
              <a:defRPr sz="4200" b="0" i="0">
                <a:solidFill>
                  <a:srgbClr val="111111"/>
                </a:solidFill>
                <a:latin typeface="Georgia"/>
                <a:ea typeface="Georgia"/>
                <a:cs typeface="Georgia"/>
              </a:defRPr>
            </a:pPr>
            <a:r>
              <a:rPr sz="4200" b="0" i="0">
                <a:solidFill>
                  <a:srgbClr val="111111"/>
                </a:solidFill>
                <a:latin typeface="Georgia"/>
                <a:ea typeface="Georgia"/>
                <a:cs typeface="Georgia"/>
              </a:rPr>
              <a:t>2,840</a:t>
            </a:r>
          </a:p>
        </p:txBody>
      </p:sp>
      <p:sp>
        <p:nvSpPr>
          <p:cNvPr id="11" name="Rectangle 10">
            <a:extLst>
              <a:ext uri="{FF2B5EF4-FFF2-40B4-BE49-F238E27FC236}">
                <a16:creationId xmlns:a16="http://schemas.microsoft.com/office/drawing/2014/main" id="{250544D0-BCAF-46E4-9B0D-2956399F55C6}"/>
              </a:ext>
            </a:extLst>
          </p:cNvPr>
          <p:cNvSpPr>
            <a:spLocks noGrp="1"/>
          </p:cNvSpPr>
          <p:nvPr/>
        </p:nvSpPr>
        <p:spPr>
          <a:xfrm>
            <a:off x="8715375" y="3486150"/>
            <a:ext cx="1905000" cy="514350"/>
          </a:xfrm>
          <a:prstGeom prst="rect">
            <a:avLst/>
          </a:prstGeom>
          <a:noFill/>
          <a:ln w="0">
            <a:noFill/>
            <a:prstDash val="solid"/>
          </a:ln>
        </p:spPr>
        <p:txBody>
          <a:bodyPr lIns="0" tIns="0" rIns="0" bIns="0" anchor="t">
            <a:normAutofit/>
          </a:bodyPr>
          <a:lstStyle/>
          <a:p>
            <a:pPr algn="ctr">
              <a:defRPr sz="1275" b="0" i="0">
                <a:solidFill>
                  <a:srgbClr val="6D6864"/>
                </a:solidFill>
                <a:latin typeface="Arial"/>
                <a:ea typeface="Arial"/>
                <a:cs typeface="Arial"/>
              </a:defRPr>
            </a:pPr>
            <a:r>
              <a:rPr sz="1275" b="0" i="0">
                <a:solidFill>
                  <a:srgbClr val="6D6864"/>
                </a:solidFill>
                <a:latin typeface="Arial"/>
                <a:ea typeface="Arial"/>
                <a:cs typeface="Arial"/>
              </a:rPr>
              <a:t>forecast items sold</a:t>
            </a:r>
          </a:p>
        </p:txBody>
      </p:sp>
      <p:sp>
        <p:nvSpPr>
          <p:cNvPr id="12" name="Straight Connector 11">
            <a:extLst>
              <a:ext uri="{FF2B5EF4-FFF2-40B4-BE49-F238E27FC236}">
                <a16:creationId xmlns:a16="http://schemas.microsoft.com/office/drawing/2014/main" id="{F7792DA7-EE53-4232-8C7A-D227C2C0124F}"/>
              </a:ext>
            </a:extLst>
          </p:cNvPr>
          <p:cNvSpPr>
            <a:spLocks noGrp="1"/>
          </p:cNvSpPr>
          <p:nvPr/>
        </p:nvSpPr>
        <p:spPr>
          <a:xfrm>
            <a:off x="8858250" y="4229100"/>
            <a:ext cx="1619250" cy="0"/>
          </a:xfrm>
          <a:prstGeom prst="line">
            <a:avLst/>
          </a:prstGeom>
          <a:noFill/>
          <a:ln w="28575">
            <a:solidFill>
              <a:srgbClr val="B89C82"/>
            </a:solidFill>
            <a:prstDash val="solid"/>
          </a:ln>
        </p:spPr>
        <p:txBody>
          <a:bodyPr/>
          <a:lstStyle/>
          <a:p>
            <a:endParaRPr lang="en-GB"/>
          </a:p>
        </p:txBody>
      </p:sp>
      <p:sp>
        <p:nvSpPr>
          <p:cNvPr id="13" name="Rectangle 12">
            <a:extLst>
              <a:ext uri="{FF2B5EF4-FFF2-40B4-BE49-F238E27FC236}">
                <a16:creationId xmlns:a16="http://schemas.microsoft.com/office/drawing/2014/main" id="{AE8C90B8-9440-4C6E-8994-B0F92D6CFAB0}"/>
              </a:ext>
            </a:extLst>
          </p:cNvPr>
          <p:cNvSpPr>
            <a:spLocks noGrp="1"/>
          </p:cNvSpPr>
          <p:nvPr/>
        </p:nvSpPr>
        <p:spPr>
          <a:xfrm>
            <a:off x="8572500" y="4524375"/>
            <a:ext cx="2190750" cy="247650"/>
          </a:xfrm>
          <a:prstGeom prst="rect">
            <a:avLst/>
          </a:prstGeom>
          <a:noFill/>
          <a:ln w="0">
            <a:noFill/>
            <a:prstDash val="solid"/>
          </a:ln>
        </p:spPr>
        <p:txBody>
          <a:bodyPr lIns="0" tIns="0" rIns="0" bIns="0" anchor="t">
            <a:noAutofit/>
          </a:bodyPr>
          <a:lstStyle/>
          <a:p>
            <a:pPr algn="ctr">
              <a:defRPr sz="1125" b="1" i="0">
                <a:solidFill>
                  <a:srgbClr val="111111"/>
                </a:solidFill>
                <a:latin typeface="Arial"/>
                <a:ea typeface="Arial"/>
                <a:cs typeface="Arial"/>
              </a:defRPr>
            </a:pPr>
            <a:r>
              <a:rPr sz="1125" b="1" i="0">
                <a:solidFill>
                  <a:srgbClr val="111111"/>
                </a:solidFill>
                <a:latin typeface="Arial"/>
                <a:ea typeface="Arial"/>
                <a:cs typeface="Arial"/>
              </a:rPr>
              <a:t>Control actions</a:t>
            </a:r>
          </a:p>
        </p:txBody>
      </p:sp>
      <p:sp>
        <p:nvSpPr>
          <p:cNvPr id="14" name="Rectangle 13">
            <a:extLst>
              <a:ext uri="{FF2B5EF4-FFF2-40B4-BE49-F238E27FC236}">
                <a16:creationId xmlns:a16="http://schemas.microsoft.com/office/drawing/2014/main" id="{96DAF4BC-248D-4A4A-A256-4F44A6CB0E69}"/>
              </a:ext>
            </a:extLst>
          </p:cNvPr>
          <p:cNvSpPr>
            <a:spLocks noGrp="1"/>
          </p:cNvSpPr>
          <p:nvPr/>
        </p:nvSpPr>
        <p:spPr>
          <a:xfrm>
            <a:off x="8572500" y="4867275"/>
            <a:ext cx="2190750" cy="781050"/>
          </a:xfrm>
          <a:prstGeom prst="rect">
            <a:avLst/>
          </a:prstGeom>
          <a:noFill/>
          <a:ln w="0">
            <a:noFill/>
            <a:prstDash val="solid"/>
          </a:ln>
        </p:spPr>
        <p:txBody>
          <a:bodyPr lIns="0" tIns="0" rIns="0" bIns="0" anchor="t">
            <a:normAutofit/>
          </a:bodyPr>
          <a:lstStyle/>
          <a:p>
            <a:pPr algn="ctr">
              <a:defRPr sz="1275" b="0" i="0">
                <a:solidFill>
                  <a:srgbClr val="6D6864"/>
                </a:solidFill>
                <a:latin typeface="Arial"/>
                <a:ea typeface="Arial"/>
                <a:cs typeface="Arial"/>
              </a:defRPr>
            </a:pPr>
            <a:r>
              <a:rPr sz="1275" b="0" i="0">
                <a:solidFill>
                  <a:srgbClr val="6D6864"/>
                </a:solidFill>
                <a:latin typeface="Arial"/>
                <a:ea typeface="Arial"/>
                <a:cs typeface="Arial"/>
              </a:rPr>
              <a:t>Small production batches</a:t>
            </a:r>
          </a:p>
          <a:p>
            <a:pPr algn="ctr">
              <a:defRPr sz="1275" b="0" i="0">
                <a:solidFill>
                  <a:srgbClr val="6D6864"/>
                </a:solidFill>
                <a:latin typeface="Arial"/>
                <a:ea typeface="Arial"/>
                <a:cs typeface="Arial"/>
              </a:defRPr>
            </a:pPr>
            <a:r>
              <a:rPr sz="1275" b="0" i="0">
                <a:solidFill>
                  <a:srgbClr val="6D6864"/>
                </a:solidFill>
                <a:latin typeface="Arial"/>
                <a:ea typeface="Arial"/>
                <a:cs typeface="Arial"/>
              </a:rPr>
              <a:t>Weekly cash review</a:t>
            </a:r>
          </a:p>
          <a:p>
            <a:pPr algn="ctr">
              <a:defRPr sz="1275" b="0" i="0">
                <a:solidFill>
                  <a:srgbClr val="6D6864"/>
                </a:solidFill>
                <a:latin typeface="Arial"/>
                <a:ea typeface="Arial"/>
                <a:cs typeface="Arial"/>
              </a:defRPr>
            </a:pPr>
            <a:r>
              <a:rPr sz="1275" b="0" i="0">
                <a:solidFill>
                  <a:srgbClr val="6D6864"/>
                </a:solidFill>
                <a:latin typeface="Arial"/>
                <a:ea typeface="Arial"/>
                <a:cs typeface="Arial"/>
              </a:rPr>
              <a:t>Monthly margin check</a:t>
            </a:r>
          </a:p>
        </p:txBody>
      </p:sp>
      <p:sp>
        <p:nvSpPr>
          <p:cNvPr id="15" name="Rectangle: Rounded Corners 14">
            <a:extLst>
              <a:ext uri="{FF2B5EF4-FFF2-40B4-BE49-F238E27FC236}">
                <a16:creationId xmlns:a16="http://schemas.microsoft.com/office/drawing/2014/main" id="{0BC4F5AE-54E4-4BE4-97E3-CE45E90350D3}"/>
              </a:ext>
            </a:extLst>
          </p:cNvPr>
          <p:cNvSpPr>
            <a:spLocks noGrp="1"/>
          </p:cNvSpPr>
          <p:nvPr/>
        </p:nvSpPr>
        <p:spPr>
          <a:xfrm>
            <a:off x="781050" y="5753100"/>
            <a:ext cx="10001250" cy="419100"/>
          </a:xfrm>
          <a:prstGeom prst="roundRect">
            <a:avLst>
              <a:gd name="adj" fmla="val 13636"/>
            </a:avLst>
          </a:prstGeom>
          <a:solidFill>
            <a:srgbClr val="F4EEEA"/>
          </a:solidFill>
          <a:ln w="9525">
            <a:solidFill>
              <a:srgbClr val="D8D0C9"/>
            </a:solidFill>
            <a:prstDash val="solid"/>
          </a:ln>
        </p:spPr>
        <p:txBody>
          <a:bodyPr/>
          <a:lstStyle/>
          <a:p>
            <a:endParaRPr lang="en-GB"/>
          </a:p>
        </p:txBody>
      </p:sp>
      <p:sp>
        <p:nvSpPr>
          <p:cNvPr id="16" name="Rectangle 15">
            <a:extLst>
              <a:ext uri="{FF2B5EF4-FFF2-40B4-BE49-F238E27FC236}">
                <a16:creationId xmlns:a16="http://schemas.microsoft.com/office/drawing/2014/main" id="{297845EF-5AA4-49E3-BB21-02621BB7C598}"/>
              </a:ext>
            </a:extLst>
          </p:cNvPr>
          <p:cNvSpPr>
            <a:spLocks noGrp="1"/>
          </p:cNvSpPr>
          <p:nvPr/>
        </p:nvSpPr>
        <p:spPr>
          <a:xfrm>
            <a:off x="990600" y="5876925"/>
            <a:ext cx="9582150" cy="171450"/>
          </a:xfrm>
          <a:prstGeom prst="rect">
            <a:avLst/>
          </a:prstGeom>
          <a:noFill/>
          <a:ln w="0">
            <a:noFill/>
            <a:prstDash val="solid"/>
          </a:ln>
        </p:spPr>
        <p:txBody>
          <a:bodyPr lIns="0" tIns="0" rIns="0" bIns="0" anchor="t">
            <a:noAutofit/>
          </a:bodyPr>
          <a:lstStyle/>
          <a:p>
            <a:pPr algn="ctr">
              <a:defRPr sz="975" b="1" i="0">
                <a:solidFill>
                  <a:srgbClr val="111111"/>
                </a:solidFill>
                <a:latin typeface="Arial"/>
                <a:ea typeface="Arial"/>
                <a:cs typeface="Arial"/>
              </a:defRPr>
            </a:pPr>
            <a:r>
              <a:rPr sz="975" b="1" i="0">
                <a:solidFill>
                  <a:srgbClr val="111111"/>
                </a:solidFill>
                <a:latin typeface="Arial"/>
                <a:ea typeface="Arial"/>
                <a:cs typeface="Arial"/>
              </a:rPr>
              <a:t>Break-even: 1,740 items  •  Forecast: 2,840 items  •  Margin of safety: approximately 38.7%</a:t>
            </a:r>
          </a:p>
        </p:txBody>
      </p:sp>
      <p:sp>
        <p:nvSpPr>
          <p:cNvPr id="17" name="Straight Connector 16">
            <a:extLst>
              <a:ext uri="{FF2B5EF4-FFF2-40B4-BE49-F238E27FC236}">
                <a16:creationId xmlns:a16="http://schemas.microsoft.com/office/drawing/2014/main" id="{255CA5F6-2642-42A5-A226-E41AB2D12399}"/>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18" name="Rectangle 17">
            <a:extLst>
              <a:ext uri="{FF2B5EF4-FFF2-40B4-BE49-F238E27FC236}">
                <a16:creationId xmlns:a16="http://schemas.microsoft.com/office/drawing/2014/main" id="{89554003-E38A-4F2D-8A55-19E22C92F5FA}"/>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19" name="Rectangle 18">
            <a:extLst>
              <a:ext uri="{FF2B5EF4-FFF2-40B4-BE49-F238E27FC236}">
                <a16:creationId xmlns:a16="http://schemas.microsoft.com/office/drawing/2014/main" id="{A4742708-CB1A-47EB-851E-9AEC164640FD}"/>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11</a:t>
            </a:r>
          </a:p>
        </p:txBody>
      </p:sp>
    </p:spTree>
    <p:extLst>
      <p:ext uri="{BB962C8B-B14F-4D97-AF65-F5344CB8AC3E}">
        <p14:creationId xmlns:p14="http://schemas.microsoft.com/office/powerpoint/2010/main" val="2055251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9F9"/>
        </a:solidFill>
        <a:effectLst/>
      </p:bgPr>
    </p:bg>
    <p:spTree>
      <p:nvGrpSpPr>
        <p:cNvPr id="1" name=""/>
        <p:cNvGrpSpPr/>
        <p:nvPr/>
      </p:nvGrpSpPr>
      <p:grpSpPr>
        <a:xfrm>
          <a:off x="0" y="0"/>
          <a:ext cx="0" cy="0"/>
          <a:chOff x="0" y="0"/>
          <a:chExt cx="0" cy="0"/>
        </a:xfrm>
      </p:grpSpPr>
      <p:pic>
        <p:nvPicPr>
          <p:cNvPr id="34" name="Picture 33"/>
          <p:cNvPicPr>
            <a:picLocks noChangeAspect="1"/>
          </p:cNvPicPr>
          <p:nvPr/>
        </p:nvPicPr>
        <p:blipFill>
          <a:blip r:embed="rId3"/>
          <a:stretch/>
        </p:blipFill>
        <p:spPr>
          <a:xfrm>
            <a:off x="609600" y="285750"/>
            <a:ext cx="323850" cy="323850"/>
          </a:xfrm>
          <a:prstGeom prst="rect">
            <a:avLst/>
          </a:prstGeom>
        </p:spPr>
      </p:pic>
      <p:sp>
        <p:nvSpPr>
          <p:cNvPr id="2" name="Rectangle 1">
            <a:extLst>
              <a:ext uri="{FF2B5EF4-FFF2-40B4-BE49-F238E27FC236}">
                <a16:creationId xmlns:a16="http://schemas.microsoft.com/office/drawing/2014/main" id="{252A92E1-BCC3-4D22-8481-9E93CBCDF5B3}"/>
              </a:ext>
            </a:extLst>
          </p:cNvPr>
          <p:cNvSpPr>
            <a:spLocks noGrp="1"/>
          </p:cNvSpPr>
          <p:nvPr/>
        </p:nvSpPr>
        <p:spPr>
          <a:xfrm>
            <a:off x="1047750" y="295275"/>
            <a:ext cx="1695450" cy="238125"/>
          </a:xfrm>
          <a:prstGeom prst="rect">
            <a:avLst/>
          </a:prstGeom>
          <a:noFill/>
          <a:ln w="0">
            <a:noFill/>
            <a:prstDash val="solid"/>
          </a:ln>
        </p:spPr>
        <p:txBody>
          <a:bodyPr lIns="0" tIns="0" rIns="0" bIns="0" anchor="t">
            <a:noAutofit/>
          </a:bodyPr>
          <a:lstStyle/>
          <a:p>
            <a:pPr algn="l">
              <a:defRPr sz="1425" b="1" i="0">
                <a:solidFill>
                  <a:srgbClr val="111111"/>
                </a:solidFill>
                <a:latin typeface="Arial"/>
                <a:ea typeface="Arial"/>
                <a:cs typeface="Arial"/>
              </a:defRPr>
            </a:pPr>
            <a:r>
              <a:rPr sz="1425" b="1" i="0">
                <a:solidFill>
                  <a:srgbClr val="111111"/>
                </a:solidFill>
                <a:latin typeface="Arial"/>
                <a:ea typeface="Arial"/>
                <a:cs typeface="Arial"/>
              </a:rPr>
              <a:t>ENOVATE</a:t>
            </a:r>
          </a:p>
        </p:txBody>
      </p:sp>
      <p:sp>
        <p:nvSpPr>
          <p:cNvPr id="3" name="Rectangle 2">
            <a:extLst>
              <a:ext uri="{FF2B5EF4-FFF2-40B4-BE49-F238E27FC236}">
                <a16:creationId xmlns:a16="http://schemas.microsoft.com/office/drawing/2014/main" id="{3FF0E332-694E-4B2D-9D3F-9DFF78573F91}"/>
              </a:ext>
            </a:extLst>
          </p:cNvPr>
          <p:cNvSpPr>
            <a:spLocks noGrp="1"/>
          </p:cNvSpPr>
          <p:nvPr/>
        </p:nvSpPr>
        <p:spPr>
          <a:xfrm>
            <a:off x="1047750" y="523875"/>
            <a:ext cx="1695450" cy="180975"/>
          </a:xfrm>
          <a:prstGeom prst="rect">
            <a:avLst/>
          </a:prstGeom>
          <a:noFill/>
          <a:ln w="0">
            <a:noFill/>
            <a:prstDash val="solid"/>
          </a:ln>
        </p:spPr>
        <p:txBody>
          <a:bodyPr lIns="0" tIns="0" rIns="0" bIns="0" anchor="t">
            <a:noAutofit/>
          </a:bodyPr>
          <a:lstStyle/>
          <a:p>
            <a:pPr algn="l">
              <a:defRPr sz="675" b="1" i="0">
                <a:solidFill>
                  <a:srgbClr val="B89C82"/>
                </a:solidFill>
                <a:latin typeface="Arial"/>
                <a:ea typeface="Arial"/>
                <a:cs typeface="Arial"/>
              </a:defRPr>
            </a:pPr>
            <a:r>
              <a:rPr sz="675" b="1" i="0">
                <a:solidFill>
                  <a:srgbClr val="B89C82"/>
                </a:solidFill>
                <a:latin typeface="Arial"/>
                <a:ea typeface="Arial"/>
                <a:cs typeface="Arial"/>
              </a:rPr>
              <a:t>L O N D O N</a:t>
            </a:r>
          </a:p>
        </p:txBody>
      </p:sp>
      <p:sp>
        <p:nvSpPr>
          <p:cNvPr id="4" name="Rectangle 3">
            <a:extLst>
              <a:ext uri="{FF2B5EF4-FFF2-40B4-BE49-F238E27FC236}">
                <a16:creationId xmlns:a16="http://schemas.microsoft.com/office/drawing/2014/main" id="{A4F8EA0A-E641-4A01-8300-6A235EC59194}"/>
              </a:ext>
            </a:extLst>
          </p:cNvPr>
          <p:cNvSpPr>
            <a:spLocks noGrp="1"/>
          </p:cNvSpPr>
          <p:nvPr/>
        </p:nvSpPr>
        <p:spPr>
          <a:xfrm>
            <a:off x="11049000" y="323850"/>
            <a:ext cx="533400" cy="266700"/>
          </a:xfrm>
          <a:prstGeom prst="rect">
            <a:avLst/>
          </a:prstGeom>
          <a:noFill/>
          <a:ln w="0">
            <a:noFill/>
            <a:prstDash val="solid"/>
          </a:ln>
        </p:spPr>
        <p:txBody>
          <a:bodyPr lIns="0" tIns="0" rIns="0" bIns="0" anchor="t">
            <a:noAutofit/>
          </a:bodyPr>
          <a:lstStyle/>
          <a:p>
            <a:pPr algn="r">
              <a:defRPr sz="1125" b="1" i="0">
                <a:solidFill>
                  <a:srgbClr val="8D6F55"/>
                </a:solidFill>
                <a:latin typeface="Arial"/>
                <a:ea typeface="Arial"/>
                <a:cs typeface="Arial"/>
              </a:defRPr>
            </a:pPr>
            <a:r>
              <a:rPr sz="1125" b="1" i="0">
                <a:solidFill>
                  <a:srgbClr val="8D6F55"/>
                </a:solidFill>
                <a:latin typeface="Arial"/>
                <a:ea typeface="Arial"/>
                <a:cs typeface="Arial"/>
              </a:rPr>
              <a:t>12</a:t>
            </a:r>
          </a:p>
        </p:txBody>
      </p:sp>
      <p:sp>
        <p:nvSpPr>
          <p:cNvPr id="5" name="Straight Connector 4">
            <a:extLst>
              <a:ext uri="{FF2B5EF4-FFF2-40B4-BE49-F238E27FC236}">
                <a16:creationId xmlns:a16="http://schemas.microsoft.com/office/drawing/2014/main" id="{6C2C54F8-20ED-4825-A26B-1C86ABE94217}"/>
              </a:ext>
            </a:extLst>
          </p:cNvPr>
          <p:cNvSpPr>
            <a:spLocks noGrp="1"/>
          </p:cNvSpPr>
          <p:nvPr/>
        </p:nvSpPr>
        <p:spPr>
          <a:xfrm>
            <a:off x="609600" y="800100"/>
            <a:ext cx="10972800" cy="0"/>
          </a:xfrm>
          <a:prstGeom prst="line">
            <a:avLst/>
          </a:prstGeom>
          <a:noFill/>
          <a:ln w="9525">
            <a:solidFill>
              <a:srgbClr val="D8D0C9"/>
            </a:solidFill>
            <a:prstDash val="solid"/>
          </a:ln>
        </p:spPr>
        <p:txBody>
          <a:bodyPr/>
          <a:lstStyle/>
          <a:p>
            <a:endParaRPr lang="en-GB"/>
          </a:p>
        </p:txBody>
      </p:sp>
      <p:sp>
        <p:nvSpPr>
          <p:cNvPr id="6" name="Rectangle 5">
            <a:extLst>
              <a:ext uri="{FF2B5EF4-FFF2-40B4-BE49-F238E27FC236}">
                <a16:creationId xmlns:a16="http://schemas.microsoft.com/office/drawing/2014/main" id="{AA595A0B-C7EC-4B67-9821-C76112FF6DC9}"/>
              </a:ext>
            </a:extLst>
          </p:cNvPr>
          <p:cNvSpPr>
            <a:spLocks noGrp="1"/>
          </p:cNvSpPr>
          <p:nvPr/>
        </p:nvSpPr>
        <p:spPr>
          <a:xfrm>
            <a:off x="609600" y="971550"/>
            <a:ext cx="10668000" cy="590550"/>
          </a:xfrm>
          <a:prstGeom prst="rect">
            <a:avLst/>
          </a:prstGeom>
          <a:noFill/>
          <a:ln w="0">
            <a:noFill/>
            <a:prstDash val="solid"/>
          </a:ln>
        </p:spPr>
        <p:txBody>
          <a:bodyPr lIns="0" tIns="0" rIns="0" bIns="0" anchor="t">
            <a:noAutofit/>
          </a:bodyPr>
          <a:lstStyle/>
          <a:p>
            <a:pPr algn="l">
              <a:defRPr sz="3450" b="0" i="0">
                <a:solidFill>
                  <a:srgbClr val="111111"/>
                </a:solidFill>
                <a:latin typeface="Georgia"/>
                <a:ea typeface="Georgia"/>
                <a:cs typeface="Georgia"/>
              </a:defRPr>
            </a:pPr>
            <a:r>
              <a:rPr lang="en-GB" sz="3450" dirty="0">
                <a:solidFill>
                  <a:srgbClr val="111111"/>
                </a:solidFill>
                <a:latin typeface="Georgia"/>
                <a:ea typeface="Georgia"/>
                <a:cs typeface="Georgia"/>
              </a:rPr>
              <a:t>Reference</a:t>
            </a:r>
            <a:endParaRPr sz="3450" b="0" i="0" dirty="0">
              <a:solidFill>
                <a:srgbClr val="111111"/>
              </a:solidFill>
              <a:latin typeface="Georgia"/>
              <a:ea typeface="Georgia"/>
              <a:cs typeface="Georgia"/>
            </a:endParaRPr>
          </a:p>
        </p:txBody>
      </p:sp>
      <p:sp>
        <p:nvSpPr>
          <p:cNvPr id="7" name="Rectangle 6">
            <a:extLst>
              <a:ext uri="{FF2B5EF4-FFF2-40B4-BE49-F238E27FC236}">
                <a16:creationId xmlns:a16="http://schemas.microsoft.com/office/drawing/2014/main" id="{8BA2D61A-D929-4A6C-91DD-B1FB22FA5670}"/>
              </a:ext>
            </a:extLst>
          </p:cNvPr>
          <p:cNvSpPr>
            <a:spLocks noGrp="1"/>
          </p:cNvSpPr>
          <p:nvPr/>
        </p:nvSpPr>
        <p:spPr>
          <a:xfrm>
            <a:off x="628650" y="1543050"/>
            <a:ext cx="10287000" cy="323850"/>
          </a:xfrm>
          <a:prstGeom prst="rect">
            <a:avLst/>
          </a:prstGeom>
          <a:noFill/>
          <a:ln w="0">
            <a:noFill/>
            <a:prstDash val="solid"/>
          </a:ln>
        </p:spPr>
        <p:txBody>
          <a:bodyPr lIns="0" tIns="0" rIns="0" bIns="0" anchor="t">
            <a:noAutofit/>
          </a:bodyPr>
          <a:lstStyle/>
          <a:p>
            <a:pPr marL="342900" indent="-342900">
              <a:buFont typeface="+mj-lt"/>
              <a:buAutoNum type="arabicPeriod"/>
              <a:defRPr sz="1350" b="0" i="0">
                <a:solidFill>
                  <a:srgbClr val="6D6864"/>
                </a:solidFill>
                <a:latin typeface="Arial"/>
                <a:ea typeface="Arial"/>
                <a:cs typeface="Arial"/>
              </a:defRPr>
            </a:pPr>
            <a:r>
              <a:rPr lang="en-US" sz="1350" dirty="0">
                <a:solidFill>
                  <a:srgbClr val="6D6864"/>
                </a:solidFill>
                <a:latin typeface="Arial"/>
                <a:ea typeface="Arial"/>
                <a:cs typeface="Arial"/>
              </a:rPr>
              <a:t>Burns, P. (2022) Entrepreneurship and Small Business: Start-up, Growth and Maturity. 5th </a:t>
            </a:r>
            <a:r>
              <a:rPr lang="en-US" sz="1350" dirty="0" err="1">
                <a:solidFill>
                  <a:srgbClr val="6D6864"/>
                </a:solidFill>
                <a:latin typeface="Arial"/>
                <a:ea typeface="Arial"/>
                <a:cs typeface="Arial"/>
              </a:rPr>
              <a:t>edn</a:t>
            </a:r>
            <a:r>
              <a:rPr lang="en-US" sz="1350" dirty="0">
                <a:solidFill>
                  <a:srgbClr val="6D6864"/>
                </a:solidFill>
                <a:latin typeface="Arial"/>
                <a:ea typeface="Arial"/>
                <a:cs typeface="Arial"/>
              </a:rPr>
              <a:t>. London: Red Globe </a:t>
            </a:r>
            <a:r>
              <a:rPr lang="en-US" sz="1350" dirty="0" err="1">
                <a:solidFill>
                  <a:srgbClr val="6D6864"/>
                </a:solidFill>
                <a:latin typeface="Arial"/>
                <a:ea typeface="Arial"/>
                <a:cs typeface="Arial"/>
              </a:rPr>
              <a:t>Press.Jiménez</a:t>
            </a:r>
            <a:r>
              <a:rPr lang="en-US" sz="1350" dirty="0">
                <a:solidFill>
                  <a:srgbClr val="6D6864"/>
                </a:solidFill>
                <a:latin typeface="Arial"/>
                <a:ea typeface="Arial"/>
                <a:cs typeface="Arial"/>
              </a:rPr>
              <a:t>-</a:t>
            </a:r>
          </a:p>
          <a:p>
            <a:pPr marL="342900" indent="-342900">
              <a:buFont typeface="+mj-lt"/>
              <a:buAutoNum type="arabicPeriod"/>
              <a:defRPr sz="1350" b="0" i="0">
                <a:solidFill>
                  <a:srgbClr val="6D6864"/>
                </a:solidFill>
                <a:latin typeface="Arial"/>
                <a:ea typeface="Arial"/>
                <a:cs typeface="Arial"/>
              </a:defRPr>
            </a:pPr>
            <a:r>
              <a:rPr lang="en-US" sz="1350" dirty="0">
                <a:solidFill>
                  <a:srgbClr val="6D6864"/>
                </a:solidFill>
                <a:latin typeface="Arial"/>
                <a:ea typeface="Arial"/>
                <a:cs typeface="Arial"/>
              </a:rPr>
              <a:t>Fernández, A., </a:t>
            </a:r>
            <a:r>
              <a:rPr lang="en-US" sz="1350" dirty="0" err="1">
                <a:solidFill>
                  <a:srgbClr val="6D6864"/>
                </a:solidFill>
                <a:latin typeface="Arial"/>
                <a:ea typeface="Arial"/>
                <a:cs typeface="Arial"/>
              </a:rPr>
              <a:t>Aramendia</a:t>
            </a:r>
            <a:r>
              <a:rPr lang="en-US" sz="1350" dirty="0">
                <a:solidFill>
                  <a:srgbClr val="6D6864"/>
                </a:solidFill>
                <a:latin typeface="Arial"/>
                <a:ea typeface="Arial"/>
                <a:cs typeface="Arial"/>
              </a:rPr>
              <a:t>-Muneta, M.E. and Alzate, M. (2023) ‘Consumers’ awareness and attitudes in circular fashion’, Cleaner and Responsible Consumption, 11, 100144. Available at: </a:t>
            </a:r>
            <a:r>
              <a:rPr lang="en-US" sz="1350" dirty="0">
                <a:solidFill>
                  <a:srgbClr val="6D6864"/>
                </a:solidFill>
                <a:latin typeface="Arial"/>
                <a:ea typeface="Arial"/>
                <a:cs typeface="Arial"/>
                <a:hlinkClick r:id="rId4"/>
              </a:rPr>
              <a:t>https://doi.org/10.1016/j.clrc.2023.100144</a:t>
            </a:r>
            <a:r>
              <a:rPr lang="en-US" sz="1350" dirty="0">
                <a:solidFill>
                  <a:srgbClr val="6D6864"/>
                </a:solidFill>
                <a:latin typeface="Arial"/>
                <a:ea typeface="Arial"/>
                <a:cs typeface="Arial"/>
              </a:rPr>
              <a:t>.</a:t>
            </a:r>
          </a:p>
          <a:p>
            <a:pPr marL="342900" indent="-342900">
              <a:buFont typeface="+mj-lt"/>
              <a:buAutoNum type="arabicPeriod"/>
              <a:defRPr sz="1350" b="0" i="0">
                <a:solidFill>
                  <a:srgbClr val="6D6864"/>
                </a:solidFill>
                <a:latin typeface="Arial"/>
                <a:ea typeface="Arial"/>
                <a:cs typeface="Arial"/>
              </a:defRPr>
            </a:pPr>
            <a:r>
              <a:rPr lang="en-US" sz="1350" dirty="0">
                <a:solidFill>
                  <a:srgbClr val="6D6864"/>
                </a:solidFill>
                <a:latin typeface="Arial"/>
                <a:ea typeface="Arial"/>
                <a:cs typeface="Arial"/>
              </a:rPr>
              <a:t>Kotler, P., Armstrong, G. and Balasubramanian, S. (2023) Principles of Marketing. 19th global </a:t>
            </a:r>
            <a:r>
              <a:rPr lang="en-US" sz="1350" dirty="0" err="1">
                <a:solidFill>
                  <a:srgbClr val="6D6864"/>
                </a:solidFill>
                <a:latin typeface="Arial"/>
                <a:ea typeface="Arial"/>
                <a:cs typeface="Arial"/>
              </a:rPr>
              <a:t>edn</a:t>
            </a:r>
            <a:r>
              <a:rPr lang="en-US" sz="1350" dirty="0">
                <a:solidFill>
                  <a:srgbClr val="6D6864"/>
                </a:solidFill>
                <a:latin typeface="Arial"/>
                <a:ea typeface="Arial"/>
                <a:cs typeface="Arial"/>
              </a:rPr>
              <a:t>. Harlow: Pearson.</a:t>
            </a:r>
          </a:p>
          <a:p>
            <a:pPr marL="342900" indent="-342900">
              <a:buFont typeface="+mj-lt"/>
              <a:buAutoNum type="arabicPeriod"/>
              <a:defRPr sz="1350" b="0" i="0">
                <a:solidFill>
                  <a:srgbClr val="6D6864"/>
                </a:solidFill>
                <a:latin typeface="Arial"/>
                <a:ea typeface="Arial"/>
                <a:cs typeface="Arial"/>
              </a:defRPr>
            </a:pPr>
            <a:r>
              <a:rPr lang="en-US" sz="1350" dirty="0">
                <a:solidFill>
                  <a:srgbClr val="6D6864"/>
                </a:solidFill>
                <a:latin typeface="Arial"/>
                <a:ea typeface="Arial"/>
                <a:cs typeface="Arial"/>
              </a:rPr>
              <a:t>Department for Environment, Food and Rural Affairs and Environment Agency (2026) Extended producer responsibility for packaging: who is affected and what to do. Available at: </a:t>
            </a:r>
            <a:r>
              <a:rPr lang="en-US" sz="1350" dirty="0">
                <a:solidFill>
                  <a:srgbClr val="6D6864"/>
                </a:solidFill>
                <a:latin typeface="Arial"/>
                <a:ea typeface="Arial"/>
                <a:cs typeface="Arial"/>
                <a:hlinkClick r:id="rId5"/>
              </a:rPr>
              <a:t>https://www.gov.uk/guidance/extended-producer-responsibility-for-packaging-who-is-affected-and-what-to-do?utm_source</a:t>
            </a:r>
            <a:endParaRPr lang="en-US" sz="1350" dirty="0">
              <a:solidFill>
                <a:srgbClr val="6D6864"/>
              </a:solidFill>
              <a:latin typeface="Arial"/>
              <a:ea typeface="Arial"/>
              <a:cs typeface="Arial"/>
            </a:endParaRPr>
          </a:p>
          <a:p>
            <a:pPr marL="342900" indent="-342900">
              <a:buFont typeface="+mj-lt"/>
              <a:buAutoNum type="arabicPeriod"/>
              <a:defRPr sz="1350" b="0" i="0">
                <a:solidFill>
                  <a:srgbClr val="6D6864"/>
                </a:solidFill>
                <a:latin typeface="Arial"/>
                <a:ea typeface="Arial"/>
                <a:cs typeface="Arial"/>
              </a:defRPr>
            </a:pPr>
            <a:r>
              <a:rPr lang="en-US" sz="1350" dirty="0">
                <a:solidFill>
                  <a:srgbClr val="6D6864"/>
                </a:solidFill>
                <a:latin typeface="Arial"/>
                <a:ea typeface="Arial"/>
                <a:cs typeface="Arial"/>
              </a:rPr>
              <a:t>Office for National Statistics (2026) Internet sales as a percentage of total retail sales. Available at: https://www.ons.gov.uk/businessindustryandtrade/retailindustry/timeseries/j4mc/drsi?utm_source=WRAP (2024) UK Textiles Pact Annual Progress Report 2023–24. Available at: </a:t>
            </a:r>
            <a:r>
              <a:rPr lang="en-US" sz="1350" dirty="0">
                <a:solidFill>
                  <a:srgbClr val="6D6864"/>
                </a:solidFill>
                <a:latin typeface="Arial"/>
                <a:ea typeface="Arial"/>
                <a:cs typeface="Arial"/>
                <a:hlinkClick r:id="rId6"/>
              </a:rPr>
              <a:t>https://www.wrap.ngo/resources/report/uk-textiles-pact-annual-progress-report-2023-24?utm_source=</a:t>
            </a:r>
            <a:endParaRPr lang="en-US" sz="1350" dirty="0">
              <a:solidFill>
                <a:srgbClr val="6D6864"/>
              </a:solidFill>
              <a:latin typeface="Arial"/>
              <a:ea typeface="Arial"/>
              <a:cs typeface="Arial"/>
            </a:endParaRPr>
          </a:p>
          <a:p>
            <a:pPr>
              <a:defRPr sz="1350" b="0" i="0">
                <a:solidFill>
                  <a:srgbClr val="6D6864"/>
                </a:solidFill>
                <a:latin typeface="Arial"/>
                <a:ea typeface="Arial"/>
                <a:cs typeface="Arial"/>
              </a:defRPr>
            </a:pPr>
            <a:endParaRPr sz="1350" b="0" i="0" dirty="0">
              <a:solidFill>
                <a:srgbClr val="6D6864"/>
              </a:solidFill>
              <a:latin typeface="Arial"/>
              <a:ea typeface="Arial"/>
              <a:cs typeface="Arial"/>
            </a:endParaRPr>
          </a:p>
        </p:txBody>
      </p:sp>
      <p:sp>
        <p:nvSpPr>
          <p:cNvPr id="8" name="Rectangle 7">
            <a:extLst>
              <a:ext uri="{FF2B5EF4-FFF2-40B4-BE49-F238E27FC236}">
                <a16:creationId xmlns:a16="http://schemas.microsoft.com/office/drawing/2014/main" id="{C1F5F523-E22A-4570-960F-673CC46BE3B1}"/>
              </a:ext>
            </a:extLst>
          </p:cNvPr>
          <p:cNvSpPr>
            <a:spLocks noGrp="1"/>
          </p:cNvSpPr>
          <p:nvPr/>
        </p:nvSpPr>
        <p:spPr>
          <a:xfrm>
            <a:off x="2476500" y="3133725"/>
            <a:ext cx="4762500" cy="238125"/>
          </a:xfrm>
          <a:prstGeom prst="rect">
            <a:avLst/>
          </a:prstGeom>
          <a:noFill/>
          <a:ln w="0">
            <a:noFill/>
            <a:prstDash val="solid"/>
          </a:ln>
        </p:spPr>
        <p:txBody>
          <a:bodyPr lIns="0" tIns="0" rIns="0" bIns="0" anchor="t">
            <a:noAutofit/>
          </a:bodyPr>
          <a:lstStyle/>
          <a:p>
            <a:pPr algn="l">
              <a:defRPr sz="1050" b="1" i="0">
                <a:solidFill>
                  <a:srgbClr val="8D6F55"/>
                </a:solidFill>
                <a:latin typeface="Arial"/>
                <a:ea typeface="Arial"/>
                <a:cs typeface="Arial"/>
              </a:defRPr>
            </a:pPr>
            <a:endParaRPr sz="1050" b="1" i="0" dirty="0">
              <a:solidFill>
                <a:srgbClr val="8D6F55"/>
              </a:solidFill>
              <a:latin typeface="Arial"/>
              <a:ea typeface="Arial"/>
              <a:cs typeface="Arial"/>
            </a:endParaRPr>
          </a:p>
        </p:txBody>
      </p:sp>
      <p:sp>
        <p:nvSpPr>
          <p:cNvPr id="30" name="Rectangle 29">
            <a:extLst>
              <a:ext uri="{FF2B5EF4-FFF2-40B4-BE49-F238E27FC236}">
                <a16:creationId xmlns:a16="http://schemas.microsoft.com/office/drawing/2014/main" id="{4AE19F51-5699-4B0E-B3FA-1C5105AA5495}"/>
              </a:ext>
            </a:extLst>
          </p:cNvPr>
          <p:cNvSpPr>
            <a:spLocks noGrp="1"/>
          </p:cNvSpPr>
          <p:nvPr/>
        </p:nvSpPr>
        <p:spPr>
          <a:xfrm>
            <a:off x="6572250" y="5391150"/>
            <a:ext cx="4305300" cy="323850"/>
          </a:xfrm>
          <a:prstGeom prst="rect">
            <a:avLst/>
          </a:prstGeom>
          <a:noFill/>
          <a:ln w="0">
            <a:noFill/>
            <a:prstDash val="solid"/>
          </a:ln>
        </p:spPr>
        <p:txBody>
          <a:bodyPr lIns="0" tIns="0" rIns="0" bIns="0" anchor="t">
            <a:normAutofit fontScale="85291" lnSpcReduction="10000"/>
          </a:bodyPr>
          <a:lstStyle/>
          <a:p>
            <a:pPr algn="ctr">
              <a:defRPr sz="1275" b="1" i="0">
                <a:solidFill>
                  <a:srgbClr val="FFFFFF"/>
                </a:solidFill>
                <a:latin typeface="Arial"/>
                <a:ea typeface="Arial"/>
                <a:cs typeface="Arial"/>
              </a:defRPr>
            </a:pPr>
            <a:r>
              <a:rPr sz="1275" b="1" i="0">
                <a:solidFill>
                  <a:srgbClr val="FFFFFF"/>
                </a:solidFill>
                <a:latin typeface="Arial"/>
                <a:ea typeface="Arial"/>
                <a:cs typeface="Arial"/>
              </a:rPr>
              <a:t>Full Harvard references are provided in the written business plan.</a:t>
            </a:r>
          </a:p>
        </p:txBody>
      </p:sp>
      <p:sp>
        <p:nvSpPr>
          <p:cNvPr id="31" name="Straight Connector 30">
            <a:extLst>
              <a:ext uri="{FF2B5EF4-FFF2-40B4-BE49-F238E27FC236}">
                <a16:creationId xmlns:a16="http://schemas.microsoft.com/office/drawing/2014/main" id="{4D21A94A-26F0-403C-A2AF-B63EE9BF1CCA}"/>
              </a:ext>
            </a:extLst>
          </p:cNvPr>
          <p:cNvSpPr>
            <a:spLocks noGrp="1"/>
          </p:cNvSpPr>
          <p:nvPr/>
        </p:nvSpPr>
        <p:spPr>
          <a:xfrm>
            <a:off x="609600" y="6438900"/>
            <a:ext cx="10972800" cy="0"/>
          </a:xfrm>
          <a:prstGeom prst="line">
            <a:avLst/>
          </a:prstGeom>
          <a:noFill/>
          <a:ln w="9525">
            <a:solidFill>
              <a:srgbClr val="D8D0C9"/>
            </a:solidFill>
            <a:prstDash val="solid"/>
          </a:ln>
        </p:spPr>
        <p:txBody>
          <a:bodyPr/>
          <a:lstStyle/>
          <a:p>
            <a:endParaRPr lang="en-GB"/>
          </a:p>
        </p:txBody>
      </p:sp>
      <p:sp>
        <p:nvSpPr>
          <p:cNvPr id="32" name="Rectangle 31">
            <a:extLst>
              <a:ext uri="{FF2B5EF4-FFF2-40B4-BE49-F238E27FC236}">
                <a16:creationId xmlns:a16="http://schemas.microsoft.com/office/drawing/2014/main" id="{EA68F6DA-E977-4A88-8BD4-B3A8A0C39FE4}"/>
              </a:ext>
            </a:extLst>
          </p:cNvPr>
          <p:cNvSpPr>
            <a:spLocks noGrp="1"/>
          </p:cNvSpPr>
          <p:nvPr/>
        </p:nvSpPr>
        <p:spPr>
          <a:xfrm>
            <a:off x="609600" y="6534150"/>
            <a:ext cx="4095750" cy="171450"/>
          </a:xfrm>
          <a:prstGeom prst="rect">
            <a:avLst/>
          </a:prstGeom>
          <a:noFill/>
          <a:ln w="0">
            <a:noFill/>
            <a:prstDash val="solid"/>
          </a:ln>
        </p:spPr>
        <p:txBody>
          <a:bodyPr lIns="0" tIns="0" rIns="0" bIns="0" anchor="t">
            <a:noAutofit/>
          </a:bodyPr>
          <a:lstStyle/>
          <a:p>
            <a:pPr algn="l">
              <a:defRPr sz="675" b="1" i="0">
                <a:solidFill>
                  <a:srgbClr val="8B837D"/>
                </a:solidFill>
                <a:latin typeface="Arial"/>
                <a:ea typeface="Arial"/>
                <a:cs typeface="Arial"/>
              </a:defRPr>
            </a:pPr>
            <a:r>
              <a:rPr sz="675" b="1" i="0">
                <a:solidFill>
                  <a:srgbClr val="8B837D"/>
                </a:solidFill>
                <a:latin typeface="Arial"/>
                <a:ea typeface="Arial"/>
                <a:cs typeface="Arial"/>
              </a:rPr>
              <a:t>ENOVATE LONDON  •  INVESTOR PRESENTATION</a:t>
            </a:r>
          </a:p>
        </p:txBody>
      </p:sp>
      <p:sp>
        <p:nvSpPr>
          <p:cNvPr id="33" name="Rectangle 32">
            <a:extLst>
              <a:ext uri="{FF2B5EF4-FFF2-40B4-BE49-F238E27FC236}">
                <a16:creationId xmlns:a16="http://schemas.microsoft.com/office/drawing/2014/main" id="{A5F1100C-525D-4719-B400-29C10D56E764}"/>
              </a:ext>
            </a:extLst>
          </p:cNvPr>
          <p:cNvSpPr>
            <a:spLocks noGrp="1"/>
          </p:cNvSpPr>
          <p:nvPr/>
        </p:nvSpPr>
        <p:spPr>
          <a:xfrm>
            <a:off x="11125200" y="6515100"/>
            <a:ext cx="457200" cy="171450"/>
          </a:xfrm>
          <a:prstGeom prst="rect">
            <a:avLst/>
          </a:prstGeom>
          <a:noFill/>
          <a:ln w="0">
            <a:noFill/>
            <a:prstDash val="solid"/>
          </a:ln>
        </p:spPr>
        <p:txBody>
          <a:bodyPr lIns="0" tIns="0" rIns="0" bIns="0" anchor="t">
            <a:noAutofit/>
          </a:bodyPr>
          <a:lstStyle/>
          <a:p>
            <a:pPr algn="r">
              <a:defRPr sz="750" b="1" i="0">
                <a:solidFill>
                  <a:srgbClr val="8D6F55"/>
                </a:solidFill>
                <a:latin typeface="Arial"/>
                <a:ea typeface="Arial"/>
                <a:cs typeface="Arial"/>
              </a:defRPr>
            </a:pPr>
            <a:r>
              <a:rPr sz="750" b="1" i="0">
                <a:solidFill>
                  <a:srgbClr val="8D6F55"/>
                </a:solidFill>
                <a:latin typeface="Arial"/>
                <a:ea typeface="Arial"/>
                <a:cs typeface="Arial"/>
              </a:rPr>
              <a:t>12</a:t>
            </a:r>
          </a:p>
        </p:txBody>
      </p:sp>
    </p:spTree>
    <p:extLst>
      <p:ext uri="{BB962C8B-B14F-4D97-AF65-F5344CB8AC3E}">
        <p14:creationId xmlns:p14="http://schemas.microsoft.com/office/powerpoint/2010/main" val="1418190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9A22ED-7E53-402D-AE85-1117E95E3E3F}"/>
              </a:ext>
            </a:extLst>
          </p:cNvPr>
          <p:cNvSpPr>
            <a:spLocks noGrp="1"/>
          </p:cNvSpPr>
          <p:nvPr/>
        </p:nvSpPr>
        <p:spPr>
          <a:xfrm>
            <a:off x="0" y="0"/>
            <a:ext cx="12192000" cy="6858000"/>
          </a:xfrm>
          <a:prstGeom prst="rect">
            <a:avLst/>
          </a:prstGeom>
          <a:gradFill>
            <a:gsLst>
              <a:gs pos="0">
                <a:srgbClr val="050505"/>
              </a:gs>
              <a:gs pos="100000">
                <a:srgbClr val="1B1714"/>
              </a:gs>
            </a:gsLst>
            <a:lin ang="0"/>
          </a:gradFill>
          <a:ln w="0">
            <a:noFill/>
            <a:prstDash val="solid"/>
          </a:ln>
        </p:spPr>
        <p:txBody>
          <a:bodyPr/>
          <a:lstStyle/>
          <a:p>
            <a:endParaRPr lang="en-GB"/>
          </a:p>
        </p:txBody>
      </p:sp>
      <p:pic>
        <p:nvPicPr>
          <p:cNvPr id="13" name="Picture 12"/>
          <p:cNvPicPr>
            <a:picLocks noChangeAspect="1"/>
          </p:cNvPicPr>
          <p:nvPr/>
        </p:nvPicPr>
        <p:blipFill>
          <a:blip r:embed="rId3"/>
          <a:stretch/>
        </p:blipFill>
        <p:spPr>
          <a:xfrm>
            <a:off x="609600" y="495300"/>
            <a:ext cx="502920" cy="502920"/>
          </a:xfrm>
          <a:prstGeom prst="rect">
            <a:avLst/>
          </a:prstGeom>
        </p:spPr>
      </p:pic>
      <p:sp>
        <p:nvSpPr>
          <p:cNvPr id="3" name="Rectangle 2">
            <a:extLst>
              <a:ext uri="{FF2B5EF4-FFF2-40B4-BE49-F238E27FC236}">
                <a16:creationId xmlns:a16="http://schemas.microsoft.com/office/drawing/2014/main" id="{395A6ADB-C7BC-4CFF-BCD6-89EF3BFB87E4}"/>
              </a:ext>
            </a:extLst>
          </p:cNvPr>
          <p:cNvSpPr>
            <a:spLocks noGrp="1"/>
          </p:cNvSpPr>
          <p:nvPr/>
        </p:nvSpPr>
        <p:spPr>
          <a:xfrm>
            <a:off x="1249680" y="506730"/>
            <a:ext cx="2034540" cy="285750"/>
          </a:xfrm>
          <a:prstGeom prst="rect">
            <a:avLst/>
          </a:prstGeom>
          <a:noFill/>
          <a:ln w="0">
            <a:noFill/>
            <a:prstDash val="solid"/>
          </a:ln>
        </p:spPr>
        <p:txBody>
          <a:bodyPr lIns="0" tIns="0" rIns="0" bIns="0" anchor="t">
            <a:noAutofit/>
          </a:bodyPr>
          <a:lstStyle/>
          <a:p>
            <a:pPr algn="l">
              <a:defRPr sz="1710" b="1" i="0">
                <a:solidFill>
                  <a:srgbClr val="FFFFFF"/>
                </a:solidFill>
                <a:latin typeface="Arial"/>
                <a:ea typeface="Arial"/>
                <a:cs typeface="Arial"/>
              </a:defRPr>
            </a:pPr>
            <a:r>
              <a:rPr sz="1710" b="1" i="0">
                <a:solidFill>
                  <a:srgbClr val="FFFFFF"/>
                </a:solidFill>
                <a:latin typeface="Arial"/>
                <a:ea typeface="Arial"/>
                <a:cs typeface="Arial"/>
              </a:rPr>
              <a:t>ENOVATE</a:t>
            </a:r>
          </a:p>
        </p:txBody>
      </p:sp>
      <p:sp>
        <p:nvSpPr>
          <p:cNvPr id="4" name="Rectangle 3">
            <a:extLst>
              <a:ext uri="{FF2B5EF4-FFF2-40B4-BE49-F238E27FC236}">
                <a16:creationId xmlns:a16="http://schemas.microsoft.com/office/drawing/2014/main" id="{2D8BF312-23B5-4AE1-B5D4-C558B3484077}"/>
              </a:ext>
            </a:extLst>
          </p:cNvPr>
          <p:cNvSpPr>
            <a:spLocks noGrp="1"/>
          </p:cNvSpPr>
          <p:nvPr/>
        </p:nvSpPr>
        <p:spPr>
          <a:xfrm>
            <a:off x="1249680" y="781050"/>
            <a:ext cx="2034540" cy="217170"/>
          </a:xfrm>
          <a:prstGeom prst="rect">
            <a:avLst/>
          </a:prstGeom>
          <a:noFill/>
          <a:ln w="0">
            <a:noFill/>
            <a:prstDash val="solid"/>
          </a:ln>
        </p:spPr>
        <p:txBody>
          <a:bodyPr lIns="0" tIns="0" rIns="0" bIns="0" anchor="t">
            <a:noAutofit/>
          </a:bodyPr>
          <a:lstStyle/>
          <a:p>
            <a:pPr algn="l">
              <a:defRPr sz="810" b="1" i="0">
                <a:solidFill>
                  <a:srgbClr val="B89C82"/>
                </a:solidFill>
                <a:latin typeface="Arial"/>
                <a:ea typeface="Arial"/>
                <a:cs typeface="Arial"/>
              </a:defRPr>
            </a:pPr>
            <a:r>
              <a:rPr sz="810" b="1" i="0">
                <a:solidFill>
                  <a:srgbClr val="B89C82"/>
                </a:solidFill>
                <a:latin typeface="Arial"/>
                <a:ea typeface="Arial"/>
                <a:cs typeface="Arial"/>
              </a:rPr>
              <a:t>L O N D O N</a:t>
            </a:r>
          </a:p>
        </p:txBody>
      </p:sp>
      <p:sp>
        <p:nvSpPr>
          <p:cNvPr id="5" name="Rectangle 4">
            <a:extLst>
              <a:ext uri="{FF2B5EF4-FFF2-40B4-BE49-F238E27FC236}">
                <a16:creationId xmlns:a16="http://schemas.microsoft.com/office/drawing/2014/main" id="{0ADBEB8D-B8F0-426F-A0F4-FE40C083E375}"/>
              </a:ext>
            </a:extLst>
          </p:cNvPr>
          <p:cNvSpPr>
            <a:spLocks noGrp="1"/>
          </p:cNvSpPr>
          <p:nvPr/>
        </p:nvSpPr>
        <p:spPr>
          <a:xfrm>
            <a:off x="628650" y="1847850"/>
            <a:ext cx="3619500" cy="285750"/>
          </a:xfrm>
          <a:prstGeom prst="rect">
            <a:avLst/>
          </a:prstGeom>
          <a:noFill/>
          <a:ln w="0">
            <a:noFill/>
            <a:prstDash val="solid"/>
          </a:ln>
        </p:spPr>
        <p:txBody>
          <a:bodyPr lIns="0" tIns="0" rIns="0" bIns="0" anchor="t">
            <a:noAutofit/>
          </a:bodyPr>
          <a:lstStyle/>
          <a:p>
            <a:pPr algn="l">
              <a:defRPr sz="1050" b="1" i="0">
                <a:solidFill>
                  <a:srgbClr val="B89C82"/>
                </a:solidFill>
                <a:latin typeface="Arial"/>
                <a:ea typeface="Arial"/>
                <a:cs typeface="Arial"/>
              </a:defRPr>
            </a:pPr>
            <a:r>
              <a:rPr sz="1050" b="1" i="0">
                <a:solidFill>
                  <a:srgbClr val="B89C82"/>
                </a:solidFill>
                <a:latin typeface="Arial"/>
                <a:ea typeface="Arial"/>
                <a:cs typeface="Arial"/>
              </a:rPr>
              <a:t>INVESTOR DISCUSSION</a:t>
            </a:r>
          </a:p>
        </p:txBody>
      </p:sp>
      <p:sp>
        <p:nvSpPr>
          <p:cNvPr id="6" name="Rectangle 5">
            <a:extLst>
              <a:ext uri="{FF2B5EF4-FFF2-40B4-BE49-F238E27FC236}">
                <a16:creationId xmlns:a16="http://schemas.microsoft.com/office/drawing/2014/main" id="{9A0743FF-F207-4181-81FB-F36EA5F56DFE}"/>
              </a:ext>
            </a:extLst>
          </p:cNvPr>
          <p:cNvSpPr>
            <a:spLocks noGrp="1"/>
          </p:cNvSpPr>
          <p:nvPr/>
        </p:nvSpPr>
        <p:spPr>
          <a:xfrm>
            <a:off x="571500" y="2286000"/>
            <a:ext cx="7667625" cy="1762125"/>
          </a:xfrm>
          <a:prstGeom prst="rect">
            <a:avLst/>
          </a:prstGeom>
          <a:noFill/>
          <a:ln w="0">
            <a:noFill/>
            <a:prstDash val="solid"/>
          </a:ln>
        </p:spPr>
        <p:txBody>
          <a:bodyPr lIns="0" tIns="0" rIns="0" bIns="0" anchor="t">
            <a:noAutofit/>
          </a:bodyPr>
          <a:lstStyle/>
          <a:p>
            <a:pPr algn="l">
              <a:defRPr sz="5025" b="0" i="0">
                <a:solidFill>
                  <a:srgbClr val="FFFFFF"/>
                </a:solidFill>
                <a:latin typeface="Georgia"/>
                <a:ea typeface="Georgia"/>
                <a:cs typeface="Georgia"/>
              </a:defRPr>
            </a:pPr>
            <a:r>
              <a:rPr sz="5025" b="0" i="0">
                <a:solidFill>
                  <a:srgbClr val="FFFFFF"/>
                </a:solidFill>
                <a:latin typeface="Georgia"/>
                <a:ea typeface="Georgia"/>
                <a:cs typeface="Georgia"/>
              </a:rPr>
              <a:t>Built to scale.</a:t>
            </a:r>
          </a:p>
          <a:p>
            <a:pPr algn="l">
              <a:defRPr sz="5025" b="0" i="0">
                <a:solidFill>
                  <a:srgbClr val="FFFFFF"/>
                </a:solidFill>
                <a:latin typeface="Georgia"/>
                <a:ea typeface="Georgia"/>
                <a:cs typeface="Georgia"/>
              </a:defRPr>
            </a:pPr>
            <a:r>
              <a:rPr sz="5025" b="0" i="0">
                <a:solidFill>
                  <a:srgbClr val="FFFFFF"/>
                </a:solidFill>
                <a:latin typeface="Georgia"/>
                <a:ea typeface="Georgia"/>
                <a:cs typeface="Georgia"/>
              </a:rPr>
              <a:t>Designed to waste less.</a:t>
            </a:r>
          </a:p>
        </p:txBody>
      </p:sp>
      <p:sp>
        <p:nvSpPr>
          <p:cNvPr id="7" name="Rectangle 6">
            <a:extLst>
              <a:ext uri="{FF2B5EF4-FFF2-40B4-BE49-F238E27FC236}">
                <a16:creationId xmlns:a16="http://schemas.microsoft.com/office/drawing/2014/main" id="{4B01FEAC-B187-4662-80D3-B6C8C01F2433}"/>
              </a:ext>
            </a:extLst>
          </p:cNvPr>
          <p:cNvSpPr>
            <a:spLocks noGrp="1"/>
          </p:cNvSpPr>
          <p:nvPr/>
        </p:nvSpPr>
        <p:spPr>
          <a:xfrm>
            <a:off x="628650" y="4400550"/>
            <a:ext cx="8763000" cy="304800"/>
          </a:xfrm>
          <a:prstGeom prst="rect">
            <a:avLst/>
          </a:prstGeom>
          <a:noFill/>
          <a:ln w="0">
            <a:noFill/>
            <a:prstDash val="solid"/>
          </a:ln>
        </p:spPr>
        <p:txBody>
          <a:bodyPr lIns="0" tIns="0" rIns="0" bIns="0" anchor="t">
            <a:noAutofit/>
          </a:bodyPr>
          <a:lstStyle/>
          <a:p>
            <a:pPr algn="l">
              <a:defRPr sz="1275" b="1" i="0">
                <a:solidFill>
                  <a:srgbClr val="DCC8B4"/>
                </a:solidFill>
                <a:latin typeface="Arial"/>
                <a:ea typeface="Arial"/>
                <a:cs typeface="Arial"/>
              </a:defRPr>
            </a:pPr>
            <a:r>
              <a:rPr sz="1275" b="1" i="0">
                <a:solidFill>
                  <a:srgbClr val="DCC8B4"/>
                </a:solidFill>
                <a:latin typeface="Arial"/>
                <a:ea typeface="Arial"/>
                <a:cs typeface="Arial"/>
              </a:rPr>
              <a:t>Original fashion  •  A controlled launch budget  •  Clear financial measures</a:t>
            </a:r>
          </a:p>
        </p:txBody>
      </p:sp>
      <p:sp>
        <p:nvSpPr>
          <p:cNvPr id="8" name="Straight Connector 7">
            <a:extLst>
              <a:ext uri="{FF2B5EF4-FFF2-40B4-BE49-F238E27FC236}">
                <a16:creationId xmlns:a16="http://schemas.microsoft.com/office/drawing/2014/main" id="{3EF5ECDB-777F-4997-B707-E96FD71EA347}"/>
              </a:ext>
            </a:extLst>
          </p:cNvPr>
          <p:cNvSpPr>
            <a:spLocks noGrp="1"/>
          </p:cNvSpPr>
          <p:nvPr/>
        </p:nvSpPr>
        <p:spPr>
          <a:xfrm>
            <a:off x="628650" y="4895850"/>
            <a:ext cx="9944100" cy="0"/>
          </a:xfrm>
          <a:prstGeom prst="line">
            <a:avLst/>
          </a:prstGeom>
          <a:noFill/>
          <a:ln w="19050">
            <a:solidFill>
              <a:srgbClr val="B89C82"/>
            </a:solidFill>
            <a:prstDash val="solid"/>
          </a:ln>
        </p:spPr>
        <p:txBody>
          <a:bodyPr/>
          <a:lstStyle/>
          <a:p>
            <a:endParaRPr lang="en-GB"/>
          </a:p>
        </p:txBody>
      </p:sp>
      <p:sp>
        <p:nvSpPr>
          <p:cNvPr id="9" name="Rectangle 8">
            <a:extLst>
              <a:ext uri="{FF2B5EF4-FFF2-40B4-BE49-F238E27FC236}">
                <a16:creationId xmlns:a16="http://schemas.microsoft.com/office/drawing/2014/main" id="{CD847142-AA43-4ED1-BC71-878D81B2B381}"/>
              </a:ext>
            </a:extLst>
          </p:cNvPr>
          <p:cNvSpPr>
            <a:spLocks noGrp="1"/>
          </p:cNvSpPr>
          <p:nvPr/>
        </p:nvSpPr>
        <p:spPr>
          <a:xfrm>
            <a:off x="628650" y="5219700"/>
            <a:ext cx="4000500" cy="400050"/>
          </a:xfrm>
          <a:prstGeom prst="rect">
            <a:avLst/>
          </a:prstGeom>
          <a:noFill/>
          <a:ln w="0">
            <a:noFill/>
            <a:prstDash val="solid"/>
          </a:ln>
        </p:spPr>
        <p:txBody>
          <a:bodyPr lIns="0" tIns="0" rIns="0" bIns="0" anchor="t">
            <a:noAutofit/>
          </a:bodyPr>
          <a:lstStyle/>
          <a:p>
            <a:pPr algn="l">
              <a:defRPr sz="2175" b="0" i="0">
                <a:solidFill>
                  <a:srgbClr val="FFFFFF"/>
                </a:solidFill>
                <a:latin typeface="Georgia"/>
                <a:ea typeface="Georgia"/>
                <a:cs typeface="Georgia"/>
              </a:defRPr>
            </a:pPr>
            <a:r>
              <a:rPr sz="2175" b="0" i="0">
                <a:solidFill>
                  <a:srgbClr val="FFFFFF"/>
                </a:solidFill>
                <a:latin typeface="Georgia"/>
                <a:ea typeface="Georgia"/>
                <a:cs typeface="Georgia"/>
              </a:rPr>
              <a:t>£25,000 launch funding</a:t>
            </a:r>
          </a:p>
        </p:txBody>
      </p:sp>
      <p:sp>
        <p:nvSpPr>
          <p:cNvPr id="10" name="Rectangle 9">
            <a:extLst>
              <a:ext uri="{FF2B5EF4-FFF2-40B4-BE49-F238E27FC236}">
                <a16:creationId xmlns:a16="http://schemas.microsoft.com/office/drawing/2014/main" id="{17BE633D-00F5-4B7E-B28F-409ABEA0149B}"/>
              </a:ext>
            </a:extLst>
          </p:cNvPr>
          <p:cNvSpPr>
            <a:spLocks noGrp="1"/>
          </p:cNvSpPr>
          <p:nvPr/>
        </p:nvSpPr>
        <p:spPr>
          <a:xfrm>
            <a:off x="6819900" y="5257800"/>
            <a:ext cx="4095750" cy="400050"/>
          </a:xfrm>
          <a:prstGeom prst="rect">
            <a:avLst/>
          </a:prstGeom>
          <a:noFill/>
          <a:ln w="0">
            <a:noFill/>
            <a:prstDash val="solid"/>
          </a:ln>
        </p:spPr>
        <p:txBody>
          <a:bodyPr lIns="0" tIns="0" rIns="0" bIns="0" anchor="t">
            <a:noAutofit/>
          </a:bodyPr>
          <a:lstStyle/>
          <a:p>
            <a:pPr algn="r">
              <a:defRPr sz="1725" b="0" i="0">
                <a:solidFill>
                  <a:srgbClr val="FFFFFF"/>
                </a:solidFill>
                <a:latin typeface="Arial"/>
                <a:ea typeface="Arial"/>
                <a:cs typeface="Arial"/>
              </a:defRPr>
            </a:pPr>
            <a:r>
              <a:rPr sz="1725" b="0" i="0">
                <a:solidFill>
                  <a:srgbClr val="FFFFFF"/>
                </a:solidFill>
                <a:latin typeface="Arial"/>
                <a:ea typeface="Arial"/>
                <a:cs typeface="Arial"/>
              </a:rPr>
              <a:t>Thank you. I welcome your questions.</a:t>
            </a:r>
          </a:p>
        </p:txBody>
      </p:sp>
      <p:sp>
        <p:nvSpPr>
          <p:cNvPr id="11" name="Rectangle 10">
            <a:extLst>
              <a:ext uri="{FF2B5EF4-FFF2-40B4-BE49-F238E27FC236}">
                <a16:creationId xmlns:a16="http://schemas.microsoft.com/office/drawing/2014/main" id="{7642CE45-4116-4096-B339-1BED8610E475}"/>
              </a:ext>
            </a:extLst>
          </p:cNvPr>
          <p:cNvSpPr>
            <a:spLocks noGrp="1"/>
          </p:cNvSpPr>
          <p:nvPr/>
        </p:nvSpPr>
        <p:spPr>
          <a:xfrm>
            <a:off x="11096625" y="6324600"/>
            <a:ext cx="476250" cy="209550"/>
          </a:xfrm>
          <a:prstGeom prst="rect">
            <a:avLst/>
          </a:prstGeom>
          <a:noFill/>
          <a:ln w="0">
            <a:noFill/>
            <a:prstDash val="solid"/>
          </a:ln>
        </p:spPr>
        <p:txBody>
          <a:bodyPr lIns="0" tIns="0" rIns="0" bIns="0" anchor="t">
            <a:noAutofit/>
          </a:bodyPr>
          <a:lstStyle/>
          <a:p>
            <a:pPr algn="r">
              <a:defRPr sz="825" b="1" i="0">
                <a:solidFill>
                  <a:srgbClr val="B89C82"/>
                </a:solidFill>
                <a:latin typeface="Arial"/>
                <a:ea typeface="Arial"/>
                <a:cs typeface="Arial"/>
              </a:defRPr>
            </a:pPr>
            <a:r>
              <a:rPr sz="825" b="1" i="0">
                <a:solidFill>
                  <a:srgbClr val="B89C82"/>
                </a:solidFill>
                <a:latin typeface="Arial"/>
                <a:ea typeface="Arial"/>
                <a:cs typeface="Arial"/>
              </a:rPr>
              <a:t>13</a:t>
            </a:r>
          </a:p>
        </p:txBody>
      </p:sp>
    </p:spTree>
    <p:extLst>
      <p:ext uri="{BB962C8B-B14F-4D97-AF65-F5344CB8AC3E}">
        <p14:creationId xmlns:p14="http://schemas.microsoft.com/office/powerpoint/2010/main" val="904780599"/>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11099</TotalTime>
  <Words>2088</Words>
  <Application>Microsoft Office PowerPoint</Application>
  <DocSecurity>0</DocSecurity>
  <PresentationFormat>Widescreen</PresentationFormat>
  <Paragraphs>242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Georgia</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Rajakumari Manickam (2430805)</cp:lastModifiedBy>
  <cp:revision>3</cp:revision>
  <dcterms:created xsi:type="dcterms:W3CDTF">2026-07-27T19:50:44Z</dcterms:created>
  <dcterms:modified xsi:type="dcterms:W3CDTF">2026-08-04T14:29:20Z</dcterms:modified>
</cp:coreProperties>
</file>