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9" r:id="rId1"/>
  </p:sldMasterIdLst>
  <p:notesMasterIdLst>
    <p:notesMasterId r:id="rId33"/>
  </p:notesMasterIdLst>
  <p:sldIdLst>
    <p:sldId id="257" r:id="rId2"/>
    <p:sldId id="258" r:id="rId3"/>
    <p:sldId id="259" r:id="rId4"/>
    <p:sldId id="260" r:id="rId5"/>
    <p:sldId id="265" r:id="rId6"/>
    <p:sldId id="290" r:id="rId7"/>
    <p:sldId id="266" r:id="rId8"/>
    <p:sldId id="285" r:id="rId9"/>
    <p:sldId id="272" r:id="rId10"/>
    <p:sldId id="273" r:id="rId11"/>
    <p:sldId id="291" r:id="rId12"/>
    <p:sldId id="274" r:id="rId13"/>
    <p:sldId id="286" r:id="rId14"/>
    <p:sldId id="275" r:id="rId15"/>
    <p:sldId id="276" r:id="rId16"/>
    <p:sldId id="292" r:id="rId17"/>
    <p:sldId id="277" r:id="rId18"/>
    <p:sldId id="287" r:id="rId19"/>
    <p:sldId id="278" r:id="rId20"/>
    <p:sldId id="279" r:id="rId21"/>
    <p:sldId id="293" r:id="rId22"/>
    <p:sldId id="280" r:id="rId23"/>
    <p:sldId id="288" r:id="rId24"/>
    <p:sldId id="281" r:id="rId25"/>
    <p:sldId id="282" r:id="rId26"/>
    <p:sldId id="294" r:id="rId27"/>
    <p:sldId id="283" r:id="rId28"/>
    <p:sldId id="289" r:id="rId29"/>
    <p:sldId id="261" r:id="rId30"/>
    <p:sldId id="264" r:id="rId31"/>
    <p:sldId id="284"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elina Miteva (2512853)" initials="NM(" lastIdx="1" clrIdx="0">
    <p:extLst>
      <p:ext uri="{19B8F6BF-5375-455C-9EA6-DF929625EA0E}">
        <p15:presenceInfo xmlns:p15="http://schemas.microsoft.com/office/powerpoint/2012/main" userId="S::2512853@student.uwtsd.ac.uk::7df9f65d-f5ec-4a8a-9b71-1c090ea6e84c" providerId="AD"/>
      </p:ext>
    </p:extLst>
  </p:cmAuthor>
  <p:cmAuthor id="2" name="Eli Moura Pereira (2533732)" initials="EM" lastIdx="2" clrIdx="1">
    <p:extLst>
      <p:ext uri="{19B8F6BF-5375-455C-9EA6-DF929625EA0E}">
        <p15:presenceInfo xmlns:p15="http://schemas.microsoft.com/office/powerpoint/2012/main" userId="S::2533732@student.uwtsd.ac.uk::e8bb5d42-9972-4300-9267-865be8c6be8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6-07-30T12:21:47.318" idx="1">
    <p:pos x="10" y="10"/>
    <p:text>Age/Generational Barrier
Flight Foods has employees aged 16–60. Older workers understand Gary’s instructions better, while younger workers make more mistakes because they have less experience. This creates communication problems and affects food quality and safety.</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9A45A9-8069-2F41-B366-EE63EB4F3657}" type="datetimeFigureOut">
              <a:rPr lang="en-GB" smtClean="0"/>
              <a:t>10/08/2026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EAFF3B-1992-584F-82AE-62AEF00FE458}" type="slidenum">
              <a:rPr lang="en-GB" smtClean="0"/>
              <a:t>‹#›</a:t>
            </a:fld>
            <a:endParaRPr lang="en-GB"/>
          </a:p>
        </p:txBody>
      </p:sp>
    </p:spTree>
    <p:extLst>
      <p:ext uri="{BB962C8B-B14F-4D97-AF65-F5344CB8AC3E}">
        <p14:creationId xmlns:p14="http://schemas.microsoft.com/office/powerpoint/2010/main" val="25104333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4EAFF3B-1992-584F-82AE-62AEF00FE458}" type="slidenum">
              <a:rPr lang="en-GB" smtClean="0"/>
              <a:t>5</a:t>
            </a:fld>
            <a:endParaRPr lang="en-GB"/>
          </a:p>
        </p:txBody>
      </p:sp>
    </p:spTree>
    <p:extLst>
      <p:ext uri="{BB962C8B-B14F-4D97-AF65-F5344CB8AC3E}">
        <p14:creationId xmlns:p14="http://schemas.microsoft.com/office/powerpoint/2010/main" val="31081005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a:t>)</a:t>
            </a:r>
          </a:p>
        </p:txBody>
      </p:sp>
      <p:sp>
        <p:nvSpPr>
          <p:cNvPr id="4" name="Slide Number Placeholder 3"/>
          <p:cNvSpPr>
            <a:spLocks noGrp="1"/>
          </p:cNvSpPr>
          <p:nvPr>
            <p:ph type="sldNum" sz="quarter" idx="5"/>
          </p:nvPr>
        </p:nvSpPr>
        <p:spPr/>
        <p:txBody>
          <a:bodyPr/>
          <a:lstStyle/>
          <a:p>
            <a:fld id="{D4EAFF3B-1992-584F-82AE-62AEF00FE458}" type="slidenum">
              <a:rPr lang="en-GB" smtClean="0"/>
              <a:t>12</a:t>
            </a:fld>
            <a:endParaRPr lang="en-GB"/>
          </a:p>
        </p:txBody>
      </p:sp>
    </p:spTree>
    <p:extLst>
      <p:ext uri="{BB962C8B-B14F-4D97-AF65-F5344CB8AC3E}">
        <p14:creationId xmlns:p14="http://schemas.microsoft.com/office/powerpoint/2010/main" val="6239963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4EAFF3B-1992-584F-82AE-62AEF00FE458}" type="slidenum">
              <a:rPr lang="en-GB" smtClean="0"/>
              <a:t>30</a:t>
            </a:fld>
            <a:endParaRPr lang="en-GB"/>
          </a:p>
        </p:txBody>
      </p:sp>
    </p:spTree>
    <p:extLst>
      <p:ext uri="{BB962C8B-B14F-4D97-AF65-F5344CB8AC3E}">
        <p14:creationId xmlns:p14="http://schemas.microsoft.com/office/powerpoint/2010/main" val="34043479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82296" y="64007"/>
            <a:ext cx="12015216" cy="5120639"/>
          </a:xfrm>
        </p:spPr>
        <p:txBody>
          <a:bodyPr>
            <a:normAutofit/>
          </a:bodyPr>
          <a:lstStyle>
            <a:lvl1pPr>
              <a:defRPr sz="11000" cap="all" baseline="0"/>
            </a:lvl1pPr>
          </a:lstStyle>
          <a:p>
            <a:r>
              <a:rPr lang="en-US"/>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53608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C764DE79-268F-4C1A-8933-263129D2AF90}" type="datetimeFigureOut">
              <a:rPr lang="en-US" smtClean="0"/>
              <a:t>8/10/26</a:t>
            </a:fld>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48F63A3B-78C7-47BE-AE5E-E10140E04643}" type="slidenum">
              <a:rPr lang="en-US" smtClean="0"/>
              <a:t>‹#›</a:t>
            </a:fld>
            <a:endParaRPr lang="en-US"/>
          </a:p>
        </p:txBody>
      </p:sp>
      <p:cxnSp>
        <p:nvCxnSpPr>
          <p:cNvPr id="8" name="Straight Connector 7">
            <a:extLst>
              <a:ext uri="{FF2B5EF4-FFF2-40B4-BE49-F238E27FC236}">
                <a16:creationId xmlns:a16="http://schemas.microsoft.com/office/drawing/2014/main" id="{3C1F8589-B640-4540-D0AD-2B0461CD340F}"/>
              </a:ext>
              <a:ext uri="{C183D7F6-B498-43B3-948B-1728B52AA6E4}">
                <adec:decorative xmlns:adec="http://schemas.microsoft.com/office/drawing/2017/decorative" val="1"/>
              </a:ext>
            </a:extLst>
          </p:cNvPr>
          <p:cNvCxnSpPr>
            <a:cxnSpLocks/>
          </p:cNvCxnSpPr>
          <p:nvPr/>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84576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a:xfrm>
            <a:off x="1088136" y="1090246"/>
            <a:ext cx="10840626" cy="79051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a:xfrm>
            <a:off x="1088135" y="1880756"/>
            <a:ext cx="10840627" cy="455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C764DE79-268F-4C1A-8933-263129D2AF90}" type="datetimeFigureOut">
              <a:rPr lang="en-US" smtClean="0"/>
              <a:t>8/10/26</a:t>
            </a:fld>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48F63A3B-78C7-47BE-AE5E-E10140E04643}" type="slidenum">
              <a:rPr lang="en-US" smtClean="0"/>
              <a:t>‹#›</a:t>
            </a:fld>
            <a:endParaRPr lang="en-US"/>
          </a:p>
        </p:txBody>
      </p:sp>
      <p:cxnSp>
        <p:nvCxnSpPr>
          <p:cNvPr id="7" name="Straight Connector 6">
            <a:extLst>
              <a:ext uri="{FF2B5EF4-FFF2-40B4-BE49-F238E27FC236}">
                <a16:creationId xmlns:a16="http://schemas.microsoft.com/office/drawing/2014/main" id="{FD144482-F463-E942-01AE-69DF54F4171C}"/>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7982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7847" y="4676177"/>
            <a:ext cx="10835639" cy="1319510"/>
          </a:xfrm>
        </p:spPr>
        <p:txBody>
          <a:bodyPr vert="horz" lIns="91440" tIns="45720" rIns="91440" bIns="45720" rtlCol="0" anchor="b">
            <a:noAutofit/>
          </a:bodyPr>
          <a:lstStyle>
            <a:lvl1pPr>
              <a:defRPr lang="en-US" sz="5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87847" y="6065134"/>
            <a:ext cx="10835639" cy="373766"/>
          </a:xfrm>
        </p:spPr>
        <p:txBody>
          <a:bodyPr vert="horz" lIns="91440" tIns="45720" rIns="91440" bIns="45720" rtlCol="0" anchor="b">
            <a:noAutofit/>
          </a:bodyPr>
          <a:lstStyle>
            <a:lvl1pPr marL="0" indent="0">
              <a:spcBef>
                <a:spcPts val="0"/>
              </a:spcBef>
              <a:buNone/>
              <a:defRPr lang="en-US" sz="20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1"/>
            <a:ext cx="12191999" cy="4467828"/>
          </a:xfrm>
          <a:blipFill dpi="0" rotWithShape="1">
            <a:blip r:embed="rId2">
              <a:alphaModFix amt="60000"/>
            </a:blip>
            <a:srcRect/>
            <a:stretch>
              <a:fillRect/>
            </a:stretch>
          </a:blipFill>
        </p:spPr>
        <p:txBody>
          <a:bodyPr/>
          <a:lstStyle>
            <a:lvl1pPr marL="0" indent="0">
              <a:buNone/>
              <a:defRPr/>
            </a:lvl1pPr>
          </a:lstStyle>
          <a:p>
            <a:r>
              <a:rPr lang="en-US"/>
              <a:t> </a:t>
            </a:r>
          </a:p>
        </p:txBody>
      </p:sp>
      <p:cxnSp>
        <p:nvCxnSpPr>
          <p:cNvPr id="4" name="Straight Connector 3">
            <a:extLst>
              <a:ext uri="{FF2B5EF4-FFF2-40B4-BE49-F238E27FC236}">
                <a16:creationId xmlns:a16="http://schemas.microsoft.com/office/drawing/2014/main" id="{A7765164-0D02-5316-1845-119CB011190B}"/>
              </a:ext>
              <a:ext uri="{C183D7F6-B498-43B3-948B-1728B52AA6E4}">
                <adec:decorative xmlns:adec="http://schemas.microsoft.com/office/drawing/2017/decorative" val="1"/>
              </a:ext>
            </a:extLst>
          </p:cNvPr>
          <p:cNvCxnSpPr>
            <a:cxnSpLocks/>
          </p:cNvCxnSpPr>
          <p:nvPr/>
        </p:nvCxnSpPr>
        <p:spPr>
          <a:xfrm>
            <a:off x="0" y="5715000"/>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DFA2081-8ED6-0719-D0B6-2818D6019332}"/>
              </a:ext>
            </a:extLst>
          </p:cNvPr>
          <p:cNvSpPr>
            <a:spLocks noGrp="1"/>
          </p:cNvSpPr>
          <p:nvPr>
            <p:ph type="ftr" sz="quarter" idx="15"/>
          </p:nvPr>
        </p:nvSpPr>
        <p:spPr/>
        <p:txBody>
          <a:bodyPr/>
          <a:lstStyle/>
          <a:p>
            <a:endParaRPr lang="en-US"/>
          </a:p>
        </p:txBody>
      </p:sp>
      <p:sp>
        <p:nvSpPr>
          <p:cNvPr id="5" name="Date Placeholder 4">
            <a:extLst>
              <a:ext uri="{FF2B5EF4-FFF2-40B4-BE49-F238E27FC236}">
                <a16:creationId xmlns:a16="http://schemas.microsoft.com/office/drawing/2014/main" id="{9A51F47A-9B8B-A343-2C56-110E21331AE3}"/>
              </a:ext>
            </a:extLst>
          </p:cNvPr>
          <p:cNvSpPr>
            <a:spLocks noGrp="1"/>
          </p:cNvSpPr>
          <p:nvPr>
            <p:ph type="dt" sz="half" idx="14"/>
          </p:nvPr>
        </p:nvSpPr>
        <p:spPr/>
        <p:txBody>
          <a:bodyPr/>
          <a:lstStyle/>
          <a:p>
            <a:fld id="{C764DE79-268F-4C1A-8933-263129D2AF90}" type="datetimeFigureOut">
              <a:rPr lang="en-US" smtClean="0"/>
              <a:t>8/10/26</a:t>
            </a:fld>
            <a:endParaRPr lang="en-US"/>
          </a:p>
        </p:txBody>
      </p:sp>
      <p:sp>
        <p:nvSpPr>
          <p:cNvPr id="10" name="Slide Number Placeholder 9">
            <a:extLst>
              <a:ext uri="{FF2B5EF4-FFF2-40B4-BE49-F238E27FC236}">
                <a16:creationId xmlns:a16="http://schemas.microsoft.com/office/drawing/2014/main" id="{F259CCC4-FA9E-2074-3142-5EBA62F91B25}"/>
              </a:ext>
            </a:extLst>
          </p:cNvPr>
          <p:cNvSpPr>
            <a:spLocks noGrp="1"/>
          </p:cNvSpPr>
          <p:nvPr>
            <p:ph type="sldNum" sz="quarter" idx="16"/>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71200619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736010" cy="2845567"/>
          </a:xfrm>
        </p:spPr>
        <p:txBody>
          <a:bodyPr vert="horz" lIns="91440" tIns="45720" rIns="91440" bIns="45720" rtlCol="0" anchor="b">
            <a:no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729915" cy="1123122"/>
          </a:xfrm>
        </p:spPr>
        <p:txBody>
          <a:bodyPr vert="horz" lIns="91440" tIns="45720" rIns="91440" bIns="45720" rtlCol="0">
            <a:normAutofit/>
          </a:bodyPr>
          <a:lstStyle>
            <a:lvl1pPr marL="0" indent="0">
              <a:lnSpc>
                <a:spcPct val="100000"/>
              </a:lnSpc>
              <a:buNone/>
              <a:defRPr lang="en-US" sz="16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0" y="0"/>
            <a:ext cx="7617785"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17" name="Footer Placeholder 4">
            <a:extLst>
              <a:ext uri="{FF2B5EF4-FFF2-40B4-BE49-F238E27FC236}">
                <a16:creationId xmlns:a16="http://schemas.microsoft.com/office/drawing/2014/main" id="{DF8C2BF2-38FB-0598-A4BE-DD111229A3FE}"/>
              </a:ext>
            </a:extLst>
          </p:cNvPr>
          <p:cNvSpPr>
            <a:spLocks noGrp="1"/>
          </p:cNvSpPr>
          <p:nvPr>
            <p:ph type="ftr" sz="quarter" idx="11"/>
          </p:nvPr>
        </p:nvSpPr>
        <p:spPr>
          <a:xfrm>
            <a:off x="7846388" y="6438900"/>
            <a:ext cx="1714301" cy="419100"/>
          </a:xfrm>
        </p:spPr>
        <p:txBody>
          <a:bodyPr/>
          <a:lstStyle/>
          <a:p>
            <a:endParaRPr lang="en-US"/>
          </a:p>
        </p:txBody>
      </p:sp>
      <p:sp>
        <p:nvSpPr>
          <p:cNvPr id="18" name="Date Placeholder 4">
            <a:extLst>
              <a:ext uri="{FF2B5EF4-FFF2-40B4-BE49-F238E27FC236}">
                <a16:creationId xmlns:a16="http://schemas.microsoft.com/office/drawing/2014/main" id="{5A41BBAF-5441-8512-B575-2EB961DD485E}"/>
              </a:ext>
            </a:extLst>
          </p:cNvPr>
          <p:cNvSpPr>
            <a:spLocks noGrp="1"/>
          </p:cNvSpPr>
          <p:nvPr>
            <p:ph type="dt" sz="half" idx="15"/>
          </p:nvPr>
        </p:nvSpPr>
        <p:spPr>
          <a:xfrm>
            <a:off x="9650896" y="6438900"/>
            <a:ext cx="864704" cy="419100"/>
          </a:xfrm>
        </p:spPr>
        <p:txBody>
          <a:bodyPr/>
          <a:lstStyle/>
          <a:p>
            <a:fld id="{C764DE79-268F-4C1A-8933-263129D2AF90}" type="datetimeFigureOut">
              <a:rPr lang="en-US" smtClean="0"/>
              <a:t>8/10/26</a:t>
            </a:fld>
            <a:endParaRPr lang="en-US"/>
          </a:p>
        </p:txBody>
      </p:sp>
      <p:sp>
        <p:nvSpPr>
          <p:cNvPr id="19" name="Slide Number Placeholder 5">
            <a:extLst>
              <a:ext uri="{FF2B5EF4-FFF2-40B4-BE49-F238E27FC236}">
                <a16:creationId xmlns:a16="http://schemas.microsoft.com/office/drawing/2014/main" id="{89401810-4A83-D1CF-00A6-76F622C7153C}"/>
              </a:ext>
            </a:extLst>
          </p:cNvPr>
          <p:cNvSpPr>
            <a:spLocks noGrp="1"/>
          </p:cNvSpPr>
          <p:nvPr>
            <p:ph type="sldNum" sz="quarter" idx="12"/>
          </p:nvPr>
        </p:nvSpPr>
        <p:spPr>
          <a:xfrm>
            <a:off x="10523764" y="6438900"/>
            <a:ext cx="601436" cy="419100"/>
          </a:xfrm>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94837772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1A7175-8061-E7CC-68E4-2B3CECB6CCFE}"/>
              </a:ext>
            </a:extLst>
          </p:cNvPr>
          <p:cNvSpPr>
            <a:spLocks noGrp="1"/>
          </p:cNvSpPr>
          <p:nvPr>
            <p:ph type="title" hasCustomPrompt="1"/>
          </p:nvPr>
        </p:nvSpPr>
        <p:spPr>
          <a:xfrm>
            <a:off x="1088136" y="1090244"/>
            <a:ext cx="10037064" cy="5159257"/>
          </a:xfrm>
        </p:spPr>
        <p:txBody>
          <a:bodyPr>
            <a:normAutofit/>
          </a:bodyPr>
          <a:lstStyle>
            <a:lvl1pPr>
              <a:defRPr sz="8000">
                <a:solidFill>
                  <a:schemeClr val="bg1"/>
                </a:solidFill>
              </a:defRPr>
            </a:lvl1pPr>
          </a:lstStyle>
          <a:p>
            <a:r>
              <a:rPr lang="en-US"/>
              <a:t>Section header</a:t>
            </a:r>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lvl1pPr>
              <a:defRPr>
                <a:solidFill>
                  <a:schemeClr val="bg1"/>
                </a:solidFill>
              </a:defRPr>
            </a:lvl1pPr>
          </a:lstStyle>
          <a:p>
            <a:fld id="{C764DE79-268F-4C1A-8933-263129D2AF90}" type="datetimeFigureOut">
              <a:rPr lang="en-US" smtClean="0"/>
              <a:t>8/10/26</a:t>
            </a:fld>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lvl1pPr>
              <a:defRPr>
                <a:solidFill>
                  <a:schemeClr val="bg1"/>
                </a:solidFill>
              </a:defRPr>
            </a:lvl1pPr>
          </a:lstStyle>
          <a:p>
            <a:fld id="{48F63A3B-78C7-47BE-AE5E-E10140E04643}" type="slidenum">
              <a:rPr lang="en-US" smtClean="0"/>
              <a:t>‹#›</a:t>
            </a:fld>
            <a:endParaRPr lang="en-US"/>
          </a:p>
        </p:txBody>
      </p:sp>
      <p:cxnSp>
        <p:nvCxnSpPr>
          <p:cNvPr id="9" name="Straight Connector 8">
            <a:extLst>
              <a:ext uri="{FF2B5EF4-FFF2-40B4-BE49-F238E27FC236}">
                <a16:creationId xmlns:a16="http://schemas.microsoft.com/office/drawing/2014/main" id="{96A5A591-C2D3-D6A3-432F-2C1371951C13}"/>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800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090940" y="1088702"/>
            <a:ext cx="8479072" cy="1395553"/>
          </a:xfrm>
        </p:spPr>
        <p:txBody>
          <a:bodyPr anchor="t">
            <a:normAutofit/>
          </a:bodyPr>
          <a:lstStyle>
            <a:lvl1pPr>
              <a:defRPr sz="3600"/>
            </a:lvl1pPr>
          </a:lstStyle>
          <a:p>
            <a:r>
              <a:rPr lang="en-US"/>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096697" y="2484255"/>
            <a:ext cx="8467558" cy="3539514"/>
          </a:xfrm>
        </p:spPr>
        <p:txBody>
          <a:bodyPr>
            <a:normAutofit/>
          </a:bodyPr>
          <a:lstStyle>
            <a:lvl1pPr marL="457200" indent="-457200">
              <a:lnSpc>
                <a:spcPct val="100000"/>
              </a:lnSpc>
              <a:buFont typeface="+mj-lt"/>
              <a:buAutoNum type="arabicPeriod"/>
              <a:defRPr sz="2000"/>
            </a:lvl1pPr>
            <a:lvl2pPr marL="685800" indent="-4572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marL="1257300" indent="-342900">
              <a:lnSpc>
                <a:spcPct val="100000"/>
              </a:lnSpc>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C764DE79-268F-4C1A-8933-263129D2AF90}" type="datetimeFigureOut">
              <a:rPr lang="en-US" smtClean="0"/>
              <a:t>8/10/26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48F63A3B-78C7-47BE-AE5E-E10140E04643}" type="slidenum">
              <a:rPr lang="en-US" smtClean="0"/>
              <a:t>‹#›</a:t>
            </a:fld>
            <a:endParaRPr lang="en-US"/>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60245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1088136" y="1088136"/>
            <a:ext cx="5749392" cy="1554480"/>
          </a:xfrm>
        </p:spPr>
        <p:txBody>
          <a:bodyPr anchor="t" anchorCtr="0">
            <a:normAutofit/>
          </a:bodyPr>
          <a:lstStyle>
            <a:lvl1pPr>
              <a:defRPr sz="3600"/>
            </a:lvl1pPr>
          </a:lstStyle>
          <a:p>
            <a:r>
              <a:rPr lang="en-US"/>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088136" y="2651760"/>
            <a:ext cx="5749392" cy="3694176"/>
          </a:xfrm>
        </p:spPr>
        <p:txBody>
          <a:bodyPr>
            <a:normAutofit/>
          </a:bodyPr>
          <a:lstStyle>
            <a:lvl1pPr marL="342900" indent="-342900">
              <a:lnSpc>
                <a:spcPct val="100000"/>
              </a:lnSpc>
              <a:buFont typeface="System Font Regular"/>
              <a:buChar char="-"/>
              <a:defRPr sz="2000"/>
            </a:lvl1pPr>
            <a:lvl2pPr>
              <a:lnSpc>
                <a:spcPct val="100000"/>
              </a:lnSpc>
              <a:defRPr sz="2000"/>
            </a:lvl2pPr>
            <a:lvl3pPr>
              <a:lnSpc>
                <a:spcPct val="100000"/>
              </a:lnSpc>
              <a:defRPr sz="2000"/>
            </a:lvl3pPr>
            <a:lvl4pPr>
              <a:lnSpc>
                <a:spcPct val="100000"/>
              </a:lnSpc>
              <a:defRPr sz="2000"/>
            </a:lvl4pPr>
            <a:lvl5pPr>
              <a:lnSpc>
                <a:spcPct val="100000"/>
              </a:lnSpc>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090940" y="6438900"/>
            <a:ext cx="3915404" cy="419100"/>
          </a:xfrm>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5006344" y="6438900"/>
            <a:ext cx="1126120" cy="419100"/>
          </a:xfrm>
        </p:spPr>
        <p:txBody>
          <a:bodyPr/>
          <a:lstStyle/>
          <a:p>
            <a:fld id="{C764DE79-268F-4C1A-8933-263129D2AF90}" type="datetimeFigureOut">
              <a:rPr lang="en-US" smtClean="0"/>
              <a:t>8/10/26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132464" y="6438900"/>
            <a:ext cx="705064" cy="419100"/>
          </a:xfrm>
        </p:spPr>
        <p:txBody>
          <a:bodyPr/>
          <a:lstStyle/>
          <a:p>
            <a:fld id="{48F63A3B-78C7-47BE-AE5E-E10140E04643}" type="slidenum">
              <a:rPr lang="en-US" smtClean="0"/>
              <a:t>‹#›</a:t>
            </a:fld>
            <a:endParaRPr lang="en-US"/>
          </a:p>
        </p:txBody>
      </p:sp>
      <p:sp>
        <p:nvSpPr>
          <p:cNvPr id="6" name="Picture Placeholder 10">
            <a:extLst>
              <a:ext uri="{FF2B5EF4-FFF2-40B4-BE49-F238E27FC236}">
                <a16:creationId xmlns:a16="http://schemas.microsoft.com/office/drawing/2014/main" id="{E4B52E79-E470-1B1A-EADF-94DA7253B328}"/>
              </a:ext>
            </a:extLst>
          </p:cNvPr>
          <p:cNvSpPr>
            <a:spLocks noGrp="1"/>
          </p:cNvSpPr>
          <p:nvPr>
            <p:ph type="pic" sz="quarter" idx="14" hasCustomPrompt="1"/>
          </p:nvPr>
        </p:nvSpPr>
        <p:spPr>
          <a:xfrm>
            <a:off x="7315200" y="0"/>
            <a:ext cx="4876800" cy="6858000"/>
          </a:xfrm>
          <a:blipFill dpi="0" rotWithShape="1">
            <a:blip r:embed="rId2">
              <a:alphaModFix amt="60000"/>
            </a:blip>
            <a:srcRect/>
            <a:stretch>
              <a:fillRect/>
            </a:stretch>
          </a:blipFill>
        </p:spPr>
        <p:txBody>
          <a:bodyPr/>
          <a:lstStyle>
            <a:lvl1pPr>
              <a:defRPr/>
            </a:lvl1pPr>
          </a:lstStyle>
          <a:p>
            <a:r>
              <a:rPr lang="en-US"/>
              <a:t>  </a:t>
            </a:r>
          </a:p>
        </p:txBody>
      </p:sp>
      <p:cxnSp>
        <p:nvCxnSpPr>
          <p:cNvPr id="8" name="Straight Connector 7">
            <a:extLst>
              <a:ext uri="{FF2B5EF4-FFF2-40B4-BE49-F238E27FC236}">
                <a16:creationId xmlns:a16="http://schemas.microsoft.com/office/drawing/2014/main" id="{94C1AE97-7274-F222-2135-C3524958A87F}"/>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2183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7676" y="1114856"/>
            <a:ext cx="3923455" cy="4083580"/>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294612" y="1115290"/>
            <a:ext cx="5809713" cy="5171210"/>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764DE79-268F-4C1A-8933-263129D2AF90}" type="datetimeFigureOut">
              <a:rPr lang="en-US" smtClean="0"/>
              <a:t>8/10/26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48F63A3B-78C7-47BE-AE5E-E10140E04643}" type="slidenum">
              <a:rPr lang="en-US" smtClean="0"/>
              <a:t>‹#›</a:t>
            </a:fld>
            <a:endParaRPr lang="en-US"/>
          </a:p>
        </p:txBody>
      </p:sp>
      <p:cxnSp>
        <p:nvCxnSpPr>
          <p:cNvPr id="3" name="Straight Connector 2">
            <a:extLst>
              <a:ext uri="{FF2B5EF4-FFF2-40B4-BE49-F238E27FC236}">
                <a16:creationId xmlns:a16="http://schemas.microsoft.com/office/drawing/2014/main" id="{9954F329-E63B-9F25-4E06-2E98A6453DA7}"/>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0496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3701" y="1114655"/>
            <a:ext cx="2771326" cy="3675552"/>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134532" y="1129145"/>
            <a:ext cx="7794231" cy="5157355"/>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764DE79-268F-4C1A-8933-263129D2AF90}" type="datetimeFigureOut">
              <a:rPr lang="en-US" smtClean="0"/>
              <a:t>8/10/26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48F63A3B-78C7-47BE-AE5E-E10140E04643}" type="slidenum">
              <a:rPr lang="en-US" smtClean="0"/>
              <a:t>‹#›</a:t>
            </a:fld>
            <a:endParaRPr lang="en-US"/>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906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85788" y="1111101"/>
            <a:ext cx="6339412" cy="1143000"/>
          </a:xfrm>
        </p:spPr>
        <p:txBody>
          <a:bodyPr anchor="t"/>
          <a:lstStyle/>
          <a:p>
            <a:r>
              <a:rPr lang="en-US"/>
              <a:t>Click to edit Master title style</a:t>
            </a:r>
          </a:p>
        </p:txBody>
      </p:sp>
      <p:sp>
        <p:nvSpPr>
          <p:cNvPr id="6" name="Picture Placeholder 10">
            <a:extLst>
              <a:ext uri="{FF2B5EF4-FFF2-40B4-BE49-F238E27FC236}">
                <a16:creationId xmlns:a16="http://schemas.microsoft.com/office/drawing/2014/main" id="{6FB7CB50-241E-E6B6-1C0E-1B5466B14779}"/>
              </a:ext>
            </a:extLst>
          </p:cNvPr>
          <p:cNvSpPr>
            <a:spLocks noGrp="1"/>
          </p:cNvSpPr>
          <p:nvPr>
            <p:ph type="pic" sz="quarter" idx="13" hasCustomPrompt="1"/>
          </p:nvPr>
        </p:nvSpPr>
        <p:spPr>
          <a:xfrm>
            <a:off x="12192" y="0"/>
            <a:ext cx="4506585"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11" name="Content Placeholder 7">
            <a:extLst>
              <a:ext uri="{FF2B5EF4-FFF2-40B4-BE49-F238E27FC236}">
                <a16:creationId xmlns:a16="http://schemas.microsoft.com/office/drawing/2014/main" id="{A1C94DDD-A7D7-1407-F63C-F296AB454220}"/>
              </a:ext>
            </a:extLst>
          </p:cNvPr>
          <p:cNvSpPr>
            <a:spLocks noGrp="1"/>
          </p:cNvSpPr>
          <p:nvPr>
            <p:ph sz="quarter" idx="18"/>
          </p:nvPr>
        </p:nvSpPr>
        <p:spPr>
          <a:xfrm>
            <a:off x="4785787" y="2402887"/>
            <a:ext cx="6339414" cy="3883614"/>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3871FB-7459-8C2E-BA80-AD31AE855A93}"/>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7504282-04A3-1CE1-50A4-AF83D0D40A42}"/>
              </a:ext>
            </a:extLst>
          </p:cNvPr>
          <p:cNvSpPr>
            <a:spLocks noGrp="1"/>
          </p:cNvSpPr>
          <p:nvPr>
            <p:ph type="ftr" sz="quarter" idx="11"/>
          </p:nvPr>
        </p:nvSpPr>
        <p:spPr>
          <a:xfrm>
            <a:off x="4785788" y="6438900"/>
            <a:ext cx="4774902" cy="419100"/>
          </a:xfrm>
        </p:spPr>
        <p:txBody>
          <a:bodyPr/>
          <a:lstStyle/>
          <a:p>
            <a:endParaRPr lang="en-US"/>
          </a:p>
        </p:txBody>
      </p:sp>
      <p:sp>
        <p:nvSpPr>
          <p:cNvPr id="7" name="Date Placeholder 4">
            <a:extLst>
              <a:ext uri="{FF2B5EF4-FFF2-40B4-BE49-F238E27FC236}">
                <a16:creationId xmlns:a16="http://schemas.microsoft.com/office/drawing/2014/main" id="{CA12AEFE-D7DE-804A-807C-704D5B34E130}"/>
              </a:ext>
            </a:extLst>
          </p:cNvPr>
          <p:cNvSpPr>
            <a:spLocks noGrp="1"/>
          </p:cNvSpPr>
          <p:nvPr>
            <p:ph type="dt" sz="half" idx="15"/>
          </p:nvPr>
        </p:nvSpPr>
        <p:spPr>
          <a:xfrm>
            <a:off x="9650896" y="6438900"/>
            <a:ext cx="864704" cy="419100"/>
          </a:xfrm>
        </p:spPr>
        <p:txBody>
          <a:bodyPr/>
          <a:lstStyle/>
          <a:p>
            <a:fld id="{C764DE79-268F-4C1A-8933-263129D2AF90}" type="datetimeFigureOut">
              <a:rPr lang="en-US" smtClean="0"/>
              <a:t>8/10/26</a:t>
            </a:fld>
            <a:endParaRPr lang="en-US"/>
          </a:p>
        </p:txBody>
      </p:sp>
      <p:sp>
        <p:nvSpPr>
          <p:cNvPr id="8" name="Slide Number Placeholder 5">
            <a:extLst>
              <a:ext uri="{FF2B5EF4-FFF2-40B4-BE49-F238E27FC236}">
                <a16:creationId xmlns:a16="http://schemas.microsoft.com/office/drawing/2014/main" id="{9C293909-C7AB-A707-F48B-6007FE72563B}"/>
              </a:ext>
            </a:extLst>
          </p:cNvPr>
          <p:cNvSpPr>
            <a:spLocks noGrp="1"/>
          </p:cNvSpPr>
          <p:nvPr>
            <p:ph type="sldNum" sz="quarter" idx="12"/>
          </p:nvPr>
        </p:nvSpPr>
        <p:spPr>
          <a:xfrm>
            <a:off x="10523764" y="6438900"/>
            <a:ext cx="601436" cy="419100"/>
          </a:xfrm>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861309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76991" y="1112104"/>
            <a:ext cx="7321615" cy="932688"/>
          </a:xfrm>
        </p:spPr>
        <p:txBody>
          <a:bodyPr anchor="t"/>
          <a:lstStyle/>
          <a:p>
            <a:r>
              <a:rPr lang="en-US"/>
              <a:t>Click to edit Master title style</a:t>
            </a:r>
          </a:p>
        </p:txBody>
      </p:sp>
      <p:sp>
        <p:nvSpPr>
          <p:cNvPr id="15" name="Picture Placeholder 10">
            <a:extLst>
              <a:ext uri="{FF2B5EF4-FFF2-40B4-BE49-F238E27FC236}">
                <a16:creationId xmlns:a16="http://schemas.microsoft.com/office/drawing/2014/main" id="{5189CF27-6D02-DB0D-F5D1-1535F1479166}"/>
              </a:ext>
            </a:extLst>
          </p:cNvPr>
          <p:cNvSpPr>
            <a:spLocks noGrp="1"/>
          </p:cNvSpPr>
          <p:nvPr>
            <p:ph type="pic" sz="quarter" idx="19" hasCustomPrompt="1"/>
          </p:nvPr>
        </p:nvSpPr>
        <p:spPr>
          <a:xfrm>
            <a:off x="0" y="0"/>
            <a:ext cx="3526439"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6" name="Content Placeholder 7">
            <a:extLst>
              <a:ext uri="{FF2B5EF4-FFF2-40B4-BE49-F238E27FC236}">
                <a16:creationId xmlns:a16="http://schemas.microsoft.com/office/drawing/2014/main" id="{6373ED08-D584-FD0F-C5B0-EF4E07A0D890}"/>
              </a:ext>
            </a:extLst>
          </p:cNvPr>
          <p:cNvSpPr>
            <a:spLocks noGrp="1"/>
          </p:cNvSpPr>
          <p:nvPr>
            <p:ph sz="quarter" idx="18"/>
          </p:nvPr>
        </p:nvSpPr>
        <p:spPr>
          <a:xfrm>
            <a:off x="3776075" y="2187258"/>
            <a:ext cx="7349126"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7D906524-8E7E-05A8-4F9E-A2C39750A30C}"/>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8F256971-28FA-FA33-0A85-0B851EA7AE9B}"/>
              </a:ext>
            </a:extLst>
          </p:cNvPr>
          <p:cNvSpPr>
            <a:spLocks noGrp="1"/>
          </p:cNvSpPr>
          <p:nvPr>
            <p:ph type="ftr" sz="quarter" idx="11"/>
          </p:nvPr>
        </p:nvSpPr>
        <p:spPr>
          <a:xfrm>
            <a:off x="3776076" y="6438900"/>
            <a:ext cx="5784614" cy="419100"/>
          </a:xfrm>
        </p:spPr>
        <p:txBody>
          <a:bodyPr/>
          <a:lstStyle/>
          <a:p>
            <a:endParaRPr lang="en-US"/>
          </a:p>
        </p:txBody>
      </p:sp>
      <p:sp>
        <p:nvSpPr>
          <p:cNvPr id="7" name="Date Placeholder 4">
            <a:extLst>
              <a:ext uri="{FF2B5EF4-FFF2-40B4-BE49-F238E27FC236}">
                <a16:creationId xmlns:a16="http://schemas.microsoft.com/office/drawing/2014/main" id="{F04B437D-29C2-D3ED-BEFA-E1F868B0FB5E}"/>
              </a:ext>
            </a:extLst>
          </p:cNvPr>
          <p:cNvSpPr>
            <a:spLocks noGrp="1"/>
          </p:cNvSpPr>
          <p:nvPr>
            <p:ph type="dt" sz="half" idx="15"/>
          </p:nvPr>
        </p:nvSpPr>
        <p:spPr>
          <a:xfrm>
            <a:off x="9650896" y="6438900"/>
            <a:ext cx="864704" cy="419100"/>
          </a:xfrm>
        </p:spPr>
        <p:txBody>
          <a:bodyPr/>
          <a:lstStyle/>
          <a:p>
            <a:fld id="{C764DE79-268F-4C1A-8933-263129D2AF90}" type="datetimeFigureOut">
              <a:rPr lang="en-US" smtClean="0"/>
              <a:t>8/10/26</a:t>
            </a:fld>
            <a:endParaRPr lang="en-US"/>
          </a:p>
        </p:txBody>
      </p:sp>
      <p:sp>
        <p:nvSpPr>
          <p:cNvPr id="8" name="Slide Number Placeholder 5">
            <a:extLst>
              <a:ext uri="{FF2B5EF4-FFF2-40B4-BE49-F238E27FC236}">
                <a16:creationId xmlns:a16="http://schemas.microsoft.com/office/drawing/2014/main" id="{70EB108D-6128-5356-6097-7D1D10551222}"/>
              </a:ext>
            </a:extLst>
          </p:cNvPr>
          <p:cNvSpPr>
            <a:spLocks noGrp="1"/>
          </p:cNvSpPr>
          <p:nvPr>
            <p:ph type="sldNum" sz="quarter" idx="12"/>
          </p:nvPr>
        </p:nvSpPr>
        <p:spPr>
          <a:xfrm>
            <a:off x="10523764" y="6438900"/>
            <a:ext cx="601436" cy="419100"/>
          </a:xfrm>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7669692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3394" y="1112104"/>
            <a:ext cx="7343564" cy="932688"/>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3393" y="2187258"/>
            <a:ext cx="7343565"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D039FC6-F740-7D02-FD07-5B1B076DCE6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093394" y="6438900"/>
            <a:ext cx="5779054" cy="419100"/>
          </a:xfrm>
        </p:spPr>
        <p:txBody>
          <a:bodyPr/>
          <a:lstStyle/>
          <a:p>
            <a:endParaRPr lang="en-US"/>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6962654" y="6438900"/>
            <a:ext cx="864704" cy="419100"/>
          </a:xfrm>
        </p:spPr>
        <p:txBody>
          <a:bodyPr/>
          <a:lstStyle/>
          <a:p>
            <a:fld id="{C764DE79-268F-4C1A-8933-263129D2AF90}" type="datetimeFigureOut">
              <a:rPr lang="en-US" smtClean="0"/>
              <a:t>8/10/26</a:t>
            </a:fld>
            <a:endParaRPr lang="en-US"/>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7835522" y="6438900"/>
            <a:ext cx="601436" cy="419100"/>
          </a:xfrm>
        </p:spPr>
        <p:txBody>
          <a:bodyPr/>
          <a:lstStyle/>
          <a:p>
            <a:fld id="{48F63A3B-78C7-47BE-AE5E-E10140E04643}" type="slidenum">
              <a:rPr lang="en-US" smtClean="0"/>
              <a:t>‹#›</a:t>
            </a:fld>
            <a:endParaRPr lang="en-US"/>
          </a:p>
        </p:txBody>
      </p:sp>
      <p:sp>
        <p:nvSpPr>
          <p:cNvPr id="12" name="Picture Placeholder 10">
            <a:extLst>
              <a:ext uri="{FF2B5EF4-FFF2-40B4-BE49-F238E27FC236}">
                <a16:creationId xmlns:a16="http://schemas.microsoft.com/office/drawing/2014/main" id="{61964118-5CFA-FFA8-E19F-A107D63DDC08}"/>
              </a:ext>
            </a:extLst>
          </p:cNvPr>
          <p:cNvSpPr>
            <a:spLocks noGrp="1"/>
          </p:cNvSpPr>
          <p:nvPr>
            <p:ph type="pic" sz="quarter" idx="13" hasCustomPrompt="1"/>
          </p:nvPr>
        </p:nvSpPr>
        <p:spPr>
          <a:xfrm>
            <a:off x="8665559" y="0"/>
            <a:ext cx="3526439"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6597206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066" y="1115736"/>
            <a:ext cx="4738583" cy="1288169"/>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88192" y="2552124"/>
            <a:ext cx="4738450" cy="373437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B84581EB-7A5A-925D-6E20-5C04A0EAA2CE}"/>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088066" y="6438900"/>
            <a:ext cx="3174065" cy="419100"/>
          </a:xfrm>
        </p:spPr>
        <p:txBody>
          <a:bodyPr/>
          <a:lstStyle/>
          <a:p>
            <a:endParaRPr lang="en-US"/>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4352338" y="6438900"/>
            <a:ext cx="864704" cy="419100"/>
          </a:xfrm>
        </p:spPr>
        <p:txBody>
          <a:bodyPr/>
          <a:lstStyle/>
          <a:p>
            <a:fld id="{C764DE79-268F-4C1A-8933-263129D2AF90}" type="datetimeFigureOut">
              <a:rPr lang="en-US" smtClean="0"/>
              <a:t>8/10/26</a:t>
            </a:fld>
            <a:endParaRPr lang="en-US"/>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5225206" y="6438900"/>
            <a:ext cx="601436" cy="419100"/>
          </a:xfrm>
        </p:spPr>
        <p:txBody>
          <a:bodyPr/>
          <a:lstStyle/>
          <a:p>
            <a:fld id="{48F63A3B-78C7-47BE-AE5E-E10140E04643}"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00" y="0"/>
            <a:ext cx="6096000"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3604510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8396" y="1111101"/>
            <a:ext cx="3813845" cy="1493863"/>
          </a:xfrm>
        </p:spPr>
        <p:txBody>
          <a:bodyPr anchor="t">
            <a:no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8397"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A796DD-1556-39E2-B5E4-90C1C2459D2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6713B13-BCC2-B853-769C-4BC6A57D7B6D}"/>
              </a:ext>
            </a:extLst>
          </p:cNvPr>
          <p:cNvSpPr>
            <a:spLocks noGrp="1"/>
          </p:cNvSpPr>
          <p:nvPr>
            <p:ph type="ftr" sz="quarter" idx="11"/>
          </p:nvPr>
        </p:nvSpPr>
        <p:spPr>
          <a:xfrm>
            <a:off x="1098395" y="6438900"/>
            <a:ext cx="2249335" cy="419100"/>
          </a:xfrm>
        </p:spPr>
        <p:txBody>
          <a:bodyPr/>
          <a:lstStyle/>
          <a:p>
            <a:endParaRPr lang="en-US"/>
          </a:p>
        </p:txBody>
      </p:sp>
      <p:sp>
        <p:nvSpPr>
          <p:cNvPr id="6" name="Date Placeholder 4">
            <a:extLst>
              <a:ext uri="{FF2B5EF4-FFF2-40B4-BE49-F238E27FC236}">
                <a16:creationId xmlns:a16="http://schemas.microsoft.com/office/drawing/2014/main" id="{A9915D6C-CE56-12D3-C15C-C56B3EFEAFE7}"/>
              </a:ext>
            </a:extLst>
          </p:cNvPr>
          <p:cNvSpPr>
            <a:spLocks noGrp="1"/>
          </p:cNvSpPr>
          <p:nvPr>
            <p:ph type="dt" sz="half" idx="15"/>
          </p:nvPr>
        </p:nvSpPr>
        <p:spPr>
          <a:xfrm>
            <a:off x="3437937" y="6438900"/>
            <a:ext cx="864704" cy="419100"/>
          </a:xfrm>
        </p:spPr>
        <p:txBody>
          <a:bodyPr/>
          <a:lstStyle/>
          <a:p>
            <a:fld id="{C764DE79-268F-4C1A-8933-263129D2AF90}" type="datetimeFigureOut">
              <a:rPr lang="en-US" smtClean="0"/>
              <a:t>8/10/26</a:t>
            </a:fld>
            <a:endParaRPr lang="en-US"/>
          </a:p>
        </p:txBody>
      </p:sp>
      <p:sp>
        <p:nvSpPr>
          <p:cNvPr id="7" name="Slide Number Placeholder 5">
            <a:extLst>
              <a:ext uri="{FF2B5EF4-FFF2-40B4-BE49-F238E27FC236}">
                <a16:creationId xmlns:a16="http://schemas.microsoft.com/office/drawing/2014/main" id="{3C3F576B-887C-7B84-0990-9143EA6C6012}"/>
              </a:ext>
            </a:extLst>
          </p:cNvPr>
          <p:cNvSpPr>
            <a:spLocks noGrp="1"/>
          </p:cNvSpPr>
          <p:nvPr>
            <p:ph type="sldNum" sz="quarter" idx="12"/>
          </p:nvPr>
        </p:nvSpPr>
        <p:spPr>
          <a:xfrm>
            <a:off x="4310805" y="6438900"/>
            <a:ext cx="601436" cy="419100"/>
          </a:xfrm>
        </p:spPr>
        <p:txBody>
          <a:bodyPr/>
          <a:lstStyle/>
          <a:p>
            <a:fld id="{48F63A3B-78C7-47BE-AE5E-E10140E04643}"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192232" y="0"/>
            <a:ext cx="6999768"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6204318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75ACA1F-D859-596B-9F50-F1E9A2654EAF}"/>
              </a:ext>
            </a:extLst>
          </p:cNvPr>
          <p:cNvSpPr>
            <a:spLocks noGrp="1"/>
          </p:cNvSpPr>
          <p:nvPr>
            <p:ph type="title"/>
          </p:nvPr>
        </p:nvSpPr>
        <p:spPr>
          <a:xfrm flipH="1">
            <a:off x="7894207" y="1112431"/>
            <a:ext cx="3230993" cy="1858941"/>
          </a:xfrm>
        </p:spPr>
        <p:txBody>
          <a:bodyPr anchor="t"/>
          <a:lstStyle/>
          <a:p>
            <a:r>
              <a:rPr lang="en-US"/>
              <a:t>Click to edit Master title style</a:t>
            </a:r>
          </a:p>
        </p:txBody>
      </p:sp>
      <p:sp>
        <p:nvSpPr>
          <p:cNvPr id="2" name="Picture Placeholder 9">
            <a:extLst>
              <a:ext uri="{FF2B5EF4-FFF2-40B4-BE49-F238E27FC236}">
                <a16:creationId xmlns:a16="http://schemas.microsoft.com/office/drawing/2014/main" id="{2A43D9F3-C10E-5B48-BB59-16A8600BD36F}"/>
              </a:ext>
            </a:extLst>
          </p:cNvPr>
          <p:cNvSpPr>
            <a:spLocks noGrp="1"/>
          </p:cNvSpPr>
          <p:nvPr>
            <p:ph type="pic" sz="quarter" idx="13" hasCustomPrompt="1"/>
          </p:nvPr>
        </p:nvSpPr>
        <p:spPr>
          <a:xfrm>
            <a:off x="12192" y="0"/>
            <a:ext cx="7481777"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4" name="Content Placeholder 7">
            <a:extLst>
              <a:ext uri="{FF2B5EF4-FFF2-40B4-BE49-F238E27FC236}">
                <a16:creationId xmlns:a16="http://schemas.microsoft.com/office/drawing/2014/main" id="{2E10F120-2F5B-B2FD-DB40-683E6176C3D4}"/>
              </a:ext>
            </a:extLst>
          </p:cNvPr>
          <p:cNvSpPr>
            <a:spLocks noGrp="1"/>
          </p:cNvSpPr>
          <p:nvPr>
            <p:ph sz="quarter" idx="15"/>
          </p:nvPr>
        </p:nvSpPr>
        <p:spPr>
          <a:xfrm>
            <a:off x="7901280"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20" name="Straight Connector 19">
            <a:extLst>
              <a:ext uri="{FF2B5EF4-FFF2-40B4-BE49-F238E27FC236}">
                <a16:creationId xmlns:a16="http://schemas.microsoft.com/office/drawing/2014/main" id="{C9A12B08-97E1-66BD-9B69-377E28512750}"/>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9EACEEC7-E0DC-ABF5-188B-5636A17BD6A4}"/>
              </a:ext>
            </a:extLst>
          </p:cNvPr>
          <p:cNvSpPr>
            <a:spLocks noGrp="1"/>
          </p:cNvSpPr>
          <p:nvPr>
            <p:ph type="ftr" sz="quarter" idx="11"/>
          </p:nvPr>
        </p:nvSpPr>
        <p:spPr>
          <a:xfrm>
            <a:off x="7894207" y="6438900"/>
            <a:ext cx="1666482" cy="419100"/>
          </a:xfrm>
        </p:spPr>
        <p:txBody>
          <a:bodyPr/>
          <a:lstStyle/>
          <a:p>
            <a:endParaRPr lang="en-US"/>
          </a:p>
        </p:txBody>
      </p:sp>
      <p:sp>
        <p:nvSpPr>
          <p:cNvPr id="8" name="Date Placeholder 4">
            <a:extLst>
              <a:ext uri="{FF2B5EF4-FFF2-40B4-BE49-F238E27FC236}">
                <a16:creationId xmlns:a16="http://schemas.microsoft.com/office/drawing/2014/main" id="{D0A24C6D-468E-EAE9-2363-772EA5E51DD0}"/>
              </a:ext>
            </a:extLst>
          </p:cNvPr>
          <p:cNvSpPr>
            <a:spLocks noGrp="1"/>
          </p:cNvSpPr>
          <p:nvPr>
            <p:ph type="dt" sz="half" idx="16"/>
          </p:nvPr>
        </p:nvSpPr>
        <p:spPr>
          <a:xfrm>
            <a:off x="9650896" y="6438900"/>
            <a:ext cx="864704" cy="419100"/>
          </a:xfrm>
        </p:spPr>
        <p:txBody>
          <a:bodyPr/>
          <a:lstStyle/>
          <a:p>
            <a:fld id="{C764DE79-268F-4C1A-8933-263129D2AF90}" type="datetimeFigureOut">
              <a:rPr lang="en-US" smtClean="0"/>
              <a:t>8/10/26</a:t>
            </a:fld>
            <a:endParaRPr lang="en-US"/>
          </a:p>
        </p:txBody>
      </p:sp>
      <p:sp>
        <p:nvSpPr>
          <p:cNvPr id="9" name="Slide Number Placeholder 5">
            <a:extLst>
              <a:ext uri="{FF2B5EF4-FFF2-40B4-BE49-F238E27FC236}">
                <a16:creationId xmlns:a16="http://schemas.microsoft.com/office/drawing/2014/main" id="{C4C85811-EF51-7552-5F12-17748D280645}"/>
              </a:ext>
            </a:extLst>
          </p:cNvPr>
          <p:cNvSpPr>
            <a:spLocks noGrp="1"/>
          </p:cNvSpPr>
          <p:nvPr>
            <p:ph type="sldNum" sz="quarter" idx="12"/>
          </p:nvPr>
        </p:nvSpPr>
        <p:spPr>
          <a:xfrm>
            <a:off x="10523764" y="6438900"/>
            <a:ext cx="601436" cy="419100"/>
          </a:xfrm>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3326089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15324" y="3987802"/>
            <a:ext cx="3044954" cy="2309785"/>
          </a:xfrm>
        </p:spPr>
        <p:txBody>
          <a:bodyPr anchor="t">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5935" y="3987802"/>
            <a:ext cx="7460029" cy="2309785"/>
          </a:xfrm>
        </p:spPr>
        <p:txBody>
          <a:bodyPr vert="horz" lIns="91440" tIns="45720" rIns="91440" bIns="45720" rtlCol="0" anchor="t">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4C699AE1-DA01-C4DA-C5BE-8DD9BE13F668}"/>
              </a:ext>
              <a:ext uri="{C183D7F6-B498-43B3-948B-1728B52AA6E4}">
                <adec:decorative xmlns:adec="http://schemas.microsoft.com/office/drawing/2017/decorative" val="1"/>
              </a:ext>
            </a:extLst>
          </p:cNvPr>
          <p:cNvCxnSpPr>
            <a:cxnSpLocks/>
          </p:cNvCxnSpPr>
          <p:nvPr/>
        </p:nvCxnSpPr>
        <p:spPr>
          <a:xfrm>
            <a:off x="0" y="41150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9373F0BC-3C5E-8E58-AFDC-804E1C1C7617}"/>
              </a:ext>
            </a:extLst>
          </p:cNvPr>
          <p:cNvSpPr>
            <a:spLocks noGrp="1"/>
          </p:cNvSpPr>
          <p:nvPr>
            <p:ph type="dt" sz="half" idx="15"/>
          </p:nvPr>
        </p:nvSpPr>
        <p:spPr/>
        <p:txBody>
          <a:bodyPr/>
          <a:lstStyle/>
          <a:p>
            <a:fld id="{C764DE79-268F-4C1A-8933-263129D2AF90}" type="datetimeFigureOut">
              <a:rPr lang="en-US" smtClean="0"/>
              <a:t>8/10/26</a:t>
            </a:fld>
            <a:endParaRPr lang="en-US"/>
          </a:p>
        </p:txBody>
      </p:sp>
      <p:sp>
        <p:nvSpPr>
          <p:cNvPr id="9" name="Footer Placeholder 8">
            <a:extLst>
              <a:ext uri="{FF2B5EF4-FFF2-40B4-BE49-F238E27FC236}">
                <a16:creationId xmlns:a16="http://schemas.microsoft.com/office/drawing/2014/main" id="{E6E5C888-EE74-5D59-47AA-40A53F60011B}"/>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4794CA46-7ABA-FF39-20BD-C83B4F6D957B}"/>
              </a:ext>
            </a:extLst>
          </p:cNvPr>
          <p:cNvSpPr>
            <a:spLocks noGrp="1"/>
          </p:cNvSpPr>
          <p:nvPr>
            <p:ph type="sldNum" sz="quarter" idx="17"/>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5033968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5BA164-9326-7934-95DF-A6AAB3F4258D}"/>
              </a:ext>
            </a:extLst>
          </p:cNvPr>
          <p:cNvSpPr>
            <a:spLocks noGrp="1"/>
          </p:cNvSpPr>
          <p:nvPr>
            <p:ph type="title"/>
          </p:nvPr>
        </p:nvSpPr>
        <p:spPr>
          <a:xfrm>
            <a:off x="1090940" y="1120990"/>
            <a:ext cx="10477320" cy="969264"/>
          </a:xfrm>
        </p:spPr>
        <p:txBody>
          <a:bodyPr anchor="t">
            <a:noAutofit/>
          </a:bodyPr>
          <a:lstStyle>
            <a:lvl1pPr>
              <a:defRPr sz="3600"/>
            </a:lvl1pPr>
          </a:lstStyle>
          <a:p>
            <a:r>
              <a:rPr lang="en-US"/>
              <a:t>Click to edit Master title style</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1" y="2286008"/>
            <a:ext cx="6096000" cy="4571992"/>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91745" y="2286008"/>
            <a:ext cx="4876515" cy="4000492"/>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5FB0BF8A-7D94-1C82-F661-F1B7A93A4359}"/>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988C72B-1D4E-3882-C750-7F965F6E7BC7}"/>
              </a:ext>
            </a:extLst>
          </p:cNvPr>
          <p:cNvSpPr>
            <a:spLocks noGrp="1"/>
          </p:cNvSpPr>
          <p:nvPr>
            <p:ph type="ftr" sz="quarter" idx="16"/>
          </p:nvPr>
        </p:nvSpPr>
        <p:spPr>
          <a:xfrm>
            <a:off x="6691744" y="6438900"/>
            <a:ext cx="2959151" cy="419100"/>
          </a:xfrm>
        </p:spPr>
        <p:txBody>
          <a:bodyPr/>
          <a:lstStyle/>
          <a:p>
            <a:endParaRPr lang="en-US"/>
          </a:p>
        </p:txBody>
      </p:sp>
      <p:sp>
        <p:nvSpPr>
          <p:cNvPr id="2" name="Date Placeholder 1">
            <a:extLst>
              <a:ext uri="{FF2B5EF4-FFF2-40B4-BE49-F238E27FC236}">
                <a16:creationId xmlns:a16="http://schemas.microsoft.com/office/drawing/2014/main" id="{4914FA71-0863-B2C8-8E42-C0A1F133DC69}"/>
              </a:ext>
            </a:extLst>
          </p:cNvPr>
          <p:cNvSpPr>
            <a:spLocks noGrp="1"/>
          </p:cNvSpPr>
          <p:nvPr>
            <p:ph type="dt" sz="half" idx="15"/>
          </p:nvPr>
        </p:nvSpPr>
        <p:spPr/>
        <p:txBody>
          <a:bodyPr/>
          <a:lstStyle/>
          <a:p>
            <a:fld id="{C764DE79-268F-4C1A-8933-263129D2AF90}" type="datetimeFigureOut">
              <a:rPr lang="en-US" smtClean="0"/>
              <a:t>8/10/26</a:t>
            </a:fld>
            <a:endParaRPr lang="en-US"/>
          </a:p>
        </p:txBody>
      </p:sp>
      <p:sp>
        <p:nvSpPr>
          <p:cNvPr id="6" name="Slide Number Placeholder 5">
            <a:extLst>
              <a:ext uri="{FF2B5EF4-FFF2-40B4-BE49-F238E27FC236}">
                <a16:creationId xmlns:a16="http://schemas.microsoft.com/office/drawing/2014/main" id="{4CD6C2E8-E8FC-5DC8-863C-CF7823CD4AED}"/>
              </a:ext>
            </a:extLst>
          </p:cNvPr>
          <p:cNvSpPr>
            <a:spLocks noGrp="1"/>
          </p:cNvSpPr>
          <p:nvPr>
            <p:ph type="sldNum" sz="quarter" idx="17"/>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2766189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243CE06-05E5-2B64-1E1C-8F81B788D099}"/>
              </a:ext>
            </a:extLst>
          </p:cNvPr>
          <p:cNvSpPr>
            <a:spLocks noGrp="1"/>
          </p:cNvSpPr>
          <p:nvPr>
            <p:ph type="title"/>
          </p:nvPr>
        </p:nvSpPr>
        <p:spPr>
          <a:xfrm>
            <a:off x="1090940" y="1122200"/>
            <a:ext cx="3696859" cy="1505157"/>
          </a:xfrm>
        </p:spPr>
        <p:txBody>
          <a:bodyPr anchor="t">
            <a:noAutofit/>
          </a:bodyPr>
          <a:lstStyle>
            <a:lvl1pPr>
              <a:defRPr sz="3600"/>
            </a:lvl1pPr>
          </a:lstStyle>
          <a:p>
            <a:r>
              <a:rPr lang="en-US"/>
              <a:t>Click to edit Master title style</a:t>
            </a:r>
          </a:p>
        </p:txBody>
      </p:sp>
      <p:sp>
        <p:nvSpPr>
          <p:cNvPr id="9" name="Picture Placeholder 10">
            <a:extLst>
              <a:ext uri="{FF2B5EF4-FFF2-40B4-BE49-F238E27FC236}">
                <a16:creationId xmlns:a16="http://schemas.microsoft.com/office/drawing/2014/main" id="{9ADE1102-BF4C-FC7C-22F6-B8453DE3B195}"/>
              </a:ext>
            </a:extLst>
          </p:cNvPr>
          <p:cNvSpPr>
            <a:spLocks noGrp="1"/>
          </p:cNvSpPr>
          <p:nvPr>
            <p:ph type="pic" sz="quarter" idx="13" hasCustomPrompt="1"/>
          </p:nvPr>
        </p:nvSpPr>
        <p:spPr>
          <a:xfrm>
            <a:off x="1181100" y="2840181"/>
            <a:ext cx="3606699" cy="3446317"/>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10" name="Content Placeholder 7">
            <a:extLst>
              <a:ext uri="{FF2B5EF4-FFF2-40B4-BE49-F238E27FC236}">
                <a16:creationId xmlns:a16="http://schemas.microsoft.com/office/drawing/2014/main" id="{6C8ACD7F-7B34-5741-6323-6829CFDA10C3}"/>
              </a:ext>
            </a:extLst>
          </p:cNvPr>
          <p:cNvSpPr>
            <a:spLocks noGrp="1"/>
          </p:cNvSpPr>
          <p:nvPr>
            <p:ph sz="quarter" idx="14"/>
          </p:nvPr>
        </p:nvSpPr>
        <p:spPr>
          <a:xfrm>
            <a:off x="5113673" y="1122201"/>
            <a:ext cx="6602291" cy="5164298"/>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764DE79-268F-4C1A-8933-263129D2AF90}" type="datetimeFigureOut">
              <a:rPr lang="en-US" smtClean="0"/>
              <a:t>8/10/26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48F63A3B-78C7-47BE-AE5E-E10140E04643}" type="slidenum">
              <a:rPr lang="en-US" smtClean="0"/>
              <a:t>‹#›</a:t>
            </a:fld>
            <a:endParaRPr lang="en-US"/>
          </a:p>
        </p:txBody>
      </p:sp>
      <p:cxnSp>
        <p:nvCxnSpPr>
          <p:cNvPr id="12" name="Straight Connector 11">
            <a:extLst>
              <a:ext uri="{FF2B5EF4-FFF2-40B4-BE49-F238E27FC236}">
                <a16:creationId xmlns:a16="http://schemas.microsoft.com/office/drawing/2014/main" id="{B1322A97-1C32-A52E-951B-60B114B307A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29286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9AD5248-C0E5-8356-EB8F-904EDDA5FC95}"/>
              </a:ext>
            </a:extLst>
          </p:cNvPr>
          <p:cNvSpPr>
            <a:spLocks noGrp="1"/>
          </p:cNvSpPr>
          <p:nvPr>
            <p:ph type="title"/>
          </p:nvPr>
        </p:nvSpPr>
        <p:spPr>
          <a:xfrm>
            <a:off x="4647304" y="4757193"/>
            <a:ext cx="6477896" cy="1126554"/>
          </a:xfrm>
        </p:spPr>
        <p:txBody>
          <a:bodyPr anchor="b">
            <a:normAutofit/>
          </a:bodyPr>
          <a:lstStyle>
            <a:lvl1pPr algn="r">
              <a:defRPr sz="2000" b="0" cap="none" baseline="0">
                <a:solidFill>
                  <a:schemeClr val="bg1"/>
                </a:solidFill>
              </a:defRPr>
            </a:lvl1pPr>
          </a:lstStyle>
          <a:p>
            <a:r>
              <a:rPr lang="en-US"/>
              <a:t>Click to edit Master title style</a:t>
            </a:r>
          </a:p>
        </p:txBody>
      </p:sp>
      <p:sp>
        <p:nvSpPr>
          <p:cNvPr id="10" name="Content Placeholder 9">
            <a:extLst>
              <a:ext uri="{FF2B5EF4-FFF2-40B4-BE49-F238E27FC236}">
                <a16:creationId xmlns:a16="http://schemas.microsoft.com/office/drawing/2014/main" id="{A5F5F1C4-3BA4-0163-6A5F-9D95D58C7EA2}"/>
              </a:ext>
            </a:extLst>
          </p:cNvPr>
          <p:cNvSpPr>
            <a:spLocks noGrp="1"/>
          </p:cNvSpPr>
          <p:nvPr>
            <p:ph sz="quarter" idx="13" hasCustomPrompt="1"/>
          </p:nvPr>
        </p:nvSpPr>
        <p:spPr>
          <a:xfrm>
            <a:off x="82296" y="64008"/>
            <a:ext cx="12027408" cy="4600592"/>
          </a:xfrm>
        </p:spPr>
        <p:txBody>
          <a:bodyPr>
            <a:noAutofit/>
          </a:bodyPr>
          <a:lstStyle>
            <a:lvl1pPr>
              <a:lnSpc>
                <a:spcPct val="85000"/>
              </a:lnSpc>
              <a:defRPr sz="31000" b="1">
                <a:solidFill>
                  <a:schemeClr val="bg1"/>
                </a:solidFill>
              </a:defRPr>
            </a:lvl1pPr>
          </a:lstStyle>
          <a:p>
            <a:pPr lvl="0"/>
            <a:r>
              <a:rPr lang="en-US"/>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C764DE79-268F-4C1A-8933-263129D2AF90}" type="datetimeFigureOut">
              <a:rPr lang="en-US" smtClean="0"/>
              <a:t>8/10/26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48F63A3B-78C7-47BE-AE5E-E10140E04643}" type="slidenum">
              <a:rPr lang="en-US" smtClean="0"/>
              <a:t>‹#›</a:t>
            </a:fld>
            <a:endParaRPr lang="en-US"/>
          </a:p>
        </p:txBody>
      </p:sp>
      <p:cxnSp>
        <p:nvCxnSpPr>
          <p:cNvPr id="7" name="Straight Connector 6">
            <a:extLst>
              <a:ext uri="{FF2B5EF4-FFF2-40B4-BE49-F238E27FC236}">
                <a16:creationId xmlns:a16="http://schemas.microsoft.com/office/drawing/2014/main" id="{EA84DB20-94E7-1E79-B65B-67C6158DB14C}"/>
              </a:ext>
              <a:ext uri="{C183D7F6-B498-43B3-948B-1728B52AA6E4}">
                <adec:decorative xmlns:adec="http://schemas.microsoft.com/office/drawing/2017/decorative" val="1"/>
              </a:ext>
            </a:extLst>
          </p:cNvPr>
          <p:cNvCxnSpPr>
            <a:cxnSpLocks/>
          </p:cNvCxnSpPr>
          <p:nvPr/>
        </p:nvCxnSpPr>
        <p:spPr>
          <a:xfrm>
            <a:off x="11387805" y="5715000"/>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705177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86261"/>
            <a:ext cx="10652760" cy="1133856"/>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88136" y="1039095"/>
            <a:ext cx="9418320" cy="5070068"/>
          </a:xfrm>
        </p:spPr>
        <p:txBody>
          <a:bodyPr anchor="t">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C764DE79-268F-4C1A-8933-263129D2AF90}" type="datetimeFigureOut">
              <a:rPr lang="en-US" smtClean="0"/>
              <a:t>8/10/26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48F63A3B-78C7-47BE-AE5E-E10140E04643}" type="slidenum">
              <a:rPr lang="en-US" smtClean="0"/>
              <a:t>‹#›</a:t>
            </a:fld>
            <a:endParaRPr lang="en-US"/>
          </a:p>
        </p:txBody>
      </p:sp>
      <p:cxnSp>
        <p:nvCxnSpPr>
          <p:cNvPr id="6" name="Straight Connector 5">
            <a:extLst>
              <a:ext uri="{FF2B5EF4-FFF2-40B4-BE49-F238E27FC236}">
                <a16:creationId xmlns:a16="http://schemas.microsoft.com/office/drawing/2014/main" id="{77F2505C-CAED-34DC-7CD1-C57ADBBF98D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7381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1" name="Title 9">
            <a:extLst>
              <a:ext uri="{FF2B5EF4-FFF2-40B4-BE49-F238E27FC236}">
                <a16:creationId xmlns:a16="http://schemas.microsoft.com/office/drawing/2014/main" id="{873E5EF9-EDC5-CB2D-000A-85BB4DB58221}"/>
              </a:ext>
            </a:extLst>
          </p:cNvPr>
          <p:cNvSpPr>
            <a:spLocks noGrp="1"/>
          </p:cNvSpPr>
          <p:nvPr>
            <p:ph type="title" hasCustomPrompt="1"/>
          </p:nvPr>
        </p:nvSpPr>
        <p:spPr>
          <a:xfrm>
            <a:off x="1066800" y="5418360"/>
            <a:ext cx="10058400" cy="466345"/>
          </a:xfrm>
        </p:spPr>
        <p:txBody>
          <a:bodyPr anchor="b">
            <a:normAutofit/>
          </a:bodyPr>
          <a:lstStyle>
            <a:lvl1pPr algn="r">
              <a:lnSpc>
                <a:spcPct val="100000"/>
              </a:lnSpc>
              <a:defRPr sz="2000" b="0" cap="none" baseline="0"/>
            </a:lvl1pPr>
          </a:lstStyle>
          <a:p>
            <a:r>
              <a:rPr lang="en-US"/>
              <a:t>Quote Author</a:t>
            </a:r>
          </a:p>
        </p:txBody>
      </p:sp>
      <p:sp>
        <p:nvSpPr>
          <p:cNvPr id="10" name="Content Placeholder 9">
            <a:extLst>
              <a:ext uri="{FF2B5EF4-FFF2-40B4-BE49-F238E27FC236}">
                <a16:creationId xmlns:a16="http://schemas.microsoft.com/office/drawing/2014/main" id="{E5D1FFC6-C597-BE81-1790-A08954F44C4B}"/>
              </a:ext>
            </a:extLst>
          </p:cNvPr>
          <p:cNvSpPr>
            <a:spLocks noGrp="1"/>
          </p:cNvSpPr>
          <p:nvPr>
            <p:ph sz="quarter" idx="13" hasCustomPrompt="1"/>
          </p:nvPr>
        </p:nvSpPr>
        <p:spPr>
          <a:xfrm>
            <a:off x="95250" y="63500"/>
            <a:ext cx="11977688" cy="5080000"/>
          </a:xfrm>
        </p:spPr>
        <p:txBody>
          <a:bodyPr>
            <a:normAutofit/>
          </a:bodyPr>
          <a:lstStyle>
            <a:lvl1pPr>
              <a:lnSpc>
                <a:spcPct val="85000"/>
              </a:lnSpc>
              <a:defRPr sz="8000" b="1" cap="all" baseline="0">
                <a:solidFill>
                  <a:schemeClr val="tx1"/>
                </a:solidFill>
              </a:defRPr>
            </a:lvl1pPr>
          </a:lstStyle>
          <a:p>
            <a:pPr lvl="0"/>
            <a:r>
              <a:rPr lang="en-US"/>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764DE79-268F-4C1A-8933-263129D2AF90}" type="datetimeFigureOut">
              <a:rPr lang="en-US" smtClean="0"/>
              <a:t>8/10/26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48F63A3B-78C7-47BE-AE5E-E10140E04643}" type="slidenum">
              <a:rPr lang="en-US" smtClean="0"/>
              <a:t>‹#›</a:t>
            </a:fld>
            <a:endParaRPr lang="en-US"/>
          </a:p>
        </p:txBody>
      </p:sp>
      <p:cxnSp>
        <p:nvCxnSpPr>
          <p:cNvPr id="7" name="Straight Connector 6">
            <a:extLst>
              <a:ext uri="{FF2B5EF4-FFF2-40B4-BE49-F238E27FC236}">
                <a16:creationId xmlns:a16="http://schemas.microsoft.com/office/drawing/2014/main" id="{52949BEA-90AC-BE5F-28A7-80D65BD19B42}"/>
              </a:ext>
              <a:ext uri="{C183D7F6-B498-43B3-948B-1728B52AA6E4}">
                <adec:decorative xmlns:adec="http://schemas.microsoft.com/office/drawing/2017/decorative" val="1"/>
              </a:ext>
            </a:extLst>
          </p:cNvPr>
          <p:cNvCxnSpPr>
            <a:cxnSpLocks/>
          </p:cNvCxnSpPr>
          <p:nvPr/>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191992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119132"/>
            <a:ext cx="9890066" cy="120459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C764DE79-268F-4C1A-8933-263129D2AF90}" type="datetimeFigureOut">
              <a:rPr lang="en-US" smtClean="0"/>
              <a:t>8/10/26</a:t>
            </a:fld>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48F63A3B-78C7-47BE-AE5E-E10140E04643}" type="slidenum">
              <a:rPr lang="en-US" smtClean="0"/>
              <a:t>‹#›</a:t>
            </a:fld>
            <a:endParaRPr lang="en-US"/>
          </a:p>
        </p:txBody>
      </p:sp>
      <p:cxnSp>
        <p:nvCxnSpPr>
          <p:cNvPr id="8" name="Straight Connector 7">
            <a:extLst>
              <a:ext uri="{FF2B5EF4-FFF2-40B4-BE49-F238E27FC236}">
                <a16:creationId xmlns:a16="http://schemas.microsoft.com/office/drawing/2014/main" id="{AB20CA7A-449A-6AC2-BFC5-17AF5007E7E1}"/>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13419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115329"/>
            <a:ext cx="9949455" cy="838856"/>
          </a:xfrm>
        </p:spPr>
        <p:txBody>
          <a:bodyPr>
            <a:normAutofit/>
          </a:bodyPr>
          <a:lstStyle>
            <a:lvl1pPr>
              <a:defRPr sz="3600"/>
            </a:lvl1pPr>
          </a:lstStyle>
          <a:p>
            <a:r>
              <a:rPr lang="en-US"/>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C764DE79-268F-4C1A-8933-263129D2AF90}" type="datetimeFigureOut">
              <a:rPr lang="en-US" smtClean="0"/>
              <a:t>8/10/26</a:t>
            </a:fld>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48F63A3B-78C7-47BE-AE5E-E10140E04643}" type="slidenum">
              <a:rPr lang="en-US" smtClean="0"/>
              <a:t>‹#›</a:t>
            </a:fld>
            <a:endParaRPr lang="en-US"/>
          </a:p>
        </p:txBody>
      </p:sp>
      <p:cxnSp>
        <p:nvCxnSpPr>
          <p:cNvPr id="10" name="Straight Connector 9">
            <a:extLst>
              <a:ext uri="{FF2B5EF4-FFF2-40B4-BE49-F238E27FC236}">
                <a16:creationId xmlns:a16="http://schemas.microsoft.com/office/drawing/2014/main" id="{CDA35A86-E7F6-6593-119D-A6DC85581FE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15893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a:xfrm>
            <a:off x="1088136" y="1104100"/>
            <a:ext cx="9922764" cy="1294228"/>
          </a:xfrm>
        </p:spPr>
        <p:txBody>
          <a:bodyPr>
            <a:normAutofit/>
          </a:bodyPr>
          <a:lstStyle>
            <a:lvl1pPr>
              <a:defRPr sz="3600" cap="none" baseline="0"/>
            </a:lvl1pPr>
          </a:lstStyle>
          <a:p>
            <a:r>
              <a:rPr lang="en-US"/>
              <a:t>Click to edit Master title style</a:t>
            </a:r>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C764DE79-268F-4C1A-8933-263129D2AF90}" type="datetimeFigureOut">
              <a:rPr lang="en-US" smtClean="0"/>
              <a:t>8/10/26</a:t>
            </a:fld>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48F63A3B-78C7-47BE-AE5E-E10140E04643}" type="slidenum">
              <a:rPr lang="en-US" smtClean="0"/>
              <a:t>‹#›</a:t>
            </a:fld>
            <a:endParaRPr lang="en-US"/>
          </a:p>
        </p:txBody>
      </p:sp>
      <p:cxnSp>
        <p:nvCxnSpPr>
          <p:cNvPr id="6" name="Straight Connector 5">
            <a:extLst>
              <a:ext uri="{FF2B5EF4-FFF2-40B4-BE49-F238E27FC236}">
                <a16:creationId xmlns:a16="http://schemas.microsoft.com/office/drawing/2014/main" id="{28CF7AFD-0570-B046-A2C2-3EFA873546C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54627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C764DE79-268F-4C1A-8933-263129D2AF90}" type="datetimeFigureOut">
              <a:rPr lang="en-US" smtClean="0"/>
              <a:t>8/10/26</a:t>
            </a:fld>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83836147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5"/>
            <a:ext cx="10627828" cy="2084551"/>
          </a:xfrm>
        </p:spPr>
        <p:txBody>
          <a:bodyPr anchor="t" anchorCtr="0">
            <a:noAutofit/>
          </a:bodyPr>
          <a:lstStyle>
            <a:lvl1pPr>
              <a:defRPr sz="6000" cap="all" baseline="0">
                <a:solidFill>
                  <a:schemeClr val="tx1"/>
                </a:solidFill>
              </a:defRPr>
            </a:lvl1pPr>
          </a:lstStyle>
          <a:p>
            <a:r>
              <a:rPr lang="en-US"/>
              <a:t>Click to edit Master title style</a:t>
            </a:r>
          </a:p>
        </p:txBody>
      </p:sp>
      <p:sp>
        <p:nvSpPr>
          <p:cNvPr id="7" name="Content Placeholder 7">
            <a:extLst>
              <a:ext uri="{FF2B5EF4-FFF2-40B4-BE49-F238E27FC236}">
                <a16:creationId xmlns:a16="http://schemas.microsoft.com/office/drawing/2014/main" id="{419A5DD2-B3B3-D9BF-1A71-B20742D142B9}"/>
              </a:ext>
            </a:extLst>
          </p:cNvPr>
          <p:cNvSpPr>
            <a:spLocks noGrp="1"/>
          </p:cNvSpPr>
          <p:nvPr>
            <p:ph sz="quarter" idx="13"/>
          </p:nvPr>
        </p:nvSpPr>
        <p:spPr>
          <a:xfrm>
            <a:off x="1088134" y="3276600"/>
            <a:ext cx="10627829" cy="3162300"/>
          </a:xfrm>
        </p:spPr>
        <p:txBody>
          <a:bodyPr/>
          <a:lstStyle>
            <a:lvl1pPr marL="0" indent="0">
              <a:lnSpc>
                <a:spcPct val="100000"/>
              </a:lnSpc>
              <a:buNone/>
              <a:defRPr>
                <a:solidFill>
                  <a:schemeClr val="tx1"/>
                </a:solidFill>
              </a:defRPr>
            </a:lvl1pPr>
            <a:lvl2pPr marL="228600" indent="0">
              <a:lnSpc>
                <a:spcPct val="100000"/>
              </a:lnSpc>
              <a:buNone/>
              <a:defRPr>
                <a:solidFill>
                  <a:schemeClr val="tx1"/>
                </a:solidFill>
              </a:defRPr>
            </a:lvl2pPr>
            <a:lvl3pPr marL="457200" indent="0">
              <a:lnSpc>
                <a:spcPct val="100000"/>
              </a:lnSpc>
              <a:buNone/>
              <a:defRPr>
                <a:solidFill>
                  <a:schemeClr val="tx1"/>
                </a:solidFill>
              </a:defRPr>
            </a:lvl3pPr>
            <a:lvl4pPr marL="685800" indent="0">
              <a:lnSpc>
                <a:spcPct val="100000"/>
              </a:lnSpc>
              <a:buNone/>
              <a:defRPr>
                <a:solidFill>
                  <a:schemeClr val="tx1"/>
                </a:solidFill>
              </a:defRPr>
            </a:lvl4pPr>
            <a:lvl5pPr marL="914400" indent="0">
              <a:lnSpc>
                <a:spcPct val="100000"/>
              </a:lnSpc>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C764DE79-268F-4C1A-8933-263129D2AF90}" type="datetimeFigureOut">
              <a:rPr lang="en-US" smtClean="0"/>
              <a:t>8/10/26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48F63A3B-78C7-47BE-AE5E-E10140E04643}" type="slidenum">
              <a:rPr lang="en-US" smtClean="0"/>
              <a:t>‹#›</a:t>
            </a:fld>
            <a:endParaRPr lang="en-US"/>
          </a:p>
        </p:txBody>
      </p:sp>
      <p:cxnSp>
        <p:nvCxnSpPr>
          <p:cNvPr id="3" name="Straight Connector 2">
            <a:extLst>
              <a:ext uri="{FF2B5EF4-FFF2-40B4-BE49-F238E27FC236}">
                <a16:creationId xmlns:a16="http://schemas.microsoft.com/office/drawing/2014/main" id="{6DCA1022-3377-EB7D-8261-EDD841636BE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488842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6"/>
            <a:ext cx="8430767" cy="1842020"/>
          </a:xfrm>
        </p:spPr>
        <p:txBody>
          <a:bodyPr anchor="t" anchorCtr="0">
            <a:noAutofit/>
          </a:bodyPr>
          <a:lstStyle>
            <a:lvl1pPr>
              <a:defRPr sz="6000" cap="all" baseline="0">
                <a:solidFill>
                  <a:schemeClr val="tx1"/>
                </a:solidFill>
              </a:defRPr>
            </a:lvl1pPr>
          </a:lstStyle>
          <a:p>
            <a:r>
              <a:rPr lang="en-US"/>
              <a:t>Click to edit Master title style</a:t>
            </a:r>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1077213" y="4246692"/>
            <a:ext cx="8430639" cy="1608008"/>
          </a:xfrm>
        </p:spPr>
        <p:txBody>
          <a:bodyPr anchor="b">
            <a:noAutofit/>
          </a:bodyPr>
          <a:lstStyle>
            <a:lvl1pPr marL="0" indent="0">
              <a:lnSpc>
                <a:spcPct val="100000"/>
              </a:lnSpc>
              <a:buNone/>
              <a:defRPr sz="2000">
                <a:solidFill>
                  <a:schemeClr val="tx1"/>
                </a:solidFill>
              </a:defRPr>
            </a:lvl1pPr>
            <a:lvl2pPr marL="228600" indent="0">
              <a:lnSpc>
                <a:spcPct val="100000"/>
              </a:lnSpc>
              <a:buNone/>
              <a:defRPr sz="2000">
                <a:solidFill>
                  <a:schemeClr val="tx1"/>
                </a:solidFill>
              </a:defRPr>
            </a:lvl2pPr>
            <a:lvl3pPr marL="457200" indent="0">
              <a:lnSpc>
                <a:spcPct val="100000"/>
              </a:lnSpc>
              <a:buNone/>
              <a:defRPr sz="2000">
                <a:solidFill>
                  <a:schemeClr val="tx1"/>
                </a:solidFill>
              </a:defRPr>
            </a:lvl3pPr>
            <a:lvl4pPr marL="685800" indent="0">
              <a:lnSpc>
                <a:spcPct val="100000"/>
              </a:lnSpc>
              <a:buNone/>
              <a:defRPr sz="2000">
                <a:solidFill>
                  <a:schemeClr val="tx1"/>
                </a:solidFill>
              </a:defRPr>
            </a:lvl4pPr>
            <a:lvl5pPr marL="914400" indent="0">
              <a:lnSpc>
                <a:spcPct val="100000"/>
              </a:lnSpc>
              <a:buNone/>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C764DE79-268F-4C1A-8933-263129D2AF90}" type="datetimeFigureOut">
              <a:rPr lang="en-US" smtClean="0"/>
              <a:t>8/10/26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48F63A3B-78C7-47BE-AE5E-E10140E04643}" type="slidenum">
              <a:rPr lang="en-US" smtClean="0"/>
              <a:t>‹#›</a:t>
            </a:fld>
            <a:endParaRPr lang="en-US"/>
          </a:p>
        </p:txBody>
      </p:sp>
      <p:cxnSp>
        <p:nvCxnSpPr>
          <p:cNvPr id="3" name="Straight Connector 2">
            <a:extLst>
              <a:ext uri="{FF2B5EF4-FFF2-40B4-BE49-F238E27FC236}">
                <a16:creationId xmlns:a16="http://schemas.microsoft.com/office/drawing/2014/main" id="{FC829929-F774-AF4E-F1BE-2DA3C43D0DAC}"/>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82623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C764DE79-268F-4C1A-8933-263129D2AF90}" type="datetimeFigureOut">
              <a:rPr lang="en-US" smtClean="0"/>
              <a:t>8/10/26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65185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93598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119745"/>
            <a:ext cx="9922764" cy="416675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88136" y="6438900"/>
            <a:ext cx="8562760" cy="419100"/>
          </a:xfrm>
          <a:prstGeom prst="rect">
            <a:avLst/>
          </a:prstGeom>
        </p:spPr>
        <p:txBody>
          <a:bodyPr vert="horz" lIns="91440" tIns="45720" rIns="91440" bIns="45720" rtlCol="0" anchor="ctr"/>
          <a:lstStyle>
            <a:lvl1pPr algn="l" rtl="0">
              <a:defRPr sz="900">
                <a:solidFill>
                  <a:schemeClr val="tx1"/>
                </a:solidFill>
              </a:defRPr>
            </a:lvl1pPr>
          </a:lstStyle>
          <a:p>
            <a:endParaRPr lang="en-US"/>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9650896" y="6438900"/>
            <a:ext cx="864704" cy="419100"/>
          </a:xfrm>
          <a:prstGeom prst="rect">
            <a:avLst/>
          </a:prstGeom>
        </p:spPr>
        <p:txBody>
          <a:bodyPr vert="horz" lIns="91440" tIns="45720" rIns="91440" bIns="45720" rtlCol="0" anchor="ctr"/>
          <a:lstStyle>
            <a:lvl1pPr algn="l" rtl="0">
              <a:defRPr sz="900">
                <a:solidFill>
                  <a:schemeClr val="tx1"/>
                </a:solidFill>
              </a:defRPr>
            </a:lvl1pPr>
          </a:lstStyle>
          <a:p>
            <a:fld id="{C764DE79-268F-4C1A-8933-263129D2AF90}" type="datetimeFigureOut">
              <a:rPr lang="en-US" smtClean="0"/>
              <a:t>8/10/26</a:t>
            </a:fld>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523764" y="6438900"/>
            <a:ext cx="601436" cy="419100"/>
          </a:xfrm>
          <a:prstGeom prst="rect">
            <a:avLst/>
          </a:prstGeom>
        </p:spPr>
        <p:txBody>
          <a:bodyPr vert="horz" lIns="91440" tIns="45720" rIns="91440" bIns="45720" rtlCol="0" anchor="ctr"/>
          <a:lstStyle>
            <a:lvl1pPr algn="r" rtl="0">
              <a:defRPr sz="900">
                <a:solidFill>
                  <a:schemeClr val="tx1"/>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401717077"/>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 id="2147483771" r:id="rId12"/>
    <p:sldLayoutId id="2147483772" r:id="rId13"/>
    <p:sldLayoutId id="2147483773" r:id="rId14"/>
    <p:sldLayoutId id="2147483774" r:id="rId15"/>
    <p:sldLayoutId id="2147483775" r:id="rId16"/>
    <p:sldLayoutId id="2147483776" r:id="rId17"/>
    <p:sldLayoutId id="2147483777" r:id="rId18"/>
    <p:sldLayoutId id="2147483778" r:id="rId19"/>
    <p:sldLayoutId id="2147483779" r:id="rId20"/>
    <p:sldLayoutId id="2147483780" r:id="rId21"/>
    <p:sldLayoutId id="2147483781" r:id="rId22"/>
    <p:sldLayoutId id="2147483782" r:id="rId23"/>
    <p:sldLayoutId id="2147483783" r:id="rId24"/>
    <p:sldLayoutId id="2147483784" r:id="rId25"/>
    <p:sldLayoutId id="2147483785" r:id="rId26"/>
    <p:sldLayoutId id="2147483786" r:id="rId27"/>
    <p:sldLayoutId id="2147483787" r:id="rId28"/>
  </p:sldLayoutIdLst>
  <p:txStyles>
    <p:titleStyle>
      <a:lvl1pPr algn="l" defTabSz="914400" rtl="0" eaLnBrk="1" latinLnBrk="0" hangingPunct="1">
        <a:lnSpc>
          <a:spcPct val="85000"/>
        </a:lnSpc>
        <a:spcBef>
          <a:spcPct val="0"/>
        </a:spcBef>
        <a:buNone/>
        <a:defRPr sz="3600" b="1" kern="1200" cap="all" baseline="0">
          <a:solidFill>
            <a:schemeClr val="tx1"/>
          </a:solidFill>
          <a:latin typeface="+mj-lt"/>
          <a:ea typeface="+mj-ea"/>
          <a:cs typeface="+mj-cs"/>
        </a:defRPr>
      </a:lvl1pPr>
    </p:titleStyle>
    <p:body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pos="744">
          <p15:clr>
            <a:srgbClr val="F26B43"/>
          </p15:clr>
        </p15:guide>
        <p15:guide id="6">
          <p15:clr>
            <a:srgbClr val="F26B43"/>
          </p15:clr>
        </p15:guide>
        <p15:guide id="8" pos="6936">
          <p15:clr>
            <a:srgbClr val="F26B43"/>
          </p15:clr>
        </p15:guide>
        <p15:guide id="10" orient="horz" pos="720">
          <p15:clr>
            <a:srgbClr val="F26B43"/>
          </p15:clr>
        </p15:guide>
        <p15:guide id="14" pos="6624">
          <p15:clr>
            <a:srgbClr val="F26B43"/>
          </p15:clr>
        </p15:guide>
        <p15:guide id="22" orient="horz" pos="360">
          <p15:clr>
            <a:srgbClr val="F26B43"/>
          </p15:clr>
        </p15:guide>
        <p15:guide id="23" orient="horz" pos="3960">
          <p15:clr>
            <a:srgbClr val="F26B43"/>
          </p15:clr>
        </p15:guide>
        <p15:guide id="24" orient="horz" pos="2160">
          <p15:clr>
            <a:srgbClr val="F26B43"/>
          </p15:clr>
        </p15:guide>
        <p15:guide id="25" pos="7680">
          <p15:clr>
            <a:srgbClr val="F26B43"/>
          </p15:clr>
        </p15:guide>
        <p15:guide id="26" pos="3840">
          <p15:clr>
            <a:srgbClr val="F26B43"/>
          </p15:clr>
        </p15:guide>
        <p15:guide id="27" pos="6168">
          <p15:clr>
            <a:srgbClr val="F26B43"/>
          </p15:clr>
        </p15:guide>
        <p15:guide id="28" pos="672">
          <p15:clr>
            <a:srgbClr val="F26B43"/>
          </p15:clr>
        </p15:guide>
        <p15:guide id="29" pos="7008">
          <p15:clr>
            <a:srgbClr val="F26B43"/>
          </p15:clr>
        </p15:guide>
        <p15:guide id="30" orient="horz" pos="4056">
          <p15:clr>
            <a:srgbClr val="F26B43"/>
          </p15:clr>
        </p15:guide>
        <p15:guide id="31" orient="horz" pos="364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8.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8.xml"/><Relationship Id="rId5" Type="http://schemas.openxmlformats.org/officeDocument/2006/relationships/hyperlink" Target="https://creativecommons.org/licenses/by/3.0/" TargetMode="External"/><Relationship Id="rId4" Type="http://schemas.openxmlformats.org/officeDocument/2006/relationships/hyperlink" Target="https://ecampusontario.pressbooks.pub/comm1062/chapter/1-3-the-communication-process/"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portfolioticsmoraleda.blogspot.com/2011/04/conclusion_14.html" TargetMode="External"/><Relationship Id="rId2" Type="http://schemas.openxmlformats.org/officeDocument/2006/relationships/image" Target="../media/image10.jpeg"/><Relationship Id="rId1" Type="http://schemas.openxmlformats.org/officeDocument/2006/relationships/slideLayout" Target="../slideLayouts/slideLayout9.xml"/><Relationship Id="rId4" Type="http://schemas.openxmlformats.org/officeDocument/2006/relationships/hyperlink" Target="https://creativecommons.org/licenses/by-nc-nd/3.0/" TargetMode="External"/></Relationships>
</file>

<file path=ppt/slides/_rels/slide14.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8.xml"/><Relationship Id="rId4" Type="http://schemas.openxmlformats.org/officeDocument/2006/relationships/image" Target="../media/image16.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0.xml.rels><?xml version="1.0" encoding="UTF-8" standalone="yes"?>
<Relationships xmlns="http://schemas.openxmlformats.org/package/2006/relationships"><Relationship Id="rId3" Type="http://schemas.openxmlformats.org/officeDocument/2006/relationships/hyperlink" Target="https://sk.sagepub.com/ency/edvol/the-sage-encyclopedia-of-multicultural-counseling/chpt/cultural-barriers#_" TargetMode="External"/><Relationship Id="rId2" Type="http://schemas.openxmlformats.org/officeDocument/2006/relationships/notesSlide" Target="../notesSlides/notesSlide3.xml"/><Relationship Id="rId1" Type="http://schemas.openxmlformats.org/officeDocument/2006/relationships/slideLayout" Target="../slideLayouts/slideLayout28.xml"/><Relationship Id="rId5" Type="http://schemas.openxmlformats.org/officeDocument/2006/relationships/hyperlink" Target="https://www.cipd.org/uk/knowledge/tools/age-inclusive-recruitment/?utm_source=chatgpt.com" TargetMode="External"/><Relationship Id="rId4" Type="http://schemas.openxmlformats.org/officeDocument/2006/relationships/hyperlink" Target="https://www.languagesunlimited.com/breaking-barriers-the-power-of-language-in-cross-cultural-communication/"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584BA-2061-58AC-2E65-C3ED29D21493}"/>
              </a:ext>
            </a:extLst>
          </p:cNvPr>
          <p:cNvSpPr>
            <a:spLocks noGrp="1"/>
          </p:cNvSpPr>
          <p:nvPr>
            <p:ph type="title"/>
          </p:nvPr>
        </p:nvSpPr>
        <p:spPr>
          <a:xfrm>
            <a:off x="838200" y="365125"/>
            <a:ext cx="10515600" cy="3183618"/>
          </a:xfrm>
        </p:spPr>
        <p:txBody>
          <a:bodyPr>
            <a:normAutofit/>
          </a:bodyPr>
          <a:lstStyle/>
          <a:p>
            <a:r>
              <a:rPr kumimoji="0" lang="en-GB" i="0" u="none" strike="noStrike" kern="1200" cap="none" spc="0" normalizeH="0" baseline="0" noProof="0">
                <a:ln>
                  <a:noFill/>
                </a:ln>
                <a:solidFill>
                  <a:prstClr val="black"/>
                </a:solidFill>
                <a:effectLst/>
                <a:uLnTx/>
                <a:uFillTx/>
                <a:latin typeface="Aptos Display" panose="02110004020202020204"/>
                <a:ea typeface="+mj-ea"/>
                <a:cs typeface="+mj-cs"/>
              </a:rPr>
              <a:t>LCLM4003 Effective Teamwork and Communication </a:t>
            </a:r>
            <a:br>
              <a:rPr kumimoji="0" lang="en-GB" sz="4000" b="0" i="0" u="none" strike="noStrike" kern="1200" cap="none" spc="0" normalizeH="0" baseline="0" noProof="0">
                <a:ln>
                  <a:noFill/>
                </a:ln>
                <a:solidFill>
                  <a:prstClr val="black"/>
                </a:solidFill>
                <a:effectLst/>
                <a:uLnTx/>
                <a:uFillTx/>
                <a:latin typeface="Aptos Display" panose="02110004020202020204"/>
                <a:ea typeface="+mj-ea"/>
                <a:cs typeface="+mj-cs"/>
              </a:rPr>
            </a:br>
            <a:br>
              <a:rPr kumimoji="0" lang="en-GB" sz="4000" b="0" i="0" u="none" strike="noStrike" kern="1200" cap="none" spc="0" normalizeH="0" baseline="0" noProof="0">
                <a:ln>
                  <a:noFill/>
                </a:ln>
                <a:solidFill>
                  <a:prstClr val="black"/>
                </a:solidFill>
                <a:effectLst/>
                <a:uLnTx/>
                <a:uFillTx/>
                <a:latin typeface="Aptos Display" panose="02110004020202020204"/>
                <a:ea typeface="+mj-ea"/>
                <a:cs typeface="+mj-cs"/>
              </a:rPr>
            </a:br>
            <a:endParaRPr lang="en-GB"/>
          </a:p>
        </p:txBody>
      </p:sp>
      <p:sp>
        <p:nvSpPr>
          <p:cNvPr id="3" name="Content Placeholder 2">
            <a:extLst>
              <a:ext uri="{FF2B5EF4-FFF2-40B4-BE49-F238E27FC236}">
                <a16:creationId xmlns:a16="http://schemas.microsoft.com/office/drawing/2014/main" id="{071D03CD-7242-3EB9-6C43-809139857009}"/>
              </a:ext>
            </a:extLst>
          </p:cNvPr>
          <p:cNvSpPr>
            <a:spLocks noGrp="1"/>
          </p:cNvSpPr>
          <p:nvPr>
            <p:ph idx="1"/>
          </p:nvPr>
        </p:nvSpPr>
        <p:spPr>
          <a:xfrm>
            <a:off x="1014563" y="1541676"/>
            <a:ext cx="9922764" cy="5182974"/>
          </a:xfrm>
        </p:spPr>
        <p:txBody>
          <a:bodyPr vert="horz" lIns="91440" tIns="45720" rIns="91440" bIns="45720" rtlCol="0" anchor="t">
            <a:normAutofit/>
          </a:bodyPr>
          <a:lstStyle/>
          <a:p>
            <a:pPr>
              <a:lnSpc>
                <a:spcPct val="150000"/>
              </a:lnSpc>
            </a:pPr>
            <a:r>
              <a:rPr lang="en-GB" sz="2400">
                <a:latin typeface="Arial" panose="020B0604020202020204" pitchFamily="34" charset="0"/>
                <a:cs typeface="Arial" panose="020B0604020202020204" pitchFamily="34" charset="0"/>
              </a:rPr>
              <a:t>ASSIGNMENT 2: Group Presentation</a:t>
            </a:r>
          </a:p>
          <a:p>
            <a:pPr>
              <a:lnSpc>
                <a:spcPct val="150000"/>
              </a:lnSpc>
            </a:pPr>
            <a:r>
              <a:rPr lang="en-GB" sz="2400">
                <a:latin typeface="Arial" panose="020B0604020202020204" pitchFamily="34" charset="0"/>
                <a:cs typeface="Arial" panose="020B0604020202020204" pitchFamily="34" charset="0"/>
              </a:rPr>
              <a:t>Student : Eli Pereira                   ID No. 2533732</a:t>
            </a:r>
          </a:p>
          <a:p>
            <a:pPr>
              <a:lnSpc>
                <a:spcPct val="150000"/>
              </a:lnSpc>
            </a:pPr>
            <a:r>
              <a:rPr lang="en-GB" sz="2400">
                <a:latin typeface="Arial"/>
                <a:cs typeface="Arial"/>
              </a:rPr>
              <a:t>Student : Daniel Cobzaru           ID No.</a:t>
            </a:r>
          </a:p>
          <a:p>
            <a:pPr defTabSz="914400">
              <a:lnSpc>
                <a:spcPct val="150000"/>
              </a:lnSpc>
              <a:buClrTx/>
              <a:buSzTx/>
              <a:defRPr/>
            </a:pPr>
            <a:r>
              <a:rPr kumimoji="0" lang="en-GB" sz="2400" i="0" u="none" strike="noStrike" kern="1200" cap="none" spc="0" normalizeH="0" baseline="0" noProof="0">
                <a:ln>
                  <a:noFill/>
                </a:ln>
                <a:solidFill>
                  <a:prstClr val="black"/>
                </a:solidFill>
                <a:effectLst/>
                <a:uLnTx/>
                <a:uFillTx/>
                <a:latin typeface="Arial"/>
                <a:cs typeface="Arial"/>
              </a:rPr>
              <a:t>Student : Nelina Miteva              ID No. 2512853</a:t>
            </a:r>
            <a:endParaRPr lang="en-GB" sz="2400" i="0" u="none" strike="noStrike" kern="1200" cap="none" spc="0" normalizeH="0" baseline="0" noProof="0">
              <a:ln>
                <a:noFill/>
              </a:ln>
              <a:solidFill>
                <a:prstClr val="black"/>
              </a:solidFill>
              <a:effectLst/>
              <a:uLnTx/>
              <a:uFillTx/>
              <a:latin typeface="Arial"/>
              <a:cs typeface="Arial"/>
            </a:endParaRPr>
          </a:p>
          <a:p>
            <a:pPr>
              <a:lnSpc>
                <a:spcPct val="150000"/>
              </a:lnSpc>
              <a:defRPr/>
            </a:pPr>
            <a:r>
              <a:rPr kumimoji="0" lang="en-GB" sz="2400" i="0" u="none" strike="noStrike" kern="1200" cap="none" spc="0" normalizeH="0" baseline="0" noProof="0">
                <a:ln>
                  <a:noFill/>
                </a:ln>
                <a:solidFill>
                  <a:prstClr val="black"/>
                </a:solidFill>
                <a:effectLst/>
                <a:uLnTx/>
                <a:uFillTx/>
                <a:latin typeface="Arial"/>
                <a:cs typeface="Arial"/>
              </a:rPr>
              <a:t>Student : Ivanna Futerko</a:t>
            </a:r>
            <a:r>
              <a:rPr lang="en-GB" sz="2400">
                <a:solidFill>
                  <a:prstClr val="black"/>
                </a:solidFill>
                <a:latin typeface="Arial"/>
                <a:cs typeface="Arial"/>
              </a:rPr>
              <a:t> </a:t>
            </a:r>
            <a:r>
              <a:rPr kumimoji="0" lang="en-GB" sz="2400" i="0" u="none" strike="noStrike" kern="1200" cap="none" spc="0" normalizeH="0" baseline="0" noProof="0">
                <a:ln>
                  <a:noFill/>
                </a:ln>
                <a:solidFill>
                  <a:prstClr val="black"/>
                </a:solidFill>
                <a:effectLst/>
                <a:uLnTx/>
                <a:uFillTx/>
                <a:latin typeface="Arial"/>
                <a:cs typeface="Arial"/>
              </a:rPr>
              <a:t> </a:t>
            </a:r>
            <a:r>
              <a:rPr lang="en-GB" sz="2400">
                <a:solidFill>
                  <a:prstClr val="black"/>
                </a:solidFill>
                <a:latin typeface="Arial"/>
                <a:cs typeface="Arial"/>
              </a:rPr>
              <a:t>          </a:t>
            </a:r>
            <a:r>
              <a:rPr kumimoji="0" lang="en-GB" sz="2400" i="0" u="none" strike="noStrike" kern="1200" cap="none" spc="0" normalizeH="0" baseline="0" noProof="0">
                <a:ln>
                  <a:noFill/>
                </a:ln>
                <a:solidFill>
                  <a:prstClr val="black"/>
                </a:solidFill>
                <a:effectLst/>
                <a:uLnTx/>
                <a:uFillTx/>
                <a:latin typeface="Arial"/>
                <a:cs typeface="Arial"/>
              </a:rPr>
              <a:t>ID No. 2532048</a:t>
            </a:r>
            <a:endParaRPr lang="en-GB" sz="2400" i="0" u="none" strike="noStrike" kern="1200" cap="none" spc="0" normalizeH="0" baseline="0" noProof="0">
              <a:ln>
                <a:noFill/>
              </a:ln>
              <a:solidFill>
                <a:prstClr val="black"/>
              </a:solidFill>
              <a:effectLst/>
              <a:uLnTx/>
              <a:uFillTx/>
              <a:latin typeface="Arial"/>
              <a:cs typeface="Arial"/>
            </a:endParaRPr>
          </a:p>
          <a:p>
            <a:pPr>
              <a:lnSpc>
                <a:spcPct val="150000"/>
              </a:lnSpc>
              <a:defRPr/>
            </a:pPr>
            <a:r>
              <a:rPr kumimoji="0" lang="en-GB" sz="2400" i="0" u="none" strike="noStrike" kern="1200" cap="none" spc="0" normalizeH="0" baseline="0" noProof="0">
                <a:ln>
                  <a:noFill/>
                </a:ln>
                <a:solidFill>
                  <a:prstClr val="black"/>
                </a:solidFill>
                <a:effectLst/>
                <a:uLnTx/>
                <a:uFillTx/>
                <a:latin typeface="Arial"/>
                <a:cs typeface="Arial"/>
              </a:rPr>
              <a:t>Student : Wilson Akyampong</a:t>
            </a:r>
            <a:r>
              <a:rPr lang="en-GB" sz="2400">
                <a:solidFill>
                  <a:prstClr val="black"/>
                </a:solidFill>
                <a:latin typeface="Arial"/>
                <a:cs typeface="Arial"/>
              </a:rPr>
              <a:t>     </a:t>
            </a:r>
            <a:r>
              <a:rPr kumimoji="0" lang="en-GB" sz="2400" i="0" u="none" strike="noStrike" kern="1200" cap="none" spc="0" normalizeH="0" baseline="0" noProof="0">
                <a:ln>
                  <a:noFill/>
                </a:ln>
                <a:solidFill>
                  <a:prstClr val="black"/>
                </a:solidFill>
                <a:effectLst/>
                <a:uLnTx/>
                <a:uFillTx/>
                <a:latin typeface="Arial"/>
                <a:cs typeface="Arial"/>
              </a:rPr>
              <a:t>ID No. 2522847</a:t>
            </a:r>
            <a:endParaRPr lang="en-GB" sz="2400" i="0" u="none" strike="noStrike" kern="1200" cap="none" spc="0" normalizeH="0" baseline="0" noProof="0">
              <a:ln>
                <a:noFill/>
              </a:ln>
              <a:solidFill>
                <a:prstClr val="black"/>
              </a:solidFill>
              <a:effectLst/>
              <a:uLnTx/>
              <a:uFillTx/>
              <a:latin typeface="Arial"/>
              <a:cs typeface="Arial"/>
            </a:endParaRPr>
          </a:p>
          <a:p>
            <a:pPr defTabSz="914400">
              <a:lnSpc>
                <a:spcPct val="150000"/>
              </a:lnSpc>
              <a:buClrTx/>
              <a:buSzTx/>
              <a:defRPr/>
            </a:pPr>
            <a:r>
              <a:rPr kumimoji="0" lang="en-GB" sz="240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Tutor’s Name: Tim Hopkins</a:t>
            </a:r>
            <a:endParaRPr kumimoji="0" lang="en-GB" sz="240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5" name="Slide Number Placeholder 4">
            <a:extLst>
              <a:ext uri="{FF2B5EF4-FFF2-40B4-BE49-F238E27FC236}">
                <a16:creationId xmlns:a16="http://schemas.microsoft.com/office/drawing/2014/main" id="{9DB1B490-3857-31F2-6EB8-90671FF8F87A}"/>
              </a:ext>
            </a:extLst>
          </p:cNvPr>
          <p:cNvSpPr>
            <a:spLocks noGrp="1"/>
          </p:cNvSpPr>
          <p:nvPr>
            <p:ph type="sldNum" sz="quarter" idx="12"/>
          </p:nvPr>
        </p:nvSpPr>
        <p:spPr/>
        <p:txBody>
          <a:bodyPr/>
          <a:lstStyle/>
          <a:p>
            <a:fld id="{454682FA-2E9E-4DCC-AFA0-70701551065F}" type="slidenum">
              <a:rPr lang="en-GB" smtClean="0"/>
              <a:t>1</a:t>
            </a:fld>
            <a:endParaRPr lang="en-GB"/>
          </a:p>
        </p:txBody>
      </p:sp>
    </p:spTree>
    <p:extLst>
      <p:ext uri="{BB962C8B-B14F-4D97-AF65-F5344CB8AC3E}">
        <p14:creationId xmlns:p14="http://schemas.microsoft.com/office/powerpoint/2010/main" val="3772741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C0925-C80D-03B2-9CB2-80754DE5343E}"/>
              </a:ext>
            </a:extLst>
          </p:cNvPr>
          <p:cNvSpPr>
            <a:spLocks noGrp="1"/>
          </p:cNvSpPr>
          <p:nvPr>
            <p:ph type="title"/>
          </p:nvPr>
        </p:nvSpPr>
        <p:spPr>
          <a:xfrm>
            <a:off x="1030986" y="671145"/>
            <a:ext cx="9922764" cy="935982"/>
          </a:xfrm>
        </p:spPr>
        <p:txBody>
          <a:bodyPr/>
          <a:lstStyle/>
          <a:p>
            <a:r>
              <a:rPr lang="en-GB"/>
              <a:t>Overview</a:t>
            </a:r>
          </a:p>
        </p:txBody>
      </p:sp>
      <p:sp>
        <p:nvSpPr>
          <p:cNvPr id="3" name="Content Placeholder 2">
            <a:extLst>
              <a:ext uri="{FF2B5EF4-FFF2-40B4-BE49-F238E27FC236}">
                <a16:creationId xmlns:a16="http://schemas.microsoft.com/office/drawing/2014/main" id="{C9472314-7F14-6FA9-891C-799657E55802}"/>
              </a:ext>
            </a:extLst>
          </p:cNvPr>
          <p:cNvSpPr>
            <a:spLocks noGrp="1"/>
          </p:cNvSpPr>
          <p:nvPr>
            <p:ph idx="1"/>
          </p:nvPr>
        </p:nvSpPr>
        <p:spPr>
          <a:xfrm>
            <a:off x="734568" y="1384668"/>
            <a:ext cx="10515600" cy="5397132"/>
          </a:xfrm>
        </p:spPr>
        <p:txBody>
          <a:bodyPr>
            <a:noAutofit/>
          </a:bodyPr>
          <a:lstStyle/>
          <a:p>
            <a:pPr marL="457200" indent="-457200">
              <a:buFont typeface="Arial" panose="020B0604020202020204" pitchFamily="34" charset="0"/>
              <a:buChar char="•"/>
            </a:pPr>
            <a:r>
              <a:rPr lang="en-GB" sz="2800"/>
              <a:t> Introduction</a:t>
            </a:r>
          </a:p>
          <a:p>
            <a:pPr marL="457200" indent="-457200">
              <a:buFont typeface="Arial" panose="020B0604020202020204" pitchFamily="34" charset="0"/>
              <a:buChar char="•"/>
            </a:pPr>
            <a:r>
              <a:rPr kumimoji="0" lang="en-GB" sz="2800" b="0" i="0" u="none" strike="noStrike" kern="1200" cap="none" spc="0" normalizeH="0" baseline="0" noProof="0">
                <a:ln>
                  <a:noFill/>
                </a:ln>
                <a:solidFill>
                  <a:prstClr val="black"/>
                </a:solidFill>
                <a:effectLst/>
                <a:uLnTx/>
                <a:uFillTx/>
                <a:latin typeface="Aptos" panose="02110004020202020204"/>
                <a:ea typeface="+mn-ea"/>
                <a:cs typeface="+mn-cs"/>
              </a:rPr>
              <a:t>Emotional Barrier and Solution - </a:t>
            </a:r>
            <a:r>
              <a:rPr lang="en-GB" sz="2800">
                <a:solidFill>
                  <a:prstClr val="black"/>
                </a:solidFill>
                <a:latin typeface="Arial"/>
                <a:cs typeface="Arial"/>
              </a:rPr>
              <a:t>Wilson Akyampong     </a:t>
            </a:r>
            <a:endParaRPr kumimoji="0" lang="en-GB" sz="2800" b="0" i="0" u="none" strike="noStrike" kern="1200" cap="none" spc="0" normalizeH="0" baseline="0" noProof="0">
              <a:ln>
                <a:noFill/>
              </a:ln>
              <a:solidFill>
                <a:prstClr val="black"/>
              </a:solidFill>
              <a:effectLst/>
              <a:uLnTx/>
              <a:uFillTx/>
              <a:latin typeface="Aptos" panose="02110004020202020204"/>
              <a:ea typeface="+mn-ea"/>
              <a:cs typeface="+mn-cs"/>
            </a:endParaRPr>
          </a:p>
          <a:p>
            <a:pPr marL="457200" indent="-457200">
              <a:buFont typeface="Arial" panose="020B0604020202020204" pitchFamily="34" charset="0"/>
              <a:buChar char="•"/>
            </a:pPr>
            <a:r>
              <a:rPr lang="en-GB" sz="2800">
                <a:solidFill>
                  <a:prstClr val="black"/>
                </a:solidFill>
                <a:latin typeface="Aptos" panose="02110004020202020204"/>
              </a:rPr>
              <a:t>Language Barrier and Solution - </a:t>
            </a:r>
            <a:r>
              <a:rPr lang="en-GB" sz="2800">
                <a:solidFill>
                  <a:prstClr val="black"/>
                </a:solidFill>
                <a:latin typeface="Arial"/>
                <a:cs typeface="Arial"/>
              </a:rPr>
              <a:t>Ivanna Futerko           </a:t>
            </a:r>
            <a:r>
              <a:rPr kumimoji="0" lang="en-GB" sz="2800" b="0" i="0" u="none" strike="noStrike" kern="1200" cap="none" spc="0" normalizeH="0" baseline="0" noProof="0">
                <a:ln>
                  <a:noFill/>
                </a:ln>
                <a:solidFill>
                  <a:prstClr val="black"/>
                </a:solidFill>
                <a:effectLst/>
                <a:uLnTx/>
                <a:uFillTx/>
                <a:latin typeface="Aptos" panose="02110004020202020204"/>
                <a:ea typeface="+mn-ea"/>
                <a:cs typeface="+mn-cs"/>
              </a:rPr>
              <a:t>                                                  </a:t>
            </a:r>
          </a:p>
          <a:p>
            <a:pPr marL="457200" indent="-457200">
              <a:buFont typeface="Arial" panose="020B0604020202020204" pitchFamily="34" charset="0"/>
              <a:buChar char="•"/>
            </a:pPr>
            <a:r>
              <a:rPr kumimoji="0" lang="en-GB" sz="2800" b="0" i="0" u="none" strike="noStrike" kern="1200" cap="none" spc="0" normalizeH="0" baseline="0" noProof="0">
                <a:ln>
                  <a:noFill/>
                </a:ln>
                <a:solidFill>
                  <a:prstClr val="black"/>
                </a:solidFill>
                <a:effectLst/>
                <a:uLnTx/>
                <a:uFillTx/>
                <a:latin typeface="Aptos" panose="02110004020202020204"/>
                <a:ea typeface="+mn-ea"/>
                <a:cs typeface="+mn-cs"/>
              </a:rPr>
              <a:t>Age/Generational Barrier and Solution </a:t>
            </a:r>
            <a:r>
              <a:rPr lang="en-GB" sz="2800">
                <a:solidFill>
                  <a:prstClr val="black"/>
                </a:solidFill>
                <a:latin typeface="Aptos" panose="02110004020202020204"/>
              </a:rPr>
              <a:t>-</a:t>
            </a:r>
            <a:r>
              <a:rPr kumimoji="0" lang="en-GB" sz="2800" b="0" i="0" u="none" strike="noStrike" kern="1200" cap="none" spc="0" normalizeH="0" baseline="0" noProof="0">
                <a:ln>
                  <a:noFill/>
                </a:ln>
                <a:solidFill>
                  <a:prstClr val="black"/>
                </a:solidFill>
                <a:effectLst/>
                <a:uLnTx/>
                <a:uFillTx/>
                <a:latin typeface="Aptos" panose="02110004020202020204"/>
                <a:ea typeface="+mn-ea"/>
                <a:cs typeface="+mn-cs"/>
              </a:rPr>
              <a:t> </a:t>
            </a:r>
            <a:r>
              <a:rPr lang="en-GB" sz="2800">
                <a:solidFill>
                  <a:prstClr val="black"/>
                </a:solidFill>
                <a:latin typeface="Arial"/>
                <a:cs typeface="Arial"/>
              </a:rPr>
              <a:t>Nelina Miteva </a:t>
            </a:r>
            <a:endParaRPr kumimoji="0" lang="en-GB" sz="2800" b="0" i="0" u="none" strike="noStrike" kern="1200" cap="none" spc="0" normalizeH="0" baseline="0" noProof="0">
              <a:ln>
                <a:noFill/>
              </a:ln>
              <a:solidFill>
                <a:prstClr val="black"/>
              </a:solidFill>
              <a:effectLst/>
              <a:uLnTx/>
              <a:uFillTx/>
              <a:latin typeface="Aptos" panose="02110004020202020204"/>
              <a:ea typeface="+mn-ea"/>
              <a:cs typeface="+mn-cs"/>
            </a:endParaRPr>
          </a:p>
          <a:p>
            <a:pPr marL="457200" indent="-457200">
              <a:buFont typeface="Arial" panose="020B0604020202020204" pitchFamily="34" charset="0"/>
              <a:buChar char="•"/>
            </a:pPr>
            <a:r>
              <a:rPr kumimoji="0" lang="en-GB" sz="2800" b="0" i="0" u="none" strike="noStrike" kern="1200" cap="none" spc="0" normalizeH="0" baseline="0" noProof="0">
                <a:ln>
                  <a:noFill/>
                </a:ln>
                <a:solidFill>
                  <a:prstClr val="black"/>
                </a:solidFill>
                <a:effectLst/>
                <a:uLnTx/>
                <a:uFillTx/>
                <a:latin typeface="Aptos" panose="02110004020202020204"/>
                <a:ea typeface="+mn-ea"/>
                <a:cs typeface="+mn-cs"/>
              </a:rPr>
              <a:t>Barrier and Solution  4 - Student</a:t>
            </a:r>
          </a:p>
          <a:p>
            <a:pPr marL="457200" indent="-457200">
              <a:buFont typeface="Arial" panose="020B0604020202020204" pitchFamily="34" charset="0"/>
              <a:buChar char="•"/>
            </a:pPr>
            <a:r>
              <a:rPr lang="en-GB" sz="2800">
                <a:solidFill>
                  <a:prstClr val="black"/>
                </a:solidFill>
                <a:latin typeface="Aptos" panose="02110004020202020204"/>
              </a:rPr>
              <a:t>Cultural </a:t>
            </a:r>
            <a:r>
              <a:rPr kumimoji="0" lang="en-GB" sz="2800" b="0" i="0" u="none" strike="noStrike" kern="1200" cap="none" spc="0" normalizeH="0" baseline="0" noProof="0">
                <a:ln>
                  <a:noFill/>
                </a:ln>
                <a:solidFill>
                  <a:prstClr val="black"/>
                </a:solidFill>
                <a:effectLst/>
                <a:uLnTx/>
                <a:uFillTx/>
                <a:latin typeface="Aptos" panose="02110004020202020204"/>
                <a:ea typeface="+mn-ea"/>
                <a:cs typeface="+mn-cs"/>
              </a:rPr>
              <a:t>Barrier and Solution </a:t>
            </a:r>
            <a:r>
              <a:rPr lang="en-GB" sz="2800">
                <a:solidFill>
                  <a:prstClr val="black"/>
                </a:solidFill>
                <a:latin typeface="Aptos" panose="02110004020202020204"/>
              </a:rPr>
              <a:t>-</a:t>
            </a:r>
            <a:r>
              <a:rPr kumimoji="0" lang="en-GB" sz="2800" b="0" i="0" u="none" strike="noStrike" kern="1200" cap="none" spc="0" normalizeH="0" baseline="0" noProof="0">
                <a:ln>
                  <a:noFill/>
                </a:ln>
                <a:solidFill>
                  <a:prstClr val="black"/>
                </a:solidFill>
                <a:effectLst/>
                <a:uLnTx/>
                <a:uFillTx/>
                <a:latin typeface="Aptos" panose="02110004020202020204"/>
                <a:ea typeface="+mn-ea"/>
                <a:cs typeface="+mn-cs"/>
              </a:rPr>
              <a:t> </a:t>
            </a:r>
            <a:r>
              <a:rPr lang="en-GB" sz="2800">
                <a:solidFill>
                  <a:prstClr val="black"/>
                </a:solidFill>
                <a:latin typeface="Aptos" panose="02110004020202020204"/>
              </a:rPr>
              <a:t>Eli Pereira</a:t>
            </a:r>
            <a:endParaRPr kumimoji="0" lang="en-GB" sz="2800" b="0" i="0" u="none" strike="noStrike" kern="1200" cap="none" spc="0" normalizeH="0" baseline="0" noProof="0">
              <a:ln>
                <a:noFill/>
              </a:ln>
              <a:solidFill>
                <a:prstClr val="black"/>
              </a:solidFill>
              <a:effectLst/>
              <a:uLnTx/>
              <a:uFillTx/>
              <a:latin typeface="Aptos" panose="02110004020202020204"/>
              <a:ea typeface="+mn-ea"/>
              <a:cs typeface="+mn-cs"/>
            </a:endParaRPr>
          </a:p>
          <a:p>
            <a:pPr marL="457200" indent="-457200">
              <a:buFont typeface="Arial" panose="020B0604020202020204" pitchFamily="34" charset="0"/>
              <a:buChar char="•"/>
            </a:pPr>
            <a:r>
              <a:rPr lang="en-GB" sz="2800">
                <a:solidFill>
                  <a:prstClr val="black"/>
                </a:solidFill>
                <a:latin typeface="Aptos" panose="02110004020202020204"/>
              </a:rPr>
              <a:t>Conclusion</a:t>
            </a:r>
          </a:p>
          <a:p>
            <a:pPr marL="457200" indent="-457200">
              <a:buFont typeface="Arial" panose="020B0604020202020204" pitchFamily="34" charset="0"/>
              <a:buChar char="•"/>
            </a:pPr>
            <a:r>
              <a:rPr lang="en-GB" sz="2800">
                <a:solidFill>
                  <a:prstClr val="black"/>
                </a:solidFill>
                <a:latin typeface="Aptos" panose="02110004020202020204"/>
              </a:rPr>
              <a:t>References</a:t>
            </a:r>
          </a:p>
          <a:p>
            <a:pPr marL="457200" indent="-457200">
              <a:buFont typeface="Arial" panose="020B0604020202020204" pitchFamily="34" charset="0"/>
              <a:buChar char="•"/>
            </a:pPr>
            <a:r>
              <a:rPr lang="en-GB" sz="2800">
                <a:solidFill>
                  <a:prstClr val="black"/>
                </a:solidFill>
                <a:latin typeface="Aptos" panose="02110004020202020204"/>
              </a:rPr>
              <a:t>Questions</a:t>
            </a:r>
            <a:endParaRPr lang="en-GB" sz="2800"/>
          </a:p>
        </p:txBody>
      </p:sp>
      <p:sp>
        <p:nvSpPr>
          <p:cNvPr id="5" name="Slide Number Placeholder 4">
            <a:extLst>
              <a:ext uri="{FF2B5EF4-FFF2-40B4-BE49-F238E27FC236}">
                <a16:creationId xmlns:a16="http://schemas.microsoft.com/office/drawing/2014/main" id="{2E9960BB-4661-8C04-099C-07CE40F56A37}"/>
              </a:ext>
            </a:extLst>
          </p:cNvPr>
          <p:cNvSpPr>
            <a:spLocks noGrp="1"/>
          </p:cNvSpPr>
          <p:nvPr>
            <p:ph type="sldNum" sz="quarter" idx="12"/>
          </p:nvPr>
        </p:nvSpPr>
        <p:spPr/>
        <p:txBody>
          <a:bodyPr/>
          <a:lstStyle/>
          <a:p>
            <a:fld id="{454682FA-2E9E-4DCC-AFA0-70701551065F}" type="slidenum">
              <a:rPr lang="en-GB" smtClean="0"/>
              <a:t>2</a:t>
            </a:fld>
            <a:endParaRPr lang="en-GB"/>
          </a:p>
        </p:txBody>
      </p:sp>
    </p:spTree>
    <p:extLst>
      <p:ext uri="{BB962C8B-B14F-4D97-AF65-F5344CB8AC3E}">
        <p14:creationId xmlns:p14="http://schemas.microsoft.com/office/powerpoint/2010/main" val="2962117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69063-314A-2648-2FED-437387B9AAE9}"/>
              </a:ext>
            </a:extLst>
          </p:cNvPr>
          <p:cNvSpPr>
            <a:spLocks noGrp="1"/>
          </p:cNvSpPr>
          <p:nvPr>
            <p:ph type="title"/>
          </p:nvPr>
        </p:nvSpPr>
        <p:spPr>
          <a:xfrm>
            <a:off x="353131" y="259292"/>
            <a:ext cx="10515600" cy="1325563"/>
          </a:xfrm>
        </p:spPr>
        <p:txBody>
          <a:bodyPr/>
          <a:lstStyle/>
          <a:p>
            <a:r>
              <a:rPr lang="en-GB"/>
              <a:t>Introduction</a:t>
            </a:r>
          </a:p>
        </p:txBody>
      </p:sp>
      <p:sp>
        <p:nvSpPr>
          <p:cNvPr id="5" name="Slide Number Placeholder 4">
            <a:extLst>
              <a:ext uri="{FF2B5EF4-FFF2-40B4-BE49-F238E27FC236}">
                <a16:creationId xmlns:a16="http://schemas.microsoft.com/office/drawing/2014/main" id="{804425AC-9172-883E-A2A8-46E78231C3F7}"/>
              </a:ext>
            </a:extLst>
          </p:cNvPr>
          <p:cNvSpPr>
            <a:spLocks noGrp="1"/>
          </p:cNvSpPr>
          <p:nvPr>
            <p:ph type="sldNum" sz="quarter" idx="12"/>
          </p:nvPr>
        </p:nvSpPr>
        <p:spPr/>
        <p:txBody>
          <a:bodyPr/>
          <a:lstStyle/>
          <a:p>
            <a:fld id="{454682FA-2E9E-4DCC-AFA0-70701551065F}" type="slidenum">
              <a:rPr lang="en-GB" smtClean="0"/>
              <a:t>3</a:t>
            </a:fld>
            <a:endParaRPr lang="en-GB"/>
          </a:p>
        </p:txBody>
      </p:sp>
      <p:sp>
        <p:nvSpPr>
          <p:cNvPr id="6" name="TextBox 5">
            <a:extLst>
              <a:ext uri="{FF2B5EF4-FFF2-40B4-BE49-F238E27FC236}">
                <a16:creationId xmlns:a16="http://schemas.microsoft.com/office/drawing/2014/main" id="{28A33AE5-597D-F3FC-7C91-9C9806DB6FED}"/>
              </a:ext>
            </a:extLst>
          </p:cNvPr>
          <p:cNvSpPr txBox="1"/>
          <p:nvPr/>
        </p:nvSpPr>
        <p:spPr>
          <a:xfrm>
            <a:off x="1081043" y="1383796"/>
            <a:ext cx="10029913" cy="3416320"/>
          </a:xfrm>
          <a:prstGeom prst="rect">
            <a:avLst/>
          </a:prstGeom>
          <a:noFill/>
        </p:spPr>
        <p:txBody>
          <a:bodyPr wrap="square">
            <a:spAutoFit/>
          </a:bodyPr>
          <a:lstStyle/>
          <a:p>
            <a:pPr algn="just"/>
            <a:r>
              <a:rPr lang="en-US" sz="2400">
                <a:latin typeface="Arial" panose="020B0604020202020204" pitchFamily="34" charset="0"/>
                <a:cs typeface="Arial" panose="020B0604020202020204" pitchFamily="34" charset="0"/>
              </a:rPr>
              <a:t>Effective communication is the foundation of successful teamwork, yet teams regularly encounter barriers that disrupt information flow, reduce productivity, and create conflict. This presentation identifies five common communication barriers in group settings, analyses each using core communication frameworks including the Sender–Receiver model (S &amp; W) and Schramm’s circular model (Sch) and proposes targeted solutions to mitigate their impact. It also demonstrates how structured adjustments to communication practices can improve clarity, inclusion, and collaboration across all team activities.</a:t>
            </a:r>
          </a:p>
        </p:txBody>
      </p:sp>
    </p:spTree>
    <p:extLst>
      <p:ext uri="{BB962C8B-B14F-4D97-AF65-F5344CB8AC3E}">
        <p14:creationId xmlns:p14="http://schemas.microsoft.com/office/powerpoint/2010/main" val="1426741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213C4-C906-11C6-1048-937434CAE9F6}"/>
              </a:ext>
            </a:extLst>
          </p:cNvPr>
          <p:cNvSpPr>
            <a:spLocks noGrp="1"/>
          </p:cNvSpPr>
          <p:nvPr>
            <p:ph type="title"/>
          </p:nvPr>
        </p:nvSpPr>
        <p:spPr/>
        <p:txBody>
          <a:bodyPr>
            <a:normAutofit fontScale="90000"/>
          </a:bodyPr>
          <a:lstStyle/>
          <a:p>
            <a:r>
              <a:rPr lang="en-GB" sz="3100" b="1" i="1">
                <a:latin typeface="Arial" panose="020B0604020202020204" pitchFamily="34" charset="0"/>
                <a:cs typeface="Arial" panose="020B0604020202020204" pitchFamily="34" charset="0"/>
              </a:rPr>
              <a:t>Emotional Barriers</a:t>
            </a:r>
            <a:br>
              <a:rPr lang="en-GB" b="1"/>
            </a:br>
            <a:endParaRPr lang="en-GB"/>
          </a:p>
        </p:txBody>
      </p:sp>
      <p:sp>
        <p:nvSpPr>
          <p:cNvPr id="3" name="Content Placeholder 2">
            <a:extLst>
              <a:ext uri="{FF2B5EF4-FFF2-40B4-BE49-F238E27FC236}">
                <a16:creationId xmlns:a16="http://schemas.microsoft.com/office/drawing/2014/main" id="{CA81A11B-6D7A-8804-EA78-C86B41DE1F0B}"/>
              </a:ext>
            </a:extLst>
          </p:cNvPr>
          <p:cNvSpPr>
            <a:spLocks noGrp="1"/>
          </p:cNvSpPr>
          <p:nvPr>
            <p:ph idx="1"/>
          </p:nvPr>
        </p:nvSpPr>
        <p:spPr/>
        <p:txBody>
          <a:bodyPr/>
          <a:lstStyle/>
          <a:p>
            <a:r>
              <a:rPr lang="en-GB" sz="2400" b="1">
                <a:latin typeface="Arial" panose="020B0604020202020204" pitchFamily="34" charset="0"/>
                <a:cs typeface="Arial" panose="020B0604020202020204" pitchFamily="34" charset="0"/>
              </a:rPr>
              <a:t>Description:</a:t>
            </a:r>
          </a:p>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Emotional barriers occur when feelings such as stress, anxiety, fear, frustration, or low morale prevent employees from communicating effectively. </a:t>
            </a:r>
          </a:p>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At Flight Foods Ltd, employees may have been reluctant to report mistakes or ask for clarification because they feared criticism or disciplinary action.</a:t>
            </a:r>
          </a:p>
          <a:p>
            <a:endParaRPr lang="en-GB" b="1">
              <a:latin typeface="Arial" panose="020B0604020202020204" pitchFamily="34" charset="0"/>
              <a:cs typeface="Arial" panose="020B0604020202020204" pitchFamily="34" charset="0"/>
            </a:endParaRPr>
          </a:p>
          <a:p>
            <a:endParaRPr lang="en-GB" b="1"/>
          </a:p>
        </p:txBody>
      </p:sp>
      <p:sp>
        <p:nvSpPr>
          <p:cNvPr id="5" name="Slide Number Placeholder 4">
            <a:extLst>
              <a:ext uri="{FF2B5EF4-FFF2-40B4-BE49-F238E27FC236}">
                <a16:creationId xmlns:a16="http://schemas.microsoft.com/office/drawing/2014/main" id="{30D503C8-27C6-612B-9EBE-CE5C5283BE6B}"/>
              </a:ext>
            </a:extLst>
          </p:cNvPr>
          <p:cNvSpPr>
            <a:spLocks noGrp="1"/>
          </p:cNvSpPr>
          <p:nvPr>
            <p:ph type="sldNum" sz="quarter" idx="12"/>
          </p:nvPr>
        </p:nvSpPr>
        <p:spPr/>
        <p:txBody>
          <a:bodyPr/>
          <a:lstStyle/>
          <a:p>
            <a:fld id="{454682FA-2E9E-4DCC-AFA0-70701551065F}" type="slidenum">
              <a:rPr lang="en-GB" smtClean="0"/>
              <a:t>4</a:t>
            </a:fld>
            <a:endParaRPr lang="en-GB"/>
          </a:p>
        </p:txBody>
      </p:sp>
    </p:spTree>
    <p:extLst>
      <p:ext uri="{BB962C8B-B14F-4D97-AF65-F5344CB8AC3E}">
        <p14:creationId xmlns:p14="http://schemas.microsoft.com/office/powerpoint/2010/main" val="3579173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mt="52041"/>
          </a:blip>
          <a:stretch>
            <a:fillRect t="-108000" b="-108000"/>
          </a:stretch>
        </a:blipFill>
        <a:effectLst/>
      </p:bgPr>
    </p:bg>
    <p:spTree>
      <p:nvGrpSpPr>
        <p:cNvPr id="1" name="">
          <a:extLst>
            <a:ext uri="{FF2B5EF4-FFF2-40B4-BE49-F238E27FC236}">
              <a16:creationId xmlns:a16="http://schemas.microsoft.com/office/drawing/2014/main" id="{C0A7B2BF-A5D3-3722-F035-6CBBCC9182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D79F75-4964-F008-242F-322D2CDCFEC6}"/>
              </a:ext>
            </a:extLst>
          </p:cNvPr>
          <p:cNvSpPr>
            <a:spLocks noGrp="1"/>
          </p:cNvSpPr>
          <p:nvPr>
            <p:ph type="title"/>
          </p:nvPr>
        </p:nvSpPr>
        <p:spPr>
          <a:xfrm>
            <a:off x="735711" y="207413"/>
            <a:ext cx="9922764" cy="935982"/>
          </a:xfrm>
        </p:spPr>
        <p:txBody>
          <a:bodyPr>
            <a:normAutofit fontScale="90000"/>
          </a:bodyPr>
          <a:lstStyle/>
          <a:p>
            <a:r>
              <a:rPr lang="en-GB" sz="3600" b="1" i="1">
                <a:latin typeface="Arial" panose="020B0604020202020204" pitchFamily="34" charset="0"/>
                <a:cs typeface="Arial" panose="020B0604020202020204" pitchFamily="34" charset="0"/>
              </a:rPr>
              <a:t>Emotional Barriers</a:t>
            </a:r>
            <a:br>
              <a:rPr lang="en-GB" b="1"/>
            </a:br>
            <a:endParaRPr lang="en-GB"/>
          </a:p>
        </p:txBody>
      </p:sp>
      <p:sp>
        <p:nvSpPr>
          <p:cNvPr id="3" name="Content Placeholder 2">
            <a:extLst>
              <a:ext uri="{FF2B5EF4-FFF2-40B4-BE49-F238E27FC236}">
                <a16:creationId xmlns:a16="http://schemas.microsoft.com/office/drawing/2014/main" id="{2E7FBEFA-BADE-B0F0-278C-11A1D775E6F2}"/>
              </a:ext>
            </a:extLst>
          </p:cNvPr>
          <p:cNvSpPr>
            <a:spLocks noGrp="1"/>
          </p:cNvSpPr>
          <p:nvPr>
            <p:ph idx="1"/>
          </p:nvPr>
        </p:nvSpPr>
        <p:spPr>
          <a:xfrm>
            <a:off x="276931" y="1039967"/>
            <a:ext cx="10830278" cy="4930069"/>
          </a:xfrm>
        </p:spPr>
        <p:txBody>
          <a:bodyPr>
            <a:normAutofit fontScale="25000" lnSpcReduction="20000"/>
          </a:bodyPr>
          <a:lstStyle/>
          <a:p>
            <a:r>
              <a:rPr lang="en-GB" sz="9600">
                <a:latin typeface="Arial" panose="020B0604020202020204" pitchFamily="34" charset="0"/>
                <a:cs typeface="Arial" panose="020B0604020202020204" pitchFamily="34" charset="0"/>
              </a:rPr>
              <a:t>Analysis using communication model (S and W; </a:t>
            </a:r>
            <a:r>
              <a:rPr lang="en-GB" sz="9600" err="1">
                <a:latin typeface="Arial" panose="020B0604020202020204" pitchFamily="34" charset="0"/>
                <a:cs typeface="Arial" panose="020B0604020202020204" pitchFamily="34" charset="0"/>
              </a:rPr>
              <a:t>Sch</a:t>
            </a:r>
            <a:r>
              <a:rPr lang="en-GB" sz="9600">
                <a:latin typeface="Arial" panose="020B0604020202020204" pitchFamily="34" charset="0"/>
                <a:cs typeface="Arial" panose="020B0604020202020204" pitchFamily="34" charset="0"/>
              </a:rPr>
              <a:t>; B?)</a:t>
            </a:r>
          </a:p>
          <a:p>
            <a:r>
              <a:rPr lang="en-GB" sz="9600">
                <a:latin typeface="Arial" panose="020B0604020202020204" pitchFamily="34" charset="0"/>
                <a:cs typeface="Arial" panose="020B0604020202020204" pitchFamily="34" charset="0"/>
              </a:rPr>
              <a:t>Schramm’s Interactive Communication Model shows that communication depends on feedback.</a:t>
            </a:r>
          </a:p>
          <a:p>
            <a:r>
              <a:rPr lang="en-GB" sz="9600" b="1">
                <a:latin typeface="Arial" panose="020B0604020202020204" pitchFamily="34" charset="0"/>
                <a:cs typeface="Arial" panose="020B0604020202020204" pitchFamily="34" charset="0"/>
              </a:rPr>
              <a:t>Communication Breakdown</a:t>
            </a:r>
          </a:p>
          <a:p>
            <a:pPr marL="285750" lvl="0" indent="-285750">
              <a:buFont typeface="Arial" panose="020B0604020202020204" pitchFamily="34" charset="0"/>
              <a:buChar char="•"/>
            </a:pPr>
            <a:r>
              <a:rPr lang="en-GB" sz="9600" b="1">
                <a:latin typeface="Arial" panose="020B0604020202020204" pitchFamily="34" charset="0"/>
                <a:cs typeface="Arial" panose="020B0604020202020204" pitchFamily="34" charset="0"/>
              </a:rPr>
              <a:t>Sender: </a:t>
            </a:r>
            <a:r>
              <a:rPr lang="en-GB" sz="9600">
                <a:latin typeface="Arial" panose="020B0604020202020204" pitchFamily="34" charset="0"/>
                <a:cs typeface="Arial" panose="020B0604020202020204" pitchFamily="34" charset="0"/>
              </a:rPr>
              <a:t>Gary</a:t>
            </a:r>
          </a:p>
          <a:p>
            <a:pPr marL="285750" lvl="0" indent="-285750">
              <a:buFont typeface="Arial" panose="020B0604020202020204" pitchFamily="34" charset="0"/>
              <a:buChar char="•"/>
            </a:pPr>
            <a:r>
              <a:rPr lang="en-GB" sz="9600" b="1">
                <a:latin typeface="Arial" panose="020B0604020202020204" pitchFamily="34" charset="0"/>
                <a:cs typeface="Arial" panose="020B0604020202020204" pitchFamily="34" charset="0"/>
              </a:rPr>
              <a:t>Message:</a:t>
            </a:r>
            <a:r>
              <a:rPr lang="en-GB" sz="9600">
                <a:latin typeface="Arial" panose="020B0604020202020204" pitchFamily="34" charset="0"/>
                <a:cs typeface="Arial" panose="020B0604020202020204" pitchFamily="34" charset="0"/>
              </a:rPr>
              <a:t> Food safety instructions</a:t>
            </a:r>
          </a:p>
          <a:p>
            <a:pPr marL="285750" lvl="0" indent="-285750">
              <a:buFont typeface="Arial" panose="020B0604020202020204" pitchFamily="34" charset="0"/>
              <a:buChar char="•"/>
            </a:pPr>
            <a:r>
              <a:rPr lang="en-GB" sz="9600" b="1">
                <a:latin typeface="Arial" panose="020B0604020202020204" pitchFamily="34" charset="0"/>
                <a:cs typeface="Arial" panose="020B0604020202020204" pitchFamily="34" charset="0"/>
              </a:rPr>
              <a:t>Receiver:</a:t>
            </a:r>
            <a:r>
              <a:rPr lang="en-GB" sz="9600">
                <a:latin typeface="Arial" panose="020B0604020202020204" pitchFamily="34" charset="0"/>
                <a:cs typeface="Arial" panose="020B0604020202020204" pitchFamily="34" charset="0"/>
              </a:rPr>
              <a:t> Employee</a:t>
            </a:r>
          </a:p>
          <a:p>
            <a:pPr marL="285750" lvl="0" indent="-285750">
              <a:buFont typeface="Arial" panose="020B0604020202020204" pitchFamily="34" charset="0"/>
              <a:buChar char="•"/>
            </a:pPr>
            <a:r>
              <a:rPr lang="en-GB" sz="9600" b="1">
                <a:latin typeface="Arial" panose="020B0604020202020204" pitchFamily="34" charset="0"/>
                <a:cs typeface="Arial" panose="020B0604020202020204" pitchFamily="34" charset="0"/>
              </a:rPr>
              <a:t>Barrier:</a:t>
            </a:r>
            <a:r>
              <a:rPr lang="en-GB" sz="9600">
                <a:latin typeface="Arial" panose="020B0604020202020204" pitchFamily="34" charset="0"/>
                <a:cs typeface="Arial" panose="020B0604020202020204" pitchFamily="34" charset="0"/>
              </a:rPr>
              <a:t> Fear, stress, or lack of confidence</a:t>
            </a:r>
          </a:p>
          <a:p>
            <a:pPr marL="285750" lvl="0" indent="-285750">
              <a:buFont typeface="Arial" panose="020B0604020202020204" pitchFamily="34" charset="0"/>
              <a:buChar char="•"/>
            </a:pPr>
            <a:r>
              <a:rPr lang="en-GB" sz="9600" b="1">
                <a:latin typeface="Arial" panose="020B0604020202020204" pitchFamily="34" charset="0"/>
                <a:cs typeface="Arial" panose="020B0604020202020204" pitchFamily="34" charset="0"/>
              </a:rPr>
              <a:t>Feedback:</a:t>
            </a:r>
            <a:r>
              <a:rPr lang="en-GB" sz="9600">
                <a:latin typeface="Arial" panose="020B0604020202020204" pitchFamily="34" charset="0"/>
                <a:cs typeface="Arial" panose="020B0604020202020204" pitchFamily="34" charset="0"/>
              </a:rPr>
              <a:t> Employee remains silent instead of asking </a:t>
            </a:r>
          </a:p>
          <a:p>
            <a:pPr lvl="0"/>
            <a:r>
              <a:rPr lang="en-GB" sz="9600">
                <a:latin typeface="Arial" panose="020B0604020202020204" pitchFamily="34" charset="0"/>
                <a:cs typeface="Arial" panose="020B0604020202020204" pitchFamily="34" charset="0"/>
              </a:rPr>
              <a:t>questions.</a:t>
            </a:r>
          </a:p>
          <a:p>
            <a:endParaRPr lang="en-GB" sz="9600" b="1">
              <a:latin typeface="Arial" panose="020B0604020202020204" pitchFamily="34" charset="0"/>
              <a:cs typeface="Arial" panose="020B0604020202020204" pitchFamily="34" charset="0"/>
            </a:endParaRPr>
          </a:p>
          <a:p>
            <a:r>
              <a:rPr lang="en-GB" sz="9600" b="1">
                <a:latin typeface="Arial" panose="020B0604020202020204" pitchFamily="34" charset="0"/>
                <a:cs typeface="Arial" panose="020B0604020202020204" pitchFamily="34" charset="0"/>
              </a:rPr>
              <a:t>Analysis</a:t>
            </a:r>
          </a:p>
          <a:p>
            <a:r>
              <a:rPr lang="en-GB" sz="9600">
                <a:latin typeface="Arial" panose="020B0604020202020204" pitchFamily="34" charset="0"/>
                <a:cs typeface="Arial" panose="020B0604020202020204" pitchFamily="34" charset="0"/>
              </a:rPr>
              <a:t>Emotional barriers interrupt the feedback process, resulting in misunderstandings and unresolved problems</a:t>
            </a:r>
          </a:p>
          <a:p>
            <a:endParaRPr lang="en-GB"/>
          </a:p>
        </p:txBody>
      </p:sp>
      <p:sp>
        <p:nvSpPr>
          <p:cNvPr id="5" name="Slide Number Placeholder 4">
            <a:extLst>
              <a:ext uri="{FF2B5EF4-FFF2-40B4-BE49-F238E27FC236}">
                <a16:creationId xmlns:a16="http://schemas.microsoft.com/office/drawing/2014/main" id="{1572AF4C-116A-FE07-BB42-AD4536F0EA0B}"/>
              </a:ext>
            </a:extLst>
          </p:cNvPr>
          <p:cNvSpPr>
            <a:spLocks noGrp="1"/>
          </p:cNvSpPr>
          <p:nvPr>
            <p:ph type="sldNum" sz="quarter" idx="12"/>
          </p:nvPr>
        </p:nvSpPr>
        <p:spPr/>
        <p:txBody>
          <a:bodyPr/>
          <a:lstStyle/>
          <a:p>
            <a:fld id="{454682FA-2E9E-4DCC-AFA0-70701551065F}" type="slidenum">
              <a:rPr lang="en-GB" smtClean="0"/>
              <a:t>5</a:t>
            </a:fld>
            <a:endParaRPr lang="en-GB"/>
          </a:p>
        </p:txBody>
      </p:sp>
      <p:sp>
        <p:nvSpPr>
          <p:cNvPr id="10" name="TextBox 9">
            <a:extLst>
              <a:ext uri="{FF2B5EF4-FFF2-40B4-BE49-F238E27FC236}">
                <a16:creationId xmlns:a16="http://schemas.microsoft.com/office/drawing/2014/main" id="{CC654C19-A5F1-728E-889A-7F2AE941F000}"/>
              </a:ext>
            </a:extLst>
          </p:cNvPr>
          <p:cNvSpPr txBox="1"/>
          <p:nvPr/>
        </p:nvSpPr>
        <p:spPr>
          <a:xfrm>
            <a:off x="9280121" y="4401157"/>
            <a:ext cx="2487285" cy="369332"/>
          </a:xfrm>
          <a:prstGeom prst="rect">
            <a:avLst/>
          </a:prstGeom>
          <a:noFill/>
        </p:spPr>
        <p:txBody>
          <a:bodyPr wrap="square" rtlCol="0">
            <a:spAutoFit/>
          </a:bodyPr>
          <a:lstStyle/>
          <a:p>
            <a:pPr algn="l"/>
            <a:r>
              <a:rPr lang="en-GB"/>
              <a:t>(Stock Cake, 2026)</a:t>
            </a:r>
            <a:endParaRPr lang="en-US"/>
          </a:p>
        </p:txBody>
      </p:sp>
      <p:pic>
        <p:nvPicPr>
          <p:cNvPr id="11" name="Picture 10">
            <a:extLst>
              <a:ext uri="{FF2B5EF4-FFF2-40B4-BE49-F238E27FC236}">
                <a16:creationId xmlns:a16="http://schemas.microsoft.com/office/drawing/2014/main" id="{AF57F923-2E82-8A7B-86D9-9008F56186F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63244" y="2010655"/>
            <a:ext cx="3894663" cy="2290970"/>
          </a:xfrm>
          <a:prstGeom prst="rect">
            <a:avLst/>
          </a:prstGeom>
        </p:spPr>
      </p:pic>
    </p:spTree>
    <p:extLst>
      <p:ext uri="{BB962C8B-B14F-4D97-AF65-F5344CB8AC3E}">
        <p14:creationId xmlns:p14="http://schemas.microsoft.com/office/powerpoint/2010/main" val="2909098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D707D7-4A2D-A933-5326-C1C532336E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51D037-B2D0-91D5-0AFE-5E7DC0CD7130}"/>
              </a:ext>
            </a:extLst>
          </p:cNvPr>
          <p:cNvSpPr>
            <a:spLocks noGrp="1"/>
          </p:cNvSpPr>
          <p:nvPr>
            <p:ph type="title"/>
          </p:nvPr>
        </p:nvSpPr>
        <p:spPr/>
        <p:txBody>
          <a:bodyPr>
            <a:normAutofit fontScale="90000"/>
          </a:bodyPr>
          <a:lstStyle/>
          <a:p>
            <a:r>
              <a:rPr lang="en-GB" sz="3600" b="1" i="1">
                <a:latin typeface="Arial" panose="020B0604020202020204" pitchFamily="34" charset="0"/>
                <a:cs typeface="Arial" panose="020B0604020202020204" pitchFamily="34" charset="0"/>
              </a:rPr>
              <a:t>Emotional Barriers</a:t>
            </a:r>
            <a:br>
              <a:rPr lang="en-GB" b="1"/>
            </a:br>
            <a:endParaRPr lang="en-GB"/>
          </a:p>
        </p:txBody>
      </p:sp>
      <p:sp>
        <p:nvSpPr>
          <p:cNvPr id="3" name="Content Placeholder 2">
            <a:extLst>
              <a:ext uri="{FF2B5EF4-FFF2-40B4-BE49-F238E27FC236}">
                <a16:creationId xmlns:a16="http://schemas.microsoft.com/office/drawing/2014/main" id="{1A9B76AD-1AB0-07B0-3394-C0D10C6CD25D}"/>
              </a:ext>
            </a:extLst>
          </p:cNvPr>
          <p:cNvSpPr>
            <a:spLocks noGrp="1"/>
          </p:cNvSpPr>
          <p:nvPr>
            <p:ph idx="1"/>
          </p:nvPr>
        </p:nvSpPr>
        <p:spPr>
          <a:xfrm>
            <a:off x="1088136" y="1740509"/>
            <a:ext cx="9922764" cy="4847616"/>
          </a:xfrm>
        </p:spPr>
        <p:txBody>
          <a:bodyPr/>
          <a:lstStyle/>
          <a:p>
            <a:r>
              <a:rPr lang="en-GB" sz="2400" b="1">
                <a:latin typeface="Arial" panose="020B0604020202020204" pitchFamily="34" charset="0"/>
                <a:cs typeface="Arial" panose="020B0604020202020204" pitchFamily="34" charset="0"/>
              </a:rPr>
              <a:t>Recommended Solutions</a:t>
            </a:r>
          </a:p>
          <a:p>
            <a:pPr marL="285750" lvl="0" indent="-285750">
              <a:buFont typeface="Arial" panose="020B0604020202020204" pitchFamily="34" charset="0"/>
              <a:buChar char="•"/>
            </a:pPr>
            <a:r>
              <a:rPr lang="en-GB" sz="2400">
                <a:latin typeface="Arial" panose="020B0604020202020204" pitchFamily="34" charset="0"/>
                <a:cs typeface="Arial" panose="020B0604020202020204" pitchFamily="34" charset="0"/>
              </a:rPr>
              <a:t>Create an open communication culture.</a:t>
            </a:r>
          </a:p>
          <a:p>
            <a:pPr marL="285750" lvl="0" indent="-285750">
              <a:buFont typeface="Arial" panose="020B0604020202020204" pitchFamily="34" charset="0"/>
              <a:buChar char="•"/>
            </a:pPr>
            <a:r>
              <a:rPr lang="en-GB" sz="2400">
                <a:latin typeface="Arial" panose="020B0604020202020204" pitchFamily="34" charset="0"/>
                <a:cs typeface="Arial" panose="020B0604020202020204" pitchFamily="34" charset="0"/>
              </a:rPr>
              <a:t>Encourage employees to ask questions.</a:t>
            </a:r>
          </a:p>
          <a:p>
            <a:pPr marL="285750" lvl="0" indent="-285750">
              <a:buFont typeface="Arial" panose="020B0604020202020204" pitchFamily="34" charset="0"/>
              <a:buChar char="•"/>
            </a:pPr>
            <a:r>
              <a:rPr lang="en-GB" sz="2400">
                <a:latin typeface="Arial" panose="020B0604020202020204" pitchFamily="34" charset="0"/>
                <a:cs typeface="Arial" panose="020B0604020202020204" pitchFamily="34" charset="0"/>
              </a:rPr>
              <a:t>Provide emotional support and mentoring.</a:t>
            </a:r>
          </a:p>
          <a:p>
            <a:pPr marL="285750" lvl="0" indent="-285750">
              <a:buFont typeface="Arial" panose="020B0604020202020204" pitchFamily="34" charset="0"/>
              <a:buChar char="•"/>
            </a:pPr>
            <a:r>
              <a:rPr lang="en-GB" sz="2400">
                <a:latin typeface="Arial" panose="020B0604020202020204" pitchFamily="34" charset="0"/>
                <a:cs typeface="Arial" panose="020B0604020202020204" pitchFamily="34" charset="0"/>
              </a:rPr>
              <a:t>Recognise and reward good performance.</a:t>
            </a:r>
          </a:p>
          <a:p>
            <a:pPr marL="285750" lvl="0" indent="-285750">
              <a:buFont typeface="Arial" panose="020B0604020202020204" pitchFamily="34" charset="0"/>
              <a:buChar char="•"/>
            </a:pPr>
            <a:r>
              <a:rPr lang="en-GB" sz="2400">
                <a:latin typeface="Arial" panose="020B0604020202020204" pitchFamily="34" charset="0"/>
                <a:cs typeface="Arial" panose="020B0604020202020204" pitchFamily="34" charset="0"/>
              </a:rPr>
              <a:t>Hold regular team meetings.</a:t>
            </a:r>
          </a:p>
          <a:p>
            <a:pPr marL="285750" lvl="0" indent="-285750">
              <a:buFont typeface="Arial" panose="020B0604020202020204" pitchFamily="34" charset="0"/>
              <a:buChar char="•"/>
            </a:pPr>
            <a:r>
              <a:rPr lang="en-GB" sz="2400">
                <a:latin typeface="Arial" panose="020B0604020202020204" pitchFamily="34" charset="0"/>
                <a:cs typeface="Arial" panose="020B0604020202020204" pitchFamily="34" charset="0"/>
              </a:rPr>
              <a:t>Introduce confidential reporting for food safety concerns.</a:t>
            </a:r>
          </a:p>
          <a:p>
            <a:pPr marL="285750" lvl="0" indent="-285750">
              <a:buFont typeface="Arial" panose="020B0604020202020204" pitchFamily="34" charset="0"/>
              <a:buChar char="•"/>
            </a:pPr>
            <a:r>
              <a:rPr lang="en-GB" sz="2400">
                <a:latin typeface="Arial" panose="020B0604020202020204" pitchFamily="34" charset="0"/>
                <a:cs typeface="Arial" panose="020B0604020202020204" pitchFamily="34" charset="0"/>
              </a:rPr>
              <a:t>Provide wellbeing support where needed.</a:t>
            </a:r>
          </a:p>
          <a:p>
            <a:pPr marL="0" indent="0">
              <a:buNone/>
            </a:pPr>
            <a:endParaRPr lang="en-GB"/>
          </a:p>
        </p:txBody>
      </p:sp>
      <p:sp>
        <p:nvSpPr>
          <p:cNvPr id="5" name="Slide Number Placeholder 4">
            <a:extLst>
              <a:ext uri="{FF2B5EF4-FFF2-40B4-BE49-F238E27FC236}">
                <a16:creationId xmlns:a16="http://schemas.microsoft.com/office/drawing/2014/main" id="{8DD8DAC1-8EC5-3B22-4E7F-3C68D2AF947B}"/>
              </a:ext>
            </a:extLst>
          </p:cNvPr>
          <p:cNvSpPr>
            <a:spLocks noGrp="1"/>
          </p:cNvSpPr>
          <p:nvPr>
            <p:ph type="sldNum" sz="quarter" idx="12"/>
          </p:nvPr>
        </p:nvSpPr>
        <p:spPr/>
        <p:txBody>
          <a:bodyPr/>
          <a:lstStyle/>
          <a:p>
            <a:fld id="{454682FA-2E9E-4DCC-AFA0-70701551065F}" type="slidenum">
              <a:rPr lang="en-GB" smtClean="0"/>
              <a:t>6</a:t>
            </a:fld>
            <a:endParaRPr lang="en-GB"/>
          </a:p>
        </p:txBody>
      </p:sp>
    </p:spTree>
    <p:extLst>
      <p:ext uri="{BB962C8B-B14F-4D97-AF65-F5344CB8AC3E}">
        <p14:creationId xmlns:p14="http://schemas.microsoft.com/office/powerpoint/2010/main" val="4263626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18CC4E-3F2F-627C-F26F-2E8486A85F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0D6170-E468-AF36-4BC6-4366D46F132B}"/>
              </a:ext>
            </a:extLst>
          </p:cNvPr>
          <p:cNvSpPr>
            <a:spLocks noGrp="1"/>
          </p:cNvSpPr>
          <p:nvPr>
            <p:ph type="title"/>
          </p:nvPr>
        </p:nvSpPr>
        <p:spPr>
          <a:xfrm>
            <a:off x="435497" y="964320"/>
            <a:ext cx="9922764" cy="935982"/>
          </a:xfrm>
        </p:spPr>
        <p:txBody>
          <a:bodyPr>
            <a:normAutofit fontScale="90000"/>
          </a:bodyPr>
          <a:lstStyle/>
          <a:p>
            <a:r>
              <a:rPr lang="en-GB" sz="3600" b="1" i="1">
                <a:latin typeface="Arial" panose="020B0604020202020204" pitchFamily="34" charset="0"/>
                <a:cs typeface="Arial" panose="020B0604020202020204" pitchFamily="34" charset="0"/>
              </a:rPr>
              <a:t>Emotional Barriers</a:t>
            </a:r>
            <a:br>
              <a:rPr lang="en-GB" b="1"/>
            </a:br>
            <a:endParaRPr lang="en-GB"/>
          </a:p>
        </p:txBody>
      </p:sp>
      <p:sp>
        <p:nvSpPr>
          <p:cNvPr id="3" name="Content Placeholder 2">
            <a:extLst>
              <a:ext uri="{FF2B5EF4-FFF2-40B4-BE49-F238E27FC236}">
                <a16:creationId xmlns:a16="http://schemas.microsoft.com/office/drawing/2014/main" id="{74CD8AFC-6D98-C835-093F-3AC81ED5953F}"/>
              </a:ext>
            </a:extLst>
          </p:cNvPr>
          <p:cNvSpPr>
            <a:spLocks noGrp="1"/>
          </p:cNvSpPr>
          <p:nvPr>
            <p:ph idx="1"/>
          </p:nvPr>
        </p:nvSpPr>
        <p:spPr>
          <a:xfrm>
            <a:off x="603033" y="1490487"/>
            <a:ext cx="10650545" cy="5231628"/>
          </a:xfrm>
        </p:spPr>
        <p:txBody>
          <a:bodyPr>
            <a:normAutofit/>
          </a:bodyPr>
          <a:lstStyle/>
          <a:p>
            <a:r>
              <a:rPr lang="en-GB" sz="2400">
                <a:latin typeface="Arial" panose="020B0604020202020204" pitchFamily="34" charset="0"/>
                <a:cs typeface="Arial" panose="020B0604020202020204" pitchFamily="34" charset="0"/>
              </a:rPr>
              <a:t> </a:t>
            </a:r>
            <a:r>
              <a:rPr lang="en-GB" sz="2400" b="1">
                <a:latin typeface="Arial" panose="020B0604020202020204" pitchFamily="34" charset="0"/>
                <a:cs typeface="Arial" panose="020B0604020202020204" pitchFamily="34" charset="0"/>
              </a:rPr>
              <a:t>Applying Berlo’s SMCR Model</a:t>
            </a:r>
          </a:p>
          <a:p>
            <a:r>
              <a:rPr lang="en-GB" sz="2400" b="1">
                <a:latin typeface="Arial" panose="020B0604020202020204" pitchFamily="34" charset="0"/>
                <a:cs typeface="Arial" panose="020B0604020202020204" pitchFamily="34" charset="0"/>
              </a:rPr>
              <a:t>Improving Communication</a:t>
            </a:r>
          </a:p>
          <a:p>
            <a:pPr marL="285750" indent="-285750">
              <a:buFont typeface="Arial" panose="020B0604020202020204" pitchFamily="34" charset="0"/>
              <a:buChar char="•"/>
            </a:pPr>
            <a:endParaRPr lang="en-GB"/>
          </a:p>
        </p:txBody>
      </p:sp>
      <p:sp>
        <p:nvSpPr>
          <p:cNvPr id="5" name="Slide Number Placeholder 4">
            <a:extLst>
              <a:ext uri="{FF2B5EF4-FFF2-40B4-BE49-F238E27FC236}">
                <a16:creationId xmlns:a16="http://schemas.microsoft.com/office/drawing/2014/main" id="{5C56D98F-83C6-FC7F-6593-8064B04BCD0E}"/>
              </a:ext>
            </a:extLst>
          </p:cNvPr>
          <p:cNvSpPr>
            <a:spLocks noGrp="1"/>
          </p:cNvSpPr>
          <p:nvPr>
            <p:ph type="sldNum" sz="quarter" idx="12"/>
          </p:nvPr>
        </p:nvSpPr>
        <p:spPr/>
        <p:txBody>
          <a:bodyPr/>
          <a:lstStyle/>
          <a:p>
            <a:fld id="{454682FA-2E9E-4DCC-AFA0-70701551065F}" type="slidenum">
              <a:rPr lang="en-GB" smtClean="0"/>
              <a:t>7</a:t>
            </a:fld>
            <a:endParaRPr lang="en-GB"/>
          </a:p>
        </p:txBody>
      </p:sp>
      <p:sp>
        <p:nvSpPr>
          <p:cNvPr id="12" name="TextBox 11">
            <a:extLst>
              <a:ext uri="{FF2B5EF4-FFF2-40B4-BE49-F238E27FC236}">
                <a16:creationId xmlns:a16="http://schemas.microsoft.com/office/drawing/2014/main" id="{4BED6972-2787-D32C-02CA-B7D5A66893D4}"/>
              </a:ext>
            </a:extLst>
          </p:cNvPr>
          <p:cNvSpPr txBox="1"/>
          <p:nvPr/>
        </p:nvSpPr>
        <p:spPr>
          <a:xfrm>
            <a:off x="3049323" y="3246098"/>
            <a:ext cx="6098646" cy="369332"/>
          </a:xfrm>
          <a:prstGeom prst="rect">
            <a:avLst/>
          </a:prstGeom>
          <a:noFill/>
        </p:spPr>
        <p:txBody>
          <a:bodyPr wrap="square">
            <a:spAutoFit/>
          </a:bodyPr>
          <a:lstStyle/>
          <a:p>
            <a:endParaRPr lang="en-US"/>
          </a:p>
        </p:txBody>
      </p:sp>
      <p:graphicFrame>
        <p:nvGraphicFramePr>
          <p:cNvPr id="15" name="Table 14">
            <a:extLst>
              <a:ext uri="{FF2B5EF4-FFF2-40B4-BE49-F238E27FC236}">
                <a16:creationId xmlns:a16="http://schemas.microsoft.com/office/drawing/2014/main" id="{3305F08A-A094-F80A-965B-FE7D07F8555A}"/>
              </a:ext>
            </a:extLst>
          </p:cNvPr>
          <p:cNvGraphicFramePr/>
          <p:nvPr>
            <p:extLst>
              <p:ext uri="{D42A27DB-BD31-4B8C-83A1-F6EECF244321}">
                <p14:modId xmlns:p14="http://schemas.microsoft.com/office/powerpoint/2010/main" val="2869891892"/>
              </p:ext>
            </p:extLst>
          </p:nvPr>
        </p:nvGraphicFramePr>
        <p:xfrm>
          <a:off x="564410" y="2540061"/>
          <a:ext cx="7108508" cy="3759442"/>
        </p:xfrm>
        <a:graphic>
          <a:graphicData uri="http://schemas.openxmlformats.org/drawingml/2006/table">
            <a:tbl>
              <a:tblPr>
                <a:tableStyleId>{5C22544A-7EE6-4342-B048-85BDC9FD1C3A}</a:tableStyleId>
              </a:tblPr>
              <a:tblGrid>
                <a:gridCol w="3554254">
                  <a:extLst>
                    <a:ext uri="{9D8B030D-6E8A-4147-A177-3AD203B41FA5}">
                      <a16:colId xmlns:a16="http://schemas.microsoft.com/office/drawing/2014/main" val="2121157644"/>
                    </a:ext>
                  </a:extLst>
                </a:gridCol>
                <a:gridCol w="3554254">
                  <a:extLst>
                    <a:ext uri="{9D8B030D-6E8A-4147-A177-3AD203B41FA5}">
                      <a16:colId xmlns:a16="http://schemas.microsoft.com/office/drawing/2014/main" val="3676721440"/>
                    </a:ext>
                  </a:extLst>
                </a:gridCol>
              </a:tblGrid>
              <a:tr h="515875">
                <a:tc>
                  <a:txBody>
                    <a:bodyPr/>
                    <a:lstStyle/>
                    <a:p>
                      <a:pPr>
                        <a:buNone/>
                      </a:pPr>
                      <a:r>
                        <a:rPr lang="en-GB" b="1">
                          <a:effectLst/>
                          <a:latin typeface="Arial" panose="020B0604020202020204" pitchFamily="34" charset="0"/>
                          <a:cs typeface="Arial" panose="020B0604020202020204" pitchFamily="34" charset="0"/>
                        </a:rPr>
                        <a:t>Component</a:t>
                      </a:r>
                    </a:p>
                  </a:txBody>
                  <a:tcPr marL="114300" marR="114300" marT="76200" marB="76200" anchor="ctr"/>
                </a:tc>
                <a:tc>
                  <a:txBody>
                    <a:bodyPr/>
                    <a:lstStyle/>
                    <a:p>
                      <a:pPr>
                        <a:buNone/>
                      </a:pPr>
                      <a:r>
                        <a:rPr lang="en-GB" b="1">
                          <a:effectLst/>
                          <a:latin typeface="Arial" panose="020B0604020202020204" pitchFamily="34" charset="0"/>
                          <a:cs typeface="Arial" panose="020B0604020202020204" pitchFamily="34" charset="0"/>
                        </a:rPr>
                        <a:t>Improvement</a:t>
                      </a:r>
                    </a:p>
                  </a:txBody>
                  <a:tcPr marL="114300" marR="114300" marT="76200" marB="76200" anchor="ctr"/>
                </a:tc>
                <a:extLst>
                  <a:ext uri="{0D108BD9-81ED-4DB2-BD59-A6C34878D82A}">
                    <a16:rowId xmlns:a16="http://schemas.microsoft.com/office/drawing/2014/main" val="1393798394"/>
                  </a:ext>
                </a:extLst>
              </a:tr>
              <a:tr h="847509">
                <a:tc>
                  <a:txBody>
                    <a:bodyPr/>
                    <a:lstStyle/>
                    <a:p>
                      <a:pPr>
                        <a:buNone/>
                      </a:pPr>
                      <a:r>
                        <a:rPr lang="en-GB">
                          <a:effectLst/>
                          <a:latin typeface="Arial" panose="020B0604020202020204" pitchFamily="34" charset="0"/>
                          <a:cs typeface="Arial" panose="020B0604020202020204" pitchFamily="34" charset="0"/>
                        </a:rPr>
                        <a:t>Source</a:t>
                      </a:r>
                    </a:p>
                  </a:txBody>
                  <a:tcPr marL="114300" marR="114300" marT="76200" marB="76200" anchor="ctr"/>
                </a:tc>
                <a:tc>
                  <a:txBody>
                    <a:bodyPr/>
                    <a:lstStyle/>
                    <a:p>
                      <a:pPr>
                        <a:buNone/>
                      </a:pPr>
                      <a:r>
                        <a:rPr lang="en-GB">
                          <a:effectLst/>
                          <a:latin typeface="Arial" panose="020B0604020202020204" pitchFamily="34" charset="0"/>
                          <a:cs typeface="Arial" panose="020B0604020202020204" pitchFamily="34" charset="0"/>
                        </a:rPr>
                        <a:t>Supportive and approachable managers</a:t>
                      </a:r>
                    </a:p>
                  </a:txBody>
                  <a:tcPr marL="114300" marR="114300" marT="76200" marB="76200" anchor="ctr"/>
                </a:tc>
                <a:extLst>
                  <a:ext uri="{0D108BD9-81ED-4DB2-BD59-A6C34878D82A}">
                    <a16:rowId xmlns:a16="http://schemas.microsoft.com/office/drawing/2014/main" val="1411191619"/>
                  </a:ext>
                </a:extLst>
              </a:tr>
              <a:tr h="847509">
                <a:tc>
                  <a:txBody>
                    <a:bodyPr/>
                    <a:lstStyle/>
                    <a:p>
                      <a:pPr>
                        <a:buNone/>
                      </a:pPr>
                      <a:r>
                        <a:rPr lang="en-GB">
                          <a:effectLst/>
                          <a:latin typeface="Arial" panose="020B0604020202020204" pitchFamily="34" charset="0"/>
                          <a:cs typeface="Arial" panose="020B0604020202020204" pitchFamily="34" charset="0"/>
                        </a:rPr>
                        <a:t>Message</a:t>
                      </a:r>
                    </a:p>
                  </a:txBody>
                  <a:tcPr marL="114300" marR="114300" marT="76200" marB="76200" anchor="ctr"/>
                </a:tc>
                <a:tc>
                  <a:txBody>
                    <a:bodyPr/>
                    <a:lstStyle/>
                    <a:p>
                      <a:pPr>
                        <a:buNone/>
                      </a:pPr>
                      <a:r>
                        <a:rPr lang="en-GB">
                          <a:effectLst/>
                          <a:latin typeface="Arial" panose="020B0604020202020204" pitchFamily="34" charset="0"/>
                          <a:cs typeface="Arial" panose="020B0604020202020204" pitchFamily="34" charset="0"/>
                        </a:rPr>
                        <a:t>Positive, respectful communication</a:t>
                      </a:r>
                    </a:p>
                  </a:txBody>
                  <a:tcPr marL="114300" marR="114300" marT="76200" marB="76200" anchor="ctr"/>
                </a:tc>
                <a:extLst>
                  <a:ext uri="{0D108BD9-81ED-4DB2-BD59-A6C34878D82A}">
                    <a16:rowId xmlns:a16="http://schemas.microsoft.com/office/drawing/2014/main" val="2017615556"/>
                  </a:ext>
                </a:extLst>
              </a:tr>
              <a:tr h="847509">
                <a:tc>
                  <a:txBody>
                    <a:bodyPr/>
                    <a:lstStyle/>
                    <a:p>
                      <a:pPr>
                        <a:buNone/>
                      </a:pPr>
                      <a:r>
                        <a:rPr lang="en-GB">
                          <a:effectLst/>
                          <a:latin typeface="Arial" panose="020B0604020202020204" pitchFamily="34" charset="0"/>
                          <a:cs typeface="Arial" panose="020B0604020202020204" pitchFamily="34" charset="0"/>
                        </a:rPr>
                        <a:t>Channel</a:t>
                      </a:r>
                    </a:p>
                  </a:txBody>
                  <a:tcPr marL="114300" marR="114300" marT="76200" marB="76200" anchor="ctr"/>
                </a:tc>
                <a:tc>
                  <a:txBody>
                    <a:bodyPr/>
                    <a:lstStyle/>
                    <a:p>
                      <a:pPr>
                        <a:buNone/>
                      </a:pPr>
                      <a:r>
                        <a:rPr lang="en-GB">
                          <a:effectLst/>
                          <a:latin typeface="Arial" panose="020B0604020202020204" pitchFamily="34" charset="0"/>
                          <a:cs typeface="Arial" panose="020B0604020202020204" pitchFamily="34" charset="0"/>
                        </a:rPr>
                        <a:t>Face-to-face meetings, coaching, feedback sessions</a:t>
                      </a:r>
                    </a:p>
                  </a:txBody>
                  <a:tcPr marL="114300" marR="114300" marT="76200" marB="76200" anchor="ctr"/>
                </a:tc>
                <a:extLst>
                  <a:ext uri="{0D108BD9-81ED-4DB2-BD59-A6C34878D82A}">
                    <a16:rowId xmlns:a16="http://schemas.microsoft.com/office/drawing/2014/main" val="3266961496"/>
                  </a:ext>
                </a:extLst>
              </a:tr>
              <a:tr h="654525">
                <a:tc>
                  <a:txBody>
                    <a:bodyPr/>
                    <a:lstStyle/>
                    <a:p>
                      <a:pPr>
                        <a:buNone/>
                      </a:pPr>
                      <a:r>
                        <a:rPr lang="en-GB">
                          <a:effectLst/>
                          <a:latin typeface="Arial" panose="020B0604020202020204" pitchFamily="34" charset="0"/>
                          <a:cs typeface="Arial" panose="020B0604020202020204" pitchFamily="34" charset="0"/>
                        </a:rPr>
                        <a:t>Receiver</a:t>
                      </a:r>
                    </a:p>
                  </a:txBody>
                  <a:tcPr marL="114300" marR="114300" marT="76200" marB="76200" anchor="ctr"/>
                </a:tc>
                <a:tc>
                  <a:txBody>
                    <a:bodyPr/>
                    <a:lstStyle/>
                    <a:p>
                      <a:pPr>
                        <a:buNone/>
                      </a:pPr>
                      <a:r>
                        <a:rPr lang="en-GB">
                          <a:effectLst/>
                          <a:latin typeface="Arial" panose="020B0604020202020204" pitchFamily="34" charset="0"/>
                          <a:cs typeface="Arial" panose="020B0604020202020204" pitchFamily="34" charset="0"/>
                        </a:rPr>
                        <a:t>Employees feel confident to respond</a:t>
                      </a:r>
                    </a:p>
                  </a:txBody>
                  <a:tcPr marL="114300" marR="114300" marT="76200" marB="76200" anchor="ctr"/>
                </a:tc>
                <a:extLst>
                  <a:ext uri="{0D108BD9-81ED-4DB2-BD59-A6C34878D82A}">
                    <a16:rowId xmlns:a16="http://schemas.microsoft.com/office/drawing/2014/main" val="2836069628"/>
                  </a:ext>
                </a:extLst>
              </a:tr>
            </a:tbl>
          </a:graphicData>
        </a:graphic>
      </p:graphicFrame>
      <p:pic>
        <p:nvPicPr>
          <p:cNvPr id="16" name="Picture 15">
            <a:extLst>
              <a:ext uri="{FF2B5EF4-FFF2-40B4-BE49-F238E27FC236}">
                <a16:creationId xmlns:a16="http://schemas.microsoft.com/office/drawing/2014/main" id="{10A67540-0AB8-B6C4-34C9-96EE1CF96D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20909" y="1064873"/>
            <a:ext cx="3851294" cy="5418667"/>
          </a:xfrm>
          <a:prstGeom prst="rect">
            <a:avLst/>
          </a:prstGeom>
        </p:spPr>
      </p:pic>
    </p:spTree>
    <p:extLst>
      <p:ext uri="{BB962C8B-B14F-4D97-AF65-F5344CB8AC3E}">
        <p14:creationId xmlns:p14="http://schemas.microsoft.com/office/powerpoint/2010/main" val="33374974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AA1224-93B0-57DC-D993-79F99DECCC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44A16A-E968-FC5C-BB94-6A958827C0F3}"/>
              </a:ext>
            </a:extLst>
          </p:cNvPr>
          <p:cNvSpPr>
            <a:spLocks noGrp="1"/>
          </p:cNvSpPr>
          <p:nvPr>
            <p:ph type="title"/>
          </p:nvPr>
        </p:nvSpPr>
        <p:spPr/>
        <p:txBody>
          <a:bodyPr>
            <a:normAutofit fontScale="90000"/>
          </a:bodyPr>
          <a:lstStyle/>
          <a:p>
            <a:r>
              <a:rPr lang="en-GB" sz="3600" b="1" i="1">
                <a:latin typeface="Arial" panose="020B0604020202020204" pitchFamily="34" charset="0"/>
                <a:cs typeface="Arial" panose="020B0604020202020204" pitchFamily="34" charset="0"/>
              </a:rPr>
              <a:t>Emotional Barriers</a:t>
            </a:r>
            <a:br>
              <a:rPr lang="en-GB" b="1"/>
            </a:br>
            <a:endParaRPr lang="en-GB"/>
          </a:p>
        </p:txBody>
      </p:sp>
      <p:sp>
        <p:nvSpPr>
          <p:cNvPr id="3" name="Content Placeholder 2">
            <a:extLst>
              <a:ext uri="{FF2B5EF4-FFF2-40B4-BE49-F238E27FC236}">
                <a16:creationId xmlns:a16="http://schemas.microsoft.com/office/drawing/2014/main" id="{5A0AE7AC-25BC-F59D-A3D3-C298C6103B11}"/>
              </a:ext>
            </a:extLst>
          </p:cNvPr>
          <p:cNvSpPr>
            <a:spLocks noGrp="1"/>
          </p:cNvSpPr>
          <p:nvPr>
            <p:ph idx="1"/>
          </p:nvPr>
        </p:nvSpPr>
        <p:spPr>
          <a:xfrm>
            <a:off x="1088136" y="2119745"/>
            <a:ext cx="9922764" cy="5119255"/>
          </a:xfrm>
        </p:spPr>
        <p:txBody>
          <a:bodyPr vert="horz" lIns="91440" tIns="45720" rIns="91440" bIns="45720" rtlCol="0" anchor="t">
            <a:normAutofit fontScale="62500" lnSpcReduction="20000"/>
          </a:bodyPr>
          <a:lstStyle/>
          <a:p>
            <a:r>
              <a:rPr lang="en-GB" sz="3300" b="1">
                <a:latin typeface="Arial" panose="020B0604020202020204" pitchFamily="34" charset="0"/>
                <a:cs typeface="Arial" panose="020B0604020202020204" pitchFamily="34" charset="0"/>
              </a:rPr>
              <a:t>Conclusion</a:t>
            </a:r>
          </a:p>
          <a:p>
            <a:pPr>
              <a:lnSpc>
                <a:spcPct val="150000"/>
              </a:lnSpc>
            </a:pPr>
            <a:r>
              <a:rPr lang="en-GB" sz="3800">
                <a:latin typeface="Arial" panose="020B0604020202020204" pitchFamily="34" charset="0"/>
                <a:cs typeface="Arial" panose="020B0604020202020204" pitchFamily="34" charset="0"/>
              </a:rPr>
              <a:t>Emotional barriers reduce communication, teamwork, and employee confidence.</a:t>
            </a:r>
          </a:p>
          <a:p>
            <a:pPr>
              <a:lnSpc>
                <a:spcPct val="150000"/>
              </a:lnSpc>
            </a:pPr>
            <a:r>
              <a:rPr lang="en-GB" sz="3800">
                <a:latin typeface="Arial" panose="020B0604020202020204" pitchFamily="34" charset="0"/>
                <a:cs typeface="Arial" panose="020B0604020202020204" pitchFamily="34" charset="0"/>
              </a:rPr>
              <a:t>By creating a supportive workplace where employees feel respected and comfortable sharing concerns, Flight Foods Ltd can:</a:t>
            </a:r>
          </a:p>
          <a:p>
            <a:pPr marL="285750" lvl="0" indent="-285750">
              <a:lnSpc>
                <a:spcPct val="150000"/>
              </a:lnSpc>
              <a:buFont typeface="Arial" panose="020B0604020202020204" pitchFamily="34" charset="0"/>
              <a:buChar char="•"/>
            </a:pPr>
            <a:r>
              <a:rPr lang="en-GB" sz="3800">
                <a:latin typeface="Arial" panose="020B0604020202020204" pitchFamily="34" charset="0"/>
                <a:cs typeface="Arial" panose="020B0604020202020204" pitchFamily="34" charset="0"/>
              </a:rPr>
              <a:t>Improve communication.</a:t>
            </a:r>
          </a:p>
          <a:p>
            <a:pPr marL="285750" lvl="0" indent="-285750">
              <a:lnSpc>
                <a:spcPct val="150000"/>
              </a:lnSpc>
              <a:buFont typeface="Arial" panose="020B0604020202020204" pitchFamily="34" charset="0"/>
              <a:buChar char="•"/>
            </a:pPr>
            <a:r>
              <a:rPr lang="en-GB" sz="3800">
                <a:latin typeface="Arial" panose="020B0604020202020204" pitchFamily="34" charset="0"/>
                <a:cs typeface="Arial" panose="020B0604020202020204" pitchFamily="34" charset="0"/>
              </a:rPr>
              <a:t>Strengthen teamwork.</a:t>
            </a:r>
          </a:p>
          <a:p>
            <a:pPr marL="285750" lvl="0" indent="-285750">
              <a:lnSpc>
                <a:spcPct val="150000"/>
              </a:lnSpc>
              <a:buFont typeface="Arial" panose="020B0604020202020204" pitchFamily="34" charset="0"/>
              <a:buChar char="•"/>
            </a:pPr>
            <a:r>
              <a:rPr lang="en-GB" sz="3800">
                <a:latin typeface="Arial" panose="020B0604020202020204" pitchFamily="34" charset="0"/>
                <a:cs typeface="Arial" panose="020B0604020202020204" pitchFamily="34" charset="0"/>
              </a:rPr>
              <a:t>Reduce workplace errors.</a:t>
            </a:r>
          </a:p>
          <a:p>
            <a:pPr marL="285750" lvl="0" indent="-285750">
              <a:lnSpc>
                <a:spcPct val="150000"/>
              </a:lnSpc>
              <a:buFont typeface="Arial" panose="020B0604020202020204" pitchFamily="34" charset="0"/>
              <a:buChar char="•"/>
            </a:pPr>
            <a:r>
              <a:rPr lang="en-GB" sz="3800">
                <a:latin typeface="Arial" panose="020B0604020202020204" pitchFamily="34" charset="0"/>
                <a:cs typeface="Arial" panose="020B0604020202020204" pitchFamily="34" charset="0"/>
              </a:rPr>
              <a:t>Enhance food safety.</a:t>
            </a:r>
          </a:p>
          <a:p>
            <a:pPr marL="285750" lvl="0" indent="-285750">
              <a:lnSpc>
                <a:spcPct val="150000"/>
              </a:lnSpc>
              <a:buFont typeface="Arial" panose="020B0604020202020204" pitchFamily="34" charset="0"/>
              <a:buChar char="•"/>
            </a:pPr>
            <a:r>
              <a:rPr lang="en-GB" sz="3800">
                <a:latin typeface="Arial" panose="020B0604020202020204" pitchFamily="34" charset="0"/>
                <a:cs typeface="Arial" panose="020B0604020202020204" pitchFamily="34" charset="0"/>
              </a:rPr>
              <a:t>Increase employee satisfaction.</a:t>
            </a:r>
          </a:p>
          <a:p>
            <a:pPr marL="285750" indent="-285750">
              <a:buFont typeface="Arial" panose="020B0604020202020204" pitchFamily="34" charset="0"/>
              <a:buChar char="•"/>
            </a:pPr>
            <a:endParaRPr lang="en-GB">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2F369799-FDD3-5140-F374-66613090DAB9}"/>
              </a:ext>
            </a:extLst>
          </p:cNvPr>
          <p:cNvSpPr>
            <a:spLocks noGrp="1"/>
          </p:cNvSpPr>
          <p:nvPr>
            <p:ph type="sldNum" sz="quarter" idx="12"/>
          </p:nvPr>
        </p:nvSpPr>
        <p:spPr/>
        <p:txBody>
          <a:bodyPr/>
          <a:lstStyle/>
          <a:p>
            <a:fld id="{454682FA-2E9E-4DCC-AFA0-70701551065F}" type="slidenum">
              <a:rPr lang="en-GB" smtClean="0"/>
              <a:t>8</a:t>
            </a:fld>
            <a:endParaRPr lang="en-GB"/>
          </a:p>
        </p:txBody>
      </p:sp>
    </p:spTree>
    <p:extLst>
      <p:ext uri="{BB962C8B-B14F-4D97-AF65-F5344CB8AC3E}">
        <p14:creationId xmlns:p14="http://schemas.microsoft.com/office/powerpoint/2010/main" val="2593735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9F9DF1-D1A1-403D-7AF1-EC1539A5BF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B4D155-EBE5-69B7-0F0F-7BB29DF2CC30}"/>
              </a:ext>
            </a:extLst>
          </p:cNvPr>
          <p:cNvSpPr>
            <a:spLocks noGrp="1"/>
          </p:cNvSpPr>
          <p:nvPr>
            <p:ph type="title"/>
          </p:nvPr>
        </p:nvSpPr>
        <p:spPr/>
        <p:txBody>
          <a:bodyPr/>
          <a:lstStyle/>
          <a:p>
            <a:r>
              <a:rPr lang="en-GB">
                <a:ea typeface="Calibri Light"/>
                <a:cs typeface="Calibri Light"/>
              </a:rPr>
              <a:t>Language Barrier</a:t>
            </a:r>
          </a:p>
        </p:txBody>
      </p:sp>
      <p:sp>
        <p:nvSpPr>
          <p:cNvPr id="3" name="Content Placeholder 2">
            <a:extLst>
              <a:ext uri="{FF2B5EF4-FFF2-40B4-BE49-F238E27FC236}">
                <a16:creationId xmlns:a16="http://schemas.microsoft.com/office/drawing/2014/main" id="{CC99173A-0425-E2AC-3373-859FD2943CD8}"/>
              </a:ext>
            </a:extLst>
          </p:cNvPr>
          <p:cNvSpPr>
            <a:spLocks noGrp="1"/>
          </p:cNvSpPr>
          <p:nvPr>
            <p:ph idx="1"/>
          </p:nvPr>
        </p:nvSpPr>
        <p:spPr/>
        <p:txBody>
          <a:bodyPr vert="horz" lIns="91440" tIns="45720" rIns="91440" bIns="45720" rtlCol="0" anchor="t">
            <a:normAutofit/>
          </a:bodyPr>
          <a:lstStyle/>
          <a:p>
            <a:pPr marL="342900" indent="-342900">
              <a:buFont typeface="Arial" panose="020B0604020202020204" pitchFamily="34" charset="0"/>
              <a:buChar char="•"/>
            </a:pPr>
            <a:r>
              <a:rPr lang="en-GB" sz="2400">
                <a:ea typeface="Calibri"/>
                <a:cs typeface="Calibri"/>
              </a:rPr>
              <a:t>Employees have limited English skills.</a:t>
            </a:r>
            <a:endParaRPr lang="en-US" sz="2400"/>
          </a:p>
          <a:p>
            <a:pPr marL="342900" indent="-342900">
              <a:buFont typeface="Arial" panose="020B0604020202020204" pitchFamily="34" charset="0"/>
              <a:buChar char="•"/>
            </a:pPr>
            <a:r>
              <a:rPr lang="en-GB" sz="2400">
                <a:ea typeface="Calibri"/>
                <a:cs typeface="Calibri"/>
              </a:rPr>
              <a:t>Instructions may be misunderstood.</a:t>
            </a:r>
          </a:p>
          <a:p>
            <a:pPr marL="342900" indent="-342900">
              <a:buFont typeface="Arial" panose="020B0604020202020204" pitchFamily="34" charset="0"/>
              <a:buChar char="•"/>
            </a:pPr>
            <a:r>
              <a:rPr lang="en-GB" sz="2400">
                <a:ea typeface="Calibri"/>
                <a:cs typeface="Calibri"/>
              </a:rPr>
              <a:t>Difficult with food safety procedures.</a:t>
            </a:r>
          </a:p>
          <a:p>
            <a:pPr marL="342900" indent="-342900">
              <a:buFont typeface="Arial" panose="020B0604020202020204" pitchFamily="34" charset="0"/>
              <a:buChar char="•"/>
            </a:pPr>
            <a:r>
              <a:rPr lang="en-GB" sz="2400">
                <a:ea typeface="Calibri"/>
                <a:cs typeface="Calibri"/>
              </a:rPr>
              <a:t>Increased risk of mistakes.</a:t>
            </a:r>
          </a:p>
          <a:p>
            <a:pPr marL="342900" indent="-342900">
              <a:buFont typeface="Arial" panose="020B0604020202020204" pitchFamily="34" charset="0"/>
              <a:buChar char="•"/>
            </a:pPr>
            <a:r>
              <a:rPr lang="en-GB" sz="2400">
                <a:ea typeface="Calibri"/>
                <a:cs typeface="Calibri"/>
              </a:rPr>
              <a:t>Affects teamwork and productivity</a:t>
            </a:r>
            <a:r>
              <a:rPr lang="en-GB">
                <a:ea typeface="Calibri"/>
                <a:cs typeface="Calibri"/>
              </a:rPr>
              <a:t>. </a:t>
            </a:r>
          </a:p>
        </p:txBody>
      </p:sp>
      <p:sp>
        <p:nvSpPr>
          <p:cNvPr id="5" name="Slide Number Placeholder 4">
            <a:extLst>
              <a:ext uri="{FF2B5EF4-FFF2-40B4-BE49-F238E27FC236}">
                <a16:creationId xmlns:a16="http://schemas.microsoft.com/office/drawing/2014/main" id="{73C400FE-8637-78C7-DAF8-16AC411CF36F}"/>
              </a:ext>
            </a:extLst>
          </p:cNvPr>
          <p:cNvSpPr>
            <a:spLocks noGrp="1"/>
          </p:cNvSpPr>
          <p:nvPr>
            <p:ph type="sldNum" sz="quarter" idx="12"/>
          </p:nvPr>
        </p:nvSpPr>
        <p:spPr/>
        <p:txBody>
          <a:bodyPr/>
          <a:lstStyle/>
          <a:p>
            <a:fld id="{454682FA-2E9E-4DCC-AFA0-70701551065F}" type="slidenum">
              <a:rPr lang="en-GB" smtClean="0"/>
              <a:t>9</a:t>
            </a:fld>
            <a:endParaRPr lang="en-GB"/>
          </a:p>
        </p:txBody>
      </p:sp>
    </p:spTree>
    <p:extLst>
      <p:ext uri="{BB962C8B-B14F-4D97-AF65-F5344CB8AC3E}">
        <p14:creationId xmlns:p14="http://schemas.microsoft.com/office/powerpoint/2010/main" val="5613376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6A396B-E8AF-2246-72A9-15AFA15203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2F98B-6C13-E17A-D649-279149C4F740}"/>
              </a:ext>
            </a:extLst>
          </p:cNvPr>
          <p:cNvSpPr>
            <a:spLocks noGrp="1"/>
          </p:cNvSpPr>
          <p:nvPr>
            <p:ph type="title"/>
          </p:nvPr>
        </p:nvSpPr>
        <p:spPr>
          <a:xfrm>
            <a:off x="1088136" y="1090245"/>
            <a:ext cx="9922764" cy="935982"/>
          </a:xfrm>
        </p:spPr>
        <p:txBody>
          <a:bodyPr anchor="t">
            <a:normAutofit/>
          </a:bodyPr>
          <a:lstStyle/>
          <a:p>
            <a:r>
              <a:rPr lang="en-GB" sz="2400"/>
              <a:t>PROBLEM Analysis Using Shannon &amp; Weaver Model</a:t>
            </a:r>
          </a:p>
        </p:txBody>
      </p:sp>
      <p:sp>
        <p:nvSpPr>
          <p:cNvPr id="5" name="Slide Number Placeholder 4" hidden="1">
            <a:extLst>
              <a:ext uri="{FF2B5EF4-FFF2-40B4-BE49-F238E27FC236}">
                <a16:creationId xmlns:a16="http://schemas.microsoft.com/office/drawing/2014/main" id="{B1F3502C-F3DF-BD1D-00C3-EEE69B960341}"/>
              </a:ext>
            </a:extLst>
          </p:cNvPr>
          <p:cNvSpPr>
            <a:spLocks noGrp="1"/>
          </p:cNvSpPr>
          <p:nvPr>
            <p:ph type="sldNum" sz="quarter" idx="12"/>
          </p:nvPr>
        </p:nvSpPr>
        <p:spPr/>
        <p:txBody>
          <a:bodyPr/>
          <a:lstStyle/>
          <a:p>
            <a:pPr>
              <a:spcAft>
                <a:spcPts val="600"/>
              </a:spcAft>
            </a:pPr>
            <a:fld id="{454682FA-2E9E-4DCC-AFA0-70701551065F}" type="slidenum">
              <a:rPr lang="en-GB" smtClean="0"/>
              <a:pPr>
                <a:spcAft>
                  <a:spcPts val="600"/>
                </a:spcAft>
              </a:pPr>
              <a:t>10</a:t>
            </a:fld>
            <a:endParaRPr lang="en-GB"/>
          </a:p>
        </p:txBody>
      </p:sp>
      <p:sp>
        <p:nvSpPr>
          <p:cNvPr id="16" name="TextBox 15">
            <a:extLst>
              <a:ext uri="{FF2B5EF4-FFF2-40B4-BE49-F238E27FC236}">
                <a16:creationId xmlns:a16="http://schemas.microsoft.com/office/drawing/2014/main" id="{88C9F89A-8B9D-4803-8C71-546F1646525F}"/>
              </a:ext>
            </a:extLst>
          </p:cNvPr>
          <p:cNvSpPr txBox="1"/>
          <p:nvPr/>
        </p:nvSpPr>
        <p:spPr>
          <a:xfrm>
            <a:off x="1785335" y="2882048"/>
            <a:ext cx="1121228" cy="369332"/>
          </a:xfrm>
          <a:prstGeom prst="rect">
            <a:avLst/>
          </a:prstGeom>
          <a:noFill/>
        </p:spPr>
        <p:txBody>
          <a:bodyPr wrap="square" rtlCol="0">
            <a:spAutoFit/>
          </a:bodyPr>
          <a:lstStyle/>
          <a:p>
            <a:r>
              <a:rPr lang="en-GB"/>
              <a:t> Gary</a:t>
            </a:r>
          </a:p>
        </p:txBody>
      </p:sp>
      <p:sp>
        <p:nvSpPr>
          <p:cNvPr id="27" name="Arrow: Right 26">
            <a:extLst>
              <a:ext uri="{FF2B5EF4-FFF2-40B4-BE49-F238E27FC236}">
                <a16:creationId xmlns:a16="http://schemas.microsoft.com/office/drawing/2014/main" id="{843D2EDD-FCC9-D7CA-749B-7EA8602A11E0}"/>
              </a:ext>
            </a:extLst>
          </p:cNvPr>
          <p:cNvSpPr/>
          <p:nvPr/>
        </p:nvSpPr>
        <p:spPr>
          <a:xfrm>
            <a:off x="1458687" y="3066715"/>
            <a:ext cx="1945548" cy="101542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Sender</a:t>
            </a:r>
          </a:p>
        </p:txBody>
      </p:sp>
      <p:sp>
        <p:nvSpPr>
          <p:cNvPr id="28" name="Arrow: Right 27">
            <a:extLst>
              <a:ext uri="{FF2B5EF4-FFF2-40B4-BE49-F238E27FC236}">
                <a16:creationId xmlns:a16="http://schemas.microsoft.com/office/drawing/2014/main" id="{B00BC36F-81D6-ED1E-6002-3B98AFD4156D}"/>
              </a:ext>
            </a:extLst>
          </p:cNvPr>
          <p:cNvSpPr/>
          <p:nvPr/>
        </p:nvSpPr>
        <p:spPr>
          <a:xfrm>
            <a:off x="3486366" y="3066714"/>
            <a:ext cx="1763815" cy="101542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Encoder</a:t>
            </a:r>
          </a:p>
        </p:txBody>
      </p:sp>
      <p:sp>
        <p:nvSpPr>
          <p:cNvPr id="30" name="Arrow: Right 29">
            <a:extLst>
              <a:ext uri="{FF2B5EF4-FFF2-40B4-BE49-F238E27FC236}">
                <a16:creationId xmlns:a16="http://schemas.microsoft.com/office/drawing/2014/main" id="{60CFD573-1912-F87C-9E45-15C0C1293E81}"/>
              </a:ext>
            </a:extLst>
          </p:cNvPr>
          <p:cNvSpPr/>
          <p:nvPr/>
        </p:nvSpPr>
        <p:spPr>
          <a:xfrm>
            <a:off x="7284500" y="3066715"/>
            <a:ext cx="1763815" cy="114456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Decoder</a:t>
            </a:r>
          </a:p>
        </p:txBody>
      </p:sp>
      <p:sp>
        <p:nvSpPr>
          <p:cNvPr id="32" name="Arrow: Right 31">
            <a:extLst>
              <a:ext uri="{FF2B5EF4-FFF2-40B4-BE49-F238E27FC236}">
                <a16:creationId xmlns:a16="http://schemas.microsoft.com/office/drawing/2014/main" id="{2AD5FC06-F11F-035E-F5B9-D1CFBEA7803C}"/>
              </a:ext>
            </a:extLst>
          </p:cNvPr>
          <p:cNvSpPr/>
          <p:nvPr/>
        </p:nvSpPr>
        <p:spPr>
          <a:xfrm>
            <a:off x="9226219" y="3002145"/>
            <a:ext cx="1763816" cy="114456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Receiver</a:t>
            </a:r>
          </a:p>
        </p:txBody>
      </p:sp>
      <p:sp>
        <p:nvSpPr>
          <p:cNvPr id="34" name="Rectangle 33">
            <a:extLst>
              <a:ext uri="{FF2B5EF4-FFF2-40B4-BE49-F238E27FC236}">
                <a16:creationId xmlns:a16="http://schemas.microsoft.com/office/drawing/2014/main" id="{6C1B25B2-72BB-D795-9940-C2CFE4A70DBF}"/>
              </a:ext>
            </a:extLst>
          </p:cNvPr>
          <p:cNvSpPr/>
          <p:nvPr/>
        </p:nvSpPr>
        <p:spPr>
          <a:xfrm>
            <a:off x="5557798" y="3396681"/>
            <a:ext cx="1514093" cy="4846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Channel</a:t>
            </a:r>
          </a:p>
        </p:txBody>
      </p:sp>
      <p:sp>
        <p:nvSpPr>
          <p:cNvPr id="37" name="TextBox 36">
            <a:extLst>
              <a:ext uri="{FF2B5EF4-FFF2-40B4-BE49-F238E27FC236}">
                <a16:creationId xmlns:a16="http://schemas.microsoft.com/office/drawing/2014/main" id="{EB64C957-8FBB-6956-4547-6730470D320E}"/>
              </a:ext>
            </a:extLst>
          </p:cNvPr>
          <p:cNvSpPr txBox="1"/>
          <p:nvPr/>
        </p:nvSpPr>
        <p:spPr>
          <a:xfrm>
            <a:off x="9107723" y="2882048"/>
            <a:ext cx="1364476" cy="369332"/>
          </a:xfrm>
          <a:prstGeom prst="rect">
            <a:avLst/>
          </a:prstGeom>
          <a:noFill/>
        </p:spPr>
        <p:txBody>
          <a:bodyPr wrap="square" rtlCol="0">
            <a:spAutoFit/>
          </a:bodyPr>
          <a:lstStyle/>
          <a:p>
            <a:r>
              <a:rPr lang="en-GB"/>
              <a:t>Employees</a:t>
            </a:r>
          </a:p>
        </p:txBody>
      </p:sp>
      <p:sp>
        <p:nvSpPr>
          <p:cNvPr id="38" name="Rectangle 37">
            <a:extLst>
              <a:ext uri="{FF2B5EF4-FFF2-40B4-BE49-F238E27FC236}">
                <a16:creationId xmlns:a16="http://schemas.microsoft.com/office/drawing/2014/main" id="{FFED1A6A-884C-CBF4-7283-F6529F25D3DB}"/>
              </a:ext>
            </a:extLst>
          </p:cNvPr>
          <p:cNvSpPr/>
          <p:nvPr/>
        </p:nvSpPr>
        <p:spPr>
          <a:xfrm>
            <a:off x="1740124" y="4211280"/>
            <a:ext cx="261257" cy="254874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Rectangle 38">
            <a:extLst>
              <a:ext uri="{FF2B5EF4-FFF2-40B4-BE49-F238E27FC236}">
                <a16:creationId xmlns:a16="http://schemas.microsoft.com/office/drawing/2014/main" id="{DF268C29-BCA9-97C8-9809-C895E6021536}"/>
              </a:ext>
            </a:extLst>
          </p:cNvPr>
          <p:cNvSpPr/>
          <p:nvPr/>
        </p:nvSpPr>
        <p:spPr>
          <a:xfrm>
            <a:off x="1740124" y="6505705"/>
            <a:ext cx="3202211" cy="2582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39">
            <a:extLst>
              <a:ext uri="{FF2B5EF4-FFF2-40B4-BE49-F238E27FC236}">
                <a16:creationId xmlns:a16="http://schemas.microsoft.com/office/drawing/2014/main" id="{A87F052A-9618-816F-8CDD-6A062F2F2C24}"/>
              </a:ext>
            </a:extLst>
          </p:cNvPr>
          <p:cNvSpPr/>
          <p:nvPr/>
        </p:nvSpPr>
        <p:spPr>
          <a:xfrm>
            <a:off x="10225598" y="4167737"/>
            <a:ext cx="261113" cy="23419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40">
            <a:extLst>
              <a:ext uri="{FF2B5EF4-FFF2-40B4-BE49-F238E27FC236}">
                <a16:creationId xmlns:a16="http://schemas.microsoft.com/office/drawing/2014/main" id="{561768CB-E46D-919B-384B-96D2A04D1FD3}"/>
              </a:ext>
            </a:extLst>
          </p:cNvPr>
          <p:cNvSpPr/>
          <p:nvPr/>
        </p:nvSpPr>
        <p:spPr>
          <a:xfrm>
            <a:off x="7284499" y="6505705"/>
            <a:ext cx="3202211" cy="25432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a:extLst>
              <a:ext uri="{FF2B5EF4-FFF2-40B4-BE49-F238E27FC236}">
                <a16:creationId xmlns:a16="http://schemas.microsoft.com/office/drawing/2014/main" id="{A70AB913-E7B5-FA33-3A6B-6C4BBCD4B01B}"/>
              </a:ext>
            </a:extLst>
          </p:cNvPr>
          <p:cNvSpPr txBox="1"/>
          <p:nvPr/>
        </p:nvSpPr>
        <p:spPr>
          <a:xfrm>
            <a:off x="5120641" y="6370320"/>
            <a:ext cx="2129026" cy="369332"/>
          </a:xfrm>
          <a:prstGeom prst="rect">
            <a:avLst/>
          </a:prstGeom>
          <a:noFill/>
        </p:spPr>
        <p:txBody>
          <a:bodyPr wrap="square" rtlCol="0">
            <a:spAutoFit/>
          </a:bodyPr>
          <a:lstStyle/>
          <a:p>
            <a:r>
              <a:rPr lang="en-GB"/>
              <a:t>      FEEDBACK  </a:t>
            </a:r>
          </a:p>
        </p:txBody>
      </p:sp>
      <p:sp>
        <p:nvSpPr>
          <p:cNvPr id="43" name="TextBox 42">
            <a:extLst>
              <a:ext uri="{FF2B5EF4-FFF2-40B4-BE49-F238E27FC236}">
                <a16:creationId xmlns:a16="http://schemas.microsoft.com/office/drawing/2014/main" id="{041FD786-9B83-D03C-FA01-24D99754CF5D}"/>
              </a:ext>
            </a:extLst>
          </p:cNvPr>
          <p:cNvSpPr txBox="1"/>
          <p:nvPr/>
        </p:nvSpPr>
        <p:spPr>
          <a:xfrm rot="10800000" flipV="1">
            <a:off x="3380818" y="2678979"/>
            <a:ext cx="1454516" cy="646331"/>
          </a:xfrm>
          <a:prstGeom prst="rect">
            <a:avLst/>
          </a:prstGeom>
          <a:noFill/>
        </p:spPr>
        <p:txBody>
          <a:bodyPr wrap="square" rtlCol="0">
            <a:spAutoFit/>
          </a:bodyPr>
          <a:lstStyle/>
          <a:p>
            <a:r>
              <a:rPr lang="en-GB"/>
              <a:t>Verbal instruction</a:t>
            </a:r>
          </a:p>
        </p:txBody>
      </p:sp>
      <p:sp>
        <p:nvSpPr>
          <p:cNvPr id="44" name="TextBox 43">
            <a:extLst>
              <a:ext uri="{FF2B5EF4-FFF2-40B4-BE49-F238E27FC236}">
                <a16:creationId xmlns:a16="http://schemas.microsoft.com/office/drawing/2014/main" id="{6C3CA7D4-6A33-F0C3-1646-B9605D22C890}"/>
              </a:ext>
            </a:extLst>
          </p:cNvPr>
          <p:cNvSpPr txBox="1"/>
          <p:nvPr/>
        </p:nvSpPr>
        <p:spPr>
          <a:xfrm>
            <a:off x="5775266" y="2473351"/>
            <a:ext cx="1094387" cy="923330"/>
          </a:xfrm>
          <a:prstGeom prst="rect">
            <a:avLst/>
          </a:prstGeom>
          <a:noFill/>
        </p:spPr>
        <p:txBody>
          <a:bodyPr wrap="square" rtlCol="0">
            <a:spAutoFit/>
          </a:bodyPr>
          <a:lstStyle/>
          <a:p>
            <a:r>
              <a:rPr lang="en-GB"/>
              <a:t>Face-to-face meeting</a:t>
            </a:r>
          </a:p>
        </p:txBody>
      </p:sp>
      <p:sp>
        <p:nvSpPr>
          <p:cNvPr id="45" name="TextBox 44">
            <a:extLst>
              <a:ext uri="{FF2B5EF4-FFF2-40B4-BE49-F238E27FC236}">
                <a16:creationId xmlns:a16="http://schemas.microsoft.com/office/drawing/2014/main" id="{8B4AF762-87F0-572F-D188-B6A29B732E6A}"/>
              </a:ext>
            </a:extLst>
          </p:cNvPr>
          <p:cNvSpPr txBox="1"/>
          <p:nvPr/>
        </p:nvSpPr>
        <p:spPr>
          <a:xfrm>
            <a:off x="7284499" y="2527108"/>
            <a:ext cx="1524464" cy="646331"/>
          </a:xfrm>
          <a:prstGeom prst="rect">
            <a:avLst/>
          </a:prstGeom>
          <a:noFill/>
        </p:spPr>
        <p:txBody>
          <a:bodyPr wrap="square" rtlCol="0">
            <a:spAutoFit/>
          </a:bodyPr>
          <a:lstStyle/>
          <a:p>
            <a:r>
              <a:rPr lang="en-GB"/>
              <a:t>Listening to instructions</a:t>
            </a:r>
          </a:p>
        </p:txBody>
      </p:sp>
      <p:sp>
        <p:nvSpPr>
          <p:cNvPr id="46" name="Rectangle 45">
            <a:extLst>
              <a:ext uri="{FF2B5EF4-FFF2-40B4-BE49-F238E27FC236}">
                <a16:creationId xmlns:a16="http://schemas.microsoft.com/office/drawing/2014/main" id="{8C759444-066B-92DB-8F25-82478E043971}"/>
              </a:ext>
            </a:extLst>
          </p:cNvPr>
          <p:cNvSpPr/>
          <p:nvPr/>
        </p:nvSpPr>
        <p:spPr>
          <a:xfrm>
            <a:off x="5557798" y="4846320"/>
            <a:ext cx="1514092" cy="4846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Noise</a:t>
            </a:r>
          </a:p>
        </p:txBody>
      </p:sp>
      <p:sp>
        <p:nvSpPr>
          <p:cNvPr id="49" name="Arrow: Down 48">
            <a:extLst>
              <a:ext uri="{FF2B5EF4-FFF2-40B4-BE49-F238E27FC236}">
                <a16:creationId xmlns:a16="http://schemas.microsoft.com/office/drawing/2014/main" id="{19008D32-1EDF-6A6A-0802-7C5C07AEF67F}"/>
              </a:ext>
            </a:extLst>
          </p:cNvPr>
          <p:cNvSpPr/>
          <p:nvPr/>
        </p:nvSpPr>
        <p:spPr>
          <a:xfrm>
            <a:off x="6072528" y="4057734"/>
            <a:ext cx="484632" cy="709401"/>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TextBox 49">
            <a:extLst>
              <a:ext uri="{FF2B5EF4-FFF2-40B4-BE49-F238E27FC236}">
                <a16:creationId xmlns:a16="http://schemas.microsoft.com/office/drawing/2014/main" id="{2E44A9BA-1B65-74FD-8EC5-6A41992D8A87}"/>
              </a:ext>
            </a:extLst>
          </p:cNvPr>
          <p:cNvSpPr txBox="1"/>
          <p:nvPr/>
        </p:nvSpPr>
        <p:spPr>
          <a:xfrm>
            <a:off x="5693435" y="5483337"/>
            <a:ext cx="1378455" cy="646331"/>
          </a:xfrm>
          <a:prstGeom prst="rect">
            <a:avLst/>
          </a:prstGeom>
          <a:noFill/>
        </p:spPr>
        <p:txBody>
          <a:bodyPr wrap="square" rtlCol="0">
            <a:spAutoFit/>
          </a:bodyPr>
          <a:lstStyle/>
          <a:p>
            <a:r>
              <a:rPr lang="en-GB"/>
              <a:t>Language barrier</a:t>
            </a:r>
          </a:p>
        </p:txBody>
      </p:sp>
    </p:spTree>
    <p:extLst>
      <p:ext uri="{BB962C8B-B14F-4D97-AF65-F5344CB8AC3E}">
        <p14:creationId xmlns:p14="http://schemas.microsoft.com/office/powerpoint/2010/main" val="3441552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E1F712-E66C-1CFE-05A4-0BF7EB9F68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BA9886-258F-1BF1-92F7-E14E5E7BA2EF}"/>
              </a:ext>
            </a:extLst>
          </p:cNvPr>
          <p:cNvSpPr>
            <a:spLocks noGrp="1"/>
          </p:cNvSpPr>
          <p:nvPr>
            <p:ph type="title"/>
          </p:nvPr>
        </p:nvSpPr>
        <p:spPr/>
        <p:txBody>
          <a:bodyPr/>
          <a:lstStyle/>
          <a:p>
            <a:r>
              <a:rPr lang="en-GB"/>
              <a:t>Language barrier SOLUTION</a:t>
            </a:r>
          </a:p>
        </p:txBody>
      </p:sp>
      <p:sp>
        <p:nvSpPr>
          <p:cNvPr id="3" name="Content Placeholder 2">
            <a:extLst>
              <a:ext uri="{FF2B5EF4-FFF2-40B4-BE49-F238E27FC236}">
                <a16:creationId xmlns:a16="http://schemas.microsoft.com/office/drawing/2014/main" id="{2A84675E-5C2C-6CD1-5B43-11F891DCBA5C}"/>
              </a:ext>
            </a:extLst>
          </p:cNvPr>
          <p:cNvSpPr>
            <a:spLocks noGrp="1"/>
          </p:cNvSpPr>
          <p:nvPr>
            <p:ph idx="1"/>
          </p:nvPr>
        </p:nvSpPr>
        <p:spPr/>
        <p:txBody>
          <a:bodyPr>
            <a:normAutofit/>
          </a:bodyPr>
          <a:lstStyle/>
          <a:p>
            <a:pPr marL="457200" indent="-457200">
              <a:buFont typeface="Arial" panose="020B0604020202020204" pitchFamily="34" charset="0"/>
              <a:buChar char="•"/>
            </a:pPr>
            <a:r>
              <a:rPr lang="en-GB" sz="2400"/>
              <a:t>Food hygiene training for all employees</a:t>
            </a:r>
          </a:p>
          <a:p>
            <a:pPr marL="457200" indent="-457200">
              <a:buFont typeface="Arial" panose="020B0604020202020204" pitchFamily="34" charset="0"/>
              <a:buChar char="•"/>
            </a:pPr>
            <a:r>
              <a:rPr lang="en-GB" sz="2400"/>
              <a:t>Multilingual  work instruction</a:t>
            </a:r>
          </a:p>
          <a:p>
            <a:pPr marL="457200" indent="-457200">
              <a:buFont typeface="Arial" panose="020B0604020202020204" pitchFamily="34" charset="0"/>
              <a:buChar char="•"/>
            </a:pPr>
            <a:r>
              <a:rPr lang="en-GB" sz="2400"/>
              <a:t>Safety sings with pictures and symbols</a:t>
            </a:r>
          </a:p>
          <a:p>
            <a:pPr marL="457200" indent="-457200">
              <a:buFont typeface="Arial" panose="020B0604020202020204" pitchFamily="34" charset="0"/>
              <a:buChar char="•"/>
            </a:pPr>
            <a:r>
              <a:rPr lang="en-GB" sz="2400"/>
              <a:t>Translation apps for communication </a:t>
            </a:r>
          </a:p>
          <a:p>
            <a:pPr marL="457200" indent="-457200">
              <a:buFont typeface="Arial" panose="020B0604020202020204" pitchFamily="34" charset="0"/>
              <a:buChar char="•"/>
            </a:pPr>
            <a:r>
              <a:rPr lang="en-GB" sz="2400"/>
              <a:t>Bilingual supervisors to support staff</a:t>
            </a:r>
          </a:p>
        </p:txBody>
      </p:sp>
      <p:sp>
        <p:nvSpPr>
          <p:cNvPr id="5" name="Slide Number Placeholder 4">
            <a:extLst>
              <a:ext uri="{FF2B5EF4-FFF2-40B4-BE49-F238E27FC236}">
                <a16:creationId xmlns:a16="http://schemas.microsoft.com/office/drawing/2014/main" id="{68F7B257-8D39-075B-9504-062EC28B1F1A}"/>
              </a:ext>
            </a:extLst>
          </p:cNvPr>
          <p:cNvSpPr>
            <a:spLocks noGrp="1"/>
          </p:cNvSpPr>
          <p:nvPr>
            <p:ph type="sldNum" sz="quarter" idx="12"/>
          </p:nvPr>
        </p:nvSpPr>
        <p:spPr/>
        <p:txBody>
          <a:bodyPr/>
          <a:lstStyle/>
          <a:p>
            <a:fld id="{454682FA-2E9E-4DCC-AFA0-70701551065F}" type="slidenum">
              <a:rPr lang="en-GB" smtClean="0"/>
              <a:t>11</a:t>
            </a:fld>
            <a:endParaRPr lang="en-GB"/>
          </a:p>
        </p:txBody>
      </p:sp>
    </p:spTree>
    <p:extLst>
      <p:ext uri="{BB962C8B-B14F-4D97-AF65-F5344CB8AC3E}">
        <p14:creationId xmlns:p14="http://schemas.microsoft.com/office/powerpoint/2010/main" val="1954219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47AF48-E52A-41B8-D98B-1628ECA828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AD2278-6800-2AAE-8A6F-4705CBAA6C20}"/>
              </a:ext>
            </a:extLst>
          </p:cNvPr>
          <p:cNvSpPr>
            <a:spLocks noGrp="1"/>
          </p:cNvSpPr>
          <p:nvPr>
            <p:ph type="title"/>
          </p:nvPr>
        </p:nvSpPr>
        <p:spPr>
          <a:xfrm>
            <a:off x="1088136" y="195943"/>
            <a:ext cx="9922764" cy="1023257"/>
          </a:xfrm>
        </p:spPr>
        <p:txBody>
          <a:bodyPr/>
          <a:lstStyle/>
          <a:p>
            <a:r>
              <a:rPr lang="en-GB"/>
              <a:t>Language BARRIER SOLUTION</a:t>
            </a:r>
          </a:p>
        </p:txBody>
      </p:sp>
      <p:sp>
        <p:nvSpPr>
          <p:cNvPr id="3" name="Content Placeholder 2">
            <a:extLst>
              <a:ext uri="{FF2B5EF4-FFF2-40B4-BE49-F238E27FC236}">
                <a16:creationId xmlns:a16="http://schemas.microsoft.com/office/drawing/2014/main" id="{A92F007C-848C-0AA1-8778-9825958242BE}"/>
              </a:ext>
            </a:extLst>
          </p:cNvPr>
          <p:cNvSpPr>
            <a:spLocks noGrp="1"/>
          </p:cNvSpPr>
          <p:nvPr>
            <p:ph idx="1"/>
          </p:nvPr>
        </p:nvSpPr>
        <p:spPr>
          <a:xfrm>
            <a:off x="1088136" y="947057"/>
            <a:ext cx="10760964" cy="5715000"/>
          </a:xfrm>
        </p:spPr>
        <p:txBody>
          <a:bodyPr>
            <a:normAutofit/>
          </a:bodyPr>
          <a:lstStyle/>
          <a:p>
            <a:r>
              <a:rPr lang="en-GB" sz="2600" b="1"/>
              <a:t>using Schramm`s communication model</a:t>
            </a:r>
          </a:p>
          <a:p>
            <a:endParaRPr lang="en-GB"/>
          </a:p>
          <a:p>
            <a:endParaRPr lang="en-GB"/>
          </a:p>
        </p:txBody>
      </p:sp>
      <p:sp>
        <p:nvSpPr>
          <p:cNvPr id="5" name="Slide Number Placeholder 4">
            <a:extLst>
              <a:ext uri="{FF2B5EF4-FFF2-40B4-BE49-F238E27FC236}">
                <a16:creationId xmlns:a16="http://schemas.microsoft.com/office/drawing/2014/main" id="{3CCF0477-DCFC-502F-42C4-23952AA23F64}"/>
              </a:ext>
            </a:extLst>
          </p:cNvPr>
          <p:cNvSpPr>
            <a:spLocks noGrp="1"/>
          </p:cNvSpPr>
          <p:nvPr>
            <p:ph type="sldNum" sz="quarter" idx="12"/>
          </p:nvPr>
        </p:nvSpPr>
        <p:spPr/>
        <p:txBody>
          <a:bodyPr/>
          <a:lstStyle/>
          <a:p>
            <a:fld id="{454682FA-2E9E-4DCC-AFA0-70701551065F}" type="slidenum">
              <a:rPr lang="en-GB" smtClean="0"/>
              <a:t>12</a:t>
            </a:fld>
            <a:endParaRPr lang="en-GB"/>
          </a:p>
        </p:txBody>
      </p:sp>
      <p:pic>
        <p:nvPicPr>
          <p:cNvPr id="6" name="Picture 5">
            <a:extLst>
              <a:ext uri="{FF2B5EF4-FFF2-40B4-BE49-F238E27FC236}">
                <a16:creationId xmlns:a16="http://schemas.microsoft.com/office/drawing/2014/main" id="{BF61F998-50C1-AD55-8ED8-FEF00A2D17F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2629" y="1422436"/>
            <a:ext cx="10363199" cy="4829175"/>
          </a:xfrm>
          <a:prstGeom prst="rect">
            <a:avLst/>
          </a:prstGeom>
        </p:spPr>
      </p:pic>
      <p:sp>
        <p:nvSpPr>
          <p:cNvPr id="7" name="TextBox 6">
            <a:extLst>
              <a:ext uri="{FF2B5EF4-FFF2-40B4-BE49-F238E27FC236}">
                <a16:creationId xmlns:a16="http://schemas.microsoft.com/office/drawing/2014/main" id="{CC370EBA-DB50-00AD-B8FA-EED2CB76E097}"/>
              </a:ext>
            </a:extLst>
          </p:cNvPr>
          <p:cNvSpPr txBox="1"/>
          <p:nvPr/>
        </p:nvSpPr>
        <p:spPr>
          <a:xfrm>
            <a:off x="7467600" y="6627168"/>
            <a:ext cx="7315200" cy="230832"/>
          </a:xfrm>
          <a:prstGeom prst="rect">
            <a:avLst/>
          </a:prstGeom>
          <a:noFill/>
        </p:spPr>
        <p:txBody>
          <a:bodyPr wrap="square" rtlCol="0">
            <a:spAutoFit/>
          </a:bodyPr>
          <a:lstStyle/>
          <a:p>
            <a:r>
              <a:rPr lang="en-GB" sz="900"/>
              <a:t>( </a:t>
            </a:r>
            <a:r>
              <a:rPr lang="en-GB" sz="900">
                <a:hlinkClick r:id="rId5" tooltip="https://creativecommons.org/licenses/by/3.0/"/>
              </a:rPr>
              <a:t>CC BY</a:t>
            </a:r>
            <a:r>
              <a:rPr lang="en-GB" sz="900"/>
              <a:t>,2026)</a:t>
            </a:r>
          </a:p>
        </p:txBody>
      </p:sp>
      <p:sp>
        <p:nvSpPr>
          <p:cNvPr id="9" name="Oval 8">
            <a:extLst>
              <a:ext uri="{FF2B5EF4-FFF2-40B4-BE49-F238E27FC236}">
                <a16:creationId xmlns:a16="http://schemas.microsoft.com/office/drawing/2014/main" id="{227220ED-23E4-4B17-0B71-AD03A210072E}"/>
              </a:ext>
            </a:extLst>
          </p:cNvPr>
          <p:cNvSpPr/>
          <p:nvPr/>
        </p:nvSpPr>
        <p:spPr>
          <a:xfrm>
            <a:off x="1786708" y="3347357"/>
            <a:ext cx="2480491" cy="914400"/>
          </a:xfrm>
          <a:prstGeom prst="ellipse">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a:t>GARY</a:t>
            </a:r>
          </a:p>
        </p:txBody>
      </p:sp>
      <p:sp>
        <p:nvSpPr>
          <p:cNvPr id="10" name="Oval 9">
            <a:extLst>
              <a:ext uri="{FF2B5EF4-FFF2-40B4-BE49-F238E27FC236}">
                <a16:creationId xmlns:a16="http://schemas.microsoft.com/office/drawing/2014/main" id="{57C1C612-1FD0-2C6C-14FD-A96BFB90A7A6}"/>
              </a:ext>
            </a:extLst>
          </p:cNvPr>
          <p:cNvSpPr/>
          <p:nvPr/>
        </p:nvSpPr>
        <p:spPr>
          <a:xfrm>
            <a:off x="7924803" y="3379823"/>
            <a:ext cx="2316480" cy="9144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WORKERS</a:t>
            </a:r>
          </a:p>
        </p:txBody>
      </p:sp>
    </p:spTree>
    <p:extLst>
      <p:ext uri="{BB962C8B-B14F-4D97-AF65-F5344CB8AC3E}">
        <p14:creationId xmlns:p14="http://schemas.microsoft.com/office/powerpoint/2010/main" val="34374105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1561CC-CE5C-FC5E-AEF2-68C57FBC2D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E2B8AA-C900-AFC9-DE96-F264B2B2350E}"/>
              </a:ext>
            </a:extLst>
          </p:cNvPr>
          <p:cNvSpPr>
            <a:spLocks noGrp="1"/>
          </p:cNvSpPr>
          <p:nvPr>
            <p:ph type="title"/>
          </p:nvPr>
        </p:nvSpPr>
        <p:spPr>
          <a:xfrm>
            <a:off x="1083701" y="1114655"/>
            <a:ext cx="2771326" cy="3675552"/>
          </a:xfrm>
        </p:spPr>
        <p:txBody>
          <a:bodyPr anchor="t">
            <a:normAutofit/>
          </a:bodyPr>
          <a:lstStyle/>
          <a:p>
            <a:r>
              <a:rPr lang="en-GB" sz="2800"/>
              <a:t> language BARRIER CONCLUSION </a:t>
            </a:r>
          </a:p>
        </p:txBody>
      </p:sp>
      <p:pic>
        <p:nvPicPr>
          <p:cNvPr id="6" name="Content Placeholder 5">
            <a:extLst>
              <a:ext uri="{FF2B5EF4-FFF2-40B4-BE49-F238E27FC236}">
                <a16:creationId xmlns:a16="http://schemas.microsoft.com/office/drawing/2014/main" id="{7B95D4A0-4D26-E99A-8AC2-7F30E57E98A9}"/>
              </a:ext>
            </a:extLst>
          </p:cNvPr>
          <p:cNvPicPr>
            <a:picLocks noGrp="1" noChangeAspect="1"/>
          </p:cNvPicPr>
          <p:nvPr>
            <p:ph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71" r="2" b="2"/>
          <a:stretch>
            <a:fillRect/>
          </a:stretch>
        </p:blipFill>
        <p:spPr>
          <a:xfrm>
            <a:off x="6368142" y="137404"/>
            <a:ext cx="4484915" cy="2932367"/>
          </a:xfrm>
          <a:noFill/>
        </p:spPr>
      </p:pic>
      <p:sp>
        <p:nvSpPr>
          <p:cNvPr id="5" name="Slide Number Placeholder 4" hidden="1">
            <a:extLst>
              <a:ext uri="{FF2B5EF4-FFF2-40B4-BE49-F238E27FC236}">
                <a16:creationId xmlns:a16="http://schemas.microsoft.com/office/drawing/2014/main" id="{7648C3E0-AFD3-1174-69BB-3D1DE6091DA3}"/>
              </a:ext>
            </a:extLst>
          </p:cNvPr>
          <p:cNvSpPr>
            <a:spLocks noGrp="1"/>
          </p:cNvSpPr>
          <p:nvPr>
            <p:ph type="sldNum" sz="quarter" idx="12"/>
          </p:nvPr>
        </p:nvSpPr>
        <p:spPr/>
        <p:txBody>
          <a:bodyPr/>
          <a:lstStyle/>
          <a:p>
            <a:pPr>
              <a:spcAft>
                <a:spcPts val="600"/>
              </a:spcAft>
            </a:pPr>
            <a:fld id="{454682FA-2E9E-4DCC-AFA0-70701551065F}" type="slidenum">
              <a:rPr lang="en-GB" smtClean="0"/>
              <a:pPr>
                <a:spcAft>
                  <a:spcPts val="600"/>
                </a:spcAft>
              </a:pPr>
              <a:t>13</a:t>
            </a:fld>
            <a:endParaRPr lang="en-GB"/>
          </a:p>
        </p:txBody>
      </p:sp>
      <p:sp>
        <p:nvSpPr>
          <p:cNvPr id="7" name="TextBox 6">
            <a:extLst>
              <a:ext uri="{FF2B5EF4-FFF2-40B4-BE49-F238E27FC236}">
                <a16:creationId xmlns:a16="http://schemas.microsoft.com/office/drawing/2014/main" id="{EF315133-088A-4DAB-17A6-055296583290}"/>
              </a:ext>
            </a:extLst>
          </p:cNvPr>
          <p:cNvSpPr txBox="1"/>
          <p:nvPr/>
        </p:nvSpPr>
        <p:spPr>
          <a:xfrm>
            <a:off x="7240141" y="3155105"/>
            <a:ext cx="3612916" cy="200055"/>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3" tooltip="https://portfolioticsmoraleda.blogspot.com/2011/04/conclusion_14.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r>
              <a:rPr lang="en-GB" sz="700">
                <a:solidFill>
                  <a:srgbClr val="FFFFFF"/>
                </a:solidFill>
              </a:rPr>
              <a:t>(2026)</a:t>
            </a:r>
          </a:p>
        </p:txBody>
      </p:sp>
      <p:sp>
        <p:nvSpPr>
          <p:cNvPr id="8" name="TextBox 7">
            <a:extLst>
              <a:ext uri="{FF2B5EF4-FFF2-40B4-BE49-F238E27FC236}">
                <a16:creationId xmlns:a16="http://schemas.microsoft.com/office/drawing/2014/main" id="{615255B8-CD18-CB50-A17D-8744DCB60A50}"/>
              </a:ext>
            </a:extLst>
          </p:cNvPr>
          <p:cNvSpPr txBox="1"/>
          <p:nvPr/>
        </p:nvSpPr>
        <p:spPr>
          <a:xfrm>
            <a:off x="75319" y="3946013"/>
            <a:ext cx="11574002" cy="2677656"/>
          </a:xfrm>
          <a:prstGeom prst="rect">
            <a:avLst/>
          </a:prstGeom>
          <a:noFill/>
        </p:spPr>
        <p:txBody>
          <a:bodyPr wrap="none" rtlCol="0">
            <a:spAutoFit/>
          </a:bodyPr>
          <a:lstStyle/>
          <a:p>
            <a:pPr marL="285750" indent="-285750">
              <a:buFont typeface="Arial" panose="020B0604020202020204" pitchFamily="34" charset="0"/>
              <a:buChar char="•"/>
            </a:pPr>
            <a:r>
              <a:rPr lang="en-GB" sz="2400"/>
              <a:t>Poor communication increased food hygiene risks.</a:t>
            </a:r>
          </a:p>
          <a:p>
            <a:pPr marL="285750" indent="-285750">
              <a:buFont typeface="Arial" panose="020B0604020202020204" pitchFamily="34" charset="0"/>
              <a:buChar char="•"/>
            </a:pPr>
            <a:r>
              <a:rPr lang="en-GB" sz="2400"/>
              <a:t>Clear communication reduced misunderstandings.</a:t>
            </a:r>
          </a:p>
          <a:p>
            <a:pPr marL="285750" indent="-285750">
              <a:buFont typeface="Arial" panose="020B0604020202020204" pitchFamily="34" charset="0"/>
              <a:buChar char="•"/>
            </a:pPr>
            <a:r>
              <a:rPr lang="en-GB" sz="2400"/>
              <a:t>Face-to-face training improved employee understanding.</a:t>
            </a:r>
          </a:p>
          <a:p>
            <a:pPr marL="285750" indent="-285750">
              <a:buFont typeface="Arial" panose="020B0604020202020204" pitchFamily="34" charset="0"/>
              <a:buChar char="•"/>
            </a:pPr>
            <a:r>
              <a:rPr lang="en-GB" sz="2400"/>
              <a:t>Feedback helped reinforce hygiene procedures.</a:t>
            </a:r>
          </a:p>
          <a:p>
            <a:pPr marL="285750" indent="-285750">
              <a:buFont typeface="Arial" panose="020B0604020202020204" pitchFamily="34" charset="0"/>
              <a:buChar char="•"/>
            </a:pPr>
            <a:r>
              <a:rPr lang="en-GB" sz="2400"/>
              <a:t>Reduced communication barrier improved compliance.</a:t>
            </a:r>
          </a:p>
          <a:p>
            <a:pPr marL="285750" indent="-285750">
              <a:buFont typeface="Arial" panose="020B0604020202020204" pitchFamily="34" charset="0"/>
              <a:buChar char="•"/>
            </a:pPr>
            <a:r>
              <a:rPr lang="en-GB" sz="2400"/>
              <a:t>Better communication resulted in safer food and higher customer satisfaction </a:t>
            </a:r>
          </a:p>
          <a:p>
            <a:r>
              <a:rPr lang="en-GB" sz="2400"/>
              <a:t> </a:t>
            </a:r>
          </a:p>
        </p:txBody>
      </p:sp>
    </p:spTree>
    <p:extLst>
      <p:ext uri="{BB962C8B-B14F-4D97-AF65-F5344CB8AC3E}">
        <p14:creationId xmlns:p14="http://schemas.microsoft.com/office/powerpoint/2010/main" val="15883653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3428BB-7580-534C-0A81-223D0A62CA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6FFF8D-1420-02A6-BBE5-BFE42A5925E3}"/>
              </a:ext>
            </a:extLst>
          </p:cNvPr>
          <p:cNvSpPr>
            <a:spLocks noGrp="1"/>
          </p:cNvSpPr>
          <p:nvPr>
            <p:ph type="title"/>
          </p:nvPr>
        </p:nvSpPr>
        <p:spPr/>
        <p:txBody>
          <a:bodyPr>
            <a:normAutofit fontScale="90000"/>
          </a:bodyPr>
          <a:lstStyle/>
          <a:p>
            <a:r>
              <a:rPr lang="en-GB">
                <a:latin typeface="Arial" panose="020B0604020202020204" pitchFamily="34" charset="0"/>
                <a:cs typeface="Arial" panose="020B0604020202020204" pitchFamily="34" charset="0"/>
              </a:rPr>
              <a:t>Age/Generational Barrier</a:t>
            </a:r>
            <a:br>
              <a:rPr lang="en-GB">
                <a:latin typeface="Arial" panose="020B0604020202020204" pitchFamily="34" charset="0"/>
                <a:cs typeface="Arial" panose="020B0604020202020204" pitchFamily="34" charset="0"/>
              </a:rPr>
            </a:br>
            <a:endParaRPr lang="en-GB"/>
          </a:p>
        </p:txBody>
      </p:sp>
      <p:sp>
        <p:nvSpPr>
          <p:cNvPr id="5" name="Slide Number Placeholder 4">
            <a:extLst>
              <a:ext uri="{FF2B5EF4-FFF2-40B4-BE49-F238E27FC236}">
                <a16:creationId xmlns:a16="http://schemas.microsoft.com/office/drawing/2014/main" id="{5C42A007-8D02-8E81-AB86-14830C999754}"/>
              </a:ext>
            </a:extLst>
          </p:cNvPr>
          <p:cNvSpPr>
            <a:spLocks noGrp="1"/>
          </p:cNvSpPr>
          <p:nvPr>
            <p:ph type="sldNum" sz="quarter" idx="12"/>
          </p:nvPr>
        </p:nvSpPr>
        <p:spPr/>
        <p:txBody>
          <a:bodyPr/>
          <a:lstStyle/>
          <a:p>
            <a:fld id="{454682FA-2E9E-4DCC-AFA0-70701551065F}" type="slidenum">
              <a:rPr lang="en-GB" smtClean="0"/>
              <a:t>14</a:t>
            </a:fld>
            <a:endParaRPr lang="en-GB"/>
          </a:p>
        </p:txBody>
      </p:sp>
      <p:sp>
        <p:nvSpPr>
          <p:cNvPr id="8" name="TextBox 7">
            <a:extLst>
              <a:ext uri="{FF2B5EF4-FFF2-40B4-BE49-F238E27FC236}">
                <a16:creationId xmlns:a16="http://schemas.microsoft.com/office/drawing/2014/main" id="{2A4B9F2C-0F2D-7259-DFB1-EFF3B6CCF529}"/>
              </a:ext>
            </a:extLst>
          </p:cNvPr>
          <p:cNvSpPr txBox="1"/>
          <p:nvPr/>
        </p:nvSpPr>
        <p:spPr>
          <a:xfrm>
            <a:off x="1247124" y="2157415"/>
            <a:ext cx="9083756" cy="2308324"/>
          </a:xfrm>
          <a:prstGeom prst="rect">
            <a:avLst/>
          </a:prstGeom>
          <a:noFill/>
        </p:spPr>
        <p:txBody>
          <a:bodyPr wrap="square">
            <a:spAutoFit/>
          </a:bodyPr>
          <a:lstStyle/>
          <a:p>
            <a:pPr marL="342900" indent="-342900">
              <a:buFont typeface="Arial" panose="020B0604020202020204" pitchFamily="34" charset="0"/>
              <a:buChar char="•"/>
            </a:pPr>
            <a:r>
              <a:rPr lang="en-GB" sz="2400">
                <a:latin typeface="Arial" panose="020B0604020202020204" pitchFamily="34" charset="0"/>
                <a:cs typeface="Arial" panose="020B0604020202020204" pitchFamily="34" charset="0"/>
              </a:rPr>
              <a:t>Flight Foods has employees aged </a:t>
            </a:r>
            <a:r>
              <a:rPr lang="en-GB" sz="2400" b="1">
                <a:latin typeface="Arial" panose="020B0604020202020204" pitchFamily="34" charset="0"/>
                <a:cs typeface="Arial" panose="020B0604020202020204" pitchFamily="34" charset="0"/>
              </a:rPr>
              <a:t>16–60</a:t>
            </a:r>
            <a:r>
              <a:rPr lang="en-GB" sz="240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2400">
                <a:latin typeface="Arial" panose="020B0604020202020204" pitchFamily="34" charset="0"/>
                <a:cs typeface="Arial" panose="020B0604020202020204" pitchFamily="34" charset="0"/>
              </a:rPr>
              <a:t>Older workers understand Gary’s instructions better, while younger workers make more mistakes because they have less experience.                                                                               This creates communication problems and affects food quality and safety. </a:t>
            </a:r>
          </a:p>
        </p:txBody>
      </p:sp>
    </p:spTree>
    <p:extLst>
      <p:ext uri="{BB962C8B-B14F-4D97-AF65-F5344CB8AC3E}">
        <p14:creationId xmlns:p14="http://schemas.microsoft.com/office/powerpoint/2010/main" val="243659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BFFFFE-FD2D-08FF-E8EF-5209F01340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80654B-3927-E02E-86CA-CBF25A5CFF25}"/>
              </a:ext>
            </a:extLst>
          </p:cNvPr>
          <p:cNvSpPr>
            <a:spLocks noGrp="1"/>
          </p:cNvSpPr>
          <p:nvPr>
            <p:ph type="title"/>
          </p:nvPr>
        </p:nvSpPr>
        <p:spPr>
          <a:xfrm>
            <a:off x="1098396" y="990601"/>
            <a:ext cx="4322690" cy="1126198"/>
          </a:xfrm>
        </p:spPr>
        <p:txBody>
          <a:bodyPr vert="horz" lIns="91440" tIns="45720" rIns="91440" bIns="45720" rtlCol="0" anchor="t">
            <a:normAutofit fontScale="90000"/>
          </a:bodyPr>
          <a:lstStyle/>
          <a:p>
            <a:r>
              <a:rPr lang="en-GB">
                <a:solidFill>
                  <a:srgbClr val="0D0D0D"/>
                </a:solidFill>
                <a:latin typeface="Segoe UI Variable Text" pitchFamily="2" charset="0"/>
              </a:rPr>
              <a:t>Age/Generational Barrier</a:t>
            </a:r>
            <a:br>
              <a:rPr lang="en-GB">
                <a:solidFill>
                  <a:srgbClr val="0D0D0D"/>
                </a:solidFill>
                <a:latin typeface="Segoe UI Variable Text" pitchFamily="2" charset="0"/>
              </a:rPr>
            </a:br>
            <a:endParaRPr lang="en-US" b="1" kern="1200" cap="all" baseline="0">
              <a:latin typeface="+mj-lt"/>
              <a:ea typeface="+mj-ea"/>
              <a:cs typeface="+mj-cs"/>
            </a:endParaRPr>
          </a:p>
        </p:txBody>
      </p:sp>
      <p:sp>
        <p:nvSpPr>
          <p:cNvPr id="6" name="TextBox 5">
            <a:extLst>
              <a:ext uri="{FF2B5EF4-FFF2-40B4-BE49-F238E27FC236}">
                <a16:creationId xmlns:a16="http://schemas.microsoft.com/office/drawing/2014/main" id="{3036772C-03F2-80EB-E1F8-420461758084}"/>
              </a:ext>
            </a:extLst>
          </p:cNvPr>
          <p:cNvSpPr txBox="1"/>
          <p:nvPr/>
        </p:nvSpPr>
        <p:spPr>
          <a:xfrm>
            <a:off x="1098397" y="2700671"/>
            <a:ext cx="3813846" cy="3585830"/>
          </a:xfrm>
          <a:prstGeom prst="rect">
            <a:avLst/>
          </a:prstGeom>
        </p:spPr>
        <p:txBody>
          <a:bodyPr vert="horz" lIns="91440" tIns="45720" rIns="91440" bIns="45720" rtlCol="0">
            <a:normAutofit/>
          </a:bodyPr>
          <a:lstStyle/>
          <a:p>
            <a:pPr>
              <a:spcAft>
                <a:spcPts val="600"/>
              </a:spcAft>
              <a:buFont typeface="Neue Haas Grotesk Text Pro" panose="020B0504020202020204" pitchFamily="34" charset="0"/>
            </a:pPr>
            <a:r>
              <a:rPr lang="en-US" sz="1600"/>
              <a:t>Sender: Gary, the floor manager.    Message: Food hygiene instructions. Channel: Verbal instructions and sings.                                                Noise: Age differences and lack of experience                                Receiver:  Employees aged 16-60.    Feedback: Mistakes show that the message was not fully understood. </a:t>
            </a:r>
          </a:p>
        </p:txBody>
      </p:sp>
      <p:pic>
        <p:nvPicPr>
          <p:cNvPr id="9" name="Picture 8">
            <a:extLst>
              <a:ext uri="{FF2B5EF4-FFF2-40B4-BE49-F238E27FC236}">
                <a16:creationId xmlns:a16="http://schemas.microsoft.com/office/drawing/2014/main" id="{EEEC7EBC-AF16-36E8-1845-30AF1A7494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92232" y="1661558"/>
            <a:ext cx="6999768" cy="3534883"/>
          </a:xfrm>
          <a:prstGeom prst="rect">
            <a:avLst/>
          </a:prstGeom>
          <a:noFill/>
        </p:spPr>
      </p:pic>
      <p:sp>
        <p:nvSpPr>
          <p:cNvPr id="5" name="Slide Number Placeholder 4" hidden="1">
            <a:extLst>
              <a:ext uri="{FF2B5EF4-FFF2-40B4-BE49-F238E27FC236}">
                <a16:creationId xmlns:a16="http://schemas.microsoft.com/office/drawing/2014/main" id="{19CC4A27-E116-FBD8-2535-F993B524812C}"/>
              </a:ext>
            </a:extLst>
          </p:cNvPr>
          <p:cNvSpPr>
            <a:spLocks noGrp="1"/>
          </p:cNvSpPr>
          <p:nvPr>
            <p:ph type="sldNum" sz="quarter" idx="4294967295"/>
          </p:nvPr>
        </p:nvSpPr>
        <p:spPr>
          <a:xfrm>
            <a:off x="10523764" y="6438900"/>
            <a:ext cx="601436" cy="419100"/>
          </a:xfrm>
        </p:spPr>
        <p:txBody>
          <a:bodyPr/>
          <a:lstStyle/>
          <a:p>
            <a:pPr>
              <a:spcAft>
                <a:spcPts val="600"/>
              </a:spcAft>
            </a:pPr>
            <a:fld id="{454682FA-2E9E-4DCC-AFA0-70701551065F}" type="slidenum">
              <a:rPr lang="en-GB" smtClean="0"/>
              <a:pPr>
                <a:spcAft>
                  <a:spcPts val="600"/>
                </a:spcAft>
              </a:pPr>
              <a:t>15</a:t>
            </a:fld>
            <a:endParaRPr lang="en-GB"/>
          </a:p>
        </p:txBody>
      </p:sp>
      <p:sp>
        <p:nvSpPr>
          <p:cNvPr id="4" name="TextBox 3">
            <a:extLst>
              <a:ext uri="{FF2B5EF4-FFF2-40B4-BE49-F238E27FC236}">
                <a16:creationId xmlns:a16="http://schemas.microsoft.com/office/drawing/2014/main" id="{7B03BA17-7B27-84BA-8678-BA35F36EE712}"/>
              </a:ext>
            </a:extLst>
          </p:cNvPr>
          <p:cNvSpPr txBox="1"/>
          <p:nvPr/>
        </p:nvSpPr>
        <p:spPr>
          <a:xfrm>
            <a:off x="2763659" y="-208347"/>
            <a:ext cx="1780812" cy="1319510"/>
          </a:xfrm>
          <a:prstGeom prst="rect">
            <a:avLst/>
          </a:prstGeom>
          <a:noFill/>
        </p:spPr>
        <p:txBody>
          <a:bodyPr wrap="square" rtlCol="0">
            <a:spAutoFit/>
          </a:bodyPr>
          <a:lstStyle/>
          <a:p>
            <a:pPr algn="l"/>
            <a:endParaRPr lang="en-US"/>
          </a:p>
        </p:txBody>
      </p:sp>
      <p:sp>
        <p:nvSpPr>
          <p:cNvPr id="10" name="TextBox 9">
            <a:extLst>
              <a:ext uri="{FF2B5EF4-FFF2-40B4-BE49-F238E27FC236}">
                <a16:creationId xmlns:a16="http://schemas.microsoft.com/office/drawing/2014/main" id="{A09C6936-7E33-3495-3E7C-C0EF78ECA1F8}"/>
              </a:ext>
            </a:extLst>
          </p:cNvPr>
          <p:cNvSpPr txBox="1"/>
          <p:nvPr/>
        </p:nvSpPr>
        <p:spPr>
          <a:xfrm>
            <a:off x="5812971" y="5780313"/>
            <a:ext cx="6193972" cy="923330"/>
          </a:xfrm>
          <a:prstGeom prst="rect">
            <a:avLst/>
          </a:prstGeom>
          <a:noFill/>
        </p:spPr>
        <p:txBody>
          <a:bodyPr wrap="square" rtlCol="0">
            <a:spAutoFit/>
          </a:bodyPr>
          <a:lstStyle/>
          <a:p>
            <a:r>
              <a:rPr lang="en-GB"/>
              <a:t>Main problem: Generational differences create “noise” in communication, making it harder for some younger employees to understand and follow Gary’s instructions.</a:t>
            </a:r>
          </a:p>
        </p:txBody>
      </p:sp>
    </p:spTree>
    <p:extLst>
      <p:ext uri="{BB962C8B-B14F-4D97-AF65-F5344CB8AC3E}">
        <p14:creationId xmlns:p14="http://schemas.microsoft.com/office/powerpoint/2010/main" val="14882648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A72DEE-8E49-1C6A-2753-FC78FC4449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7D230C-B96A-71F4-61D4-A8C7130A8760}"/>
              </a:ext>
            </a:extLst>
          </p:cNvPr>
          <p:cNvSpPr>
            <a:spLocks noGrp="1"/>
          </p:cNvSpPr>
          <p:nvPr>
            <p:ph type="title"/>
          </p:nvPr>
        </p:nvSpPr>
        <p:spPr>
          <a:xfrm>
            <a:off x="1400256" y="681037"/>
            <a:ext cx="10791744" cy="951820"/>
          </a:xfrm>
        </p:spPr>
        <p:txBody>
          <a:bodyPr>
            <a:normAutofit fontScale="90000"/>
          </a:bodyPr>
          <a:lstStyle/>
          <a:p>
            <a:r>
              <a:rPr lang="en-GB"/>
              <a:t> </a:t>
            </a:r>
            <a:r>
              <a:rPr lang="en-GB">
                <a:solidFill>
                  <a:srgbClr val="0D0D0D"/>
                </a:solidFill>
                <a:latin typeface="Segoe UI Variable Text" pitchFamily="2" charset="0"/>
              </a:rPr>
              <a:t>Age/Generational Barrier</a:t>
            </a:r>
            <a:br>
              <a:rPr lang="en-GB">
                <a:solidFill>
                  <a:srgbClr val="0D0D0D"/>
                </a:solidFill>
                <a:latin typeface="Segoe UI Variable Text" pitchFamily="2" charset="0"/>
              </a:rPr>
            </a:br>
            <a:endParaRPr lang="en-GB"/>
          </a:p>
        </p:txBody>
      </p:sp>
      <p:sp>
        <p:nvSpPr>
          <p:cNvPr id="5" name="Slide Number Placeholder 4">
            <a:extLst>
              <a:ext uri="{FF2B5EF4-FFF2-40B4-BE49-F238E27FC236}">
                <a16:creationId xmlns:a16="http://schemas.microsoft.com/office/drawing/2014/main" id="{05298FFB-5F57-EBD6-963F-B6ED9CC92D9B}"/>
              </a:ext>
            </a:extLst>
          </p:cNvPr>
          <p:cNvSpPr>
            <a:spLocks noGrp="1"/>
          </p:cNvSpPr>
          <p:nvPr>
            <p:ph type="sldNum" sz="quarter" idx="12"/>
          </p:nvPr>
        </p:nvSpPr>
        <p:spPr/>
        <p:txBody>
          <a:bodyPr/>
          <a:lstStyle/>
          <a:p>
            <a:fld id="{454682FA-2E9E-4DCC-AFA0-70701551065F}" type="slidenum">
              <a:rPr lang="en-GB" smtClean="0"/>
              <a:t>16</a:t>
            </a:fld>
            <a:endParaRPr lang="en-GB"/>
          </a:p>
        </p:txBody>
      </p:sp>
      <p:sp>
        <p:nvSpPr>
          <p:cNvPr id="6" name="TextBox 5">
            <a:extLst>
              <a:ext uri="{FF2B5EF4-FFF2-40B4-BE49-F238E27FC236}">
                <a16:creationId xmlns:a16="http://schemas.microsoft.com/office/drawing/2014/main" id="{CC315072-4FAD-5BA4-A127-08534F0877DE}"/>
              </a:ext>
            </a:extLst>
          </p:cNvPr>
          <p:cNvSpPr txBox="1"/>
          <p:nvPr/>
        </p:nvSpPr>
        <p:spPr>
          <a:xfrm>
            <a:off x="838200" y="2865640"/>
            <a:ext cx="8310684" cy="2092881"/>
          </a:xfrm>
          <a:prstGeom prst="rect">
            <a:avLst/>
          </a:prstGeom>
          <a:noFill/>
        </p:spPr>
        <p:txBody>
          <a:bodyPr wrap="square">
            <a:spAutoFit/>
          </a:bodyPr>
          <a:lstStyle/>
          <a:p>
            <a:pPr marL="342900" lvl="0" indent="-342900">
              <a:buFont typeface="Arial" panose="020B0604020202020204" pitchFamily="34" charset="0"/>
              <a:buChar char="•"/>
            </a:pPr>
            <a:r>
              <a:rPr lang="en-GB" sz="2400">
                <a:latin typeface="Arial" panose="020B0604020202020204" pitchFamily="34" charset="0"/>
                <a:cs typeface="Arial" panose="020B0604020202020204" pitchFamily="34" charset="0"/>
              </a:rPr>
              <a:t>Provide simple training.</a:t>
            </a:r>
          </a:p>
          <a:p>
            <a:pPr marL="342900" lvl="0" indent="-342900">
              <a:buFont typeface="Arial" panose="020B0604020202020204" pitchFamily="34" charset="0"/>
              <a:buChar char="•"/>
            </a:pPr>
            <a:r>
              <a:rPr lang="en-GB" sz="2400">
                <a:latin typeface="Arial" panose="020B0604020202020204" pitchFamily="34" charset="0"/>
                <a:cs typeface="Arial" panose="020B0604020202020204" pitchFamily="34" charset="0"/>
              </a:rPr>
              <a:t>Use practical demonstrations.</a:t>
            </a:r>
          </a:p>
          <a:p>
            <a:pPr marL="342900" lvl="0" indent="-342900">
              <a:buFont typeface="Arial" panose="020B0604020202020204" pitchFamily="34" charset="0"/>
              <a:buChar char="•"/>
            </a:pPr>
            <a:r>
              <a:rPr lang="en-GB" sz="2400">
                <a:latin typeface="Arial" panose="020B0604020202020204" pitchFamily="34" charset="0"/>
                <a:cs typeface="Arial" panose="020B0604020202020204" pitchFamily="34" charset="0"/>
              </a:rPr>
              <a:t>Pair younger workers with experienced staff.</a:t>
            </a:r>
          </a:p>
          <a:p>
            <a:pPr marL="342900" lvl="0" indent="-342900">
              <a:buFont typeface="Arial" panose="020B0604020202020204" pitchFamily="34" charset="0"/>
              <a:buChar char="•"/>
            </a:pPr>
            <a:r>
              <a:rPr lang="en-GB" sz="2400">
                <a:latin typeface="Arial" panose="020B0604020202020204" pitchFamily="34" charset="0"/>
                <a:cs typeface="Arial" panose="020B0604020202020204" pitchFamily="34" charset="0"/>
              </a:rPr>
              <a:t>Give regular feedback</a:t>
            </a:r>
            <a:r>
              <a:rPr lang="en-GB" sz="2900">
                <a:latin typeface="Arial" panose="020B0604020202020204" pitchFamily="34" charset="0"/>
                <a:cs typeface="Arial" panose="020B0604020202020204" pitchFamily="34" charset="0"/>
              </a:rPr>
              <a:t>.</a:t>
            </a:r>
          </a:p>
          <a:p>
            <a:pPr>
              <a:buNone/>
            </a:pPr>
            <a:r>
              <a:rPr lang="en-GB" sz="2900" b="1">
                <a:latin typeface="Arial" panose="020B0604020202020204" pitchFamily="34" charset="0"/>
                <a:cs typeface="Arial" panose="020B0604020202020204" pitchFamily="34" charset="0"/>
              </a:rPr>
              <a:t>Result:</a:t>
            </a:r>
            <a:r>
              <a:rPr lang="en-GB" sz="2900">
                <a:latin typeface="Arial" panose="020B0604020202020204" pitchFamily="34" charset="0"/>
                <a:cs typeface="Arial" panose="020B0604020202020204" pitchFamily="34" charset="0"/>
              </a:rPr>
              <a:t> </a:t>
            </a:r>
            <a:r>
              <a:rPr lang="en-GB" sz="2400">
                <a:latin typeface="Arial" panose="020B0604020202020204" pitchFamily="34" charset="0"/>
                <a:cs typeface="Arial" panose="020B0604020202020204" pitchFamily="34" charset="0"/>
              </a:rPr>
              <a:t>Better communication and fewer mistakes. </a:t>
            </a:r>
          </a:p>
        </p:txBody>
      </p:sp>
    </p:spTree>
    <p:extLst>
      <p:ext uri="{BB962C8B-B14F-4D97-AF65-F5344CB8AC3E}">
        <p14:creationId xmlns:p14="http://schemas.microsoft.com/office/powerpoint/2010/main" val="4608068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137492-2517-27F0-D2C8-249266DBBD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D77A1D-6ADC-1EF9-55D1-43DD274DC5E0}"/>
              </a:ext>
            </a:extLst>
          </p:cNvPr>
          <p:cNvSpPr>
            <a:spLocks noGrp="1"/>
          </p:cNvSpPr>
          <p:nvPr>
            <p:ph type="title"/>
          </p:nvPr>
        </p:nvSpPr>
        <p:spPr>
          <a:xfrm>
            <a:off x="7894206" y="348343"/>
            <a:ext cx="4209401" cy="1110343"/>
          </a:xfrm>
        </p:spPr>
        <p:txBody>
          <a:bodyPr anchor="t">
            <a:normAutofit fontScale="90000"/>
          </a:bodyPr>
          <a:lstStyle/>
          <a:p>
            <a:r>
              <a:rPr lang="en-GB">
                <a:solidFill>
                  <a:srgbClr val="0D0D0D"/>
                </a:solidFill>
                <a:latin typeface="Segoe UI Variable Text" pitchFamily="2" charset="0"/>
              </a:rPr>
              <a:t>Age/Generational Barrier</a:t>
            </a:r>
            <a:br>
              <a:rPr lang="en-GB">
                <a:solidFill>
                  <a:srgbClr val="0D0D0D"/>
                </a:solidFill>
                <a:latin typeface="Segoe UI Variable Text" pitchFamily="2" charset="0"/>
              </a:rPr>
            </a:br>
            <a:endParaRPr lang="en-GB"/>
          </a:p>
        </p:txBody>
      </p:sp>
      <p:pic>
        <p:nvPicPr>
          <p:cNvPr id="6" name="Picture 5">
            <a:extLst>
              <a:ext uri="{FF2B5EF4-FFF2-40B4-BE49-F238E27FC236}">
                <a16:creationId xmlns:a16="http://schemas.microsoft.com/office/drawing/2014/main" id="{35758B9D-E4BF-7061-5CA8-86A01E070283}"/>
              </a:ext>
            </a:extLst>
          </p:cNvPr>
          <p:cNvPicPr>
            <a:picLocks noChangeAspect="1"/>
          </p:cNvPicPr>
          <p:nvPr/>
        </p:nvPicPr>
        <p:blipFill>
          <a:blip r:embed="rId2">
            <a:extLst>
              <a:ext uri="{28A0092B-C50C-407E-A947-70E740481C1C}">
                <a14:useLocalDpi xmlns:a14="http://schemas.microsoft.com/office/drawing/2010/main" val="0"/>
              </a:ext>
            </a:extLst>
          </a:blip>
          <a:srcRect l="15141" r="12037" b="-1"/>
          <a:stretch>
            <a:fillRect/>
          </a:stretch>
        </p:blipFill>
        <p:spPr>
          <a:xfrm>
            <a:off x="88392" y="-130618"/>
            <a:ext cx="7481777" cy="685799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noFill/>
        </p:spPr>
      </p:pic>
      <p:sp>
        <p:nvSpPr>
          <p:cNvPr id="4" name="TextBox 3">
            <a:extLst>
              <a:ext uri="{FF2B5EF4-FFF2-40B4-BE49-F238E27FC236}">
                <a16:creationId xmlns:a16="http://schemas.microsoft.com/office/drawing/2014/main" id="{43959EBC-8D2A-2084-E197-1DFDDB2E161B}"/>
              </a:ext>
            </a:extLst>
          </p:cNvPr>
          <p:cNvSpPr txBox="1"/>
          <p:nvPr/>
        </p:nvSpPr>
        <p:spPr>
          <a:xfrm>
            <a:off x="5279571" y="2521113"/>
            <a:ext cx="1611086" cy="369332"/>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l"/>
            <a:r>
              <a:rPr lang="en-US"/>
              <a:t>WORKERS</a:t>
            </a:r>
          </a:p>
        </p:txBody>
      </p:sp>
      <p:sp>
        <p:nvSpPr>
          <p:cNvPr id="5" name="Slide Number Placeholder 4" hidden="1">
            <a:extLst>
              <a:ext uri="{FF2B5EF4-FFF2-40B4-BE49-F238E27FC236}">
                <a16:creationId xmlns:a16="http://schemas.microsoft.com/office/drawing/2014/main" id="{EC370569-BB9B-839F-8FD7-6D8A287BDAA8}"/>
              </a:ext>
            </a:extLst>
          </p:cNvPr>
          <p:cNvSpPr>
            <a:spLocks noGrp="1"/>
          </p:cNvSpPr>
          <p:nvPr>
            <p:ph type="sldNum" sz="quarter" idx="12"/>
          </p:nvPr>
        </p:nvSpPr>
        <p:spPr/>
        <p:txBody>
          <a:bodyPr/>
          <a:lstStyle/>
          <a:p>
            <a:pPr>
              <a:spcAft>
                <a:spcPts val="600"/>
              </a:spcAft>
            </a:pPr>
            <a:fld id="{454682FA-2E9E-4DCC-AFA0-70701551065F}" type="slidenum">
              <a:rPr lang="en-GB" smtClean="0"/>
              <a:pPr>
                <a:spcAft>
                  <a:spcPts val="600"/>
                </a:spcAft>
              </a:pPr>
              <a:t>17</a:t>
            </a:fld>
            <a:endParaRPr lang="en-GB"/>
          </a:p>
        </p:txBody>
      </p:sp>
      <p:sp>
        <p:nvSpPr>
          <p:cNvPr id="8" name="Content Placeholder 7">
            <a:extLst>
              <a:ext uri="{FF2B5EF4-FFF2-40B4-BE49-F238E27FC236}">
                <a16:creationId xmlns:a16="http://schemas.microsoft.com/office/drawing/2014/main" id="{3A839330-0CED-7BE6-BA7C-D92D4083502F}"/>
              </a:ext>
            </a:extLst>
          </p:cNvPr>
          <p:cNvSpPr>
            <a:spLocks noGrp="1"/>
          </p:cNvSpPr>
          <p:nvPr>
            <p:ph sz="quarter" idx="15"/>
          </p:nvPr>
        </p:nvSpPr>
        <p:spPr>
          <a:xfrm>
            <a:off x="8772137" y="6141238"/>
            <a:ext cx="3223920" cy="586134"/>
          </a:xfrm>
        </p:spPr>
        <p:txBody>
          <a:bodyPr>
            <a:normAutofit lnSpcReduction="10000"/>
          </a:bodyPr>
          <a:lstStyle/>
          <a:p>
            <a:r>
              <a:rPr lang="en-GB" sz="1800">
                <a:solidFill>
                  <a:srgbClr val="00122D"/>
                </a:solidFill>
                <a:latin typeface="Poppins" panose="00000500000000000000" pitchFamily="2" charset="77"/>
              </a:rPr>
              <a:t>(</a:t>
            </a:r>
            <a:r>
              <a:rPr lang="en-GB" sz="1800" b="0" i="0" u="none" strike="noStrike">
                <a:solidFill>
                  <a:srgbClr val="00122D"/>
                </a:solidFill>
                <a:effectLst/>
                <a:latin typeface="Poppins" panose="00000500000000000000" pitchFamily="2" charset="77"/>
              </a:rPr>
              <a:t>Human Focus International2026)</a:t>
            </a:r>
            <a:endParaRPr lang="en-US"/>
          </a:p>
        </p:txBody>
      </p:sp>
      <p:sp>
        <p:nvSpPr>
          <p:cNvPr id="3" name="Rectangle: Rounded Corners 2">
            <a:extLst>
              <a:ext uri="{FF2B5EF4-FFF2-40B4-BE49-F238E27FC236}">
                <a16:creationId xmlns:a16="http://schemas.microsoft.com/office/drawing/2014/main" id="{FF74EDF3-D3F6-0E32-8A21-298DC27BC1D3}"/>
              </a:ext>
            </a:extLst>
          </p:cNvPr>
          <p:cNvSpPr/>
          <p:nvPr/>
        </p:nvSpPr>
        <p:spPr>
          <a:xfrm>
            <a:off x="304800" y="2503714"/>
            <a:ext cx="1360714" cy="91440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t>GARY</a:t>
            </a:r>
          </a:p>
        </p:txBody>
      </p:sp>
      <p:sp>
        <p:nvSpPr>
          <p:cNvPr id="7" name="TextBox 6">
            <a:extLst>
              <a:ext uri="{FF2B5EF4-FFF2-40B4-BE49-F238E27FC236}">
                <a16:creationId xmlns:a16="http://schemas.microsoft.com/office/drawing/2014/main" id="{11F71F5A-CDD1-3154-CF20-516921CD77DB}"/>
              </a:ext>
            </a:extLst>
          </p:cNvPr>
          <p:cNvSpPr txBox="1"/>
          <p:nvPr/>
        </p:nvSpPr>
        <p:spPr>
          <a:xfrm>
            <a:off x="7786577" y="1611086"/>
            <a:ext cx="4100623" cy="3139321"/>
          </a:xfrm>
          <a:prstGeom prst="rect">
            <a:avLst/>
          </a:prstGeom>
          <a:noFill/>
        </p:spPr>
        <p:txBody>
          <a:bodyPr wrap="square" rtlCol="0">
            <a:spAutoFit/>
          </a:bodyPr>
          <a:lstStyle/>
          <a:p>
            <a:pPr marL="285750" indent="-285750">
              <a:buFont typeface="Arial" panose="020B0604020202020204" pitchFamily="34" charset="0"/>
              <a:buChar char="•"/>
            </a:pPr>
            <a:r>
              <a:rPr lang="en-GB"/>
              <a:t>Gary and the workers communicate through a two-way process .                                      Age and experience can affect how the message is encoded and interpreted.         </a:t>
            </a:r>
          </a:p>
          <a:p>
            <a:pPr marL="285750" indent="-285750">
              <a:buFont typeface="Arial" panose="020B0604020202020204" pitchFamily="34" charset="0"/>
              <a:buChar char="•"/>
            </a:pPr>
            <a:r>
              <a:rPr lang="en-GB"/>
              <a:t> Younger workers may interpret Gary’s instructions  differently.                 Feedback helps Gary identify misunderstandings and clarify the message.</a:t>
            </a:r>
          </a:p>
        </p:txBody>
      </p:sp>
    </p:spTree>
    <p:extLst>
      <p:ext uri="{BB962C8B-B14F-4D97-AF65-F5344CB8AC3E}">
        <p14:creationId xmlns:p14="http://schemas.microsoft.com/office/powerpoint/2010/main" val="41933562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96D5C6-6963-05C5-9214-58B42C92C5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FB2F68-65B7-F3F2-F92E-E57F1F13A61F}"/>
              </a:ext>
            </a:extLst>
          </p:cNvPr>
          <p:cNvSpPr>
            <a:spLocks noGrp="1"/>
          </p:cNvSpPr>
          <p:nvPr>
            <p:ph type="title"/>
          </p:nvPr>
        </p:nvSpPr>
        <p:spPr>
          <a:xfrm>
            <a:off x="390769" y="1009487"/>
            <a:ext cx="11386365" cy="816138"/>
          </a:xfrm>
        </p:spPr>
        <p:txBody>
          <a:bodyPr/>
          <a:lstStyle/>
          <a:p>
            <a:r>
              <a:rPr lang="en-GB">
                <a:latin typeface="Arial" panose="020B0604020202020204" pitchFamily="34" charset="0"/>
                <a:cs typeface="Arial" panose="020B0604020202020204" pitchFamily="34" charset="0"/>
              </a:rPr>
              <a:t>Age/Generational </a:t>
            </a:r>
            <a:endParaRPr lang="en-GB"/>
          </a:p>
        </p:txBody>
      </p:sp>
      <p:sp>
        <p:nvSpPr>
          <p:cNvPr id="3" name="Content Placeholder 2">
            <a:extLst>
              <a:ext uri="{FF2B5EF4-FFF2-40B4-BE49-F238E27FC236}">
                <a16:creationId xmlns:a16="http://schemas.microsoft.com/office/drawing/2014/main" id="{D7EDCB22-3A1F-1CC3-0EF1-7A0B16A9448C}"/>
              </a:ext>
            </a:extLst>
          </p:cNvPr>
          <p:cNvSpPr>
            <a:spLocks noGrp="1"/>
          </p:cNvSpPr>
          <p:nvPr>
            <p:ph idx="1"/>
          </p:nvPr>
        </p:nvSpPr>
        <p:spPr>
          <a:xfrm>
            <a:off x="546806" y="2119745"/>
            <a:ext cx="10464094" cy="4166755"/>
          </a:xfrm>
        </p:spPr>
        <p:txBody>
          <a:bodyPr>
            <a:normAutofit/>
          </a:bodyPr>
          <a:lstStyle/>
          <a:p>
            <a:r>
              <a:rPr lang="en-GB" sz="2800" b="1"/>
              <a:t>Conclusion</a:t>
            </a:r>
          </a:p>
        </p:txBody>
      </p:sp>
      <p:sp>
        <p:nvSpPr>
          <p:cNvPr id="5" name="Slide Number Placeholder 4">
            <a:extLst>
              <a:ext uri="{FF2B5EF4-FFF2-40B4-BE49-F238E27FC236}">
                <a16:creationId xmlns:a16="http://schemas.microsoft.com/office/drawing/2014/main" id="{0C03DBDE-4781-61DD-5113-FB82C627D944}"/>
              </a:ext>
            </a:extLst>
          </p:cNvPr>
          <p:cNvSpPr>
            <a:spLocks noGrp="1"/>
          </p:cNvSpPr>
          <p:nvPr>
            <p:ph type="sldNum" sz="quarter" idx="12"/>
          </p:nvPr>
        </p:nvSpPr>
        <p:spPr/>
        <p:txBody>
          <a:bodyPr/>
          <a:lstStyle/>
          <a:p>
            <a:fld id="{454682FA-2E9E-4DCC-AFA0-70701551065F}" type="slidenum">
              <a:rPr lang="en-GB" smtClean="0"/>
              <a:t>18</a:t>
            </a:fld>
            <a:endParaRPr lang="en-GB"/>
          </a:p>
        </p:txBody>
      </p:sp>
      <p:sp>
        <p:nvSpPr>
          <p:cNvPr id="6" name="TextBox 5">
            <a:extLst>
              <a:ext uri="{FF2B5EF4-FFF2-40B4-BE49-F238E27FC236}">
                <a16:creationId xmlns:a16="http://schemas.microsoft.com/office/drawing/2014/main" id="{3E738395-0C72-A829-9E19-5D21E074E08A}"/>
              </a:ext>
            </a:extLst>
          </p:cNvPr>
          <p:cNvSpPr txBox="1"/>
          <p:nvPr/>
        </p:nvSpPr>
        <p:spPr>
          <a:xfrm>
            <a:off x="723546" y="2641762"/>
            <a:ext cx="9083675" cy="1938992"/>
          </a:xfrm>
          <a:prstGeom prst="rect">
            <a:avLst/>
          </a:prstGeom>
          <a:noFill/>
        </p:spPr>
        <p:txBody>
          <a:bodyPr wrap="square">
            <a:spAutoFit/>
          </a:bodyPr>
          <a:lstStyle/>
          <a:p>
            <a:pPr>
              <a:buNone/>
            </a:pPr>
            <a:r>
              <a:rPr lang="en-GB" sz="2400">
                <a:latin typeface="Arial" panose="020B0604020202020204" pitchFamily="34" charset="0"/>
                <a:cs typeface="Arial" panose="020B0604020202020204" pitchFamily="34" charset="0"/>
              </a:rPr>
              <a:t>The  age generational Barrier affects communication because employees have different levels of experience and learn differently. Using clear communication, training and teamwork improves food safety, reduces mistakes and increases customer satisfaction. </a:t>
            </a:r>
          </a:p>
        </p:txBody>
      </p:sp>
    </p:spTree>
    <p:extLst>
      <p:ext uri="{BB962C8B-B14F-4D97-AF65-F5344CB8AC3E}">
        <p14:creationId xmlns:p14="http://schemas.microsoft.com/office/powerpoint/2010/main" val="15894901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F838B3-A991-22BD-944E-7970C7F587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121EC4-ED71-782F-7E34-61A648971FC5}"/>
              </a:ext>
            </a:extLst>
          </p:cNvPr>
          <p:cNvSpPr>
            <a:spLocks noGrp="1"/>
          </p:cNvSpPr>
          <p:nvPr>
            <p:ph type="title"/>
          </p:nvPr>
        </p:nvSpPr>
        <p:spPr>
          <a:xfrm>
            <a:off x="1088136" y="1090245"/>
            <a:ext cx="3054326" cy="100914"/>
          </a:xfrm>
        </p:spPr>
        <p:txBody>
          <a:bodyPr>
            <a:normAutofit fontScale="90000"/>
          </a:bodyPr>
          <a:lstStyle/>
          <a:p>
            <a:r>
              <a:rPr lang="en-GB"/>
              <a:t>BARRIER 4</a:t>
            </a:r>
          </a:p>
        </p:txBody>
      </p:sp>
      <p:sp>
        <p:nvSpPr>
          <p:cNvPr id="3" name="Content Placeholder 2">
            <a:extLst>
              <a:ext uri="{FF2B5EF4-FFF2-40B4-BE49-F238E27FC236}">
                <a16:creationId xmlns:a16="http://schemas.microsoft.com/office/drawing/2014/main" id="{C046C986-4ED0-85AB-9D6C-8C9CFCD2614D}"/>
              </a:ext>
            </a:extLst>
          </p:cNvPr>
          <p:cNvSpPr>
            <a:spLocks noGrp="1"/>
          </p:cNvSpPr>
          <p:nvPr>
            <p:ph idx="1"/>
          </p:nvPr>
        </p:nvSpPr>
        <p:spPr>
          <a:xfrm>
            <a:off x="1088136" y="2119745"/>
            <a:ext cx="3054326" cy="482016"/>
          </a:xfrm>
        </p:spPr>
        <p:txBody>
          <a:bodyPr vert="horz" lIns="91440" tIns="45720" rIns="91440" bIns="45720" rtlCol="0" anchor="t">
            <a:normAutofit lnSpcReduction="10000"/>
          </a:bodyPr>
          <a:lstStyle/>
          <a:p>
            <a:br>
              <a:rPr lang="en-GB" sz="1100">
                <a:solidFill>
                  <a:srgbClr val="FFFFFF"/>
                </a:solidFill>
                <a:highlight>
                  <a:srgbClr val="2A3E39"/>
                </a:highlight>
                <a:latin typeface="Segoe UI Historic"/>
                <a:ea typeface="Segoe UI Historic"/>
                <a:cs typeface="Segoe UI Historic"/>
              </a:rPr>
            </a:br>
            <a:endParaRPr lang="en-GB" sz="1050">
              <a:solidFill>
                <a:srgbClr val="FFFFFF"/>
              </a:solidFill>
              <a:highlight>
                <a:srgbClr val="2A3E39"/>
              </a:highlight>
              <a:latin typeface="Segoe UI Historic"/>
              <a:ea typeface="Segoe UI Historic"/>
              <a:cs typeface="Segoe UI Historic"/>
            </a:endParaRPr>
          </a:p>
        </p:txBody>
      </p:sp>
      <p:sp>
        <p:nvSpPr>
          <p:cNvPr id="5" name="Slide Number Placeholder 4">
            <a:extLst>
              <a:ext uri="{FF2B5EF4-FFF2-40B4-BE49-F238E27FC236}">
                <a16:creationId xmlns:a16="http://schemas.microsoft.com/office/drawing/2014/main" id="{5E44E8B2-D575-6FFE-F548-7EA3A9ABB629}"/>
              </a:ext>
            </a:extLst>
          </p:cNvPr>
          <p:cNvSpPr>
            <a:spLocks noGrp="1"/>
          </p:cNvSpPr>
          <p:nvPr>
            <p:ph type="sldNum" sz="quarter" idx="12"/>
          </p:nvPr>
        </p:nvSpPr>
        <p:spPr/>
        <p:txBody>
          <a:bodyPr/>
          <a:lstStyle/>
          <a:p>
            <a:fld id="{454682FA-2E9E-4DCC-AFA0-70701551065F}" type="slidenum">
              <a:rPr lang="en-GB" smtClean="0"/>
              <a:t>19</a:t>
            </a:fld>
            <a:endParaRPr lang="en-GB"/>
          </a:p>
        </p:txBody>
      </p:sp>
    </p:spTree>
    <p:extLst>
      <p:ext uri="{BB962C8B-B14F-4D97-AF65-F5344CB8AC3E}">
        <p14:creationId xmlns:p14="http://schemas.microsoft.com/office/powerpoint/2010/main" val="5715275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B100F-16C4-1AF2-8DCE-93F2EABB06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CABA2C-2512-605D-23FD-ED9CB55FD07D}"/>
              </a:ext>
            </a:extLst>
          </p:cNvPr>
          <p:cNvSpPr>
            <a:spLocks noGrp="1"/>
          </p:cNvSpPr>
          <p:nvPr>
            <p:ph type="title"/>
          </p:nvPr>
        </p:nvSpPr>
        <p:spPr/>
        <p:txBody>
          <a:bodyPr/>
          <a:lstStyle/>
          <a:p>
            <a:r>
              <a:rPr lang="en-GB"/>
              <a:t>BARRIER 4</a:t>
            </a:r>
          </a:p>
        </p:txBody>
      </p:sp>
      <p:sp>
        <p:nvSpPr>
          <p:cNvPr id="3" name="Content Placeholder 2">
            <a:extLst>
              <a:ext uri="{FF2B5EF4-FFF2-40B4-BE49-F238E27FC236}">
                <a16:creationId xmlns:a16="http://schemas.microsoft.com/office/drawing/2014/main" id="{2498DE05-0962-D680-9AF1-34C8EE322EB0}"/>
              </a:ext>
            </a:extLst>
          </p:cNvPr>
          <p:cNvSpPr>
            <a:spLocks noGrp="1"/>
          </p:cNvSpPr>
          <p:nvPr>
            <p:ph idx="1"/>
          </p:nvPr>
        </p:nvSpPr>
        <p:spPr/>
        <p:txBody>
          <a:bodyPr/>
          <a:lstStyle/>
          <a:p>
            <a:r>
              <a:rPr lang="en-GB"/>
              <a:t>Analysis using communication model (S and W; Sch; B?)</a:t>
            </a:r>
          </a:p>
        </p:txBody>
      </p:sp>
      <p:sp>
        <p:nvSpPr>
          <p:cNvPr id="5" name="Slide Number Placeholder 4">
            <a:extLst>
              <a:ext uri="{FF2B5EF4-FFF2-40B4-BE49-F238E27FC236}">
                <a16:creationId xmlns:a16="http://schemas.microsoft.com/office/drawing/2014/main" id="{550E1488-9C8D-8854-1537-D11E1EC6CDD8}"/>
              </a:ext>
            </a:extLst>
          </p:cNvPr>
          <p:cNvSpPr>
            <a:spLocks noGrp="1"/>
          </p:cNvSpPr>
          <p:nvPr>
            <p:ph type="sldNum" sz="quarter" idx="12"/>
          </p:nvPr>
        </p:nvSpPr>
        <p:spPr/>
        <p:txBody>
          <a:bodyPr/>
          <a:lstStyle/>
          <a:p>
            <a:fld id="{454682FA-2E9E-4DCC-AFA0-70701551065F}" type="slidenum">
              <a:rPr lang="en-GB" smtClean="0"/>
              <a:t>20</a:t>
            </a:fld>
            <a:endParaRPr lang="en-GB"/>
          </a:p>
        </p:txBody>
      </p:sp>
    </p:spTree>
    <p:extLst>
      <p:ext uri="{BB962C8B-B14F-4D97-AF65-F5344CB8AC3E}">
        <p14:creationId xmlns:p14="http://schemas.microsoft.com/office/powerpoint/2010/main" val="2498061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7E0F63-663C-6922-A984-02FC30D487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33BCF5-B400-D803-0955-AA661B14D5D9}"/>
              </a:ext>
            </a:extLst>
          </p:cNvPr>
          <p:cNvSpPr>
            <a:spLocks noGrp="1"/>
          </p:cNvSpPr>
          <p:nvPr>
            <p:ph type="title"/>
          </p:nvPr>
        </p:nvSpPr>
        <p:spPr/>
        <p:txBody>
          <a:bodyPr/>
          <a:lstStyle/>
          <a:p>
            <a:r>
              <a:rPr lang="en-GB"/>
              <a:t>BARRIER 4</a:t>
            </a:r>
          </a:p>
        </p:txBody>
      </p:sp>
      <p:sp>
        <p:nvSpPr>
          <p:cNvPr id="3" name="Content Placeholder 2">
            <a:extLst>
              <a:ext uri="{FF2B5EF4-FFF2-40B4-BE49-F238E27FC236}">
                <a16:creationId xmlns:a16="http://schemas.microsoft.com/office/drawing/2014/main" id="{799ABDED-8F5D-73FF-2583-07D7253D4833}"/>
              </a:ext>
            </a:extLst>
          </p:cNvPr>
          <p:cNvSpPr>
            <a:spLocks noGrp="1"/>
          </p:cNvSpPr>
          <p:nvPr>
            <p:ph idx="1"/>
          </p:nvPr>
        </p:nvSpPr>
        <p:spPr/>
        <p:txBody>
          <a:bodyPr/>
          <a:lstStyle/>
          <a:p>
            <a:pPr marL="0" indent="0">
              <a:buNone/>
            </a:pPr>
            <a:r>
              <a:rPr lang="en-GB"/>
              <a:t>Describe Solution using words and images as required</a:t>
            </a:r>
          </a:p>
        </p:txBody>
      </p:sp>
      <p:sp>
        <p:nvSpPr>
          <p:cNvPr id="5" name="Slide Number Placeholder 4">
            <a:extLst>
              <a:ext uri="{FF2B5EF4-FFF2-40B4-BE49-F238E27FC236}">
                <a16:creationId xmlns:a16="http://schemas.microsoft.com/office/drawing/2014/main" id="{CCFA21AA-EED1-1BA9-2505-02BF68205593}"/>
              </a:ext>
            </a:extLst>
          </p:cNvPr>
          <p:cNvSpPr>
            <a:spLocks noGrp="1"/>
          </p:cNvSpPr>
          <p:nvPr>
            <p:ph type="sldNum" sz="quarter" idx="12"/>
          </p:nvPr>
        </p:nvSpPr>
        <p:spPr/>
        <p:txBody>
          <a:bodyPr/>
          <a:lstStyle/>
          <a:p>
            <a:fld id="{454682FA-2E9E-4DCC-AFA0-70701551065F}" type="slidenum">
              <a:rPr lang="en-GB" smtClean="0"/>
              <a:t>21</a:t>
            </a:fld>
            <a:endParaRPr lang="en-GB"/>
          </a:p>
        </p:txBody>
      </p:sp>
    </p:spTree>
    <p:extLst>
      <p:ext uri="{BB962C8B-B14F-4D97-AF65-F5344CB8AC3E}">
        <p14:creationId xmlns:p14="http://schemas.microsoft.com/office/powerpoint/2010/main" val="34567994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E0C999-FBB0-C2C0-EFFD-AC24C3B926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28CA76-3047-A4F1-D3D6-64F32996A128}"/>
              </a:ext>
            </a:extLst>
          </p:cNvPr>
          <p:cNvSpPr>
            <a:spLocks noGrp="1"/>
          </p:cNvSpPr>
          <p:nvPr>
            <p:ph type="title"/>
          </p:nvPr>
        </p:nvSpPr>
        <p:spPr/>
        <p:txBody>
          <a:bodyPr/>
          <a:lstStyle/>
          <a:p>
            <a:r>
              <a:rPr lang="en-GB"/>
              <a:t>BARRIER 4</a:t>
            </a:r>
          </a:p>
        </p:txBody>
      </p:sp>
      <p:sp>
        <p:nvSpPr>
          <p:cNvPr id="3" name="Content Placeholder 2">
            <a:extLst>
              <a:ext uri="{FF2B5EF4-FFF2-40B4-BE49-F238E27FC236}">
                <a16:creationId xmlns:a16="http://schemas.microsoft.com/office/drawing/2014/main" id="{500F4DE1-C7E2-5D3D-4E13-BD692CF08A3F}"/>
              </a:ext>
            </a:extLst>
          </p:cNvPr>
          <p:cNvSpPr>
            <a:spLocks noGrp="1"/>
          </p:cNvSpPr>
          <p:nvPr>
            <p:ph idx="1"/>
          </p:nvPr>
        </p:nvSpPr>
        <p:spPr/>
        <p:txBody>
          <a:bodyPr/>
          <a:lstStyle/>
          <a:p>
            <a:r>
              <a:rPr lang="en-GB"/>
              <a:t>Solution using communication model (S and W; Sch; B?)</a:t>
            </a:r>
          </a:p>
        </p:txBody>
      </p:sp>
      <p:sp>
        <p:nvSpPr>
          <p:cNvPr id="5" name="Slide Number Placeholder 4">
            <a:extLst>
              <a:ext uri="{FF2B5EF4-FFF2-40B4-BE49-F238E27FC236}">
                <a16:creationId xmlns:a16="http://schemas.microsoft.com/office/drawing/2014/main" id="{D8BE51F1-E895-BC7F-002B-D65A9B52884B}"/>
              </a:ext>
            </a:extLst>
          </p:cNvPr>
          <p:cNvSpPr>
            <a:spLocks noGrp="1"/>
          </p:cNvSpPr>
          <p:nvPr>
            <p:ph type="sldNum" sz="quarter" idx="12"/>
          </p:nvPr>
        </p:nvSpPr>
        <p:spPr/>
        <p:txBody>
          <a:bodyPr/>
          <a:lstStyle/>
          <a:p>
            <a:fld id="{454682FA-2E9E-4DCC-AFA0-70701551065F}" type="slidenum">
              <a:rPr lang="en-GB" smtClean="0"/>
              <a:t>22</a:t>
            </a:fld>
            <a:endParaRPr lang="en-GB"/>
          </a:p>
        </p:txBody>
      </p:sp>
    </p:spTree>
    <p:extLst>
      <p:ext uri="{BB962C8B-B14F-4D97-AF65-F5344CB8AC3E}">
        <p14:creationId xmlns:p14="http://schemas.microsoft.com/office/powerpoint/2010/main" val="6053116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C2C7EB-A4F4-38AA-952C-CF325C753E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C32F89-67FB-C4AB-DDA8-5B769443C09A}"/>
              </a:ext>
            </a:extLst>
          </p:cNvPr>
          <p:cNvSpPr>
            <a:spLocks noGrp="1"/>
          </p:cNvSpPr>
          <p:nvPr>
            <p:ph type="title"/>
          </p:nvPr>
        </p:nvSpPr>
        <p:spPr/>
        <p:txBody>
          <a:bodyPr/>
          <a:lstStyle/>
          <a:p>
            <a:r>
              <a:rPr lang="en-GB"/>
              <a:t>BARRIER 4</a:t>
            </a:r>
          </a:p>
        </p:txBody>
      </p:sp>
      <p:sp>
        <p:nvSpPr>
          <p:cNvPr id="3" name="Content Placeholder 2">
            <a:extLst>
              <a:ext uri="{FF2B5EF4-FFF2-40B4-BE49-F238E27FC236}">
                <a16:creationId xmlns:a16="http://schemas.microsoft.com/office/drawing/2014/main" id="{B49B9CC3-9060-96A3-5030-10DC76B6DDB0}"/>
              </a:ext>
            </a:extLst>
          </p:cNvPr>
          <p:cNvSpPr>
            <a:spLocks noGrp="1"/>
          </p:cNvSpPr>
          <p:nvPr>
            <p:ph idx="1"/>
          </p:nvPr>
        </p:nvSpPr>
        <p:spPr/>
        <p:txBody>
          <a:bodyPr/>
          <a:lstStyle/>
          <a:p>
            <a:r>
              <a:rPr lang="en-GB"/>
              <a:t>Conclusion</a:t>
            </a:r>
          </a:p>
        </p:txBody>
      </p:sp>
      <p:sp>
        <p:nvSpPr>
          <p:cNvPr id="5" name="Slide Number Placeholder 4">
            <a:extLst>
              <a:ext uri="{FF2B5EF4-FFF2-40B4-BE49-F238E27FC236}">
                <a16:creationId xmlns:a16="http://schemas.microsoft.com/office/drawing/2014/main" id="{F7B7193B-8BE3-808B-0A6D-B4C99FDAAE60}"/>
              </a:ext>
            </a:extLst>
          </p:cNvPr>
          <p:cNvSpPr>
            <a:spLocks noGrp="1"/>
          </p:cNvSpPr>
          <p:nvPr>
            <p:ph type="sldNum" sz="quarter" idx="12"/>
          </p:nvPr>
        </p:nvSpPr>
        <p:spPr/>
        <p:txBody>
          <a:bodyPr/>
          <a:lstStyle/>
          <a:p>
            <a:fld id="{454682FA-2E9E-4DCC-AFA0-70701551065F}" type="slidenum">
              <a:rPr lang="en-GB" smtClean="0"/>
              <a:t>23</a:t>
            </a:fld>
            <a:endParaRPr lang="en-GB"/>
          </a:p>
        </p:txBody>
      </p:sp>
    </p:spTree>
    <p:extLst>
      <p:ext uri="{BB962C8B-B14F-4D97-AF65-F5344CB8AC3E}">
        <p14:creationId xmlns:p14="http://schemas.microsoft.com/office/powerpoint/2010/main" val="26792145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7A862D-5BE8-B13E-B35B-B4CFAEB351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825CDA-3556-A818-9398-213BFEFC27D6}"/>
              </a:ext>
            </a:extLst>
          </p:cNvPr>
          <p:cNvSpPr>
            <a:spLocks noGrp="1"/>
          </p:cNvSpPr>
          <p:nvPr>
            <p:ph type="title"/>
          </p:nvPr>
        </p:nvSpPr>
        <p:spPr>
          <a:xfrm>
            <a:off x="1103311" y="252235"/>
            <a:ext cx="10258371" cy="1400530"/>
          </a:xfrm>
        </p:spPr>
        <p:txBody>
          <a:bodyPr anchor="ctr">
            <a:normAutofit/>
          </a:bodyPr>
          <a:lstStyle/>
          <a:p>
            <a:r>
              <a:rPr lang="en-GB"/>
              <a:t>Cultural (Standards and Practices)</a:t>
            </a:r>
          </a:p>
        </p:txBody>
      </p:sp>
      <p:sp>
        <p:nvSpPr>
          <p:cNvPr id="3" name="Content Placeholder 2">
            <a:extLst>
              <a:ext uri="{FF2B5EF4-FFF2-40B4-BE49-F238E27FC236}">
                <a16:creationId xmlns:a16="http://schemas.microsoft.com/office/drawing/2014/main" id="{AE3F135E-D528-E6DE-2EF4-620C82F06DD2}"/>
              </a:ext>
            </a:extLst>
          </p:cNvPr>
          <p:cNvSpPr>
            <a:spLocks noGrp="1"/>
          </p:cNvSpPr>
          <p:nvPr>
            <p:ph idx="1"/>
          </p:nvPr>
        </p:nvSpPr>
        <p:spPr>
          <a:xfrm>
            <a:off x="638175" y="1371600"/>
            <a:ext cx="10723507" cy="4276725"/>
          </a:xfrm>
        </p:spPr>
        <p:txBody>
          <a:bodyPr>
            <a:normAutofit lnSpcReduction="10000"/>
          </a:bodyPr>
          <a:lstStyle/>
          <a:p>
            <a:pPr marL="0" indent="0">
              <a:buNone/>
            </a:pPr>
            <a:r>
              <a:rPr lang="en-GB" sz="2400"/>
              <a:t>Cultural barrier is a group of social factors that can create a negative impact at workspace(sage, 2026) , at Flight Foods Ltd there are people working from  five  different cultural groups.</a:t>
            </a:r>
          </a:p>
          <a:p>
            <a:pPr marL="0" indent="0">
              <a:buNone/>
            </a:pPr>
            <a:endParaRPr lang="en-GB" sz="2400"/>
          </a:p>
          <a:p>
            <a:pPr marL="285750" indent="-285750">
              <a:buFont typeface="Arial" panose="020B0604020202020204" pitchFamily="34" charset="0"/>
              <a:buChar char="•"/>
            </a:pPr>
            <a:r>
              <a:rPr lang="en-GB" sz="2400"/>
              <a:t>Language</a:t>
            </a:r>
          </a:p>
          <a:p>
            <a:pPr marL="285750" indent="-285750">
              <a:buFont typeface="Arial" panose="020B0604020202020204" pitchFamily="34" charset="0"/>
              <a:buChar char="•"/>
            </a:pPr>
            <a:r>
              <a:rPr lang="en-GB" sz="2400"/>
              <a:t>Stereotypes and prejudices</a:t>
            </a:r>
          </a:p>
          <a:p>
            <a:pPr marL="285750" indent="-285750">
              <a:buFont typeface="Arial" panose="020B0604020202020204" pitchFamily="34" charset="0"/>
              <a:buChar char="•"/>
            </a:pPr>
            <a:r>
              <a:rPr lang="en-GB" sz="2400"/>
              <a:t>Signs and symbols</a:t>
            </a:r>
          </a:p>
          <a:p>
            <a:pPr marL="285750" indent="-285750">
              <a:buFont typeface="Arial" panose="020B0604020202020204" pitchFamily="34" charset="0"/>
              <a:buChar char="•"/>
            </a:pPr>
            <a:r>
              <a:rPr lang="en-GB" sz="2400"/>
              <a:t>Behaviours and belief</a:t>
            </a:r>
          </a:p>
          <a:p>
            <a:pPr marL="285750" indent="-285750">
              <a:buFont typeface="Arial" panose="020B0604020202020204" pitchFamily="34" charset="0"/>
              <a:buChar char="•"/>
            </a:pPr>
            <a:r>
              <a:rPr lang="en-GB" sz="2400"/>
              <a:t>Ethnocentrism</a:t>
            </a:r>
          </a:p>
        </p:txBody>
      </p:sp>
      <p:sp>
        <p:nvSpPr>
          <p:cNvPr id="5" name="Slide Number Placeholder 4">
            <a:extLst>
              <a:ext uri="{FF2B5EF4-FFF2-40B4-BE49-F238E27FC236}">
                <a16:creationId xmlns:a16="http://schemas.microsoft.com/office/drawing/2014/main" id="{F3F8AC60-A014-A420-235F-C39721A91AA1}"/>
              </a:ext>
            </a:extLst>
          </p:cNvPr>
          <p:cNvSpPr>
            <a:spLocks noGrp="1"/>
          </p:cNvSpPr>
          <p:nvPr>
            <p:ph type="sldNum" sz="quarter" idx="12"/>
          </p:nvPr>
        </p:nvSpPr>
        <p:spPr/>
        <p:txBody>
          <a:bodyPr>
            <a:normAutofit/>
          </a:bodyPr>
          <a:lstStyle/>
          <a:p>
            <a:pPr>
              <a:spcAft>
                <a:spcPts val="600"/>
              </a:spcAft>
            </a:pPr>
            <a:fld id="{454682FA-2E9E-4DCC-AFA0-70701551065F}" type="slidenum">
              <a:rPr lang="en-GB">
                <a:solidFill>
                  <a:srgbClr val="FFFFFF"/>
                </a:solidFill>
              </a:rPr>
              <a:pPr>
                <a:spcAft>
                  <a:spcPts val="600"/>
                </a:spcAft>
              </a:pPr>
              <a:t>24</a:t>
            </a:fld>
            <a:endParaRPr lang="en-GB">
              <a:solidFill>
                <a:srgbClr val="FFFFFF"/>
              </a:solidFill>
            </a:endParaRPr>
          </a:p>
        </p:txBody>
      </p:sp>
      <p:pic>
        <p:nvPicPr>
          <p:cNvPr id="13" name="Picture 12" descr="The image depicts a group of people expressing various greetings in different languages, including French, Mandarin, and Spanish.&#10;&#10;AI-generated content may be incorrect.">
            <a:extLst>
              <a:ext uri="{FF2B5EF4-FFF2-40B4-BE49-F238E27FC236}">
                <a16:creationId xmlns:a16="http://schemas.microsoft.com/office/drawing/2014/main" id="{9EF5AE19-4D76-F51E-E905-C7E4D39DE6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37182" y="2855119"/>
            <a:ext cx="5524500" cy="3383756"/>
          </a:xfrm>
          <a:prstGeom prst="rect">
            <a:avLst/>
          </a:prstGeom>
        </p:spPr>
      </p:pic>
      <p:sp>
        <p:nvSpPr>
          <p:cNvPr id="14" name="TextBox 13">
            <a:extLst>
              <a:ext uri="{FF2B5EF4-FFF2-40B4-BE49-F238E27FC236}">
                <a16:creationId xmlns:a16="http://schemas.microsoft.com/office/drawing/2014/main" id="{BEB2BF2F-9C6D-33C4-6D3A-71F730B1791A}"/>
              </a:ext>
            </a:extLst>
          </p:cNvPr>
          <p:cNvSpPr txBox="1"/>
          <p:nvPr/>
        </p:nvSpPr>
        <p:spPr>
          <a:xfrm>
            <a:off x="7315201" y="6238875"/>
            <a:ext cx="4046482" cy="369332"/>
          </a:xfrm>
          <a:prstGeom prst="rect">
            <a:avLst/>
          </a:prstGeom>
          <a:noFill/>
        </p:spPr>
        <p:txBody>
          <a:bodyPr wrap="square" rtlCol="0">
            <a:spAutoFit/>
          </a:bodyPr>
          <a:lstStyle/>
          <a:p>
            <a:r>
              <a:rPr lang="en-GB"/>
              <a:t>(Languages Unlimited, 2013-2026)</a:t>
            </a:r>
          </a:p>
        </p:txBody>
      </p:sp>
    </p:spTree>
    <p:extLst>
      <p:ext uri="{BB962C8B-B14F-4D97-AF65-F5344CB8AC3E}">
        <p14:creationId xmlns:p14="http://schemas.microsoft.com/office/powerpoint/2010/main" val="32369565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07CECA-3B11-EB1A-D81F-1F1A3A8375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E9483E-724E-F6B4-8C1D-58974E19B155}"/>
              </a:ext>
            </a:extLst>
          </p:cNvPr>
          <p:cNvSpPr>
            <a:spLocks noGrp="1"/>
          </p:cNvSpPr>
          <p:nvPr>
            <p:ph type="title"/>
          </p:nvPr>
        </p:nvSpPr>
        <p:spPr>
          <a:xfrm>
            <a:off x="1018286" y="661154"/>
            <a:ext cx="10341864" cy="935982"/>
          </a:xfrm>
        </p:spPr>
        <p:txBody>
          <a:bodyPr>
            <a:noAutofit/>
          </a:bodyPr>
          <a:lstStyle/>
          <a:p>
            <a:r>
              <a:rPr lang="en-GB"/>
              <a:t>Cultural (Standards and Practices)</a:t>
            </a:r>
          </a:p>
        </p:txBody>
      </p:sp>
      <p:sp>
        <p:nvSpPr>
          <p:cNvPr id="3" name="Content Placeholder 2">
            <a:extLst>
              <a:ext uri="{FF2B5EF4-FFF2-40B4-BE49-F238E27FC236}">
                <a16:creationId xmlns:a16="http://schemas.microsoft.com/office/drawing/2014/main" id="{1DE0E139-876D-1124-721F-EA9A95203056}"/>
              </a:ext>
            </a:extLst>
          </p:cNvPr>
          <p:cNvSpPr>
            <a:spLocks noGrp="1"/>
          </p:cNvSpPr>
          <p:nvPr>
            <p:ph idx="1"/>
          </p:nvPr>
        </p:nvSpPr>
        <p:spPr>
          <a:xfrm>
            <a:off x="1018286" y="1257301"/>
            <a:ext cx="9922764" cy="4610100"/>
          </a:xfrm>
        </p:spPr>
        <p:txBody>
          <a:bodyPr>
            <a:normAutofit/>
          </a:bodyPr>
          <a:lstStyle/>
          <a:p>
            <a:r>
              <a:rPr lang="en-GB" sz="2800"/>
              <a:t>Berlo’s SMCR model of communication</a:t>
            </a:r>
          </a:p>
        </p:txBody>
      </p:sp>
      <p:sp>
        <p:nvSpPr>
          <p:cNvPr id="5" name="Slide Number Placeholder 4">
            <a:extLst>
              <a:ext uri="{FF2B5EF4-FFF2-40B4-BE49-F238E27FC236}">
                <a16:creationId xmlns:a16="http://schemas.microsoft.com/office/drawing/2014/main" id="{796A74EF-B4B1-C4DA-68A9-80A9981DD9E3}"/>
              </a:ext>
            </a:extLst>
          </p:cNvPr>
          <p:cNvSpPr>
            <a:spLocks noGrp="1"/>
          </p:cNvSpPr>
          <p:nvPr>
            <p:ph type="sldNum" sz="quarter" idx="12"/>
          </p:nvPr>
        </p:nvSpPr>
        <p:spPr/>
        <p:txBody>
          <a:bodyPr/>
          <a:lstStyle/>
          <a:p>
            <a:fld id="{454682FA-2E9E-4DCC-AFA0-70701551065F}" type="slidenum">
              <a:rPr lang="en-GB" smtClean="0"/>
              <a:t>25</a:t>
            </a:fld>
            <a:endParaRPr lang="en-GB"/>
          </a:p>
        </p:txBody>
      </p:sp>
      <p:graphicFrame>
        <p:nvGraphicFramePr>
          <p:cNvPr id="8" name="Table 7">
            <a:extLst>
              <a:ext uri="{FF2B5EF4-FFF2-40B4-BE49-F238E27FC236}">
                <a16:creationId xmlns:a16="http://schemas.microsoft.com/office/drawing/2014/main" id="{FC257E0C-0393-6AAD-5A02-DBA6FEEEFF2F}"/>
              </a:ext>
            </a:extLst>
          </p:cNvPr>
          <p:cNvGraphicFramePr>
            <a:graphicFrameLocks noGrp="1"/>
          </p:cNvGraphicFramePr>
          <p:nvPr>
            <p:extLst>
              <p:ext uri="{D42A27DB-BD31-4B8C-83A1-F6EECF244321}">
                <p14:modId xmlns:p14="http://schemas.microsoft.com/office/powerpoint/2010/main" val="3683190154"/>
              </p:ext>
            </p:extLst>
          </p:nvPr>
        </p:nvGraphicFramePr>
        <p:xfrm>
          <a:off x="599186" y="2015358"/>
          <a:ext cx="1885061" cy="4004736"/>
        </p:xfrm>
        <a:graphic>
          <a:graphicData uri="http://schemas.openxmlformats.org/drawingml/2006/table">
            <a:tbl>
              <a:tblPr firstRow="1" bandRow="1">
                <a:tableStyleId>{5C22544A-7EE6-4342-B048-85BDC9FD1C3A}</a:tableStyleId>
              </a:tblPr>
              <a:tblGrid>
                <a:gridCol w="1885061">
                  <a:extLst>
                    <a:ext uri="{9D8B030D-6E8A-4147-A177-3AD203B41FA5}">
                      <a16:colId xmlns:a16="http://schemas.microsoft.com/office/drawing/2014/main" val="2034126120"/>
                    </a:ext>
                  </a:extLst>
                </a:gridCol>
              </a:tblGrid>
              <a:tr h="667456">
                <a:tc>
                  <a:txBody>
                    <a:bodyPr/>
                    <a:lstStyle/>
                    <a:p>
                      <a:r>
                        <a:rPr lang="en-GB" sz="2000">
                          <a:solidFill>
                            <a:schemeClr val="tx1"/>
                          </a:solidFill>
                        </a:rPr>
                        <a:t>      </a:t>
                      </a:r>
                      <a:r>
                        <a:rPr lang="en-GB" sz="2000" b="0">
                          <a:solidFill>
                            <a:schemeClr val="tx1"/>
                          </a:solidFill>
                        </a:rPr>
                        <a:t>Gary</a:t>
                      </a:r>
                      <a:endParaRPr lang="en-GB" sz="2000">
                        <a:solidFill>
                          <a:schemeClr val="tx1"/>
                        </a:solidFill>
                      </a:endParaRPr>
                    </a:p>
                  </a:txBody>
                  <a:tcPr/>
                </a:tc>
                <a:extLst>
                  <a:ext uri="{0D108BD9-81ED-4DB2-BD59-A6C34878D82A}">
                    <a16:rowId xmlns:a16="http://schemas.microsoft.com/office/drawing/2014/main" val="2246918343"/>
                  </a:ext>
                </a:extLst>
              </a:tr>
              <a:tr h="667456">
                <a:tc>
                  <a:txBody>
                    <a:bodyPr/>
                    <a:lstStyle/>
                    <a:p>
                      <a:r>
                        <a:rPr lang="en-GB" sz="1800"/>
                        <a:t>Communication</a:t>
                      </a:r>
                    </a:p>
                    <a:p>
                      <a:r>
                        <a:rPr lang="en-GB" sz="1800"/>
                        <a:t>         Skill</a:t>
                      </a:r>
                    </a:p>
                  </a:txBody>
                  <a:tcPr/>
                </a:tc>
                <a:extLst>
                  <a:ext uri="{0D108BD9-81ED-4DB2-BD59-A6C34878D82A}">
                    <a16:rowId xmlns:a16="http://schemas.microsoft.com/office/drawing/2014/main" val="70738573"/>
                  </a:ext>
                </a:extLst>
              </a:tr>
              <a:tr h="667456">
                <a:tc>
                  <a:txBody>
                    <a:bodyPr/>
                    <a:lstStyle/>
                    <a:p>
                      <a:r>
                        <a:rPr lang="en-GB"/>
                        <a:t>     Attitude</a:t>
                      </a:r>
                    </a:p>
                  </a:txBody>
                  <a:tcPr/>
                </a:tc>
                <a:extLst>
                  <a:ext uri="{0D108BD9-81ED-4DB2-BD59-A6C34878D82A}">
                    <a16:rowId xmlns:a16="http://schemas.microsoft.com/office/drawing/2014/main" val="390800531"/>
                  </a:ext>
                </a:extLst>
              </a:tr>
              <a:tr h="667456">
                <a:tc>
                  <a:txBody>
                    <a:bodyPr/>
                    <a:lstStyle/>
                    <a:p>
                      <a:r>
                        <a:rPr lang="en-GB"/>
                        <a:t>   Knowledge</a:t>
                      </a:r>
                    </a:p>
                  </a:txBody>
                  <a:tcPr/>
                </a:tc>
                <a:extLst>
                  <a:ext uri="{0D108BD9-81ED-4DB2-BD59-A6C34878D82A}">
                    <a16:rowId xmlns:a16="http://schemas.microsoft.com/office/drawing/2014/main" val="1466071783"/>
                  </a:ext>
                </a:extLst>
              </a:tr>
              <a:tr h="667456">
                <a:tc>
                  <a:txBody>
                    <a:bodyPr/>
                    <a:lstStyle/>
                    <a:p>
                      <a:r>
                        <a:rPr lang="en-GB"/>
                        <a:t>  Social System</a:t>
                      </a:r>
                    </a:p>
                  </a:txBody>
                  <a:tcPr/>
                </a:tc>
                <a:extLst>
                  <a:ext uri="{0D108BD9-81ED-4DB2-BD59-A6C34878D82A}">
                    <a16:rowId xmlns:a16="http://schemas.microsoft.com/office/drawing/2014/main" val="1039932438"/>
                  </a:ext>
                </a:extLst>
              </a:tr>
              <a:tr h="667456">
                <a:tc>
                  <a:txBody>
                    <a:bodyPr/>
                    <a:lstStyle/>
                    <a:p>
                      <a:r>
                        <a:rPr lang="en-GB"/>
                        <a:t>     Culture</a:t>
                      </a:r>
                    </a:p>
                  </a:txBody>
                  <a:tcPr/>
                </a:tc>
                <a:extLst>
                  <a:ext uri="{0D108BD9-81ED-4DB2-BD59-A6C34878D82A}">
                    <a16:rowId xmlns:a16="http://schemas.microsoft.com/office/drawing/2014/main" val="1148318450"/>
                  </a:ext>
                </a:extLst>
              </a:tr>
            </a:tbl>
          </a:graphicData>
        </a:graphic>
      </p:graphicFrame>
      <p:graphicFrame>
        <p:nvGraphicFramePr>
          <p:cNvPr id="10" name="Table 9">
            <a:extLst>
              <a:ext uri="{FF2B5EF4-FFF2-40B4-BE49-F238E27FC236}">
                <a16:creationId xmlns:a16="http://schemas.microsoft.com/office/drawing/2014/main" id="{51C3EB15-51AF-69A4-C573-89C0B81088D3}"/>
              </a:ext>
            </a:extLst>
          </p:cNvPr>
          <p:cNvGraphicFramePr>
            <a:graphicFrameLocks noGrp="1"/>
          </p:cNvGraphicFramePr>
          <p:nvPr>
            <p:extLst>
              <p:ext uri="{D42A27DB-BD31-4B8C-83A1-F6EECF244321}">
                <p14:modId xmlns:p14="http://schemas.microsoft.com/office/powerpoint/2010/main" val="3931696682"/>
              </p:ext>
            </p:extLst>
          </p:nvPr>
        </p:nvGraphicFramePr>
        <p:xfrm>
          <a:off x="9867900" y="2015358"/>
          <a:ext cx="1885061" cy="4004736"/>
        </p:xfrm>
        <a:graphic>
          <a:graphicData uri="http://schemas.openxmlformats.org/drawingml/2006/table">
            <a:tbl>
              <a:tblPr firstRow="1" bandRow="1">
                <a:tableStyleId>{5C22544A-7EE6-4342-B048-85BDC9FD1C3A}</a:tableStyleId>
              </a:tblPr>
              <a:tblGrid>
                <a:gridCol w="1885061">
                  <a:extLst>
                    <a:ext uri="{9D8B030D-6E8A-4147-A177-3AD203B41FA5}">
                      <a16:colId xmlns:a16="http://schemas.microsoft.com/office/drawing/2014/main" val="2034126120"/>
                    </a:ext>
                  </a:extLst>
                </a:gridCol>
              </a:tblGrid>
              <a:tr h="667456">
                <a:tc>
                  <a:txBody>
                    <a:bodyPr/>
                    <a:lstStyle/>
                    <a:p>
                      <a:r>
                        <a:rPr lang="en-GB" sz="2000" b="0">
                          <a:solidFill>
                            <a:schemeClr val="tx1"/>
                          </a:solidFill>
                        </a:rPr>
                        <a:t>   Workers </a:t>
                      </a:r>
                    </a:p>
                  </a:txBody>
                  <a:tcPr>
                    <a:solidFill>
                      <a:schemeClr val="tx2">
                        <a:lumMod val="60000"/>
                        <a:lumOff val="40000"/>
                      </a:schemeClr>
                    </a:solidFill>
                  </a:tcPr>
                </a:tc>
                <a:extLst>
                  <a:ext uri="{0D108BD9-81ED-4DB2-BD59-A6C34878D82A}">
                    <a16:rowId xmlns:a16="http://schemas.microsoft.com/office/drawing/2014/main" val="2246918343"/>
                  </a:ext>
                </a:extLst>
              </a:tr>
              <a:tr h="667456">
                <a:tc>
                  <a:txBody>
                    <a:bodyPr/>
                    <a:lstStyle/>
                    <a:p>
                      <a:r>
                        <a:rPr lang="en-GB"/>
                        <a:t>Communication</a:t>
                      </a:r>
                    </a:p>
                    <a:p>
                      <a:r>
                        <a:rPr lang="en-GB"/>
                        <a:t>          Skill</a:t>
                      </a:r>
                    </a:p>
                  </a:txBody>
                  <a:tcPr/>
                </a:tc>
                <a:extLst>
                  <a:ext uri="{0D108BD9-81ED-4DB2-BD59-A6C34878D82A}">
                    <a16:rowId xmlns:a16="http://schemas.microsoft.com/office/drawing/2014/main" val="70738573"/>
                  </a:ext>
                </a:extLst>
              </a:tr>
              <a:tr h="667456">
                <a:tc>
                  <a:txBody>
                    <a:bodyPr/>
                    <a:lstStyle/>
                    <a:p>
                      <a:r>
                        <a:rPr lang="en-GB"/>
                        <a:t>      Attitude</a:t>
                      </a:r>
                    </a:p>
                  </a:txBody>
                  <a:tcPr/>
                </a:tc>
                <a:extLst>
                  <a:ext uri="{0D108BD9-81ED-4DB2-BD59-A6C34878D82A}">
                    <a16:rowId xmlns:a16="http://schemas.microsoft.com/office/drawing/2014/main" val="390800531"/>
                  </a:ext>
                </a:extLst>
              </a:tr>
              <a:tr h="667456">
                <a:tc>
                  <a:txBody>
                    <a:bodyPr/>
                    <a:lstStyle/>
                    <a:p>
                      <a:r>
                        <a:rPr lang="en-GB"/>
                        <a:t>    Knowledge</a:t>
                      </a:r>
                    </a:p>
                  </a:txBody>
                  <a:tcPr/>
                </a:tc>
                <a:extLst>
                  <a:ext uri="{0D108BD9-81ED-4DB2-BD59-A6C34878D82A}">
                    <a16:rowId xmlns:a16="http://schemas.microsoft.com/office/drawing/2014/main" val="1466071783"/>
                  </a:ext>
                </a:extLst>
              </a:tr>
              <a:tr h="667456">
                <a:tc>
                  <a:txBody>
                    <a:bodyPr/>
                    <a:lstStyle/>
                    <a:p>
                      <a:r>
                        <a:rPr lang="en-GB"/>
                        <a:t> Social System</a:t>
                      </a:r>
                    </a:p>
                  </a:txBody>
                  <a:tcPr/>
                </a:tc>
                <a:extLst>
                  <a:ext uri="{0D108BD9-81ED-4DB2-BD59-A6C34878D82A}">
                    <a16:rowId xmlns:a16="http://schemas.microsoft.com/office/drawing/2014/main" val="1039932438"/>
                  </a:ext>
                </a:extLst>
              </a:tr>
              <a:tr h="667456">
                <a:tc>
                  <a:txBody>
                    <a:bodyPr/>
                    <a:lstStyle/>
                    <a:p>
                      <a:r>
                        <a:rPr lang="en-GB"/>
                        <a:t>       Culture</a:t>
                      </a:r>
                    </a:p>
                  </a:txBody>
                  <a:tcPr/>
                </a:tc>
                <a:extLst>
                  <a:ext uri="{0D108BD9-81ED-4DB2-BD59-A6C34878D82A}">
                    <a16:rowId xmlns:a16="http://schemas.microsoft.com/office/drawing/2014/main" val="1148318450"/>
                  </a:ext>
                </a:extLst>
              </a:tr>
            </a:tbl>
          </a:graphicData>
        </a:graphic>
      </p:graphicFrame>
      <p:graphicFrame>
        <p:nvGraphicFramePr>
          <p:cNvPr id="12" name="Table 11">
            <a:extLst>
              <a:ext uri="{FF2B5EF4-FFF2-40B4-BE49-F238E27FC236}">
                <a16:creationId xmlns:a16="http://schemas.microsoft.com/office/drawing/2014/main" id="{C3D9352B-488F-B158-E094-1219D14C8F21}"/>
              </a:ext>
            </a:extLst>
          </p:cNvPr>
          <p:cNvGraphicFramePr>
            <a:graphicFrameLocks noGrp="1"/>
          </p:cNvGraphicFramePr>
          <p:nvPr>
            <p:extLst>
              <p:ext uri="{D42A27DB-BD31-4B8C-83A1-F6EECF244321}">
                <p14:modId xmlns:p14="http://schemas.microsoft.com/office/powerpoint/2010/main" val="2714337927"/>
              </p:ext>
            </p:extLst>
          </p:nvPr>
        </p:nvGraphicFramePr>
        <p:xfrm>
          <a:off x="6870476" y="2015356"/>
          <a:ext cx="1465961" cy="4004736"/>
        </p:xfrm>
        <a:graphic>
          <a:graphicData uri="http://schemas.openxmlformats.org/drawingml/2006/table">
            <a:tbl>
              <a:tblPr firstRow="1" bandRow="1">
                <a:tableStyleId>{5C22544A-7EE6-4342-B048-85BDC9FD1C3A}</a:tableStyleId>
              </a:tblPr>
              <a:tblGrid>
                <a:gridCol w="1465961">
                  <a:extLst>
                    <a:ext uri="{9D8B030D-6E8A-4147-A177-3AD203B41FA5}">
                      <a16:colId xmlns:a16="http://schemas.microsoft.com/office/drawing/2014/main" val="2034126120"/>
                    </a:ext>
                  </a:extLst>
                </a:gridCol>
              </a:tblGrid>
              <a:tr h="667456">
                <a:tc>
                  <a:txBody>
                    <a:bodyPr/>
                    <a:lstStyle/>
                    <a:p>
                      <a:r>
                        <a:rPr lang="en-GB" sz="1800" b="0">
                          <a:solidFill>
                            <a:schemeClr val="tx1"/>
                          </a:solidFill>
                        </a:rPr>
                        <a:t>    Channel</a:t>
                      </a:r>
                    </a:p>
                  </a:txBody>
                  <a:tcPr>
                    <a:solidFill>
                      <a:srgbClr val="00B050"/>
                    </a:solidFill>
                  </a:tcPr>
                </a:tc>
                <a:extLst>
                  <a:ext uri="{0D108BD9-81ED-4DB2-BD59-A6C34878D82A}">
                    <a16:rowId xmlns:a16="http://schemas.microsoft.com/office/drawing/2014/main" val="2246918343"/>
                  </a:ext>
                </a:extLst>
              </a:tr>
              <a:tr h="667456">
                <a:tc>
                  <a:txBody>
                    <a:bodyPr/>
                    <a:lstStyle/>
                    <a:p>
                      <a:r>
                        <a:rPr lang="en-GB"/>
                        <a:t>     Hearing</a:t>
                      </a:r>
                    </a:p>
                  </a:txBody>
                  <a:tcPr/>
                </a:tc>
                <a:extLst>
                  <a:ext uri="{0D108BD9-81ED-4DB2-BD59-A6C34878D82A}">
                    <a16:rowId xmlns:a16="http://schemas.microsoft.com/office/drawing/2014/main" val="70738573"/>
                  </a:ext>
                </a:extLst>
              </a:tr>
              <a:tr h="667456">
                <a:tc>
                  <a:txBody>
                    <a:bodyPr/>
                    <a:lstStyle/>
                    <a:p>
                      <a:r>
                        <a:rPr lang="en-GB"/>
                        <a:t>     Seeing</a:t>
                      </a:r>
                    </a:p>
                  </a:txBody>
                  <a:tcPr/>
                </a:tc>
                <a:extLst>
                  <a:ext uri="{0D108BD9-81ED-4DB2-BD59-A6C34878D82A}">
                    <a16:rowId xmlns:a16="http://schemas.microsoft.com/office/drawing/2014/main" val="390800531"/>
                  </a:ext>
                </a:extLst>
              </a:tr>
              <a:tr h="667456">
                <a:tc>
                  <a:txBody>
                    <a:bodyPr/>
                    <a:lstStyle/>
                    <a:p>
                      <a:r>
                        <a:rPr lang="en-GB"/>
                        <a:t>     Touching</a:t>
                      </a:r>
                    </a:p>
                  </a:txBody>
                  <a:tcPr/>
                </a:tc>
                <a:extLst>
                  <a:ext uri="{0D108BD9-81ED-4DB2-BD59-A6C34878D82A}">
                    <a16:rowId xmlns:a16="http://schemas.microsoft.com/office/drawing/2014/main" val="1466071783"/>
                  </a:ext>
                </a:extLst>
              </a:tr>
              <a:tr h="667456">
                <a:tc>
                  <a:txBody>
                    <a:bodyPr/>
                    <a:lstStyle/>
                    <a:p>
                      <a:r>
                        <a:rPr lang="en-GB"/>
                        <a:t>      Smelling</a:t>
                      </a:r>
                    </a:p>
                  </a:txBody>
                  <a:tcPr/>
                </a:tc>
                <a:extLst>
                  <a:ext uri="{0D108BD9-81ED-4DB2-BD59-A6C34878D82A}">
                    <a16:rowId xmlns:a16="http://schemas.microsoft.com/office/drawing/2014/main" val="1039932438"/>
                  </a:ext>
                </a:extLst>
              </a:tr>
              <a:tr h="667456">
                <a:tc>
                  <a:txBody>
                    <a:bodyPr/>
                    <a:lstStyle/>
                    <a:p>
                      <a:r>
                        <a:rPr lang="en-GB"/>
                        <a:t>     Tasting</a:t>
                      </a:r>
                    </a:p>
                  </a:txBody>
                  <a:tcPr/>
                </a:tc>
                <a:extLst>
                  <a:ext uri="{0D108BD9-81ED-4DB2-BD59-A6C34878D82A}">
                    <a16:rowId xmlns:a16="http://schemas.microsoft.com/office/drawing/2014/main" val="1148318450"/>
                  </a:ext>
                </a:extLst>
              </a:tr>
            </a:tbl>
          </a:graphicData>
        </a:graphic>
      </p:graphicFrame>
      <p:graphicFrame>
        <p:nvGraphicFramePr>
          <p:cNvPr id="14" name="Table 13">
            <a:extLst>
              <a:ext uri="{FF2B5EF4-FFF2-40B4-BE49-F238E27FC236}">
                <a16:creationId xmlns:a16="http://schemas.microsoft.com/office/drawing/2014/main" id="{CE174ACC-2B03-3DA9-A6AA-6C2972E495C6}"/>
              </a:ext>
            </a:extLst>
          </p:cNvPr>
          <p:cNvGraphicFramePr>
            <a:graphicFrameLocks noGrp="1"/>
          </p:cNvGraphicFramePr>
          <p:nvPr>
            <p:extLst>
              <p:ext uri="{D42A27DB-BD31-4B8C-83A1-F6EECF244321}">
                <p14:modId xmlns:p14="http://schemas.microsoft.com/office/powerpoint/2010/main" val="2551487630"/>
              </p:ext>
            </p:extLst>
          </p:nvPr>
        </p:nvGraphicFramePr>
        <p:xfrm>
          <a:off x="4233007" y="2015358"/>
          <a:ext cx="1465961" cy="4004736"/>
        </p:xfrm>
        <a:graphic>
          <a:graphicData uri="http://schemas.openxmlformats.org/drawingml/2006/table">
            <a:tbl>
              <a:tblPr firstRow="1" bandRow="1">
                <a:tableStyleId>{5C22544A-7EE6-4342-B048-85BDC9FD1C3A}</a:tableStyleId>
              </a:tblPr>
              <a:tblGrid>
                <a:gridCol w="1465961">
                  <a:extLst>
                    <a:ext uri="{9D8B030D-6E8A-4147-A177-3AD203B41FA5}">
                      <a16:colId xmlns:a16="http://schemas.microsoft.com/office/drawing/2014/main" val="2034126120"/>
                    </a:ext>
                  </a:extLst>
                </a:gridCol>
              </a:tblGrid>
              <a:tr h="667456">
                <a:tc>
                  <a:txBody>
                    <a:bodyPr/>
                    <a:lstStyle/>
                    <a:p>
                      <a:r>
                        <a:rPr lang="en-GB" sz="2000">
                          <a:solidFill>
                            <a:schemeClr val="tx1"/>
                          </a:solidFill>
                        </a:rPr>
                        <a:t>  </a:t>
                      </a:r>
                      <a:r>
                        <a:rPr lang="en-GB" sz="2000" b="0">
                          <a:solidFill>
                            <a:schemeClr val="tx1"/>
                          </a:solidFill>
                        </a:rPr>
                        <a:t>Message</a:t>
                      </a:r>
                      <a:endParaRPr lang="en-GB" sz="2000">
                        <a:solidFill>
                          <a:schemeClr val="tx1"/>
                        </a:solidFill>
                      </a:endParaRPr>
                    </a:p>
                  </a:txBody>
                  <a:tcPr>
                    <a:solidFill>
                      <a:srgbClr val="FFC000"/>
                    </a:solidFill>
                  </a:tcPr>
                </a:tc>
                <a:extLst>
                  <a:ext uri="{0D108BD9-81ED-4DB2-BD59-A6C34878D82A}">
                    <a16:rowId xmlns:a16="http://schemas.microsoft.com/office/drawing/2014/main" val="2246918343"/>
                  </a:ext>
                </a:extLst>
              </a:tr>
              <a:tr h="667456">
                <a:tc>
                  <a:txBody>
                    <a:bodyPr/>
                    <a:lstStyle/>
                    <a:p>
                      <a:r>
                        <a:rPr lang="en-GB"/>
                        <a:t>   Content</a:t>
                      </a:r>
                    </a:p>
                  </a:txBody>
                  <a:tcPr/>
                </a:tc>
                <a:extLst>
                  <a:ext uri="{0D108BD9-81ED-4DB2-BD59-A6C34878D82A}">
                    <a16:rowId xmlns:a16="http://schemas.microsoft.com/office/drawing/2014/main" val="70738573"/>
                  </a:ext>
                </a:extLst>
              </a:tr>
              <a:tr h="667456">
                <a:tc>
                  <a:txBody>
                    <a:bodyPr/>
                    <a:lstStyle/>
                    <a:p>
                      <a:r>
                        <a:rPr lang="en-GB"/>
                        <a:t>   Elements</a:t>
                      </a:r>
                    </a:p>
                  </a:txBody>
                  <a:tcPr/>
                </a:tc>
                <a:extLst>
                  <a:ext uri="{0D108BD9-81ED-4DB2-BD59-A6C34878D82A}">
                    <a16:rowId xmlns:a16="http://schemas.microsoft.com/office/drawing/2014/main" val="390800531"/>
                  </a:ext>
                </a:extLst>
              </a:tr>
              <a:tr h="667456">
                <a:tc>
                  <a:txBody>
                    <a:bodyPr/>
                    <a:lstStyle/>
                    <a:p>
                      <a:r>
                        <a:rPr lang="en-GB"/>
                        <a:t>   Treatment</a:t>
                      </a:r>
                    </a:p>
                  </a:txBody>
                  <a:tcPr/>
                </a:tc>
                <a:extLst>
                  <a:ext uri="{0D108BD9-81ED-4DB2-BD59-A6C34878D82A}">
                    <a16:rowId xmlns:a16="http://schemas.microsoft.com/office/drawing/2014/main" val="1466071783"/>
                  </a:ext>
                </a:extLst>
              </a:tr>
              <a:tr h="667456">
                <a:tc>
                  <a:txBody>
                    <a:bodyPr/>
                    <a:lstStyle/>
                    <a:p>
                      <a:r>
                        <a:rPr lang="en-GB"/>
                        <a:t>   Structure</a:t>
                      </a:r>
                    </a:p>
                  </a:txBody>
                  <a:tcPr/>
                </a:tc>
                <a:extLst>
                  <a:ext uri="{0D108BD9-81ED-4DB2-BD59-A6C34878D82A}">
                    <a16:rowId xmlns:a16="http://schemas.microsoft.com/office/drawing/2014/main" val="1039932438"/>
                  </a:ext>
                </a:extLst>
              </a:tr>
              <a:tr h="667456">
                <a:tc>
                  <a:txBody>
                    <a:bodyPr/>
                    <a:lstStyle/>
                    <a:p>
                      <a:r>
                        <a:rPr lang="en-GB"/>
                        <a:t>      Code</a:t>
                      </a:r>
                    </a:p>
                  </a:txBody>
                  <a:tcPr/>
                </a:tc>
                <a:extLst>
                  <a:ext uri="{0D108BD9-81ED-4DB2-BD59-A6C34878D82A}">
                    <a16:rowId xmlns:a16="http://schemas.microsoft.com/office/drawing/2014/main" val="1148318450"/>
                  </a:ext>
                </a:extLst>
              </a:tr>
            </a:tbl>
          </a:graphicData>
        </a:graphic>
      </p:graphicFrame>
      <p:sp>
        <p:nvSpPr>
          <p:cNvPr id="15" name="Arrow: Right 14">
            <a:extLst>
              <a:ext uri="{FF2B5EF4-FFF2-40B4-BE49-F238E27FC236}">
                <a16:creationId xmlns:a16="http://schemas.microsoft.com/office/drawing/2014/main" id="{0EA043D8-1704-9ED3-7CBE-0E7BDA1CC543}"/>
              </a:ext>
            </a:extLst>
          </p:cNvPr>
          <p:cNvSpPr/>
          <p:nvPr/>
        </p:nvSpPr>
        <p:spPr>
          <a:xfrm>
            <a:off x="2728403" y="2252661"/>
            <a:ext cx="1071183" cy="16192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8127AE8A-7AD3-AFC8-2D57-47DE46BD7E4B}"/>
              </a:ext>
            </a:extLst>
          </p:cNvPr>
          <p:cNvSpPr/>
          <p:nvPr/>
        </p:nvSpPr>
        <p:spPr>
          <a:xfrm>
            <a:off x="8530779" y="2246049"/>
            <a:ext cx="1071183" cy="16192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Right 18">
            <a:extLst>
              <a:ext uri="{FF2B5EF4-FFF2-40B4-BE49-F238E27FC236}">
                <a16:creationId xmlns:a16="http://schemas.microsoft.com/office/drawing/2014/main" id="{F8DB4D96-4257-74D2-4994-02F41E160A9B}"/>
              </a:ext>
            </a:extLst>
          </p:cNvPr>
          <p:cNvSpPr/>
          <p:nvPr/>
        </p:nvSpPr>
        <p:spPr>
          <a:xfrm>
            <a:off x="5750433" y="2262187"/>
            <a:ext cx="1071183" cy="16192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6E7CEE6B-7F46-84CE-498D-BB306B5F280D}"/>
              </a:ext>
            </a:extLst>
          </p:cNvPr>
          <p:cNvSpPr txBox="1"/>
          <p:nvPr/>
        </p:nvSpPr>
        <p:spPr>
          <a:xfrm>
            <a:off x="2728403" y="1885950"/>
            <a:ext cx="1253047" cy="369332"/>
          </a:xfrm>
          <a:prstGeom prst="rect">
            <a:avLst/>
          </a:prstGeom>
          <a:noFill/>
        </p:spPr>
        <p:txBody>
          <a:bodyPr wrap="square" rtlCol="0">
            <a:spAutoFit/>
          </a:bodyPr>
          <a:lstStyle/>
          <a:p>
            <a:r>
              <a:rPr lang="en-GB"/>
              <a:t>Encodes</a:t>
            </a:r>
          </a:p>
        </p:txBody>
      </p:sp>
      <p:sp>
        <p:nvSpPr>
          <p:cNvPr id="22" name="TextBox 21">
            <a:extLst>
              <a:ext uri="{FF2B5EF4-FFF2-40B4-BE49-F238E27FC236}">
                <a16:creationId xmlns:a16="http://schemas.microsoft.com/office/drawing/2014/main" id="{2A6D0BE3-1E81-01ED-C9F4-C537A5280B4D}"/>
              </a:ext>
            </a:extLst>
          </p:cNvPr>
          <p:cNvSpPr txBox="1"/>
          <p:nvPr/>
        </p:nvSpPr>
        <p:spPr>
          <a:xfrm>
            <a:off x="8530779" y="1895475"/>
            <a:ext cx="1253047" cy="369332"/>
          </a:xfrm>
          <a:prstGeom prst="rect">
            <a:avLst/>
          </a:prstGeom>
          <a:noFill/>
        </p:spPr>
        <p:txBody>
          <a:bodyPr wrap="square" rtlCol="0">
            <a:spAutoFit/>
          </a:bodyPr>
          <a:lstStyle/>
          <a:p>
            <a:r>
              <a:rPr lang="en-GB"/>
              <a:t>Decodes</a:t>
            </a:r>
          </a:p>
        </p:txBody>
      </p:sp>
      <p:sp>
        <p:nvSpPr>
          <p:cNvPr id="23" name="Left Bracket 22">
            <a:extLst>
              <a:ext uri="{FF2B5EF4-FFF2-40B4-BE49-F238E27FC236}">
                <a16:creationId xmlns:a16="http://schemas.microsoft.com/office/drawing/2014/main" id="{53794E1A-FA09-F7EB-AF84-E1F9E7DA5B89}"/>
              </a:ext>
            </a:extLst>
          </p:cNvPr>
          <p:cNvSpPr/>
          <p:nvPr/>
        </p:nvSpPr>
        <p:spPr>
          <a:xfrm rot="16200000">
            <a:off x="5861053" y="1559220"/>
            <a:ext cx="619124" cy="9540872"/>
          </a:xfrm>
          <a:prstGeom prst="leftBracket">
            <a:avLst/>
          </a:prstGeom>
          <a:ln w="38100" cap="flat" cmpd="sng" algn="ctr">
            <a:solidFill>
              <a:schemeClr val="accent6"/>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sp>
        <p:nvSpPr>
          <p:cNvPr id="24" name="TextBox 23">
            <a:extLst>
              <a:ext uri="{FF2B5EF4-FFF2-40B4-BE49-F238E27FC236}">
                <a16:creationId xmlns:a16="http://schemas.microsoft.com/office/drawing/2014/main" id="{15DE575D-952F-B01C-5853-384ECD17B20C}"/>
              </a:ext>
            </a:extLst>
          </p:cNvPr>
          <p:cNvSpPr txBox="1"/>
          <p:nvPr/>
        </p:nvSpPr>
        <p:spPr>
          <a:xfrm>
            <a:off x="1704975" y="6181725"/>
            <a:ext cx="9086847" cy="369332"/>
          </a:xfrm>
          <a:prstGeom prst="rect">
            <a:avLst/>
          </a:prstGeom>
          <a:noFill/>
        </p:spPr>
        <p:txBody>
          <a:bodyPr wrap="square" rtlCol="0">
            <a:spAutoFit/>
          </a:bodyPr>
          <a:lstStyle/>
          <a:p>
            <a:r>
              <a:rPr lang="en-GB"/>
              <a:t>AT Flight Food Ltd we can see the differences in hygiene, health and safety. </a:t>
            </a:r>
          </a:p>
        </p:txBody>
      </p:sp>
      <p:sp>
        <p:nvSpPr>
          <p:cNvPr id="25" name="TextBox 24">
            <a:extLst>
              <a:ext uri="{FF2B5EF4-FFF2-40B4-BE49-F238E27FC236}">
                <a16:creationId xmlns:a16="http://schemas.microsoft.com/office/drawing/2014/main" id="{7B706D70-006D-0AFA-77CD-C6EF15DCC29B}"/>
              </a:ext>
            </a:extLst>
          </p:cNvPr>
          <p:cNvSpPr txBox="1"/>
          <p:nvPr/>
        </p:nvSpPr>
        <p:spPr>
          <a:xfrm>
            <a:off x="9601962" y="1428750"/>
            <a:ext cx="3123438" cy="369332"/>
          </a:xfrm>
          <a:prstGeom prst="rect">
            <a:avLst/>
          </a:prstGeom>
          <a:noFill/>
        </p:spPr>
        <p:txBody>
          <a:bodyPr wrap="square" rtlCol="0">
            <a:spAutoFit/>
          </a:bodyPr>
          <a:lstStyle/>
          <a:p>
            <a:r>
              <a:rPr lang="en-GB"/>
              <a:t>(the Autor, 2026)</a:t>
            </a:r>
          </a:p>
        </p:txBody>
      </p:sp>
    </p:spTree>
    <p:extLst>
      <p:ext uri="{BB962C8B-B14F-4D97-AF65-F5344CB8AC3E}">
        <p14:creationId xmlns:p14="http://schemas.microsoft.com/office/powerpoint/2010/main" val="19982669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C1761E-09E1-BEA8-778F-F1E614926A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660BC9-26B2-E830-9803-33A21E963A42}"/>
              </a:ext>
            </a:extLst>
          </p:cNvPr>
          <p:cNvSpPr>
            <a:spLocks noGrp="1"/>
          </p:cNvSpPr>
          <p:nvPr>
            <p:ph type="title"/>
          </p:nvPr>
        </p:nvSpPr>
        <p:spPr>
          <a:xfrm>
            <a:off x="1088136" y="1090245"/>
            <a:ext cx="10303764" cy="935982"/>
          </a:xfrm>
        </p:spPr>
        <p:txBody>
          <a:bodyPr>
            <a:normAutofit fontScale="90000"/>
          </a:bodyPr>
          <a:lstStyle/>
          <a:p>
            <a:r>
              <a:rPr lang="en-GB" sz="4000"/>
              <a:t>Cultural (Standards and Practices</a:t>
            </a:r>
            <a:r>
              <a:rPr lang="en-GB"/>
              <a:t>)</a:t>
            </a:r>
          </a:p>
        </p:txBody>
      </p:sp>
      <p:sp>
        <p:nvSpPr>
          <p:cNvPr id="3" name="Content Placeholder 2">
            <a:extLst>
              <a:ext uri="{FF2B5EF4-FFF2-40B4-BE49-F238E27FC236}">
                <a16:creationId xmlns:a16="http://schemas.microsoft.com/office/drawing/2014/main" id="{4B840A71-DBD4-96BD-264A-41485E446D22}"/>
              </a:ext>
            </a:extLst>
          </p:cNvPr>
          <p:cNvSpPr>
            <a:spLocks noGrp="1"/>
          </p:cNvSpPr>
          <p:nvPr>
            <p:ph idx="1"/>
          </p:nvPr>
        </p:nvSpPr>
        <p:spPr>
          <a:xfrm>
            <a:off x="802386" y="3100820"/>
            <a:ext cx="9922764" cy="4166755"/>
          </a:xfrm>
        </p:spPr>
        <p:txBody>
          <a:bodyPr/>
          <a:lstStyle/>
          <a:p>
            <a:pPr marL="0" indent="0">
              <a:buNone/>
            </a:pPr>
            <a:r>
              <a:rPr lang="en-GB" sz="3200" b="1"/>
              <a:t>Solution</a:t>
            </a:r>
          </a:p>
          <a:p>
            <a:pPr marL="285750" indent="-285750">
              <a:buFont typeface="Arial" panose="020B0604020202020204" pitchFamily="34" charset="0"/>
              <a:buChar char="•"/>
            </a:pPr>
            <a:r>
              <a:rPr lang="en-GB" sz="2400"/>
              <a:t>Be open-minded</a:t>
            </a:r>
          </a:p>
          <a:p>
            <a:pPr marL="285750" indent="-285750">
              <a:buFont typeface="Arial" panose="020B0604020202020204" pitchFamily="34" charset="0"/>
              <a:buChar char="•"/>
            </a:pPr>
            <a:r>
              <a:rPr lang="en-GB" sz="2400"/>
              <a:t>Use simple language</a:t>
            </a:r>
          </a:p>
          <a:p>
            <a:pPr marL="285750" indent="-285750">
              <a:buFont typeface="Arial" panose="020B0604020202020204" pitchFamily="34" charset="0"/>
              <a:buChar char="•"/>
            </a:pPr>
            <a:r>
              <a:rPr lang="en-GB" sz="2400"/>
              <a:t>Ask question respectfully</a:t>
            </a:r>
          </a:p>
        </p:txBody>
      </p:sp>
      <p:sp>
        <p:nvSpPr>
          <p:cNvPr id="5" name="Slide Number Placeholder 4">
            <a:extLst>
              <a:ext uri="{FF2B5EF4-FFF2-40B4-BE49-F238E27FC236}">
                <a16:creationId xmlns:a16="http://schemas.microsoft.com/office/drawing/2014/main" id="{BCAE849D-3C49-BDE7-D10A-DCE5E0D5FF1E}"/>
              </a:ext>
            </a:extLst>
          </p:cNvPr>
          <p:cNvSpPr>
            <a:spLocks noGrp="1"/>
          </p:cNvSpPr>
          <p:nvPr>
            <p:ph type="sldNum" sz="quarter" idx="12"/>
          </p:nvPr>
        </p:nvSpPr>
        <p:spPr/>
        <p:txBody>
          <a:bodyPr/>
          <a:lstStyle/>
          <a:p>
            <a:fld id="{454682FA-2E9E-4DCC-AFA0-70701551065F}" type="slidenum">
              <a:rPr lang="en-GB" smtClean="0"/>
              <a:t>26</a:t>
            </a:fld>
            <a:endParaRPr lang="en-GB"/>
          </a:p>
        </p:txBody>
      </p:sp>
      <p:pic>
        <p:nvPicPr>
          <p:cNvPr id="7" name="Picture 6" descr="One open lit box with other closed dark boxes">
            <a:extLst>
              <a:ext uri="{FF2B5EF4-FFF2-40B4-BE49-F238E27FC236}">
                <a16:creationId xmlns:a16="http://schemas.microsoft.com/office/drawing/2014/main" id="{1D6E1578-595E-E41B-738B-E351997025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76355" y="2187069"/>
            <a:ext cx="2524569" cy="1756281"/>
          </a:xfrm>
          <a:prstGeom prst="rect">
            <a:avLst/>
          </a:prstGeom>
        </p:spPr>
      </p:pic>
      <p:pic>
        <p:nvPicPr>
          <p:cNvPr id="9" name="Picture 8" descr="Person with idea concept">
            <a:extLst>
              <a:ext uri="{FF2B5EF4-FFF2-40B4-BE49-F238E27FC236}">
                <a16:creationId xmlns:a16="http://schemas.microsoft.com/office/drawing/2014/main" id="{5605F597-E8D1-85AE-EEDC-806C988A7D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40018" y="4892169"/>
            <a:ext cx="2634422" cy="1756281"/>
          </a:xfrm>
          <a:prstGeom prst="rect">
            <a:avLst/>
          </a:prstGeom>
        </p:spPr>
      </p:pic>
      <p:pic>
        <p:nvPicPr>
          <p:cNvPr id="11" name="Picture 10" descr="Hand reading Braille">
            <a:extLst>
              <a:ext uri="{FF2B5EF4-FFF2-40B4-BE49-F238E27FC236}">
                <a16:creationId xmlns:a16="http://schemas.microsoft.com/office/drawing/2014/main" id="{C2A3D7A2-D710-D658-12C1-5033368E198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77225" y="2829462"/>
            <a:ext cx="2647950" cy="1766678"/>
          </a:xfrm>
          <a:prstGeom prst="rect">
            <a:avLst/>
          </a:prstGeom>
        </p:spPr>
      </p:pic>
    </p:spTree>
    <p:extLst>
      <p:ext uri="{BB962C8B-B14F-4D97-AF65-F5344CB8AC3E}">
        <p14:creationId xmlns:p14="http://schemas.microsoft.com/office/powerpoint/2010/main" val="18062050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61E9E9-F081-DDB6-EA39-12D0BA8A86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7DF6D3-375B-CDCD-2F40-7461D88B85E7}"/>
              </a:ext>
            </a:extLst>
          </p:cNvPr>
          <p:cNvSpPr>
            <a:spLocks noGrp="1"/>
          </p:cNvSpPr>
          <p:nvPr>
            <p:ph type="title"/>
          </p:nvPr>
        </p:nvSpPr>
        <p:spPr>
          <a:xfrm>
            <a:off x="1088136" y="103509"/>
            <a:ext cx="10418064" cy="935982"/>
          </a:xfrm>
        </p:spPr>
        <p:txBody>
          <a:bodyPr>
            <a:normAutofit fontScale="90000"/>
          </a:bodyPr>
          <a:lstStyle/>
          <a:p>
            <a:r>
              <a:rPr lang="en-GB" sz="4000"/>
              <a:t>Cultural (Standards and Practices</a:t>
            </a:r>
            <a:r>
              <a:rPr lang="en-GB"/>
              <a:t>)</a:t>
            </a:r>
          </a:p>
        </p:txBody>
      </p:sp>
      <p:sp>
        <p:nvSpPr>
          <p:cNvPr id="3" name="Content Placeholder 2">
            <a:extLst>
              <a:ext uri="{FF2B5EF4-FFF2-40B4-BE49-F238E27FC236}">
                <a16:creationId xmlns:a16="http://schemas.microsoft.com/office/drawing/2014/main" id="{D0B68D03-A399-4E14-4E90-1B4DA8C98927}"/>
              </a:ext>
            </a:extLst>
          </p:cNvPr>
          <p:cNvSpPr>
            <a:spLocks noGrp="1"/>
          </p:cNvSpPr>
          <p:nvPr>
            <p:ph idx="1"/>
          </p:nvPr>
        </p:nvSpPr>
        <p:spPr>
          <a:xfrm>
            <a:off x="983361" y="837906"/>
            <a:ext cx="9922764" cy="4166755"/>
          </a:xfrm>
        </p:spPr>
        <p:txBody>
          <a:bodyPr>
            <a:normAutofit/>
          </a:bodyPr>
          <a:lstStyle/>
          <a:p>
            <a:r>
              <a:rPr lang="en-GB" sz="2800" b="1"/>
              <a:t>Solution analysis using Berlo’s model  </a:t>
            </a:r>
          </a:p>
        </p:txBody>
      </p:sp>
      <p:sp>
        <p:nvSpPr>
          <p:cNvPr id="5" name="Slide Number Placeholder 4">
            <a:extLst>
              <a:ext uri="{FF2B5EF4-FFF2-40B4-BE49-F238E27FC236}">
                <a16:creationId xmlns:a16="http://schemas.microsoft.com/office/drawing/2014/main" id="{5BFD1D5E-D8E9-0F0B-645D-7C977C337553}"/>
              </a:ext>
            </a:extLst>
          </p:cNvPr>
          <p:cNvSpPr>
            <a:spLocks noGrp="1"/>
          </p:cNvSpPr>
          <p:nvPr>
            <p:ph type="sldNum" sz="quarter" idx="12"/>
          </p:nvPr>
        </p:nvSpPr>
        <p:spPr/>
        <p:txBody>
          <a:bodyPr/>
          <a:lstStyle/>
          <a:p>
            <a:fld id="{454682FA-2E9E-4DCC-AFA0-70701551065F}" type="slidenum">
              <a:rPr lang="en-GB" smtClean="0"/>
              <a:t>27</a:t>
            </a:fld>
            <a:endParaRPr lang="en-GB"/>
          </a:p>
        </p:txBody>
      </p:sp>
      <p:graphicFrame>
        <p:nvGraphicFramePr>
          <p:cNvPr id="6" name="Table 5">
            <a:extLst>
              <a:ext uri="{FF2B5EF4-FFF2-40B4-BE49-F238E27FC236}">
                <a16:creationId xmlns:a16="http://schemas.microsoft.com/office/drawing/2014/main" id="{ADA080C9-978C-D9B8-F3AA-E05D88336C32}"/>
              </a:ext>
            </a:extLst>
          </p:cNvPr>
          <p:cNvGraphicFramePr>
            <a:graphicFrameLocks noGrp="1"/>
          </p:cNvGraphicFramePr>
          <p:nvPr>
            <p:extLst>
              <p:ext uri="{D42A27DB-BD31-4B8C-83A1-F6EECF244321}">
                <p14:modId xmlns:p14="http://schemas.microsoft.com/office/powerpoint/2010/main" val="3327087673"/>
              </p:ext>
            </p:extLst>
          </p:nvPr>
        </p:nvGraphicFramePr>
        <p:xfrm>
          <a:off x="676276" y="2015358"/>
          <a:ext cx="1908493" cy="4004736"/>
        </p:xfrm>
        <a:graphic>
          <a:graphicData uri="http://schemas.openxmlformats.org/drawingml/2006/table">
            <a:tbl>
              <a:tblPr firstRow="1" bandRow="1">
                <a:tableStyleId>{5C22544A-7EE6-4342-B048-85BDC9FD1C3A}</a:tableStyleId>
              </a:tblPr>
              <a:tblGrid>
                <a:gridCol w="1908493">
                  <a:extLst>
                    <a:ext uri="{9D8B030D-6E8A-4147-A177-3AD203B41FA5}">
                      <a16:colId xmlns:a16="http://schemas.microsoft.com/office/drawing/2014/main" val="2034126120"/>
                    </a:ext>
                  </a:extLst>
                </a:gridCol>
              </a:tblGrid>
              <a:tr h="667456">
                <a:tc>
                  <a:txBody>
                    <a:bodyPr/>
                    <a:lstStyle/>
                    <a:p>
                      <a:r>
                        <a:rPr lang="en-GB" sz="2000">
                          <a:solidFill>
                            <a:schemeClr val="tx1"/>
                          </a:solidFill>
                        </a:rPr>
                        <a:t>        </a:t>
                      </a:r>
                      <a:r>
                        <a:rPr lang="en-GB" sz="2000" b="0">
                          <a:solidFill>
                            <a:schemeClr val="tx1"/>
                          </a:solidFill>
                        </a:rPr>
                        <a:t>Gary</a:t>
                      </a:r>
                      <a:endParaRPr lang="en-GB" sz="2000">
                        <a:solidFill>
                          <a:schemeClr val="tx1"/>
                        </a:solidFill>
                      </a:endParaRPr>
                    </a:p>
                  </a:txBody>
                  <a:tcPr/>
                </a:tc>
                <a:extLst>
                  <a:ext uri="{0D108BD9-81ED-4DB2-BD59-A6C34878D82A}">
                    <a16:rowId xmlns:a16="http://schemas.microsoft.com/office/drawing/2014/main" val="2246918343"/>
                  </a:ext>
                </a:extLst>
              </a:tr>
              <a:tr h="667456">
                <a:tc>
                  <a:txBody>
                    <a:bodyPr/>
                    <a:lstStyle/>
                    <a:p>
                      <a:r>
                        <a:rPr lang="en-GB" sz="1800"/>
                        <a:t>Communication</a:t>
                      </a:r>
                    </a:p>
                    <a:p>
                      <a:r>
                        <a:rPr lang="en-GB" sz="1800"/>
                        <a:t>         Skill</a:t>
                      </a:r>
                    </a:p>
                  </a:txBody>
                  <a:tcPr/>
                </a:tc>
                <a:extLst>
                  <a:ext uri="{0D108BD9-81ED-4DB2-BD59-A6C34878D82A}">
                    <a16:rowId xmlns:a16="http://schemas.microsoft.com/office/drawing/2014/main" val="70738573"/>
                  </a:ext>
                </a:extLst>
              </a:tr>
              <a:tr h="667456">
                <a:tc>
                  <a:txBody>
                    <a:bodyPr/>
                    <a:lstStyle/>
                    <a:p>
                      <a:r>
                        <a:rPr lang="en-GB"/>
                        <a:t>     Attitude</a:t>
                      </a:r>
                    </a:p>
                  </a:txBody>
                  <a:tcPr/>
                </a:tc>
                <a:extLst>
                  <a:ext uri="{0D108BD9-81ED-4DB2-BD59-A6C34878D82A}">
                    <a16:rowId xmlns:a16="http://schemas.microsoft.com/office/drawing/2014/main" val="390800531"/>
                  </a:ext>
                </a:extLst>
              </a:tr>
              <a:tr h="667456">
                <a:tc>
                  <a:txBody>
                    <a:bodyPr/>
                    <a:lstStyle/>
                    <a:p>
                      <a:r>
                        <a:rPr lang="en-GB"/>
                        <a:t>   Knowledge</a:t>
                      </a:r>
                    </a:p>
                  </a:txBody>
                  <a:tcPr/>
                </a:tc>
                <a:extLst>
                  <a:ext uri="{0D108BD9-81ED-4DB2-BD59-A6C34878D82A}">
                    <a16:rowId xmlns:a16="http://schemas.microsoft.com/office/drawing/2014/main" val="1466071783"/>
                  </a:ext>
                </a:extLst>
              </a:tr>
              <a:tr h="667456">
                <a:tc>
                  <a:txBody>
                    <a:bodyPr/>
                    <a:lstStyle/>
                    <a:p>
                      <a:r>
                        <a:rPr lang="en-GB"/>
                        <a:t>  Social System</a:t>
                      </a:r>
                    </a:p>
                  </a:txBody>
                  <a:tcPr/>
                </a:tc>
                <a:extLst>
                  <a:ext uri="{0D108BD9-81ED-4DB2-BD59-A6C34878D82A}">
                    <a16:rowId xmlns:a16="http://schemas.microsoft.com/office/drawing/2014/main" val="1039932438"/>
                  </a:ext>
                </a:extLst>
              </a:tr>
              <a:tr h="667456">
                <a:tc>
                  <a:txBody>
                    <a:bodyPr/>
                    <a:lstStyle/>
                    <a:p>
                      <a:r>
                        <a:rPr lang="en-GB"/>
                        <a:t>     Culture</a:t>
                      </a:r>
                    </a:p>
                  </a:txBody>
                  <a:tcPr/>
                </a:tc>
                <a:extLst>
                  <a:ext uri="{0D108BD9-81ED-4DB2-BD59-A6C34878D82A}">
                    <a16:rowId xmlns:a16="http://schemas.microsoft.com/office/drawing/2014/main" val="1148318450"/>
                  </a:ext>
                </a:extLst>
              </a:tr>
            </a:tbl>
          </a:graphicData>
        </a:graphic>
      </p:graphicFrame>
      <p:graphicFrame>
        <p:nvGraphicFramePr>
          <p:cNvPr id="8" name="Table 7">
            <a:extLst>
              <a:ext uri="{FF2B5EF4-FFF2-40B4-BE49-F238E27FC236}">
                <a16:creationId xmlns:a16="http://schemas.microsoft.com/office/drawing/2014/main" id="{622C11D3-E2E2-B3D5-8093-BA314C79FCA1}"/>
              </a:ext>
            </a:extLst>
          </p:cNvPr>
          <p:cNvGraphicFramePr>
            <a:graphicFrameLocks noGrp="1"/>
          </p:cNvGraphicFramePr>
          <p:nvPr>
            <p:extLst>
              <p:ext uri="{D42A27DB-BD31-4B8C-83A1-F6EECF244321}">
                <p14:modId xmlns:p14="http://schemas.microsoft.com/office/powerpoint/2010/main" val="3463117364"/>
              </p:ext>
            </p:extLst>
          </p:nvPr>
        </p:nvGraphicFramePr>
        <p:xfrm>
          <a:off x="9867900" y="2015358"/>
          <a:ext cx="1885061" cy="4004736"/>
        </p:xfrm>
        <a:graphic>
          <a:graphicData uri="http://schemas.openxmlformats.org/drawingml/2006/table">
            <a:tbl>
              <a:tblPr firstRow="1" bandRow="1">
                <a:tableStyleId>{5C22544A-7EE6-4342-B048-85BDC9FD1C3A}</a:tableStyleId>
              </a:tblPr>
              <a:tblGrid>
                <a:gridCol w="1885061">
                  <a:extLst>
                    <a:ext uri="{9D8B030D-6E8A-4147-A177-3AD203B41FA5}">
                      <a16:colId xmlns:a16="http://schemas.microsoft.com/office/drawing/2014/main" val="2034126120"/>
                    </a:ext>
                  </a:extLst>
                </a:gridCol>
              </a:tblGrid>
              <a:tr h="667456">
                <a:tc>
                  <a:txBody>
                    <a:bodyPr/>
                    <a:lstStyle/>
                    <a:p>
                      <a:r>
                        <a:rPr lang="en-GB" sz="2000" b="0">
                          <a:solidFill>
                            <a:schemeClr val="tx1"/>
                          </a:solidFill>
                        </a:rPr>
                        <a:t>    Workers </a:t>
                      </a:r>
                    </a:p>
                  </a:txBody>
                  <a:tcPr>
                    <a:solidFill>
                      <a:schemeClr val="tx2">
                        <a:lumMod val="60000"/>
                        <a:lumOff val="40000"/>
                      </a:schemeClr>
                    </a:solidFill>
                  </a:tcPr>
                </a:tc>
                <a:extLst>
                  <a:ext uri="{0D108BD9-81ED-4DB2-BD59-A6C34878D82A}">
                    <a16:rowId xmlns:a16="http://schemas.microsoft.com/office/drawing/2014/main" val="2246918343"/>
                  </a:ext>
                </a:extLst>
              </a:tr>
              <a:tr h="667456">
                <a:tc>
                  <a:txBody>
                    <a:bodyPr/>
                    <a:lstStyle/>
                    <a:p>
                      <a:r>
                        <a:rPr lang="en-GB"/>
                        <a:t>Communication</a:t>
                      </a:r>
                    </a:p>
                    <a:p>
                      <a:r>
                        <a:rPr lang="en-GB"/>
                        <a:t>          Skill</a:t>
                      </a:r>
                    </a:p>
                  </a:txBody>
                  <a:tcPr/>
                </a:tc>
                <a:extLst>
                  <a:ext uri="{0D108BD9-81ED-4DB2-BD59-A6C34878D82A}">
                    <a16:rowId xmlns:a16="http://schemas.microsoft.com/office/drawing/2014/main" val="70738573"/>
                  </a:ext>
                </a:extLst>
              </a:tr>
              <a:tr h="667456">
                <a:tc>
                  <a:txBody>
                    <a:bodyPr/>
                    <a:lstStyle/>
                    <a:p>
                      <a:r>
                        <a:rPr lang="en-GB"/>
                        <a:t>      Attitude</a:t>
                      </a:r>
                    </a:p>
                  </a:txBody>
                  <a:tcPr/>
                </a:tc>
                <a:extLst>
                  <a:ext uri="{0D108BD9-81ED-4DB2-BD59-A6C34878D82A}">
                    <a16:rowId xmlns:a16="http://schemas.microsoft.com/office/drawing/2014/main" val="390800531"/>
                  </a:ext>
                </a:extLst>
              </a:tr>
              <a:tr h="667456">
                <a:tc>
                  <a:txBody>
                    <a:bodyPr/>
                    <a:lstStyle/>
                    <a:p>
                      <a:r>
                        <a:rPr lang="en-GB"/>
                        <a:t>    Knowledge</a:t>
                      </a:r>
                    </a:p>
                  </a:txBody>
                  <a:tcPr/>
                </a:tc>
                <a:extLst>
                  <a:ext uri="{0D108BD9-81ED-4DB2-BD59-A6C34878D82A}">
                    <a16:rowId xmlns:a16="http://schemas.microsoft.com/office/drawing/2014/main" val="1466071783"/>
                  </a:ext>
                </a:extLst>
              </a:tr>
              <a:tr h="667456">
                <a:tc>
                  <a:txBody>
                    <a:bodyPr/>
                    <a:lstStyle/>
                    <a:p>
                      <a:r>
                        <a:rPr lang="en-GB"/>
                        <a:t> Social System</a:t>
                      </a:r>
                    </a:p>
                  </a:txBody>
                  <a:tcPr/>
                </a:tc>
                <a:extLst>
                  <a:ext uri="{0D108BD9-81ED-4DB2-BD59-A6C34878D82A}">
                    <a16:rowId xmlns:a16="http://schemas.microsoft.com/office/drawing/2014/main" val="1039932438"/>
                  </a:ext>
                </a:extLst>
              </a:tr>
              <a:tr h="667456">
                <a:tc>
                  <a:txBody>
                    <a:bodyPr/>
                    <a:lstStyle/>
                    <a:p>
                      <a:r>
                        <a:rPr lang="en-GB"/>
                        <a:t>       Culture</a:t>
                      </a:r>
                    </a:p>
                  </a:txBody>
                  <a:tcPr/>
                </a:tc>
                <a:extLst>
                  <a:ext uri="{0D108BD9-81ED-4DB2-BD59-A6C34878D82A}">
                    <a16:rowId xmlns:a16="http://schemas.microsoft.com/office/drawing/2014/main" val="1148318450"/>
                  </a:ext>
                </a:extLst>
              </a:tr>
            </a:tbl>
          </a:graphicData>
        </a:graphic>
      </p:graphicFrame>
      <p:graphicFrame>
        <p:nvGraphicFramePr>
          <p:cNvPr id="10" name="Table 9">
            <a:extLst>
              <a:ext uri="{FF2B5EF4-FFF2-40B4-BE49-F238E27FC236}">
                <a16:creationId xmlns:a16="http://schemas.microsoft.com/office/drawing/2014/main" id="{E68E5386-6C4B-07E0-1BB0-2388FF302E07}"/>
              </a:ext>
            </a:extLst>
          </p:cNvPr>
          <p:cNvGraphicFramePr>
            <a:graphicFrameLocks noGrp="1"/>
          </p:cNvGraphicFramePr>
          <p:nvPr>
            <p:extLst>
              <p:ext uri="{D42A27DB-BD31-4B8C-83A1-F6EECF244321}">
                <p14:modId xmlns:p14="http://schemas.microsoft.com/office/powerpoint/2010/main" val="1882147876"/>
              </p:ext>
            </p:extLst>
          </p:nvPr>
        </p:nvGraphicFramePr>
        <p:xfrm>
          <a:off x="7234903" y="2029892"/>
          <a:ext cx="1451007" cy="4004736"/>
        </p:xfrm>
        <a:graphic>
          <a:graphicData uri="http://schemas.openxmlformats.org/drawingml/2006/table">
            <a:tbl>
              <a:tblPr firstRow="1" bandRow="1">
                <a:tableStyleId>{5C22544A-7EE6-4342-B048-85BDC9FD1C3A}</a:tableStyleId>
              </a:tblPr>
              <a:tblGrid>
                <a:gridCol w="1451007">
                  <a:extLst>
                    <a:ext uri="{9D8B030D-6E8A-4147-A177-3AD203B41FA5}">
                      <a16:colId xmlns:a16="http://schemas.microsoft.com/office/drawing/2014/main" val="2034126120"/>
                    </a:ext>
                  </a:extLst>
                </a:gridCol>
              </a:tblGrid>
              <a:tr h="667456">
                <a:tc>
                  <a:txBody>
                    <a:bodyPr/>
                    <a:lstStyle/>
                    <a:p>
                      <a:r>
                        <a:rPr lang="en-GB" sz="1800" b="0">
                          <a:solidFill>
                            <a:schemeClr val="tx1"/>
                          </a:solidFill>
                        </a:rPr>
                        <a:t>    Channel</a:t>
                      </a:r>
                    </a:p>
                  </a:txBody>
                  <a:tcPr>
                    <a:solidFill>
                      <a:srgbClr val="00B050"/>
                    </a:solidFill>
                  </a:tcPr>
                </a:tc>
                <a:extLst>
                  <a:ext uri="{0D108BD9-81ED-4DB2-BD59-A6C34878D82A}">
                    <a16:rowId xmlns:a16="http://schemas.microsoft.com/office/drawing/2014/main" val="2246918343"/>
                  </a:ext>
                </a:extLst>
              </a:tr>
              <a:tr h="667456">
                <a:tc>
                  <a:txBody>
                    <a:bodyPr/>
                    <a:lstStyle/>
                    <a:p>
                      <a:r>
                        <a:rPr lang="en-GB"/>
                        <a:t>     Hearing</a:t>
                      </a:r>
                    </a:p>
                  </a:txBody>
                  <a:tcPr/>
                </a:tc>
                <a:extLst>
                  <a:ext uri="{0D108BD9-81ED-4DB2-BD59-A6C34878D82A}">
                    <a16:rowId xmlns:a16="http://schemas.microsoft.com/office/drawing/2014/main" val="70738573"/>
                  </a:ext>
                </a:extLst>
              </a:tr>
              <a:tr h="667456">
                <a:tc>
                  <a:txBody>
                    <a:bodyPr/>
                    <a:lstStyle/>
                    <a:p>
                      <a:r>
                        <a:rPr lang="en-GB"/>
                        <a:t>     Seeing</a:t>
                      </a:r>
                    </a:p>
                  </a:txBody>
                  <a:tcPr/>
                </a:tc>
                <a:extLst>
                  <a:ext uri="{0D108BD9-81ED-4DB2-BD59-A6C34878D82A}">
                    <a16:rowId xmlns:a16="http://schemas.microsoft.com/office/drawing/2014/main" val="390800531"/>
                  </a:ext>
                </a:extLst>
              </a:tr>
              <a:tr h="667456">
                <a:tc>
                  <a:txBody>
                    <a:bodyPr/>
                    <a:lstStyle/>
                    <a:p>
                      <a:r>
                        <a:rPr lang="en-GB"/>
                        <a:t>   Touching</a:t>
                      </a:r>
                    </a:p>
                  </a:txBody>
                  <a:tcPr/>
                </a:tc>
                <a:extLst>
                  <a:ext uri="{0D108BD9-81ED-4DB2-BD59-A6C34878D82A}">
                    <a16:rowId xmlns:a16="http://schemas.microsoft.com/office/drawing/2014/main" val="1466071783"/>
                  </a:ext>
                </a:extLst>
              </a:tr>
              <a:tr h="667456">
                <a:tc>
                  <a:txBody>
                    <a:bodyPr/>
                    <a:lstStyle/>
                    <a:p>
                      <a:r>
                        <a:rPr lang="en-GB"/>
                        <a:t>   Smelling</a:t>
                      </a:r>
                    </a:p>
                  </a:txBody>
                  <a:tcPr/>
                </a:tc>
                <a:extLst>
                  <a:ext uri="{0D108BD9-81ED-4DB2-BD59-A6C34878D82A}">
                    <a16:rowId xmlns:a16="http://schemas.microsoft.com/office/drawing/2014/main" val="1039932438"/>
                  </a:ext>
                </a:extLst>
              </a:tr>
              <a:tr h="667456">
                <a:tc>
                  <a:txBody>
                    <a:bodyPr/>
                    <a:lstStyle/>
                    <a:p>
                      <a:r>
                        <a:rPr lang="en-GB"/>
                        <a:t>     Tasting</a:t>
                      </a:r>
                    </a:p>
                  </a:txBody>
                  <a:tcPr/>
                </a:tc>
                <a:extLst>
                  <a:ext uri="{0D108BD9-81ED-4DB2-BD59-A6C34878D82A}">
                    <a16:rowId xmlns:a16="http://schemas.microsoft.com/office/drawing/2014/main" val="1148318450"/>
                  </a:ext>
                </a:extLst>
              </a:tr>
            </a:tbl>
          </a:graphicData>
        </a:graphic>
      </p:graphicFrame>
      <p:graphicFrame>
        <p:nvGraphicFramePr>
          <p:cNvPr id="12" name="Table 11">
            <a:extLst>
              <a:ext uri="{FF2B5EF4-FFF2-40B4-BE49-F238E27FC236}">
                <a16:creationId xmlns:a16="http://schemas.microsoft.com/office/drawing/2014/main" id="{83FA8842-C992-6048-EAA1-99A07E582D21}"/>
              </a:ext>
            </a:extLst>
          </p:cNvPr>
          <p:cNvGraphicFramePr>
            <a:graphicFrameLocks noGrp="1"/>
          </p:cNvGraphicFramePr>
          <p:nvPr>
            <p:extLst>
              <p:ext uri="{D42A27DB-BD31-4B8C-83A1-F6EECF244321}">
                <p14:modId xmlns:p14="http://schemas.microsoft.com/office/powerpoint/2010/main" val="2690426059"/>
              </p:ext>
            </p:extLst>
          </p:nvPr>
        </p:nvGraphicFramePr>
        <p:xfrm>
          <a:off x="4565235" y="2029892"/>
          <a:ext cx="1487678" cy="4041063"/>
        </p:xfrm>
        <a:graphic>
          <a:graphicData uri="http://schemas.openxmlformats.org/drawingml/2006/table">
            <a:tbl>
              <a:tblPr firstRow="1" bandRow="1">
                <a:tableStyleId>{5C22544A-7EE6-4342-B048-85BDC9FD1C3A}</a:tableStyleId>
              </a:tblPr>
              <a:tblGrid>
                <a:gridCol w="1487678">
                  <a:extLst>
                    <a:ext uri="{9D8B030D-6E8A-4147-A177-3AD203B41FA5}">
                      <a16:colId xmlns:a16="http://schemas.microsoft.com/office/drawing/2014/main" val="2034126120"/>
                    </a:ext>
                  </a:extLst>
                </a:gridCol>
              </a:tblGrid>
              <a:tr h="703783">
                <a:tc>
                  <a:txBody>
                    <a:bodyPr/>
                    <a:lstStyle/>
                    <a:p>
                      <a:r>
                        <a:rPr lang="en-GB" sz="2000">
                          <a:solidFill>
                            <a:schemeClr val="tx1"/>
                          </a:solidFill>
                        </a:rPr>
                        <a:t>  </a:t>
                      </a:r>
                      <a:r>
                        <a:rPr lang="en-GB" sz="2000" b="0">
                          <a:solidFill>
                            <a:schemeClr val="tx1"/>
                          </a:solidFill>
                        </a:rPr>
                        <a:t>Message</a:t>
                      </a:r>
                      <a:endParaRPr lang="en-GB" sz="2000">
                        <a:solidFill>
                          <a:schemeClr val="tx1"/>
                        </a:solidFill>
                      </a:endParaRPr>
                    </a:p>
                  </a:txBody>
                  <a:tcPr>
                    <a:solidFill>
                      <a:srgbClr val="FFC000"/>
                    </a:solidFill>
                  </a:tcPr>
                </a:tc>
                <a:extLst>
                  <a:ext uri="{0D108BD9-81ED-4DB2-BD59-A6C34878D82A}">
                    <a16:rowId xmlns:a16="http://schemas.microsoft.com/office/drawing/2014/main" val="2246918343"/>
                  </a:ext>
                </a:extLst>
              </a:tr>
              <a:tr h="667456">
                <a:tc>
                  <a:txBody>
                    <a:bodyPr/>
                    <a:lstStyle/>
                    <a:p>
                      <a:r>
                        <a:rPr lang="en-GB"/>
                        <a:t>   Content</a:t>
                      </a:r>
                    </a:p>
                  </a:txBody>
                  <a:tcPr/>
                </a:tc>
                <a:extLst>
                  <a:ext uri="{0D108BD9-81ED-4DB2-BD59-A6C34878D82A}">
                    <a16:rowId xmlns:a16="http://schemas.microsoft.com/office/drawing/2014/main" val="70738573"/>
                  </a:ext>
                </a:extLst>
              </a:tr>
              <a:tr h="667456">
                <a:tc>
                  <a:txBody>
                    <a:bodyPr/>
                    <a:lstStyle/>
                    <a:p>
                      <a:r>
                        <a:rPr lang="en-GB"/>
                        <a:t>   Elements</a:t>
                      </a:r>
                    </a:p>
                  </a:txBody>
                  <a:tcPr/>
                </a:tc>
                <a:extLst>
                  <a:ext uri="{0D108BD9-81ED-4DB2-BD59-A6C34878D82A}">
                    <a16:rowId xmlns:a16="http://schemas.microsoft.com/office/drawing/2014/main" val="390800531"/>
                  </a:ext>
                </a:extLst>
              </a:tr>
              <a:tr h="667456">
                <a:tc>
                  <a:txBody>
                    <a:bodyPr/>
                    <a:lstStyle/>
                    <a:p>
                      <a:r>
                        <a:rPr lang="en-GB"/>
                        <a:t>   Treatment</a:t>
                      </a:r>
                    </a:p>
                  </a:txBody>
                  <a:tcPr/>
                </a:tc>
                <a:extLst>
                  <a:ext uri="{0D108BD9-81ED-4DB2-BD59-A6C34878D82A}">
                    <a16:rowId xmlns:a16="http://schemas.microsoft.com/office/drawing/2014/main" val="1466071783"/>
                  </a:ext>
                </a:extLst>
              </a:tr>
              <a:tr h="667456">
                <a:tc>
                  <a:txBody>
                    <a:bodyPr/>
                    <a:lstStyle/>
                    <a:p>
                      <a:r>
                        <a:rPr lang="en-GB"/>
                        <a:t>   Structure</a:t>
                      </a:r>
                    </a:p>
                  </a:txBody>
                  <a:tcPr/>
                </a:tc>
                <a:extLst>
                  <a:ext uri="{0D108BD9-81ED-4DB2-BD59-A6C34878D82A}">
                    <a16:rowId xmlns:a16="http://schemas.microsoft.com/office/drawing/2014/main" val="1039932438"/>
                  </a:ext>
                </a:extLst>
              </a:tr>
              <a:tr h="667456">
                <a:tc>
                  <a:txBody>
                    <a:bodyPr/>
                    <a:lstStyle/>
                    <a:p>
                      <a:r>
                        <a:rPr lang="en-GB"/>
                        <a:t>      Code</a:t>
                      </a:r>
                    </a:p>
                  </a:txBody>
                  <a:tcPr/>
                </a:tc>
                <a:extLst>
                  <a:ext uri="{0D108BD9-81ED-4DB2-BD59-A6C34878D82A}">
                    <a16:rowId xmlns:a16="http://schemas.microsoft.com/office/drawing/2014/main" val="1148318450"/>
                  </a:ext>
                </a:extLst>
              </a:tr>
            </a:tbl>
          </a:graphicData>
        </a:graphic>
      </p:graphicFrame>
      <p:sp>
        <p:nvSpPr>
          <p:cNvPr id="13" name="Arrow: Right 12">
            <a:extLst>
              <a:ext uri="{FF2B5EF4-FFF2-40B4-BE49-F238E27FC236}">
                <a16:creationId xmlns:a16="http://schemas.microsoft.com/office/drawing/2014/main" id="{DB300054-8BA9-5E7F-D450-80A6D02354D4}"/>
              </a:ext>
            </a:extLst>
          </p:cNvPr>
          <p:cNvSpPr/>
          <p:nvPr/>
        </p:nvSpPr>
        <p:spPr>
          <a:xfrm>
            <a:off x="3034648" y="2257425"/>
            <a:ext cx="1080708" cy="17145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61765C9C-AF9B-FBC6-9176-8220B33A9BC9}"/>
              </a:ext>
            </a:extLst>
          </p:cNvPr>
          <p:cNvSpPr/>
          <p:nvPr/>
        </p:nvSpPr>
        <p:spPr>
          <a:xfrm>
            <a:off x="8736551" y="2257425"/>
            <a:ext cx="1080708" cy="17145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BB08D08F-889A-3309-96F7-08FEE7E3FBB4}"/>
              </a:ext>
            </a:extLst>
          </p:cNvPr>
          <p:cNvSpPr/>
          <p:nvPr/>
        </p:nvSpPr>
        <p:spPr>
          <a:xfrm>
            <a:off x="6128875" y="2228850"/>
            <a:ext cx="1080708" cy="17145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BCF4ECFD-0E65-F2C5-4EC0-5978A78D3830}"/>
              </a:ext>
            </a:extLst>
          </p:cNvPr>
          <p:cNvSpPr txBox="1"/>
          <p:nvPr/>
        </p:nvSpPr>
        <p:spPr>
          <a:xfrm>
            <a:off x="3034648" y="1830692"/>
            <a:ext cx="1156352" cy="369332"/>
          </a:xfrm>
          <a:prstGeom prst="rect">
            <a:avLst/>
          </a:prstGeom>
          <a:noFill/>
        </p:spPr>
        <p:txBody>
          <a:bodyPr wrap="square" rtlCol="0">
            <a:spAutoFit/>
          </a:bodyPr>
          <a:lstStyle/>
          <a:p>
            <a:r>
              <a:rPr lang="en-GB"/>
              <a:t>Encodes</a:t>
            </a:r>
          </a:p>
        </p:txBody>
      </p:sp>
      <p:sp>
        <p:nvSpPr>
          <p:cNvPr id="20" name="TextBox 19">
            <a:extLst>
              <a:ext uri="{FF2B5EF4-FFF2-40B4-BE49-F238E27FC236}">
                <a16:creationId xmlns:a16="http://schemas.microsoft.com/office/drawing/2014/main" id="{3F8DB09D-7D9B-2848-2A34-12B928BE6EB9}"/>
              </a:ext>
            </a:extLst>
          </p:cNvPr>
          <p:cNvSpPr txBox="1"/>
          <p:nvPr/>
        </p:nvSpPr>
        <p:spPr>
          <a:xfrm>
            <a:off x="8724900" y="1830692"/>
            <a:ext cx="1143000" cy="369332"/>
          </a:xfrm>
          <a:prstGeom prst="rect">
            <a:avLst/>
          </a:prstGeom>
          <a:noFill/>
        </p:spPr>
        <p:txBody>
          <a:bodyPr wrap="square">
            <a:spAutoFit/>
          </a:bodyPr>
          <a:lstStyle/>
          <a:p>
            <a:r>
              <a:rPr lang="en-GB"/>
              <a:t>De</a:t>
            </a:r>
            <a:r>
              <a:rPr lang="en-GB" sz="1800"/>
              <a:t>codes</a:t>
            </a:r>
          </a:p>
        </p:txBody>
      </p:sp>
      <p:sp>
        <p:nvSpPr>
          <p:cNvPr id="21" name="TextBox 20">
            <a:extLst>
              <a:ext uri="{FF2B5EF4-FFF2-40B4-BE49-F238E27FC236}">
                <a16:creationId xmlns:a16="http://schemas.microsoft.com/office/drawing/2014/main" id="{15635140-26E3-750C-D7DE-3715EA8E08FD}"/>
              </a:ext>
            </a:extLst>
          </p:cNvPr>
          <p:cNvSpPr txBox="1"/>
          <p:nvPr/>
        </p:nvSpPr>
        <p:spPr>
          <a:xfrm>
            <a:off x="2724150" y="2847975"/>
            <a:ext cx="1802095" cy="369332"/>
          </a:xfrm>
          <a:prstGeom prst="rect">
            <a:avLst/>
          </a:prstGeom>
          <a:noFill/>
        </p:spPr>
        <p:txBody>
          <a:bodyPr wrap="square" rtlCol="0">
            <a:spAutoFit/>
          </a:bodyPr>
          <a:lstStyle/>
          <a:p>
            <a:r>
              <a:rPr lang="en-GB"/>
              <a:t>Listen more</a:t>
            </a:r>
          </a:p>
        </p:txBody>
      </p:sp>
      <p:sp>
        <p:nvSpPr>
          <p:cNvPr id="22" name="TextBox 21">
            <a:extLst>
              <a:ext uri="{FF2B5EF4-FFF2-40B4-BE49-F238E27FC236}">
                <a16:creationId xmlns:a16="http://schemas.microsoft.com/office/drawing/2014/main" id="{9185C77C-9ABD-119D-B72F-CCB153F56EBC}"/>
              </a:ext>
            </a:extLst>
          </p:cNvPr>
          <p:cNvSpPr txBox="1"/>
          <p:nvPr/>
        </p:nvSpPr>
        <p:spPr>
          <a:xfrm>
            <a:off x="2724150" y="3438525"/>
            <a:ext cx="1685925" cy="369332"/>
          </a:xfrm>
          <a:prstGeom prst="rect">
            <a:avLst/>
          </a:prstGeom>
          <a:noFill/>
        </p:spPr>
        <p:txBody>
          <a:bodyPr wrap="square" rtlCol="0">
            <a:spAutoFit/>
          </a:bodyPr>
          <a:lstStyle/>
          <a:p>
            <a:r>
              <a:rPr lang="en-GB"/>
              <a:t>Be respectful</a:t>
            </a:r>
          </a:p>
        </p:txBody>
      </p:sp>
      <p:sp>
        <p:nvSpPr>
          <p:cNvPr id="25" name="TextBox 24">
            <a:extLst>
              <a:ext uri="{FF2B5EF4-FFF2-40B4-BE49-F238E27FC236}">
                <a16:creationId xmlns:a16="http://schemas.microsoft.com/office/drawing/2014/main" id="{590534B1-AD66-BF4C-B122-3E141BBD956A}"/>
              </a:ext>
            </a:extLst>
          </p:cNvPr>
          <p:cNvSpPr txBox="1"/>
          <p:nvPr/>
        </p:nvSpPr>
        <p:spPr>
          <a:xfrm>
            <a:off x="2724150" y="4063865"/>
            <a:ext cx="1908493" cy="646331"/>
          </a:xfrm>
          <a:prstGeom prst="rect">
            <a:avLst/>
          </a:prstGeom>
          <a:noFill/>
        </p:spPr>
        <p:txBody>
          <a:bodyPr wrap="square" rtlCol="0">
            <a:spAutoFit/>
          </a:bodyPr>
          <a:lstStyle/>
          <a:p>
            <a:r>
              <a:rPr lang="en-GB"/>
              <a:t>Use simply language</a:t>
            </a:r>
          </a:p>
        </p:txBody>
      </p:sp>
      <p:sp>
        <p:nvSpPr>
          <p:cNvPr id="26" name="TextBox 25">
            <a:extLst>
              <a:ext uri="{FF2B5EF4-FFF2-40B4-BE49-F238E27FC236}">
                <a16:creationId xmlns:a16="http://schemas.microsoft.com/office/drawing/2014/main" id="{7A691E67-8172-B59F-FE66-B0192A2A29D6}"/>
              </a:ext>
            </a:extLst>
          </p:cNvPr>
          <p:cNvSpPr txBox="1"/>
          <p:nvPr/>
        </p:nvSpPr>
        <p:spPr>
          <a:xfrm>
            <a:off x="2432969" y="4754638"/>
            <a:ext cx="2695575" cy="646331"/>
          </a:xfrm>
          <a:prstGeom prst="rect">
            <a:avLst/>
          </a:prstGeom>
          <a:noFill/>
        </p:spPr>
        <p:txBody>
          <a:bodyPr wrap="square" rtlCol="0">
            <a:spAutoFit/>
          </a:bodyPr>
          <a:lstStyle/>
          <a:p>
            <a:r>
              <a:rPr lang="en-GB"/>
              <a:t>Understand people’s background </a:t>
            </a:r>
          </a:p>
        </p:txBody>
      </p:sp>
      <p:sp>
        <p:nvSpPr>
          <p:cNvPr id="28" name="Left Bracket 27">
            <a:extLst>
              <a:ext uri="{FF2B5EF4-FFF2-40B4-BE49-F238E27FC236}">
                <a16:creationId xmlns:a16="http://schemas.microsoft.com/office/drawing/2014/main" id="{918D2A1F-52B2-229D-1C88-CC88FB048A97}"/>
              </a:ext>
            </a:extLst>
          </p:cNvPr>
          <p:cNvSpPr/>
          <p:nvPr/>
        </p:nvSpPr>
        <p:spPr>
          <a:xfrm rot="16200000">
            <a:off x="5861053" y="1559220"/>
            <a:ext cx="619124" cy="9540872"/>
          </a:xfrm>
          <a:prstGeom prst="leftBracket">
            <a:avLst/>
          </a:prstGeom>
          <a:ln w="38100" cap="flat" cmpd="sng" algn="ctr">
            <a:solidFill>
              <a:schemeClr val="accent6"/>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sp>
        <p:nvSpPr>
          <p:cNvPr id="29" name="TextBox 28">
            <a:extLst>
              <a:ext uri="{FF2B5EF4-FFF2-40B4-BE49-F238E27FC236}">
                <a16:creationId xmlns:a16="http://schemas.microsoft.com/office/drawing/2014/main" id="{4E826F49-3A50-755F-63E6-D3E94EE91EF1}"/>
              </a:ext>
            </a:extLst>
          </p:cNvPr>
          <p:cNvSpPr txBox="1"/>
          <p:nvPr/>
        </p:nvSpPr>
        <p:spPr>
          <a:xfrm>
            <a:off x="5085669" y="6279118"/>
            <a:ext cx="3743325" cy="369332"/>
          </a:xfrm>
          <a:prstGeom prst="rect">
            <a:avLst/>
          </a:prstGeom>
          <a:noFill/>
        </p:spPr>
        <p:txBody>
          <a:bodyPr wrap="square" rtlCol="0">
            <a:spAutoFit/>
          </a:bodyPr>
          <a:lstStyle/>
          <a:p>
            <a:r>
              <a:rPr lang="en-GB"/>
              <a:t>Positive feedback</a:t>
            </a:r>
          </a:p>
        </p:txBody>
      </p:sp>
      <p:sp>
        <p:nvSpPr>
          <p:cNvPr id="30" name="TextBox 29">
            <a:extLst>
              <a:ext uri="{FF2B5EF4-FFF2-40B4-BE49-F238E27FC236}">
                <a16:creationId xmlns:a16="http://schemas.microsoft.com/office/drawing/2014/main" id="{6FD32CD0-0667-5906-4EF8-74133063508C}"/>
              </a:ext>
            </a:extLst>
          </p:cNvPr>
          <p:cNvSpPr txBox="1"/>
          <p:nvPr/>
        </p:nvSpPr>
        <p:spPr>
          <a:xfrm>
            <a:off x="9708471" y="1491785"/>
            <a:ext cx="2831416" cy="369332"/>
          </a:xfrm>
          <a:prstGeom prst="rect">
            <a:avLst/>
          </a:prstGeom>
          <a:noFill/>
        </p:spPr>
        <p:txBody>
          <a:bodyPr wrap="square" rtlCol="0">
            <a:spAutoFit/>
          </a:bodyPr>
          <a:lstStyle/>
          <a:p>
            <a:r>
              <a:rPr lang="en-GB"/>
              <a:t>(The Autor, 2026)</a:t>
            </a:r>
          </a:p>
        </p:txBody>
      </p:sp>
    </p:spTree>
    <p:extLst>
      <p:ext uri="{BB962C8B-B14F-4D97-AF65-F5344CB8AC3E}">
        <p14:creationId xmlns:p14="http://schemas.microsoft.com/office/powerpoint/2010/main" val="7103485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F1C614-5849-C0E1-16B8-4063CF55AE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BCF336-1F72-11C7-5E76-93CF9C7B32A8}"/>
              </a:ext>
            </a:extLst>
          </p:cNvPr>
          <p:cNvSpPr>
            <a:spLocks noGrp="1"/>
          </p:cNvSpPr>
          <p:nvPr>
            <p:ph type="title"/>
          </p:nvPr>
        </p:nvSpPr>
        <p:spPr>
          <a:xfrm>
            <a:off x="1088136" y="1090245"/>
            <a:ext cx="10341864" cy="935982"/>
          </a:xfrm>
        </p:spPr>
        <p:txBody>
          <a:bodyPr>
            <a:normAutofit fontScale="90000"/>
          </a:bodyPr>
          <a:lstStyle/>
          <a:p>
            <a:r>
              <a:rPr lang="en-GB" sz="4000"/>
              <a:t>Cultural (Standards and Practices</a:t>
            </a:r>
            <a:r>
              <a:rPr lang="en-GB"/>
              <a:t>)</a:t>
            </a:r>
          </a:p>
        </p:txBody>
      </p:sp>
      <p:sp>
        <p:nvSpPr>
          <p:cNvPr id="3" name="Content Placeholder 2">
            <a:extLst>
              <a:ext uri="{FF2B5EF4-FFF2-40B4-BE49-F238E27FC236}">
                <a16:creationId xmlns:a16="http://schemas.microsoft.com/office/drawing/2014/main" id="{9AF4C6AF-4722-B0F5-A3EC-F9D3B582E3B9}"/>
              </a:ext>
            </a:extLst>
          </p:cNvPr>
          <p:cNvSpPr>
            <a:spLocks noGrp="1"/>
          </p:cNvSpPr>
          <p:nvPr>
            <p:ph idx="1"/>
          </p:nvPr>
        </p:nvSpPr>
        <p:spPr/>
        <p:txBody>
          <a:bodyPr>
            <a:normAutofit/>
          </a:bodyPr>
          <a:lstStyle/>
          <a:p>
            <a:r>
              <a:rPr lang="en-GB" sz="3200" b="1"/>
              <a:t>Conclusion</a:t>
            </a:r>
          </a:p>
          <a:p>
            <a:pPr algn="just"/>
            <a:r>
              <a:rPr lang="en-GB" sz="2400"/>
              <a:t>To overcome cultural barriers at Flight Food Ltd, is important that Gary  have I better understanding of cultural differences by educating himself, building relationship with the workers using a more friendly approach, reflecting and learning from the experiences and feedback</a:t>
            </a:r>
            <a:r>
              <a:rPr lang="en-GB" sz="2800"/>
              <a:t>.</a:t>
            </a:r>
          </a:p>
        </p:txBody>
      </p:sp>
      <p:sp>
        <p:nvSpPr>
          <p:cNvPr id="5" name="Slide Number Placeholder 4">
            <a:extLst>
              <a:ext uri="{FF2B5EF4-FFF2-40B4-BE49-F238E27FC236}">
                <a16:creationId xmlns:a16="http://schemas.microsoft.com/office/drawing/2014/main" id="{9CF044CB-C7A8-7956-D9AC-1154EB15B857}"/>
              </a:ext>
            </a:extLst>
          </p:cNvPr>
          <p:cNvSpPr>
            <a:spLocks noGrp="1"/>
          </p:cNvSpPr>
          <p:nvPr>
            <p:ph type="sldNum" sz="quarter" idx="12"/>
          </p:nvPr>
        </p:nvSpPr>
        <p:spPr/>
        <p:txBody>
          <a:bodyPr/>
          <a:lstStyle/>
          <a:p>
            <a:fld id="{454682FA-2E9E-4DCC-AFA0-70701551065F}" type="slidenum">
              <a:rPr lang="en-GB" smtClean="0"/>
              <a:t>28</a:t>
            </a:fld>
            <a:endParaRPr lang="en-GB"/>
          </a:p>
        </p:txBody>
      </p:sp>
    </p:spTree>
    <p:extLst>
      <p:ext uri="{BB962C8B-B14F-4D97-AF65-F5344CB8AC3E}">
        <p14:creationId xmlns:p14="http://schemas.microsoft.com/office/powerpoint/2010/main" val="3492546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897CE-CCC0-A9AC-6C6B-9F6F833CC52C}"/>
              </a:ext>
            </a:extLst>
          </p:cNvPr>
          <p:cNvSpPr>
            <a:spLocks noGrp="1"/>
          </p:cNvSpPr>
          <p:nvPr>
            <p:ph type="title"/>
          </p:nvPr>
        </p:nvSpPr>
        <p:spPr>
          <a:xfrm>
            <a:off x="1326261" y="671145"/>
            <a:ext cx="9922764" cy="935982"/>
          </a:xfrm>
        </p:spPr>
        <p:txBody>
          <a:bodyPr/>
          <a:lstStyle/>
          <a:p>
            <a:r>
              <a:rPr lang="en-GB"/>
              <a:t>CONCLUSION</a:t>
            </a:r>
          </a:p>
        </p:txBody>
      </p:sp>
      <p:sp>
        <p:nvSpPr>
          <p:cNvPr id="5" name="Slide Number Placeholder 4">
            <a:extLst>
              <a:ext uri="{FF2B5EF4-FFF2-40B4-BE49-F238E27FC236}">
                <a16:creationId xmlns:a16="http://schemas.microsoft.com/office/drawing/2014/main" id="{CC452BA6-24C0-3379-6A0C-7F607269FDD2}"/>
              </a:ext>
            </a:extLst>
          </p:cNvPr>
          <p:cNvSpPr>
            <a:spLocks noGrp="1"/>
          </p:cNvSpPr>
          <p:nvPr>
            <p:ph type="sldNum" sz="quarter" idx="12"/>
          </p:nvPr>
        </p:nvSpPr>
        <p:spPr/>
        <p:txBody>
          <a:bodyPr/>
          <a:lstStyle/>
          <a:p>
            <a:fld id="{454682FA-2E9E-4DCC-AFA0-70701551065F}" type="slidenum">
              <a:rPr lang="en-GB" smtClean="0"/>
              <a:t>29</a:t>
            </a:fld>
            <a:endParaRPr lang="en-GB"/>
          </a:p>
        </p:txBody>
      </p:sp>
      <p:sp>
        <p:nvSpPr>
          <p:cNvPr id="8" name="TextBox 7">
            <a:extLst>
              <a:ext uri="{FF2B5EF4-FFF2-40B4-BE49-F238E27FC236}">
                <a16:creationId xmlns:a16="http://schemas.microsoft.com/office/drawing/2014/main" id="{91DA6497-7005-0585-1536-C659D002C8ED}"/>
              </a:ext>
            </a:extLst>
          </p:cNvPr>
          <p:cNvSpPr txBox="1"/>
          <p:nvPr/>
        </p:nvSpPr>
        <p:spPr>
          <a:xfrm>
            <a:off x="1000125" y="2266949"/>
            <a:ext cx="10248900" cy="1569660"/>
          </a:xfrm>
          <a:prstGeom prst="rect">
            <a:avLst/>
          </a:prstGeom>
          <a:noFill/>
        </p:spPr>
        <p:txBody>
          <a:bodyPr wrap="square" rtlCol="0">
            <a:spAutoFit/>
          </a:bodyPr>
          <a:lstStyle/>
          <a:p>
            <a:pPr marL="457200" indent="-457200">
              <a:buFont typeface="Arial" panose="020B0604020202020204" pitchFamily="34" charset="0"/>
              <a:buChar char="•"/>
            </a:pPr>
            <a:r>
              <a:rPr lang="en-GB" sz="2400"/>
              <a:t>To conclude in this presentation, we discuss  5 different communication barriers faced at Flight Food Ltd, where we explained and suggested solutions using  models of communication such as  Shannon-Weaver, Schramm and Berlo.</a:t>
            </a:r>
          </a:p>
        </p:txBody>
      </p:sp>
    </p:spTree>
    <p:extLst>
      <p:ext uri="{BB962C8B-B14F-4D97-AF65-F5344CB8AC3E}">
        <p14:creationId xmlns:p14="http://schemas.microsoft.com/office/powerpoint/2010/main" val="42226891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FED0C-FBA8-6118-722A-CEE065D70330}"/>
              </a:ext>
            </a:extLst>
          </p:cNvPr>
          <p:cNvSpPr>
            <a:spLocks noGrp="1"/>
          </p:cNvSpPr>
          <p:nvPr>
            <p:ph type="title"/>
          </p:nvPr>
        </p:nvSpPr>
        <p:spPr/>
        <p:txBody>
          <a:bodyPr/>
          <a:lstStyle/>
          <a:p>
            <a:r>
              <a:rPr lang="en-GB"/>
              <a:t>REFERENCES</a:t>
            </a:r>
          </a:p>
        </p:txBody>
      </p:sp>
      <p:sp>
        <p:nvSpPr>
          <p:cNvPr id="5" name="Slide Number Placeholder 4">
            <a:extLst>
              <a:ext uri="{FF2B5EF4-FFF2-40B4-BE49-F238E27FC236}">
                <a16:creationId xmlns:a16="http://schemas.microsoft.com/office/drawing/2014/main" id="{7FD9563E-3ADD-5E2A-A579-C29FCE26B09F}"/>
              </a:ext>
            </a:extLst>
          </p:cNvPr>
          <p:cNvSpPr>
            <a:spLocks noGrp="1"/>
          </p:cNvSpPr>
          <p:nvPr>
            <p:ph type="sldNum" sz="quarter" idx="12"/>
          </p:nvPr>
        </p:nvSpPr>
        <p:spPr/>
        <p:txBody>
          <a:bodyPr/>
          <a:lstStyle/>
          <a:p>
            <a:fld id="{454682FA-2E9E-4DCC-AFA0-70701551065F}" type="slidenum">
              <a:rPr lang="en-GB" smtClean="0"/>
              <a:t>30</a:t>
            </a:fld>
            <a:endParaRPr lang="en-GB"/>
          </a:p>
        </p:txBody>
      </p:sp>
      <p:sp>
        <p:nvSpPr>
          <p:cNvPr id="3" name="TextBox 2">
            <a:extLst>
              <a:ext uri="{FF2B5EF4-FFF2-40B4-BE49-F238E27FC236}">
                <a16:creationId xmlns:a16="http://schemas.microsoft.com/office/drawing/2014/main" id="{50B42C98-9FE6-9DB8-5AD5-9E9F44AD9DF0}"/>
              </a:ext>
            </a:extLst>
          </p:cNvPr>
          <p:cNvSpPr txBox="1"/>
          <p:nvPr/>
        </p:nvSpPr>
        <p:spPr>
          <a:xfrm>
            <a:off x="501205" y="4406364"/>
            <a:ext cx="11087100" cy="646331"/>
          </a:xfrm>
          <a:prstGeom prst="rect">
            <a:avLst/>
          </a:prstGeom>
          <a:noFill/>
        </p:spPr>
        <p:txBody>
          <a:bodyPr wrap="square" rtlCol="0">
            <a:spAutoFit/>
          </a:bodyPr>
          <a:lstStyle/>
          <a:p>
            <a:r>
              <a:rPr lang="en-GB"/>
              <a:t>Sage (2026)</a:t>
            </a:r>
            <a:r>
              <a:rPr lang="en-GB" i="1"/>
              <a:t> Cultural barriers. </a:t>
            </a:r>
            <a:r>
              <a:rPr lang="en-GB"/>
              <a:t>Available at: </a:t>
            </a:r>
            <a:r>
              <a:rPr lang="en-GB">
                <a:solidFill>
                  <a:schemeClr val="accent6"/>
                </a:solidFill>
                <a:hlinkClick r:id="rId3">
                  <a:extLst>
                    <a:ext uri="{A12FA001-AC4F-418D-AE19-62706E023703}">
                      <ahyp:hlinkClr xmlns:ahyp="http://schemas.microsoft.com/office/drawing/2018/hyperlinkcolor" val="tx"/>
                    </a:ext>
                  </a:extLst>
                </a:hlinkClick>
              </a:rPr>
              <a:t>Sage Reference - The Sage </a:t>
            </a:r>
            <a:r>
              <a:rPr lang="en-GB" err="1">
                <a:solidFill>
                  <a:schemeClr val="accent6"/>
                </a:solidFill>
                <a:hlinkClick r:id="rId3">
                  <a:extLst>
                    <a:ext uri="{A12FA001-AC4F-418D-AE19-62706E023703}">
                      <ahyp:hlinkClr xmlns:ahyp="http://schemas.microsoft.com/office/drawing/2018/hyperlinkcolor" val="tx"/>
                    </a:ext>
                  </a:extLst>
                </a:hlinkClick>
              </a:rPr>
              <a:t>Encyclopedia</a:t>
            </a:r>
            <a:r>
              <a:rPr lang="en-GB">
                <a:solidFill>
                  <a:schemeClr val="accent6"/>
                </a:solidFill>
                <a:hlinkClick r:id="rId3">
                  <a:extLst>
                    <a:ext uri="{A12FA001-AC4F-418D-AE19-62706E023703}">
                      <ahyp:hlinkClr xmlns:ahyp="http://schemas.microsoft.com/office/drawing/2018/hyperlinkcolor" val="tx"/>
                    </a:ext>
                  </a:extLst>
                </a:hlinkClick>
              </a:rPr>
              <a:t> of Multicultural </a:t>
            </a:r>
            <a:r>
              <a:rPr lang="en-GB" err="1">
                <a:solidFill>
                  <a:schemeClr val="accent6"/>
                </a:solidFill>
                <a:hlinkClick r:id="rId3">
                  <a:extLst>
                    <a:ext uri="{A12FA001-AC4F-418D-AE19-62706E023703}">
                      <ahyp:hlinkClr xmlns:ahyp="http://schemas.microsoft.com/office/drawing/2018/hyperlinkcolor" val="tx"/>
                    </a:ext>
                  </a:extLst>
                </a:hlinkClick>
              </a:rPr>
              <a:t>Counseling</a:t>
            </a:r>
            <a:r>
              <a:rPr lang="en-GB">
                <a:solidFill>
                  <a:schemeClr val="accent6"/>
                </a:solidFill>
                <a:hlinkClick r:id="rId3">
                  <a:extLst>
                    <a:ext uri="{A12FA001-AC4F-418D-AE19-62706E023703}">
                      <ahyp:hlinkClr xmlns:ahyp="http://schemas.microsoft.com/office/drawing/2018/hyperlinkcolor" val="tx"/>
                    </a:ext>
                  </a:extLst>
                </a:hlinkClick>
              </a:rPr>
              <a:t>, Social Justice, and Advocacy - Cultural Barriers</a:t>
            </a:r>
            <a:r>
              <a:rPr lang="en-GB">
                <a:solidFill>
                  <a:schemeClr val="accent6"/>
                </a:solidFill>
              </a:rPr>
              <a:t> </a:t>
            </a:r>
            <a:r>
              <a:rPr lang="en-GB"/>
              <a:t>( Accessed: 23 July 2026)                                                                                                                                                                                                                         </a:t>
            </a:r>
          </a:p>
        </p:txBody>
      </p:sp>
      <p:sp>
        <p:nvSpPr>
          <p:cNvPr id="4" name="TextBox 3">
            <a:extLst>
              <a:ext uri="{FF2B5EF4-FFF2-40B4-BE49-F238E27FC236}">
                <a16:creationId xmlns:a16="http://schemas.microsoft.com/office/drawing/2014/main" id="{7E3D6D78-091B-49DD-757A-4F71E07E7649}"/>
              </a:ext>
            </a:extLst>
          </p:cNvPr>
          <p:cNvSpPr txBox="1"/>
          <p:nvPr/>
        </p:nvSpPr>
        <p:spPr>
          <a:xfrm>
            <a:off x="510730" y="2523450"/>
            <a:ext cx="11077575" cy="2308324"/>
          </a:xfrm>
          <a:prstGeom prst="rect">
            <a:avLst/>
          </a:prstGeom>
          <a:noFill/>
        </p:spPr>
        <p:txBody>
          <a:bodyPr wrap="square" rtlCol="0">
            <a:spAutoFit/>
          </a:bodyPr>
          <a:lstStyle/>
          <a:p>
            <a:r>
              <a:rPr lang="en-GB" i="1">
                <a:latin typeface="Arial" panose="020B0604020202020204" pitchFamily="34" charset="0"/>
                <a:cs typeface="Arial" panose="020B0604020202020204" pitchFamily="34" charset="0"/>
              </a:rPr>
              <a:t>Image of a beautiful scene of factory workers(stockcake,2026) Available at :https://stockcake.com(Accessed: 9</a:t>
            </a:r>
            <a:r>
              <a:rPr lang="en-GB" i="1" baseline="30000">
                <a:latin typeface="Arial" panose="020B0604020202020204" pitchFamily="34" charset="0"/>
                <a:cs typeface="Arial" panose="020B0604020202020204" pitchFamily="34" charset="0"/>
              </a:rPr>
              <a:t>th</a:t>
            </a:r>
            <a:r>
              <a:rPr lang="en-GB" i="1">
                <a:latin typeface="Arial" panose="020B0604020202020204" pitchFamily="34" charset="0"/>
                <a:cs typeface="Arial" panose="020B0604020202020204" pitchFamily="34" charset="0"/>
              </a:rPr>
              <a:t> August,2026)                                                                                                                                                                         </a:t>
            </a:r>
            <a:endParaRPr lang="en-GB"/>
          </a:p>
          <a:p>
            <a:r>
              <a:rPr lang="en-GB"/>
              <a:t>  </a:t>
            </a:r>
          </a:p>
          <a:p>
            <a:r>
              <a:rPr lang="en-GB"/>
              <a:t>Languages Unlimited (2013-2026) </a:t>
            </a:r>
            <a:r>
              <a:rPr lang="en-GB" i="1"/>
              <a:t>Breaking barriers: the power of language in cross-cultural communication. </a:t>
            </a:r>
            <a:r>
              <a:rPr lang="en-GB"/>
              <a:t>Available at</a:t>
            </a:r>
            <a:r>
              <a:rPr lang="en-GB">
                <a:solidFill>
                  <a:schemeClr val="tx2">
                    <a:lumMod val="60000"/>
                    <a:lumOff val="40000"/>
                  </a:schemeClr>
                </a:solidFill>
              </a:rPr>
              <a:t>: </a:t>
            </a:r>
            <a:r>
              <a:rPr lang="en-GB">
                <a:solidFill>
                  <a:schemeClr val="accent6"/>
                </a:solidFill>
                <a:hlinkClick r:id="rId4">
                  <a:extLst>
                    <a:ext uri="{A12FA001-AC4F-418D-AE19-62706E023703}">
                      <ahyp:hlinkClr xmlns:ahyp="http://schemas.microsoft.com/office/drawing/2018/hyperlinkcolor" val="tx"/>
                    </a:ext>
                  </a:extLst>
                </a:hlinkClick>
              </a:rPr>
              <a:t>Breaking Barriers: The Power of Language in Cross-Cultural Communication - Language Unlimited</a:t>
            </a:r>
            <a:r>
              <a:rPr lang="en-GB">
                <a:solidFill>
                  <a:schemeClr val="accent6"/>
                </a:solidFill>
              </a:rPr>
              <a:t> </a:t>
            </a:r>
            <a:r>
              <a:rPr lang="en-GB"/>
              <a:t>(Accessed: 23 July 2026)</a:t>
            </a:r>
          </a:p>
          <a:p>
            <a:endParaRPr lang="en-GB"/>
          </a:p>
          <a:p>
            <a:endParaRPr lang="en-GB"/>
          </a:p>
        </p:txBody>
      </p:sp>
      <p:sp>
        <p:nvSpPr>
          <p:cNvPr id="7" name="TextBox 6">
            <a:extLst>
              <a:ext uri="{FF2B5EF4-FFF2-40B4-BE49-F238E27FC236}">
                <a16:creationId xmlns:a16="http://schemas.microsoft.com/office/drawing/2014/main" id="{9C38D3F6-72FA-BFD0-69F5-9983DC4B7F0E}"/>
              </a:ext>
            </a:extLst>
          </p:cNvPr>
          <p:cNvSpPr txBox="1"/>
          <p:nvPr/>
        </p:nvSpPr>
        <p:spPr>
          <a:xfrm>
            <a:off x="510730" y="1622270"/>
            <a:ext cx="7868095" cy="807913"/>
          </a:xfrm>
          <a:prstGeom prst="rect">
            <a:avLst/>
          </a:prstGeom>
          <a:noFill/>
        </p:spPr>
        <p:txBody>
          <a:bodyPr wrap="square">
            <a:spAutoFit/>
          </a:bodyPr>
          <a:lstStyle/>
          <a:p>
            <a:r>
              <a:rPr lang="en-GB" sz="1050" b="0" i="0">
                <a:solidFill>
                  <a:srgbClr val="0D0D0D"/>
                </a:solidFill>
                <a:effectLst/>
                <a:latin typeface="+mj-lt"/>
              </a:rPr>
              <a:t>                                                                                                                                                                                                                                              </a:t>
            </a:r>
            <a:r>
              <a:rPr lang="en-GB">
                <a:solidFill>
                  <a:srgbClr val="0D0D0D"/>
                </a:solidFill>
                <a:latin typeface="+mj-lt"/>
              </a:rPr>
              <a:t>CIPD (2023) </a:t>
            </a:r>
            <a:r>
              <a:rPr lang="en-GB" i="1">
                <a:solidFill>
                  <a:srgbClr val="0D0D0D"/>
                </a:solidFill>
                <a:latin typeface="+mj-lt"/>
              </a:rPr>
              <a:t>Age-inclusive recruitment toolkit</a:t>
            </a:r>
            <a:r>
              <a:rPr lang="en-GB">
                <a:solidFill>
                  <a:srgbClr val="0D0D0D"/>
                </a:solidFill>
                <a:latin typeface="+mj-lt"/>
              </a:rPr>
              <a:t>. Available at:</a:t>
            </a:r>
            <a:r>
              <a:rPr lang="en-GB">
                <a:solidFill>
                  <a:schemeClr val="tx2">
                    <a:lumMod val="60000"/>
                    <a:lumOff val="40000"/>
                  </a:schemeClr>
                </a:solidFill>
                <a:latin typeface="+mj-lt"/>
              </a:rPr>
              <a:t> </a:t>
            </a:r>
            <a:r>
              <a:rPr lang="en-GB">
                <a:solidFill>
                  <a:schemeClr val="accent6"/>
                </a:solidFill>
                <a:latin typeface="+mj-lt"/>
                <a:hlinkClick r:id="rId5">
                  <a:extLst>
                    <a:ext uri="{A12FA001-AC4F-418D-AE19-62706E023703}">
                      <ahyp:hlinkClr xmlns:ahyp="http://schemas.microsoft.com/office/drawing/2018/hyperlinkcolor" val="tx"/>
                    </a:ext>
                  </a:extLst>
                </a:hlinkClick>
              </a:rPr>
              <a:t>CIPD – Age-inclusive recruitment toolkit</a:t>
            </a:r>
            <a:r>
              <a:rPr lang="en-GB">
                <a:solidFill>
                  <a:schemeClr val="accent6"/>
                </a:solidFill>
                <a:latin typeface="+mj-lt"/>
              </a:rPr>
              <a:t> </a:t>
            </a:r>
            <a:r>
              <a:rPr lang="en-GB">
                <a:solidFill>
                  <a:srgbClr val="0D0D0D"/>
                </a:solidFill>
                <a:latin typeface="+mj-lt"/>
              </a:rPr>
              <a:t>(Accessed: 10 August 2026</a:t>
            </a:r>
            <a:r>
              <a:rPr lang="en-GB">
                <a:solidFill>
                  <a:srgbClr val="0D0D0D"/>
                </a:solidFill>
                <a:latin typeface="Segoe UI Variable Text" pitchFamily="2" charset="0"/>
              </a:rPr>
              <a:t>).</a:t>
            </a:r>
            <a:r>
              <a:rPr lang="en-GB" sz="1050" b="0" i="0">
                <a:solidFill>
                  <a:srgbClr val="0D0D0D"/>
                </a:solidFill>
                <a:effectLst/>
                <a:latin typeface="+mj-lt"/>
              </a:rPr>
              <a:t>                                                                  </a:t>
            </a:r>
            <a:endParaRPr lang="en-GB">
              <a:latin typeface="+mj-lt"/>
            </a:endParaRPr>
          </a:p>
        </p:txBody>
      </p:sp>
    </p:spTree>
    <p:extLst>
      <p:ext uri="{BB962C8B-B14F-4D97-AF65-F5344CB8AC3E}">
        <p14:creationId xmlns:p14="http://schemas.microsoft.com/office/powerpoint/2010/main" val="34278489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43D945-448E-1599-385C-523326B8F8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05636C-84FB-984E-25D1-0F3500757750}"/>
              </a:ext>
            </a:extLst>
          </p:cNvPr>
          <p:cNvSpPr>
            <a:spLocks noGrp="1"/>
          </p:cNvSpPr>
          <p:nvPr>
            <p:ph type="title"/>
          </p:nvPr>
        </p:nvSpPr>
        <p:spPr/>
        <p:txBody>
          <a:bodyPr/>
          <a:lstStyle/>
          <a:p>
            <a:r>
              <a:rPr lang="en-GB"/>
              <a:t>Questions?</a:t>
            </a:r>
          </a:p>
        </p:txBody>
      </p:sp>
      <p:sp>
        <p:nvSpPr>
          <p:cNvPr id="5" name="Slide Number Placeholder 4">
            <a:extLst>
              <a:ext uri="{FF2B5EF4-FFF2-40B4-BE49-F238E27FC236}">
                <a16:creationId xmlns:a16="http://schemas.microsoft.com/office/drawing/2014/main" id="{82AB40F7-6653-0291-29A7-5821B39DB8EF}"/>
              </a:ext>
            </a:extLst>
          </p:cNvPr>
          <p:cNvSpPr>
            <a:spLocks noGrp="1"/>
          </p:cNvSpPr>
          <p:nvPr>
            <p:ph type="sldNum" sz="quarter" idx="12"/>
          </p:nvPr>
        </p:nvSpPr>
        <p:spPr/>
        <p:txBody>
          <a:bodyPr/>
          <a:lstStyle/>
          <a:p>
            <a:fld id="{454682FA-2E9E-4DCC-AFA0-70701551065F}" type="slidenum">
              <a:rPr lang="en-GB" smtClean="0"/>
              <a:t>31</a:t>
            </a:fld>
            <a:endParaRPr lang="en-GB"/>
          </a:p>
        </p:txBody>
      </p:sp>
    </p:spTree>
    <p:extLst>
      <p:ext uri="{BB962C8B-B14F-4D97-AF65-F5344CB8AC3E}">
        <p14:creationId xmlns:p14="http://schemas.microsoft.com/office/powerpoint/2010/main" val="3828368617"/>
      </p:ext>
    </p:extLst>
  </p:cSld>
  <p:clrMapOvr>
    <a:masterClrMapping/>
  </p:clrMapOvr>
</p:sld>
</file>

<file path=ppt/theme/theme1.xml><?xml version="1.0" encoding="utf-8"?>
<a:theme xmlns:a="http://schemas.openxmlformats.org/drawingml/2006/main" name="Bjorn">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Neue Haas">
      <a:majorFont>
        <a:latin typeface="Neue Haas Grotesk Text Pro"/>
        <a:ea typeface=""/>
        <a:cs typeface=""/>
      </a:majorFont>
      <a:minorFont>
        <a:latin typeface="Neue Haas Grotesk Text Pro"/>
        <a:ea typeface=""/>
        <a:cs typeface=""/>
      </a:minorFont>
    </a:fontScheme>
    <a:fmtScheme name="Riblet">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7145" cap="flat" cmpd="sng" algn="ctr">
          <a:solidFill>
            <a:schemeClr val="phClr"/>
          </a:solidFill>
          <a:prstDash val="solid"/>
        </a:ln>
        <a:ln w="58420" cap="flat" cmpd="thickThin" algn="ctr">
          <a:solidFill>
            <a:schemeClr val="phClr">
              <a:shade val="95000"/>
              <a:alpha val="50000"/>
              <a:satMod val="150000"/>
            </a:schemeClr>
          </a:solidFill>
          <a:prstDash val="solid"/>
        </a:ln>
      </a:lnStyleLst>
      <a:effectStyleLst>
        <a:effectStyle>
          <a:effectLst/>
        </a:effectStyle>
        <a:effectStyle>
          <a:effectLst>
            <a:outerShdw blurRad="50800" dist="38100" dir="2700000" rotWithShape="0">
              <a:srgbClr val="000000">
                <a:alpha val="60000"/>
              </a:srgbClr>
            </a:outerShdw>
          </a:effectLst>
          <a:scene3d>
            <a:camera prst="orthographicFront">
              <a:rot lat="0" lon="0" rev="0"/>
            </a:camera>
            <a:lightRig rig="flat" dir="tl"/>
          </a:scene3d>
          <a:sp3d prstMaterial="flat">
            <a:bevelT w="31750" h="63500" prst="riblet"/>
          </a:sp3d>
        </a:effectStyle>
        <a:effectStyle>
          <a:effectLst>
            <a:outerShdw blurRad="50800" dist="38100" dir="2700000" algn="ctr" rotWithShape="0">
              <a:srgbClr val="000000">
                <a:alpha val="60000"/>
              </a:srgbClr>
            </a:outerShdw>
          </a:effectLst>
          <a:scene3d>
            <a:camera prst="orthographicFront">
              <a:rot lat="0" lon="0" rev="0"/>
            </a:camera>
            <a:lightRig rig="flat" dir="tl"/>
          </a:scene3d>
          <a:sp3d prstMaterial="flat">
            <a:bevelT w="57150" h="114300" prst="ribl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 id="{121AC9A9-9DF1-410F-980B-228D05632962}" vid="{661A2AC3-DE07-4883-A618-4B52B678F5E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31</Slides>
  <Notes>3</Notes>
  <HiddenSlides>0</HiddenSlide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Bjorn</vt:lpstr>
      <vt:lpstr>LCLM4003 Effective Teamwork and Communication   </vt:lpstr>
      <vt:lpstr>Overview</vt:lpstr>
      <vt:lpstr>Introduction</vt:lpstr>
      <vt:lpstr>Emotional Barriers </vt:lpstr>
      <vt:lpstr>Emotional Barriers </vt:lpstr>
      <vt:lpstr>Emotional Barriers </vt:lpstr>
      <vt:lpstr>Emotional Barriers </vt:lpstr>
      <vt:lpstr>Emotional Barriers </vt:lpstr>
      <vt:lpstr>Language Barrier</vt:lpstr>
      <vt:lpstr>PROBLEM Analysis Using Shannon &amp; Weaver Model</vt:lpstr>
      <vt:lpstr>Language barrier SOLUTION</vt:lpstr>
      <vt:lpstr>Language BARRIER SOLUTION</vt:lpstr>
      <vt:lpstr> language BARRIER CONCLUSION </vt:lpstr>
      <vt:lpstr>Age/Generational Barrier </vt:lpstr>
      <vt:lpstr>Age/Generational Barrier </vt:lpstr>
      <vt:lpstr> Age/Generational Barrier </vt:lpstr>
      <vt:lpstr>Age/Generational Barrier </vt:lpstr>
      <vt:lpstr>Age/Generational </vt:lpstr>
      <vt:lpstr>BARRIER 4</vt:lpstr>
      <vt:lpstr>BARRIER 4</vt:lpstr>
      <vt:lpstr>BARRIER 4</vt:lpstr>
      <vt:lpstr>BARRIER 4</vt:lpstr>
      <vt:lpstr>BARRIER 4</vt:lpstr>
      <vt:lpstr>Cultural (Standards and Practices)</vt:lpstr>
      <vt:lpstr>Cultural (Standards and Practices)</vt:lpstr>
      <vt:lpstr>Cultural (Standards and Practices)</vt:lpstr>
      <vt:lpstr>Cultural (Standards and Practices)</vt:lpstr>
      <vt:lpstr>Cultural (Standards and Practices)</vt:lpstr>
      <vt:lpstr>CONCLUSION</vt:lpstr>
      <vt:lpstr>REFERENCES</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LCLM4003 Effective Teamwork and Communication   </dc:title>
  <dc:creator>Lloyd Beharry</dc:creator>
  <cp:lastModifiedBy>Wilson Akyampong (2532847)</cp:lastModifiedBy>
  <cp:revision>1</cp:revision>
  <dcterms:created xsi:type="dcterms:W3CDTF">2025-03-30T08:53:31Z</dcterms:created>
  <dcterms:modified xsi:type="dcterms:W3CDTF">2026-08-10T12:57:26Z</dcterms:modified>
</cp:coreProperties>
</file>