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9" r:id="rId4"/>
    <p:sldId id="263" r:id="rId5"/>
    <p:sldId id="261" r:id="rId6"/>
    <p:sldId id="265" r:id="rId7"/>
    <p:sldId id="257" r:id="rId8"/>
    <p:sldId id="258" r:id="rId9"/>
    <p:sldId id="264" r:id="rId10"/>
    <p:sldId id="262" r:id="rId11"/>
    <p:sldId id="267" r:id="rId12"/>
    <p:sldId id="266" r:id="rId13"/>
    <p:sldId id="269" r:id="rId14"/>
    <p:sldId id="268" r:id="rId15"/>
    <p:sldId id="272" r:id="rId16"/>
    <p:sldId id="271" r:id="rId17"/>
    <p:sldId id="27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4526A"/>
    <a:srgbClr val="712F2C"/>
    <a:srgbClr val="432F3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EC667-7E6E-4F41-A8A9-DB41749EB6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3DBF28-30E1-41E1-B1E8-1AE0FC8F2D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BCE070-5DC6-4348-9B63-DA146C17E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2077-7509-4CC5-9923-B00B19A98BE5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3CBE5A-73A9-4ABA-BB3A-9AAA5DA61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ACF25A-891E-4B9F-BE42-EBF980EC01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DB295-CFF9-4B08-8EDE-55B59541C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2541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AC7F9-F074-4026-B045-4892F0DDEB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554092-5A17-40C0-B36A-8EFCAD581A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687DB2-974B-485B-917F-740E8D7B8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2077-7509-4CC5-9923-B00B19A98BE5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76FD57-4F5C-4C70-AFFF-F07446D15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C52773-C727-42A4-97D5-EA6818798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DB295-CFF9-4B08-8EDE-55B59541C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7430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C985A-E66A-448C-986B-EEFB1AE7E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12B9B6-4D1F-48EA-B076-544B11B60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B21A08-EDBC-415B-AA72-D3A73714EE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2077-7509-4CC5-9923-B00B19A98BE5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906394-AAAD-4D01-81AB-4EEB8FBE3A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BA776C-2120-4AF4-BD32-C91BD977A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DB295-CFF9-4B08-8EDE-55B59541C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35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A929E-E4DD-41C7-9E33-721A0BFC4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DA5438-49FF-49A0-A111-3AC0744E98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F37C73-0344-445B-8C96-0E99814CBB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1ADAC2-6D0D-4ADE-8731-9BA152422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2077-7509-4CC5-9923-B00B19A98BE5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2B9AE4-A107-407C-9792-6C76AC7901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C96130-3AE6-42FF-B93F-0D557BF9A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DB295-CFF9-4B08-8EDE-55B59541C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416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A2ADA-0830-4FEB-84BE-73BCD2E1A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9E2FE0-43EA-4277-A33E-D31DEE7DCE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AD881D-C13B-4A78-9F6B-B2F647368D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DB0BC7-B984-4F9B-9C36-843C2C3BC3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71E8E1-237A-4445-B10C-6A20905F91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8C9351-9F01-43A0-847E-C24608F776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2077-7509-4CC5-9923-B00B19A98BE5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7EB246-088F-4FE8-AA5B-AAB9568AD5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322B92-3566-4584-B160-2ABA5CE7F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DB295-CFF9-4B08-8EDE-55B59541C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15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9DF8F-43FE-45A9-B322-F87737CFE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03E9FF-B221-4839-B278-DD7442C9F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2077-7509-4CC5-9923-B00B19A98BE5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818F4F-08AF-488E-B501-2E7E5DD4C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8A2F05-1BC3-451F-9DAF-D34486468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DB295-CFF9-4B08-8EDE-55B59541C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5245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4256A8-08C4-42DE-AF85-9F46260094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2077-7509-4CC5-9923-B00B19A98BE5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01C90D-D996-4819-81D0-40E2FB04D3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D77E84-1408-4953-86C0-38A10AE9CA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DB295-CFF9-4B08-8EDE-55B59541C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375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70BE0-4930-41FF-B87D-46C95DC1D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CA422-145D-4DF9-99F8-9D73DF2AE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5F169-B898-4AAE-9E21-47844B8CE9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D4D7F8-3D0C-4FF1-88FB-0B7AE35874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2077-7509-4CC5-9923-B00B19A98BE5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D9852E-8FCD-47C2-9714-F21F1D7E0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29A674-1F41-4D4C-9E17-4068888F3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DB295-CFF9-4B08-8EDE-55B59541C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535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E8BB4-8FBD-4378-BB20-D3E9902BD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AA46F8-BFA7-48F2-8477-1D3F0EA14D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1942B3-46DB-4F51-8701-75D4012C6B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419EA5-9050-4CAE-99D3-A8FE65B796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2077-7509-4CC5-9923-B00B19A98BE5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69A380-757D-45FC-9DD6-C4DD7AF8E4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99203F-BDE0-49BB-9863-48C9E2E99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DB295-CFF9-4B08-8EDE-55B59541C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1160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20F64-39C0-427F-8200-AFC3DFD13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A4A8C1-049C-47D9-A22C-F74772F687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0FCB3-0A54-4250-A70A-2DD0F1790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2077-7509-4CC5-9923-B00B19A98BE5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DEAD64-E1A8-4617-9780-FB5FBE197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B12E6C-DD7F-4804-9C23-40DBEEED69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DB295-CFF9-4B08-8EDE-55B59541C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444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B241556-CCCA-4148-B189-B44C45331AF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32A7ED-229D-4D54-8BB1-FFD3365CD5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AF4CFC-43C7-4414-9292-845BAD4D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2077-7509-4CC5-9923-B00B19A98BE5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E46A7F-66BC-4017-931B-2B2B2BBAF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BAFB9D-C3F6-4664-8ECB-5D63DA1FCD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DB295-CFF9-4B08-8EDE-55B59541C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518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AC059F-4CEF-48ED-90A4-02B80BC2E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17A7D2-919F-4129-B866-FFFA8AE4E9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C3CBE-0362-4337-8088-3D382F668F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992077-7509-4CC5-9923-B00B19A98BE5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A7EB57-21FD-4213-B43E-B26AFB31A4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D4289E-D532-4D8D-96BD-5C006591FC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4DB295-CFF9-4B08-8EDE-55B59541C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308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youtu.be/ZzZSg2qIe3w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uowtsd-my.sharepoint.com/:b:/g/personal/1902267_student_uwtsd_ac_uk/EYGf86_-qqRHkfBr_ig6oMsB2kX8x1N-_YtHGY_MFjgx9g?e=Oapm3k" TargetMode="Externa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7" Type="http://schemas.microsoft.com/office/2007/relationships/hdphoto" Target="../media/hdphoto5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microsoft.com/office/2007/relationships/hdphoto" Target="../media/hdphoto4.wdp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7678F9A-4488-49B9-AF6F-5A058A29BFCF}"/>
              </a:ext>
            </a:extLst>
          </p:cNvPr>
          <p:cNvSpPr txBox="1"/>
          <p:nvPr/>
        </p:nvSpPr>
        <p:spPr>
          <a:xfrm>
            <a:off x="2518724" y="1767006"/>
            <a:ext cx="7154551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Tia Dawkins</a:t>
            </a:r>
            <a:endParaRPr lang="en-GB" sz="2400" dirty="0">
              <a:latin typeface="Corbel Light" panose="020B0303020204020204" pitchFamily="34" charset="0"/>
            </a:endParaRPr>
          </a:p>
          <a:p>
            <a:pPr algn="ctr"/>
            <a:endParaRPr lang="en-GB" sz="3200" b="0" i="0" dirty="0">
              <a:solidFill>
                <a:srgbClr val="000000"/>
              </a:solidFill>
              <a:effectLst/>
              <a:latin typeface="Corbel Light" panose="020B0303020204020204" pitchFamily="34" charset="0"/>
            </a:endParaRPr>
          </a:p>
          <a:p>
            <a:pPr algn="ctr"/>
            <a:r>
              <a:rPr lang="en-GB" sz="3200" b="0" i="0" dirty="0">
                <a:solidFill>
                  <a:srgbClr val="000000"/>
                </a:solidFill>
                <a:effectLst/>
                <a:latin typeface="Corbel Light" panose="020B0303020204020204" pitchFamily="34" charset="0"/>
              </a:rPr>
              <a:t>Visual Enquiry II</a:t>
            </a:r>
          </a:p>
          <a:p>
            <a:pPr algn="ctr"/>
            <a:r>
              <a:rPr lang="en-GB" sz="3200" b="0" i="0" dirty="0">
                <a:solidFill>
                  <a:srgbClr val="000000"/>
                </a:solidFill>
                <a:effectLst/>
                <a:latin typeface="Corbel Light" panose="020B0303020204020204" pitchFamily="34" charset="0"/>
              </a:rPr>
              <a:t>M5X01609</a:t>
            </a:r>
            <a:r>
              <a:rPr lang="en-GB" sz="3200" dirty="0">
                <a:latin typeface="Corbel Light" panose="020B0303020204020204" pitchFamily="34" charset="0"/>
              </a:rPr>
              <a:t> </a:t>
            </a: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b="0" i="0" dirty="0">
                <a:solidFill>
                  <a:srgbClr val="000000"/>
                </a:solidFill>
                <a:effectLst/>
                <a:latin typeface="Corbel Light" panose="020B0303020204020204" pitchFamily="34" charset="0"/>
              </a:rPr>
              <a:t>Collections</a:t>
            </a:r>
            <a:endParaRPr lang="en-GB" sz="3200" dirty="0">
              <a:latin typeface="Corbel Light" panose="020B03030202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6491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9BB68C-3035-4AFD-A982-D5C627F403D5}"/>
              </a:ext>
            </a:extLst>
          </p:cNvPr>
          <p:cNvSpPr/>
          <p:nvPr/>
        </p:nvSpPr>
        <p:spPr>
          <a:xfrm>
            <a:off x="494763" y="4262080"/>
            <a:ext cx="10451414" cy="2439941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4C5721-4197-4352-8AB2-5B6FB27C0B6C}"/>
              </a:ext>
            </a:extLst>
          </p:cNvPr>
          <p:cNvSpPr txBox="1"/>
          <p:nvPr/>
        </p:nvSpPr>
        <p:spPr>
          <a:xfrm>
            <a:off x="953648" y="5970803"/>
            <a:ext cx="34344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https://youtu.be/ZzZSg2qIe3w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EB6E05-3896-4972-B49B-3193B5C57D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127" y="887197"/>
            <a:ext cx="4139543" cy="30970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AE284F-35DA-415D-8250-78FC5DA4C884}"/>
              </a:ext>
            </a:extLst>
          </p:cNvPr>
          <p:cNvSpPr txBox="1"/>
          <p:nvPr/>
        </p:nvSpPr>
        <p:spPr>
          <a:xfrm>
            <a:off x="4451960" y="285199"/>
            <a:ext cx="32880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spc="600" dirty="0">
                <a:latin typeface="Corbel Light" panose="020B0303020204020204" pitchFamily="34" charset="0"/>
              </a:rPr>
              <a:t>COLLECTIONS</a:t>
            </a:r>
            <a:r>
              <a:rPr lang="en-GB" dirty="0"/>
              <a:t> </a:t>
            </a: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5892C862-EAE6-4870-9590-1B94174281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459821" y="327533"/>
            <a:ext cx="3097034" cy="422322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D30260A-EAD1-4D35-87B8-1DD8C15D33CF}"/>
              </a:ext>
            </a:extLst>
          </p:cNvPr>
          <p:cNvSpPr txBox="1"/>
          <p:nvPr/>
        </p:nvSpPr>
        <p:spPr>
          <a:xfrm>
            <a:off x="9231039" y="1686296"/>
            <a:ext cx="25875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collection of foliage and flowers collected from a </a:t>
            </a:r>
            <a:r>
              <a:rPr lang="en-GB" dirty="0" err="1"/>
              <a:t>a</a:t>
            </a:r>
            <a:r>
              <a:rPr lang="en-GB" dirty="0"/>
              <a:t> walk , house and back garden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2E04F31-3984-40C5-848A-C55479935809}"/>
              </a:ext>
            </a:extLst>
          </p:cNvPr>
          <p:cNvSpPr txBox="1"/>
          <p:nvPr/>
        </p:nvSpPr>
        <p:spPr>
          <a:xfrm>
            <a:off x="1332522" y="4537983"/>
            <a:ext cx="19839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Link to sketchbook 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4CA61FD-3864-4A57-9D1E-4F70C23FA166}"/>
              </a:ext>
            </a:extLst>
          </p:cNvPr>
          <p:cNvCxnSpPr>
            <a:cxnSpLocks/>
          </p:cNvCxnSpPr>
          <p:nvPr/>
        </p:nvCxnSpPr>
        <p:spPr>
          <a:xfrm>
            <a:off x="2195433" y="5054133"/>
            <a:ext cx="0" cy="6919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80C00D9C-3DD7-4C14-A371-2B489605BA09}"/>
              </a:ext>
            </a:extLst>
          </p:cNvPr>
          <p:cNvSpPr txBox="1"/>
          <p:nvPr/>
        </p:nvSpPr>
        <p:spPr>
          <a:xfrm>
            <a:off x="5076479" y="5687874"/>
            <a:ext cx="609914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hlinkClick r:id="rId5"/>
              </a:rPr>
              <a:t>https://uowtsd-my.sharepoint.com/:b:/g/personal/1902267_student_uwtsd_ac_uk/EYGf86_-qqRHkfBr_ig6oMsB2kX8x1N-_YtHGY_MFjgx9g?e=Oapm3k</a:t>
            </a:r>
            <a:endParaRPr lang="en-GB" sz="1400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986835-83DA-43FD-9C32-4966EE93A544}"/>
              </a:ext>
            </a:extLst>
          </p:cNvPr>
          <p:cNvSpPr txBox="1"/>
          <p:nvPr/>
        </p:nvSpPr>
        <p:spPr>
          <a:xfrm>
            <a:off x="6138164" y="4294686"/>
            <a:ext cx="49645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Link to artists / their images that was mention in the sketchbook video – if you want to see their images bigger   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CC5AC2C-B7D0-46BF-A42D-DF8FDE770AB7}"/>
              </a:ext>
            </a:extLst>
          </p:cNvPr>
          <p:cNvCxnSpPr>
            <a:cxnSpLocks/>
          </p:cNvCxnSpPr>
          <p:nvPr/>
        </p:nvCxnSpPr>
        <p:spPr>
          <a:xfrm>
            <a:off x="8342514" y="4907315"/>
            <a:ext cx="0" cy="8959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8913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graffiti, brick, building material&#10;&#10;Description automatically generated">
            <a:extLst>
              <a:ext uri="{FF2B5EF4-FFF2-40B4-BE49-F238E27FC236}">
                <a16:creationId xmlns:a16="http://schemas.microsoft.com/office/drawing/2014/main" id="{A5204669-167B-4203-95D0-FFC0E04463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8" t="7492" b="5086"/>
          <a:stretch/>
        </p:blipFill>
        <p:spPr>
          <a:xfrm rot="5400000">
            <a:off x="6243096" y="1156947"/>
            <a:ext cx="6838759" cy="4524866"/>
          </a:xfrm>
          <a:prstGeom prst="rect">
            <a:avLst/>
          </a:prstGeom>
        </p:spPr>
      </p:pic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B1A68891-7847-493E-93D5-EB6E4ECD76F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63" b="96283" l="4356" r="99577">
                        <a14:foregroundMark x1="50272" y1="60404" x2="50272" y2="60404"/>
                        <a14:foregroundMark x1="42771" y1="9697" x2="42771" y2="9697"/>
                        <a14:foregroundMark x1="46068" y1="11596" x2="42287" y2="6263"/>
                        <a14:foregroundMark x1="42287" y1="6263" x2="26195" y2="10505"/>
                        <a14:foregroundMark x1="26195" y1="10505" x2="24350" y2="9293"/>
                        <a14:foregroundMark x1="25257" y1="49131" x2="13279" y2="50384"/>
                        <a14:foregroundMark x1="13279" y1="50384" x2="7774" y2="50384"/>
                        <a14:foregroundMark x1="7774" y1="50384" x2="4537" y2="44727"/>
                        <a14:foregroundMark x1="4537" y1="44727" x2="3902" y2="16162"/>
                        <a14:foregroundMark x1="3902" y1="16162" x2="6564" y2="10101"/>
                        <a14:foregroundMark x1="6564" y1="10101" x2="40200" y2="8727"/>
                        <a14:foregroundMark x1="71476" y1="49818" x2="47701" y2="49293"/>
                        <a14:foregroundMark x1="47701" y1="49293" x2="45856" y2="55798"/>
                        <a14:foregroundMark x1="45856" y1="55798" x2="46158" y2="70303"/>
                        <a14:foregroundMark x1="46158" y1="70303" x2="44918" y2="84485"/>
                        <a14:foregroundMark x1="44918" y1="84485" x2="45917" y2="91758"/>
                        <a14:foregroundMark x1="45917" y1="91758" x2="67877" y2="93535"/>
                        <a14:foregroundMark x1="67877" y1="93535" x2="71355" y2="87919"/>
                        <a14:foregroundMark x1="71355" y1="87919" x2="71688" y2="50384"/>
                        <a14:foregroundMark x1="71688" y1="50384" x2="71355" y2="48444"/>
                        <a14:foregroundMark x1="36600" y1="92040" x2="9105" y2="89010"/>
                        <a14:foregroundMark x1="9105" y1="89010" x2="5414" y2="83758"/>
                        <a14:foregroundMark x1="5414" y1="83758" x2="5808" y2="76808"/>
                        <a14:foregroundMark x1="5808" y1="76808" x2="4477" y2="55313"/>
                        <a14:foregroundMark x1="4477" y1="55313" x2="8681" y2="49697"/>
                        <a14:foregroundMark x1="8681" y1="49697" x2="43890" y2="51071"/>
                        <a14:foregroundMark x1="43890" y1="51071" x2="45947" y2="57535"/>
                        <a14:foregroundMark x1="45947" y1="57535" x2="43466" y2="80404"/>
                        <a14:foregroundMark x1="43466" y1="80404" x2="40472" y2="87111"/>
                        <a14:foregroundMark x1="40472" y1="87111" x2="36691" y2="90909"/>
                        <a14:foregroundMark x1="31972" y1="78141" x2="38657" y2="74707"/>
                        <a14:foregroundMark x1="38657" y1="74707" x2="42015" y2="68444"/>
                        <a14:foregroundMark x1="42015" y1="68444" x2="38324" y2="62545"/>
                        <a14:foregroundMark x1="38324" y1="62545" x2="32638" y2="62545"/>
                        <a14:foregroundMark x1="32638" y1="62545" x2="30520" y2="69899"/>
                        <a14:foregroundMark x1="30520" y1="69899" x2="30520" y2="69899"/>
                        <a14:foregroundMark x1="30218" y1="69899" x2="31458" y2="74828"/>
                        <a14:foregroundMark x1="19812" y1="75394" x2="20780" y2="60444"/>
                        <a14:foregroundMark x1="20780" y1="60444" x2="15245" y2="55556"/>
                        <a14:foregroundMark x1="15245" y1="55556" x2="8832" y2="55556"/>
                        <a14:foregroundMark x1="8832" y1="55556" x2="6776" y2="62465"/>
                        <a14:foregroundMark x1="6776" y1="62465" x2="16727" y2="71394"/>
                        <a14:foregroundMark x1="16727" y1="71394" x2="22323" y2="72081"/>
                        <a14:foregroundMark x1="22323" y1="72081" x2="22384" y2="72646"/>
                        <a14:foregroundMark x1="58500" y1="79232" x2="64277" y2="77737"/>
                        <a14:foregroundMark x1="64277" y1="77737" x2="65608" y2="68687"/>
                        <a14:foregroundMark x1="65608" y1="68687" x2="62039" y2="63152"/>
                        <a14:foregroundMark x1="62039" y1="63152" x2="56776" y2="62182"/>
                        <a14:foregroundMark x1="56776" y1="62182" x2="54598" y2="71152"/>
                        <a14:foregroundMark x1="54598" y1="71152" x2="57683" y2="78101"/>
                        <a14:foregroundMark x1="57683" y1="78101" x2="59014" y2="79232"/>
                        <a14:foregroundMark x1="60163" y1="70020" x2="60436" y2="77172"/>
                        <a14:foregroundMark x1="60436" y1="77172" x2="62613" y2="70586"/>
                        <a14:foregroundMark x1="62613" y1="70586" x2="60859" y2="71152"/>
                        <a14:foregroundMark x1="70750" y1="48040" x2="70024" y2="9697"/>
                        <a14:foregroundMark x1="70024" y1="9697" x2="66606" y2="3758"/>
                        <a14:foregroundMark x1="66606" y1="3758" x2="29008" y2="8606"/>
                        <a14:foregroundMark x1="29008" y1="8606" x2="41228" y2="13576"/>
                        <a14:foregroundMark x1="41228" y1="13576" x2="45221" y2="20687"/>
                        <a14:foregroundMark x1="45221" y1="20687" x2="46642" y2="45414"/>
                        <a14:foregroundMark x1="46642" y1="45414" x2="52359" y2="50869"/>
                        <a14:foregroundMark x1="52359" y1="50869" x2="73049" y2="48687"/>
                        <a14:foregroundMark x1="73049" y1="48687" x2="70962" y2="45293"/>
                        <a14:foregroundMark x1="54295" y1="45172" x2="60738" y2="43434"/>
                        <a14:foregroundMark x1="60738" y1="43434" x2="61283" y2="27273"/>
                        <a14:foregroundMark x1="61283" y1="27273" x2="54114" y2="23838"/>
                        <a14:foregroundMark x1="54114" y1="23838" x2="50181" y2="28404"/>
                        <a14:foregroundMark x1="50181" y1="28404" x2="50756" y2="36768"/>
                        <a14:foregroundMark x1="50756" y1="36768" x2="51936" y2="39636"/>
                        <a14:foregroundMark x1="98941" y1="97131" x2="75802" y2="95717"/>
                        <a14:foregroundMark x1="75802" y1="95717" x2="72989" y2="89333"/>
                        <a14:foregroundMark x1="72989" y1="89333" x2="71022" y2="54707"/>
                        <a14:foregroundMark x1="71022" y1="54707" x2="75015" y2="48727"/>
                        <a14:foregroundMark x1="75015" y1="48727" x2="98336" y2="51354"/>
                        <a14:foregroundMark x1="98336" y1="51354" x2="98488" y2="95394"/>
                        <a14:foregroundMark x1="98488" y1="95394" x2="98730" y2="96283"/>
                        <a14:foregroundMark x1="99456" y1="50667" x2="98790" y2="364"/>
                        <a14:foregroundMark x1="98790" y1="364" x2="64610" y2="4727"/>
                        <a14:foregroundMark x1="64610" y1="4727" x2="45281" y2="4727"/>
                        <a14:foregroundMark x1="45281" y1="4727" x2="46128" y2="35798"/>
                        <a14:foregroundMark x1="46128" y1="35798" x2="51422" y2="38424"/>
                        <a14:foregroundMark x1="51422" y1="38424" x2="77919" y2="44646"/>
                        <a14:foregroundMark x1="77919" y1="44646" x2="83515" y2="47232"/>
                        <a14:foregroundMark x1="83515" y1="47232" x2="87901" y2="51354"/>
                        <a14:foregroundMark x1="87901" y1="51354" x2="98427" y2="51192"/>
                        <a14:foregroundMark x1="98427" y1="51192" x2="99244" y2="50788"/>
                        <a14:foregroundMark x1="99758" y1="5293" x2="95281" y2="889"/>
                        <a14:foregroundMark x1="95281" y1="889" x2="34846" y2="9131"/>
                        <a14:foregroundMark x1="34846" y1="9131" x2="36267" y2="16162"/>
                        <a14:foregroundMark x1="36267" y1="16162" x2="40139" y2="21535"/>
                        <a14:foregroundMark x1="40139" y1="21535" x2="44737" y2="36081"/>
                        <a14:foregroundMark x1="44737" y1="36081" x2="50817" y2="37172"/>
                        <a14:foregroundMark x1="50817" y1="37172" x2="79946" y2="28485"/>
                        <a14:foregroundMark x1="79946" y1="28485" x2="90169" y2="19313"/>
                        <a14:foregroundMark x1="90169" y1="19313" x2="97520" y2="8364"/>
                        <a14:foregroundMark x1="97520" y1="8364" x2="99577" y2="2263"/>
                        <a14:foregroundMark x1="23624" y1="90909" x2="6655" y2="89414"/>
                        <a14:foregroundMark x1="6655" y1="89414" x2="9952" y2="83515"/>
                        <a14:foregroundMark x1="9952" y1="83515" x2="15729" y2="83879"/>
                        <a14:foregroundMark x1="15729" y1="83879" x2="24138" y2="89414"/>
                        <a14:foregroundMark x1="9014" y1="89697" x2="5112" y2="85010"/>
                        <a14:foregroundMark x1="5112" y1="85010" x2="5112" y2="84606"/>
                        <a14:foregroundMark x1="9740" y1="89010" x2="4356" y2="88646"/>
                        <a14:foregroundMark x1="4356" y1="88646" x2="9679" y2="88525"/>
                        <a14:foregroundMark x1="9679" y1="88525" x2="10133" y2="89131"/>
                        <a14:foregroundMark x1="25257" y1="8162" x2="26800" y2="8848"/>
                        <a14:foregroundMark x1="24229" y1="10222" x2="45796" y2="6384"/>
                        <a14:foregroundMark x1="45796" y1="6384" x2="40411" y2="5939"/>
                        <a14:foregroundMark x1="40411" y1="5939" x2="24017" y2="8485"/>
                        <a14:foregroundMark x1="24017" y1="8485" x2="23926" y2="1010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98" t="5567" r="1876" b="2067"/>
          <a:stretch/>
        </p:blipFill>
        <p:spPr>
          <a:xfrm rot="10800000">
            <a:off x="381522" y="895547"/>
            <a:ext cx="5954469" cy="44211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77F2217-5364-47EC-87E9-2D4105583FDF}"/>
              </a:ext>
            </a:extLst>
          </p:cNvPr>
          <p:cNvSpPr txBox="1"/>
          <p:nvPr/>
        </p:nvSpPr>
        <p:spPr>
          <a:xfrm>
            <a:off x="4987144" y="579746"/>
            <a:ext cx="25014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spc="300" dirty="0"/>
              <a:t>Fold/cut book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DB79ED-F129-4893-9692-3E73AFB6E340}"/>
              </a:ext>
            </a:extLst>
          </p:cNvPr>
          <p:cNvSpPr txBox="1"/>
          <p:nvPr/>
        </p:nvSpPr>
        <p:spPr>
          <a:xfrm>
            <a:off x="507658" y="5440749"/>
            <a:ext cx="51753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Black and white side with different techniques such as pen , ink and charcoal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9A3000E-E725-469C-AD02-27E125AE5879}"/>
              </a:ext>
            </a:extLst>
          </p:cNvPr>
          <p:cNvSpPr txBox="1"/>
          <p:nvPr/>
        </p:nvSpPr>
        <p:spPr>
          <a:xfrm>
            <a:off x="3487917" y="6278254"/>
            <a:ext cx="7411131" cy="369332"/>
          </a:xfrm>
          <a:prstGeom prst="rect">
            <a:avLst/>
          </a:prstGeom>
          <a:solidFill>
            <a:schemeClr val="bg1"/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Coloured side with oil pastel background with pen to draw out the collection </a:t>
            </a:r>
          </a:p>
        </p:txBody>
      </p:sp>
    </p:spTree>
    <p:extLst>
      <p:ext uri="{BB962C8B-B14F-4D97-AF65-F5344CB8AC3E}">
        <p14:creationId xmlns:p14="http://schemas.microsoft.com/office/powerpoint/2010/main" val="12262389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5FC6426-7574-415C-B203-2C62256D1D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7581" y="1910213"/>
            <a:ext cx="3785944" cy="282269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234B0FE-A1B6-44E1-B24F-F9D4C9A5DC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01767" y="3851484"/>
            <a:ext cx="2219608" cy="2822693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9DC95CE-F9BE-41AF-B386-E009049C8301}"/>
              </a:ext>
            </a:extLst>
          </p:cNvPr>
          <p:cNvCxnSpPr/>
          <p:nvPr/>
        </p:nvCxnSpPr>
        <p:spPr>
          <a:xfrm>
            <a:off x="6039439" y="775354"/>
            <a:ext cx="0" cy="5307291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33880BF7-55DF-455D-93ED-041FC12A03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8475" y="1499075"/>
            <a:ext cx="3355958" cy="458357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1D6FC72-41C5-43D7-BA53-FED30233E5F7}"/>
              </a:ext>
            </a:extLst>
          </p:cNvPr>
          <p:cNvSpPr txBox="1"/>
          <p:nvPr/>
        </p:nvSpPr>
        <p:spPr>
          <a:xfrm>
            <a:off x="452487" y="775354"/>
            <a:ext cx="5213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Collage – drawing and using different types of papers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5C25D1-BA58-4BFD-8392-37475B3DFD65}"/>
              </a:ext>
            </a:extLst>
          </p:cNvPr>
          <p:cNvSpPr txBox="1"/>
          <p:nvPr/>
        </p:nvSpPr>
        <p:spPr>
          <a:xfrm>
            <a:off x="6412849" y="464787"/>
            <a:ext cx="535898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Matchbox creations </a:t>
            </a:r>
          </a:p>
          <a:p>
            <a:pPr algn="ctr"/>
            <a:endParaRPr lang="en-GB" dirty="0"/>
          </a:p>
          <a:p>
            <a:r>
              <a:rPr lang="en-GB" dirty="0"/>
              <a:t>Drawn or having an object in the form</a:t>
            </a:r>
          </a:p>
          <a:p>
            <a:r>
              <a:rPr lang="en-GB" dirty="0"/>
              <a:t>Drawn versions of theses are in the sketchbook video </a:t>
            </a:r>
          </a:p>
        </p:txBody>
      </p:sp>
    </p:spTree>
    <p:extLst>
      <p:ext uri="{BB962C8B-B14F-4D97-AF65-F5344CB8AC3E}">
        <p14:creationId xmlns:p14="http://schemas.microsoft.com/office/powerpoint/2010/main" val="4808518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lackboard&#10;&#10;Description automatically generated">
            <a:extLst>
              <a:ext uri="{FF2B5EF4-FFF2-40B4-BE49-F238E27FC236}">
                <a16:creationId xmlns:a16="http://schemas.microsoft.com/office/drawing/2014/main" id="{A4F2253A-A22F-4F88-BBD7-1E91852784A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556" b="89293" l="1331" r="94586">
                        <a14:foregroundMark x1="1875" y1="8808" x2="42438" y2="4929"/>
                        <a14:foregroundMark x1="42438" y1="4929" x2="47852" y2="4929"/>
                        <a14:foregroundMark x1="47852" y1="4929" x2="71143" y2="2869"/>
                        <a14:foregroundMark x1="71143" y1="2869" x2="89171" y2="2869"/>
                        <a14:foregroundMark x1="89171" y1="2869" x2="94555" y2="2747"/>
                        <a14:foregroundMark x1="94555" y1="2747" x2="93799" y2="90303"/>
                        <a14:foregroundMark x1="93799" y1="90303" x2="94797" y2="68283"/>
                        <a14:foregroundMark x1="94797" y1="68283" x2="95433" y2="89939"/>
                        <a14:foregroundMark x1="95433" y1="89939" x2="90109" y2="91960"/>
                        <a14:foregroundMark x1="90109" y1="91960" x2="1331" y2="89333"/>
                        <a14:foregroundMark x1="1331" y1="89333" x2="2480" y2="9899"/>
                        <a14:foregroundMark x1="1664" y1="8929" x2="2178" y2="11677"/>
                        <a14:foregroundMark x1="16788" y1="10182" x2="59165" y2="6990"/>
                        <a14:foregroundMark x1="59165" y1="6990" x2="66576" y2="6990"/>
                        <a14:foregroundMark x1="66576" y1="6990" x2="72263" y2="6869"/>
                        <a14:foregroundMark x1="72263" y1="6869" x2="83333" y2="7475"/>
                        <a14:foregroundMark x1="83333" y1="7475" x2="88355" y2="10869"/>
                        <a14:foregroundMark x1="88355" y1="10869" x2="91531" y2="25859"/>
                        <a14:foregroundMark x1="91531" y1="25859" x2="92196" y2="71434"/>
                        <a14:foregroundMark x1="92196" y1="71434" x2="83999" y2="84768"/>
                        <a14:foregroundMark x1="83999" y1="84768" x2="72142" y2="84768"/>
                        <a14:foregroundMark x1="72142" y1="84768" x2="66092" y2="79838"/>
                        <a14:foregroundMark x1="66092" y1="79838" x2="42498" y2="35556"/>
                        <a14:foregroundMark x1="42498" y1="35556" x2="27526" y2="27232"/>
                        <a14:foregroundMark x1="27526" y1="27232" x2="15185" y2="25374"/>
                        <a14:foregroundMark x1="15185" y1="25374" x2="12886" y2="18343"/>
                        <a14:foregroundMark x1="12886" y1="18343" x2="18149" y2="10990"/>
                        <a14:foregroundMark x1="23472" y1="6869" x2="48457" y2="7273"/>
                        <a14:foregroundMark x1="48457" y1="7273" x2="88113" y2="3313"/>
                        <a14:foregroundMark x1="88113" y1="3313" x2="93769" y2="3838"/>
                        <a14:foregroundMark x1="93769" y1="3838" x2="32880" y2="8646"/>
                        <a14:foregroundMark x1="32880" y1="8646" x2="43315" y2="5131"/>
                        <a14:foregroundMark x1="43315" y1="5131" x2="54204" y2="4242"/>
                        <a14:foregroundMark x1="54204" y1="4242" x2="71537" y2="4242"/>
                        <a14:foregroundMark x1="71537" y1="4242" x2="89867" y2="2182"/>
                        <a14:foregroundMark x1="89867" y1="2182" x2="94586" y2="5616"/>
                        <a14:foregroundMark x1="94586" y1="5616" x2="30278" y2="6586"/>
                        <a14:foregroundMark x1="1573" y1="7152" x2="25771" y2="2020"/>
                        <a14:foregroundMark x1="25771" y1="2020" x2="59589" y2="3717"/>
                        <a14:foregroundMark x1="59589" y1="3717" x2="65850" y2="3556"/>
                        <a14:foregroundMark x1="65850" y1="3556" x2="5717" y2="9333"/>
                        <a14:foregroundMark x1="5717" y1="9333" x2="2390" y2="75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18" t="4358" r="6542" b="10074"/>
          <a:stretch/>
        </p:blipFill>
        <p:spPr>
          <a:xfrm rot="5400000">
            <a:off x="4267919" y="1887396"/>
            <a:ext cx="5380701" cy="3823613"/>
          </a:xfrm>
          <a:prstGeom prst="rect">
            <a:avLst/>
          </a:prstGeom>
        </p:spPr>
      </p:pic>
      <p:pic>
        <p:nvPicPr>
          <p:cNvPr id="8" name="Picture 7" descr="A group of glasses on a table&#10;&#10;Description automatically generated with low confidence">
            <a:extLst>
              <a:ext uri="{FF2B5EF4-FFF2-40B4-BE49-F238E27FC236}">
                <a16:creationId xmlns:a16="http://schemas.microsoft.com/office/drawing/2014/main" id="{766B6E72-0691-487A-84EF-4AF05530ABB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7" t="9671" r="4517" b="9267"/>
          <a:stretch/>
        </p:blipFill>
        <p:spPr>
          <a:xfrm>
            <a:off x="107918" y="126432"/>
            <a:ext cx="4795509" cy="3302567"/>
          </a:xfrm>
          <a:prstGeom prst="rect">
            <a:avLst/>
          </a:prstGeom>
        </p:spPr>
      </p:pic>
      <p:pic>
        <p:nvPicPr>
          <p:cNvPr id="10" name="Picture 9" descr="A picture containing text, blackboard, set&#10;&#10;Description automatically generated">
            <a:extLst>
              <a:ext uri="{FF2B5EF4-FFF2-40B4-BE49-F238E27FC236}">
                <a16:creationId xmlns:a16="http://schemas.microsoft.com/office/drawing/2014/main" id="{828C4BAD-ADC0-41C7-884C-AABBF82A350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09" t="9231" r="1904" b="8294"/>
          <a:stretch/>
        </p:blipFill>
        <p:spPr>
          <a:xfrm rot="10800000">
            <a:off x="107918" y="3582185"/>
            <a:ext cx="4809721" cy="3026832"/>
          </a:xfrm>
          <a:prstGeom prst="rect">
            <a:avLst/>
          </a:prstGeom>
        </p:spPr>
      </p:pic>
      <p:pic>
        <p:nvPicPr>
          <p:cNvPr id="12" name="Picture 11" descr="Logo&#10;&#10;Description automatically generated">
            <a:extLst>
              <a:ext uri="{FF2B5EF4-FFF2-40B4-BE49-F238E27FC236}">
                <a16:creationId xmlns:a16="http://schemas.microsoft.com/office/drawing/2014/main" id="{5E0599F7-69D2-4B8D-9561-4E5868FC323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307855" y="3328314"/>
            <a:ext cx="2373570" cy="31788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AF5464B-C4CA-4BE2-AD63-81D13683386D}"/>
              </a:ext>
            </a:extLst>
          </p:cNvPr>
          <p:cNvSpPr txBox="1"/>
          <p:nvPr/>
        </p:nvSpPr>
        <p:spPr>
          <a:xfrm>
            <a:off x="5957402" y="421869"/>
            <a:ext cx="5895588" cy="400110"/>
          </a:xfrm>
          <a:prstGeom prst="rect">
            <a:avLst/>
          </a:prstGeom>
          <a:solidFill>
            <a:schemeClr val="bg1"/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2000" spc="300" dirty="0"/>
              <a:t> V&amp;A – drawing with scissor and without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3CF8AD6-1E49-45DB-BEAC-39C3467D8E10}"/>
              </a:ext>
            </a:extLst>
          </p:cNvPr>
          <p:cNvSpPr txBox="1"/>
          <p:nvPr/>
        </p:nvSpPr>
        <p:spPr>
          <a:xfrm>
            <a:off x="9013112" y="1537811"/>
            <a:ext cx="307097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Drawing (posca pens ) or drawing with scissor, the reason to look of </a:t>
            </a:r>
            <a:r>
              <a:rPr lang="en-GB" dirty="0" err="1"/>
              <a:t>v&amp;a</a:t>
            </a:r>
            <a:r>
              <a:rPr lang="en-GB" dirty="0"/>
              <a:t> collections is to have a different element of the design process. </a:t>
            </a:r>
          </a:p>
        </p:txBody>
      </p:sp>
    </p:spTree>
    <p:extLst>
      <p:ext uri="{BB962C8B-B14F-4D97-AF65-F5344CB8AC3E}">
        <p14:creationId xmlns:p14="http://schemas.microsoft.com/office/powerpoint/2010/main" val="18334605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lack dresses on mannequins&#10;&#10;Description automatically generated with medium confidence">
            <a:extLst>
              <a:ext uri="{FF2B5EF4-FFF2-40B4-BE49-F238E27FC236}">
                <a16:creationId xmlns:a16="http://schemas.microsoft.com/office/drawing/2014/main" id="{C094942B-A373-4DE4-9CE6-AC41E20B99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8567" y="0"/>
            <a:ext cx="4954866" cy="6606487"/>
          </a:xfrm>
          <a:prstGeom prst="rect">
            <a:avLst/>
          </a:prstGeom>
        </p:spPr>
      </p:pic>
      <p:pic>
        <p:nvPicPr>
          <p:cNvPr id="5" name="Picture 4" descr="A pair of black vases&#10;&#10;Description automatically generated with low confidence">
            <a:extLst>
              <a:ext uri="{FF2B5EF4-FFF2-40B4-BE49-F238E27FC236}">
                <a16:creationId xmlns:a16="http://schemas.microsoft.com/office/drawing/2014/main" id="{28EE604A-E349-47C6-A54A-915B66A671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1768" y="2649489"/>
            <a:ext cx="3156383" cy="42085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7DA55A6-2797-4276-95B9-CCD7A38CDDF8}"/>
              </a:ext>
            </a:extLst>
          </p:cNvPr>
          <p:cNvSpPr txBox="1"/>
          <p:nvPr/>
        </p:nvSpPr>
        <p:spPr>
          <a:xfrm>
            <a:off x="267093" y="3103188"/>
            <a:ext cx="42910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Nature (foliage) onto the scissor object </a:t>
            </a:r>
          </a:p>
        </p:txBody>
      </p:sp>
    </p:spTree>
    <p:extLst>
      <p:ext uri="{BB962C8B-B14F-4D97-AF65-F5344CB8AC3E}">
        <p14:creationId xmlns:p14="http://schemas.microsoft.com/office/powerpoint/2010/main" val="21551530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picture containing night sky&#10;&#10;Description automatically generated">
            <a:extLst>
              <a:ext uri="{FF2B5EF4-FFF2-40B4-BE49-F238E27FC236}">
                <a16:creationId xmlns:a16="http://schemas.microsoft.com/office/drawing/2014/main" id="{820632C1-8240-4FAE-A998-AC1C84DAA496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920817" y="1256514"/>
            <a:ext cx="5798779" cy="4341031"/>
          </a:xfrm>
          <a:prstGeom prst="rect">
            <a:avLst/>
          </a:prstGeom>
        </p:spPr>
      </p:pic>
      <p:pic>
        <p:nvPicPr>
          <p:cNvPr id="13" name="Picture 12" descr="A picture containing black&#10;&#10;Description automatically generated">
            <a:extLst>
              <a:ext uri="{FF2B5EF4-FFF2-40B4-BE49-F238E27FC236}">
                <a16:creationId xmlns:a16="http://schemas.microsoft.com/office/drawing/2014/main" id="{F86FE8D5-5D32-4FD4-B8C2-A1B171B93FA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5367126" y="1256513"/>
            <a:ext cx="5798779" cy="434103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70B59EA-6FB3-4562-932D-5D3798BAADD6}"/>
              </a:ext>
            </a:extLst>
          </p:cNvPr>
          <p:cNvSpPr txBox="1"/>
          <p:nvPr/>
        </p:nvSpPr>
        <p:spPr>
          <a:xfrm>
            <a:off x="4355158" y="5328237"/>
            <a:ext cx="3271128" cy="4001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dirty="0"/>
              <a:t>Printing with objects (foliage) </a:t>
            </a:r>
          </a:p>
        </p:txBody>
      </p:sp>
    </p:spTree>
    <p:extLst>
      <p:ext uri="{BB962C8B-B14F-4D97-AF65-F5344CB8AC3E}">
        <p14:creationId xmlns:p14="http://schemas.microsoft.com/office/powerpoint/2010/main" val="1880031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6DC3AB7-643A-4BA3-A6AF-8AE168A8E23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885414" y="2326591"/>
            <a:ext cx="4421171" cy="317683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E0F317A-CAC2-4EDD-B2DB-117EBB14722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954146" y="2345443"/>
            <a:ext cx="3736236" cy="37801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86C9BD4-9C33-4821-BF9F-94DCCB9C5559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4657" y="425988"/>
            <a:ext cx="3302252" cy="569960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E139C2F-B318-46AF-B655-ED59953F3741}"/>
              </a:ext>
            </a:extLst>
          </p:cNvPr>
          <p:cNvSpPr txBox="1"/>
          <p:nvPr/>
        </p:nvSpPr>
        <p:spPr>
          <a:xfrm>
            <a:off x="6303020" y="989242"/>
            <a:ext cx="33022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Printing with objects (foliage) </a:t>
            </a:r>
          </a:p>
        </p:txBody>
      </p:sp>
    </p:spTree>
    <p:extLst>
      <p:ext uri="{BB962C8B-B14F-4D97-AF65-F5344CB8AC3E}">
        <p14:creationId xmlns:p14="http://schemas.microsoft.com/office/powerpoint/2010/main" val="21352025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AFC2E66-1443-4C5E-BFD4-838D34E4A8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1575" y="1198542"/>
            <a:ext cx="8675284" cy="502735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F2DFA10-C5BA-4110-AE36-DB1EFCF15182}"/>
              </a:ext>
            </a:extLst>
          </p:cNvPr>
          <p:cNvSpPr txBox="1"/>
          <p:nvPr/>
        </p:nvSpPr>
        <p:spPr>
          <a:xfrm>
            <a:off x="3797470" y="632104"/>
            <a:ext cx="43929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spc="300" dirty="0"/>
              <a:t>Stitch Samples – Embroidery  </a:t>
            </a:r>
          </a:p>
        </p:txBody>
      </p:sp>
    </p:spTree>
    <p:extLst>
      <p:ext uri="{BB962C8B-B14F-4D97-AF65-F5344CB8AC3E}">
        <p14:creationId xmlns:p14="http://schemas.microsoft.com/office/powerpoint/2010/main" val="2673063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triped, seat&#10;&#10;Description automatically generated">
            <a:extLst>
              <a:ext uri="{FF2B5EF4-FFF2-40B4-BE49-F238E27FC236}">
                <a16:creationId xmlns:a16="http://schemas.microsoft.com/office/drawing/2014/main" id="{7C7A6E77-7AAC-4FB4-B5CC-2DB769A5CB2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5678707" y="2557881"/>
            <a:ext cx="5693934" cy="2533732"/>
          </a:xfrm>
          <a:prstGeom prst="rect">
            <a:avLst/>
          </a:prstGeom>
        </p:spPr>
      </p:pic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88730DBE-F4A0-4D80-8B48-F0C0A60C35D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4661474" y="105592"/>
            <a:ext cx="1833358" cy="2480324"/>
          </a:xfrm>
          <a:prstGeom prst="rect">
            <a:avLst/>
          </a:prstGeom>
        </p:spPr>
      </p:pic>
      <p:pic>
        <p:nvPicPr>
          <p:cNvPr id="10" name="Picture 9" descr="A picture containing text, indoor, kitchen appliance&#10;&#10;Description automatically generated">
            <a:extLst>
              <a:ext uri="{FF2B5EF4-FFF2-40B4-BE49-F238E27FC236}">
                <a16:creationId xmlns:a16="http://schemas.microsoft.com/office/drawing/2014/main" id="{CB71889F-062E-47E5-9510-F01F27DE856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83335" y="3301830"/>
            <a:ext cx="2235871" cy="3262886"/>
          </a:xfrm>
          <a:prstGeom prst="rect">
            <a:avLst/>
          </a:prstGeom>
        </p:spPr>
      </p:pic>
      <p:pic>
        <p:nvPicPr>
          <p:cNvPr id="16" name="Picture 15" descr="A screenshot of a phone&#10;&#10;Description automatically generated with low confidence">
            <a:extLst>
              <a:ext uri="{FF2B5EF4-FFF2-40B4-BE49-F238E27FC236}">
                <a16:creationId xmlns:a16="http://schemas.microsoft.com/office/drawing/2014/main" id="{4B708FE3-21CE-4DA3-BDAA-09F654A50829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5120" y="293284"/>
            <a:ext cx="2101900" cy="2852089"/>
          </a:xfrm>
          <a:prstGeom prst="rect">
            <a:avLst/>
          </a:prstGeom>
        </p:spPr>
      </p:pic>
      <p:pic>
        <p:nvPicPr>
          <p:cNvPr id="6" name="Picture 5" descr="A screenshot of a device&#10;&#10;Description automatically generated with low confidence">
            <a:extLst>
              <a:ext uri="{FF2B5EF4-FFF2-40B4-BE49-F238E27FC236}">
                <a16:creationId xmlns:a16="http://schemas.microsoft.com/office/drawing/2014/main" id="{92AC55C2-CCD1-4DFB-BB1C-1CFF99A250EA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1527076" y="4986025"/>
            <a:ext cx="2550221" cy="607161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8" name="Picture 17" descr="A picture containing wall, indoor, plant, cup&#10;&#10;Description automatically generated">
            <a:extLst>
              <a:ext uri="{FF2B5EF4-FFF2-40B4-BE49-F238E27FC236}">
                <a16:creationId xmlns:a16="http://schemas.microsoft.com/office/drawing/2014/main" id="{FDE93797-1D35-4C2D-81CC-19279F8F5026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99460" y="817524"/>
            <a:ext cx="1868236" cy="2547594"/>
          </a:xfrm>
          <a:prstGeom prst="rect">
            <a:avLst/>
          </a:prstGeom>
        </p:spPr>
      </p:pic>
      <p:pic>
        <p:nvPicPr>
          <p:cNvPr id="12" name="Picture 11" descr="A screenshot of a cell phone&#10;&#10;Description automatically generated with medium confidence">
            <a:extLst>
              <a:ext uri="{FF2B5EF4-FFF2-40B4-BE49-F238E27FC236}">
                <a16:creationId xmlns:a16="http://schemas.microsoft.com/office/drawing/2014/main" id="{ADDBEF4C-CFCE-43B1-9CDB-33C985A20E77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37990" y="2431136"/>
            <a:ext cx="2471542" cy="313571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88CBFBA3-F3A2-43E8-B493-024CEE0F6E2C}"/>
              </a:ext>
            </a:extLst>
          </p:cNvPr>
          <p:cNvSpPr txBox="1"/>
          <p:nvPr/>
        </p:nvSpPr>
        <p:spPr>
          <a:xfrm>
            <a:off x="3130160" y="3557712"/>
            <a:ext cx="1767706" cy="120032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Colour palettes and overlays with my collections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62594F5-441C-4109-800C-FA87079DC4D8}"/>
              </a:ext>
            </a:extLst>
          </p:cNvPr>
          <p:cNvSpPr txBox="1"/>
          <p:nvPr/>
        </p:nvSpPr>
        <p:spPr>
          <a:xfrm>
            <a:off x="8997306" y="293284"/>
            <a:ext cx="1598130" cy="400110"/>
          </a:xfrm>
          <a:prstGeom prst="rect">
            <a:avLst/>
          </a:prstGeom>
          <a:solidFill>
            <a:schemeClr val="bg1"/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2000" spc="600" dirty="0">
                <a:latin typeface="Corbel Light" panose="020B0303020204020204" pitchFamily="34" charset="0"/>
              </a:rPr>
              <a:t>COLOUR</a:t>
            </a:r>
            <a:endParaRPr lang="en-GB" spc="300" dirty="0">
              <a:latin typeface="Corbel Light" panose="020B0303020204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07689C7-1656-41C7-9380-3BC4018223A7}"/>
              </a:ext>
            </a:extLst>
          </p:cNvPr>
          <p:cNvSpPr txBox="1"/>
          <p:nvPr/>
        </p:nvSpPr>
        <p:spPr>
          <a:xfrm>
            <a:off x="9936781" y="1692707"/>
            <a:ext cx="22211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Gouache painted palette  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7205324-1C19-470B-9BB1-88AB81B1E757}"/>
              </a:ext>
            </a:extLst>
          </p:cNvPr>
          <p:cNvCxnSpPr/>
          <p:nvPr/>
        </p:nvCxnSpPr>
        <p:spPr>
          <a:xfrm>
            <a:off x="7099392" y="511930"/>
            <a:ext cx="65988" cy="583413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C2DC71D8-243F-4889-910E-4DB101887044}"/>
              </a:ext>
            </a:extLst>
          </p:cNvPr>
          <p:cNvSpPr txBox="1"/>
          <p:nvPr/>
        </p:nvSpPr>
        <p:spPr>
          <a:xfrm>
            <a:off x="9911241" y="2545208"/>
            <a:ext cx="19121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palette comes from inspiration from the left side of this page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C712ED0-843F-41FF-9175-973F03961280}"/>
              </a:ext>
            </a:extLst>
          </p:cNvPr>
          <p:cNvSpPr txBox="1"/>
          <p:nvPr/>
        </p:nvSpPr>
        <p:spPr>
          <a:xfrm>
            <a:off x="9870293" y="4157876"/>
            <a:ext cx="218455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haven’t really experimented a lot into this colour palette with the design process. On reflection I want to further develop into major  </a:t>
            </a:r>
          </a:p>
        </p:txBody>
      </p:sp>
    </p:spTree>
    <p:extLst>
      <p:ext uri="{BB962C8B-B14F-4D97-AF65-F5344CB8AC3E}">
        <p14:creationId xmlns:p14="http://schemas.microsoft.com/office/powerpoint/2010/main" val="24378253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1C74A6E4-A308-4CFA-B966-BB7FB3E2E6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083" y="238961"/>
            <a:ext cx="4511449" cy="6380073"/>
          </a:xfrm>
          <a:prstGeom prst="rect">
            <a:avLst/>
          </a:prstGeom>
        </p:spPr>
      </p:pic>
      <p:pic>
        <p:nvPicPr>
          <p:cNvPr id="10" name="Picture 9" descr="A picture containing text, clapperboard&#10;&#10;Description automatically generated">
            <a:extLst>
              <a:ext uri="{FF2B5EF4-FFF2-40B4-BE49-F238E27FC236}">
                <a16:creationId xmlns:a16="http://schemas.microsoft.com/office/drawing/2014/main" id="{A5382B14-0265-4097-86A8-7388D98BDE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5781" y="238961"/>
            <a:ext cx="4511448" cy="638007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FDA70B7-15BE-483F-83ED-D224D47FD530}"/>
              </a:ext>
            </a:extLst>
          </p:cNvPr>
          <p:cNvSpPr txBox="1"/>
          <p:nvPr/>
        </p:nvSpPr>
        <p:spPr>
          <a:xfrm>
            <a:off x="763572" y="659876"/>
            <a:ext cx="2011576" cy="369332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Pattern at an angle </a:t>
            </a:r>
          </a:p>
        </p:txBody>
      </p:sp>
    </p:spTree>
    <p:extLst>
      <p:ext uri="{BB962C8B-B14F-4D97-AF65-F5344CB8AC3E}">
        <p14:creationId xmlns:p14="http://schemas.microsoft.com/office/powerpoint/2010/main" val="8855583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22745D0-9C4C-464F-B6A4-79F9226046FE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59341" y="580536"/>
            <a:ext cx="4030894" cy="5696928"/>
          </a:xfrm>
          <a:prstGeom prst="rect">
            <a:avLst/>
          </a:prstGeom>
        </p:spPr>
      </p:pic>
      <p:pic>
        <p:nvPicPr>
          <p:cNvPr id="11" name="Picture 10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AB7F2D69-DFB8-4E59-9557-1BE3F1305C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262" y="180972"/>
            <a:ext cx="3451588" cy="488122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D955D6B-733C-4F8F-A40D-A367EA1832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4314" y="1806383"/>
            <a:ext cx="5768424" cy="415135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F11FC45-71A1-47B1-8D8E-A614C6F2E898}"/>
              </a:ext>
            </a:extLst>
          </p:cNvPr>
          <p:cNvSpPr txBox="1"/>
          <p:nvPr/>
        </p:nvSpPr>
        <p:spPr>
          <a:xfrm>
            <a:off x="4650556" y="1085511"/>
            <a:ext cx="7117237" cy="646331"/>
          </a:xfrm>
          <a:prstGeom prst="rect">
            <a:avLst/>
          </a:prstGeom>
          <a:solidFill>
            <a:schemeClr val="bg1"/>
          </a:solidFill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Block Repeats 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Experimenting how the collection works together ready for major </a:t>
            </a:r>
          </a:p>
        </p:txBody>
      </p:sp>
    </p:spTree>
    <p:extLst>
      <p:ext uri="{BB962C8B-B14F-4D97-AF65-F5344CB8AC3E}">
        <p14:creationId xmlns:p14="http://schemas.microsoft.com/office/powerpoint/2010/main" val="29433507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ext, building, door&#10;&#10;Description automatically generated">
            <a:extLst>
              <a:ext uri="{FF2B5EF4-FFF2-40B4-BE49-F238E27FC236}">
                <a16:creationId xmlns:a16="http://schemas.microsoft.com/office/drawing/2014/main" id="{4BF5CF56-9130-4280-B251-A20AB69892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8988" y="1685740"/>
            <a:ext cx="6629552" cy="477327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25FEB43-4681-495B-B059-D909AD00FA5A}"/>
              </a:ext>
            </a:extLst>
          </p:cNvPr>
          <p:cNvSpPr txBox="1"/>
          <p:nvPr/>
        </p:nvSpPr>
        <p:spPr>
          <a:xfrm>
            <a:off x="4118988" y="857942"/>
            <a:ext cx="73859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Block Repeats visualization</a:t>
            </a:r>
          </a:p>
          <a:p>
            <a:pPr algn="ctr"/>
            <a:r>
              <a:rPr lang="en-GB" dirty="0"/>
              <a:t>Thinking more about how the colour palette look on a design 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B96F7C9-9EDB-4D81-B15A-F54600EBA4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112" y="398982"/>
            <a:ext cx="3804234" cy="5377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7329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picture containing text&#10;&#10;Description automatically generated">
            <a:extLst>
              <a:ext uri="{FF2B5EF4-FFF2-40B4-BE49-F238E27FC236}">
                <a16:creationId xmlns:a16="http://schemas.microsoft.com/office/drawing/2014/main" id="{377C11EF-5BAC-4784-A6B8-B437F58E17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0274" y="211297"/>
            <a:ext cx="4461080" cy="6308842"/>
          </a:xfrm>
          <a:prstGeom prst="rect">
            <a:avLst/>
          </a:prstGeom>
        </p:spPr>
      </p:pic>
      <p:pic>
        <p:nvPicPr>
          <p:cNvPr id="7" name="Picture 6" descr="Text&#10;&#10;Description automatically generated with medium confidence">
            <a:extLst>
              <a:ext uri="{FF2B5EF4-FFF2-40B4-BE49-F238E27FC236}">
                <a16:creationId xmlns:a16="http://schemas.microsoft.com/office/drawing/2014/main" id="{0A93D4F1-963F-4C8B-97D9-7A70ACFAB9F7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3729" y="211297"/>
            <a:ext cx="4410337" cy="623708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AC28487-CE34-4D7B-A91A-3C8FF1DE47AD}"/>
              </a:ext>
            </a:extLst>
          </p:cNvPr>
          <p:cNvSpPr txBox="1"/>
          <p:nvPr/>
        </p:nvSpPr>
        <p:spPr>
          <a:xfrm>
            <a:off x="5073804" y="1520733"/>
            <a:ext cx="1989056" cy="4001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spc="300" dirty="0">
                <a:latin typeface="+mj-lt"/>
              </a:rPr>
              <a:t>Block Repeat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41AC313-667B-4E23-92B6-E8679C0478DB}"/>
              </a:ext>
            </a:extLst>
          </p:cNvPr>
          <p:cNvSpPr txBox="1"/>
          <p:nvPr/>
        </p:nvSpPr>
        <p:spPr>
          <a:xfrm>
            <a:off x="5627629" y="4292316"/>
            <a:ext cx="1762812" cy="147732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This is a cut up version on the left and then have foliage in the background 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4D244D2F-38A4-4272-9921-BBACAF0E2E84}"/>
              </a:ext>
            </a:extLst>
          </p:cNvPr>
          <p:cNvCxnSpPr/>
          <p:nvPr/>
        </p:nvCxnSpPr>
        <p:spPr>
          <a:xfrm flipV="1">
            <a:off x="6254205" y="3990659"/>
            <a:ext cx="226069" cy="3016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52883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picture containing wall, indoor, stone, bathroom&#10;&#10;Description automatically generated">
            <a:extLst>
              <a:ext uri="{FF2B5EF4-FFF2-40B4-BE49-F238E27FC236}">
                <a16:creationId xmlns:a16="http://schemas.microsoft.com/office/drawing/2014/main" id="{3ABEAB26-9B62-48CF-86F1-6567C5AFBB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696" y="225284"/>
            <a:ext cx="4745218" cy="6329371"/>
          </a:xfrm>
          <a:prstGeom prst="rect">
            <a:avLst/>
          </a:prstGeom>
        </p:spPr>
      </p:pic>
      <p:pic>
        <p:nvPicPr>
          <p:cNvPr id="13" name="Picture 12" descr="A picture containing text, weapon, smoke, steam&#10;&#10;Description automatically generated">
            <a:extLst>
              <a:ext uri="{FF2B5EF4-FFF2-40B4-BE49-F238E27FC236}">
                <a16:creationId xmlns:a16="http://schemas.microsoft.com/office/drawing/2014/main" id="{BD6E162C-C3DF-4911-9FA2-5E1114D2C6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7170" y="1437948"/>
            <a:ext cx="3396054" cy="480268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441607F-F517-4B83-8D00-2B08DEB3C447}"/>
              </a:ext>
            </a:extLst>
          </p:cNvPr>
          <p:cNvSpPr txBox="1"/>
          <p:nvPr/>
        </p:nvSpPr>
        <p:spPr>
          <a:xfrm>
            <a:off x="4031696" y="983775"/>
            <a:ext cx="2705327" cy="369332"/>
          </a:xfrm>
          <a:prstGeom prst="rect">
            <a:avLst/>
          </a:prstGeom>
          <a:solidFill>
            <a:srgbClr val="24526A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/>
              <a:t>Visualization with Pattern </a:t>
            </a:r>
          </a:p>
        </p:txBody>
      </p:sp>
    </p:spTree>
    <p:extLst>
      <p:ext uri="{BB962C8B-B14F-4D97-AF65-F5344CB8AC3E}">
        <p14:creationId xmlns:p14="http://schemas.microsoft.com/office/powerpoint/2010/main" val="21725115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78EDDD3-C548-48EF-B3CA-B290B1719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9" name="Picture 8" descr="A picture containing wall, indoor, bathroom, sink&#10;&#10;Description automatically generated">
            <a:extLst>
              <a:ext uri="{FF2B5EF4-FFF2-40B4-BE49-F238E27FC236}">
                <a16:creationId xmlns:a16="http://schemas.microsoft.com/office/drawing/2014/main" id="{B95CC919-025F-4306-AAED-CCABAFD14EB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3" b="-2"/>
          <a:stretch/>
        </p:blipFill>
        <p:spPr>
          <a:xfrm>
            <a:off x="560393" y="166533"/>
            <a:ext cx="3809612" cy="6524936"/>
          </a:xfrm>
          <a:prstGeom prst="rect">
            <a:avLst/>
          </a:prstGeom>
        </p:spPr>
      </p:pic>
      <p:pic>
        <p:nvPicPr>
          <p:cNvPr id="7" name="Picture 6" descr="A picture containing text, wall, indoor, painting&#10;&#10;Description automatically generated">
            <a:extLst>
              <a:ext uri="{FF2B5EF4-FFF2-40B4-BE49-F238E27FC236}">
                <a16:creationId xmlns:a16="http://schemas.microsoft.com/office/drawing/2014/main" id="{D8064D99-6AB9-4714-9DD4-7836EFAAB56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3" b="-2"/>
          <a:stretch/>
        </p:blipFill>
        <p:spPr>
          <a:xfrm>
            <a:off x="4559781" y="166532"/>
            <a:ext cx="3797618" cy="6524936"/>
          </a:xfrm>
          <a:prstGeom prst="rect">
            <a:avLst/>
          </a:prstGeom>
        </p:spPr>
      </p:pic>
      <p:pic>
        <p:nvPicPr>
          <p:cNvPr id="5" name="Picture 4" descr="A blue door in a room&#10;&#10;Description automatically generated with low confidence">
            <a:extLst>
              <a:ext uri="{FF2B5EF4-FFF2-40B4-BE49-F238E27FC236}">
                <a16:creationId xmlns:a16="http://schemas.microsoft.com/office/drawing/2014/main" id="{97461B4A-8727-4600-BC9F-28CD1FF73D4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5" b="-4"/>
          <a:stretch/>
        </p:blipFill>
        <p:spPr>
          <a:xfrm>
            <a:off x="8187917" y="1499196"/>
            <a:ext cx="3822808" cy="316065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169D03D-B586-4C49-A4F7-047AFDAF8AC5}"/>
              </a:ext>
            </a:extLst>
          </p:cNvPr>
          <p:cNvSpPr txBox="1"/>
          <p:nvPr/>
        </p:nvSpPr>
        <p:spPr>
          <a:xfrm>
            <a:off x="3685879" y="873636"/>
            <a:ext cx="8436991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GB" dirty="0"/>
              <a:t>Visualization with Pattern – looking at the green and blue areas of the colour palette </a:t>
            </a:r>
          </a:p>
        </p:txBody>
      </p:sp>
    </p:spTree>
    <p:extLst>
      <p:ext uri="{BB962C8B-B14F-4D97-AF65-F5344CB8AC3E}">
        <p14:creationId xmlns:p14="http://schemas.microsoft.com/office/powerpoint/2010/main" val="36564516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6" name="Picture 5" descr="A picture containing chair, furniture, table, dining table&#10;&#10;Description automatically generated">
            <a:extLst>
              <a:ext uri="{FF2B5EF4-FFF2-40B4-BE49-F238E27FC236}">
                <a16:creationId xmlns:a16="http://schemas.microsoft.com/office/drawing/2014/main" id="{4DB9A5AB-BF36-4D56-B11A-0CF57F1ADBB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067"/>
          <a:stretch/>
        </p:blipFill>
        <p:spPr>
          <a:xfrm>
            <a:off x="-4084" y="10"/>
            <a:ext cx="6099050" cy="6857990"/>
          </a:xfrm>
          <a:prstGeom prst="rect">
            <a:avLst/>
          </a:prstGeom>
        </p:spPr>
      </p:pic>
      <p:pic>
        <p:nvPicPr>
          <p:cNvPr id="3" name="Picture 2" descr="A picture containing text, indoor, dining table&#10;&#10;Description automatically generated">
            <a:extLst>
              <a:ext uri="{FF2B5EF4-FFF2-40B4-BE49-F238E27FC236}">
                <a16:creationId xmlns:a16="http://schemas.microsoft.com/office/drawing/2014/main" id="{F8C27B40-42AD-433B-85F6-D772693665C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123"/>
          <a:stretch/>
        </p:blipFill>
        <p:spPr>
          <a:xfrm>
            <a:off x="6096844" y="10"/>
            <a:ext cx="6095156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44D747-12B9-4278-BC99-15438F7199AB}"/>
              </a:ext>
            </a:extLst>
          </p:cNvPr>
          <p:cNvSpPr txBox="1"/>
          <p:nvPr/>
        </p:nvSpPr>
        <p:spPr>
          <a:xfrm>
            <a:off x="1198181" y="1122363"/>
            <a:ext cx="9795637" cy="221588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kern="1200" spc="6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VISUALIZATIONS</a:t>
            </a:r>
          </a:p>
        </p:txBody>
      </p:sp>
    </p:spTree>
    <p:extLst>
      <p:ext uri="{BB962C8B-B14F-4D97-AF65-F5344CB8AC3E}">
        <p14:creationId xmlns:p14="http://schemas.microsoft.com/office/powerpoint/2010/main" val="3651438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329</Words>
  <Application>Microsoft Office PowerPoint</Application>
  <PresentationFormat>Widescreen</PresentationFormat>
  <Paragraphs>41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Corbel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Tia Kate Dawkins (1902267)</dc:creator>
  <cp:lastModifiedBy>Tia Kate Dawkins (1902267)</cp:lastModifiedBy>
  <cp:revision>2</cp:revision>
  <dcterms:created xsi:type="dcterms:W3CDTF">2021-03-18T12:18:18Z</dcterms:created>
  <dcterms:modified xsi:type="dcterms:W3CDTF">2021-03-18T18:45:40Z</dcterms:modified>
</cp:coreProperties>
</file>