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79BBA67-65D2-44BC-9760-66EF8FC340D5}"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2855219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9BBA67-65D2-44BC-9760-66EF8FC340D5}"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2055226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9BBA67-65D2-44BC-9760-66EF8FC340D5}"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2106754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79BBA67-65D2-44BC-9760-66EF8FC340D5}"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879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9BBA67-65D2-44BC-9760-66EF8FC340D5}" type="datetimeFigureOut">
              <a:rPr lang="en-GB" smtClean="0"/>
              <a:t>20/10/2026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2392093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79BBA67-65D2-44BC-9760-66EF8FC340D5}" type="datetimeFigureOut">
              <a:rPr lang="en-GB" smtClean="0"/>
              <a:t>20/10/2026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3095453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9BBA67-65D2-44BC-9760-66EF8FC340D5}" type="datetimeFigureOut">
              <a:rPr lang="en-GB" smtClean="0"/>
              <a:t>20/10/2026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479671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9BBA67-65D2-44BC-9760-66EF8FC340D5}"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3764741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9BBA67-65D2-44BC-9760-66EF8FC340D5}"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3793475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9BBA67-65D2-44BC-9760-66EF8FC340D5}"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1130401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9BBA67-65D2-44BC-9760-66EF8FC340D5}"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CEBA441-CDA3-40E2-9519-A9706F5408F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0958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D79BBA67-65D2-44BC-9760-66EF8FC340D5}"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1920890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D79BBA67-65D2-44BC-9760-66EF8FC340D5}"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EBA441-CDA3-40E2-9519-A9706F5408F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46132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D79BBA67-65D2-44BC-9760-66EF8FC340D5}"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3188786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9BBA67-65D2-44BC-9760-66EF8FC340D5}"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1618805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9BBA67-65D2-44BC-9760-66EF8FC340D5}"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CEBA441-CDA3-40E2-9519-A9706F5408F1}" type="slidenum">
              <a:rPr lang="en-GB" smtClean="0"/>
              <a:t>‹#›</a:t>
            </a:fld>
            <a:endParaRPr lang="en-GB"/>
          </a:p>
        </p:txBody>
      </p:sp>
    </p:spTree>
    <p:extLst>
      <p:ext uri="{BB962C8B-B14F-4D97-AF65-F5344CB8AC3E}">
        <p14:creationId xmlns:p14="http://schemas.microsoft.com/office/powerpoint/2010/main" val="286555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79BBA67-65D2-44BC-9760-66EF8FC340D5}" type="datetimeFigureOut">
              <a:rPr lang="en-GB" smtClean="0"/>
              <a:t>20/10/2026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CEBA441-CDA3-40E2-9519-A9706F5408F1}" type="slidenum">
              <a:rPr lang="en-GB" smtClean="0"/>
              <a:t>‹#›</a:t>
            </a:fld>
            <a:endParaRPr lang="en-GB"/>
          </a:p>
        </p:txBody>
      </p:sp>
    </p:spTree>
    <p:extLst>
      <p:ext uri="{BB962C8B-B14F-4D97-AF65-F5344CB8AC3E}">
        <p14:creationId xmlns:p14="http://schemas.microsoft.com/office/powerpoint/2010/main" val="37780206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A8827-B6F4-8C9D-D448-202A6FB2BF9D}"/>
              </a:ext>
            </a:extLst>
          </p:cNvPr>
          <p:cNvSpPr>
            <a:spLocks noGrp="1"/>
          </p:cNvSpPr>
          <p:nvPr>
            <p:ph type="ctrTitle"/>
          </p:nvPr>
        </p:nvSpPr>
        <p:spPr/>
        <p:txBody>
          <a:bodyPr>
            <a:normAutofit/>
          </a:bodyPr>
          <a:lstStyle/>
          <a:p>
            <a:r>
              <a:rPr lang="en-GB" sz="2400" dirty="0"/>
              <a:t>Jesica Manole</a:t>
            </a:r>
            <a:br>
              <a:rPr lang="en-GB" sz="2400" dirty="0"/>
            </a:br>
            <a:r>
              <a:rPr lang="en-GB" sz="2400" dirty="0"/>
              <a:t>2241691</a:t>
            </a:r>
            <a:br>
              <a:rPr lang="en-GB" sz="2400" dirty="0"/>
            </a:br>
            <a:r>
              <a:rPr lang="en-GB" sz="2400" dirty="0"/>
              <a:t>LCBB6023</a:t>
            </a:r>
          </a:p>
        </p:txBody>
      </p:sp>
    </p:spTree>
    <p:extLst>
      <p:ext uri="{BB962C8B-B14F-4D97-AF65-F5344CB8AC3E}">
        <p14:creationId xmlns:p14="http://schemas.microsoft.com/office/powerpoint/2010/main" val="8874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C2202-2075-FF0B-792B-133420E5F157}"/>
              </a:ext>
            </a:extLst>
          </p:cNvPr>
          <p:cNvSpPr>
            <a:spLocks noGrp="1"/>
          </p:cNvSpPr>
          <p:nvPr>
            <p:ph type="title"/>
          </p:nvPr>
        </p:nvSpPr>
        <p:spPr/>
        <p:txBody>
          <a:bodyPr>
            <a:normAutofit/>
          </a:bodyPr>
          <a:lstStyle/>
          <a:p>
            <a:r>
              <a:rPr lang="en-GB" sz="2800" dirty="0"/>
              <a:t>Introduction</a:t>
            </a:r>
          </a:p>
        </p:txBody>
      </p:sp>
      <p:sp>
        <p:nvSpPr>
          <p:cNvPr id="3" name="Content Placeholder 2">
            <a:extLst>
              <a:ext uri="{FF2B5EF4-FFF2-40B4-BE49-F238E27FC236}">
                <a16:creationId xmlns:a16="http://schemas.microsoft.com/office/drawing/2014/main" id="{CBEF726F-52F3-05B2-D09A-B966F0B35B7A}"/>
              </a:ext>
            </a:extLst>
          </p:cNvPr>
          <p:cNvSpPr>
            <a:spLocks noGrp="1"/>
          </p:cNvSpPr>
          <p:nvPr>
            <p:ph idx="1"/>
          </p:nvPr>
        </p:nvSpPr>
        <p:spPr>
          <a:xfrm>
            <a:off x="2458387" y="1588957"/>
            <a:ext cx="9046225" cy="4322265"/>
          </a:xfrm>
        </p:spPr>
        <p:txBody>
          <a:bodyPr>
            <a:normAutofit/>
          </a:bodyPr>
          <a:lstStyle/>
          <a:p>
            <a:pPr marL="0" indent="0">
              <a:buNone/>
            </a:pPr>
            <a:r>
              <a:rPr lang="en-GB" sz="2400" dirty="0"/>
              <a:t>Today, I will talk about cross-cultural negotiations between the UK and China. I will explain how cultural differences affect business and how companies can work together successfully and don’t let their different cultures affect the business.</a:t>
            </a:r>
          </a:p>
        </p:txBody>
      </p:sp>
    </p:spTree>
    <p:extLst>
      <p:ext uri="{BB962C8B-B14F-4D97-AF65-F5344CB8AC3E}">
        <p14:creationId xmlns:p14="http://schemas.microsoft.com/office/powerpoint/2010/main" val="1955675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9EA52-14BF-2780-C98D-163C5FA7DBC2}"/>
              </a:ext>
            </a:extLst>
          </p:cNvPr>
          <p:cNvSpPr>
            <a:spLocks noGrp="1"/>
          </p:cNvSpPr>
          <p:nvPr>
            <p:ph type="title"/>
          </p:nvPr>
        </p:nvSpPr>
        <p:spPr/>
        <p:txBody>
          <a:bodyPr>
            <a:normAutofit/>
          </a:bodyPr>
          <a:lstStyle/>
          <a:p>
            <a:r>
              <a:rPr lang="en-GB" sz="3200" dirty="0"/>
              <a:t>What is culture</a:t>
            </a:r>
          </a:p>
        </p:txBody>
      </p:sp>
      <p:sp>
        <p:nvSpPr>
          <p:cNvPr id="3" name="Content Placeholder 2">
            <a:extLst>
              <a:ext uri="{FF2B5EF4-FFF2-40B4-BE49-F238E27FC236}">
                <a16:creationId xmlns:a16="http://schemas.microsoft.com/office/drawing/2014/main" id="{0A787DCC-EEC0-B9EA-BEAC-FA9042B7FF43}"/>
              </a:ext>
            </a:extLst>
          </p:cNvPr>
          <p:cNvSpPr>
            <a:spLocks noGrp="1"/>
          </p:cNvSpPr>
          <p:nvPr>
            <p:ph idx="1"/>
          </p:nvPr>
        </p:nvSpPr>
        <p:spPr>
          <a:xfrm>
            <a:off x="2398426" y="1573967"/>
            <a:ext cx="9106186" cy="4337255"/>
          </a:xfrm>
        </p:spPr>
        <p:txBody>
          <a:bodyPr>
            <a:normAutofit/>
          </a:bodyPr>
          <a:lstStyle/>
          <a:p>
            <a:pPr marL="0" indent="0">
              <a:buNone/>
            </a:pPr>
            <a:r>
              <a:rPr lang="en-GB" sz="2000" dirty="0"/>
              <a:t>Culture is the way people think, communicate and behave. It can influence how people make decisions, express their opinions and build relationships at work and their beliefs. When people from different countries work together, they might not always understand each other straight away. For example, one person might be comfortable speaking directly, while another might prefer to be more careful with their words. Understanding these differences can help avoid misunderstandings and make working together easier.</a:t>
            </a:r>
          </a:p>
        </p:txBody>
      </p:sp>
    </p:spTree>
    <p:extLst>
      <p:ext uri="{BB962C8B-B14F-4D97-AF65-F5344CB8AC3E}">
        <p14:creationId xmlns:p14="http://schemas.microsoft.com/office/powerpoint/2010/main" val="1625942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ADA9-AC20-0143-8D57-1A9C420DA27F}"/>
              </a:ext>
            </a:extLst>
          </p:cNvPr>
          <p:cNvSpPr>
            <a:spLocks noGrp="1"/>
          </p:cNvSpPr>
          <p:nvPr>
            <p:ph type="title"/>
          </p:nvPr>
        </p:nvSpPr>
        <p:spPr/>
        <p:txBody>
          <a:bodyPr>
            <a:normAutofit/>
          </a:bodyPr>
          <a:lstStyle/>
          <a:p>
            <a:r>
              <a:rPr lang="en-GB" sz="2800" dirty="0"/>
              <a:t>Hofstede’s Cultural Dimensions Theory</a:t>
            </a:r>
          </a:p>
        </p:txBody>
      </p:sp>
      <p:sp>
        <p:nvSpPr>
          <p:cNvPr id="3" name="Content Placeholder 2">
            <a:extLst>
              <a:ext uri="{FF2B5EF4-FFF2-40B4-BE49-F238E27FC236}">
                <a16:creationId xmlns:a16="http://schemas.microsoft.com/office/drawing/2014/main" id="{AA988C15-B491-4D2A-4B5E-A7A79A5F0607}"/>
              </a:ext>
            </a:extLst>
          </p:cNvPr>
          <p:cNvSpPr>
            <a:spLocks noGrp="1"/>
          </p:cNvSpPr>
          <p:nvPr>
            <p:ph idx="1"/>
          </p:nvPr>
        </p:nvSpPr>
        <p:spPr>
          <a:xfrm>
            <a:off x="2443397" y="1543987"/>
            <a:ext cx="9061215" cy="4547117"/>
          </a:xfrm>
        </p:spPr>
        <p:txBody>
          <a:bodyPr/>
          <a:lstStyle/>
          <a:p>
            <a:pPr marL="0" indent="0">
              <a:buNone/>
            </a:pPr>
            <a:r>
              <a:rPr lang="en-GB" sz="2000" dirty="0"/>
              <a:t>Hofstede’s Cultural Dimensions Theory helps us understand how culture can affect people’s behaviour in business. One part of the theory is power distance, which looks at how people respond to authority and senior managers. Another is individualism versus collectivism which looks at whether people focus more on personal goals or the needs of a group. The theory also looks at long-term orientation which is about planning for the future. These ideas can help us understand why our British and Chinese partners might approach negotiations differently</a:t>
            </a:r>
            <a:r>
              <a:rPr lang="en-GB" dirty="0"/>
              <a:t>.</a:t>
            </a:r>
          </a:p>
        </p:txBody>
      </p:sp>
    </p:spTree>
    <p:extLst>
      <p:ext uri="{BB962C8B-B14F-4D97-AF65-F5344CB8AC3E}">
        <p14:creationId xmlns:p14="http://schemas.microsoft.com/office/powerpoint/2010/main" val="3478728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F5180-69DB-9E48-9FB4-F9E3A9AD3F2E}"/>
              </a:ext>
            </a:extLst>
          </p:cNvPr>
          <p:cNvSpPr>
            <a:spLocks noGrp="1"/>
          </p:cNvSpPr>
          <p:nvPr>
            <p:ph type="title"/>
          </p:nvPr>
        </p:nvSpPr>
        <p:spPr/>
        <p:txBody>
          <a:bodyPr>
            <a:normAutofit/>
          </a:bodyPr>
          <a:lstStyle/>
          <a:p>
            <a:r>
              <a:rPr lang="en-GB" sz="2800" dirty="0"/>
              <a:t>Communication Styles</a:t>
            </a:r>
          </a:p>
        </p:txBody>
      </p:sp>
      <p:sp>
        <p:nvSpPr>
          <p:cNvPr id="3" name="Content Placeholder 2">
            <a:extLst>
              <a:ext uri="{FF2B5EF4-FFF2-40B4-BE49-F238E27FC236}">
                <a16:creationId xmlns:a16="http://schemas.microsoft.com/office/drawing/2014/main" id="{CCCC0325-B941-309C-5B00-4BCF2E310FDB}"/>
              </a:ext>
            </a:extLst>
          </p:cNvPr>
          <p:cNvSpPr>
            <a:spLocks noGrp="1"/>
          </p:cNvSpPr>
          <p:nvPr>
            <p:ph idx="1"/>
          </p:nvPr>
        </p:nvSpPr>
        <p:spPr>
          <a:xfrm>
            <a:off x="2278505" y="1334125"/>
            <a:ext cx="9226107" cy="4577097"/>
          </a:xfrm>
        </p:spPr>
        <p:txBody>
          <a:bodyPr>
            <a:normAutofit/>
          </a:bodyPr>
          <a:lstStyle/>
          <a:p>
            <a:pPr marL="0" indent="0">
              <a:buNone/>
            </a:pPr>
            <a:r>
              <a:rPr lang="en-GB" sz="2000" dirty="0"/>
              <a:t>Communication is one of the most important parts of business negotiations. British people may be more direct when sharing opinions or disagreeing with something. In some Chinese business settings, people may communicate more indirectly because they want to show respect and avoid embarrassing others. This could cause confusion if we misunderstand what the other person means. To avoid this, we should listen carefully, speak politely and ask questions if we are unsure about something. This will help both companies understand each other better. Making research on each other’s cultural it’s very important that we are aware of what could disrespect each other including the tone or the body language.</a:t>
            </a:r>
          </a:p>
        </p:txBody>
      </p:sp>
    </p:spTree>
    <p:extLst>
      <p:ext uri="{BB962C8B-B14F-4D97-AF65-F5344CB8AC3E}">
        <p14:creationId xmlns:p14="http://schemas.microsoft.com/office/powerpoint/2010/main" val="563005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D138B-8F28-3E3F-839E-A434D6C7810F}"/>
              </a:ext>
            </a:extLst>
          </p:cNvPr>
          <p:cNvSpPr>
            <a:spLocks noGrp="1"/>
          </p:cNvSpPr>
          <p:nvPr>
            <p:ph type="title"/>
          </p:nvPr>
        </p:nvSpPr>
        <p:spPr/>
        <p:txBody>
          <a:bodyPr>
            <a:normAutofit/>
          </a:bodyPr>
          <a:lstStyle/>
          <a:p>
            <a:r>
              <a:rPr lang="en-GB" sz="2800" dirty="0"/>
              <a:t>Decision-Making And Hierarchy</a:t>
            </a:r>
          </a:p>
        </p:txBody>
      </p:sp>
      <p:sp>
        <p:nvSpPr>
          <p:cNvPr id="3" name="Content Placeholder 2">
            <a:extLst>
              <a:ext uri="{FF2B5EF4-FFF2-40B4-BE49-F238E27FC236}">
                <a16:creationId xmlns:a16="http://schemas.microsoft.com/office/drawing/2014/main" id="{77257129-85B5-477A-7357-5D3ACF8A4B2D}"/>
              </a:ext>
            </a:extLst>
          </p:cNvPr>
          <p:cNvSpPr>
            <a:spLocks noGrp="1"/>
          </p:cNvSpPr>
          <p:nvPr>
            <p:ph idx="1"/>
          </p:nvPr>
        </p:nvSpPr>
        <p:spPr>
          <a:xfrm>
            <a:off x="2443397" y="1454046"/>
            <a:ext cx="9061215" cy="4457176"/>
          </a:xfrm>
        </p:spPr>
        <p:txBody>
          <a:bodyPr>
            <a:normAutofit/>
          </a:bodyPr>
          <a:lstStyle/>
          <a:p>
            <a:pPr marL="0" indent="0">
              <a:buNone/>
            </a:pPr>
            <a:r>
              <a:rPr lang="en-GB" sz="2000" dirty="0"/>
              <a:t>One difference is how decisions are made. In some Chinese companies, senior managers have an important role in making business decisions. This means that even if a meeting goes well, the company might need more time to discuss the proposal before agreeing. We should understand that this does not necessarily mean they are not interested. Instead of rushing them, we should be patient and give them time to make their decision. Showing respect for their process can help us build trust and maintain a good business relationship.</a:t>
            </a:r>
          </a:p>
        </p:txBody>
      </p:sp>
    </p:spTree>
    <p:extLst>
      <p:ext uri="{BB962C8B-B14F-4D97-AF65-F5344CB8AC3E}">
        <p14:creationId xmlns:p14="http://schemas.microsoft.com/office/powerpoint/2010/main" val="2867028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7E9C-C4A9-4AA9-B2F5-A1983E95F61C}"/>
              </a:ext>
            </a:extLst>
          </p:cNvPr>
          <p:cNvSpPr>
            <a:spLocks noGrp="1"/>
          </p:cNvSpPr>
          <p:nvPr>
            <p:ph type="title"/>
          </p:nvPr>
        </p:nvSpPr>
        <p:spPr/>
        <p:txBody>
          <a:bodyPr>
            <a:normAutofit/>
          </a:bodyPr>
          <a:lstStyle/>
          <a:p>
            <a:r>
              <a:rPr lang="en-GB" sz="2800" dirty="0"/>
              <a:t>Guanxi And Building Trust</a:t>
            </a:r>
          </a:p>
        </p:txBody>
      </p:sp>
      <p:sp>
        <p:nvSpPr>
          <p:cNvPr id="3" name="Content Placeholder 2">
            <a:extLst>
              <a:ext uri="{FF2B5EF4-FFF2-40B4-BE49-F238E27FC236}">
                <a16:creationId xmlns:a16="http://schemas.microsoft.com/office/drawing/2014/main" id="{B63C8C5C-7FEB-E2EF-F152-0C07BCD6841D}"/>
              </a:ext>
            </a:extLst>
          </p:cNvPr>
          <p:cNvSpPr>
            <a:spLocks noGrp="1"/>
          </p:cNvSpPr>
          <p:nvPr>
            <p:ph idx="1"/>
          </p:nvPr>
        </p:nvSpPr>
        <p:spPr>
          <a:xfrm>
            <a:off x="2248525" y="1379095"/>
            <a:ext cx="9256087" cy="4532127"/>
          </a:xfrm>
        </p:spPr>
        <p:txBody>
          <a:bodyPr>
            <a:normAutofit/>
          </a:bodyPr>
          <a:lstStyle/>
          <a:p>
            <a:pPr marL="0" indent="0">
              <a:buNone/>
            </a:pPr>
            <a:r>
              <a:rPr lang="en-GB" sz="2000" dirty="0"/>
              <a:t>Guanxi is a Chinese concept that focuses on relationships, connections and trust. Building a good relationship can be just as important as discussing the business deal itself. For example, our Chinese partners may want to know whether we are reliable and serious about working together in the future. We should take time to get to know them, communicate regularly and keep any promises we make. By showing that we respect and value the relationship we can create a stronger partnership that could benefit both companies in the future.</a:t>
            </a:r>
          </a:p>
        </p:txBody>
      </p:sp>
    </p:spTree>
    <p:extLst>
      <p:ext uri="{BB962C8B-B14F-4D97-AF65-F5344CB8AC3E}">
        <p14:creationId xmlns:p14="http://schemas.microsoft.com/office/powerpoint/2010/main" val="1347217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69D2-BE24-5DF8-322C-3A106E7EAE1A}"/>
              </a:ext>
            </a:extLst>
          </p:cNvPr>
          <p:cNvSpPr>
            <a:spLocks noGrp="1"/>
          </p:cNvSpPr>
          <p:nvPr>
            <p:ph type="title"/>
          </p:nvPr>
        </p:nvSpPr>
        <p:spPr/>
        <p:txBody>
          <a:bodyPr>
            <a:normAutofit/>
          </a:bodyPr>
          <a:lstStyle/>
          <a:p>
            <a:r>
              <a:rPr lang="en-GB" sz="2800" dirty="0"/>
              <a:t>Time And Conflict Resolution </a:t>
            </a:r>
          </a:p>
        </p:txBody>
      </p:sp>
      <p:sp>
        <p:nvSpPr>
          <p:cNvPr id="3" name="Content Placeholder 2">
            <a:extLst>
              <a:ext uri="{FF2B5EF4-FFF2-40B4-BE49-F238E27FC236}">
                <a16:creationId xmlns:a16="http://schemas.microsoft.com/office/drawing/2014/main" id="{266E99EE-85CF-C649-ACE5-CDAD229AC068}"/>
              </a:ext>
            </a:extLst>
          </p:cNvPr>
          <p:cNvSpPr>
            <a:spLocks noGrp="1"/>
          </p:cNvSpPr>
          <p:nvPr>
            <p:ph idx="1"/>
          </p:nvPr>
        </p:nvSpPr>
        <p:spPr>
          <a:xfrm>
            <a:off x="2592924" y="1454046"/>
            <a:ext cx="8911688" cy="4457176"/>
          </a:xfrm>
        </p:spPr>
        <p:txBody>
          <a:bodyPr>
            <a:normAutofit/>
          </a:bodyPr>
          <a:lstStyle/>
          <a:p>
            <a:pPr marL="0" indent="0">
              <a:buNone/>
            </a:pPr>
            <a:r>
              <a:rPr lang="en-GB" sz="2000" dirty="0"/>
              <a:t>Time and conflict resolution can also affect international negotiations. Different companies may have different expectations about how quickly decisions should be made. We should allow enough time for discussions and avoid putting unnecessary pressure on our Chinese partners. Disagreements may happen over costs, technology sharing or responsibilities. If this happens, both companies should listen to each other’s concerns and remain professional. Finding a fair solution can prevent conflict and help maintain a positive relationship. It is very important to communicate.</a:t>
            </a:r>
          </a:p>
        </p:txBody>
      </p:sp>
    </p:spTree>
    <p:extLst>
      <p:ext uri="{BB962C8B-B14F-4D97-AF65-F5344CB8AC3E}">
        <p14:creationId xmlns:p14="http://schemas.microsoft.com/office/powerpoint/2010/main" val="2021249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23A84-2E66-84CB-F0F5-8117798A401A}"/>
              </a:ext>
            </a:extLst>
          </p:cNvPr>
          <p:cNvSpPr>
            <a:spLocks noGrp="1"/>
          </p:cNvSpPr>
          <p:nvPr>
            <p:ph type="title"/>
          </p:nvPr>
        </p:nvSpPr>
        <p:spPr/>
        <p:txBody>
          <a:bodyPr>
            <a:normAutofit/>
          </a:bodyPr>
          <a:lstStyle/>
          <a:p>
            <a:r>
              <a:rPr lang="en-GB" sz="2800" dirty="0"/>
              <a:t>Strategies For successful Negotiations</a:t>
            </a:r>
          </a:p>
        </p:txBody>
      </p:sp>
      <p:sp>
        <p:nvSpPr>
          <p:cNvPr id="3" name="Content Placeholder 2">
            <a:extLst>
              <a:ext uri="{FF2B5EF4-FFF2-40B4-BE49-F238E27FC236}">
                <a16:creationId xmlns:a16="http://schemas.microsoft.com/office/drawing/2014/main" id="{041882AB-D1E1-37B2-9ADB-F9B893044FC7}"/>
              </a:ext>
            </a:extLst>
          </p:cNvPr>
          <p:cNvSpPr>
            <a:spLocks noGrp="1"/>
          </p:cNvSpPr>
          <p:nvPr>
            <p:ph idx="1"/>
          </p:nvPr>
        </p:nvSpPr>
        <p:spPr>
          <a:xfrm>
            <a:off x="2368446" y="1349115"/>
            <a:ext cx="9136166" cy="4562107"/>
          </a:xfrm>
        </p:spPr>
        <p:txBody>
          <a:bodyPr>
            <a:normAutofit/>
          </a:bodyPr>
          <a:lstStyle/>
          <a:p>
            <a:pPr marL="0" indent="0">
              <a:buNone/>
            </a:pPr>
            <a:r>
              <a:rPr lang="en-GB" sz="2000" dirty="0"/>
              <a:t>There are a lot of strategies we can use to achieve successful negotiations. First we should research Chinese business culture before meetings, so we understand their expectations. Second, we should communicate clearly and show respect for senior managers. We should also be patient, build trust and consider using a professional interpreter if there is a language barrier. Finally, both companies should discuss their goals openly and work together to find an agreement that benefits everyone. And doesn’t cause any conflict.</a:t>
            </a:r>
          </a:p>
        </p:txBody>
      </p:sp>
    </p:spTree>
    <p:extLst>
      <p:ext uri="{BB962C8B-B14F-4D97-AF65-F5344CB8AC3E}">
        <p14:creationId xmlns:p14="http://schemas.microsoft.com/office/powerpoint/2010/main" val="146769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7906-A0E9-B5E9-014F-D25997EB03C7}"/>
              </a:ext>
            </a:extLst>
          </p:cNvPr>
          <p:cNvSpPr>
            <a:spLocks noGrp="1"/>
          </p:cNvSpPr>
          <p:nvPr>
            <p:ph type="title"/>
          </p:nvPr>
        </p:nvSpPr>
        <p:spPr/>
        <p:txBody>
          <a:bodyPr>
            <a:normAutofit/>
          </a:bodyPr>
          <a:lstStyle/>
          <a:p>
            <a:r>
              <a:rPr lang="en-GB" sz="2800" dirty="0"/>
              <a:t>Win-Win Agreement</a:t>
            </a:r>
          </a:p>
        </p:txBody>
      </p:sp>
      <p:sp>
        <p:nvSpPr>
          <p:cNvPr id="3" name="Content Placeholder 2">
            <a:extLst>
              <a:ext uri="{FF2B5EF4-FFF2-40B4-BE49-F238E27FC236}">
                <a16:creationId xmlns:a16="http://schemas.microsoft.com/office/drawing/2014/main" id="{ED7C09F2-E7EB-C7A6-23F5-DF9D9B08837C}"/>
              </a:ext>
            </a:extLst>
          </p:cNvPr>
          <p:cNvSpPr>
            <a:spLocks noGrp="1"/>
          </p:cNvSpPr>
          <p:nvPr>
            <p:ph idx="1"/>
          </p:nvPr>
        </p:nvSpPr>
        <p:spPr>
          <a:xfrm>
            <a:off x="2263515" y="1289154"/>
            <a:ext cx="9241097" cy="4622068"/>
          </a:xfrm>
        </p:spPr>
        <p:txBody>
          <a:bodyPr>
            <a:normAutofit/>
          </a:bodyPr>
          <a:lstStyle/>
          <a:p>
            <a:pPr marL="0" indent="0">
              <a:buNone/>
            </a:pPr>
            <a:r>
              <a:rPr lang="en-GB" sz="2000" dirty="0"/>
              <a:t>A win-win agreement means that both companies benefit from the partnership. GreenTech Solutions wants to develop its technology and expand into Asian markets, while Shenzhen Smart Energy Co. may want to enter European markets and develop new business opportunities. Both companies should agree on profits, responsibilities, costs and technology sharing. By understanding each other’s needs and treating both sides fairly, they can create a successful partnership that supports long-term growth.</a:t>
            </a:r>
          </a:p>
        </p:txBody>
      </p:sp>
    </p:spTree>
    <p:extLst>
      <p:ext uri="{BB962C8B-B14F-4D97-AF65-F5344CB8AC3E}">
        <p14:creationId xmlns:p14="http://schemas.microsoft.com/office/powerpoint/2010/main" val="2047558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FCF5B-347C-4810-0122-157DCC0F4708}"/>
              </a:ext>
            </a:extLst>
          </p:cNvPr>
          <p:cNvSpPr>
            <a:spLocks noGrp="1"/>
          </p:cNvSpPr>
          <p:nvPr>
            <p:ph type="title"/>
          </p:nvPr>
        </p:nvSpPr>
        <p:spPr/>
        <p:txBody>
          <a:bodyPr>
            <a:normAutofit/>
          </a:bodyPr>
          <a:lstStyle/>
          <a:p>
            <a:r>
              <a:rPr lang="en-GB" sz="2800" dirty="0"/>
              <a:t>Cultural Awareness And Adaptability</a:t>
            </a:r>
          </a:p>
        </p:txBody>
      </p:sp>
      <p:sp>
        <p:nvSpPr>
          <p:cNvPr id="3" name="Content Placeholder 2">
            <a:extLst>
              <a:ext uri="{FF2B5EF4-FFF2-40B4-BE49-F238E27FC236}">
                <a16:creationId xmlns:a16="http://schemas.microsoft.com/office/drawing/2014/main" id="{0D15AE0E-C7F6-2EFA-649B-D1F36F0C1243}"/>
              </a:ext>
            </a:extLst>
          </p:cNvPr>
          <p:cNvSpPr>
            <a:spLocks noGrp="1"/>
          </p:cNvSpPr>
          <p:nvPr>
            <p:ph idx="1"/>
          </p:nvPr>
        </p:nvSpPr>
        <p:spPr>
          <a:xfrm>
            <a:off x="2278505" y="1364105"/>
            <a:ext cx="9226107" cy="4547117"/>
          </a:xfrm>
        </p:spPr>
        <p:txBody>
          <a:bodyPr>
            <a:normAutofit/>
          </a:bodyPr>
          <a:lstStyle/>
          <a:p>
            <a:pPr marL="0" indent="0">
              <a:buNone/>
            </a:pPr>
            <a:r>
              <a:rPr lang="en-GB" sz="2000" dirty="0"/>
              <a:t>Cultural awareness means understanding and respecting differences between people from different backgrounds. Adaptability means being willing to adjust our communication and behaviour when working with others. For example, we may need to allow more time for decisions or change how we communicate during meetings. These skills can reduce misunderstandings, improve teamwork and strengthen relationships. They are particularly important for companies operating internationally because successful partnerships depend on cooperation and mutual respect.</a:t>
            </a:r>
          </a:p>
        </p:txBody>
      </p:sp>
    </p:spTree>
    <p:extLst>
      <p:ext uri="{BB962C8B-B14F-4D97-AF65-F5344CB8AC3E}">
        <p14:creationId xmlns:p14="http://schemas.microsoft.com/office/powerpoint/2010/main" val="3807215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657D9-D9B1-8330-A7A4-6098E700A403}"/>
              </a:ext>
            </a:extLst>
          </p:cNvPr>
          <p:cNvSpPr>
            <a:spLocks noGrp="1"/>
          </p:cNvSpPr>
          <p:nvPr>
            <p:ph type="title"/>
          </p:nvPr>
        </p:nvSpPr>
        <p:spPr/>
        <p:txBody>
          <a:bodyPr>
            <a:normAutofit/>
          </a:bodyPr>
          <a:lstStyle/>
          <a:p>
            <a:r>
              <a:rPr lang="en-GB" sz="2800" dirty="0"/>
              <a:t>Conclusion</a:t>
            </a:r>
          </a:p>
        </p:txBody>
      </p:sp>
      <p:sp>
        <p:nvSpPr>
          <p:cNvPr id="3" name="Content Placeholder 2">
            <a:extLst>
              <a:ext uri="{FF2B5EF4-FFF2-40B4-BE49-F238E27FC236}">
                <a16:creationId xmlns:a16="http://schemas.microsoft.com/office/drawing/2014/main" id="{91608EDE-CF22-07A2-2C2B-E8030D67D226}"/>
              </a:ext>
            </a:extLst>
          </p:cNvPr>
          <p:cNvSpPr>
            <a:spLocks noGrp="1"/>
          </p:cNvSpPr>
          <p:nvPr>
            <p:ph idx="1"/>
          </p:nvPr>
        </p:nvSpPr>
        <p:spPr>
          <a:xfrm>
            <a:off x="2293495" y="1214203"/>
            <a:ext cx="9211117" cy="4697019"/>
          </a:xfrm>
        </p:spPr>
        <p:txBody>
          <a:bodyPr>
            <a:normAutofit/>
          </a:bodyPr>
          <a:lstStyle/>
          <a:p>
            <a:pPr marL="0" indent="0">
              <a:buNone/>
            </a:pPr>
            <a:r>
              <a:rPr lang="en-GB" sz="2000" dirty="0"/>
              <a:t>In conclusion cultural differences can have an important impact on international business negotiations. Communication styles, hierarchy, trust and decision-making can all affect how companies work together. However, these challenges can be managed through preparation, patience and effective communication. By respecting Chinese business practices and focusing on shared goals, GreenTech Solutions Ltd. can build a successful partnership with Shenzhen Smart Energy Co. This shows that cultural awareness and adaptability are essential for successful international business.</a:t>
            </a:r>
          </a:p>
        </p:txBody>
      </p:sp>
    </p:spTree>
    <p:extLst>
      <p:ext uri="{BB962C8B-B14F-4D97-AF65-F5344CB8AC3E}">
        <p14:creationId xmlns:p14="http://schemas.microsoft.com/office/powerpoint/2010/main" val="932898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CB93D-FC8D-A9D4-390C-5EE020BB75A0}"/>
              </a:ext>
            </a:extLst>
          </p:cNvPr>
          <p:cNvSpPr>
            <a:spLocks noGrp="1"/>
          </p:cNvSpPr>
          <p:nvPr>
            <p:ph type="title"/>
          </p:nvPr>
        </p:nvSpPr>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8B0AB1FA-807D-7C9F-1759-113C7D7102A4}"/>
              </a:ext>
            </a:extLst>
          </p:cNvPr>
          <p:cNvSpPr>
            <a:spLocks noGrp="1"/>
          </p:cNvSpPr>
          <p:nvPr>
            <p:ph idx="1"/>
          </p:nvPr>
        </p:nvSpPr>
        <p:spPr>
          <a:xfrm>
            <a:off x="2263515" y="1424066"/>
            <a:ext cx="9241097" cy="4487156"/>
          </a:xfrm>
        </p:spPr>
        <p:txBody>
          <a:bodyPr>
            <a:normAutofit/>
          </a:bodyPr>
          <a:lstStyle/>
          <a:p>
            <a:pPr marL="0" indent="0">
              <a:buNone/>
            </a:pPr>
            <a:r>
              <a:rPr lang="en-GB" sz="2400" dirty="0"/>
              <a:t>Brett, J.M. (2014). Negotiating Globally: How to Negotiate Deals, Resolve Disputes, and Make Decisions Across Cultural Boundaries. 3rd ed. Jossey-Bass.</a:t>
            </a:r>
          </a:p>
          <a:p>
            <a:pPr marL="0" indent="0">
              <a:buNone/>
            </a:pPr>
            <a:r>
              <a:rPr lang="en-GB" sz="2400" dirty="0"/>
              <a:t>Hofstede, G., Hofstede, G.J. and Minkov, M. (2010). Cultures and Organizations: Software of the Mind. 3rd ed. McGraw-Hill.</a:t>
            </a:r>
          </a:p>
          <a:p>
            <a:pPr marL="0" indent="0">
              <a:buNone/>
            </a:pPr>
            <a:r>
              <a:rPr lang="en-GB" sz="2400" dirty="0"/>
              <a:t>Meyer, E. (2014). The Culture Map: Breaking Through the Invisible Boundaries of Global Business. PublicAffairs.</a:t>
            </a:r>
          </a:p>
          <a:p>
            <a:pPr marL="0" indent="0">
              <a:buNone/>
            </a:pPr>
            <a:r>
              <a:rPr lang="en-GB" sz="2400" dirty="0"/>
              <a:t>Hall, E.T. (1976). Beyond Culture. Anchor Press/Doubleday</a:t>
            </a:r>
          </a:p>
        </p:txBody>
      </p:sp>
    </p:spTree>
    <p:extLst>
      <p:ext uri="{BB962C8B-B14F-4D97-AF65-F5344CB8AC3E}">
        <p14:creationId xmlns:p14="http://schemas.microsoft.com/office/powerpoint/2010/main" val="216933183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9182598def3a01857cf1200d41264168">
  <xsd:schema xmlns:xsd="http://www.w3.org/2001/XMLSchema" xmlns:xs="http://www.w3.org/2001/XMLSchema" xmlns:p="http://schemas.microsoft.com/office/2006/metadata/properties" xmlns:ns3="901b7179-a49d-4669-ab88-101a0e80079b" targetNamespace="http://schemas.microsoft.com/office/2006/metadata/properties" ma:root="true" ma:fieldsID="4e969c98dcc8693ed513aaff5698ed8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E1CCE788-2A0B-45C3-9DAA-BF3757C2E5A7}">
  <ds:schemaRefs>
    <ds:schemaRef ds:uri="http://schemas.microsoft.com/sharepoint/v3/contenttype/forms"/>
  </ds:schemaRefs>
</ds:datastoreItem>
</file>

<file path=customXml/itemProps2.xml><?xml version="1.0" encoding="utf-8"?>
<ds:datastoreItem xmlns:ds="http://schemas.openxmlformats.org/officeDocument/2006/customXml" ds:itemID="{AABFF29F-E753-46BA-8AEF-ABFD9BC6C9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7EEEE0-921D-4186-ADFB-BD5B730716CB}">
  <ds:schemaRefs>
    <ds:schemaRef ds:uri="901b7179-a49d-4669-ab88-101a0e80079b"/>
    <ds:schemaRef ds:uri="http://purl.org/dc/elements/1.1/"/>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Wisp</Template>
  <TotalTime>48</TotalTime>
  <Words>1088</Words>
  <Application>Microsoft Office PowerPoint</Application>
  <PresentationFormat>Widescreen</PresentationFormat>
  <Paragraphs>28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Wisp</vt:lpstr>
      <vt:lpstr>Jesica Manole 2241691 LCBB6023</vt:lpstr>
      <vt:lpstr>Introduction</vt:lpstr>
      <vt:lpstr>What is culture</vt:lpstr>
      <vt:lpstr>Hofstede’s Cultural Dimensions Theory</vt:lpstr>
      <vt:lpstr>Communication Styles</vt:lpstr>
      <vt:lpstr>Decision-Making And Hierarchy</vt:lpstr>
      <vt:lpstr>Guanxi And Building Trust</vt:lpstr>
      <vt:lpstr>Time And Conflict Resolution </vt:lpstr>
      <vt:lpstr>Strategies For successful Negotiations</vt:lpstr>
      <vt:lpstr>Win-Win Agreement</vt:lpstr>
      <vt:lpstr>Cultural Awareness And Adaptability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Manole (2433629)</dc:creator>
  <cp:lastModifiedBy>Gabriela Manole (2433629)</cp:lastModifiedBy>
  <cp:revision>1</cp:revision>
  <dcterms:created xsi:type="dcterms:W3CDTF">2026-10-20T11:37:26Z</dcterms:created>
  <dcterms:modified xsi:type="dcterms:W3CDTF">2026-10-20T12:35:25Z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