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4"/>
  </p:sldMasterIdLst>
  <p:notesMasterIdLst>
    <p:notesMasterId r:id="rId15"/>
  </p:notesMasterIdLst>
  <p:handoutMasterIdLst>
    <p:handoutMasterId r:id="rId16"/>
  </p:handoutMasterIdLst>
  <p:sldIdLst>
    <p:sldId id="1497" r:id="rId5"/>
    <p:sldId id="1515" r:id="rId6"/>
    <p:sldId id="1499" r:id="rId7"/>
    <p:sldId id="1517" r:id="rId8"/>
    <p:sldId id="1513" r:id="rId9"/>
    <p:sldId id="1518" r:id="rId10"/>
    <p:sldId id="1503" r:id="rId11"/>
    <p:sldId id="1506" r:id="rId12"/>
    <p:sldId id="1508" r:id="rId13"/>
    <p:sldId id="151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6600"/>
    <a:srgbClr val="FF9933"/>
    <a:srgbClr val="FFC643"/>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25D5F1-B8AC-4511-86D7-BD01F4EADB20}" v="61" dt="2026-10-18T15:56:26.255"/>
  </p1510:revLst>
</p1510:revInfo>
</file>

<file path=ppt/tableStyles.xml><?xml version="1.0" encoding="utf-8"?>
<a:tblStyleLst xmlns:a="http://schemas.openxmlformats.org/drawingml/2006/main" def="{0E3FDE45-AF77-4B5C-9715-49D594BDF05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791" autoAdjust="0"/>
  </p:normalViewPr>
  <p:slideViewPr>
    <p:cSldViewPr snapToGrid="0">
      <p:cViewPr varScale="1">
        <p:scale>
          <a:sx n="69" d="100"/>
          <a:sy n="69" d="100"/>
        </p:scale>
        <p:origin x="1234" y="67"/>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rdia Clarke" userId="984f4fca032e5b9b" providerId="LiveId" clId="{063C05A3-4E15-4070-B9BF-91867A7F49B8}"/>
    <pc:docChg chg="modSld">
      <pc:chgData name="Nordia Clarke" userId="984f4fca032e5b9b" providerId="LiveId" clId="{063C05A3-4E15-4070-B9BF-91867A7F49B8}" dt="2026-10-18T15:59:29.075" v="0" actId="2"/>
      <pc:docMkLst>
        <pc:docMk/>
      </pc:docMkLst>
      <pc:sldChg chg="modSp mod">
        <pc:chgData name="Nordia Clarke" userId="984f4fca032e5b9b" providerId="LiveId" clId="{063C05A3-4E15-4070-B9BF-91867A7F49B8}" dt="2026-10-18T15:59:29.075" v="0" actId="2"/>
        <pc:sldMkLst>
          <pc:docMk/>
          <pc:sldMk cId="1327442696" sldId="1516"/>
        </pc:sldMkLst>
        <pc:spChg chg="mod">
          <ac:chgData name="Nordia Clarke" userId="984f4fca032e5b9b" providerId="LiveId" clId="{063C05A3-4E15-4070-B9BF-91867A7F49B8}" dt="2026-10-18T15:59:29.075" v="0" actId="2"/>
          <ac:spMkLst>
            <pc:docMk/>
            <pc:sldMk cId="1327442696" sldId="1516"/>
            <ac:spMk id="5" creationId="{DF02187C-9F2D-BAF4-F52C-26E4FFDF6CB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10/18/2026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10/18/2026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1675290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154400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3522364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3279213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3276549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2805320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27486836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897392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24723832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38573382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5109527"/>
            <a:ext cx="10923934" cy="730884"/>
          </a:xfrm>
        </p:spPr>
        <p:txBody>
          <a:bodyPr anchor="t">
            <a:no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5857241"/>
            <a:ext cx="10923934" cy="382590"/>
          </a:xfrm>
        </p:spPr>
        <p:txBody>
          <a:bodyPr anchor="t">
            <a:no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1"/>
            <a:ext cx="12191999" cy="4728526"/>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Click icon to add picture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B3EF4EF1-D9A3-1B4B-824F-63DEB13C7D30}" type="datetime1">
              <a:rPr lang="en-US" smtClean="0"/>
              <a:t>10/18/2026</a:t>
            </a:fld>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Growth marketing plan</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221603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001714"/>
            <a:ext cx="10923934" cy="75565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30" y="2138372"/>
            <a:ext cx="10923934" cy="40846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41A8624-D4B9-7C44-BA3F-B13CDFB276DF}" type="datetime1">
              <a:rPr lang="en-US" smtClean="0"/>
              <a:t>10/18/2026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11773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9478" y="632192"/>
            <a:ext cx="4328486" cy="3727766"/>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9477" y="4728526"/>
            <a:ext cx="4328487" cy="14944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CEC1856D-4088-6C7C-747C-BFC6B595D2C7}"/>
              </a:ext>
            </a:extLst>
          </p:cNvPr>
          <p:cNvSpPr/>
          <p:nvPr userDrawn="1"/>
        </p:nvSpPr>
        <p:spPr>
          <a:xfrm>
            <a:off x="634036" y="634999"/>
            <a:ext cx="5736284"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Picture Placeholder 86">
            <a:extLst>
              <a:ext uri="{FF2B5EF4-FFF2-40B4-BE49-F238E27FC236}">
                <a16:creationId xmlns:a16="http://schemas.microsoft.com/office/drawing/2014/main" id="{4C2DEE60-7B9C-F5F8-C631-1BBA2E094FEC}"/>
              </a:ext>
            </a:extLst>
          </p:cNvPr>
          <p:cNvSpPr>
            <a:spLocks noGrp="1"/>
          </p:cNvSpPr>
          <p:nvPr>
            <p:ph type="pic" sz="quarter" idx="15"/>
          </p:nvPr>
        </p:nvSpPr>
        <p:spPr>
          <a:xfrm>
            <a:off x="1137514" y="1041818"/>
            <a:ext cx="4729325" cy="4764694"/>
          </a:xfrm>
          <a:custGeom>
            <a:avLst/>
            <a:gdLst>
              <a:gd name="connsiteX0" fmla="*/ 3182230 w 4729325"/>
              <a:gd name="connsiteY0" fmla="*/ 109 h 4764694"/>
              <a:gd name="connsiteX1" fmla="*/ 4282822 w 4729325"/>
              <a:gd name="connsiteY1" fmla="*/ 421273 h 4764694"/>
              <a:gd name="connsiteX2" fmla="*/ 3747220 w 4729325"/>
              <a:gd name="connsiteY2" fmla="*/ 3734650 h 4764694"/>
              <a:gd name="connsiteX3" fmla="*/ 446504 w 4729325"/>
              <a:gd name="connsiteY3" fmla="*/ 4343421 h 4764694"/>
              <a:gd name="connsiteX4" fmla="*/ 982106 w 4729325"/>
              <a:gd name="connsiteY4" fmla="*/ 1030045 h 4764694"/>
              <a:gd name="connsiteX5" fmla="*/ 3182230 w 4729325"/>
              <a:gd name="connsiteY5" fmla="*/ 109 h 4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29325" h="4764694">
                <a:moveTo>
                  <a:pt x="3182230" y="109"/>
                </a:moveTo>
                <a:cubicBezTo>
                  <a:pt x="3609712" y="4486"/>
                  <a:pt x="3996485" y="141202"/>
                  <a:pt x="4282822" y="421273"/>
                </a:cubicBezTo>
                <a:cubicBezTo>
                  <a:pt x="5046387" y="1168129"/>
                  <a:pt x="4806591" y="2651578"/>
                  <a:pt x="3747220" y="3734650"/>
                </a:cubicBezTo>
                <a:cubicBezTo>
                  <a:pt x="2687850" y="4817721"/>
                  <a:pt x="1210069" y="5090277"/>
                  <a:pt x="446504" y="4343421"/>
                </a:cubicBezTo>
                <a:cubicBezTo>
                  <a:pt x="-317062" y="3596565"/>
                  <a:pt x="-77265" y="2113116"/>
                  <a:pt x="982106" y="1030045"/>
                </a:cubicBezTo>
                <a:cubicBezTo>
                  <a:pt x="1644213" y="353125"/>
                  <a:pt x="2469760" y="-7187"/>
                  <a:pt x="3182230" y="109"/>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52DEFB05-7E9F-904D-9899-4BFD23D31172}" type="datetime1">
              <a:rPr lang="en-US" smtClean="0"/>
              <a:t>10/18/2026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224322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4999"/>
            <a:ext cx="4328068" cy="3346768"/>
          </a:xfrm>
        </p:spPr>
        <p:txBody>
          <a:bodyPr anchor="t">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328068" cy="14944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5C1AD1B2-D3AF-262A-9F39-408298341F3B}"/>
              </a:ext>
            </a:extLst>
          </p:cNvPr>
          <p:cNvSpPr/>
          <p:nvPr userDrawn="1"/>
        </p:nvSpPr>
        <p:spPr>
          <a:xfrm>
            <a:off x="5821681" y="634999"/>
            <a:ext cx="5736284"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Picture Placeholder 86">
            <a:extLst>
              <a:ext uri="{FF2B5EF4-FFF2-40B4-BE49-F238E27FC236}">
                <a16:creationId xmlns:a16="http://schemas.microsoft.com/office/drawing/2014/main" id="{84DED33C-5879-E539-4CEC-E4EBF6E3309B}"/>
              </a:ext>
            </a:extLst>
          </p:cNvPr>
          <p:cNvSpPr>
            <a:spLocks noGrp="1"/>
          </p:cNvSpPr>
          <p:nvPr>
            <p:ph type="pic" sz="quarter" idx="17"/>
          </p:nvPr>
        </p:nvSpPr>
        <p:spPr>
          <a:xfrm>
            <a:off x="6325159" y="1041818"/>
            <a:ext cx="4729325" cy="4764694"/>
          </a:xfrm>
          <a:custGeom>
            <a:avLst/>
            <a:gdLst>
              <a:gd name="connsiteX0" fmla="*/ 3182230 w 4729325"/>
              <a:gd name="connsiteY0" fmla="*/ 109 h 4764694"/>
              <a:gd name="connsiteX1" fmla="*/ 4282822 w 4729325"/>
              <a:gd name="connsiteY1" fmla="*/ 421273 h 4764694"/>
              <a:gd name="connsiteX2" fmla="*/ 3747220 w 4729325"/>
              <a:gd name="connsiteY2" fmla="*/ 3734650 h 4764694"/>
              <a:gd name="connsiteX3" fmla="*/ 446504 w 4729325"/>
              <a:gd name="connsiteY3" fmla="*/ 4343421 h 4764694"/>
              <a:gd name="connsiteX4" fmla="*/ 982106 w 4729325"/>
              <a:gd name="connsiteY4" fmla="*/ 1030045 h 4764694"/>
              <a:gd name="connsiteX5" fmla="*/ 3182230 w 4729325"/>
              <a:gd name="connsiteY5" fmla="*/ 109 h 4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29325" h="4764694">
                <a:moveTo>
                  <a:pt x="3182230" y="109"/>
                </a:moveTo>
                <a:cubicBezTo>
                  <a:pt x="3609712" y="4486"/>
                  <a:pt x="3996485" y="141202"/>
                  <a:pt x="4282822" y="421273"/>
                </a:cubicBezTo>
                <a:cubicBezTo>
                  <a:pt x="5046387" y="1168129"/>
                  <a:pt x="4806591" y="2651578"/>
                  <a:pt x="3747220" y="3734650"/>
                </a:cubicBezTo>
                <a:cubicBezTo>
                  <a:pt x="2687850" y="4817721"/>
                  <a:pt x="1210069" y="5090277"/>
                  <a:pt x="446504" y="4343421"/>
                </a:cubicBezTo>
                <a:cubicBezTo>
                  <a:pt x="-317062" y="3596565"/>
                  <a:pt x="-77265" y="2113116"/>
                  <a:pt x="982106" y="1030045"/>
                </a:cubicBezTo>
                <a:cubicBezTo>
                  <a:pt x="1644213" y="353125"/>
                  <a:pt x="2469760" y="-7187"/>
                  <a:pt x="3182230" y="109"/>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0" y="6453002"/>
            <a:ext cx="1951777" cy="365125"/>
          </a:xfrm>
        </p:spPr>
        <p:txBody>
          <a:bodyPr/>
          <a:lstStyle/>
          <a:p>
            <a:fld id="{253768E5-88AD-F345-813B-E822455F98B0}" type="datetime1">
              <a:rPr lang="en-US" smtClean="0"/>
              <a:t>10/18/2026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7" y="6453002"/>
            <a:ext cx="2805405" cy="365125"/>
          </a:xfrm>
        </p:spPr>
        <p:txBody>
          <a:bodyPr/>
          <a:lstStyle/>
          <a:p>
            <a:r>
              <a:rPr lang="en-US" dirty="0"/>
              <a:t>Growth marketing plan</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8"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872996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4999"/>
            <a:ext cx="7538424" cy="3346767"/>
          </a:xfrm>
        </p:spPr>
        <p:txBody>
          <a:bodyPr anchor="t">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353868"/>
            <a:ext cx="7538424" cy="1869132"/>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FEF188D7-4720-D141-81CC-740F79D50C31}" type="datetime1">
              <a:rPr lang="en-US" smtClean="0"/>
              <a:t>10/18/2026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893277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58367" y="634999"/>
            <a:ext cx="7514087" cy="3727767"/>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7" y="4743766"/>
            <a:ext cx="7514087" cy="1113476"/>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6FDE768-21C6-CE4B-B654-E1D0DDCC05FD}" type="datetime1">
              <a:rPr lang="en-US" smtClean="0"/>
              <a:t>10/18/2026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Tree>
    <p:extLst>
      <p:ext uri="{BB962C8B-B14F-4D97-AF65-F5344CB8AC3E}">
        <p14:creationId xmlns:p14="http://schemas.microsoft.com/office/powerpoint/2010/main" val="15640903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404262"/>
            <a:ext cx="7924802" cy="2577504"/>
          </a:xfrm>
        </p:spPr>
        <p:txBody>
          <a:bodyPr anchor="b">
            <a:normAutofit/>
          </a:bodyPr>
          <a:lstStyle>
            <a:lvl1pPr algn="ctr">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3" y="4362765"/>
            <a:ext cx="7924802" cy="1112519"/>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835D13D-5B61-AA42-A678-BA823C019B39}" type="datetime1">
              <a:rPr lang="en-US" smtClean="0"/>
              <a:t>10/18/2026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4743744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pic>
        <p:nvPicPr>
          <p:cNvPr id="74" name="Graphic 73">
            <a:extLst>
              <a:ext uri="{FF2B5EF4-FFF2-40B4-BE49-F238E27FC236}">
                <a16:creationId xmlns:a16="http://schemas.microsoft.com/office/drawing/2014/main" id="{234E1407-29E4-7E4C-3151-4DB2B1D49D6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821680" y="634999"/>
            <a:ext cx="5736284" cy="559008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58368" y="1381759"/>
            <a:ext cx="4690543" cy="4977581"/>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634999"/>
            <a:ext cx="4690543" cy="375615"/>
          </a:xfrm>
        </p:spPr>
        <p:txBody>
          <a:bodyPr anchor="t">
            <a:noAutofit/>
          </a:bodyPr>
          <a:lstStyle>
            <a:lvl1pPr marL="0" indent="0" algn="l">
              <a:buNone/>
              <a:defRPr sz="1800" b="1" i="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8F0419B-7218-144B-AE0A-3AE9A5E7F34E}" type="datetime1">
              <a:rPr lang="en-US" smtClean="0"/>
              <a:t>10/18/2026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946749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solidFill>
        <a:effectLst/>
      </p:bgPr>
    </p:bg>
    <p:spTree>
      <p:nvGrpSpPr>
        <p:cNvPr id="1" name=""/>
        <p:cNvGrpSpPr/>
        <p:nvPr/>
      </p:nvGrpSpPr>
      <p:grpSpPr>
        <a:xfrm>
          <a:off x="0" y="0"/>
          <a:ext cx="0" cy="0"/>
          <a:chOff x="0" y="0"/>
          <a:chExt cx="0" cy="0"/>
        </a:xfrm>
      </p:grpSpPr>
      <p:sp>
        <p:nvSpPr>
          <p:cNvPr id="65" name="Graphic 61">
            <a:extLst>
              <a:ext uri="{FF2B5EF4-FFF2-40B4-BE49-F238E27FC236}">
                <a16:creationId xmlns:a16="http://schemas.microsoft.com/office/drawing/2014/main" id="{0A63388B-7024-A217-D604-87110EA803E6}"/>
              </a:ext>
            </a:extLst>
          </p:cNvPr>
          <p:cNvSpPr/>
          <p:nvPr userDrawn="1"/>
        </p:nvSpPr>
        <p:spPr>
          <a:xfrm>
            <a:off x="5821681" y="631232"/>
            <a:ext cx="6370320" cy="5591768"/>
          </a:xfrm>
          <a:custGeom>
            <a:avLst/>
            <a:gdLst>
              <a:gd name="connsiteX0" fmla="*/ 6286503 w 6286503"/>
              <a:gd name="connsiteY0" fmla="*/ 0 h 5591768"/>
              <a:gd name="connsiteX1" fmla="*/ 0 w 6286503"/>
              <a:gd name="connsiteY1" fmla="*/ 0 h 5591768"/>
              <a:gd name="connsiteX2" fmla="*/ 0 w 6286503"/>
              <a:gd name="connsiteY2" fmla="*/ 5591768 h 5591768"/>
              <a:gd name="connsiteX3" fmla="*/ 6286503 w 6286503"/>
              <a:gd name="connsiteY3" fmla="*/ 5591768 h 5591768"/>
              <a:gd name="connsiteX4" fmla="*/ 6286503 w 6286503"/>
              <a:gd name="connsiteY4" fmla="*/ 4960502 h 5591768"/>
              <a:gd name="connsiteX5" fmla="*/ 5839978 w 6286503"/>
              <a:gd name="connsiteY5" fmla="*/ 2806305 h 5591768"/>
              <a:gd name="connsiteX6" fmla="*/ 4938995 w 6286503"/>
              <a:gd name="connsiteY6" fmla="*/ 4962694 h 5591768"/>
              <a:gd name="connsiteX7" fmla="*/ 4038005 w 6286503"/>
              <a:gd name="connsiteY7" fmla="*/ 2795884 h 5591768"/>
              <a:gd name="connsiteX8" fmla="*/ 4938995 w 6286503"/>
              <a:gd name="connsiteY8" fmla="*/ 629074 h 5591768"/>
              <a:gd name="connsiteX9" fmla="*/ 5839978 w 6286503"/>
              <a:gd name="connsiteY9" fmla="*/ 2785463 h 5591768"/>
              <a:gd name="connsiteX10" fmla="*/ 6286503 w 6286503"/>
              <a:gd name="connsiteY10" fmla="*/ 631266 h 5591768"/>
              <a:gd name="connsiteX11" fmla="*/ 6286503 w 6286503"/>
              <a:gd name="connsiteY11" fmla="*/ 0 h 5591768"/>
              <a:gd name="connsiteX12" fmla="*/ 4037967 w 6286503"/>
              <a:gd name="connsiteY12" fmla="*/ 2795884 h 5591768"/>
              <a:gd name="connsiteX13" fmla="*/ 2612709 w 6286503"/>
              <a:gd name="connsiteY13" fmla="*/ 4962694 h 5591768"/>
              <a:gd name="connsiteX14" fmla="*/ 1187451 w 6286503"/>
              <a:gd name="connsiteY14" fmla="*/ 2795884 h 5591768"/>
              <a:gd name="connsiteX15" fmla="*/ 2612709 w 6286503"/>
              <a:gd name="connsiteY15" fmla="*/ 629074 h 5591768"/>
              <a:gd name="connsiteX16" fmla="*/ 4037967 w 6286503"/>
              <a:gd name="connsiteY16" fmla="*/ 2795884 h 5591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86503" h="5591768">
                <a:moveTo>
                  <a:pt x="6286503" y="0"/>
                </a:moveTo>
                <a:lnTo>
                  <a:pt x="0" y="0"/>
                </a:lnTo>
                <a:lnTo>
                  <a:pt x="0" y="5591768"/>
                </a:lnTo>
                <a:lnTo>
                  <a:pt x="6286503" y="5591768"/>
                </a:lnTo>
                <a:lnTo>
                  <a:pt x="6286503" y="4960502"/>
                </a:lnTo>
                <a:cubicBezTo>
                  <a:pt x="6038758" y="4909248"/>
                  <a:pt x="5841152" y="3965294"/>
                  <a:pt x="5839978" y="2806305"/>
                </a:cubicBezTo>
                <a:cubicBezTo>
                  <a:pt x="5837641" y="3998210"/>
                  <a:pt x="5435152" y="4962694"/>
                  <a:pt x="4938995" y="4962694"/>
                </a:cubicBezTo>
                <a:cubicBezTo>
                  <a:pt x="4441396" y="4962694"/>
                  <a:pt x="4038005" y="3992580"/>
                  <a:pt x="4038005" y="2795884"/>
                </a:cubicBezTo>
                <a:cubicBezTo>
                  <a:pt x="4038005" y="1599189"/>
                  <a:pt x="4441396" y="629074"/>
                  <a:pt x="4938995" y="629074"/>
                </a:cubicBezTo>
                <a:cubicBezTo>
                  <a:pt x="5435152" y="629074"/>
                  <a:pt x="5837641" y="1593559"/>
                  <a:pt x="5839978" y="2785463"/>
                </a:cubicBezTo>
                <a:cubicBezTo>
                  <a:pt x="5841152" y="1626474"/>
                  <a:pt x="6038758" y="682520"/>
                  <a:pt x="6286503" y="631266"/>
                </a:cubicBezTo>
                <a:lnTo>
                  <a:pt x="6286503" y="0"/>
                </a:lnTo>
                <a:close/>
                <a:moveTo>
                  <a:pt x="4037967" y="2795884"/>
                </a:moveTo>
                <a:cubicBezTo>
                  <a:pt x="4037967" y="3992580"/>
                  <a:pt x="3399855" y="4962694"/>
                  <a:pt x="2612709" y="4962694"/>
                </a:cubicBezTo>
                <a:cubicBezTo>
                  <a:pt x="1825562" y="4962694"/>
                  <a:pt x="1187451" y="3992580"/>
                  <a:pt x="1187451" y="2795884"/>
                </a:cubicBezTo>
                <a:cubicBezTo>
                  <a:pt x="1187451" y="1599189"/>
                  <a:pt x="1825562" y="629074"/>
                  <a:pt x="2612709" y="629074"/>
                </a:cubicBezTo>
                <a:cubicBezTo>
                  <a:pt x="3399855" y="629074"/>
                  <a:pt x="4037967" y="1599189"/>
                  <a:pt x="4037967" y="2795884"/>
                </a:cubicBezTo>
                <a:close/>
              </a:path>
            </a:pathLst>
          </a:custGeom>
          <a:solidFill>
            <a:schemeClr val="accent1"/>
          </a:solidFill>
          <a:ln w="6350"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748474"/>
            <a:ext cx="4714880" cy="4622443"/>
          </a:xfrm>
        </p:spPr>
        <p:txBody>
          <a:bodyPr anchor="b">
            <a:normAutofit/>
          </a:bodyPr>
          <a:lstStyle>
            <a:lvl1pPr algn="l">
              <a:defRPr sz="3600">
                <a:solidFill>
                  <a:schemeClr val="accent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11D9101-0A20-A644-B98A-5AAB72007147}" type="datetime1">
              <a:rPr lang="en-US" smtClean="0"/>
              <a:t>10/18/2026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792379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748474"/>
            <a:ext cx="4714880" cy="4622443"/>
          </a:xfrm>
        </p:spPr>
        <p:txBody>
          <a:bodyPr anchor="b">
            <a:normAutofit/>
          </a:bodyPr>
          <a:lstStyle>
            <a:lvl1pPr algn="l">
              <a:defRPr sz="3600">
                <a:solidFill>
                  <a:schemeClr val="accent2"/>
                </a:solidFill>
              </a:defRPr>
            </a:lvl1pPr>
          </a:lstStyle>
          <a:p>
            <a:r>
              <a:rPr lang="en-US"/>
              <a:t>Click to edit Master title style</a:t>
            </a:r>
            <a:endParaRPr lang="en-US" dirty="0"/>
          </a:p>
        </p:txBody>
      </p:sp>
      <p:sp>
        <p:nvSpPr>
          <p:cNvPr id="38" name="Freeform 37">
            <a:extLst>
              <a:ext uri="{FF2B5EF4-FFF2-40B4-BE49-F238E27FC236}">
                <a16:creationId xmlns:a16="http://schemas.microsoft.com/office/drawing/2014/main" id="{AC5D035A-BE15-109F-79F7-BD7B8ADBC513}"/>
              </a:ext>
            </a:extLst>
          </p:cNvPr>
          <p:cNvSpPr/>
          <p:nvPr userDrawn="1"/>
        </p:nvSpPr>
        <p:spPr>
          <a:xfrm>
            <a:off x="5821681" y="-5731"/>
            <a:ext cx="5736284" cy="6228731"/>
          </a:xfrm>
          <a:custGeom>
            <a:avLst/>
            <a:gdLst>
              <a:gd name="connsiteX0" fmla="*/ 2868142 w 5736284"/>
              <a:gd name="connsiteY0" fmla="*/ 634964 h 6228731"/>
              <a:gd name="connsiteX1" fmla="*/ 702690 w 5736284"/>
              <a:gd name="connsiteY1" fmla="*/ 1103204 h 6228731"/>
              <a:gd name="connsiteX2" fmla="*/ 2857727 w 5736284"/>
              <a:gd name="connsiteY2" fmla="*/ 1571436 h 6228731"/>
              <a:gd name="connsiteX3" fmla="*/ 702690 w 5736284"/>
              <a:gd name="connsiteY3" fmla="*/ 2473342 h 6228731"/>
              <a:gd name="connsiteX4" fmla="*/ 2868142 w 5736284"/>
              <a:gd name="connsiteY4" fmla="*/ 3375255 h 6228731"/>
              <a:gd name="connsiteX5" fmla="*/ 5033593 w 5736284"/>
              <a:gd name="connsiteY5" fmla="*/ 2473342 h 6228731"/>
              <a:gd name="connsiteX6" fmla="*/ 2878556 w 5736284"/>
              <a:gd name="connsiteY6" fmla="*/ 1571436 h 6228731"/>
              <a:gd name="connsiteX7" fmla="*/ 5033593 w 5736284"/>
              <a:gd name="connsiteY7" fmla="*/ 1103204 h 6228731"/>
              <a:gd name="connsiteX8" fmla="*/ 2868142 w 5736284"/>
              <a:gd name="connsiteY8" fmla="*/ 634964 h 6228731"/>
              <a:gd name="connsiteX9" fmla="*/ 0 w 5736284"/>
              <a:gd name="connsiteY9" fmla="*/ 0 h 6228731"/>
              <a:gd name="connsiteX10" fmla="*/ 5736284 w 5736284"/>
              <a:gd name="connsiteY10" fmla="*/ 0 h 6228731"/>
              <a:gd name="connsiteX11" fmla="*/ 5736284 w 5736284"/>
              <a:gd name="connsiteY11" fmla="*/ 6228731 h 6228731"/>
              <a:gd name="connsiteX12" fmla="*/ 2868142 w 5736284"/>
              <a:gd name="connsiteY12" fmla="*/ 6228731 h 6228731"/>
              <a:gd name="connsiteX13" fmla="*/ 5033593 w 5736284"/>
              <a:gd name="connsiteY13" fmla="*/ 4802012 h 6228731"/>
              <a:gd name="connsiteX14" fmla="*/ 2868142 w 5736284"/>
              <a:gd name="connsiteY14" fmla="*/ 3375293 h 6228731"/>
              <a:gd name="connsiteX15" fmla="*/ 702690 w 5736284"/>
              <a:gd name="connsiteY15" fmla="*/ 4802012 h 6228731"/>
              <a:gd name="connsiteX16" fmla="*/ 2868142 w 5736284"/>
              <a:gd name="connsiteY16" fmla="*/ 6228731 h 6228731"/>
              <a:gd name="connsiteX17" fmla="*/ 0 w 5736284"/>
              <a:gd name="connsiteY17" fmla="*/ 6228731 h 6228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36284" h="6228731">
                <a:moveTo>
                  <a:pt x="2868142" y="634964"/>
                </a:moveTo>
                <a:cubicBezTo>
                  <a:pt x="1672197" y="634964"/>
                  <a:pt x="702690" y="844602"/>
                  <a:pt x="702690" y="1103204"/>
                </a:cubicBezTo>
                <a:cubicBezTo>
                  <a:pt x="702690" y="1361054"/>
                  <a:pt x="1666570" y="1570228"/>
                  <a:pt x="2857727" y="1571436"/>
                </a:cubicBezTo>
                <a:cubicBezTo>
                  <a:pt x="1666570" y="1573775"/>
                  <a:pt x="702690" y="1976676"/>
                  <a:pt x="702690" y="2473342"/>
                </a:cubicBezTo>
                <a:cubicBezTo>
                  <a:pt x="702690" y="2971451"/>
                  <a:pt x="1672197" y="3375255"/>
                  <a:pt x="2868142" y="3375255"/>
                </a:cubicBezTo>
                <a:cubicBezTo>
                  <a:pt x="4064087" y="3375255"/>
                  <a:pt x="5033593" y="2971451"/>
                  <a:pt x="5033593" y="2473342"/>
                </a:cubicBezTo>
                <a:cubicBezTo>
                  <a:pt x="5033593" y="1976676"/>
                  <a:pt x="4069714" y="1573775"/>
                  <a:pt x="2878556" y="1571436"/>
                </a:cubicBezTo>
                <a:cubicBezTo>
                  <a:pt x="4069714" y="1570228"/>
                  <a:pt x="5033593" y="1361054"/>
                  <a:pt x="5033593" y="1103204"/>
                </a:cubicBezTo>
                <a:cubicBezTo>
                  <a:pt x="5033593" y="844602"/>
                  <a:pt x="4064087" y="634964"/>
                  <a:pt x="2868142" y="634964"/>
                </a:cubicBezTo>
                <a:close/>
                <a:moveTo>
                  <a:pt x="0" y="0"/>
                </a:moveTo>
                <a:lnTo>
                  <a:pt x="5736284" y="0"/>
                </a:lnTo>
                <a:lnTo>
                  <a:pt x="5736284" y="6228731"/>
                </a:lnTo>
                <a:lnTo>
                  <a:pt x="2868142" y="6228731"/>
                </a:lnTo>
                <a:cubicBezTo>
                  <a:pt x="4064087" y="6228731"/>
                  <a:pt x="5033593" y="5589965"/>
                  <a:pt x="5033593" y="4802012"/>
                </a:cubicBezTo>
                <a:cubicBezTo>
                  <a:pt x="5033593" y="4014059"/>
                  <a:pt x="4064087" y="3375293"/>
                  <a:pt x="2868142" y="3375293"/>
                </a:cubicBezTo>
                <a:cubicBezTo>
                  <a:pt x="1672197" y="3375293"/>
                  <a:pt x="702690" y="4014059"/>
                  <a:pt x="702690" y="4802012"/>
                </a:cubicBezTo>
                <a:cubicBezTo>
                  <a:pt x="702690" y="5589965"/>
                  <a:pt x="1672197" y="6228731"/>
                  <a:pt x="2868142" y="6228731"/>
                </a:cubicBezTo>
                <a:lnTo>
                  <a:pt x="0" y="6228731"/>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111D9101-0A20-A644-B98A-5AAB72007147}" type="datetime1">
              <a:rPr lang="en-US" smtClean="0"/>
              <a:pPr/>
              <a:t>10/18/2026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3497362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9" y="664108"/>
            <a:ext cx="8481400" cy="1465367"/>
          </a:xfrm>
        </p:spPr>
        <p:txBody>
          <a:bodyPr anchor="b">
            <a:normAutofit/>
          </a:bodyPr>
          <a:lstStyle>
            <a:lvl1pPr>
              <a:defRPr sz="44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9" y="2495234"/>
            <a:ext cx="8481400" cy="3727766"/>
          </a:xfrm>
        </p:spPr>
        <p:txBody>
          <a:bodyPr>
            <a:normAutofit/>
          </a:bodyPr>
          <a:lstStyle>
            <a:lvl1pPr marL="457200" indent="-457200">
              <a:buFont typeface="+mj-lt"/>
              <a:buAutoNum type="arabicPeriod"/>
              <a:defRPr sz="1600"/>
            </a:lvl1pPr>
            <a:lvl2pPr marL="685800" indent="-457200">
              <a:buFont typeface="+mj-lt"/>
              <a:buAutoNum type="arabicPeriod"/>
              <a:defRPr sz="1600"/>
            </a:lvl2pPr>
            <a:lvl3pPr marL="800100" indent="-342900">
              <a:buFont typeface="+mj-lt"/>
              <a:buAutoNum type="arabicPeriod"/>
              <a:defRPr sz="1600"/>
            </a:lvl3pPr>
            <a:lvl4pPr marL="1028700" indent="-342900">
              <a:buFont typeface="+mj-lt"/>
              <a:buAutoNum type="arabicPeriod"/>
              <a:defRPr sz="1600"/>
            </a:lvl4pPr>
            <a:lvl5pPr marL="1257300" indent="-342900">
              <a:buFont typeface="+mj-lt"/>
              <a:buAutoNum type="arabicPeriod"/>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7C3D50EA-7C99-C642-BDB8-78B050F52948}" type="datetime1">
              <a:rPr lang="en-US" smtClean="0"/>
              <a:t>10/18/2026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97060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001716"/>
            <a:ext cx="4663440" cy="1503374"/>
          </a:xfrm>
        </p:spPr>
        <p:txBody>
          <a:bodyPr anchor="b">
            <a:normAutofit/>
          </a:bodyPr>
          <a:lstStyle>
            <a:lvl1pPr>
              <a:defRPr sz="3600"/>
            </a:lvl1pPr>
          </a:lstStyle>
          <a:p>
            <a:r>
              <a:rPr lang="en-US"/>
              <a:t>Click to edit Master title style</a:t>
            </a:r>
            <a:endParaRPr lang="en-US" dirty="0"/>
          </a:p>
        </p:txBody>
      </p:sp>
      <p:sp>
        <p:nvSpPr>
          <p:cNvPr id="6" name="Rectangle 5">
            <a:extLst>
              <a:ext uri="{FF2B5EF4-FFF2-40B4-BE49-F238E27FC236}">
                <a16:creationId xmlns:a16="http://schemas.microsoft.com/office/drawing/2014/main" id="{78BB3D62-CDA4-76D5-336B-27C0EC9C46CE}"/>
              </a:ext>
            </a:extLst>
          </p:cNvPr>
          <p:cNvSpPr/>
          <p:nvPr userDrawn="1"/>
        </p:nvSpPr>
        <p:spPr>
          <a:xfrm>
            <a:off x="0" y="634999"/>
            <a:ext cx="63703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34">
            <a:extLst>
              <a:ext uri="{FF2B5EF4-FFF2-40B4-BE49-F238E27FC236}">
                <a16:creationId xmlns:a16="http://schemas.microsoft.com/office/drawing/2014/main" id="{889B4C2F-1506-76B3-8948-1B68AC994F09}"/>
              </a:ext>
            </a:extLst>
          </p:cNvPr>
          <p:cNvSpPr>
            <a:spLocks noGrp="1"/>
          </p:cNvSpPr>
          <p:nvPr>
            <p:ph type="pic" sz="quarter" idx="15"/>
          </p:nvPr>
        </p:nvSpPr>
        <p:spPr>
          <a:xfrm>
            <a:off x="441959" y="1493440"/>
            <a:ext cx="5486400" cy="386791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r>
              <a:rPr lang="en-US" dirty="0"/>
              <a:t>Click icon to add picture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86088"/>
            <a:ext cx="4663440" cy="3336912"/>
          </a:xfrm>
        </p:spPr>
        <p:txBody>
          <a:bodyPr>
            <a:normAutofit/>
          </a:bodyPr>
          <a:lstStyle>
            <a:lvl1pPr marL="457200" indent="-457200">
              <a:buFont typeface="+mj-lt"/>
              <a:buAutoNum type="arabicPeriod"/>
              <a:defRPr sz="1600"/>
            </a:lvl1pPr>
            <a:lvl2pPr marL="571500" indent="-342900">
              <a:buFont typeface="+mj-lt"/>
              <a:buAutoNum type="arabicPeriod"/>
              <a:defRPr sz="1600"/>
            </a:lvl2pPr>
            <a:lvl3pPr marL="800100" indent="-342900">
              <a:buFont typeface="+mj-lt"/>
              <a:buAutoNum type="arabicPeriod"/>
              <a:defRPr sz="1600"/>
            </a:lvl3pPr>
            <a:lvl4pPr marL="1028700" indent="-342900">
              <a:buFont typeface="+mj-lt"/>
              <a:buAutoNum type="arabicPeriod"/>
              <a:defRPr sz="1600"/>
            </a:lvl4pPr>
            <a:lvl5pPr>
              <a:buFont typeface="+mj-lt"/>
              <a:buAutoNum type="arabicPeriod"/>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p>
            <a:fld id="{F157801D-503B-EF46-ADEC-5C959CCCA979}" type="datetime1">
              <a:rPr lang="en-US" smtClean="0"/>
              <a:t>10/18/2026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082266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57343" y="1001716"/>
            <a:ext cx="4305184" cy="755658"/>
          </a:xfrm>
        </p:spPr>
        <p:txBody>
          <a:bodyPr anchor="t">
            <a:normAutofit/>
          </a:bodyPr>
          <a:lstStyle>
            <a:lvl1pPr>
              <a:defRPr sz="36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57343" y="2138373"/>
            <a:ext cx="4331151" cy="4084627"/>
          </a:xfrm>
        </p:spPr>
        <p:txBody>
          <a:bodyPr>
            <a:normAutofit/>
          </a:bodyPr>
          <a:lstStyle>
            <a:lvl1pPr marL="457200" indent="-457200">
              <a:lnSpc>
                <a:spcPct val="90000"/>
              </a:lnSpc>
              <a:buFont typeface="+mj-lt"/>
              <a:buAutoNum type="arabicPeriod"/>
              <a:defRPr sz="1800"/>
            </a:lvl1pPr>
            <a:lvl2pPr marL="571500" indent="-342900">
              <a:lnSpc>
                <a:spcPct val="90000"/>
              </a:lnSpc>
              <a:buFont typeface="+mj-lt"/>
              <a:buAutoNum type="arabicPeriod"/>
              <a:defRPr sz="1800"/>
            </a:lvl2pPr>
            <a:lvl3pPr marL="800100" indent="-342900">
              <a:lnSpc>
                <a:spcPct val="90000"/>
              </a:lnSpc>
              <a:buFont typeface="+mj-lt"/>
              <a:buAutoNum type="arabicPeriod"/>
              <a:defRPr sz="1800"/>
            </a:lvl3pPr>
            <a:lvl4pPr marL="1028700" indent="-342900">
              <a:lnSpc>
                <a:spcPct val="90000"/>
              </a:lnSpc>
              <a:buFont typeface="+mj-lt"/>
              <a:buAutoNum type="arabicPeriod"/>
              <a:defRPr sz="1800"/>
            </a:lvl4pPr>
            <a:lvl5pPr>
              <a:lnSpc>
                <a:spcPct val="90000"/>
              </a:lnSpc>
              <a:buFont typeface="+mj-lt"/>
              <a:buAutoNum type="arabicPeriod"/>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1" name="Rectangle 100">
            <a:extLst>
              <a:ext uri="{FF2B5EF4-FFF2-40B4-BE49-F238E27FC236}">
                <a16:creationId xmlns:a16="http://schemas.microsoft.com/office/drawing/2014/main" id="{E65F00CF-7379-A045-910C-C8066878311E}"/>
              </a:ext>
            </a:extLst>
          </p:cNvPr>
          <p:cNvSpPr/>
          <p:nvPr userDrawn="1"/>
        </p:nvSpPr>
        <p:spPr>
          <a:xfrm>
            <a:off x="5821680" y="634999"/>
            <a:ext cx="63703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Picture Placeholder 34">
            <a:extLst>
              <a:ext uri="{FF2B5EF4-FFF2-40B4-BE49-F238E27FC236}">
                <a16:creationId xmlns:a16="http://schemas.microsoft.com/office/drawing/2014/main" id="{8E8E9733-3F6B-B96D-7402-8479FE56307A}"/>
              </a:ext>
            </a:extLst>
          </p:cNvPr>
          <p:cNvSpPr>
            <a:spLocks noGrp="1"/>
          </p:cNvSpPr>
          <p:nvPr>
            <p:ph type="pic" sz="quarter" idx="15"/>
          </p:nvPr>
        </p:nvSpPr>
        <p:spPr>
          <a:xfrm>
            <a:off x="6263639" y="1493440"/>
            <a:ext cx="5486400" cy="386791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r>
              <a:rPr lang="en-US" dirty="0"/>
              <a:t>Click icon to add picture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p>
            <a:fld id="{0DEB9912-DA83-3943-A195-65BA8C060432}" type="datetime1">
              <a:rPr lang="en-US" smtClean="0"/>
              <a:t>10/18/2026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766752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EAFFA32D-4823-3A31-3A5A-72A0B530D8A2}"/>
              </a:ext>
            </a:extLst>
          </p:cNvPr>
          <p:cNvSpPr/>
          <p:nvPr userDrawn="1"/>
        </p:nvSpPr>
        <p:spPr>
          <a:xfrm rot="5400000" flipV="1">
            <a:off x="322554" y="307271"/>
            <a:ext cx="5329421" cy="4714880"/>
          </a:xfrm>
          <a:custGeom>
            <a:avLst/>
            <a:gdLst>
              <a:gd name="connsiteX0" fmla="*/ 1894180 w 5329421"/>
              <a:gd name="connsiteY0" fmla="*/ 2357439 h 4714880"/>
              <a:gd name="connsiteX1" fmla="*/ 3578496 w 5329421"/>
              <a:gd name="connsiteY1" fmla="*/ 4714878 h 4714880"/>
              <a:gd name="connsiteX2" fmla="*/ 3611865 w 5329421"/>
              <a:gd name="connsiteY2" fmla="*/ 4712520 h 4714880"/>
              <a:gd name="connsiteX3" fmla="*/ 3645262 w 5329421"/>
              <a:gd name="connsiteY3" fmla="*/ 4714880 h 4714880"/>
              <a:gd name="connsiteX4" fmla="*/ 5320882 w 5329421"/>
              <a:gd name="connsiteY4" fmla="*/ 2598475 h 4714880"/>
              <a:gd name="connsiteX5" fmla="*/ 5329421 w 5329421"/>
              <a:gd name="connsiteY5" fmla="*/ 2361794 h 4714880"/>
              <a:gd name="connsiteX6" fmla="*/ 5329421 w 5329421"/>
              <a:gd name="connsiteY6" fmla="*/ 2353088 h 4714880"/>
              <a:gd name="connsiteX7" fmla="*/ 5320882 w 5329421"/>
              <a:gd name="connsiteY7" fmla="*/ 2116407 h 4714880"/>
              <a:gd name="connsiteX8" fmla="*/ 3645262 w 5329421"/>
              <a:gd name="connsiteY8" fmla="*/ 2 h 4714880"/>
              <a:gd name="connsiteX9" fmla="*/ 3611893 w 5329421"/>
              <a:gd name="connsiteY9" fmla="*/ 2361 h 4714880"/>
              <a:gd name="connsiteX10" fmla="*/ 3578496 w 5329421"/>
              <a:gd name="connsiteY10" fmla="*/ 0 h 4714880"/>
              <a:gd name="connsiteX11" fmla="*/ 1894180 w 5329421"/>
              <a:gd name="connsiteY11" fmla="*/ 2357439 h 4714880"/>
              <a:gd name="connsiteX12" fmla="*/ 0 w 5329421"/>
              <a:gd name="connsiteY12" fmla="*/ 881203 h 4714880"/>
              <a:gd name="connsiteX13" fmla="*/ 0 w 5329421"/>
              <a:gd name="connsiteY13" fmla="*/ 3833675 h 4714880"/>
              <a:gd name="connsiteX14" fmla="*/ 9467 w 5329421"/>
              <a:gd name="connsiteY14" fmla="*/ 3861551 h 4714880"/>
              <a:gd name="connsiteX15" fmla="*/ 829380 w 5329421"/>
              <a:gd name="connsiteY15" fmla="*/ 4714878 h 4714880"/>
              <a:gd name="connsiteX16" fmla="*/ 1894134 w 5329421"/>
              <a:gd name="connsiteY16" fmla="*/ 2357439 h 4714880"/>
              <a:gd name="connsiteX17" fmla="*/ 829380 w 5329421"/>
              <a:gd name="connsiteY17" fmla="*/ 0 h 4714880"/>
              <a:gd name="connsiteX18" fmla="*/ 9467 w 5329421"/>
              <a:gd name="connsiteY18" fmla="*/ 853328 h 4714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329421" h="4714880">
                <a:moveTo>
                  <a:pt x="1894180" y="2357439"/>
                </a:moveTo>
                <a:cubicBezTo>
                  <a:pt x="1894180" y="3659415"/>
                  <a:pt x="2648276" y="4714878"/>
                  <a:pt x="3578496" y="4714878"/>
                </a:cubicBezTo>
                <a:lnTo>
                  <a:pt x="3611865" y="4712520"/>
                </a:lnTo>
                <a:lnTo>
                  <a:pt x="3645262" y="4714880"/>
                </a:lnTo>
                <a:cubicBezTo>
                  <a:pt x="4517343" y="4714880"/>
                  <a:pt x="5234628" y="3787227"/>
                  <a:pt x="5320882" y="2598475"/>
                </a:cubicBezTo>
                <a:lnTo>
                  <a:pt x="5329421" y="2361794"/>
                </a:lnTo>
                <a:lnTo>
                  <a:pt x="5329421" y="2353088"/>
                </a:lnTo>
                <a:lnTo>
                  <a:pt x="5320882" y="2116407"/>
                </a:lnTo>
                <a:cubicBezTo>
                  <a:pt x="5234628" y="927654"/>
                  <a:pt x="4517343" y="2"/>
                  <a:pt x="3645262" y="2"/>
                </a:cubicBezTo>
                <a:lnTo>
                  <a:pt x="3611893" y="2361"/>
                </a:lnTo>
                <a:lnTo>
                  <a:pt x="3578496" y="0"/>
                </a:lnTo>
                <a:cubicBezTo>
                  <a:pt x="2648276" y="0"/>
                  <a:pt x="1894180" y="1055462"/>
                  <a:pt x="1894180" y="2357439"/>
                </a:cubicBezTo>
                <a:close/>
                <a:moveTo>
                  <a:pt x="0" y="881203"/>
                </a:moveTo>
                <a:lnTo>
                  <a:pt x="0" y="3833675"/>
                </a:lnTo>
                <a:lnTo>
                  <a:pt x="9467" y="3861551"/>
                </a:lnTo>
                <a:cubicBezTo>
                  <a:pt x="204772" y="4382861"/>
                  <a:pt x="499564" y="4714878"/>
                  <a:pt x="829380" y="4714878"/>
                </a:cubicBezTo>
                <a:cubicBezTo>
                  <a:pt x="1417423" y="4714878"/>
                  <a:pt x="1894134" y="3659415"/>
                  <a:pt x="1894134" y="2357439"/>
                </a:cubicBezTo>
                <a:cubicBezTo>
                  <a:pt x="1894134" y="1055462"/>
                  <a:pt x="1417423" y="0"/>
                  <a:pt x="829380" y="0"/>
                </a:cubicBezTo>
                <a:cubicBezTo>
                  <a:pt x="499564" y="0"/>
                  <a:pt x="204772" y="332017"/>
                  <a:pt x="9467" y="853328"/>
                </a:cubicBezTo>
                <a:close/>
              </a:path>
            </a:pathLst>
          </a:custGeom>
          <a:solidFill>
            <a:schemeClr val="accent2"/>
          </a:solidFill>
          <a:ln w="678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6" y="2495233"/>
            <a:ext cx="4714881" cy="2233293"/>
          </a:xfrm>
        </p:spPr>
        <p:txBody>
          <a:bodyPr anchor="ctr">
            <a:normAutofit/>
          </a:bodyPr>
          <a:lstStyle>
            <a:lvl1pPr algn="ctr">
              <a:defRPr sz="3600">
                <a:solidFill>
                  <a:schemeClr val="accent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86500" y="2495233"/>
            <a:ext cx="5271464" cy="2233294"/>
          </a:xfrm>
        </p:spPr>
        <p:txBody>
          <a:bodyPr anchor="ctr"/>
          <a:lstStyle>
            <a:lvl1pPr marL="0" indent="0" algn="l">
              <a:buNone/>
              <a:defRPr/>
            </a:lvl1pPr>
            <a:lvl2pPr marL="228600" indent="0" algn="l">
              <a:buNone/>
              <a:defRPr/>
            </a:lvl2pPr>
            <a:lvl3pPr marL="457200" indent="0" algn="l">
              <a:buNone/>
              <a:defRPr/>
            </a:lvl3pPr>
            <a:lvl4pPr marL="685800" indent="0" algn="l">
              <a:buNone/>
              <a:defRPr/>
            </a:lvl4pPr>
            <a:lvl5pPr marL="914400" indent="0" algn="l">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B0D4203-094B-0D4B-879D-04F5C4F2A8FE}" type="datetime1">
              <a:rPr lang="en-US" smtClean="0"/>
              <a:t>10/18/2026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006836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90627" y="2129475"/>
            <a:ext cx="3771900" cy="3727766"/>
          </a:xfrm>
        </p:spPr>
        <p:txBody>
          <a:bodyPr>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2129475"/>
            <a:ext cx="5652462" cy="37277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9E0DAB2-5272-0346-9ECD-E0A6C2764DB4}" type="datetime1">
              <a:rPr lang="en-US" smtClean="0"/>
              <a:t>10/18/2026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63751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59"/>
            <a:ext cx="4328497" cy="4841241"/>
          </a:xfrm>
        </p:spPr>
        <p:txBody>
          <a:bodyPr>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0" y="1381759"/>
            <a:ext cx="5652469" cy="48412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C184B29-56AA-9C42-ADF3-4AB1EB6F403E}" type="datetime1">
              <a:rPr lang="en-US" smtClean="0"/>
              <a:t>10/18/2026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5048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634999"/>
            <a:ext cx="4328498" cy="5222241"/>
          </a:xfrm>
        </p:spPr>
        <p:txBody>
          <a:bodyPr>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634999"/>
            <a:ext cx="6209053" cy="56332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EABA7D4-F682-584C-BBAE-B4231503FB62}" type="datetime1">
              <a:rPr lang="en-US" smtClean="0"/>
              <a:t>10/18/2026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289463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634999"/>
            <a:ext cx="3385523" cy="5588001"/>
          </a:xfrm>
        </p:spPr>
        <p:txBody>
          <a:bodyPr>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6" y="634999"/>
            <a:ext cx="7152028" cy="55880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BBC5130-9426-2744-B098-3B51DCEC7F04}" type="datetime1">
              <a:rPr lang="en-US" smtClean="0"/>
              <a:t>10/18/2026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5519511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8911" y="634998"/>
            <a:ext cx="6209053" cy="1056641"/>
          </a:xfrm>
        </p:spPr>
        <p:txBody>
          <a:bodyPr anchor="b"/>
          <a:lstStyle/>
          <a:p>
            <a:r>
              <a:rPr lang="en-US"/>
              <a:t>Click to edit Master title style</a:t>
            </a:r>
            <a:endParaRPr lang="en-US" dirty="0"/>
          </a:p>
        </p:txBody>
      </p:sp>
      <p:sp>
        <p:nvSpPr>
          <p:cNvPr id="3" name="Rectangle 2">
            <a:extLst>
              <a:ext uri="{FF2B5EF4-FFF2-40B4-BE49-F238E27FC236}">
                <a16:creationId xmlns:a16="http://schemas.microsoft.com/office/drawing/2014/main" id="{385C3C84-2445-A196-7F5F-258A70EC2DB8}"/>
              </a:ext>
            </a:extLst>
          </p:cNvPr>
          <p:cNvSpPr/>
          <p:nvPr userDrawn="1"/>
        </p:nvSpPr>
        <p:spPr>
          <a:xfrm>
            <a:off x="0" y="0"/>
            <a:ext cx="4791456" cy="6857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Picture Placeholder 9">
            <a:extLst>
              <a:ext uri="{FF2B5EF4-FFF2-40B4-BE49-F238E27FC236}">
                <a16:creationId xmlns:a16="http://schemas.microsoft.com/office/drawing/2014/main" id="{E8E21C7C-0CD1-5AAF-6BBD-63E495FF2552}"/>
              </a:ext>
            </a:extLst>
          </p:cNvPr>
          <p:cNvSpPr>
            <a:spLocks noGrp="1"/>
          </p:cNvSpPr>
          <p:nvPr>
            <p:ph type="pic" sz="quarter" idx="18"/>
          </p:nvPr>
        </p:nvSpPr>
        <p:spPr>
          <a:xfrm>
            <a:off x="461772" y="736601"/>
            <a:ext cx="3867912" cy="5486400"/>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8911" y="2129475"/>
            <a:ext cx="6209053" cy="40935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3002"/>
            <a:ext cx="3337584" cy="365125"/>
          </a:xfrm>
        </p:spPr>
        <p:txBody>
          <a:bodyPr/>
          <a:lstStyle/>
          <a:p>
            <a:fld id="{7CB74803-9A2C-034F-B1A1-F6470E6CA660}" type="datetime1">
              <a:rPr lang="en-US" smtClean="0"/>
              <a:t>10/18/2026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dirty="0"/>
              <a:t>Growth marketing plan</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831703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34998"/>
            <a:ext cx="6209065" cy="1098299"/>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129475"/>
            <a:ext cx="6209066" cy="40935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Rectangle 2">
            <a:extLst>
              <a:ext uri="{FF2B5EF4-FFF2-40B4-BE49-F238E27FC236}">
                <a16:creationId xmlns:a16="http://schemas.microsoft.com/office/drawing/2014/main" id="{E4FE2F9A-59A2-7E9F-464F-7A36143AEF3C}"/>
              </a:ext>
            </a:extLst>
          </p:cNvPr>
          <p:cNvSpPr/>
          <p:nvPr userDrawn="1"/>
        </p:nvSpPr>
        <p:spPr>
          <a:xfrm>
            <a:off x="7395223" y="0"/>
            <a:ext cx="4791456" cy="6857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9">
            <a:extLst>
              <a:ext uri="{FF2B5EF4-FFF2-40B4-BE49-F238E27FC236}">
                <a16:creationId xmlns:a16="http://schemas.microsoft.com/office/drawing/2014/main" id="{B460171E-C624-E466-975C-D2BE23155D5C}"/>
              </a:ext>
            </a:extLst>
          </p:cNvPr>
          <p:cNvSpPr>
            <a:spLocks noGrp="1"/>
          </p:cNvSpPr>
          <p:nvPr>
            <p:ph type="pic" sz="quarter" idx="18"/>
          </p:nvPr>
        </p:nvSpPr>
        <p:spPr>
          <a:xfrm>
            <a:off x="7856995" y="736601"/>
            <a:ext cx="3867912" cy="5486400"/>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p:txBody>
          <a:bodyPr/>
          <a:lstStyle/>
          <a:p>
            <a:fld id="{71D3B9E8-F3C1-6446-B37C-65190666CE5C}" type="datetime1">
              <a:rPr lang="en-US" smtClean="0"/>
              <a:t>10/18/2026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453002"/>
            <a:ext cx="2805405" cy="365125"/>
          </a:xfrm>
        </p:spPr>
        <p:txBody>
          <a:bodyPr/>
          <a:lstStyle/>
          <a:p>
            <a:r>
              <a:rPr lang="en-US" dirty="0"/>
              <a:t>Growth marketing plan</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690971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6" y="634999"/>
            <a:ext cx="6595437" cy="1116046"/>
          </a:xfrm>
        </p:spPr>
        <p:txBody>
          <a:bodyPr anchor="b"/>
          <a:lstStyle/>
          <a:p>
            <a:r>
              <a:rPr lang="en-US"/>
              <a:t>Click to edit Master title style</a:t>
            </a:r>
            <a:endParaRPr lang="en-US" dirty="0"/>
          </a:p>
        </p:txBody>
      </p:sp>
      <p:sp>
        <p:nvSpPr>
          <p:cNvPr id="5" name="Rectangle 4">
            <a:extLst>
              <a:ext uri="{FF2B5EF4-FFF2-40B4-BE49-F238E27FC236}">
                <a16:creationId xmlns:a16="http://schemas.microsoft.com/office/drawing/2014/main" id="{91983495-936E-09A0-8CE3-E436C7809CBB}"/>
              </a:ext>
            </a:extLst>
          </p:cNvPr>
          <p:cNvSpPr/>
          <p:nvPr userDrawn="1"/>
        </p:nvSpPr>
        <p:spPr>
          <a:xfrm>
            <a:off x="0" y="634999"/>
            <a:ext cx="4023360" cy="558800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9">
            <a:extLst>
              <a:ext uri="{FF2B5EF4-FFF2-40B4-BE49-F238E27FC236}">
                <a16:creationId xmlns:a16="http://schemas.microsoft.com/office/drawing/2014/main" id="{2A8DBB29-ED35-445B-4F04-9E61708B9E2E}"/>
              </a:ext>
            </a:extLst>
          </p:cNvPr>
          <p:cNvSpPr>
            <a:spLocks noGrp="1"/>
          </p:cNvSpPr>
          <p:nvPr>
            <p:ph type="pic" sz="quarter" idx="18"/>
          </p:nvPr>
        </p:nvSpPr>
        <p:spPr>
          <a:xfrm>
            <a:off x="461771" y="1215611"/>
            <a:ext cx="3120877" cy="4426776"/>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6" y="2126905"/>
            <a:ext cx="6595437" cy="40960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p>
            <a:fld id="{C94DBE0E-BA63-894B-AD67-B5534C763ECE}" type="datetime1">
              <a:rPr lang="en-US" smtClean="0"/>
              <a:t>10/18/2026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dirty="0"/>
              <a:t>Growth marketing plan</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6798775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34999"/>
            <a:ext cx="6836617" cy="1073601"/>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9" y="2129474"/>
            <a:ext cx="6823674" cy="4093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Rectangle 2">
            <a:extLst>
              <a:ext uri="{FF2B5EF4-FFF2-40B4-BE49-F238E27FC236}">
                <a16:creationId xmlns:a16="http://schemas.microsoft.com/office/drawing/2014/main" id="{5F4A0309-D065-CD9D-2479-AD56597FB81F}"/>
              </a:ext>
            </a:extLst>
          </p:cNvPr>
          <p:cNvSpPr/>
          <p:nvPr userDrawn="1"/>
        </p:nvSpPr>
        <p:spPr>
          <a:xfrm>
            <a:off x="8168640" y="634999"/>
            <a:ext cx="4023360" cy="558800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Picture Placeholder 9">
            <a:extLst>
              <a:ext uri="{FF2B5EF4-FFF2-40B4-BE49-F238E27FC236}">
                <a16:creationId xmlns:a16="http://schemas.microsoft.com/office/drawing/2014/main" id="{FD96658A-D342-DC0B-8552-B2E331453254}"/>
              </a:ext>
            </a:extLst>
          </p:cNvPr>
          <p:cNvSpPr>
            <a:spLocks noGrp="1"/>
          </p:cNvSpPr>
          <p:nvPr>
            <p:ph type="pic" sz="quarter" idx="18"/>
          </p:nvPr>
        </p:nvSpPr>
        <p:spPr>
          <a:xfrm>
            <a:off x="8630411" y="1215611"/>
            <a:ext cx="3120877" cy="4426776"/>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p>
            <a:fld id="{998EB195-6C83-E04A-B652-F00DFBE24657}" type="datetime1">
              <a:rPr lang="en-US" smtClean="0"/>
              <a:t>10/18/2026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453002"/>
            <a:ext cx="2805405" cy="365125"/>
          </a:xfrm>
        </p:spPr>
        <p:txBody>
          <a:bodyPr/>
          <a:lstStyle/>
          <a:p>
            <a:r>
              <a:rPr lang="en-US" dirty="0"/>
              <a:t>Growth marketing plan</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475588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745" y="634999"/>
            <a:ext cx="4304219" cy="1122375"/>
          </a:xfrm>
        </p:spPr>
        <p:txBody>
          <a:bodyPr anchor="b"/>
          <a:lstStyle/>
          <a:p>
            <a:r>
              <a:rPr lang="en-US"/>
              <a:t>Click to edit Master title style</a:t>
            </a:r>
            <a:endParaRPr lang="en-US" dirty="0"/>
          </a:p>
        </p:txBody>
      </p:sp>
      <p:sp>
        <p:nvSpPr>
          <p:cNvPr id="3" name="Rectangle 2">
            <a:extLst>
              <a:ext uri="{FF2B5EF4-FFF2-40B4-BE49-F238E27FC236}">
                <a16:creationId xmlns:a16="http://schemas.microsoft.com/office/drawing/2014/main" id="{96E7868F-C970-BDC2-3C59-C3B9D60646EC}"/>
              </a:ext>
            </a:extLst>
          </p:cNvPr>
          <p:cNvSpPr/>
          <p:nvPr userDrawn="1"/>
        </p:nvSpPr>
        <p:spPr>
          <a:xfrm>
            <a:off x="634036" y="1"/>
            <a:ext cx="5736284" cy="6223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86">
            <a:extLst>
              <a:ext uri="{FF2B5EF4-FFF2-40B4-BE49-F238E27FC236}">
                <a16:creationId xmlns:a16="http://schemas.microsoft.com/office/drawing/2014/main" id="{59A01815-2226-42BA-5989-B67063705B27}"/>
              </a:ext>
            </a:extLst>
          </p:cNvPr>
          <p:cNvSpPr>
            <a:spLocks noGrp="1"/>
          </p:cNvSpPr>
          <p:nvPr>
            <p:ph type="pic" sz="quarter" idx="15"/>
          </p:nvPr>
        </p:nvSpPr>
        <p:spPr>
          <a:xfrm>
            <a:off x="1137514" y="1041818"/>
            <a:ext cx="4729325" cy="4764694"/>
          </a:xfrm>
          <a:custGeom>
            <a:avLst/>
            <a:gdLst>
              <a:gd name="connsiteX0" fmla="*/ 3182230 w 4729325"/>
              <a:gd name="connsiteY0" fmla="*/ 109 h 4764694"/>
              <a:gd name="connsiteX1" fmla="*/ 4282822 w 4729325"/>
              <a:gd name="connsiteY1" fmla="*/ 421273 h 4764694"/>
              <a:gd name="connsiteX2" fmla="*/ 3747220 w 4729325"/>
              <a:gd name="connsiteY2" fmla="*/ 3734650 h 4764694"/>
              <a:gd name="connsiteX3" fmla="*/ 446504 w 4729325"/>
              <a:gd name="connsiteY3" fmla="*/ 4343421 h 4764694"/>
              <a:gd name="connsiteX4" fmla="*/ 982106 w 4729325"/>
              <a:gd name="connsiteY4" fmla="*/ 1030045 h 4764694"/>
              <a:gd name="connsiteX5" fmla="*/ 3182230 w 4729325"/>
              <a:gd name="connsiteY5" fmla="*/ 109 h 4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29325" h="4764694">
                <a:moveTo>
                  <a:pt x="3182230" y="109"/>
                </a:moveTo>
                <a:cubicBezTo>
                  <a:pt x="3609712" y="4486"/>
                  <a:pt x="3996485" y="141202"/>
                  <a:pt x="4282822" y="421273"/>
                </a:cubicBezTo>
                <a:cubicBezTo>
                  <a:pt x="5046387" y="1168129"/>
                  <a:pt x="4806591" y="2651578"/>
                  <a:pt x="3747220" y="3734650"/>
                </a:cubicBezTo>
                <a:cubicBezTo>
                  <a:pt x="2687850" y="4817721"/>
                  <a:pt x="1210069" y="5090277"/>
                  <a:pt x="446504" y="4343421"/>
                </a:cubicBezTo>
                <a:cubicBezTo>
                  <a:pt x="-317062" y="3596565"/>
                  <a:pt x="-77265" y="2113116"/>
                  <a:pt x="982106" y="1030045"/>
                </a:cubicBezTo>
                <a:cubicBezTo>
                  <a:pt x="1644213" y="353125"/>
                  <a:pt x="2469760" y="-7187"/>
                  <a:pt x="3182230" y="109"/>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129475"/>
            <a:ext cx="4304219" cy="4093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1"/>
                </a:solidFill>
                <a:effectLst/>
              </a:defRPr>
            </a:lvl1pPr>
          </a:lstStyle>
          <a:p>
            <a:fld id="{CF19ABAC-CEC0-3744-94EB-1D764E2366A2}" type="datetime1">
              <a:rPr lang="en-US" smtClean="0"/>
              <a:t>10/18/2026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384642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3907" y="1001715"/>
            <a:ext cx="4714998" cy="746760"/>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129475"/>
            <a:ext cx="4714106" cy="4179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6" name="Rectangle 85">
            <a:extLst>
              <a:ext uri="{FF2B5EF4-FFF2-40B4-BE49-F238E27FC236}">
                <a16:creationId xmlns:a16="http://schemas.microsoft.com/office/drawing/2014/main" id="{CDFB919A-0FBE-5996-8285-F65A2832E27F}"/>
              </a:ext>
            </a:extLst>
          </p:cNvPr>
          <p:cNvSpPr/>
          <p:nvPr userDrawn="1"/>
        </p:nvSpPr>
        <p:spPr>
          <a:xfrm>
            <a:off x="5821681" y="634999"/>
            <a:ext cx="5736284"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Picture Placeholder 86">
            <a:extLst>
              <a:ext uri="{FF2B5EF4-FFF2-40B4-BE49-F238E27FC236}">
                <a16:creationId xmlns:a16="http://schemas.microsoft.com/office/drawing/2014/main" id="{17979BA9-1DC6-39F8-19D7-0BC804341A3A}"/>
              </a:ext>
            </a:extLst>
          </p:cNvPr>
          <p:cNvSpPr>
            <a:spLocks noGrp="1"/>
          </p:cNvSpPr>
          <p:nvPr>
            <p:ph type="pic" sz="quarter" idx="15"/>
          </p:nvPr>
        </p:nvSpPr>
        <p:spPr>
          <a:xfrm>
            <a:off x="6325159" y="1041818"/>
            <a:ext cx="4729325" cy="4764694"/>
          </a:xfrm>
          <a:custGeom>
            <a:avLst/>
            <a:gdLst>
              <a:gd name="connsiteX0" fmla="*/ 3182230 w 4729325"/>
              <a:gd name="connsiteY0" fmla="*/ 109 h 4764694"/>
              <a:gd name="connsiteX1" fmla="*/ 4282822 w 4729325"/>
              <a:gd name="connsiteY1" fmla="*/ 421273 h 4764694"/>
              <a:gd name="connsiteX2" fmla="*/ 3747220 w 4729325"/>
              <a:gd name="connsiteY2" fmla="*/ 3734650 h 4764694"/>
              <a:gd name="connsiteX3" fmla="*/ 446504 w 4729325"/>
              <a:gd name="connsiteY3" fmla="*/ 4343421 h 4764694"/>
              <a:gd name="connsiteX4" fmla="*/ 982106 w 4729325"/>
              <a:gd name="connsiteY4" fmla="*/ 1030045 h 4764694"/>
              <a:gd name="connsiteX5" fmla="*/ 3182230 w 4729325"/>
              <a:gd name="connsiteY5" fmla="*/ 109 h 4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29325" h="4764694">
                <a:moveTo>
                  <a:pt x="3182230" y="109"/>
                </a:moveTo>
                <a:cubicBezTo>
                  <a:pt x="3609712" y="4486"/>
                  <a:pt x="3996485" y="141202"/>
                  <a:pt x="4282822" y="421273"/>
                </a:cubicBezTo>
                <a:cubicBezTo>
                  <a:pt x="5046387" y="1168129"/>
                  <a:pt x="4806591" y="2651578"/>
                  <a:pt x="3747220" y="3734650"/>
                </a:cubicBezTo>
                <a:cubicBezTo>
                  <a:pt x="2687850" y="4817721"/>
                  <a:pt x="1210069" y="5090277"/>
                  <a:pt x="446504" y="4343421"/>
                </a:cubicBezTo>
                <a:cubicBezTo>
                  <a:pt x="-317062" y="3596565"/>
                  <a:pt x="-77265" y="2113116"/>
                  <a:pt x="982106" y="1030045"/>
                </a:cubicBezTo>
                <a:cubicBezTo>
                  <a:pt x="1644213" y="353125"/>
                  <a:pt x="2469760" y="-7187"/>
                  <a:pt x="3182230" y="109"/>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E2AAE019-E83D-CB42-A578-B360638D96E4}" type="datetime1">
              <a:rPr lang="en-US" smtClean="0"/>
              <a:t>10/18/2026</a:t>
            </a:fld>
            <a:endParaRPr lang="en-US" dirty="0"/>
          </a:p>
        </p:txBody>
      </p:sp>
    </p:spTree>
    <p:extLst>
      <p:ext uri="{BB962C8B-B14F-4D97-AF65-F5344CB8AC3E}">
        <p14:creationId xmlns:p14="http://schemas.microsoft.com/office/powerpoint/2010/main" val="8512366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4097" y="686054"/>
            <a:ext cx="4333731" cy="932688"/>
          </a:xfrm>
        </p:spPr>
        <p:txBody>
          <a:bodyPr anchor="b"/>
          <a:lstStyle>
            <a:lvl1pPr>
              <a:defRPr sz="3200"/>
            </a:lvl1pPr>
          </a:lstStyle>
          <a:p>
            <a:r>
              <a:rPr lang="en-US"/>
              <a:t>Click to edit Master title style</a:t>
            </a:r>
            <a:endParaRPr lang="en-US" dirty="0"/>
          </a:p>
        </p:txBody>
      </p:sp>
      <p:sp>
        <p:nvSpPr>
          <p:cNvPr id="3" name="Rectangle 2">
            <a:extLst>
              <a:ext uri="{FF2B5EF4-FFF2-40B4-BE49-F238E27FC236}">
                <a16:creationId xmlns:a16="http://schemas.microsoft.com/office/drawing/2014/main" id="{B5B9BC52-F4B9-40D3-13B2-C974CC90EF84}"/>
              </a:ext>
            </a:extLst>
          </p:cNvPr>
          <p:cNvSpPr/>
          <p:nvPr userDrawn="1"/>
        </p:nvSpPr>
        <p:spPr>
          <a:xfrm>
            <a:off x="0" y="634999"/>
            <a:ext cx="63703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34">
            <a:extLst>
              <a:ext uri="{FF2B5EF4-FFF2-40B4-BE49-F238E27FC236}">
                <a16:creationId xmlns:a16="http://schemas.microsoft.com/office/drawing/2014/main" id="{B5950EFE-356D-C8EA-2569-0F26EFFA4E3F}"/>
              </a:ext>
            </a:extLst>
          </p:cNvPr>
          <p:cNvSpPr>
            <a:spLocks noGrp="1"/>
          </p:cNvSpPr>
          <p:nvPr>
            <p:ph type="pic" sz="quarter" idx="15"/>
          </p:nvPr>
        </p:nvSpPr>
        <p:spPr>
          <a:xfrm>
            <a:off x="441959" y="1493440"/>
            <a:ext cx="5486400" cy="386791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34137" y="1748474"/>
            <a:ext cx="4323828" cy="46157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453002"/>
            <a:ext cx="1772029" cy="365125"/>
          </a:xfrm>
        </p:spPr>
        <p:txBody>
          <a:bodyPr/>
          <a:lstStyle>
            <a:lvl1pPr>
              <a:defRPr>
                <a:solidFill>
                  <a:schemeClr val="tx1"/>
                </a:solidFill>
                <a:effectLst/>
              </a:defRPr>
            </a:lvl1pPr>
          </a:lstStyle>
          <a:p>
            <a:fld id="{4ED57CA4-9B91-014F-9006-ED823B296BC5}" type="datetime1">
              <a:rPr lang="en-US" smtClean="0"/>
              <a:t>10/18/2026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293273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74563"/>
            <a:ext cx="4702537" cy="932688"/>
          </a:xfrm>
        </p:spPr>
        <p:txBody>
          <a:bodyPr anchor="b"/>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156" y="1748474"/>
            <a:ext cx="4702537" cy="461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Rectangle 2">
            <a:extLst>
              <a:ext uri="{FF2B5EF4-FFF2-40B4-BE49-F238E27FC236}">
                <a16:creationId xmlns:a16="http://schemas.microsoft.com/office/drawing/2014/main" id="{2B6030CF-FEDC-475D-1C44-D1A9610C48BE}"/>
              </a:ext>
            </a:extLst>
          </p:cNvPr>
          <p:cNvSpPr/>
          <p:nvPr userDrawn="1"/>
        </p:nvSpPr>
        <p:spPr>
          <a:xfrm>
            <a:off x="5821680" y="634999"/>
            <a:ext cx="63703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34">
            <a:extLst>
              <a:ext uri="{FF2B5EF4-FFF2-40B4-BE49-F238E27FC236}">
                <a16:creationId xmlns:a16="http://schemas.microsoft.com/office/drawing/2014/main" id="{28ECA86B-B2EE-7857-89AB-8C4E9F0712C9}"/>
              </a:ext>
            </a:extLst>
          </p:cNvPr>
          <p:cNvSpPr>
            <a:spLocks noGrp="1"/>
          </p:cNvSpPr>
          <p:nvPr>
            <p:ph type="pic" sz="quarter" idx="15"/>
          </p:nvPr>
        </p:nvSpPr>
        <p:spPr>
          <a:xfrm>
            <a:off x="6263639" y="1493440"/>
            <a:ext cx="5486400" cy="386791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r>
              <a:rPr lang="en-US" dirty="0"/>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5B19DAFB-FAB1-764F-BE9B-0C575278000C}" type="datetime1">
              <a:rPr lang="en-US" smtClean="0"/>
              <a:t>10/18/2026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504817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634999"/>
            <a:ext cx="3345301" cy="1113476"/>
          </a:xfrm>
        </p:spPr>
        <p:txBody>
          <a:bodyPr anchor="t">
            <a:noAutofit/>
          </a:bodyPr>
          <a:lstStyle>
            <a:lvl1pPr>
              <a:defRPr sz="3600"/>
            </a:lvl1pPr>
          </a:lstStyle>
          <a:p>
            <a:r>
              <a:rPr lang="en-US"/>
              <a:t>Click to edit Master title style</a:t>
            </a:r>
            <a:endParaRPr lang="en-US" dirty="0"/>
          </a:p>
        </p:txBody>
      </p:sp>
      <p:sp>
        <p:nvSpPr>
          <p:cNvPr id="3" name="Rectangle 2">
            <a:extLst>
              <a:ext uri="{FF2B5EF4-FFF2-40B4-BE49-F238E27FC236}">
                <a16:creationId xmlns:a16="http://schemas.microsoft.com/office/drawing/2014/main" id="{37101BBF-E06C-C8BD-9613-D1E0E2997D96}"/>
              </a:ext>
            </a:extLst>
          </p:cNvPr>
          <p:cNvSpPr/>
          <p:nvPr userDrawn="1"/>
        </p:nvSpPr>
        <p:spPr>
          <a:xfrm>
            <a:off x="0" y="634999"/>
            <a:ext cx="75172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Picture Placeholder 34">
            <a:extLst>
              <a:ext uri="{FF2B5EF4-FFF2-40B4-BE49-F238E27FC236}">
                <a16:creationId xmlns:a16="http://schemas.microsoft.com/office/drawing/2014/main" id="{EC6F8BE1-DBF8-9F46-A1A0-170BE0AC9F44}"/>
              </a:ext>
            </a:extLst>
          </p:cNvPr>
          <p:cNvSpPr>
            <a:spLocks noGrp="1"/>
          </p:cNvSpPr>
          <p:nvPr>
            <p:ph type="pic" sz="quarter" idx="18"/>
          </p:nvPr>
        </p:nvSpPr>
        <p:spPr>
          <a:xfrm>
            <a:off x="441959" y="1096133"/>
            <a:ext cx="6618060" cy="466573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129475"/>
            <a:ext cx="3345301" cy="4093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212663" y="6453002"/>
            <a:ext cx="922372" cy="365125"/>
          </a:xfrm>
        </p:spPr>
        <p:txBody>
          <a:bodyPr/>
          <a:lstStyle/>
          <a:p>
            <a:fld id="{2FF7BC53-6B45-7742-9EBA-CB5E7E199EB6}" type="datetime1">
              <a:rPr lang="en-US" smtClean="0"/>
              <a:t>10/18/2026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453002"/>
            <a:ext cx="2546891" cy="365125"/>
          </a:xfrm>
        </p:spPr>
        <p:txBody>
          <a:bodyPr/>
          <a:lstStyle/>
          <a:p>
            <a:r>
              <a:rPr lang="en-US" dirty="0"/>
              <a:t>Growth marketing plan</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839074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3376160" cy="1122375"/>
          </a:xfrm>
        </p:spPr>
        <p:txBody>
          <a:bodyPr anchor="t">
            <a:no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157" y="2138375"/>
            <a:ext cx="3376160" cy="40846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Rectangle 8">
            <a:extLst>
              <a:ext uri="{FF2B5EF4-FFF2-40B4-BE49-F238E27FC236}">
                <a16:creationId xmlns:a16="http://schemas.microsoft.com/office/drawing/2014/main" id="{C4EE5DEB-00A0-C51B-6DFC-390A6C17BC52}"/>
              </a:ext>
            </a:extLst>
          </p:cNvPr>
          <p:cNvSpPr/>
          <p:nvPr userDrawn="1"/>
        </p:nvSpPr>
        <p:spPr>
          <a:xfrm>
            <a:off x="4674781" y="634999"/>
            <a:ext cx="75172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Picture Placeholder 34">
            <a:extLst>
              <a:ext uri="{FF2B5EF4-FFF2-40B4-BE49-F238E27FC236}">
                <a16:creationId xmlns:a16="http://schemas.microsoft.com/office/drawing/2014/main" id="{09BDCEA9-FCD8-BF3F-D744-F8CFFB64D0A4}"/>
              </a:ext>
            </a:extLst>
          </p:cNvPr>
          <p:cNvSpPr>
            <a:spLocks noGrp="1"/>
          </p:cNvSpPr>
          <p:nvPr>
            <p:ph type="pic" sz="quarter" idx="18"/>
          </p:nvPr>
        </p:nvSpPr>
        <p:spPr>
          <a:xfrm>
            <a:off x="5116740" y="1096133"/>
            <a:ext cx="6618060" cy="466573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r>
              <a:rPr lang="en-US" dirty="0"/>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p>
            <a:fld id="{A5B05B6C-DEDB-7544-9F53-A4801D50D3DC}" type="datetime1">
              <a:rPr lang="en-US" smtClean="0"/>
              <a:t>10/18/2026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805405" cy="365125"/>
          </a:xfrm>
        </p:spPr>
        <p:txBody>
          <a:bodyPr/>
          <a:lstStyle>
            <a:lvl1pPr>
              <a:defRPr>
                <a:solidFill>
                  <a:schemeClr val="tx1"/>
                </a:solidFill>
                <a:effectLst/>
              </a:defRPr>
            </a:lvl1p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655269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01716"/>
            <a:ext cx="3214862" cy="1503373"/>
          </a:xfrm>
        </p:spPr>
        <p:txBody>
          <a:bodyPr anchor="t"/>
          <a:lstStyle/>
          <a:p>
            <a:r>
              <a:rPr lang="en-US"/>
              <a:t>Click to edit Master title style</a:t>
            </a:r>
            <a:endParaRPr lang="en-US" dirty="0"/>
          </a:p>
        </p:txBody>
      </p:sp>
      <p:sp>
        <p:nvSpPr>
          <p:cNvPr id="3" name="Rectangle 2">
            <a:extLst>
              <a:ext uri="{FF2B5EF4-FFF2-40B4-BE49-F238E27FC236}">
                <a16:creationId xmlns:a16="http://schemas.microsoft.com/office/drawing/2014/main" id="{2E9CDADF-7E36-EBE1-34D0-785EEE3139B3}"/>
              </a:ext>
            </a:extLst>
          </p:cNvPr>
          <p:cNvSpPr/>
          <p:nvPr userDrawn="1"/>
        </p:nvSpPr>
        <p:spPr>
          <a:xfrm>
            <a:off x="0" y="634999"/>
            <a:ext cx="75172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34">
            <a:extLst>
              <a:ext uri="{FF2B5EF4-FFF2-40B4-BE49-F238E27FC236}">
                <a16:creationId xmlns:a16="http://schemas.microsoft.com/office/drawing/2014/main" id="{04761C5D-E8A4-64AA-78FD-E268D115AC68}"/>
              </a:ext>
            </a:extLst>
          </p:cNvPr>
          <p:cNvSpPr>
            <a:spLocks noGrp="1"/>
          </p:cNvSpPr>
          <p:nvPr>
            <p:ph type="pic" sz="quarter" idx="18"/>
          </p:nvPr>
        </p:nvSpPr>
        <p:spPr>
          <a:xfrm>
            <a:off x="441959" y="1096133"/>
            <a:ext cx="6618060" cy="466573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r>
              <a:rPr lang="en-US" dirty="0"/>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2877190"/>
            <a:ext cx="3214862" cy="3345810"/>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453002"/>
            <a:ext cx="1003659" cy="365125"/>
          </a:xfrm>
        </p:spPr>
        <p:txBody>
          <a:bodyPr/>
          <a:lstStyle>
            <a:lvl1pPr>
              <a:defRPr>
                <a:solidFill>
                  <a:schemeClr val="tx1"/>
                </a:solidFill>
                <a:effectLst/>
              </a:defRPr>
            </a:lvl1pPr>
          </a:lstStyle>
          <a:p>
            <a:fld id="{F67BC866-C4B3-4A49-A8DC-A0BE5C9E8ADF}" type="datetime1">
              <a:rPr lang="en-US" smtClean="0"/>
              <a:t>10/18/2026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453002"/>
            <a:ext cx="2335165" cy="365125"/>
          </a:xfrm>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684888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50032" y="5109526"/>
            <a:ext cx="3739896" cy="1113475"/>
          </a:xfrm>
        </p:spPr>
        <p:txBody>
          <a:bodyPr anchor="t">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7164" y="5109525"/>
            <a:ext cx="6400800" cy="1113475"/>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600"/>
            </a:lvl3pPr>
            <a:lvl4pPr marL="685800" indent="0">
              <a:buFont typeface="Arial" panose="020B0604020202020204" pitchFamily="34" charset="0"/>
              <a:buNone/>
              <a:defRPr sz="1600"/>
            </a:lvl4pPr>
            <a:lvl5pPr marL="914400" indent="0">
              <a:buFont typeface="Arial" panose="020B0604020202020204" pitchFamily="34" charse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50B7C8D-329B-1A41-996A-C00FEEB4F1BF}" type="datetime1">
              <a:rPr lang="en-US" smtClean="0"/>
              <a:t>10/18/2026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8551499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7638" y="4362766"/>
            <a:ext cx="2953618" cy="1860234"/>
          </a:xfrm>
        </p:spPr>
        <p:txBody>
          <a:bodyPr anchor="t">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981766"/>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362766"/>
            <a:ext cx="7576722" cy="1860234"/>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3493ED9-EFBD-5A47-956E-678E362C5636}" type="datetime1">
              <a:rPr lang="en-US" smtClean="0"/>
              <a:t>10/18/2026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955725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3006411" cy="1861191"/>
          </a:xfrm>
        </p:spPr>
        <p:txBody>
          <a:bodyPr anchor="t">
            <a:normAutofit/>
          </a:bodyPr>
          <a:lstStyle>
            <a:lvl1pPr>
              <a:defRPr sz="3600"/>
            </a:lvl1pPr>
          </a:lstStyle>
          <a:p>
            <a:r>
              <a:rPr lang="en-US"/>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p:spPr>
        <p:txBody>
          <a:bodyPr/>
          <a:lstStyle/>
          <a:p>
            <a:fld id="{B10367D4-204C-404A-8464-46B87B775F25}" type="datetime1">
              <a:rPr lang="en-US" smtClean="0"/>
              <a:t>10/18/2026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643897"/>
            <a:ext cx="7538412" cy="1861191"/>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2938227"/>
            <a:ext cx="12192000" cy="3919773"/>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Click icon to add picture</a:t>
            </a:r>
          </a:p>
        </p:txBody>
      </p:sp>
    </p:spTree>
    <p:extLst>
      <p:ext uri="{BB962C8B-B14F-4D97-AF65-F5344CB8AC3E}">
        <p14:creationId xmlns:p14="http://schemas.microsoft.com/office/powerpoint/2010/main" val="33517198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45318" cy="970463"/>
          </a:xfrm>
        </p:spPr>
        <p:txBody>
          <a:bodyPr anchor="t"/>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1748474"/>
            <a:ext cx="6150815" cy="4474526"/>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1748475"/>
            <a:ext cx="4333867" cy="44745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B53CD41-8253-8740-8961-F06C3711FE73}" type="datetime1">
              <a:rPr lang="en-US" smtClean="0"/>
              <a:t>10/18/2026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88660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34999"/>
            <a:ext cx="4714881" cy="1130429"/>
          </a:xfrm>
        </p:spPr>
        <p:txBody>
          <a:bodyPr>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8" y="2146428"/>
            <a:ext cx="4736262" cy="4076572"/>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498" y="634999"/>
            <a:ext cx="5652466" cy="5588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D0C54A3-95B5-7540-93F4-9DA873291FAC}" type="datetime1">
              <a:rPr lang="en-US" smtClean="0"/>
              <a:t>10/18/2026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3821381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3768108" cy="1113476"/>
          </a:xfrm>
        </p:spPr>
        <p:txBody>
          <a:bodyPr anchor="t">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3752238" cy="4093525"/>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82195" y="634999"/>
            <a:ext cx="6595443" cy="5588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4EBD702-F775-114B-846E-EFE6911639ED}" type="datetime1">
              <a:rPr lang="en-US" smtClean="0"/>
              <a:t>10/18/2026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721069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3907" y="1001715"/>
            <a:ext cx="4714998" cy="746760"/>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129475"/>
            <a:ext cx="4714106" cy="4179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Rectangle 10">
            <a:extLst>
              <a:ext uri="{FF2B5EF4-FFF2-40B4-BE49-F238E27FC236}">
                <a16:creationId xmlns:a16="http://schemas.microsoft.com/office/drawing/2014/main" id="{65C0C886-859A-5158-F0E8-00B1BFC415AF}"/>
              </a:ext>
            </a:extLst>
          </p:cNvPr>
          <p:cNvSpPr/>
          <p:nvPr userDrawn="1"/>
        </p:nvSpPr>
        <p:spPr>
          <a:xfrm>
            <a:off x="5821686" y="0"/>
            <a:ext cx="5736284" cy="6857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Picture Placeholder 9">
            <a:extLst>
              <a:ext uri="{FF2B5EF4-FFF2-40B4-BE49-F238E27FC236}">
                <a16:creationId xmlns:a16="http://schemas.microsoft.com/office/drawing/2014/main" id="{EDCEE0A2-7709-B62C-92B2-F79288C22CBB}"/>
              </a:ext>
            </a:extLst>
          </p:cNvPr>
          <p:cNvSpPr>
            <a:spLocks noGrp="1"/>
          </p:cNvSpPr>
          <p:nvPr>
            <p:ph type="pic" sz="quarter" idx="15"/>
          </p:nvPr>
        </p:nvSpPr>
        <p:spPr>
          <a:xfrm>
            <a:off x="6755872" y="736601"/>
            <a:ext cx="3867912" cy="5486400"/>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E2AAE019-E83D-CB42-A578-B360638D96E4}" type="datetime1">
              <a:rPr lang="en-US" smtClean="0"/>
              <a:t>10/18/2026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0773567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3907" y="1001715"/>
            <a:ext cx="4714998" cy="746760"/>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129475"/>
            <a:ext cx="4714106" cy="4179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Rectangle 2">
            <a:extLst>
              <a:ext uri="{FF2B5EF4-FFF2-40B4-BE49-F238E27FC236}">
                <a16:creationId xmlns:a16="http://schemas.microsoft.com/office/drawing/2014/main" id="{D9EE1F0A-D57B-4C33-44C2-D2BF9B19B487}"/>
              </a:ext>
            </a:extLst>
          </p:cNvPr>
          <p:cNvSpPr/>
          <p:nvPr userDrawn="1"/>
        </p:nvSpPr>
        <p:spPr>
          <a:xfrm>
            <a:off x="5821681" y="0"/>
            <a:ext cx="5736284" cy="681812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Picture Placeholder 61">
            <a:extLst>
              <a:ext uri="{FF2B5EF4-FFF2-40B4-BE49-F238E27FC236}">
                <a16:creationId xmlns:a16="http://schemas.microsoft.com/office/drawing/2014/main" id="{FB73C4F7-F062-427F-E6F1-8992FE31EDC8}"/>
              </a:ext>
            </a:extLst>
          </p:cNvPr>
          <p:cNvSpPr>
            <a:spLocks noGrp="1"/>
          </p:cNvSpPr>
          <p:nvPr>
            <p:ph type="pic" sz="quarter" idx="15"/>
          </p:nvPr>
        </p:nvSpPr>
        <p:spPr>
          <a:xfrm>
            <a:off x="6325161" y="1041818"/>
            <a:ext cx="4729325" cy="4764694"/>
          </a:xfrm>
          <a:custGeom>
            <a:avLst/>
            <a:gdLst>
              <a:gd name="connsiteX0" fmla="*/ 3182230 w 4729325"/>
              <a:gd name="connsiteY0" fmla="*/ 109 h 4764694"/>
              <a:gd name="connsiteX1" fmla="*/ 4282822 w 4729325"/>
              <a:gd name="connsiteY1" fmla="*/ 421273 h 4764694"/>
              <a:gd name="connsiteX2" fmla="*/ 3747220 w 4729325"/>
              <a:gd name="connsiteY2" fmla="*/ 3734650 h 4764694"/>
              <a:gd name="connsiteX3" fmla="*/ 446504 w 4729325"/>
              <a:gd name="connsiteY3" fmla="*/ 4343421 h 4764694"/>
              <a:gd name="connsiteX4" fmla="*/ 982106 w 4729325"/>
              <a:gd name="connsiteY4" fmla="*/ 1030045 h 4764694"/>
              <a:gd name="connsiteX5" fmla="*/ 3182230 w 4729325"/>
              <a:gd name="connsiteY5" fmla="*/ 109 h 4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29325" h="4764694">
                <a:moveTo>
                  <a:pt x="3182230" y="109"/>
                </a:moveTo>
                <a:cubicBezTo>
                  <a:pt x="3609712" y="4486"/>
                  <a:pt x="3996485" y="141202"/>
                  <a:pt x="4282822" y="421273"/>
                </a:cubicBezTo>
                <a:cubicBezTo>
                  <a:pt x="5046387" y="1168129"/>
                  <a:pt x="4806591" y="2651578"/>
                  <a:pt x="3747220" y="3734650"/>
                </a:cubicBezTo>
                <a:cubicBezTo>
                  <a:pt x="2687850" y="4817721"/>
                  <a:pt x="1210069" y="5090277"/>
                  <a:pt x="446504" y="4343421"/>
                </a:cubicBezTo>
                <a:cubicBezTo>
                  <a:pt x="-317062" y="3596565"/>
                  <a:pt x="-77265" y="2113116"/>
                  <a:pt x="982106" y="1030045"/>
                </a:cubicBezTo>
                <a:cubicBezTo>
                  <a:pt x="1644213" y="353125"/>
                  <a:pt x="2469760" y="-7187"/>
                  <a:pt x="3182230" y="109"/>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dirty="0"/>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E2AAE019-E83D-CB42-A578-B360638D96E4}" type="datetime1">
              <a:rPr lang="en-US" smtClean="0"/>
              <a:t>10/18/2026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075327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24" y="4800600"/>
            <a:ext cx="10923934" cy="1422400"/>
          </a:xfrm>
        </p:spPr>
        <p:txBody>
          <a:bodyPr anchor="b">
            <a:noAutofit/>
          </a:bodyPr>
          <a:lstStyle>
            <a:lvl1pPr>
              <a:lnSpc>
                <a:spcPct val="90000"/>
              </a:lnSpc>
              <a:defRPr sz="3600" b="1" i="0">
                <a:solidFill>
                  <a:schemeClr val="accent2"/>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634998"/>
            <a:ext cx="10923934" cy="4609355"/>
          </a:xfrm>
        </p:spPr>
        <p:txBody>
          <a:bodyPr anchor="b">
            <a:noAutofit/>
          </a:bodyPr>
          <a:lstStyle>
            <a:lvl1pPr marL="0" indent="0">
              <a:lnSpc>
                <a:spcPct val="90000"/>
              </a:lnSpc>
              <a:spcBef>
                <a:spcPts val="0"/>
              </a:spcBef>
              <a:buNone/>
              <a:defRPr sz="30000" b="1" i="0">
                <a:solidFill>
                  <a:schemeClr val="accent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EA9CBBDB-DB6A-8043-A23A-E4D514668CA9}" type="datetime1">
              <a:rPr lang="en-US" smtClean="0"/>
              <a:t>10/18/2026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925638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577006" y="5222240"/>
            <a:ext cx="9037984" cy="1000759"/>
          </a:xfrm>
        </p:spPr>
        <p:txBody>
          <a:bodyPr anchor="b">
            <a:normAutofit/>
          </a:bodyPr>
          <a:lstStyle>
            <a:lvl1pPr algn="ctr">
              <a:lnSpc>
                <a:spcPct val="90000"/>
              </a:lnSpc>
              <a:defRPr sz="3600" b="1" i="0">
                <a:solidFill>
                  <a:schemeClr val="accent2"/>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634998"/>
            <a:ext cx="10923934" cy="4587243"/>
          </a:xfrm>
        </p:spPr>
        <p:txBody>
          <a:bodyPr anchor="b">
            <a:normAutofit/>
          </a:bodyPr>
          <a:lstStyle>
            <a:lvl1pPr marL="0" indent="0" algn="ctr">
              <a:lnSpc>
                <a:spcPct val="90000"/>
              </a:lnSpc>
              <a:buNone/>
              <a:defRPr sz="30000" b="1" i="0">
                <a:solidFill>
                  <a:schemeClr val="accent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9CA8FF74-D6A8-484C-8E59-ED45708650B1}" type="datetime1">
              <a:rPr lang="en-US" smtClean="0"/>
              <a:t>10/18/2026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7416863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2"/>
        </a:solidFill>
        <a:effectLst/>
      </p:bgPr>
    </p:bg>
    <p:spTree>
      <p:nvGrpSpPr>
        <p:cNvPr id="1" name=""/>
        <p:cNvGrpSpPr/>
        <p:nvPr/>
      </p:nvGrpSpPr>
      <p:grpSpPr>
        <a:xfrm>
          <a:off x="0" y="0"/>
          <a:ext cx="0" cy="0"/>
          <a:chOff x="0" y="0"/>
          <a:chExt cx="0" cy="0"/>
        </a:xfrm>
      </p:grpSpPr>
      <p:sp>
        <p:nvSpPr>
          <p:cNvPr id="30" name="Title 1">
            <a:extLst>
              <a:ext uri="{FF2B5EF4-FFF2-40B4-BE49-F238E27FC236}">
                <a16:creationId xmlns:a16="http://schemas.microsoft.com/office/drawing/2014/main" id="{01611EA6-A98E-788D-8561-0477483FAA03}"/>
              </a:ext>
            </a:extLst>
          </p:cNvPr>
          <p:cNvSpPr>
            <a:spLocks noGrp="1"/>
          </p:cNvSpPr>
          <p:nvPr>
            <p:ph type="title"/>
          </p:nvPr>
        </p:nvSpPr>
        <p:spPr>
          <a:xfrm>
            <a:off x="634024" y="4879524"/>
            <a:ext cx="10923934" cy="1343475"/>
          </a:xfrm>
        </p:spPr>
        <p:txBody>
          <a:bodyPr anchor="b">
            <a:noAutofit/>
          </a:bodyPr>
          <a:lstStyle>
            <a:lvl1pPr>
              <a:lnSpc>
                <a:spcPct val="90000"/>
              </a:lnSpc>
              <a:defRPr sz="3600" b="1" i="0">
                <a:solidFill>
                  <a:schemeClr val="accent1"/>
                </a:solidFill>
                <a:latin typeface="+mj-lt"/>
              </a:defRPr>
            </a:lvl1pPr>
          </a:lstStyle>
          <a:p>
            <a:r>
              <a:rPr lang="en-US"/>
              <a:t>Click to edit Master title style</a:t>
            </a:r>
            <a:endParaRPr lang="en-US" dirty="0"/>
          </a:p>
        </p:txBody>
      </p:sp>
      <p:sp>
        <p:nvSpPr>
          <p:cNvPr id="29" name="Content Placeholder 6">
            <a:extLst>
              <a:ext uri="{FF2B5EF4-FFF2-40B4-BE49-F238E27FC236}">
                <a16:creationId xmlns:a16="http://schemas.microsoft.com/office/drawing/2014/main" id="{6FAFFBC2-CB22-180D-9985-6B9E32EE7539}"/>
              </a:ext>
            </a:extLst>
          </p:cNvPr>
          <p:cNvSpPr>
            <a:spLocks noGrp="1"/>
          </p:cNvSpPr>
          <p:nvPr>
            <p:ph sz="quarter" idx="13" hasCustomPrompt="1"/>
          </p:nvPr>
        </p:nvSpPr>
        <p:spPr>
          <a:xfrm>
            <a:off x="634030" y="634998"/>
            <a:ext cx="10923934" cy="4244527"/>
          </a:xfrm>
        </p:spPr>
        <p:txBody>
          <a:bodyPr anchor="b">
            <a:noAutofit/>
          </a:bodyPr>
          <a:lstStyle>
            <a:lvl1pPr marL="0" indent="0">
              <a:lnSpc>
                <a:spcPct val="90000"/>
              </a:lnSpc>
              <a:spcBef>
                <a:spcPts val="0"/>
              </a:spcBef>
              <a:buNone/>
              <a:defRPr sz="30000" b="1" i="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85D88237-8CC6-BF45-96C4-CF90C4DB2128}" type="datetime1">
              <a:rPr lang="en-US" smtClean="0"/>
              <a:t>10/18/2026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64394013"/>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30" y="630936"/>
            <a:ext cx="6209065" cy="5605272"/>
          </a:xfrm>
        </p:spPr>
        <p:txBody>
          <a:bodyPr anchor="t">
            <a:noAutofit/>
          </a:bodyPr>
          <a:lstStyle>
            <a:lvl1pPr marL="0" indent="0">
              <a:lnSpc>
                <a:spcPct val="100000"/>
              </a:lnSpc>
              <a:buNone/>
              <a:defRPr sz="3600" b="1" i="0">
                <a:latin typeface="+mj-lt"/>
              </a:defRPr>
            </a:lvl1pPr>
            <a:lvl2pPr marL="228600" indent="0">
              <a:lnSpc>
                <a:spcPct val="100000"/>
              </a:lnSpc>
              <a:buNone/>
              <a:defRPr sz="3600" b="1" i="0">
                <a:latin typeface="+mj-lt"/>
              </a:defRPr>
            </a:lvl2pPr>
            <a:lvl3pPr marL="457200" indent="0">
              <a:lnSpc>
                <a:spcPct val="100000"/>
              </a:lnSpc>
              <a:buNone/>
              <a:defRPr sz="3600" b="1" i="0">
                <a:latin typeface="+mj-lt"/>
              </a:defRPr>
            </a:lvl3pPr>
            <a:lvl4pPr marL="685800" indent="0">
              <a:lnSpc>
                <a:spcPct val="100000"/>
              </a:lnSpc>
              <a:buNone/>
              <a:defRPr sz="3600" b="1" i="0">
                <a:latin typeface="+mj-lt"/>
              </a:defRPr>
            </a:lvl4pPr>
            <a:lvl5pPr marL="914400" indent="0">
              <a:lnSpc>
                <a:spcPct val="100000"/>
              </a:lnSpc>
              <a:buNone/>
              <a:defRPr sz="3600" b="1" i="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60AFA9F-5F67-2743-BC9C-9DCD4B6649F8}" type="datetime1">
              <a:rPr lang="en-US" smtClean="0"/>
              <a:t>10/18/2026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2617705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0898EF3F-C42B-37EE-D18B-8185C8F12113}"/>
              </a:ext>
            </a:extLst>
          </p:cNvPr>
          <p:cNvSpPr>
            <a:spLocks noGrp="1"/>
          </p:cNvSpPr>
          <p:nvPr>
            <p:ph sz="quarter" idx="13" hasCustomPrompt="1"/>
          </p:nvPr>
        </p:nvSpPr>
        <p:spPr>
          <a:xfrm>
            <a:off x="634030" y="1929384"/>
            <a:ext cx="8266176" cy="4142232"/>
          </a:xfrm>
        </p:spPr>
        <p:txBody>
          <a:bodyPr anchor="b">
            <a:noAutofit/>
          </a:bodyPr>
          <a:lstStyle>
            <a:lvl1pPr marL="0" indent="0">
              <a:lnSpc>
                <a:spcPct val="90000"/>
              </a:lnSpc>
              <a:buNone/>
              <a:defRPr sz="4800" b="1" i="0">
                <a:latin typeface="+mn-lt"/>
              </a:defRPr>
            </a:lvl1pPr>
            <a:lvl2pPr marL="228600" indent="0">
              <a:lnSpc>
                <a:spcPct val="90000"/>
              </a:lnSpc>
              <a:buNone/>
              <a:defRPr sz="4800" b="1" i="0">
                <a:latin typeface="+mn-lt"/>
              </a:defRPr>
            </a:lvl2pPr>
            <a:lvl3pPr marL="457200" indent="0">
              <a:lnSpc>
                <a:spcPct val="90000"/>
              </a:lnSpc>
              <a:buNone/>
              <a:defRPr sz="4800" b="1" i="0">
                <a:latin typeface="+mn-lt"/>
              </a:defRPr>
            </a:lvl3pPr>
            <a:lvl4pPr marL="685800" indent="0">
              <a:lnSpc>
                <a:spcPct val="90000"/>
              </a:lnSpc>
              <a:buNone/>
              <a:defRPr sz="4800" b="1" i="0">
                <a:latin typeface="+mn-lt"/>
              </a:defRPr>
            </a:lvl4pPr>
            <a:lvl5pPr marL="914400" indent="0">
              <a:lnSpc>
                <a:spcPct val="90000"/>
              </a:lnSpc>
              <a:buNone/>
              <a:defRPr sz="4800" b="1" i="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AB7ADF8E-C5F8-B94D-B79F-BB5E05403220}" type="datetime1">
              <a:rPr lang="en-US" smtClean="0"/>
              <a:t>10/18/2026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701747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634998"/>
            <a:ext cx="8481395" cy="5588002"/>
          </a:xfrm>
        </p:spPr>
        <p:txBody>
          <a:bodyPr anchor="t">
            <a:noAutofit/>
          </a:bodyPr>
          <a:lstStyle>
            <a:lvl1pPr marL="0" indent="0">
              <a:lnSpc>
                <a:spcPct val="100000"/>
              </a:lnSpc>
              <a:buNone/>
              <a:defRPr sz="3600" b="1" i="0">
                <a:latin typeface="+mj-lt"/>
              </a:defRPr>
            </a:lvl1pPr>
            <a:lvl2pPr marL="228600" indent="0">
              <a:lnSpc>
                <a:spcPct val="100000"/>
              </a:lnSpc>
              <a:buNone/>
              <a:defRPr sz="3600" b="1" i="0">
                <a:latin typeface="+mj-lt"/>
              </a:defRPr>
            </a:lvl2pPr>
            <a:lvl3pPr marL="457200" indent="0">
              <a:lnSpc>
                <a:spcPct val="100000"/>
              </a:lnSpc>
              <a:buNone/>
              <a:defRPr sz="3600" b="1" i="0">
                <a:latin typeface="+mj-lt"/>
              </a:defRPr>
            </a:lvl3pPr>
            <a:lvl4pPr marL="685800" indent="0">
              <a:lnSpc>
                <a:spcPct val="100000"/>
              </a:lnSpc>
              <a:buNone/>
              <a:defRPr sz="3600" b="1" i="0">
                <a:latin typeface="+mj-lt"/>
              </a:defRPr>
            </a:lvl4pPr>
            <a:lvl5pPr marL="914400" indent="0">
              <a:lnSpc>
                <a:spcPct val="100000"/>
              </a:lnSpc>
              <a:buNone/>
              <a:defRPr sz="3600" b="1" i="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1EBDF3B-3FFA-684A-A22D-4B1A741ADF37}" type="datetime1">
              <a:rPr lang="en-US" smtClean="0"/>
              <a:t>10/18/2026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15014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634999"/>
            <a:ext cx="10923934" cy="375615"/>
          </a:xfrm>
        </p:spPr>
        <p:txBody>
          <a:bodyPr anchor="t">
            <a:noAutofit/>
          </a:bodyPr>
          <a:lstStyle>
            <a:lvl1pPr>
              <a:lnSpc>
                <a:spcPct val="120000"/>
              </a:lnSpc>
              <a:defRPr sz="1800" b="1" i="0">
                <a:solidFill>
                  <a:schemeClr val="accent1"/>
                </a:solidFill>
                <a:latin typeface="+mj-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748474"/>
            <a:ext cx="10923934" cy="4474526"/>
          </a:xfrm>
        </p:spPr>
        <p:txBody>
          <a:bodyPr anchor="b">
            <a:normAutofit/>
          </a:bodyPr>
          <a:lstStyle>
            <a:lvl1pPr marL="0" indent="0">
              <a:lnSpc>
                <a:spcPct val="90000"/>
              </a:lnSpc>
              <a:spcBef>
                <a:spcPts val="0"/>
              </a:spcBef>
              <a:buNone/>
              <a:defRPr sz="3600" b="1" i="0">
                <a:solidFill>
                  <a:schemeClr val="accent1"/>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33EAEBE-CA61-5040-850D-8DDBD3B263E9}" type="datetime1">
              <a:rPr lang="en-US" smtClean="0"/>
              <a:t>10/18/2026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459071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5856284"/>
            <a:ext cx="10923934" cy="366716"/>
          </a:xfrm>
        </p:spPr>
        <p:txBody>
          <a:bodyPr anchor="t">
            <a:noAutofit/>
          </a:bodyPr>
          <a:lstStyle>
            <a:lvl1pPr>
              <a:lnSpc>
                <a:spcPct val="120000"/>
              </a:lnSpc>
              <a:defRPr sz="1800" b="1" i="0">
                <a:solidFill>
                  <a:schemeClr val="accent1"/>
                </a:solidFill>
                <a:latin typeface="+mj-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42415"/>
            <a:ext cx="10923934" cy="4432870"/>
          </a:xfrm>
        </p:spPr>
        <p:txBody>
          <a:bodyPr anchor="t">
            <a:normAutofit/>
          </a:bodyPr>
          <a:lstStyle>
            <a:lvl1pPr marL="164592" indent="-164592">
              <a:lnSpc>
                <a:spcPct val="100000"/>
              </a:lnSpc>
              <a:spcBef>
                <a:spcPts val="0"/>
              </a:spcBef>
              <a:buNone/>
              <a:defRPr sz="3600" b="1" i="0">
                <a:solidFill>
                  <a:schemeClr val="accent1"/>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AF4E7F1-F91F-AD4F-AC91-E9089FFC5F81}" type="datetime1">
              <a:rPr lang="en-US" smtClean="0"/>
              <a:t>10/18/2026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11682928"/>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5856284"/>
            <a:ext cx="9037984" cy="366716"/>
          </a:xfrm>
        </p:spPr>
        <p:txBody>
          <a:bodyPr anchor="ctr">
            <a:noAutofit/>
          </a:bodyPr>
          <a:lstStyle>
            <a:lvl1pPr>
              <a:lnSpc>
                <a:spcPct val="120000"/>
              </a:lnSpc>
              <a:defRPr sz="1800" b="1" i="0">
                <a:solidFill>
                  <a:schemeClr val="accent2"/>
                </a:solidFill>
                <a:latin typeface="+mj-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5"/>
            <a:ext cx="9037984" cy="3726811"/>
          </a:xfrm>
        </p:spPr>
        <p:txBody>
          <a:bodyPr anchor="b">
            <a:normAutofit/>
          </a:bodyPr>
          <a:lstStyle>
            <a:lvl1pPr marL="164592" indent="-164592">
              <a:lnSpc>
                <a:spcPct val="100000"/>
              </a:lnSpc>
              <a:spcBef>
                <a:spcPts val="0"/>
              </a:spcBef>
              <a:buNone/>
              <a:defRPr sz="3600" b="1" i="0">
                <a:solidFill>
                  <a:schemeClr val="accent2"/>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293B5A0-0FC4-284F-8762-E74EE3523890}" type="datetime1">
              <a:rPr lang="en-US" smtClean="0"/>
              <a:t>10/18/2026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4917125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1010613"/>
            <a:ext cx="10945316" cy="746761"/>
          </a:xfrm>
        </p:spPr>
        <p:txBody>
          <a:body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30" y="2138374"/>
            <a:ext cx="5266090" cy="4084626"/>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91886" y="2138374"/>
            <a:ext cx="5266078" cy="4084626"/>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3F1578D-94A7-9E43-82B8-AAFA272825E2}" type="datetime1">
              <a:rPr lang="en-US" smtClean="0"/>
              <a:t>10/18/2026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4477697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1042831"/>
            <a:ext cx="10923934" cy="74676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30" y="2051211"/>
            <a:ext cx="5266090" cy="381959"/>
          </a:xfrm>
        </p:spPr>
        <p:txBody>
          <a:bodyPr anchor="t">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30" y="2495234"/>
            <a:ext cx="5266090" cy="37277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91886" y="2051212"/>
            <a:ext cx="5266078" cy="381958"/>
          </a:xfrm>
        </p:spPr>
        <p:txBody>
          <a:bodyPr anchor="t">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495234"/>
            <a:ext cx="5271464" cy="37277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A9E3611-F589-6B46-B56A-435CF60591D4}" type="datetime1">
              <a:rPr lang="en-US" smtClean="0"/>
              <a:t>10/18/2026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Growth marketing plan</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0643630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EE4692AA-1C89-D34D-9E81-E1A863B5BE18}" type="datetime1">
              <a:rPr lang="en-US" smtClean="0"/>
              <a:t>10/18/2026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7211153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BD42A457-1E7D-C84D-ACA4-D60564856941}" type="datetime1">
              <a:rPr lang="en-US" smtClean="0"/>
              <a:t>10/18/2026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Growth marketing plan</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8533911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7" y="634999"/>
            <a:ext cx="3771903" cy="1494476"/>
          </a:xfrm>
        </p:spPr>
        <p:txBody>
          <a:bodyPr anchor="t">
            <a:normAutofit/>
          </a:bodyPr>
          <a:lstStyle>
            <a:lvl1pPr>
              <a:defRPr sz="36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30" y="2495234"/>
            <a:ext cx="3771904" cy="3727766"/>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348910" y="634999"/>
            <a:ext cx="6226055" cy="558800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CC971255-8A2A-504E-AE57-51186F2E75A8}" type="datetime1">
              <a:rPr lang="en-US" smtClean="0"/>
              <a:t>10/18/2026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8290017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34029" y="634999"/>
            <a:ext cx="3793283" cy="1870090"/>
          </a:xfrm>
        </p:spPr>
        <p:txBody>
          <a:bodyPr anchor="t">
            <a:normAutofit/>
          </a:bodyPr>
          <a:lstStyle>
            <a:lvl1pPr>
              <a:defRPr sz="36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9" y="2886089"/>
            <a:ext cx="3771901" cy="3336911"/>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3" y="634999"/>
            <a:ext cx="6595442" cy="5625776"/>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53590A0A-7008-8A4A-B23F-5951DF641DB9}" type="datetime1">
              <a:rPr lang="en-US" smtClean="0"/>
              <a:t>10/18/2026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6902512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847087"/>
            <a:ext cx="7538424" cy="1386963"/>
          </a:xfrm>
        </p:spPr>
        <p:txBody>
          <a:bodyPr anchor="b">
            <a:noAutofit/>
          </a:bodyPr>
          <a:lstStyle>
            <a:lvl1pPr>
              <a:defRPr sz="6000">
                <a:solidFill>
                  <a:schemeClr val="accent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030" y="3615051"/>
            <a:ext cx="10923933" cy="2607949"/>
          </a:xfrm>
        </p:spPr>
        <p:txBody>
          <a:bodyPr/>
          <a:lstStyle>
            <a:lvl1pPr marL="0" indent="0">
              <a:buNone/>
              <a:defRPr>
                <a:solidFill>
                  <a:schemeClr val="accent1"/>
                </a:solidFill>
              </a:defRPr>
            </a:lvl1pPr>
            <a:lvl2pPr marL="228600" indent="0">
              <a:buNone/>
              <a:defRPr>
                <a:solidFill>
                  <a:schemeClr val="accent1"/>
                </a:solidFill>
              </a:defRPr>
            </a:lvl2pPr>
            <a:lvl3pPr marL="457200" indent="0">
              <a:buNone/>
              <a:defRPr>
                <a:solidFill>
                  <a:schemeClr val="accent1"/>
                </a:solidFill>
              </a:defRPr>
            </a:lvl3pPr>
            <a:lvl4pPr marL="685800" indent="0">
              <a:buNone/>
              <a:defRPr>
                <a:solidFill>
                  <a:schemeClr val="accent1"/>
                </a:solidFill>
              </a:defRPr>
            </a:lvl4pPr>
            <a:lvl5pPr marL="914400" indent="0">
              <a:buNone/>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D131EFE-56B6-8F4D-8113-558CEDB7B73A}" type="datetime1">
              <a:rPr lang="en-US" smtClean="0"/>
              <a:t>10/18/2026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68760245"/>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73816"/>
            <a:ext cx="8481399" cy="1867858"/>
          </a:xfrm>
        </p:spPr>
        <p:txBody>
          <a:bodyPr anchor="b">
            <a:noAutofit/>
          </a:bodyPr>
          <a:lstStyle>
            <a:lvl1pPr>
              <a:defRPr sz="600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3622674"/>
            <a:ext cx="8481399" cy="1486852"/>
          </a:xfrm>
        </p:spPr>
        <p:txBody>
          <a:bodyPr>
            <a:noAutofit/>
          </a:bodyPr>
          <a:lstStyle>
            <a:lvl1pPr marL="0" indent="0">
              <a:buNone/>
              <a:defRPr sz="2400">
                <a:solidFill>
                  <a:schemeClr val="accent1"/>
                </a:solidFill>
              </a:defRPr>
            </a:lvl1pPr>
            <a:lvl2pPr marL="228600" indent="0">
              <a:buNone/>
              <a:defRPr sz="2000">
                <a:solidFill>
                  <a:schemeClr val="accent1"/>
                </a:solidFill>
              </a:defRPr>
            </a:lvl2pPr>
            <a:lvl3pPr marL="457200" indent="0">
              <a:buNone/>
              <a:defRPr sz="1800">
                <a:solidFill>
                  <a:schemeClr val="accent1"/>
                </a:solidFill>
              </a:defRPr>
            </a:lvl3pPr>
            <a:lvl4pPr marL="685800" indent="0">
              <a:buNone/>
              <a:defRPr sz="1600">
                <a:solidFill>
                  <a:schemeClr val="accent1"/>
                </a:solidFill>
              </a:defRPr>
            </a:lvl4pPr>
            <a:lvl5pPr marL="914400" indent="0">
              <a:buNone/>
              <a:defRPr sz="14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914D02D-3DC0-C54F-AF94-CB2AA6AB0D37}" type="datetime1">
              <a:rPr lang="en-US" smtClean="0"/>
              <a:t>10/18/2026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46145729"/>
      </p:ext>
    </p:extLst>
  </p:cSld>
  <p:clrMapOvr>
    <a:overrideClrMapping bg1="dk1" tx1="lt1" bg2="dk2" tx2="lt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73816"/>
            <a:ext cx="4704473" cy="2607950"/>
          </a:xfrm>
        </p:spPr>
        <p:txBody>
          <a:bodyPr anchor="b">
            <a:noAutofit/>
          </a:bodyPr>
          <a:lstStyle>
            <a:lvl1pPr>
              <a:defRPr sz="3600">
                <a:solidFill>
                  <a:schemeClr val="accent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4362766"/>
            <a:ext cx="4704473" cy="1860234"/>
          </a:xfrm>
        </p:spPr>
        <p:txBody>
          <a:bodyPr>
            <a:noAutofit/>
          </a:bodyPr>
          <a:lstStyle>
            <a:lvl1pPr marL="0" indent="0">
              <a:buNone/>
              <a:defRPr sz="1800" b="1" i="0">
                <a:solidFill>
                  <a:schemeClr val="accent2"/>
                </a:solidFill>
                <a:latin typeface="+mn-lt"/>
              </a:defRPr>
            </a:lvl1pPr>
            <a:lvl2pPr marL="228600" indent="0">
              <a:buNone/>
              <a:defRPr sz="1800" b="1" i="0">
                <a:solidFill>
                  <a:schemeClr val="accent2"/>
                </a:solidFill>
                <a:latin typeface="+mn-lt"/>
              </a:defRPr>
            </a:lvl2pPr>
            <a:lvl3pPr marL="457200" indent="0">
              <a:buNone/>
              <a:defRPr sz="1800" b="1" i="0">
                <a:solidFill>
                  <a:schemeClr val="accent2"/>
                </a:solidFill>
                <a:latin typeface="+mn-lt"/>
              </a:defRPr>
            </a:lvl3pPr>
            <a:lvl4pPr marL="685800" indent="0">
              <a:buNone/>
              <a:defRPr sz="1800" b="1" i="0">
                <a:solidFill>
                  <a:schemeClr val="accent2"/>
                </a:solidFill>
                <a:latin typeface="+mn-lt"/>
              </a:defRPr>
            </a:lvl4pPr>
            <a:lvl5pPr marL="914400" indent="0">
              <a:buNone/>
              <a:defRPr sz="1800" b="1" i="0">
                <a:solidFill>
                  <a:schemeClr val="accent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6914D02D-3DC0-C54F-AF94-CB2AA6AB0D37}" type="datetime1">
              <a:rPr lang="en-US" smtClean="0"/>
              <a:pPr/>
              <a:t>10/18/2026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3" name="Freeform 2">
            <a:extLst>
              <a:ext uri="{FF2B5EF4-FFF2-40B4-BE49-F238E27FC236}">
                <a16:creationId xmlns:a16="http://schemas.microsoft.com/office/drawing/2014/main" id="{FE1A7A48-EC1B-2BD5-026A-AEDC4C01FC96}"/>
              </a:ext>
            </a:extLst>
          </p:cNvPr>
          <p:cNvSpPr/>
          <p:nvPr userDrawn="1"/>
        </p:nvSpPr>
        <p:spPr>
          <a:xfrm>
            <a:off x="5821681" y="1"/>
            <a:ext cx="6370318" cy="6223000"/>
          </a:xfrm>
          <a:custGeom>
            <a:avLst/>
            <a:gdLst>
              <a:gd name="connsiteX0" fmla="*/ 3185158 w 6370318"/>
              <a:gd name="connsiteY0" fmla="*/ 991383 h 6223000"/>
              <a:gd name="connsiteX1" fmla="*/ 974138 w 6370318"/>
              <a:gd name="connsiteY1" fmla="*/ 2448125 h 6223000"/>
              <a:gd name="connsiteX2" fmla="*/ 3185158 w 6370318"/>
              <a:gd name="connsiteY2" fmla="*/ 3904867 h 6223000"/>
              <a:gd name="connsiteX3" fmla="*/ 5396178 w 6370318"/>
              <a:gd name="connsiteY3" fmla="*/ 2448125 h 6223000"/>
              <a:gd name="connsiteX4" fmla="*/ 3185158 w 6370318"/>
              <a:gd name="connsiteY4" fmla="*/ 991383 h 6223000"/>
              <a:gd name="connsiteX5" fmla="*/ 0 w 6370318"/>
              <a:gd name="connsiteY5" fmla="*/ 0 h 6223000"/>
              <a:gd name="connsiteX6" fmla="*/ 6370318 w 6370318"/>
              <a:gd name="connsiteY6" fmla="*/ 0 h 6223000"/>
              <a:gd name="connsiteX7" fmla="*/ 6370318 w 6370318"/>
              <a:gd name="connsiteY7" fmla="*/ 6223000 h 6223000"/>
              <a:gd name="connsiteX8" fmla="*/ 5395766 w 6370318"/>
              <a:gd name="connsiteY8" fmla="*/ 6223000 h 6223000"/>
              <a:gd name="connsiteX9" fmla="*/ 5384828 w 6370318"/>
              <a:gd name="connsiteY9" fmla="*/ 6176026 h 6223000"/>
              <a:gd name="connsiteX10" fmla="*/ 3195791 w 6370318"/>
              <a:gd name="connsiteY10" fmla="*/ 5746683 h 6223000"/>
              <a:gd name="connsiteX11" fmla="*/ 5396178 w 6370318"/>
              <a:gd name="connsiteY11" fmla="*/ 4825797 h 6223000"/>
              <a:gd name="connsiteX12" fmla="*/ 3185158 w 6370318"/>
              <a:gd name="connsiteY12" fmla="*/ 3904906 h 6223000"/>
              <a:gd name="connsiteX13" fmla="*/ 974138 w 6370318"/>
              <a:gd name="connsiteY13" fmla="*/ 4825797 h 6223000"/>
              <a:gd name="connsiteX14" fmla="*/ 3174524 w 6370318"/>
              <a:gd name="connsiteY14" fmla="*/ 5746683 h 6223000"/>
              <a:gd name="connsiteX15" fmla="*/ 985488 w 6370318"/>
              <a:gd name="connsiteY15" fmla="*/ 6176026 h 6223000"/>
              <a:gd name="connsiteX16" fmla="*/ 974550 w 6370318"/>
              <a:gd name="connsiteY16" fmla="*/ 6223000 h 6223000"/>
              <a:gd name="connsiteX17" fmla="*/ 0 w 6370318"/>
              <a:gd name="connsiteY17" fmla="*/ 6223000 h 6223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0318" h="6223000">
                <a:moveTo>
                  <a:pt x="3185158" y="991383"/>
                </a:moveTo>
                <a:cubicBezTo>
                  <a:pt x="1964046" y="991383"/>
                  <a:pt x="974138" y="1643590"/>
                  <a:pt x="974138" y="2448125"/>
                </a:cubicBezTo>
                <a:cubicBezTo>
                  <a:pt x="974138" y="3252659"/>
                  <a:pt x="1964046" y="3904867"/>
                  <a:pt x="3185158" y="3904867"/>
                </a:cubicBezTo>
                <a:cubicBezTo>
                  <a:pt x="4406270" y="3904867"/>
                  <a:pt x="5396178" y="3252659"/>
                  <a:pt x="5396178" y="2448125"/>
                </a:cubicBezTo>
                <a:cubicBezTo>
                  <a:pt x="5396178" y="1643590"/>
                  <a:pt x="4406270" y="991383"/>
                  <a:pt x="3185158" y="991383"/>
                </a:cubicBezTo>
                <a:close/>
                <a:moveTo>
                  <a:pt x="0" y="0"/>
                </a:moveTo>
                <a:lnTo>
                  <a:pt x="6370318" y="0"/>
                </a:lnTo>
                <a:lnTo>
                  <a:pt x="6370318" y="6223000"/>
                </a:lnTo>
                <a:lnTo>
                  <a:pt x="5395766" y="6223000"/>
                </a:lnTo>
                <a:lnTo>
                  <a:pt x="5384828" y="6176026"/>
                </a:lnTo>
                <a:cubicBezTo>
                  <a:pt x="5272251" y="5935624"/>
                  <a:pt x="4336001" y="5747839"/>
                  <a:pt x="3195791" y="5746683"/>
                </a:cubicBezTo>
                <a:cubicBezTo>
                  <a:pt x="4412015" y="5744294"/>
                  <a:pt x="5396178" y="5332915"/>
                  <a:pt x="5396178" y="4825797"/>
                </a:cubicBezTo>
                <a:cubicBezTo>
                  <a:pt x="5396178" y="4317207"/>
                  <a:pt x="4406270" y="3904906"/>
                  <a:pt x="3185158" y="3904906"/>
                </a:cubicBezTo>
                <a:cubicBezTo>
                  <a:pt x="1964046" y="3904906"/>
                  <a:pt x="974138" y="4317207"/>
                  <a:pt x="974138" y="4825797"/>
                </a:cubicBezTo>
                <a:cubicBezTo>
                  <a:pt x="974138" y="5332915"/>
                  <a:pt x="1958301" y="5744294"/>
                  <a:pt x="3174524" y="5746683"/>
                </a:cubicBezTo>
                <a:cubicBezTo>
                  <a:pt x="2034315" y="5747839"/>
                  <a:pt x="1098065" y="5935624"/>
                  <a:pt x="985488" y="6176026"/>
                </a:cubicBezTo>
                <a:lnTo>
                  <a:pt x="974550" y="6223000"/>
                </a:lnTo>
                <a:lnTo>
                  <a:pt x="0" y="622300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09274275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3" y="635000"/>
            <a:ext cx="10923934" cy="746761"/>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30" y="1748474"/>
            <a:ext cx="10923934" cy="447452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latin typeface="+mn-lt"/>
              </a:defRPr>
            </a:lvl1pPr>
          </a:lstStyle>
          <a:p>
            <a:fld id="{6A0A5BC3-F280-874C-BA55-1A6C5B1523D3}" type="datetime1">
              <a:rPr lang="en-US" smtClean="0"/>
              <a:pPr/>
              <a:t>10/18/2026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latin typeface="+mn-lt"/>
              </a:defRPr>
            </a:lvl1pPr>
          </a:lstStyle>
          <a:p>
            <a:r>
              <a:rPr lang="en-US" dirty="0"/>
              <a:t>Growth marketing plan</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01878953"/>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813" r:id="rId8"/>
    <p:sldLayoutId id="2147483771" r:id="rId9"/>
    <p:sldLayoutId id="2147483816" r:id="rId10"/>
    <p:sldLayoutId id="2147483772" r:id="rId11"/>
    <p:sldLayoutId id="2147483773" r:id="rId12"/>
    <p:sldLayoutId id="2147483814" r:id="rId13"/>
    <p:sldLayoutId id="2147483774" r:id="rId14"/>
    <p:sldLayoutId id="2147483775" r:id="rId15"/>
    <p:sldLayoutId id="2147483776" r:id="rId16"/>
    <p:sldLayoutId id="2147483777" r:id="rId17"/>
    <p:sldLayoutId id="2147483778" r:id="rId18"/>
    <p:sldLayoutId id="2147483779" r:id="rId19"/>
    <p:sldLayoutId id="2147483780" r:id="rId20"/>
    <p:sldLayoutId id="2147483781" r:id="rId21"/>
    <p:sldLayoutId id="2147483782" r:id="rId22"/>
    <p:sldLayoutId id="2147483783" r:id="rId23"/>
    <p:sldLayoutId id="2147483784" r:id="rId24"/>
    <p:sldLayoutId id="2147483785" r:id="rId25"/>
    <p:sldLayoutId id="2147483786" r:id="rId26"/>
    <p:sldLayoutId id="2147483787" r:id="rId27"/>
    <p:sldLayoutId id="2147483788" r:id="rId28"/>
    <p:sldLayoutId id="2147483789" r:id="rId29"/>
    <p:sldLayoutId id="2147483790" r:id="rId30"/>
    <p:sldLayoutId id="2147483791" r:id="rId31"/>
    <p:sldLayoutId id="2147483792" r:id="rId32"/>
    <p:sldLayoutId id="2147483793" r:id="rId33"/>
    <p:sldLayoutId id="2147483794" r:id="rId34"/>
    <p:sldLayoutId id="2147483795" r:id="rId35"/>
    <p:sldLayoutId id="2147483815" r:id="rId36"/>
    <p:sldLayoutId id="2147483818" r:id="rId37"/>
    <p:sldLayoutId id="2147483796" r:id="rId38"/>
    <p:sldLayoutId id="2147483797" r:id="rId39"/>
    <p:sldLayoutId id="2147483798" r:id="rId40"/>
    <p:sldLayoutId id="2147483799" r:id="rId41"/>
    <p:sldLayoutId id="2147483800" r:id="rId42"/>
    <p:sldLayoutId id="2147483801" r:id="rId43"/>
    <p:sldLayoutId id="2147483802" r:id="rId44"/>
    <p:sldLayoutId id="2147483803" r:id="rId45"/>
    <p:sldLayoutId id="2147483804" r:id="rId46"/>
    <p:sldLayoutId id="2147483805" r:id="rId47"/>
    <p:sldLayoutId id="2147483806" r:id="rId48"/>
    <p:sldLayoutId id="2147483807" r:id="rId49"/>
    <p:sldLayoutId id="2147483808" r:id="rId50"/>
    <p:sldLayoutId id="2147483809" r:id="rId51"/>
    <p:sldLayoutId id="2147483810" r:id="rId52"/>
    <p:sldLayoutId id="2147483811" r:id="rId53"/>
    <p:sldLayoutId id="2147483812" r:id="rId54"/>
    <p:sldLayoutId id="2147483817" r:id="rId55"/>
  </p:sldLayoutIdLst>
  <p:hf sldNum="0" hdr="0" ftr="0" dt="0"/>
  <p:txStyles>
    <p:titleStyle>
      <a:lvl1pPr algn="l" defTabSz="914400" rtl="0" eaLnBrk="1" latinLnBrk="0" hangingPunct="1">
        <a:lnSpc>
          <a:spcPct val="90000"/>
        </a:lnSpc>
        <a:spcBef>
          <a:spcPct val="0"/>
        </a:spcBef>
        <a:buNone/>
        <a:defRPr sz="3600" b="1" i="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b="0" i="0" kern="1200">
          <a:solidFill>
            <a:schemeClr val="accent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uk.indeed.com/jobs?q=social+worker&amp;l=birmingham&amp;ts=1791478280917&amp;from=searchOnHP&amp;rq=1&amp;rsIdx=0&amp;newcount=1&amp;vjk=45fff7548273b506"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51.xml"/></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5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hyperlink" Target="https://www.bing.com/search?q=%22https%3A%2F%2Fpositivepsychology.com%2Fstrengths-based-social-work%2F%22&amp;utm_source=copilot.com" TargetMode="Externa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hyperlink" Target="https://uk.indeed.com/?utm_source=copilot.com" TargetMode="External"/><Relationship Id="rId5" Type="http://schemas.openxmlformats.org/officeDocument/2006/relationships/hyperlink" Target="https://www.bing.com/search?q=%22https%3A%2F%2Fsocialcare.wales%2Fresources%2Fstrengths-based-practice%22&amp;utm_source=copilot.com" TargetMode="External"/><Relationship Id="rId4" Type="http://schemas.openxmlformats.org/officeDocument/2006/relationships/hyperlink" Target="https://www.bing.com/search?q=%22https%3A%2F%2Fwww.iriss.org.uk%2Fresources%2Fstrengths-based-reflection%22&amp;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ctrTitle"/>
          </p:nvPr>
        </p:nvSpPr>
        <p:spPr>
          <a:xfrm>
            <a:off x="343736" y="579862"/>
            <a:ext cx="5309932" cy="1784195"/>
          </a:xfrm>
        </p:spPr>
        <p:txBody>
          <a:bodyPr>
            <a:normAutofit fontScale="90000"/>
          </a:bodyPr>
          <a:lstStyle/>
          <a:p>
            <a:r>
              <a:rPr lang="en-GB" sz="6000" dirty="0">
                <a:solidFill>
                  <a:srgbClr val="C00000"/>
                </a:solidFill>
                <a:ea typeface="Calibri" panose="020F0502020204030204" pitchFamily="34" charset="0"/>
                <a:cs typeface="Calibri" panose="020F0502020204030204" pitchFamily="34" charset="0"/>
              </a:rPr>
              <a:t>Self-Awareness Presentation</a:t>
            </a:r>
            <a:endParaRPr lang="en-US" sz="6000" dirty="0">
              <a:solidFill>
                <a:srgbClr val="C00000"/>
              </a:solidFill>
              <a:ea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363CF5F8-0028-8636-5006-5D5C52B32774}"/>
              </a:ext>
            </a:extLst>
          </p:cNvPr>
          <p:cNvSpPr>
            <a:spLocks noGrp="1"/>
          </p:cNvSpPr>
          <p:nvPr>
            <p:ph type="subTitle" idx="1"/>
          </p:nvPr>
        </p:nvSpPr>
        <p:spPr>
          <a:xfrm>
            <a:off x="343736" y="3378820"/>
            <a:ext cx="5454898" cy="2899318"/>
          </a:xfrm>
        </p:spPr>
        <p:txBody>
          <a:bodyPr/>
          <a:lstStyle/>
          <a:p>
            <a:r>
              <a:rPr lang="en-US" sz="2000" dirty="0">
                <a:solidFill>
                  <a:srgbClr val="C00000"/>
                </a:solidFill>
                <a:latin typeface="+mn-lt"/>
                <a:ea typeface="Calibri" panose="020F0502020204030204" pitchFamily="34" charset="0"/>
                <a:cs typeface="Calibri" panose="020F0502020204030204" pitchFamily="34" charset="0"/>
              </a:rPr>
              <a:t>Presented by Nordia Clarke</a:t>
            </a:r>
          </a:p>
          <a:p>
            <a:r>
              <a:rPr lang="en-US" sz="2000" dirty="0">
                <a:solidFill>
                  <a:srgbClr val="C00000"/>
                </a:solidFill>
                <a:latin typeface="+mn-lt"/>
                <a:ea typeface="Calibri" panose="020F0502020204030204" pitchFamily="34" charset="0"/>
                <a:cs typeface="Calibri" panose="020F0502020204030204" pitchFamily="34" charset="0"/>
              </a:rPr>
              <a:t>Student No: 2520544</a:t>
            </a:r>
          </a:p>
          <a:p>
            <a:r>
              <a:rPr lang="en-US" sz="2000" dirty="0">
                <a:solidFill>
                  <a:srgbClr val="C00000"/>
                </a:solidFill>
                <a:latin typeface="+mn-lt"/>
                <a:ea typeface="Calibri" panose="020F0502020204030204" pitchFamily="34" charset="0"/>
                <a:cs typeface="Calibri" panose="020F0502020204030204" pitchFamily="34" charset="0"/>
              </a:rPr>
              <a:t>LCHS4009 </a:t>
            </a:r>
            <a:r>
              <a:rPr lang="en-GB" sz="2000" dirty="0">
                <a:solidFill>
                  <a:srgbClr val="C00000"/>
                </a:solidFill>
                <a:latin typeface="+mn-lt"/>
              </a:rPr>
              <a:t>Professional Development within Health and Social Care</a:t>
            </a:r>
          </a:p>
          <a:p>
            <a:r>
              <a:rPr lang="en-GB" sz="2000" dirty="0">
                <a:solidFill>
                  <a:srgbClr val="C00000"/>
                </a:solidFill>
                <a:latin typeface="+mn-lt"/>
              </a:rPr>
              <a:t>Chosen Career: Children’s Residential Support Worker</a:t>
            </a:r>
          </a:p>
          <a:p>
            <a:endParaRPr lang="en-US" sz="16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5782E-E94C-F7FF-5DDC-7C1DFF856F9E}"/>
              </a:ext>
            </a:extLst>
          </p:cNvPr>
          <p:cNvSpPr>
            <a:spLocks noGrp="1"/>
          </p:cNvSpPr>
          <p:nvPr>
            <p:ph type="title"/>
          </p:nvPr>
        </p:nvSpPr>
        <p:spPr>
          <a:xfrm>
            <a:off x="6210542" y="415591"/>
            <a:ext cx="4842538" cy="755659"/>
          </a:xfrm>
        </p:spPr>
        <p:txBody>
          <a:bodyPr anchor="t">
            <a:normAutofit/>
          </a:bodyPr>
          <a:lstStyle/>
          <a:p>
            <a:r>
              <a:rPr lang="en-US" dirty="0">
                <a:solidFill>
                  <a:srgbClr val="C00000"/>
                </a:solidFill>
              </a:rPr>
              <a:t>Why I chose this role:</a:t>
            </a:r>
          </a:p>
        </p:txBody>
      </p:sp>
      <p:sp>
        <p:nvSpPr>
          <p:cNvPr id="3" name="Content Placeholder 2">
            <a:extLst>
              <a:ext uri="{FF2B5EF4-FFF2-40B4-BE49-F238E27FC236}">
                <a16:creationId xmlns:a16="http://schemas.microsoft.com/office/drawing/2014/main" id="{E1115141-87C9-23DF-ECBC-B828494C9F1E}"/>
              </a:ext>
            </a:extLst>
          </p:cNvPr>
          <p:cNvSpPr>
            <a:spLocks noGrp="1"/>
          </p:cNvSpPr>
          <p:nvPr>
            <p:ph idx="1"/>
          </p:nvPr>
        </p:nvSpPr>
        <p:spPr>
          <a:xfrm>
            <a:off x="6081132" y="1332942"/>
            <a:ext cx="6110868" cy="4615154"/>
          </a:xfrm>
        </p:spPr>
        <p:txBody>
          <a:bodyPr>
            <a:normAutofit/>
          </a:bodyPr>
          <a:lstStyle/>
          <a:p>
            <a:pPr lvl="0"/>
            <a:r>
              <a:rPr lang="en-GB" sz="1600" dirty="0">
                <a:solidFill>
                  <a:srgbClr val="C00000"/>
                </a:solidFill>
                <a:latin typeface="+mj-lt"/>
              </a:rPr>
              <a:t>Strong interest in supporting vulnerable children</a:t>
            </a:r>
          </a:p>
          <a:p>
            <a:pPr lvl="0"/>
            <a:r>
              <a:rPr lang="en-GB" sz="1600" dirty="0">
                <a:solidFill>
                  <a:srgbClr val="C00000"/>
                </a:solidFill>
                <a:latin typeface="+mj-lt"/>
              </a:rPr>
              <a:t>Aligns with my long‑term goal in social care</a:t>
            </a:r>
          </a:p>
          <a:p>
            <a:pPr lvl="0"/>
            <a:r>
              <a:rPr lang="en-GB" sz="1600" dirty="0">
                <a:solidFill>
                  <a:srgbClr val="C00000"/>
                </a:solidFill>
                <a:latin typeface="+mj-lt"/>
              </a:rPr>
              <a:t>Opportunity to make a positive impact</a:t>
            </a:r>
          </a:p>
          <a:p>
            <a:pPr lvl="0"/>
            <a:r>
              <a:rPr lang="en-GB" sz="1600" dirty="0">
                <a:solidFill>
                  <a:srgbClr val="C00000"/>
                </a:solidFill>
                <a:latin typeface="+mj-lt"/>
              </a:rPr>
              <a:t>Role values empathy, patience, and resilience — qualities I already have</a:t>
            </a:r>
          </a:p>
          <a:p>
            <a:pPr lvl="0"/>
            <a:r>
              <a:rPr lang="en-GB" sz="1600" dirty="0">
                <a:solidFill>
                  <a:srgbClr val="C00000"/>
                </a:solidFill>
                <a:latin typeface="+mj-lt"/>
              </a:rPr>
              <a:t>Fits my academic pathway in Health &amp; Social Care</a:t>
            </a:r>
          </a:p>
          <a:p>
            <a:pPr lvl="0"/>
            <a:r>
              <a:rPr lang="en-GB" sz="1600" dirty="0">
                <a:solidFill>
                  <a:srgbClr val="C00000"/>
                </a:solidFill>
                <a:latin typeface="+mj-lt"/>
              </a:rPr>
              <a:t>My Health &amp; Social Care degree provides knowledge in safeguarding and child development, which supports the therapeutic training offered</a:t>
            </a:r>
          </a:p>
          <a:p>
            <a:pPr lvl="0"/>
            <a:r>
              <a:rPr lang="en-GB" sz="1600" dirty="0">
                <a:solidFill>
                  <a:srgbClr val="C00000"/>
                </a:solidFill>
                <a:latin typeface="+mj-lt"/>
              </a:rPr>
              <a:t>The role requires resilience, patience, and calmness under pressure — qualities I have demonstrated in frontline roles</a:t>
            </a:r>
          </a:p>
          <a:p>
            <a:pPr lvl="0"/>
            <a:endParaRPr lang="en-GB" sz="1600" b="1" dirty="0">
              <a:solidFill>
                <a:srgbClr val="C00000"/>
              </a:solidFill>
              <a:latin typeface="+mj-lt"/>
            </a:endParaRPr>
          </a:p>
          <a:p>
            <a:pPr marL="0" indent="0">
              <a:buNone/>
            </a:pPr>
            <a:endParaRPr lang="en-US" dirty="0"/>
          </a:p>
        </p:txBody>
      </p:sp>
      <p:sp>
        <p:nvSpPr>
          <p:cNvPr id="8" name="Content Placeholder 2">
            <a:extLst>
              <a:ext uri="{FF2B5EF4-FFF2-40B4-BE49-F238E27FC236}">
                <a16:creationId xmlns:a16="http://schemas.microsoft.com/office/drawing/2014/main" id="{3F0334C4-3EA9-13FC-813D-0D737C1B2D3A}"/>
              </a:ext>
            </a:extLst>
          </p:cNvPr>
          <p:cNvSpPr txBox="1">
            <a:spLocks/>
          </p:cNvSpPr>
          <p:nvPr/>
        </p:nvSpPr>
        <p:spPr>
          <a:xfrm>
            <a:off x="390293" y="2131334"/>
            <a:ext cx="5163014" cy="4291768"/>
          </a:xfrm>
          <a:custGeom>
            <a:avLst/>
            <a:gdLst>
              <a:gd name="csX0" fmla="*/ 0 w 5163014"/>
              <a:gd name="csY0" fmla="*/ 0 h 4291768"/>
              <a:gd name="csX1" fmla="*/ 490486 w 5163014"/>
              <a:gd name="csY1" fmla="*/ 0 h 4291768"/>
              <a:gd name="csX2" fmla="*/ 980973 w 5163014"/>
              <a:gd name="csY2" fmla="*/ 0 h 4291768"/>
              <a:gd name="csX3" fmla="*/ 1677980 w 5163014"/>
              <a:gd name="csY3" fmla="*/ 0 h 4291768"/>
              <a:gd name="csX4" fmla="*/ 2426617 w 5163014"/>
              <a:gd name="csY4" fmla="*/ 0 h 4291768"/>
              <a:gd name="csX5" fmla="*/ 3071993 w 5163014"/>
              <a:gd name="csY5" fmla="*/ 0 h 4291768"/>
              <a:gd name="csX6" fmla="*/ 3665740 w 5163014"/>
              <a:gd name="csY6" fmla="*/ 0 h 4291768"/>
              <a:gd name="csX7" fmla="*/ 4156226 w 5163014"/>
              <a:gd name="csY7" fmla="*/ 0 h 4291768"/>
              <a:gd name="csX8" fmla="*/ 5163014 w 5163014"/>
              <a:gd name="csY8" fmla="*/ 0 h 4291768"/>
              <a:gd name="csX9" fmla="*/ 5163014 w 5163014"/>
              <a:gd name="csY9" fmla="*/ 698945 h 4291768"/>
              <a:gd name="csX10" fmla="*/ 5163014 w 5163014"/>
              <a:gd name="csY10" fmla="*/ 1397890 h 4291768"/>
              <a:gd name="csX11" fmla="*/ 5163014 w 5163014"/>
              <a:gd name="csY11" fmla="*/ 2011000 h 4291768"/>
              <a:gd name="csX12" fmla="*/ 5163014 w 5163014"/>
              <a:gd name="csY12" fmla="*/ 2667027 h 4291768"/>
              <a:gd name="csX13" fmla="*/ 5163014 w 5163014"/>
              <a:gd name="csY13" fmla="*/ 3280137 h 4291768"/>
              <a:gd name="csX14" fmla="*/ 5163014 w 5163014"/>
              <a:gd name="csY14" fmla="*/ 3764494 h 4291768"/>
              <a:gd name="csX15" fmla="*/ 5163014 w 5163014"/>
              <a:gd name="csY15" fmla="*/ 4291768 h 4291768"/>
              <a:gd name="csX16" fmla="*/ 4466007 w 5163014"/>
              <a:gd name="csY16" fmla="*/ 4291768 h 4291768"/>
              <a:gd name="csX17" fmla="*/ 3820630 w 5163014"/>
              <a:gd name="csY17" fmla="*/ 4291768 h 4291768"/>
              <a:gd name="csX18" fmla="*/ 3071993 w 5163014"/>
              <a:gd name="csY18" fmla="*/ 4291768 h 4291768"/>
              <a:gd name="csX19" fmla="*/ 2529877 w 5163014"/>
              <a:gd name="csY19" fmla="*/ 4291768 h 4291768"/>
              <a:gd name="csX20" fmla="*/ 1832870 w 5163014"/>
              <a:gd name="csY20" fmla="*/ 4291768 h 4291768"/>
              <a:gd name="csX21" fmla="*/ 1187493 w 5163014"/>
              <a:gd name="csY21" fmla="*/ 4291768 h 4291768"/>
              <a:gd name="csX22" fmla="*/ 0 w 5163014"/>
              <a:gd name="csY22" fmla="*/ 4291768 h 4291768"/>
              <a:gd name="csX23" fmla="*/ 0 w 5163014"/>
              <a:gd name="csY23" fmla="*/ 3635741 h 4291768"/>
              <a:gd name="csX24" fmla="*/ 0 w 5163014"/>
              <a:gd name="csY24" fmla="*/ 3065549 h 4291768"/>
              <a:gd name="csX25" fmla="*/ 0 w 5163014"/>
              <a:gd name="csY25" fmla="*/ 2409521 h 4291768"/>
              <a:gd name="csX26" fmla="*/ 0 w 5163014"/>
              <a:gd name="csY26" fmla="*/ 1753494 h 4291768"/>
              <a:gd name="csX27" fmla="*/ 0 w 5163014"/>
              <a:gd name="csY27" fmla="*/ 1269137 h 4291768"/>
              <a:gd name="csX28" fmla="*/ 0 w 5163014"/>
              <a:gd name="csY28" fmla="*/ 613110 h 4291768"/>
              <a:gd name="csX29" fmla="*/ 0 w 5163014"/>
              <a:gd name="csY29" fmla="*/ 0 h 429176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5163014" h="4291768" fill="none" extrusionOk="0">
                <a:moveTo>
                  <a:pt x="0" y="0"/>
                </a:moveTo>
                <a:cubicBezTo>
                  <a:pt x="236286" y="-7802"/>
                  <a:pt x="345065" y="3557"/>
                  <a:pt x="490486" y="0"/>
                </a:cubicBezTo>
                <a:cubicBezTo>
                  <a:pt x="635907" y="-3557"/>
                  <a:pt x="774391" y="-10312"/>
                  <a:pt x="980973" y="0"/>
                </a:cubicBezTo>
                <a:cubicBezTo>
                  <a:pt x="1187555" y="10312"/>
                  <a:pt x="1403336" y="11371"/>
                  <a:pt x="1677980" y="0"/>
                </a:cubicBezTo>
                <a:cubicBezTo>
                  <a:pt x="1952624" y="-11371"/>
                  <a:pt x="2153955" y="21298"/>
                  <a:pt x="2426617" y="0"/>
                </a:cubicBezTo>
                <a:cubicBezTo>
                  <a:pt x="2699279" y="-21298"/>
                  <a:pt x="2926002" y="-24661"/>
                  <a:pt x="3071993" y="0"/>
                </a:cubicBezTo>
                <a:cubicBezTo>
                  <a:pt x="3217984" y="24661"/>
                  <a:pt x="3481597" y="-23628"/>
                  <a:pt x="3665740" y="0"/>
                </a:cubicBezTo>
                <a:cubicBezTo>
                  <a:pt x="3849883" y="23628"/>
                  <a:pt x="4051798" y="17362"/>
                  <a:pt x="4156226" y="0"/>
                </a:cubicBezTo>
                <a:cubicBezTo>
                  <a:pt x="4260654" y="-17362"/>
                  <a:pt x="4744053" y="22006"/>
                  <a:pt x="5163014" y="0"/>
                </a:cubicBezTo>
                <a:cubicBezTo>
                  <a:pt x="5137754" y="337729"/>
                  <a:pt x="5139287" y="552844"/>
                  <a:pt x="5163014" y="698945"/>
                </a:cubicBezTo>
                <a:cubicBezTo>
                  <a:pt x="5186741" y="845047"/>
                  <a:pt x="5172314" y="1068796"/>
                  <a:pt x="5163014" y="1397890"/>
                </a:cubicBezTo>
                <a:cubicBezTo>
                  <a:pt x="5153714" y="1726984"/>
                  <a:pt x="5179858" y="1784377"/>
                  <a:pt x="5163014" y="2011000"/>
                </a:cubicBezTo>
                <a:cubicBezTo>
                  <a:pt x="5146171" y="2237623"/>
                  <a:pt x="5157897" y="2484984"/>
                  <a:pt x="5163014" y="2667027"/>
                </a:cubicBezTo>
                <a:cubicBezTo>
                  <a:pt x="5168131" y="2849070"/>
                  <a:pt x="5181098" y="3134189"/>
                  <a:pt x="5163014" y="3280137"/>
                </a:cubicBezTo>
                <a:cubicBezTo>
                  <a:pt x="5144931" y="3426085"/>
                  <a:pt x="5159140" y="3654977"/>
                  <a:pt x="5163014" y="3764494"/>
                </a:cubicBezTo>
                <a:cubicBezTo>
                  <a:pt x="5166888" y="3874011"/>
                  <a:pt x="5185602" y="4119228"/>
                  <a:pt x="5163014" y="4291768"/>
                </a:cubicBezTo>
                <a:cubicBezTo>
                  <a:pt x="4818851" y="4299535"/>
                  <a:pt x="4716332" y="4321133"/>
                  <a:pt x="4466007" y="4291768"/>
                </a:cubicBezTo>
                <a:cubicBezTo>
                  <a:pt x="4215682" y="4262403"/>
                  <a:pt x="4123848" y="4274232"/>
                  <a:pt x="3820630" y="4291768"/>
                </a:cubicBezTo>
                <a:cubicBezTo>
                  <a:pt x="3517412" y="4309304"/>
                  <a:pt x="3331592" y="4320636"/>
                  <a:pt x="3071993" y="4291768"/>
                </a:cubicBezTo>
                <a:cubicBezTo>
                  <a:pt x="2812394" y="4262900"/>
                  <a:pt x="2668699" y="4280847"/>
                  <a:pt x="2529877" y="4291768"/>
                </a:cubicBezTo>
                <a:cubicBezTo>
                  <a:pt x="2391055" y="4302689"/>
                  <a:pt x="2100632" y="4265992"/>
                  <a:pt x="1832870" y="4291768"/>
                </a:cubicBezTo>
                <a:cubicBezTo>
                  <a:pt x="1565108" y="4317544"/>
                  <a:pt x="1505739" y="4268824"/>
                  <a:pt x="1187493" y="4291768"/>
                </a:cubicBezTo>
                <a:cubicBezTo>
                  <a:pt x="869247" y="4314712"/>
                  <a:pt x="554245" y="4339768"/>
                  <a:pt x="0" y="4291768"/>
                </a:cubicBezTo>
                <a:cubicBezTo>
                  <a:pt x="27083" y="4025191"/>
                  <a:pt x="-26" y="3839278"/>
                  <a:pt x="0" y="3635741"/>
                </a:cubicBezTo>
                <a:cubicBezTo>
                  <a:pt x="26" y="3432204"/>
                  <a:pt x="-15073" y="3327741"/>
                  <a:pt x="0" y="3065549"/>
                </a:cubicBezTo>
                <a:cubicBezTo>
                  <a:pt x="15073" y="2803357"/>
                  <a:pt x="4685" y="2701371"/>
                  <a:pt x="0" y="2409521"/>
                </a:cubicBezTo>
                <a:cubicBezTo>
                  <a:pt x="-4685" y="2117671"/>
                  <a:pt x="-119" y="1943305"/>
                  <a:pt x="0" y="1753494"/>
                </a:cubicBezTo>
                <a:cubicBezTo>
                  <a:pt x="119" y="1563683"/>
                  <a:pt x="-12532" y="1505509"/>
                  <a:pt x="0" y="1269137"/>
                </a:cubicBezTo>
                <a:cubicBezTo>
                  <a:pt x="12532" y="1032765"/>
                  <a:pt x="-3968" y="854456"/>
                  <a:pt x="0" y="613110"/>
                </a:cubicBezTo>
                <a:cubicBezTo>
                  <a:pt x="3968" y="371764"/>
                  <a:pt x="-28155" y="233820"/>
                  <a:pt x="0" y="0"/>
                </a:cubicBezTo>
                <a:close/>
              </a:path>
              <a:path w="5163014" h="4291768" stroke="0" extrusionOk="0">
                <a:moveTo>
                  <a:pt x="0" y="0"/>
                </a:moveTo>
                <a:cubicBezTo>
                  <a:pt x="219634" y="-9978"/>
                  <a:pt x="413370" y="-6525"/>
                  <a:pt x="593747" y="0"/>
                </a:cubicBezTo>
                <a:cubicBezTo>
                  <a:pt x="774124" y="6525"/>
                  <a:pt x="1055573" y="26711"/>
                  <a:pt x="1290754" y="0"/>
                </a:cubicBezTo>
                <a:cubicBezTo>
                  <a:pt x="1525935" y="-26711"/>
                  <a:pt x="1702211" y="-17508"/>
                  <a:pt x="1832870" y="0"/>
                </a:cubicBezTo>
                <a:cubicBezTo>
                  <a:pt x="1963529" y="17508"/>
                  <a:pt x="2424865" y="-22676"/>
                  <a:pt x="2581507" y="0"/>
                </a:cubicBezTo>
                <a:cubicBezTo>
                  <a:pt x="2738149" y="22676"/>
                  <a:pt x="3026942" y="21308"/>
                  <a:pt x="3226884" y="0"/>
                </a:cubicBezTo>
                <a:cubicBezTo>
                  <a:pt x="3426826" y="-21308"/>
                  <a:pt x="3729207" y="2960"/>
                  <a:pt x="3872261" y="0"/>
                </a:cubicBezTo>
                <a:cubicBezTo>
                  <a:pt x="4015315" y="-2960"/>
                  <a:pt x="4237089" y="10170"/>
                  <a:pt x="4569267" y="0"/>
                </a:cubicBezTo>
                <a:cubicBezTo>
                  <a:pt x="4901445" y="-10170"/>
                  <a:pt x="4872068" y="-21553"/>
                  <a:pt x="5163014" y="0"/>
                </a:cubicBezTo>
                <a:cubicBezTo>
                  <a:pt x="5188285" y="261366"/>
                  <a:pt x="5130952" y="555664"/>
                  <a:pt x="5163014" y="698945"/>
                </a:cubicBezTo>
                <a:cubicBezTo>
                  <a:pt x="5195076" y="842226"/>
                  <a:pt x="5150945" y="1128554"/>
                  <a:pt x="5163014" y="1397890"/>
                </a:cubicBezTo>
                <a:cubicBezTo>
                  <a:pt x="5175083" y="1667226"/>
                  <a:pt x="5165807" y="1732755"/>
                  <a:pt x="5163014" y="1882247"/>
                </a:cubicBezTo>
                <a:cubicBezTo>
                  <a:pt x="5160221" y="2031739"/>
                  <a:pt x="5166450" y="2358264"/>
                  <a:pt x="5163014" y="2495357"/>
                </a:cubicBezTo>
                <a:cubicBezTo>
                  <a:pt x="5159579" y="2632450"/>
                  <a:pt x="5183443" y="2861465"/>
                  <a:pt x="5163014" y="3065549"/>
                </a:cubicBezTo>
                <a:cubicBezTo>
                  <a:pt x="5142585" y="3269633"/>
                  <a:pt x="5139426" y="3459682"/>
                  <a:pt x="5163014" y="3635741"/>
                </a:cubicBezTo>
                <a:cubicBezTo>
                  <a:pt x="5186602" y="3811800"/>
                  <a:pt x="5185380" y="4063143"/>
                  <a:pt x="5163014" y="4291768"/>
                </a:cubicBezTo>
                <a:cubicBezTo>
                  <a:pt x="4880351" y="4284064"/>
                  <a:pt x="4807857" y="4272719"/>
                  <a:pt x="4569267" y="4291768"/>
                </a:cubicBezTo>
                <a:cubicBezTo>
                  <a:pt x="4330677" y="4310817"/>
                  <a:pt x="4169170" y="4319866"/>
                  <a:pt x="3923891" y="4291768"/>
                </a:cubicBezTo>
                <a:cubicBezTo>
                  <a:pt x="3678612" y="4263670"/>
                  <a:pt x="3511319" y="4297331"/>
                  <a:pt x="3278514" y="4291768"/>
                </a:cubicBezTo>
                <a:cubicBezTo>
                  <a:pt x="3045709" y="4286205"/>
                  <a:pt x="2859681" y="4316715"/>
                  <a:pt x="2736397" y="4291768"/>
                </a:cubicBezTo>
                <a:cubicBezTo>
                  <a:pt x="2613113" y="4266821"/>
                  <a:pt x="2329914" y="4310199"/>
                  <a:pt x="2142651" y="4291768"/>
                </a:cubicBezTo>
                <a:cubicBezTo>
                  <a:pt x="1955388" y="4273337"/>
                  <a:pt x="1681309" y="4257196"/>
                  <a:pt x="1394014" y="4291768"/>
                </a:cubicBezTo>
                <a:cubicBezTo>
                  <a:pt x="1106719" y="4326340"/>
                  <a:pt x="1132634" y="4312916"/>
                  <a:pt x="903527" y="4291768"/>
                </a:cubicBezTo>
                <a:cubicBezTo>
                  <a:pt x="674420" y="4270620"/>
                  <a:pt x="423121" y="4298316"/>
                  <a:pt x="0" y="4291768"/>
                </a:cubicBezTo>
                <a:cubicBezTo>
                  <a:pt x="-22838" y="4108337"/>
                  <a:pt x="-13904" y="4049333"/>
                  <a:pt x="0" y="3807411"/>
                </a:cubicBezTo>
                <a:cubicBezTo>
                  <a:pt x="13904" y="3565489"/>
                  <a:pt x="-9933" y="3331349"/>
                  <a:pt x="0" y="3194302"/>
                </a:cubicBezTo>
                <a:cubicBezTo>
                  <a:pt x="9933" y="3057255"/>
                  <a:pt x="8927" y="2786485"/>
                  <a:pt x="0" y="2538274"/>
                </a:cubicBezTo>
                <a:cubicBezTo>
                  <a:pt x="-8927" y="2290063"/>
                  <a:pt x="-23830" y="2273016"/>
                  <a:pt x="0" y="2053918"/>
                </a:cubicBezTo>
                <a:cubicBezTo>
                  <a:pt x="23830" y="1834820"/>
                  <a:pt x="-32138" y="1700395"/>
                  <a:pt x="0" y="1354972"/>
                </a:cubicBezTo>
                <a:cubicBezTo>
                  <a:pt x="32138" y="1009549"/>
                  <a:pt x="14249" y="1085589"/>
                  <a:pt x="0" y="870616"/>
                </a:cubicBezTo>
                <a:cubicBezTo>
                  <a:pt x="-14249" y="655643"/>
                  <a:pt x="293" y="293864"/>
                  <a:pt x="0" y="0"/>
                </a:cubicBezTo>
                <a:close/>
              </a:path>
            </a:pathLst>
          </a:custGeom>
          <a:ln w="19050">
            <a:solidFill>
              <a:srgbClr val="C00000"/>
            </a:solidFill>
            <a:extLst>
              <a:ext uri="{C807C97D-BFC1-408E-A445-0C87EB9F89A2}">
                <ask:lineSketchStyleProps xmlns:ask="http://schemas.microsoft.com/office/drawing/2018/sketchyshapes" sd="3866673448">
                  <a:prstGeom prst="rect">
                    <a:avLst/>
                  </a:prstGeom>
                  <ask:type>
                    <ask:lineSketchFreehand/>
                  </ask:type>
                </ask:lineSketchStyleProps>
              </a:ext>
            </a:extLst>
          </a:ln>
        </p:spPr>
        <p:txBody>
          <a:bodyPr/>
          <a:lstStyle>
            <a:lvl1pPr marL="228600" indent="-228600" algn="l" defTabSz="914400" rtl="0" eaLnBrk="1" latinLnBrk="0" hangingPunct="1">
              <a:lnSpc>
                <a:spcPct val="120000"/>
              </a:lnSpc>
              <a:spcBef>
                <a:spcPts val="1000"/>
              </a:spcBef>
              <a:buFont typeface="Arial" panose="020B0604020202020204" pitchFamily="34" charset="0"/>
              <a:buChar char="•"/>
              <a:defRPr sz="1800" b="0" i="0" kern="1200">
                <a:solidFill>
                  <a:schemeClr val="accent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b="1" dirty="0">
                <a:solidFill>
                  <a:srgbClr val="C00000"/>
                </a:solidFill>
                <a:latin typeface="+mj-lt"/>
              </a:rPr>
              <a:t>Employer:</a:t>
            </a:r>
            <a:r>
              <a:rPr lang="en-GB" sz="1600" dirty="0">
                <a:solidFill>
                  <a:srgbClr val="C00000"/>
                </a:solidFill>
                <a:latin typeface="+mj-lt"/>
              </a:rPr>
              <a:t> Stepping Stones Care Ltd</a:t>
            </a:r>
          </a:p>
          <a:p>
            <a:pPr marL="0" indent="0">
              <a:buFont typeface="Arial" panose="020B0604020202020204" pitchFamily="34" charset="0"/>
              <a:buNone/>
            </a:pPr>
            <a:r>
              <a:rPr lang="en-GB" sz="1600" dirty="0">
                <a:solidFill>
                  <a:srgbClr val="C00000"/>
                </a:solidFill>
                <a:latin typeface="+mj-lt"/>
              </a:rPr>
              <a:t> </a:t>
            </a:r>
            <a:r>
              <a:rPr lang="en-GB" sz="1600" b="1" dirty="0">
                <a:solidFill>
                  <a:srgbClr val="C00000"/>
                </a:solidFill>
                <a:latin typeface="+mj-lt"/>
              </a:rPr>
              <a:t>Location:</a:t>
            </a:r>
            <a:r>
              <a:rPr lang="en-GB" sz="1600" dirty="0">
                <a:solidFill>
                  <a:srgbClr val="C00000"/>
                </a:solidFill>
                <a:latin typeface="+mj-lt"/>
              </a:rPr>
              <a:t> Bilston, Wolverhampton </a:t>
            </a:r>
          </a:p>
          <a:p>
            <a:pPr marL="0" indent="0">
              <a:buFont typeface="Arial" panose="020B0604020202020204" pitchFamily="34" charset="0"/>
              <a:buNone/>
            </a:pPr>
            <a:r>
              <a:rPr lang="en-GB" sz="1600" b="1" dirty="0">
                <a:solidFill>
                  <a:srgbClr val="C00000"/>
                </a:solidFill>
                <a:latin typeface="+mj-lt"/>
              </a:rPr>
              <a:t>Pay:</a:t>
            </a:r>
            <a:r>
              <a:rPr lang="en-GB" sz="1600" dirty="0">
                <a:solidFill>
                  <a:srgbClr val="C00000"/>
                </a:solidFill>
                <a:latin typeface="+mj-lt"/>
              </a:rPr>
              <a:t> £13.25–£14.25 per hour </a:t>
            </a:r>
          </a:p>
          <a:p>
            <a:pPr marL="0" indent="0">
              <a:buFont typeface="Arial" panose="020B0604020202020204" pitchFamily="34" charset="0"/>
              <a:buNone/>
            </a:pPr>
            <a:r>
              <a:rPr lang="en-GB" sz="1600" b="1" dirty="0">
                <a:solidFill>
                  <a:srgbClr val="C00000"/>
                </a:solidFill>
                <a:latin typeface="+mj-lt"/>
              </a:rPr>
              <a:t>Setting:</a:t>
            </a:r>
            <a:r>
              <a:rPr lang="en-GB" sz="1600" dirty="0">
                <a:solidFill>
                  <a:srgbClr val="C00000"/>
                </a:solidFill>
                <a:latin typeface="+mj-lt"/>
              </a:rPr>
              <a:t> Solo placement home, 2:1 staffing</a:t>
            </a:r>
          </a:p>
          <a:p>
            <a:pPr marL="0" indent="0">
              <a:buFont typeface="Arial" panose="020B0604020202020204" pitchFamily="34" charset="0"/>
              <a:buNone/>
            </a:pPr>
            <a:r>
              <a:rPr lang="en-GB" sz="1600" dirty="0">
                <a:solidFill>
                  <a:srgbClr val="C00000"/>
                </a:solidFill>
                <a:latin typeface="+mj-lt"/>
              </a:rPr>
              <a:t> </a:t>
            </a:r>
            <a:r>
              <a:rPr lang="en-GB" sz="1600" b="1" dirty="0">
                <a:solidFill>
                  <a:srgbClr val="C00000"/>
                </a:solidFill>
                <a:latin typeface="+mj-lt"/>
              </a:rPr>
              <a:t>Source:</a:t>
            </a:r>
            <a:r>
              <a:rPr lang="en-GB" sz="1600" dirty="0">
                <a:solidFill>
                  <a:srgbClr val="C00000"/>
                </a:solidFill>
                <a:latin typeface="+mj-lt"/>
              </a:rPr>
              <a:t> Stepping Stones Care Ltd (2026). </a:t>
            </a:r>
            <a:r>
              <a:rPr lang="en-GB" sz="1600" i="1" dirty="0">
                <a:solidFill>
                  <a:srgbClr val="C00000"/>
                </a:solidFill>
                <a:latin typeface="+mj-lt"/>
              </a:rPr>
              <a:t>Residential Support Worker – Solo Placement</a:t>
            </a:r>
            <a:r>
              <a:rPr lang="en-GB" sz="1600" dirty="0">
                <a:solidFill>
                  <a:srgbClr val="C00000"/>
                </a:solidFill>
                <a:latin typeface="+mj-lt"/>
              </a:rPr>
              <a:t>. Indeed Jobs</a:t>
            </a:r>
          </a:p>
          <a:p>
            <a:pPr marL="0" indent="0">
              <a:buNone/>
            </a:pPr>
            <a:r>
              <a:rPr lang="en-GB" sz="1600" dirty="0">
                <a:solidFill>
                  <a:srgbClr val="C00000"/>
                </a:solidFill>
                <a:latin typeface="+mj-lt"/>
              </a:rPr>
              <a:t>Full training provided (therapeutic practice, behaviour management, physical intervention)</a:t>
            </a:r>
            <a:endParaRPr lang="en-GB" sz="1600" dirty="0">
              <a:latin typeface="+mj-lt"/>
            </a:endParaRPr>
          </a:p>
          <a:p>
            <a:pPr marL="0" indent="0">
              <a:buFont typeface="Arial" panose="020B0604020202020204" pitchFamily="34" charset="0"/>
              <a:buNone/>
            </a:pPr>
            <a:r>
              <a:rPr lang="en-GB" sz="1600" dirty="0">
                <a:latin typeface="+mj-lt"/>
                <a:hlinkClick r:id="rId3"/>
              </a:rPr>
              <a:t>Social Worker Job in Birmingham (with Salaries) | Indeed United Kingdom</a:t>
            </a:r>
            <a:endParaRPr lang="en-GB" sz="1600" dirty="0">
              <a:latin typeface="+mj-lt"/>
            </a:endParaRPr>
          </a:p>
          <a:p>
            <a:endParaRPr lang="en-US" dirty="0"/>
          </a:p>
        </p:txBody>
      </p:sp>
      <p:sp>
        <p:nvSpPr>
          <p:cNvPr id="9" name="Title 1">
            <a:extLst>
              <a:ext uri="{FF2B5EF4-FFF2-40B4-BE49-F238E27FC236}">
                <a16:creationId xmlns:a16="http://schemas.microsoft.com/office/drawing/2014/main" id="{88F55FBC-CCAC-DB01-FC45-E8048B3DCD1A}"/>
              </a:ext>
            </a:extLst>
          </p:cNvPr>
          <p:cNvSpPr txBox="1">
            <a:spLocks/>
          </p:cNvSpPr>
          <p:nvPr/>
        </p:nvSpPr>
        <p:spPr>
          <a:xfrm>
            <a:off x="390293" y="333829"/>
            <a:ext cx="5064155" cy="1674842"/>
          </a:xfrm>
          <a:prstGeom prst="rect">
            <a:avLst/>
          </a:prstGeom>
        </p:spPr>
        <p:txBody>
          <a:bodyPr vert="horz" lIns="91440" tIns="45720" rIns="91440" bIns="45720" rtlCol="0" anchor="t">
            <a:normAutofit fontScale="97500"/>
          </a:bodyPr>
          <a:lstStyle>
            <a:lvl1pPr algn="l" defTabSz="914400" rtl="0" eaLnBrk="1" latinLnBrk="0" hangingPunct="1">
              <a:lnSpc>
                <a:spcPct val="90000"/>
              </a:lnSpc>
              <a:spcBef>
                <a:spcPct val="0"/>
              </a:spcBef>
              <a:buNone/>
              <a:defRPr sz="3600" b="1" i="0" kern="1200">
                <a:solidFill>
                  <a:schemeClr val="accent2"/>
                </a:solidFill>
                <a:latin typeface="+mj-lt"/>
                <a:ea typeface="+mj-ea"/>
                <a:cs typeface="+mj-cs"/>
              </a:defRPr>
            </a:lvl1pPr>
          </a:lstStyle>
          <a:p>
            <a:r>
              <a:rPr lang="en-US" dirty="0">
                <a:solidFill>
                  <a:srgbClr val="C00000"/>
                </a:solidFill>
              </a:rPr>
              <a:t>Chosen Career: Children’s Residential Support Worker </a:t>
            </a:r>
          </a:p>
        </p:txBody>
      </p:sp>
    </p:spTree>
    <p:extLst>
      <p:ext uri="{BB962C8B-B14F-4D97-AF65-F5344CB8AC3E}">
        <p14:creationId xmlns:p14="http://schemas.microsoft.com/office/powerpoint/2010/main" val="599029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ctrTitle"/>
          </p:nvPr>
        </p:nvSpPr>
        <p:spPr>
          <a:xfrm>
            <a:off x="4270675" y="0"/>
            <a:ext cx="5222576" cy="849409"/>
          </a:xfrm>
        </p:spPr>
        <p:txBody>
          <a:bodyPr>
            <a:normAutofit/>
          </a:bodyPr>
          <a:lstStyle/>
          <a:p>
            <a:r>
              <a:rPr lang="en-US" sz="4400" dirty="0">
                <a:solidFill>
                  <a:srgbClr val="FF6600"/>
                </a:solidFill>
              </a:rPr>
              <a:t>SWOT Analysis</a:t>
            </a:r>
          </a:p>
        </p:txBody>
      </p:sp>
      <p:sp>
        <p:nvSpPr>
          <p:cNvPr id="4" name="TextBox 3">
            <a:extLst>
              <a:ext uri="{FF2B5EF4-FFF2-40B4-BE49-F238E27FC236}">
                <a16:creationId xmlns:a16="http://schemas.microsoft.com/office/drawing/2014/main" id="{971CF73B-5D88-B9AA-6A9B-D6912FFC3386}"/>
              </a:ext>
            </a:extLst>
          </p:cNvPr>
          <p:cNvSpPr txBox="1"/>
          <p:nvPr/>
        </p:nvSpPr>
        <p:spPr>
          <a:xfrm>
            <a:off x="200371" y="1263549"/>
            <a:ext cx="8140607" cy="5447645"/>
          </a:xfrm>
          <a:prstGeom prst="rect">
            <a:avLst/>
          </a:prstGeom>
          <a:noFill/>
        </p:spPr>
        <p:txBody>
          <a:bodyPr wrap="square">
            <a:spAutoFit/>
          </a:bodyPr>
          <a:lstStyle/>
          <a:p>
            <a:pPr marL="342900" lvl="0" indent="-342900">
              <a:buFont typeface="Arial" panose="020B0604020202020204" pitchFamily="34" charset="0"/>
              <a:buChar char="•"/>
            </a:pPr>
            <a:r>
              <a:rPr lang="en-GB" sz="1400" dirty="0">
                <a:solidFill>
                  <a:srgbClr val="FF6600"/>
                </a:solidFill>
                <a:effectLst/>
                <a:latin typeface="+mj-lt"/>
              </a:rPr>
              <a:t>Calm, patient, and resilient under pressure</a:t>
            </a:r>
          </a:p>
          <a:p>
            <a:pPr marL="342900" lvl="0" indent="-342900">
              <a:buFont typeface="Arial" panose="020B0604020202020204" pitchFamily="34" charset="0"/>
              <a:buChar char="•"/>
            </a:pPr>
            <a:r>
              <a:rPr lang="en-GB" sz="1400" dirty="0">
                <a:solidFill>
                  <a:srgbClr val="FF6600"/>
                </a:solidFill>
              </a:rPr>
              <a:t>I remain composed in challenging situations, which supports safe decision‑making in solo placements</a:t>
            </a:r>
            <a:endParaRPr lang="en-GB" sz="1400" dirty="0">
              <a:solidFill>
                <a:srgbClr val="FF6600"/>
              </a:solidFill>
              <a:effectLst/>
              <a:latin typeface="+mj-lt"/>
            </a:endParaRPr>
          </a:p>
          <a:p>
            <a:pPr marL="342900" lvl="0" indent="-342900">
              <a:buFont typeface="Arial" panose="020B0604020202020204" pitchFamily="34" charset="0"/>
              <a:buChar char="•"/>
            </a:pPr>
            <a:endParaRPr lang="en-GB" sz="1400" dirty="0">
              <a:solidFill>
                <a:srgbClr val="FF6600"/>
              </a:solidFill>
              <a:latin typeface="+mj-lt"/>
            </a:endParaRPr>
          </a:p>
          <a:p>
            <a:pPr marL="342900" lvl="0" indent="-342900">
              <a:buFont typeface="Arial" panose="020B0604020202020204" pitchFamily="34" charset="0"/>
              <a:buChar char="•"/>
            </a:pPr>
            <a:r>
              <a:rPr lang="en-GB" sz="1400" dirty="0">
                <a:solidFill>
                  <a:srgbClr val="FF6600"/>
                </a:solidFill>
                <a:effectLst/>
                <a:latin typeface="+mj-lt"/>
              </a:rPr>
              <a:t>Strong communication and de‑escalation skills</a:t>
            </a:r>
          </a:p>
          <a:p>
            <a:pPr marL="342900" lvl="0" indent="-342900">
              <a:buFont typeface="Arial" panose="020B0604020202020204" pitchFamily="34" charset="0"/>
              <a:buChar char="•"/>
            </a:pPr>
            <a:r>
              <a:rPr lang="en-GB" sz="1400" dirty="0">
                <a:solidFill>
                  <a:srgbClr val="FF6600"/>
                </a:solidFill>
              </a:rPr>
              <a:t>I can communicate clearly, build rapport, and reduce escalation during distressed behaviour — essential for therapeutic support</a:t>
            </a:r>
            <a:endParaRPr lang="en-GB" sz="1400" dirty="0">
              <a:solidFill>
                <a:srgbClr val="FF6600"/>
              </a:solidFill>
              <a:effectLst/>
              <a:latin typeface="+mj-lt"/>
            </a:endParaRPr>
          </a:p>
          <a:p>
            <a:pPr marL="342900" lvl="0" indent="-342900">
              <a:buFont typeface="Arial" panose="020B0604020202020204" pitchFamily="34" charset="0"/>
              <a:buChar char="•"/>
            </a:pPr>
            <a:endParaRPr lang="en-GB" sz="1400" dirty="0">
              <a:solidFill>
                <a:srgbClr val="FF6600"/>
              </a:solidFill>
              <a:latin typeface="+mj-lt"/>
            </a:endParaRPr>
          </a:p>
          <a:p>
            <a:pPr marL="342900" lvl="0" indent="-342900">
              <a:buFont typeface="Arial" panose="020B0604020202020204" pitchFamily="34" charset="0"/>
              <a:buChar char="•"/>
            </a:pPr>
            <a:r>
              <a:rPr lang="en-GB" sz="1400" dirty="0">
                <a:solidFill>
                  <a:srgbClr val="FF6600"/>
                </a:solidFill>
                <a:effectLst/>
                <a:latin typeface="+mj-lt"/>
              </a:rPr>
              <a:t>Experience supporting vulnerable individuals</a:t>
            </a:r>
          </a:p>
          <a:p>
            <a:pPr marL="342900" lvl="0" indent="-342900">
              <a:buFont typeface="Arial" panose="020B0604020202020204" pitchFamily="34" charset="0"/>
              <a:buChar char="•"/>
            </a:pPr>
            <a:r>
              <a:rPr lang="en-GB" sz="1400" dirty="0">
                <a:solidFill>
                  <a:srgbClr val="FF6600"/>
                </a:solidFill>
              </a:rPr>
              <a:t>My frontline experience has strengthened my empathy, safeguarding awareness, and ability to respond sensitively to complex needs</a:t>
            </a:r>
            <a:endParaRPr lang="en-GB" sz="1400" dirty="0">
              <a:solidFill>
                <a:srgbClr val="FF6600"/>
              </a:solidFill>
              <a:effectLst/>
              <a:latin typeface="+mj-lt"/>
            </a:endParaRPr>
          </a:p>
          <a:p>
            <a:pPr marL="342900" lvl="0" indent="-342900">
              <a:buFont typeface="Arial" panose="020B0604020202020204" pitchFamily="34" charset="0"/>
              <a:buChar char="•"/>
            </a:pPr>
            <a:endParaRPr lang="en-GB" sz="1400" dirty="0">
              <a:solidFill>
                <a:srgbClr val="FF6600"/>
              </a:solidFill>
              <a:latin typeface="+mj-lt"/>
            </a:endParaRPr>
          </a:p>
          <a:p>
            <a:pPr marL="342900" lvl="0" indent="-342900">
              <a:buFont typeface="Arial" panose="020B0604020202020204" pitchFamily="34" charset="0"/>
              <a:buChar char="•"/>
            </a:pPr>
            <a:r>
              <a:rPr lang="en-GB" sz="1400" dirty="0">
                <a:solidFill>
                  <a:srgbClr val="FF6600"/>
                </a:solidFill>
                <a:effectLst/>
                <a:latin typeface="+mj-lt"/>
              </a:rPr>
              <a:t>Leadership background (team coordination, conflict resolution)</a:t>
            </a:r>
          </a:p>
          <a:p>
            <a:pPr marL="342900" lvl="0" indent="-342900">
              <a:buFont typeface="Arial" panose="020B0604020202020204" pitchFamily="34" charset="0"/>
              <a:buChar char="•"/>
            </a:pPr>
            <a:r>
              <a:rPr lang="en-GB" sz="1400" dirty="0">
                <a:solidFill>
                  <a:srgbClr val="FF6600"/>
                </a:solidFill>
              </a:rPr>
              <a:t>My background in team coordination and managing difficult situations prepares me for structured routines and incident management</a:t>
            </a:r>
            <a:endParaRPr lang="en-GB" sz="1400" dirty="0">
              <a:solidFill>
                <a:srgbClr val="FF6600"/>
              </a:solidFill>
              <a:effectLst/>
              <a:latin typeface="+mj-lt"/>
            </a:endParaRPr>
          </a:p>
          <a:p>
            <a:pPr marL="342900" lvl="0" indent="-342900">
              <a:buFont typeface="Arial" panose="020B0604020202020204" pitchFamily="34" charset="0"/>
              <a:buChar char="•"/>
            </a:pPr>
            <a:endParaRPr lang="en-GB" sz="1400" dirty="0">
              <a:solidFill>
                <a:srgbClr val="FF6600"/>
              </a:solidFill>
              <a:latin typeface="+mj-lt"/>
            </a:endParaRPr>
          </a:p>
          <a:p>
            <a:pPr marL="342900" lvl="0" indent="-342900">
              <a:buFont typeface="Arial" panose="020B0604020202020204" pitchFamily="34" charset="0"/>
              <a:buChar char="•"/>
            </a:pPr>
            <a:r>
              <a:rPr lang="en-GB" sz="1400" dirty="0">
                <a:solidFill>
                  <a:srgbClr val="FF6600"/>
                </a:solidFill>
                <a:effectLst/>
                <a:latin typeface="+mj-lt"/>
              </a:rPr>
              <a:t>Growing knowledge of safeguarding and child development through my degree</a:t>
            </a:r>
          </a:p>
          <a:p>
            <a:pPr marL="342900" lvl="0" indent="-342900">
              <a:buFont typeface="Arial" panose="020B0604020202020204" pitchFamily="34" charset="0"/>
              <a:buChar char="•"/>
            </a:pPr>
            <a:r>
              <a:rPr lang="en-GB" sz="1400" dirty="0">
                <a:solidFill>
                  <a:srgbClr val="FF6600"/>
                </a:solidFill>
              </a:rPr>
              <a:t>My Health &amp; Social Care degree provides theoretical understanding that supports the training offered in residential childcare</a:t>
            </a:r>
          </a:p>
          <a:p>
            <a:pPr marL="342900" lvl="0" indent="-342900">
              <a:buFont typeface="Arial" panose="020B0604020202020204" pitchFamily="34" charset="0"/>
              <a:buChar char="•"/>
            </a:pPr>
            <a:endParaRPr lang="en-GB" sz="1400" dirty="0">
              <a:solidFill>
                <a:srgbClr val="FF6600"/>
              </a:solidFill>
            </a:endParaRPr>
          </a:p>
          <a:p>
            <a:pPr marL="342900" lvl="0" indent="-342900">
              <a:buFont typeface="Arial" panose="020B0604020202020204" pitchFamily="34" charset="0"/>
              <a:buChar char="•"/>
            </a:pPr>
            <a:r>
              <a:rPr lang="en-GB" sz="1400" b="1" dirty="0">
                <a:solidFill>
                  <a:srgbClr val="FF6600"/>
                </a:solidFill>
              </a:rPr>
              <a:t>Motivation and willingness to learn</a:t>
            </a:r>
            <a:r>
              <a:rPr lang="en-GB" sz="1400" dirty="0">
                <a:solidFill>
                  <a:srgbClr val="FF6600"/>
                </a:solidFill>
              </a:rPr>
              <a:t> I actively seek feedback, attend study workshops, and practise reflective skills that support ongoing professional development.</a:t>
            </a:r>
            <a:endParaRPr lang="en-GB" sz="1400" b="1" dirty="0">
              <a:solidFill>
                <a:srgbClr val="FF6600"/>
              </a:solidFill>
              <a:effectLst/>
              <a:latin typeface="+mj-lt"/>
            </a:endParaRPr>
          </a:p>
          <a:p>
            <a:pPr lvl="0"/>
            <a:endParaRPr lang="en-GB" dirty="0">
              <a:solidFill>
                <a:srgbClr val="FF6600"/>
              </a:solidFill>
              <a:effectLst/>
              <a:latin typeface="+mj-lt"/>
            </a:endParaRPr>
          </a:p>
          <a:p>
            <a:pPr marL="342900" lvl="0" indent="-342900">
              <a:buFont typeface="Arial" panose="020B0604020202020204" pitchFamily="34" charset="0"/>
              <a:buChar char="•"/>
            </a:pPr>
            <a:endParaRPr lang="en-GB" dirty="0">
              <a:solidFill>
                <a:srgbClr val="FF6600"/>
              </a:solidFill>
              <a:latin typeface="+mj-lt"/>
            </a:endParaRPr>
          </a:p>
          <a:p>
            <a:pPr marL="342900" lvl="0" indent="-342900">
              <a:buFont typeface="Arial" panose="020B0604020202020204" pitchFamily="34" charset="0"/>
              <a:buChar char="•"/>
            </a:pPr>
            <a:endParaRPr lang="en-GB" dirty="0">
              <a:solidFill>
                <a:srgbClr val="FF6600"/>
              </a:solidFill>
              <a:latin typeface="+mj-lt"/>
            </a:endParaRPr>
          </a:p>
        </p:txBody>
      </p:sp>
      <p:pic>
        <p:nvPicPr>
          <p:cNvPr id="6" name="Picture 5">
            <a:extLst>
              <a:ext uri="{FF2B5EF4-FFF2-40B4-BE49-F238E27FC236}">
                <a16:creationId xmlns:a16="http://schemas.microsoft.com/office/drawing/2014/main" id="{3EC70F54-9273-F573-ED8B-36A6AD4A8905}"/>
              </a:ext>
            </a:extLst>
          </p:cNvPr>
          <p:cNvPicPr>
            <a:picLocks noChangeAspect="1"/>
          </p:cNvPicPr>
          <p:nvPr/>
        </p:nvPicPr>
        <p:blipFill>
          <a:blip r:embed="rId3"/>
          <a:srcRect/>
          <a:stretch>
            <a:fillRect/>
          </a:stretch>
        </p:blipFill>
        <p:spPr>
          <a:xfrm>
            <a:off x="8027287" y="-2127"/>
            <a:ext cx="4397879" cy="4397879"/>
          </a:xfrm>
          <a:prstGeom prst="rect">
            <a:avLst/>
          </a:prstGeom>
        </p:spPr>
      </p:pic>
      <p:sp>
        <p:nvSpPr>
          <p:cNvPr id="8" name="Title 1">
            <a:extLst>
              <a:ext uri="{FF2B5EF4-FFF2-40B4-BE49-F238E27FC236}">
                <a16:creationId xmlns:a16="http://schemas.microsoft.com/office/drawing/2014/main" id="{0016AB87-14DA-825F-30C3-F01967F4312B}"/>
              </a:ext>
            </a:extLst>
          </p:cNvPr>
          <p:cNvSpPr txBox="1">
            <a:spLocks/>
          </p:cNvSpPr>
          <p:nvPr/>
        </p:nvSpPr>
        <p:spPr>
          <a:xfrm>
            <a:off x="580906" y="424704"/>
            <a:ext cx="4814758" cy="74676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b="1" i="0" kern="1200">
                <a:solidFill>
                  <a:schemeClr val="accent2"/>
                </a:solidFill>
                <a:latin typeface="+mj-lt"/>
                <a:ea typeface="+mj-ea"/>
                <a:cs typeface="+mj-cs"/>
              </a:defRPr>
            </a:lvl1pPr>
          </a:lstStyle>
          <a:p>
            <a:r>
              <a:rPr lang="en-US" sz="3600" dirty="0">
                <a:solidFill>
                  <a:srgbClr val="FF6600"/>
                </a:solidFill>
              </a:rPr>
              <a:t>My Strengths:</a:t>
            </a:r>
          </a:p>
        </p:txBody>
      </p:sp>
      <p:sp>
        <p:nvSpPr>
          <p:cNvPr id="5" name="TextBox 4">
            <a:extLst>
              <a:ext uri="{FF2B5EF4-FFF2-40B4-BE49-F238E27FC236}">
                <a16:creationId xmlns:a16="http://schemas.microsoft.com/office/drawing/2014/main" id="{5197AACA-27D5-EF8A-E340-B3FD4843E371}"/>
              </a:ext>
            </a:extLst>
          </p:cNvPr>
          <p:cNvSpPr txBox="1"/>
          <p:nvPr/>
        </p:nvSpPr>
        <p:spPr>
          <a:xfrm>
            <a:off x="8530683" y="5359523"/>
            <a:ext cx="3360451" cy="954107"/>
          </a:xfrm>
          <a:custGeom>
            <a:avLst/>
            <a:gdLst>
              <a:gd name="csX0" fmla="*/ 0 w 3360451"/>
              <a:gd name="csY0" fmla="*/ 0 h 954107"/>
              <a:gd name="csX1" fmla="*/ 638486 w 3360451"/>
              <a:gd name="csY1" fmla="*/ 0 h 954107"/>
              <a:gd name="csX2" fmla="*/ 1243367 w 3360451"/>
              <a:gd name="csY2" fmla="*/ 0 h 954107"/>
              <a:gd name="csX3" fmla="*/ 1915457 w 3360451"/>
              <a:gd name="csY3" fmla="*/ 0 h 954107"/>
              <a:gd name="csX4" fmla="*/ 2486734 w 3360451"/>
              <a:gd name="csY4" fmla="*/ 0 h 954107"/>
              <a:gd name="csX5" fmla="*/ 3360451 w 3360451"/>
              <a:gd name="csY5" fmla="*/ 0 h 954107"/>
              <a:gd name="csX6" fmla="*/ 3360451 w 3360451"/>
              <a:gd name="csY6" fmla="*/ 467512 h 954107"/>
              <a:gd name="csX7" fmla="*/ 3360451 w 3360451"/>
              <a:gd name="csY7" fmla="*/ 954107 h 954107"/>
              <a:gd name="csX8" fmla="*/ 2789174 w 3360451"/>
              <a:gd name="csY8" fmla="*/ 954107 h 954107"/>
              <a:gd name="csX9" fmla="*/ 2150689 w 3360451"/>
              <a:gd name="csY9" fmla="*/ 954107 h 954107"/>
              <a:gd name="csX10" fmla="*/ 1411389 w 3360451"/>
              <a:gd name="csY10" fmla="*/ 954107 h 954107"/>
              <a:gd name="csX11" fmla="*/ 739299 w 3360451"/>
              <a:gd name="csY11" fmla="*/ 954107 h 954107"/>
              <a:gd name="csX12" fmla="*/ 0 w 3360451"/>
              <a:gd name="csY12" fmla="*/ 954107 h 954107"/>
              <a:gd name="csX13" fmla="*/ 0 w 3360451"/>
              <a:gd name="csY13" fmla="*/ 486595 h 954107"/>
              <a:gd name="csX14" fmla="*/ 0 w 3360451"/>
              <a:gd name="csY14" fmla="*/ 0 h 9541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360451" h="954107" extrusionOk="0">
                <a:moveTo>
                  <a:pt x="0" y="0"/>
                </a:moveTo>
                <a:cubicBezTo>
                  <a:pt x="161496" y="20227"/>
                  <a:pt x="329984" y="28602"/>
                  <a:pt x="638486" y="0"/>
                </a:cubicBezTo>
                <a:cubicBezTo>
                  <a:pt x="946988" y="-28602"/>
                  <a:pt x="1032888" y="10161"/>
                  <a:pt x="1243367" y="0"/>
                </a:cubicBezTo>
                <a:cubicBezTo>
                  <a:pt x="1453846" y="-10161"/>
                  <a:pt x="1643056" y="31716"/>
                  <a:pt x="1915457" y="0"/>
                </a:cubicBezTo>
                <a:cubicBezTo>
                  <a:pt x="2187858" y="-31716"/>
                  <a:pt x="2294944" y="-10117"/>
                  <a:pt x="2486734" y="0"/>
                </a:cubicBezTo>
                <a:cubicBezTo>
                  <a:pt x="2678524" y="10117"/>
                  <a:pt x="2987164" y="-16215"/>
                  <a:pt x="3360451" y="0"/>
                </a:cubicBezTo>
                <a:cubicBezTo>
                  <a:pt x="3342546" y="158731"/>
                  <a:pt x="3346785" y="234065"/>
                  <a:pt x="3360451" y="467512"/>
                </a:cubicBezTo>
                <a:cubicBezTo>
                  <a:pt x="3374117" y="700959"/>
                  <a:pt x="3352873" y="716191"/>
                  <a:pt x="3360451" y="954107"/>
                </a:cubicBezTo>
                <a:cubicBezTo>
                  <a:pt x="3195461" y="973900"/>
                  <a:pt x="2919878" y="964352"/>
                  <a:pt x="2789174" y="954107"/>
                </a:cubicBezTo>
                <a:cubicBezTo>
                  <a:pt x="2658470" y="943862"/>
                  <a:pt x="2414309" y="954431"/>
                  <a:pt x="2150689" y="954107"/>
                </a:cubicBezTo>
                <a:cubicBezTo>
                  <a:pt x="1887069" y="953783"/>
                  <a:pt x="1645981" y="960857"/>
                  <a:pt x="1411389" y="954107"/>
                </a:cubicBezTo>
                <a:cubicBezTo>
                  <a:pt x="1176797" y="947357"/>
                  <a:pt x="1067331" y="945410"/>
                  <a:pt x="739299" y="954107"/>
                </a:cubicBezTo>
                <a:cubicBezTo>
                  <a:pt x="411267" y="962805"/>
                  <a:pt x="223091" y="964089"/>
                  <a:pt x="0" y="954107"/>
                </a:cubicBezTo>
                <a:cubicBezTo>
                  <a:pt x="-3369" y="768597"/>
                  <a:pt x="-21504" y="671210"/>
                  <a:pt x="0" y="486595"/>
                </a:cubicBezTo>
                <a:cubicBezTo>
                  <a:pt x="21504" y="301980"/>
                  <a:pt x="15045" y="156883"/>
                  <a:pt x="0" y="0"/>
                </a:cubicBezTo>
                <a:close/>
              </a:path>
            </a:pathLst>
          </a:custGeom>
          <a:noFill/>
          <a:ln>
            <a:solidFill>
              <a:srgbClr val="FF6600"/>
            </a:solidFill>
            <a:extLst>
              <a:ext uri="{C807C97D-BFC1-408E-A445-0C87EB9F89A2}">
                <ask:lineSketchStyleProps xmlns:ask="http://schemas.microsoft.com/office/drawing/2018/sketchyshapes" sd="559668610">
                  <a:prstGeom prst="rect">
                    <a:avLst/>
                  </a:prstGeom>
                  <ask:type>
                    <ask:lineSketchFreehand/>
                  </ask:type>
                </ask:lineSketchStyleProps>
              </a:ext>
            </a:extLst>
          </a:ln>
        </p:spPr>
        <p:txBody>
          <a:bodyPr wrap="square">
            <a:spAutoFit/>
          </a:bodyPr>
          <a:lstStyle/>
          <a:p>
            <a:r>
              <a:rPr lang="en-GB" sz="1400" dirty="0">
                <a:solidFill>
                  <a:srgbClr val="FF6600"/>
                </a:solidFill>
                <a:latin typeface="+mj-lt"/>
              </a:rPr>
              <a:t>These strengths match requirements for behaviour management, risk assessment, and therapeutic support (Stepping Stones Care Ltd, 2026).</a:t>
            </a:r>
          </a:p>
        </p:txBody>
      </p:sp>
    </p:spTree>
    <p:extLst>
      <p:ext uri="{BB962C8B-B14F-4D97-AF65-F5344CB8AC3E}">
        <p14:creationId xmlns:p14="http://schemas.microsoft.com/office/powerpoint/2010/main" val="1751885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E1795ED-3C4E-E256-A75C-6CD6587A56CC}"/>
              </a:ext>
            </a:extLst>
          </p:cNvPr>
          <p:cNvSpPr txBox="1">
            <a:spLocks/>
          </p:cNvSpPr>
          <p:nvPr/>
        </p:nvSpPr>
        <p:spPr>
          <a:xfrm>
            <a:off x="549198" y="335183"/>
            <a:ext cx="4814758" cy="74676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b="1" i="0" kern="1200">
                <a:solidFill>
                  <a:schemeClr val="accent2"/>
                </a:solidFill>
                <a:latin typeface="+mj-lt"/>
                <a:ea typeface="+mj-ea"/>
                <a:cs typeface="+mj-cs"/>
              </a:defRPr>
            </a:lvl1pPr>
          </a:lstStyle>
          <a:p>
            <a:r>
              <a:rPr lang="en-US" sz="4000" dirty="0"/>
              <a:t>My Weaknesses:</a:t>
            </a:r>
          </a:p>
        </p:txBody>
      </p:sp>
      <p:sp>
        <p:nvSpPr>
          <p:cNvPr id="9" name="TextBox 8">
            <a:extLst>
              <a:ext uri="{FF2B5EF4-FFF2-40B4-BE49-F238E27FC236}">
                <a16:creationId xmlns:a16="http://schemas.microsoft.com/office/drawing/2014/main" id="{BC13DB7F-60BF-5D14-210C-B9EB73BDAC36}"/>
              </a:ext>
            </a:extLst>
          </p:cNvPr>
          <p:cNvSpPr txBox="1"/>
          <p:nvPr/>
        </p:nvSpPr>
        <p:spPr>
          <a:xfrm>
            <a:off x="9188604" y="242247"/>
            <a:ext cx="2454197" cy="1169551"/>
          </a:xfrm>
          <a:custGeom>
            <a:avLst/>
            <a:gdLst>
              <a:gd name="csX0" fmla="*/ 0 w 2454197"/>
              <a:gd name="csY0" fmla="*/ 0 h 1169551"/>
              <a:gd name="csX1" fmla="*/ 564465 w 2454197"/>
              <a:gd name="csY1" fmla="*/ 0 h 1169551"/>
              <a:gd name="csX2" fmla="*/ 1178015 w 2454197"/>
              <a:gd name="csY2" fmla="*/ 0 h 1169551"/>
              <a:gd name="csX3" fmla="*/ 1767022 w 2454197"/>
              <a:gd name="csY3" fmla="*/ 0 h 1169551"/>
              <a:gd name="csX4" fmla="*/ 2454197 w 2454197"/>
              <a:gd name="csY4" fmla="*/ 0 h 1169551"/>
              <a:gd name="csX5" fmla="*/ 2454197 w 2454197"/>
              <a:gd name="csY5" fmla="*/ 584776 h 1169551"/>
              <a:gd name="csX6" fmla="*/ 2454197 w 2454197"/>
              <a:gd name="csY6" fmla="*/ 1169551 h 1169551"/>
              <a:gd name="csX7" fmla="*/ 1791564 w 2454197"/>
              <a:gd name="csY7" fmla="*/ 1169551 h 1169551"/>
              <a:gd name="csX8" fmla="*/ 1227099 w 2454197"/>
              <a:gd name="csY8" fmla="*/ 1169551 h 1169551"/>
              <a:gd name="csX9" fmla="*/ 662633 w 2454197"/>
              <a:gd name="csY9" fmla="*/ 1169551 h 1169551"/>
              <a:gd name="csX10" fmla="*/ 0 w 2454197"/>
              <a:gd name="csY10" fmla="*/ 1169551 h 1169551"/>
              <a:gd name="csX11" fmla="*/ 0 w 2454197"/>
              <a:gd name="csY11" fmla="*/ 573080 h 1169551"/>
              <a:gd name="csX12" fmla="*/ 0 w 2454197"/>
              <a:gd name="csY12" fmla="*/ 0 h 116955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2454197" h="1169551" extrusionOk="0">
                <a:moveTo>
                  <a:pt x="0" y="0"/>
                </a:moveTo>
                <a:cubicBezTo>
                  <a:pt x="261308" y="17722"/>
                  <a:pt x="314262" y="-8415"/>
                  <a:pt x="564465" y="0"/>
                </a:cubicBezTo>
                <a:cubicBezTo>
                  <a:pt x="814669" y="8415"/>
                  <a:pt x="1012286" y="-8614"/>
                  <a:pt x="1178015" y="0"/>
                </a:cubicBezTo>
                <a:cubicBezTo>
                  <a:pt x="1343744" y="8614"/>
                  <a:pt x="1588272" y="-229"/>
                  <a:pt x="1767022" y="0"/>
                </a:cubicBezTo>
                <a:cubicBezTo>
                  <a:pt x="1945772" y="229"/>
                  <a:pt x="2305629" y="25408"/>
                  <a:pt x="2454197" y="0"/>
                </a:cubicBezTo>
                <a:cubicBezTo>
                  <a:pt x="2454238" y="288632"/>
                  <a:pt x="2454165" y="335796"/>
                  <a:pt x="2454197" y="584776"/>
                </a:cubicBezTo>
                <a:cubicBezTo>
                  <a:pt x="2454229" y="833756"/>
                  <a:pt x="2465856" y="1026844"/>
                  <a:pt x="2454197" y="1169551"/>
                </a:cubicBezTo>
                <a:cubicBezTo>
                  <a:pt x="2235332" y="1190820"/>
                  <a:pt x="2005994" y="1149250"/>
                  <a:pt x="1791564" y="1169551"/>
                </a:cubicBezTo>
                <a:cubicBezTo>
                  <a:pt x="1577134" y="1189852"/>
                  <a:pt x="1358581" y="1174474"/>
                  <a:pt x="1227099" y="1169551"/>
                </a:cubicBezTo>
                <a:cubicBezTo>
                  <a:pt x="1095618" y="1164628"/>
                  <a:pt x="919428" y="1189285"/>
                  <a:pt x="662633" y="1169551"/>
                </a:cubicBezTo>
                <a:cubicBezTo>
                  <a:pt x="405838" y="1149817"/>
                  <a:pt x="180861" y="1164885"/>
                  <a:pt x="0" y="1169551"/>
                </a:cubicBezTo>
                <a:cubicBezTo>
                  <a:pt x="-2325" y="904328"/>
                  <a:pt x="8008" y="779017"/>
                  <a:pt x="0" y="573080"/>
                </a:cubicBezTo>
                <a:cubicBezTo>
                  <a:pt x="-8008" y="367143"/>
                  <a:pt x="-17373" y="285909"/>
                  <a:pt x="0" y="0"/>
                </a:cubicBezTo>
                <a:close/>
              </a:path>
            </a:pathLst>
          </a:custGeom>
          <a:noFill/>
          <a:ln w="19050">
            <a:solidFill>
              <a:srgbClr val="C00000"/>
            </a:solidFill>
            <a:extLst>
              <a:ext uri="{C807C97D-BFC1-408E-A445-0C87EB9F89A2}">
                <ask:lineSketchStyleProps xmlns:ask="http://schemas.microsoft.com/office/drawing/2018/sketchyshapes" sd="2352196836">
                  <a:prstGeom prst="rect">
                    <a:avLst/>
                  </a:prstGeom>
                  <ask:type>
                    <ask:lineSketchFreehand/>
                  </ask:type>
                </ask:lineSketchStyleProps>
              </a:ext>
            </a:extLst>
          </a:ln>
        </p:spPr>
        <p:txBody>
          <a:bodyPr wrap="square">
            <a:spAutoFit/>
          </a:bodyPr>
          <a:lstStyle/>
          <a:p>
            <a:r>
              <a:rPr lang="en-GB" sz="1400" dirty="0">
                <a:solidFill>
                  <a:srgbClr val="C00000"/>
                </a:solidFill>
              </a:rPr>
              <a:t>These weaknesses highlight areas for development but can be addressed through training, placements, and reflective practice</a:t>
            </a:r>
          </a:p>
        </p:txBody>
      </p:sp>
      <p:sp>
        <p:nvSpPr>
          <p:cNvPr id="11" name="TextBox 10">
            <a:extLst>
              <a:ext uri="{FF2B5EF4-FFF2-40B4-BE49-F238E27FC236}">
                <a16:creationId xmlns:a16="http://schemas.microsoft.com/office/drawing/2014/main" id="{D03B8EDD-8CF9-363E-7DA6-77DBFA14A953}"/>
              </a:ext>
            </a:extLst>
          </p:cNvPr>
          <p:cNvSpPr txBox="1"/>
          <p:nvPr/>
        </p:nvSpPr>
        <p:spPr>
          <a:xfrm>
            <a:off x="381929" y="6208268"/>
            <a:ext cx="10451261" cy="369332"/>
          </a:xfrm>
          <a:prstGeom prst="rect">
            <a:avLst/>
          </a:prstGeom>
          <a:noFill/>
        </p:spPr>
        <p:txBody>
          <a:bodyPr wrap="square">
            <a:spAutoFit/>
          </a:bodyPr>
          <a:lstStyle/>
          <a:p>
            <a:pPr>
              <a:buNone/>
            </a:pPr>
            <a:r>
              <a:rPr lang="en-GB" b="1" dirty="0">
                <a:solidFill>
                  <a:srgbClr val="C00000"/>
                </a:solidFill>
                <a:effectLst/>
              </a:rPr>
              <a:t>Self‑awareness of weaknesses supports reflective practice (Cameron, 2025)</a:t>
            </a:r>
            <a:endParaRPr lang="en-GB" b="1" dirty="0">
              <a:solidFill>
                <a:srgbClr val="C00000"/>
              </a:solidFill>
            </a:endParaRPr>
          </a:p>
        </p:txBody>
      </p:sp>
      <p:sp>
        <p:nvSpPr>
          <p:cNvPr id="3" name="TextBox 2">
            <a:extLst>
              <a:ext uri="{FF2B5EF4-FFF2-40B4-BE49-F238E27FC236}">
                <a16:creationId xmlns:a16="http://schemas.microsoft.com/office/drawing/2014/main" id="{35E827C1-40C0-02D9-9FDE-E85AD00F0EB2}"/>
              </a:ext>
            </a:extLst>
          </p:cNvPr>
          <p:cNvSpPr txBox="1"/>
          <p:nvPr/>
        </p:nvSpPr>
        <p:spPr>
          <a:xfrm>
            <a:off x="227139" y="1136727"/>
            <a:ext cx="9106432" cy="5016758"/>
          </a:xfrm>
          <a:prstGeom prst="rect">
            <a:avLst/>
          </a:prstGeom>
          <a:noFill/>
        </p:spPr>
        <p:txBody>
          <a:bodyPr wrap="square">
            <a:spAutoFit/>
          </a:bodyPr>
          <a:lstStyle/>
          <a:p>
            <a:pPr marL="342900" lvl="0" indent="-342900">
              <a:buFont typeface="Arial" panose="020B0604020202020204" pitchFamily="34" charset="0"/>
              <a:buChar char="•"/>
            </a:pPr>
            <a:r>
              <a:rPr lang="en-GB" sz="1600" b="1" dirty="0">
                <a:solidFill>
                  <a:srgbClr val="C00000"/>
                </a:solidFill>
                <a:effectLst/>
              </a:rPr>
              <a:t>Limited direct experience in children’s residential care</a:t>
            </a:r>
            <a:r>
              <a:rPr lang="en-GB" sz="1600" b="1" dirty="0">
                <a:solidFill>
                  <a:srgbClr val="C00000"/>
                </a:solidFill>
              </a:rPr>
              <a:t>:</a:t>
            </a:r>
            <a:endParaRPr lang="en-GB" sz="1600" dirty="0">
              <a:solidFill>
                <a:srgbClr val="C00000"/>
              </a:solidFill>
              <a:effectLst/>
            </a:endParaRPr>
          </a:p>
          <a:p>
            <a:pPr marL="342900" lvl="0" indent="-342900">
              <a:buFont typeface="Arial" panose="020B0604020202020204" pitchFamily="34" charset="0"/>
              <a:buChar char="•"/>
            </a:pPr>
            <a:r>
              <a:rPr lang="en-GB" sz="1400" dirty="0">
                <a:solidFill>
                  <a:srgbClr val="C00000"/>
                </a:solidFill>
                <a:effectLst/>
              </a:rPr>
              <a:t>I have not yet worked in a residential childcare setting, so I need practical exposure to understand daily routines, therapeutic approaches and crisis management</a:t>
            </a:r>
          </a:p>
          <a:p>
            <a:pPr marL="342900" lvl="0" indent="-342900">
              <a:buFont typeface="Arial" panose="020B0604020202020204" pitchFamily="34" charset="0"/>
              <a:buChar char="•"/>
            </a:pPr>
            <a:endParaRPr lang="en-GB" sz="1400" dirty="0">
              <a:solidFill>
                <a:srgbClr val="C00000"/>
              </a:solidFill>
            </a:endParaRPr>
          </a:p>
          <a:p>
            <a:pPr marL="342900" lvl="0" indent="-342900">
              <a:buFont typeface="Arial" panose="020B0604020202020204" pitchFamily="34" charset="0"/>
              <a:buChar char="•"/>
            </a:pPr>
            <a:r>
              <a:rPr lang="en-GB" sz="1600" b="1" dirty="0">
                <a:solidFill>
                  <a:srgbClr val="C00000"/>
                </a:solidFill>
                <a:effectLst/>
              </a:rPr>
              <a:t>Not yet trained in physical intervention</a:t>
            </a:r>
            <a:r>
              <a:rPr lang="en-GB" sz="1600" b="1" dirty="0">
                <a:solidFill>
                  <a:srgbClr val="C00000"/>
                </a:solidFill>
              </a:rPr>
              <a:t>:</a:t>
            </a:r>
            <a:endParaRPr lang="en-GB" sz="1600" dirty="0">
              <a:solidFill>
                <a:srgbClr val="C00000"/>
              </a:solidFill>
              <a:effectLst/>
            </a:endParaRPr>
          </a:p>
          <a:p>
            <a:pPr marL="342900" lvl="0" indent="-342900">
              <a:buFont typeface="Arial" panose="020B0604020202020204" pitchFamily="34" charset="0"/>
              <a:buChar char="•"/>
            </a:pPr>
            <a:r>
              <a:rPr lang="en-GB" sz="1400" dirty="0">
                <a:solidFill>
                  <a:srgbClr val="C00000"/>
                </a:solidFill>
                <a:effectLst/>
              </a:rPr>
              <a:t>Physical intervention is sometimes required in solo placements. I will need employer‑provided training to ensure I can respond safely and confidently</a:t>
            </a:r>
          </a:p>
          <a:p>
            <a:pPr marL="342900" lvl="0" indent="-342900">
              <a:buFont typeface="Arial" panose="020B0604020202020204" pitchFamily="34" charset="0"/>
              <a:buChar char="•"/>
            </a:pPr>
            <a:endParaRPr lang="en-GB" sz="1400" dirty="0">
              <a:solidFill>
                <a:srgbClr val="C00000"/>
              </a:solidFill>
            </a:endParaRPr>
          </a:p>
          <a:p>
            <a:pPr marL="342900" lvl="0" indent="-342900">
              <a:buFont typeface="Arial" panose="020B0604020202020204" pitchFamily="34" charset="0"/>
              <a:buChar char="•"/>
            </a:pPr>
            <a:r>
              <a:rPr lang="en-GB" sz="1600" b="1" dirty="0">
                <a:solidFill>
                  <a:srgbClr val="C00000"/>
                </a:solidFill>
                <a:effectLst/>
              </a:rPr>
              <a:t>Transitioning from a different sector</a:t>
            </a:r>
            <a:r>
              <a:rPr lang="en-GB" sz="1600" b="1" dirty="0">
                <a:solidFill>
                  <a:srgbClr val="C00000"/>
                </a:solidFill>
              </a:rPr>
              <a:t>:</a:t>
            </a:r>
            <a:endParaRPr lang="en-GB" sz="1600" dirty="0">
              <a:solidFill>
                <a:srgbClr val="C00000"/>
              </a:solidFill>
              <a:effectLst/>
            </a:endParaRPr>
          </a:p>
          <a:p>
            <a:pPr marL="342900" lvl="0" indent="-342900">
              <a:buFont typeface="Arial" panose="020B0604020202020204" pitchFamily="34" charset="0"/>
              <a:buChar char="•"/>
            </a:pPr>
            <a:r>
              <a:rPr lang="en-GB" sz="1400" dirty="0">
                <a:solidFill>
                  <a:srgbClr val="C00000"/>
                </a:solidFill>
                <a:effectLst/>
              </a:rPr>
              <a:t>Moving from the betting industry into social care means I need time to adapt to new professional standards, documentation requirements and safeguarding procedures</a:t>
            </a:r>
          </a:p>
          <a:p>
            <a:pPr marL="342900" lvl="0" indent="-342900">
              <a:buFont typeface="Arial" panose="020B0604020202020204" pitchFamily="34" charset="0"/>
              <a:buChar char="•"/>
            </a:pPr>
            <a:endParaRPr lang="en-GB" sz="1400" dirty="0">
              <a:solidFill>
                <a:srgbClr val="C00000"/>
              </a:solidFill>
            </a:endParaRPr>
          </a:p>
          <a:p>
            <a:pPr marL="342900" lvl="0" indent="-342900">
              <a:buFont typeface="Arial" panose="020B0604020202020204" pitchFamily="34" charset="0"/>
              <a:buChar char="•"/>
            </a:pPr>
            <a:r>
              <a:rPr lang="en-GB" sz="1600" b="1" dirty="0">
                <a:solidFill>
                  <a:srgbClr val="C00000"/>
                </a:solidFill>
                <a:effectLst/>
              </a:rPr>
              <a:t>Do not currently drive</a:t>
            </a:r>
            <a:r>
              <a:rPr lang="en-GB" sz="1600" b="1" dirty="0">
                <a:solidFill>
                  <a:srgbClr val="C00000"/>
                </a:solidFill>
              </a:rPr>
              <a:t>:</a:t>
            </a:r>
            <a:endParaRPr lang="en-GB" sz="1600" dirty="0">
              <a:solidFill>
                <a:srgbClr val="C00000"/>
              </a:solidFill>
              <a:effectLst/>
            </a:endParaRPr>
          </a:p>
          <a:p>
            <a:pPr marL="342900" lvl="0" indent="-342900">
              <a:buFont typeface="Arial" panose="020B0604020202020204" pitchFamily="34" charset="0"/>
              <a:buChar char="•"/>
            </a:pPr>
            <a:r>
              <a:rPr lang="en-GB" sz="1400" dirty="0">
                <a:solidFill>
                  <a:srgbClr val="C00000"/>
                </a:solidFill>
                <a:effectLst/>
              </a:rPr>
              <a:t>Some residential roles require flexibility for travel, emergencies or multi‑site support. This may limit immediate mobility</a:t>
            </a:r>
          </a:p>
          <a:p>
            <a:pPr marL="342900" lvl="0" indent="-342900">
              <a:buFont typeface="Arial" panose="020B0604020202020204" pitchFamily="34" charset="0"/>
              <a:buChar char="•"/>
            </a:pPr>
            <a:endParaRPr lang="en-GB" sz="1400" dirty="0">
              <a:solidFill>
                <a:srgbClr val="C00000"/>
              </a:solidFill>
            </a:endParaRPr>
          </a:p>
          <a:p>
            <a:pPr marL="342900" lvl="0" indent="-342900">
              <a:buFont typeface="Arial" panose="020B0604020202020204" pitchFamily="34" charset="0"/>
              <a:buChar char="•"/>
            </a:pPr>
            <a:r>
              <a:rPr lang="en-GB" sz="1600" b="1" dirty="0">
                <a:solidFill>
                  <a:srgbClr val="C00000"/>
                </a:solidFill>
                <a:effectLst/>
              </a:rPr>
              <a:t>Longer commute and sleep‑in shifts</a:t>
            </a:r>
            <a:r>
              <a:rPr lang="en-GB" sz="1400" b="1" dirty="0">
                <a:solidFill>
                  <a:srgbClr val="C00000"/>
                </a:solidFill>
                <a:effectLst/>
              </a:rPr>
              <a:t>:</a:t>
            </a:r>
            <a:r>
              <a:rPr lang="en-GB" sz="1400" dirty="0">
                <a:solidFill>
                  <a:srgbClr val="C00000"/>
                </a:solidFill>
                <a:effectLst/>
              </a:rPr>
              <a:t> </a:t>
            </a:r>
          </a:p>
          <a:p>
            <a:pPr marL="342900" lvl="0" indent="-342900">
              <a:buFont typeface="Arial" panose="020B0604020202020204" pitchFamily="34" charset="0"/>
              <a:buChar char="•"/>
            </a:pPr>
            <a:r>
              <a:rPr lang="en-GB" sz="1400" dirty="0">
                <a:solidFill>
                  <a:srgbClr val="C00000"/>
                </a:solidFill>
                <a:effectLst/>
              </a:rPr>
              <a:t>The location and shift pattern may impact fatigue and work‑life balance, especially during busy periods</a:t>
            </a:r>
          </a:p>
          <a:p>
            <a:pPr marL="342900" lvl="0" indent="-342900">
              <a:buFont typeface="Arial" panose="020B0604020202020204" pitchFamily="34" charset="0"/>
              <a:buChar char="•"/>
            </a:pPr>
            <a:endParaRPr lang="en-GB" sz="1400" dirty="0">
              <a:solidFill>
                <a:srgbClr val="C00000"/>
              </a:solidFill>
            </a:endParaRPr>
          </a:p>
          <a:p>
            <a:pPr marL="342900" lvl="0" indent="-342900">
              <a:buFont typeface="Arial" panose="020B0604020202020204" pitchFamily="34" charset="0"/>
              <a:buChar char="•"/>
            </a:pPr>
            <a:r>
              <a:rPr lang="en-GB" sz="1600" b="1" dirty="0">
                <a:solidFill>
                  <a:srgbClr val="C00000"/>
                </a:solidFill>
                <a:effectLst/>
              </a:rPr>
              <a:t>Limited formal case‑management experience</a:t>
            </a:r>
            <a:r>
              <a:rPr lang="en-GB" sz="1600" dirty="0">
                <a:solidFill>
                  <a:srgbClr val="C00000"/>
                </a:solidFill>
                <a:effectLst/>
              </a:rPr>
              <a:t> </a:t>
            </a:r>
          </a:p>
          <a:p>
            <a:pPr marL="342900" lvl="0" indent="-342900">
              <a:buFont typeface="Arial" panose="020B0604020202020204" pitchFamily="34" charset="0"/>
              <a:buChar char="•"/>
            </a:pPr>
            <a:r>
              <a:rPr lang="en-GB" sz="1400" dirty="0">
                <a:solidFill>
                  <a:srgbClr val="C00000"/>
                </a:solidFill>
                <a:effectLst/>
              </a:rPr>
              <a:t>Although I have safeguarding experience, I have not yet completed structured case notes, care plans or multi‑agency reports</a:t>
            </a:r>
            <a:endParaRPr lang="en-GB" sz="1600" dirty="0">
              <a:solidFill>
                <a:srgbClr val="C00000"/>
              </a:solidFill>
            </a:endParaRPr>
          </a:p>
        </p:txBody>
      </p:sp>
      <p:pic>
        <p:nvPicPr>
          <p:cNvPr id="4" name="Picture 3">
            <a:extLst>
              <a:ext uri="{FF2B5EF4-FFF2-40B4-BE49-F238E27FC236}">
                <a16:creationId xmlns:a16="http://schemas.microsoft.com/office/drawing/2014/main" id="{F49A6B4F-72F9-CAF3-1619-E123017A6B2C}"/>
              </a:ext>
            </a:extLst>
          </p:cNvPr>
          <p:cNvPicPr>
            <a:picLocks noChangeAspect="1"/>
          </p:cNvPicPr>
          <p:nvPr/>
        </p:nvPicPr>
        <p:blipFill>
          <a:blip r:embed="rId3"/>
          <a:srcRect/>
          <a:stretch>
            <a:fillRect/>
          </a:stretch>
        </p:blipFill>
        <p:spPr>
          <a:xfrm>
            <a:off x="8720136" y="3224621"/>
            <a:ext cx="3391132" cy="3391132"/>
          </a:xfrm>
          <a:prstGeom prst="rect">
            <a:avLst/>
          </a:prstGeom>
        </p:spPr>
      </p:pic>
    </p:spTree>
    <p:extLst>
      <p:ext uri="{BB962C8B-B14F-4D97-AF65-F5344CB8AC3E}">
        <p14:creationId xmlns:p14="http://schemas.microsoft.com/office/powerpoint/2010/main" val="3735053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701D7-435D-8E7D-53C0-66C0C37F5C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2AC717-1808-0047-7893-C9C49420B29A}"/>
              </a:ext>
            </a:extLst>
          </p:cNvPr>
          <p:cNvSpPr>
            <a:spLocks noGrp="1"/>
          </p:cNvSpPr>
          <p:nvPr>
            <p:ph type="title"/>
          </p:nvPr>
        </p:nvSpPr>
        <p:spPr>
          <a:xfrm>
            <a:off x="701496" y="386541"/>
            <a:ext cx="5394504" cy="1494476"/>
          </a:xfrm>
        </p:spPr>
        <p:txBody>
          <a:bodyPr anchor="t">
            <a:normAutofit/>
          </a:bodyPr>
          <a:lstStyle/>
          <a:p>
            <a:r>
              <a:rPr lang="en-US" sz="4000" dirty="0">
                <a:solidFill>
                  <a:srgbClr val="FF6600"/>
                </a:solidFill>
              </a:rPr>
              <a:t>My Opportunities:</a:t>
            </a:r>
          </a:p>
        </p:txBody>
      </p:sp>
      <p:sp>
        <p:nvSpPr>
          <p:cNvPr id="6" name="Content Placeholder 5">
            <a:extLst>
              <a:ext uri="{FF2B5EF4-FFF2-40B4-BE49-F238E27FC236}">
                <a16:creationId xmlns:a16="http://schemas.microsoft.com/office/drawing/2014/main" id="{E5236CAB-BB4B-BDCA-63F6-F77BA904E53B}"/>
              </a:ext>
            </a:extLst>
          </p:cNvPr>
          <p:cNvSpPr>
            <a:spLocks noGrp="1"/>
          </p:cNvSpPr>
          <p:nvPr>
            <p:ph type="body" sz="half" idx="2"/>
          </p:nvPr>
        </p:nvSpPr>
        <p:spPr>
          <a:xfrm>
            <a:off x="354289" y="1133779"/>
            <a:ext cx="6091116" cy="2823242"/>
          </a:xfrm>
        </p:spPr>
        <p:txBody>
          <a:bodyPr anchor="t">
            <a:normAutofit/>
          </a:bodyPr>
          <a:lstStyle/>
          <a:p>
            <a:pPr marL="285750" lvl="0" indent="-285750">
              <a:buFont typeface="Arial" panose="020B0604020202020204" pitchFamily="34" charset="0"/>
              <a:buChar char="•"/>
            </a:pPr>
            <a:r>
              <a:rPr lang="en-GB" b="1" dirty="0">
                <a:solidFill>
                  <a:srgbClr val="C00000"/>
                </a:solidFill>
              </a:rPr>
              <a:t>Full training provided by employer</a:t>
            </a:r>
          </a:p>
          <a:p>
            <a:pPr marL="285750" lvl="0" indent="-285750">
              <a:buFont typeface="Arial" panose="020B0604020202020204" pitchFamily="34" charset="0"/>
              <a:buChar char="•"/>
            </a:pPr>
            <a:r>
              <a:rPr lang="en-GB" b="1" dirty="0">
                <a:solidFill>
                  <a:srgbClr val="C00000"/>
                </a:solidFill>
              </a:rPr>
              <a:t>Clear progression routes (Senior Support Worker, Team Leader)</a:t>
            </a:r>
          </a:p>
          <a:p>
            <a:pPr marL="285750" lvl="0" indent="-285750">
              <a:buFont typeface="Arial" panose="020B0604020202020204" pitchFamily="34" charset="0"/>
              <a:buChar char="•"/>
            </a:pPr>
            <a:r>
              <a:rPr lang="en-GB" b="1" dirty="0">
                <a:solidFill>
                  <a:srgbClr val="C00000"/>
                </a:solidFill>
              </a:rPr>
              <a:t>High demand for residential workers in the West Midlands</a:t>
            </a:r>
          </a:p>
          <a:p>
            <a:pPr marL="285750" lvl="0" indent="-285750">
              <a:buFont typeface="Arial" panose="020B0604020202020204" pitchFamily="34" charset="0"/>
              <a:buChar char="•"/>
            </a:pPr>
            <a:r>
              <a:rPr lang="en-GB" b="1" dirty="0">
                <a:solidFill>
                  <a:srgbClr val="C00000"/>
                </a:solidFill>
              </a:rPr>
              <a:t>University placements and volunteering roles</a:t>
            </a:r>
          </a:p>
          <a:p>
            <a:pPr marL="285750" lvl="0" indent="-285750">
              <a:buFont typeface="Arial" panose="020B0604020202020204" pitchFamily="34" charset="0"/>
              <a:buChar char="•"/>
            </a:pPr>
            <a:r>
              <a:rPr lang="en-GB" b="1" dirty="0">
                <a:solidFill>
                  <a:srgbClr val="C00000"/>
                </a:solidFill>
              </a:rPr>
              <a:t>My Health &amp; Social Care degree supports future career development</a:t>
            </a:r>
          </a:p>
          <a:p>
            <a:pPr marL="285750" indent="-285750">
              <a:buFont typeface="Arial" panose="020B0604020202020204" pitchFamily="34" charset="0"/>
              <a:buChar char="•"/>
            </a:pPr>
            <a:endParaRPr lang="en-US" b="0" dirty="0"/>
          </a:p>
        </p:txBody>
      </p:sp>
      <p:pic>
        <p:nvPicPr>
          <p:cNvPr id="5" name="Picture Placeholder 4">
            <a:extLst>
              <a:ext uri="{FF2B5EF4-FFF2-40B4-BE49-F238E27FC236}">
                <a16:creationId xmlns:a16="http://schemas.microsoft.com/office/drawing/2014/main" id="{EB5ED625-340F-112E-A2FA-ECB624C1B11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45405" y="149226"/>
            <a:ext cx="2937467" cy="2937467"/>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noFill/>
        </p:spPr>
      </p:pic>
      <p:sp>
        <p:nvSpPr>
          <p:cNvPr id="7" name="TextBox 6">
            <a:extLst>
              <a:ext uri="{FF2B5EF4-FFF2-40B4-BE49-F238E27FC236}">
                <a16:creationId xmlns:a16="http://schemas.microsoft.com/office/drawing/2014/main" id="{C02B2267-74D1-B046-760E-85E656F26B57}"/>
              </a:ext>
            </a:extLst>
          </p:cNvPr>
          <p:cNvSpPr txBox="1"/>
          <p:nvPr/>
        </p:nvSpPr>
        <p:spPr>
          <a:xfrm>
            <a:off x="210597" y="4343229"/>
            <a:ext cx="11895909" cy="2893100"/>
          </a:xfrm>
          <a:prstGeom prst="rect">
            <a:avLst/>
          </a:prstGeom>
          <a:noFill/>
        </p:spPr>
        <p:txBody>
          <a:bodyPr wrap="square">
            <a:spAutoFit/>
          </a:bodyPr>
          <a:lstStyle/>
          <a:p>
            <a:pPr>
              <a:buNone/>
            </a:pPr>
            <a:r>
              <a:rPr lang="en-GB" sz="1600" b="1" dirty="0">
                <a:solidFill>
                  <a:srgbClr val="FF6600"/>
                </a:solidFill>
              </a:rPr>
              <a:t>Opportunity: Volunteering roles (NHS, Mind, Age UK, Barnardo’s)</a:t>
            </a:r>
          </a:p>
          <a:p>
            <a:pPr>
              <a:buNone/>
            </a:pPr>
            <a:r>
              <a:rPr lang="en-GB" sz="1600" b="1" dirty="0">
                <a:solidFill>
                  <a:srgbClr val="FF6600"/>
                </a:solidFill>
                <a:effectLst/>
              </a:rPr>
              <a:t>Strength:</a:t>
            </a:r>
            <a:r>
              <a:rPr lang="en-GB" sz="1600" dirty="0">
                <a:solidFill>
                  <a:srgbClr val="FF6600"/>
                </a:solidFill>
                <a:effectLst/>
              </a:rPr>
              <a:t> </a:t>
            </a:r>
            <a:r>
              <a:rPr lang="en-GB" sz="1600" b="1" dirty="0">
                <a:solidFill>
                  <a:srgbClr val="FF6600"/>
                </a:solidFill>
                <a:effectLst/>
              </a:rPr>
              <a:t>Empathy, communication, safeguarding awareness</a:t>
            </a:r>
          </a:p>
          <a:p>
            <a:pPr>
              <a:buNone/>
            </a:pPr>
            <a:r>
              <a:rPr lang="en-GB" sz="1600" b="1" dirty="0">
                <a:solidFill>
                  <a:srgbClr val="C00000"/>
                </a:solidFill>
              </a:rPr>
              <a:t>My empathy and communication skills make me well‑suited for volunteering roles supporting vulnerable adults, helping me gain sector‑specific experience that strengthens my future applications</a:t>
            </a:r>
          </a:p>
          <a:p>
            <a:pPr>
              <a:buNone/>
            </a:pPr>
            <a:endParaRPr lang="en-GB" sz="1600" dirty="0">
              <a:solidFill>
                <a:srgbClr val="C00000"/>
              </a:solidFill>
            </a:endParaRPr>
          </a:p>
          <a:p>
            <a:r>
              <a:rPr lang="en-GB" sz="1600" b="1" dirty="0">
                <a:solidFill>
                  <a:srgbClr val="FF6600"/>
                </a:solidFill>
              </a:rPr>
              <a:t>Opportunity: Growing demand for social workers</a:t>
            </a:r>
          </a:p>
          <a:p>
            <a:r>
              <a:rPr lang="en-GB" sz="1600" b="1" dirty="0">
                <a:solidFill>
                  <a:srgbClr val="FF6600"/>
                </a:solidFill>
              </a:rPr>
              <a:t>Strength: Transferable frontline experience</a:t>
            </a:r>
          </a:p>
          <a:p>
            <a:r>
              <a:rPr lang="en-GB" sz="1600" b="1" dirty="0">
                <a:solidFill>
                  <a:srgbClr val="C00000"/>
                </a:solidFill>
              </a:rPr>
              <a:t>My frontline experience supporting vulnerable customers demonstrates readiness for high‑demand roles, helping me stand out in a growing sector. There is a growing demand for residential and social care workers across Wales and the wider UK (Social Care Wales, 2025)</a:t>
            </a:r>
          </a:p>
          <a:p>
            <a:pPr>
              <a:buNone/>
            </a:pPr>
            <a:endParaRPr lang="en-GB" dirty="0">
              <a:solidFill>
                <a:srgbClr val="C00000"/>
              </a:solidFill>
            </a:endParaRPr>
          </a:p>
        </p:txBody>
      </p:sp>
      <p:sp>
        <p:nvSpPr>
          <p:cNvPr id="9" name="TextBox 8">
            <a:extLst>
              <a:ext uri="{FF2B5EF4-FFF2-40B4-BE49-F238E27FC236}">
                <a16:creationId xmlns:a16="http://schemas.microsoft.com/office/drawing/2014/main" id="{8807829F-E541-BB2E-BBBB-25ECC49C9400}"/>
              </a:ext>
            </a:extLst>
          </p:cNvPr>
          <p:cNvSpPr txBox="1"/>
          <p:nvPr/>
        </p:nvSpPr>
        <p:spPr>
          <a:xfrm>
            <a:off x="7015449" y="3443130"/>
            <a:ext cx="4734845" cy="830997"/>
          </a:xfrm>
          <a:custGeom>
            <a:avLst/>
            <a:gdLst>
              <a:gd name="csX0" fmla="*/ 0 w 4734845"/>
              <a:gd name="csY0" fmla="*/ 0 h 830997"/>
              <a:gd name="csX1" fmla="*/ 534361 w 4734845"/>
              <a:gd name="csY1" fmla="*/ 0 h 830997"/>
              <a:gd name="csX2" fmla="*/ 1258116 w 4734845"/>
              <a:gd name="csY2" fmla="*/ 0 h 830997"/>
              <a:gd name="csX3" fmla="*/ 1887174 w 4734845"/>
              <a:gd name="csY3" fmla="*/ 0 h 830997"/>
              <a:gd name="csX4" fmla="*/ 2658277 w 4734845"/>
              <a:gd name="csY4" fmla="*/ 0 h 830997"/>
              <a:gd name="csX5" fmla="*/ 3287335 w 4734845"/>
              <a:gd name="csY5" fmla="*/ 0 h 830997"/>
              <a:gd name="csX6" fmla="*/ 3916393 w 4734845"/>
              <a:gd name="csY6" fmla="*/ 0 h 830997"/>
              <a:gd name="csX7" fmla="*/ 4734845 w 4734845"/>
              <a:gd name="csY7" fmla="*/ 0 h 830997"/>
              <a:gd name="csX8" fmla="*/ 4734845 w 4734845"/>
              <a:gd name="csY8" fmla="*/ 415499 h 830997"/>
              <a:gd name="csX9" fmla="*/ 4734845 w 4734845"/>
              <a:gd name="csY9" fmla="*/ 830997 h 830997"/>
              <a:gd name="csX10" fmla="*/ 4058439 w 4734845"/>
              <a:gd name="csY10" fmla="*/ 830997 h 830997"/>
              <a:gd name="csX11" fmla="*/ 3429381 w 4734845"/>
              <a:gd name="csY11" fmla="*/ 830997 h 830997"/>
              <a:gd name="csX12" fmla="*/ 2658277 w 4734845"/>
              <a:gd name="csY12" fmla="*/ 830997 h 830997"/>
              <a:gd name="csX13" fmla="*/ 1981871 w 4734845"/>
              <a:gd name="csY13" fmla="*/ 830997 h 830997"/>
              <a:gd name="csX14" fmla="*/ 1447510 w 4734845"/>
              <a:gd name="csY14" fmla="*/ 830997 h 830997"/>
              <a:gd name="csX15" fmla="*/ 771103 w 4734845"/>
              <a:gd name="csY15" fmla="*/ 830997 h 830997"/>
              <a:gd name="csX16" fmla="*/ 0 w 4734845"/>
              <a:gd name="csY16" fmla="*/ 830997 h 830997"/>
              <a:gd name="csX17" fmla="*/ 0 w 4734845"/>
              <a:gd name="csY17" fmla="*/ 415499 h 830997"/>
              <a:gd name="csX18" fmla="*/ 0 w 4734845"/>
              <a:gd name="csY18" fmla="*/ 0 h 8309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734845" h="830997" extrusionOk="0">
                <a:moveTo>
                  <a:pt x="0" y="0"/>
                </a:moveTo>
                <a:cubicBezTo>
                  <a:pt x="195977" y="-18788"/>
                  <a:pt x="318061" y="-20355"/>
                  <a:pt x="534361" y="0"/>
                </a:cubicBezTo>
                <a:cubicBezTo>
                  <a:pt x="750661" y="20355"/>
                  <a:pt x="942237" y="-35860"/>
                  <a:pt x="1258116" y="0"/>
                </a:cubicBezTo>
                <a:cubicBezTo>
                  <a:pt x="1573995" y="35860"/>
                  <a:pt x="1692904" y="-20543"/>
                  <a:pt x="1887174" y="0"/>
                </a:cubicBezTo>
                <a:cubicBezTo>
                  <a:pt x="2081444" y="20543"/>
                  <a:pt x="2381324" y="20978"/>
                  <a:pt x="2658277" y="0"/>
                </a:cubicBezTo>
                <a:cubicBezTo>
                  <a:pt x="2935230" y="-20978"/>
                  <a:pt x="2983001" y="21584"/>
                  <a:pt x="3287335" y="0"/>
                </a:cubicBezTo>
                <a:cubicBezTo>
                  <a:pt x="3591669" y="-21584"/>
                  <a:pt x="3642654" y="-21790"/>
                  <a:pt x="3916393" y="0"/>
                </a:cubicBezTo>
                <a:cubicBezTo>
                  <a:pt x="4190132" y="21790"/>
                  <a:pt x="4503747" y="4210"/>
                  <a:pt x="4734845" y="0"/>
                </a:cubicBezTo>
                <a:cubicBezTo>
                  <a:pt x="4728464" y="207054"/>
                  <a:pt x="4755133" y="265391"/>
                  <a:pt x="4734845" y="415499"/>
                </a:cubicBezTo>
                <a:cubicBezTo>
                  <a:pt x="4714557" y="565607"/>
                  <a:pt x="4749519" y="738827"/>
                  <a:pt x="4734845" y="830997"/>
                </a:cubicBezTo>
                <a:cubicBezTo>
                  <a:pt x="4490978" y="851537"/>
                  <a:pt x="4231206" y="841999"/>
                  <a:pt x="4058439" y="830997"/>
                </a:cubicBezTo>
                <a:cubicBezTo>
                  <a:pt x="3885672" y="819995"/>
                  <a:pt x="3690634" y="826977"/>
                  <a:pt x="3429381" y="830997"/>
                </a:cubicBezTo>
                <a:cubicBezTo>
                  <a:pt x="3168128" y="835017"/>
                  <a:pt x="2869389" y="822088"/>
                  <a:pt x="2658277" y="830997"/>
                </a:cubicBezTo>
                <a:cubicBezTo>
                  <a:pt x="2447165" y="839906"/>
                  <a:pt x="2267207" y="816680"/>
                  <a:pt x="1981871" y="830997"/>
                </a:cubicBezTo>
                <a:cubicBezTo>
                  <a:pt x="1696535" y="845314"/>
                  <a:pt x="1568075" y="852800"/>
                  <a:pt x="1447510" y="830997"/>
                </a:cubicBezTo>
                <a:cubicBezTo>
                  <a:pt x="1326945" y="809194"/>
                  <a:pt x="1083270" y="825178"/>
                  <a:pt x="771103" y="830997"/>
                </a:cubicBezTo>
                <a:cubicBezTo>
                  <a:pt x="458936" y="836816"/>
                  <a:pt x="249405" y="844073"/>
                  <a:pt x="0" y="830997"/>
                </a:cubicBezTo>
                <a:cubicBezTo>
                  <a:pt x="8891" y="723785"/>
                  <a:pt x="10557" y="563380"/>
                  <a:pt x="0" y="415499"/>
                </a:cubicBezTo>
                <a:cubicBezTo>
                  <a:pt x="-10557" y="267618"/>
                  <a:pt x="15617" y="144004"/>
                  <a:pt x="0" y="0"/>
                </a:cubicBezTo>
                <a:close/>
              </a:path>
            </a:pathLst>
          </a:custGeom>
          <a:noFill/>
          <a:ln w="19050">
            <a:solidFill>
              <a:srgbClr val="FF6600"/>
            </a:solidFill>
            <a:extLst>
              <a:ext uri="{C807C97D-BFC1-408E-A445-0C87EB9F89A2}">
                <ask:lineSketchStyleProps xmlns:ask="http://schemas.microsoft.com/office/drawing/2018/sketchyshapes" sd="364671105">
                  <a:prstGeom prst="rect">
                    <a:avLst/>
                  </a:prstGeom>
                  <ask:type>
                    <ask:lineSketchFreehand/>
                  </ask:type>
                </ask:lineSketchStyleProps>
              </a:ext>
            </a:extLst>
          </a:ln>
        </p:spPr>
        <p:txBody>
          <a:bodyPr wrap="square">
            <a:spAutoFit/>
          </a:bodyPr>
          <a:lstStyle/>
          <a:p>
            <a:r>
              <a:rPr lang="en-GB" sz="1600" b="1" dirty="0">
                <a:solidFill>
                  <a:srgbClr val="FF6600"/>
                </a:solidFill>
              </a:rPr>
              <a:t>These opportunities support my long‑term goal of progressing into senior residential roles and eventually social work</a:t>
            </a:r>
          </a:p>
        </p:txBody>
      </p:sp>
    </p:spTree>
    <p:extLst>
      <p:ext uri="{BB962C8B-B14F-4D97-AF65-F5344CB8AC3E}">
        <p14:creationId xmlns:p14="http://schemas.microsoft.com/office/powerpoint/2010/main" val="1403495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2574DCB-0CEE-91E8-C91A-EFCD192B8A65}"/>
              </a:ext>
            </a:extLst>
          </p:cNvPr>
          <p:cNvSpPr txBox="1"/>
          <p:nvPr/>
        </p:nvSpPr>
        <p:spPr>
          <a:xfrm>
            <a:off x="342139" y="1081669"/>
            <a:ext cx="11355490" cy="5447645"/>
          </a:xfrm>
          <a:prstGeom prst="rect">
            <a:avLst/>
          </a:prstGeom>
          <a:noFill/>
        </p:spPr>
        <p:txBody>
          <a:bodyPr wrap="square">
            <a:spAutoFit/>
          </a:bodyPr>
          <a:lstStyle/>
          <a:p>
            <a:pPr lvl="0"/>
            <a:r>
              <a:rPr lang="en-GB" sz="1600" b="1" dirty="0">
                <a:solidFill>
                  <a:srgbClr val="C00000"/>
                </a:solidFill>
              </a:rPr>
              <a:t>Emotional strain and burnout risk:</a:t>
            </a:r>
            <a:r>
              <a:rPr lang="en-GB" sz="1600" dirty="0">
                <a:solidFill>
                  <a:srgbClr val="C00000"/>
                </a:solidFill>
              </a:rPr>
              <a:t> </a:t>
            </a:r>
          </a:p>
          <a:p>
            <a:pPr lvl="0"/>
            <a:r>
              <a:rPr lang="en-GB" sz="1400" dirty="0">
                <a:solidFill>
                  <a:srgbClr val="C00000"/>
                </a:solidFill>
              </a:rPr>
              <a:t>Residential childcare involves high‑intensity emotional work, which can impact wellbeing if not managed effectively</a:t>
            </a:r>
          </a:p>
          <a:p>
            <a:pPr lvl="0"/>
            <a:endParaRPr lang="en-GB" sz="1400" dirty="0">
              <a:solidFill>
                <a:srgbClr val="C00000"/>
              </a:solidFill>
            </a:endParaRPr>
          </a:p>
          <a:p>
            <a:pPr lvl="0"/>
            <a:r>
              <a:rPr lang="en-GB" sz="1600" b="1" dirty="0">
                <a:solidFill>
                  <a:srgbClr val="C00000"/>
                </a:solidFill>
              </a:rPr>
              <a:t>Challenging and aggressive behaviour:</a:t>
            </a:r>
            <a:r>
              <a:rPr lang="en-GB" sz="1600" dirty="0">
                <a:solidFill>
                  <a:srgbClr val="C00000"/>
                </a:solidFill>
              </a:rPr>
              <a:t> </a:t>
            </a:r>
          </a:p>
          <a:p>
            <a:pPr lvl="0"/>
            <a:r>
              <a:rPr lang="en-GB" sz="1400" dirty="0">
                <a:solidFill>
                  <a:srgbClr val="C00000"/>
                </a:solidFill>
              </a:rPr>
              <a:t>Young people in solo placements may present complex trauma responses, requiring strong resilience and safe practice</a:t>
            </a:r>
          </a:p>
          <a:p>
            <a:pPr lvl="0"/>
            <a:endParaRPr lang="en-GB" sz="1400" dirty="0">
              <a:solidFill>
                <a:srgbClr val="C00000"/>
              </a:solidFill>
            </a:endParaRPr>
          </a:p>
          <a:p>
            <a:pPr lvl="0"/>
            <a:r>
              <a:rPr lang="en-GB" sz="1600" b="1" dirty="0">
                <a:solidFill>
                  <a:srgbClr val="C00000"/>
                </a:solidFill>
              </a:rPr>
              <a:t>Physical demands of intervention:</a:t>
            </a:r>
            <a:r>
              <a:rPr lang="en-GB" sz="1600" dirty="0">
                <a:solidFill>
                  <a:srgbClr val="C00000"/>
                </a:solidFill>
              </a:rPr>
              <a:t> </a:t>
            </a:r>
            <a:r>
              <a:rPr lang="en-GB" sz="1400" dirty="0">
                <a:solidFill>
                  <a:srgbClr val="C00000"/>
                </a:solidFill>
              </a:rPr>
              <a:t>Physical intervention may be required in crisis situations, which can be physically and emotionally demanding</a:t>
            </a:r>
          </a:p>
          <a:p>
            <a:pPr lvl="0"/>
            <a:endParaRPr lang="en-GB" sz="1400" dirty="0">
              <a:solidFill>
                <a:srgbClr val="C00000"/>
              </a:solidFill>
            </a:endParaRPr>
          </a:p>
          <a:p>
            <a:pPr lvl="0"/>
            <a:r>
              <a:rPr lang="en-GB" sz="1600" b="1" dirty="0">
                <a:solidFill>
                  <a:srgbClr val="C00000"/>
                </a:solidFill>
              </a:rPr>
              <a:t>Competition from applicants with SEN/CAMHS experience:</a:t>
            </a:r>
            <a:r>
              <a:rPr lang="en-GB" sz="1600" dirty="0">
                <a:solidFill>
                  <a:srgbClr val="C00000"/>
                </a:solidFill>
              </a:rPr>
              <a:t> </a:t>
            </a:r>
          </a:p>
          <a:p>
            <a:pPr lvl="0"/>
            <a:r>
              <a:rPr lang="en-GB" sz="1400" dirty="0">
                <a:solidFill>
                  <a:srgbClr val="C00000"/>
                </a:solidFill>
              </a:rPr>
              <a:t>Some candidates may already have specialist experience, which can affect job competitiveness</a:t>
            </a:r>
          </a:p>
          <a:p>
            <a:pPr lvl="0"/>
            <a:endParaRPr lang="en-GB" sz="1400" dirty="0">
              <a:solidFill>
                <a:srgbClr val="C00000"/>
              </a:solidFill>
            </a:endParaRPr>
          </a:p>
          <a:p>
            <a:pPr lvl="0"/>
            <a:r>
              <a:rPr lang="en-GB" sz="1600" b="1" dirty="0">
                <a:solidFill>
                  <a:srgbClr val="C00000"/>
                </a:solidFill>
              </a:rPr>
              <a:t>High‑risk safeguarding situations</a:t>
            </a:r>
            <a:r>
              <a:rPr lang="en-GB" sz="1400" b="1" dirty="0">
                <a:solidFill>
                  <a:srgbClr val="C00000"/>
                </a:solidFill>
              </a:rPr>
              <a:t>:</a:t>
            </a:r>
            <a:r>
              <a:rPr lang="en-GB" sz="1400" dirty="0">
                <a:solidFill>
                  <a:srgbClr val="C00000"/>
                </a:solidFill>
              </a:rPr>
              <a:t> </a:t>
            </a:r>
          </a:p>
          <a:p>
            <a:pPr lvl="0"/>
            <a:r>
              <a:rPr lang="en-GB" sz="1400" dirty="0">
                <a:solidFill>
                  <a:srgbClr val="C00000"/>
                </a:solidFill>
              </a:rPr>
              <a:t>Solo placements often involve young people with significant needs, increasing exposure to high‑risk scenarios</a:t>
            </a:r>
          </a:p>
          <a:p>
            <a:pPr lvl="0"/>
            <a:endParaRPr lang="en-GB" sz="1400" dirty="0">
              <a:solidFill>
                <a:srgbClr val="C00000"/>
              </a:solidFill>
            </a:endParaRPr>
          </a:p>
          <a:p>
            <a:pPr lvl="0"/>
            <a:r>
              <a:rPr lang="en-GB" sz="1600" b="1" dirty="0">
                <a:solidFill>
                  <a:srgbClr val="C00000"/>
                </a:solidFill>
              </a:rPr>
              <a:t>Impact of funding cuts and staffing shortages:</a:t>
            </a:r>
            <a:r>
              <a:rPr lang="en-GB" sz="1600" dirty="0">
                <a:solidFill>
                  <a:srgbClr val="C00000"/>
                </a:solidFill>
              </a:rPr>
              <a:t> </a:t>
            </a:r>
          </a:p>
          <a:p>
            <a:pPr lvl="0"/>
            <a:r>
              <a:rPr lang="en-GB" sz="1400" dirty="0">
                <a:solidFill>
                  <a:srgbClr val="C00000"/>
                </a:solidFill>
              </a:rPr>
              <a:t>Changes in local authority funding can affect job stability, training availability, and progression opportunities</a:t>
            </a:r>
          </a:p>
          <a:p>
            <a:pPr lvl="0"/>
            <a:endParaRPr lang="en-GB" sz="1400" dirty="0">
              <a:solidFill>
                <a:srgbClr val="C00000"/>
              </a:solidFill>
            </a:endParaRPr>
          </a:p>
          <a:p>
            <a:r>
              <a:rPr lang="en-GB" sz="1600" b="1" dirty="0">
                <a:solidFill>
                  <a:srgbClr val="C00000"/>
                </a:solidFill>
              </a:rPr>
              <a:t>Shift pattern challenges:</a:t>
            </a:r>
          </a:p>
          <a:p>
            <a:r>
              <a:rPr lang="en-GB" sz="1400" dirty="0">
                <a:solidFill>
                  <a:srgbClr val="C00000"/>
                </a:solidFill>
              </a:rPr>
              <a:t>Sleep‑ins and long shifts can impact work‑life balance and fatigue levels</a:t>
            </a:r>
          </a:p>
          <a:p>
            <a:pPr lvl="0"/>
            <a:endParaRPr lang="en-GB" sz="1600" dirty="0">
              <a:solidFill>
                <a:srgbClr val="C00000"/>
              </a:solidFill>
            </a:endParaRPr>
          </a:p>
          <a:p>
            <a:pPr marL="342900" lvl="0" indent="-342900">
              <a:buFont typeface="Arial" panose="020B0604020202020204" pitchFamily="34" charset="0"/>
              <a:buChar char="•"/>
            </a:pPr>
            <a:endParaRPr lang="en-GB" sz="1600" b="1" dirty="0">
              <a:solidFill>
                <a:srgbClr val="C00000"/>
              </a:solidFill>
              <a:effectLst/>
            </a:endParaRPr>
          </a:p>
          <a:p>
            <a:pPr marL="342900" lvl="0" indent="-342900">
              <a:buFont typeface="Arial" panose="020B0604020202020204" pitchFamily="34" charset="0"/>
              <a:buChar char="•"/>
            </a:pPr>
            <a:endParaRPr lang="en-GB" dirty="0"/>
          </a:p>
          <a:p>
            <a:pPr lvl="0"/>
            <a:endParaRPr lang="en-GB" dirty="0"/>
          </a:p>
        </p:txBody>
      </p:sp>
      <p:sp>
        <p:nvSpPr>
          <p:cNvPr id="8" name="TextBox 7">
            <a:extLst>
              <a:ext uri="{FF2B5EF4-FFF2-40B4-BE49-F238E27FC236}">
                <a16:creationId xmlns:a16="http://schemas.microsoft.com/office/drawing/2014/main" id="{0261C4FA-2119-0D45-A895-07371357AF50}"/>
              </a:ext>
            </a:extLst>
          </p:cNvPr>
          <p:cNvSpPr txBox="1"/>
          <p:nvPr/>
        </p:nvSpPr>
        <p:spPr>
          <a:xfrm>
            <a:off x="468352" y="174667"/>
            <a:ext cx="4764454" cy="707886"/>
          </a:xfrm>
          <a:prstGeom prst="rect">
            <a:avLst/>
          </a:prstGeom>
          <a:noFill/>
        </p:spPr>
        <p:txBody>
          <a:bodyPr wrap="square">
            <a:spAutoFit/>
          </a:bodyPr>
          <a:lstStyle/>
          <a:p>
            <a:r>
              <a:rPr lang="en-US" sz="4000" dirty="0">
                <a:solidFill>
                  <a:srgbClr val="C00000"/>
                </a:solidFill>
                <a:latin typeface="+mj-lt"/>
              </a:rPr>
              <a:t>My Threats:</a:t>
            </a:r>
            <a:endParaRPr lang="en-GB" sz="2000" dirty="0">
              <a:solidFill>
                <a:srgbClr val="C00000"/>
              </a:solidFill>
              <a:latin typeface="+mj-lt"/>
            </a:endParaRPr>
          </a:p>
        </p:txBody>
      </p:sp>
      <p:pic>
        <p:nvPicPr>
          <p:cNvPr id="3" name="Picture 2">
            <a:extLst>
              <a:ext uri="{FF2B5EF4-FFF2-40B4-BE49-F238E27FC236}">
                <a16:creationId xmlns:a16="http://schemas.microsoft.com/office/drawing/2014/main" id="{99FEC448-453E-C8C2-7C07-50CD0A315985}"/>
              </a:ext>
            </a:extLst>
          </p:cNvPr>
          <p:cNvPicPr>
            <a:picLocks noChangeAspect="1"/>
          </p:cNvPicPr>
          <p:nvPr/>
        </p:nvPicPr>
        <p:blipFill>
          <a:blip r:embed="rId3"/>
          <a:srcRect/>
          <a:stretch>
            <a:fillRect/>
          </a:stretch>
        </p:blipFill>
        <p:spPr>
          <a:xfrm>
            <a:off x="9327778" y="174667"/>
            <a:ext cx="2734777" cy="2202100"/>
          </a:xfrm>
          <a:prstGeom prst="rect">
            <a:avLst/>
          </a:prstGeom>
        </p:spPr>
      </p:pic>
      <p:sp>
        <p:nvSpPr>
          <p:cNvPr id="4" name="TextBox 3">
            <a:extLst>
              <a:ext uri="{FF2B5EF4-FFF2-40B4-BE49-F238E27FC236}">
                <a16:creationId xmlns:a16="http://schemas.microsoft.com/office/drawing/2014/main" id="{1921B9AA-6E7D-44A0-2EBC-0EFA455527F5}"/>
              </a:ext>
            </a:extLst>
          </p:cNvPr>
          <p:cNvSpPr txBox="1"/>
          <p:nvPr/>
        </p:nvSpPr>
        <p:spPr>
          <a:xfrm>
            <a:off x="9048997" y="4481234"/>
            <a:ext cx="2470213" cy="1754326"/>
          </a:xfrm>
          <a:custGeom>
            <a:avLst/>
            <a:gdLst>
              <a:gd name="csX0" fmla="*/ 0 w 2470213"/>
              <a:gd name="csY0" fmla="*/ 0 h 1754326"/>
              <a:gd name="csX1" fmla="*/ 617553 w 2470213"/>
              <a:gd name="csY1" fmla="*/ 0 h 1754326"/>
              <a:gd name="csX2" fmla="*/ 1161000 w 2470213"/>
              <a:gd name="csY2" fmla="*/ 0 h 1754326"/>
              <a:gd name="csX3" fmla="*/ 1729149 w 2470213"/>
              <a:gd name="csY3" fmla="*/ 0 h 1754326"/>
              <a:gd name="csX4" fmla="*/ 2470213 w 2470213"/>
              <a:gd name="csY4" fmla="*/ 0 h 1754326"/>
              <a:gd name="csX5" fmla="*/ 2470213 w 2470213"/>
              <a:gd name="csY5" fmla="*/ 619862 h 1754326"/>
              <a:gd name="csX6" fmla="*/ 2470213 w 2470213"/>
              <a:gd name="csY6" fmla="*/ 1222180 h 1754326"/>
              <a:gd name="csX7" fmla="*/ 2470213 w 2470213"/>
              <a:gd name="csY7" fmla="*/ 1754326 h 1754326"/>
              <a:gd name="csX8" fmla="*/ 1852660 w 2470213"/>
              <a:gd name="csY8" fmla="*/ 1754326 h 1754326"/>
              <a:gd name="csX9" fmla="*/ 1235107 w 2470213"/>
              <a:gd name="csY9" fmla="*/ 1754326 h 1754326"/>
              <a:gd name="csX10" fmla="*/ 691660 w 2470213"/>
              <a:gd name="csY10" fmla="*/ 1754326 h 1754326"/>
              <a:gd name="csX11" fmla="*/ 0 w 2470213"/>
              <a:gd name="csY11" fmla="*/ 1754326 h 1754326"/>
              <a:gd name="csX12" fmla="*/ 0 w 2470213"/>
              <a:gd name="csY12" fmla="*/ 1187094 h 1754326"/>
              <a:gd name="csX13" fmla="*/ 0 w 2470213"/>
              <a:gd name="csY13" fmla="*/ 619862 h 1754326"/>
              <a:gd name="csX14" fmla="*/ 0 w 2470213"/>
              <a:gd name="csY14" fmla="*/ 0 h 17543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470213" h="1754326" extrusionOk="0">
                <a:moveTo>
                  <a:pt x="0" y="0"/>
                </a:moveTo>
                <a:cubicBezTo>
                  <a:pt x="249040" y="5151"/>
                  <a:pt x="308939" y="28900"/>
                  <a:pt x="617553" y="0"/>
                </a:cubicBezTo>
                <a:cubicBezTo>
                  <a:pt x="926167" y="-28900"/>
                  <a:pt x="1021383" y="-21549"/>
                  <a:pt x="1161000" y="0"/>
                </a:cubicBezTo>
                <a:cubicBezTo>
                  <a:pt x="1300617" y="21549"/>
                  <a:pt x="1563369" y="6754"/>
                  <a:pt x="1729149" y="0"/>
                </a:cubicBezTo>
                <a:cubicBezTo>
                  <a:pt x="1894929" y="-6754"/>
                  <a:pt x="2103481" y="28356"/>
                  <a:pt x="2470213" y="0"/>
                </a:cubicBezTo>
                <a:cubicBezTo>
                  <a:pt x="2482186" y="248590"/>
                  <a:pt x="2443780" y="494120"/>
                  <a:pt x="2470213" y="619862"/>
                </a:cubicBezTo>
                <a:cubicBezTo>
                  <a:pt x="2496646" y="745604"/>
                  <a:pt x="2448809" y="936298"/>
                  <a:pt x="2470213" y="1222180"/>
                </a:cubicBezTo>
                <a:cubicBezTo>
                  <a:pt x="2491617" y="1508062"/>
                  <a:pt x="2466883" y="1595940"/>
                  <a:pt x="2470213" y="1754326"/>
                </a:cubicBezTo>
                <a:cubicBezTo>
                  <a:pt x="2346640" y="1736610"/>
                  <a:pt x="2082731" y="1752945"/>
                  <a:pt x="1852660" y="1754326"/>
                </a:cubicBezTo>
                <a:cubicBezTo>
                  <a:pt x="1622589" y="1755707"/>
                  <a:pt x="1374945" y="1740444"/>
                  <a:pt x="1235107" y="1754326"/>
                </a:cubicBezTo>
                <a:cubicBezTo>
                  <a:pt x="1095269" y="1768208"/>
                  <a:pt x="949160" y="1779398"/>
                  <a:pt x="691660" y="1754326"/>
                </a:cubicBezTo>
                <a:cubicBezTo>
                  <a:pt x="434160" y="1729254"/>
                  <a:pt x="273741" y="1752412"/>
                  <a:pt x="0" y="1754326"/>
                </a:cubicBezTo>
                <a:cubicBezTo>
                  <a:pt x="-12973" y="1594775"/>
                  <a:pt x="-19175" y="1410617"/>
                  <a:pt x="0" y="1187094"/>
                </a:cubicBezTo>
                <a:cubicBezTo>
                  <a:pt x="19175" y="963571"/>
                  <a:pt x="-6782" y="853655"/>
                  <a:pt x="0" y="619862"/>
                </a:cubicBezTo>
                <a:cubicBezTo>
                  <a:pt x="6782" y="386069"/>
                  <a:pt x="29545" y="295388"/>
                  <a:pt x="0" y="0"/>
                </a:cubicBezTo>
                <a:close/>
              </a:path>
            </a:pathLst>
          </a:custGeom>
          <a:noFill/>
          <a:ln w="19050">
            <a:solidFill>
              <a:srgbClr val="FF0000"/>
            </a:solidFill>
            <a:extLst>
              <a:ext uri="{C807C97D-BFC1-408E-A445-0C87EB9F89A2}">
                <ask:lineSketchStyleProps xmlns:ask="http://schemas.microsoft.com/office/drawing/2018/sketchyshapes" sd="2200616479">
                  <a:prstGeom prst="rect">
                    <a:avLst/>
                  </a:prstGeom>
                  <ask:type>
                    <ask:lineSketchFreehand/>
                  </ask:type>
                </ask:lineSketchStyleProps>
              </a:ext>
            </a:extLst>
          </a:ln>
        </p:spPr>
        <p:txBody>
          <a:bodyPr wrap="square">
            <a:spAutoFit/>
          </a:bodyPr>
          <a:lstStyle/>
          <a:p>
            <a:r>
              <a:rPr lang="en-GB" sz="1200" b="1" dirty="0">
                <a:solidFill>
                  <a:srgbClr val="C00000"/>
                </a:solidFill>
              </a:rPr>
              <a:t>Recognising these threats helps me plan strategies to maintain resilience, seek support early, and develop safe professional boundaries. Strengths‑based reflection helps practitioners manage professional threats and maintain resilience (Baron, Armstrong and Tompsett, 2019).</a:t>
            </a:r>
          </a:p>
        </p:txBody>
      </p:sp>
    </p:spTree>
    <p:extLst>
      <p:ext uri="{BB962C8B-B14F-4D97-AF65-F5344CB8AC3E}">
        <p14:creationId xmlns:p14="http://schemas.microsoft.com/office/powerpoint/2010/main" val="3001638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B16D-2F4A-F938-64C3-F8B6808F5004}"/>
              </a:ext>
            </a:extLst>
          </p:cNvPr>
          <p:cNvSpPr>
            <a:spLocks noGrp="1"/>
          </p:cNvSpPr>
          <p:nvPr>
            <p:ph type="title"/>
          </p:nvPr>
        </p:nvSpPr>
        <p:spPr>
          <a:xfrm>
            <a:off x="358726" y="145100"/>
            <a:ext cx="10792494" cy="5222241"/>
          </a:xfrm>
        </p:spPr>
        <p:txBody>
          <a:bodyPr>
            <a:noAutofit/>
          </a:bodyPr>
          <a:lstStyle/>
          <a:p>
            <a:r>
              <a:rPr lang="en-US" sz="4000" dirty="0">
                <a:solidFill>
                  <a:srgbClr val="FF6600"/>
                </a:solidFill>
              </a:rPr>
              <a:t>Using Strengths to overcome weaknesses</a:t>
            </a:r>
          </a:p>
        </p:txBody>
      </p:sp>
      <p:sp>
        <p:nvSpPr>
          <p:cNvPr id="8" name="TextBox 7">
            <a:extLst>
              <a:ext uri="{FF2B5EF4-FFF2-40B4-BE49-F238E27FC236}">
                <a16:creationId xmlns:a16="http://schemas.microsoft.com/office/drawing/2014/main" id="{35E29BEE-A978-9A16-9FCE-24CF78551D64}"/>
              </a:ext>
            </a:extLst>
          </p:cNvPr>
          <p:cNvSpPr txBox="1"/>
          <p:nvPr/>
        </p:nvSpPr>
        <p:spPr>
          <a:xfrm>
            <a:off x="270432" y="966610"/>
            <a:ext cx="5805368" cy="5078313"/>
          </a:xfrm>
          <a:prstGeom prst="rect">
            <a:avLst/>
          </a:prstGeom>
          <a:noFill/>
        </p:spPr>
        <p:txBody>
          <a:bodyPr wrap="square">
            <a:spAutoFit/>
          </a:bodyPr>
          <a:lstStyle/>
          <a:p>
            <a:pPr lvl="0"/>
            <a:r>
              <a:rPr lang="en-GB" sz="1600" b="1" dirty="0">
                <a:solidFill>
                  <a:srgbClr val="FF6600"/>
                </a:solidFill>
              </a:rPr>
              <a:t>Leadership &amp; safeguarding → overcome lack of residential experience</a:t>
            </a:r>
            <a:r>
              <a:rPr lang="en-GB" sz="1600" dirty="0">
                <a:solidFill>
                  <a:srgbClr val="FF6600"/>
                </a:solidFill>
              </a:rPr>
              <a:t> </a:t>
            </a:r>
          </a:p>
          <a:p>
            <a:pPr lvl="0"/>
            <a:r>
              <a:rPr lang="en-GB" sz="1400" dirty="0">
                <a:solidFill>
                  <a:srgbClr val="C00000"/>
                </a:solidFill>
              </a:rPr>
              <a:t>My experience managing safeguarding concerns mirrors residential tasks such as risk assessment, incident reporting, and de‑escalation. This directly aligns with the job requirement for managing complex behaviour in a solo placement.</a:t>
            </a:r>
          </a:p>
          <a:p>
            <a:pPr lvl="0"/>
            <a:endParaRPr lang="en-GB" sz="1400" dirty="0">
              <a:solidFill>
                <a:srgbClr val="C00000"/>
              </a:solidFill>
            </a:endParaRPr>
          </a:p>
          <a:p>
            <a:pPr lvl="0"/>
            <a:r>
              <a:rPr lang="en-GB" sz="1600" b="1" dirty="0">
                <a:solidFill>
                  <a:srgbClr val="FF6600"/>
                </a:solidFill>
              </a:rPr>
              <a:t>Calmness &amp; resilience → overcome lack of physical intervention training</a:t>
            </a:r>
            <a:r>
              <a:rPr lang="en-GB" sz="1600" dirty="0">
                <a:solidFill>
                  <a:srgbClr val="FF6600"/>
                </a:solidFill>
              </a:rPr>
              <a:t> </a:t>
            </a:r>
          </a:p>
          <a:p>
            <a:pPr lvl="0"/>
            <a:r>
              <a:rPr lang="en-GB" sz="1400" dirty="0">
                <a:solidFill>
                  <a:srgbClr val="C00000"/>
                </a:solidFill>
              </a:rPr>
              <a:t>My ability to stay calm under pressure prepares me to learn physical intervention safely during employer training</a:t>
            </a:r>
          </a:p>
          <a:p>
            <a:pPr lvl="0"/>
            <a:endParaRPr lang="en-GB" sz="1400" dirty="0">
              <a:solidFill>
                <a:srgbClr val="FF6600"/>
              </a:solidFill>
            </a:endParaRPr>
          </a:p>
          <a:p>
            <a:pPr lvl="0"/>
            <a:r>
              <a:rPr lang="en-GB" sz="1600" b="1" dirty="0">
                <a:solidFill>
                  <a:srgbClr val="FF6600"/>
                </a:solidFill>
              </a:rPr>
              <a:t>Communication &amp; empathy → support transition from another sector</a:t>
            </a:r>
            <a:r>
              <a:rPr lang="en-GB" sz="1600" dirty="0">
                <a:solidFill>
                  <a:srgbClr val="FF6600"/>
                </a:solidFill>
              </a:rPr>
              <a:t> </a:t>
            </a:r>
          </a:p>
          <a:p>
            <a:pPr lvl="0"/>
            <a:r>
              <a:rPr lang="en-GB" sz="1400" dirty="0">
                <a:solidFill>
                  <a:srgbClr val="C00000"/>
                </a:solidFill>
              </a:rPr>
              <a:t>These transferable skills help me adapt quickly to therapeutic practice and build trust with young people</a:t>
            </a:r>
          </a:p>
          <a:p>
            <a:pPr lvl="0"/>
            <a:endParaRPr lang="en-GB" sz="1400" dirty="0">
              <a:solidFill>
                <a:srgbClr val="C00000"/>
              </a:solidFill>
            </a:endParaRPr>
          </a:p>
          <a:p>
            <a:pPr lvl="0"/>
            <a:r>
              <a:rPr lang="en-GB" sz="1600" b="1" dirty="0">
                <a:solidFill>
                  <a:srgbClr val="FF6600"/>
                </a:solidFill>
              </a:rPr>
              <a:t>Reliability &amp; resilience → manage longer commute / sleep‑in shifts</a:t>
            </a:r>
          </a:p>
          <a:p>
            <a:pPr lvl="0"/>
            <a:r>
              <a:rPr lang="en-GB" sz="1600" dirty="0">
                <a:solidFill>
                  <a:srgbClr val="C00000"/>
                </a:solidFill>
              </a:rPr>
              <a:t> </a:t>
            </a:r>
            <a:r>
              <a:rPr lang="en-GB" sz="1400" dirty="0">
                <a:solidFill>
                  <a:srgbClr val="C00000"/>
                </a:solidFill>
              </a:rPr>
              <a:t>Demonstrates consistency, which is essential for providing stability to the young person.</a:t>
            </a:r>
          </a:p>
          <a:p>
            <a:pPr lvl="0"/>
            <a:endParaRPr lang="en-GB" sz="1200" b="0" dirty="0">
              <a:solidFill>
                <a:schemeClr val="accent1"/>
              </a:solidFill>
            </a:endParaRPr>
          </a:p>
        </p:txBody>
      </p:sp>
      <p:sp>
        <p:nvSpPr>
          <p:cNvPr id="5" name="TextBox 4">
            <a:extLst>
              <a:ext uri="{FF2B5EF4-FFF2-40B4-BE49-F238E27FC236}">
                <a16:creationId xmlns:a16="http://schemas.microsoft.com/office/drawing/2014/main" id="{2077477B-6CDA-CD84-CC81-527D33FA993F}"/>
              </a:ext>
            </a:extLst>
          </p:cNvPr>
          <p:cNvSpPr txBox="1"/>
          <p:nvPr/>
        </p:nvSpPr>
        <p:spPr>
          <a:xfrm>
            <a:off x="6881704" y="966610"/>
            <a:ext cx="4816354" cy="1384995"/>
          </a:xfrm>
          <a:custGeom>
            <a:avLst/>
            <a:gdLst>
              <a:gd name="csX0" fmla="*/ 0 w 4816354"/>
              <a:gd name="csY0" fmla="*/ 0 h 1384995"/>
              <a:gd name="csX1" fmla="*/ 784378 w 4816354"/>
              <a:gd name="csY1" fmla="*/ 0 h 1384995"/>
              <a:gd name="csX2" fmla="*/ 1520592 w 4816354"/>
              <a:gd name="csY2" fmla="*/ 0 h 1384995"/>
              <a:gd name="csX3" fmla="*/ 2208642 w 4816354"/>
              <a:gd name="csY3" fmla="*/ 0 h 1384995"/>
              <a:gd name="csX4" fmla="*/ 2848529 w 4816354"/>
              <a:gd name="csY4" fmla="*/ 0 h 1384995"/>
              <a:gd name="csX5" fmla="*/ 3584743 w 4816354"/>
              <a:gd name="csY5" fmla="*/ 0 h 1384995"/>
              <a:gd name="csX6" fmla="*/ 4816354 w 4816354"/>
              <a:gd name="csY6" fmla="*/ 0 h 1384995"/>
              <a:gd name="csX7" fmla="*/ 4816354 w 4816354"/>
              <a:gd name="csY7" fmla="*/ 664798 h 1384995"/>
              <a:gd name="csX8" fmla="*/ 4816354 w 4816354"/>
              <a:gd name="csY8" fmla="*/ 1384995 h 1384995"/>
              <a:gd name="csX9" fmla="*/ 4080140 w 4816354"/>
              <a:gd name="csY9" fmla="*/ 1384995 h 1384995"/>
              <a:gd name="csX10" fmla="*/ 3295762 w 4816354"/>
              <a:gd name="csY10" fmla="*/ 1384995 h 1384995"/>
              <a:gd name="csX11" fmla="*/ 2559548 w 4816354"/>
              <a:gd name="csY11" fmla="*/ 1384995 h 1384995"/>
              <a:gd name="csX12" fmla="*/ 1871498 w 4816354"/>
              <a:gd name="csY12" fmla="*/ 1384995 h 1384995"/>
              <a:gd name="csX13" fmla="*/ 1183447 w 4816354"/>
              <a:gd name="csY13" fmla="*/ 1384995 h 1384995"/>
              <a:gd name="csX14" fmla="*/ 639887 w 4816354"/>
              <a:gd name="csY14" fmla="*/ 1384995 h 1384995"/>
              <a:gd name="csX15" fmla="*/ 0 w 4816354"/>
              <a:gd name="csY15" fmla="*/ 1384995 h 1384995"/>
              <a:gd name="csX16" fmla="*/ 0 w 4816354"/>
              <a:gd name="csY16" fmla="*/ 734047 h 1384995"/>
              <a:gd name="csX17" fmla="*/ 0 w 4816354"/>
              <a:gd name="csY17" fmla="*/ 0 h 13849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4816354" h="1384995" extrusionOk="0">
                <a:moveTo>
                  <a:pt x="0" y="0"/>
                </a:moveTo>
                <a:cubicBezTo>
                  <a:pt x="235448" y="-37932"/>
                  <a:pt x="570598" y="5099"/>
                  <a:pt x="784378" y="0"/>
                </a:cubicBezTo>
                <a:cubicBezTo>
                  <a:pt x="998158" y="-5099"/>
                  <a:pt x="1185831" y="19270"/>
                  <a:pt x="1520592" y="0"/>
                </a:cubicBezTo>
                <a:cubicBezTo>
                  <a:pt x="1855353" y="-19270"/>
                  <a:pt x="1987341" y="18221"/>
                  <a:pt x="2208642" y="0"/>
                </a:cubicBezTo>
                <a:cubicBezTo>
                  <a:pt x="2429943" y="-18221"/>
                  <a:pt x="2579748" y="30581"/>
                  <a:pt x="2848529" y="0"/>
                </a:cubicBezTo>
                <a:cubicBezTo>
                  <a:pt x="3117310" y="-30581"/>
                  <a:pt x="3326857" y="22575"/>
                  <a:pt x="3584743" y="0"/>
                </a:cubicBezTo>
                <a:cubicBezTo>
                  <a:pt x="3842629" y="-22575"/>
                  <a:pt x="4466325" y="54603"/>
                  <a:pt x="4816354" y="0"/>
                </a:cubicBezTo>
                <a:cubicBezTo>
                  <a:pt x="4793090" y="219831"/>
                  <a:pt x="4828227" y="476499"/>
                  <a:pt x="4816354" y="664798"/>
                </a:cubicBezTo>
                <a:cubicBezTo>
                  <a:pt x="4804481" y="853097"/>
                  <a:pt x="4792508" y="1203758"/>
                  <a:pt x="4816354" y="1384995"/>
                </a:cubicBezTo>
                <a:cubicBezTo>
                  <a:pt x="4562055" y="1414592"/>
                  <a:pt x="4386387" y="1352891"/>
                  <a:pt x="4080140" y="1384995"/>
                </a:cubicBezTo>
                <a:cubicBezTo>
                  <a:pt x="3773893" y="1417099"/>
                  <a:pt x="3521776" y="1394106"/>
                  <a:pt x="3295762" y="1384995"/>
                </a:cubicBezTo>
                <a:cubicBezTo>
                  <a:pt x="3069748" y="1375884"/>
                  <a:pt x="2922550" y="1380476"/>
                  <a:pt x="2559548" y="1384995"/>
                </a:cubicBezTo>
                <a:cubicBezTo>
                  <a:pt x="2196546" y="1389514"/>
                  <a:pt x="2035783" y="1385272"/>
                  <a:pt x="1871498" y="1384995"/>
                </a:cubicBezTo>
                <a:cubicBezTo>
                  <a:pt x="1707213" y="1384719"/>
                  <a:pt x="1332622" y="1412889"/>
                  <a:pt x="1183447" y="1384995"/>
                </a:cubicBezTo>
                <a:cubicBezTo>
                  <a:pt x="1034272" y="1357101"/>
                  <a:pt x="830358" y="1410811"/>
                  <a:pt x="639887" y="1384995"/>
                </a:cubicBezTo>
                <a:cubicBezTo>
                  <a:pt x="449416" y="1359179"/>
                  <a:pt x="169279" y="1359908"/>
                  <a:pt x="0" y="1384995"/>
                </a:cubicBezTo>
                <a:cubicBezTo>
                  <a:pt x="-27036" y="1250234"/>
                  <a:pt x="-24887" y="877321"/>
                  <a:pt x="0" y="734047"/>
                </a:cubicBezTo>
                <a:cubicBezTo>
                  <a:pt x="24887" y="590773"/>
                  <a:pt x="15070" y="322731"/>
                  <a:pt x="0" y="0"/>
                </a:cubicBezTo>
                <a:close/>
              </a:path>
            </a:pathLst>
          </a:custGeom>
          <a:noFill/>
          <a:ln w="28575">
            <a:solidFill>
              <a:srgbClr val="FF6600"/>
            </a:solidFill>
            <a:extLst>
              <a:ext uri="{C807C97D-BFC1-408E-A445-0C87EB9F89A2}">
                <ask:lineSketchStyleProps xmlns:ask="http://schemas.microsoft.com/office/drawing/2018/sketchyshapes" sd="4172447036">
                  <a:prstGeom prst="rect">
                    <a:avLst/>
                  </a:prstGeom>
                  <ask:type>
                    <ask:lineSketchFreehand/>
                  </ask:type>
                </ask:lineSketchStyleProps>
              </a:ext>
            </a:extLst>
          </a:ln>
        </p:spPr>
        <p:txBody>
          <a:bodyPr wrap="square">
            <a:spAutoFit/>
          </a:bodyPr>
          <a:lstStyle/>
          <a:p>
            <a:r>
              <a:rPr lang="en-GB" sz="1400" b="1" u="sng" dirty="0">
                <a:solidFill>
                  <a:srgbClr val="FF6600"/>
                </a:solidFill>
                <a:latin typeface="+mj-lt"/>
              </a:rPr>
              <a:t>Transferable skills (leadership, safeguarding, empathy, communication)</a:t>
            </a:r>
          </a:p>
          <a:p>
            <a:r>
              <a:rPr lang="en-GB" sz="1400" b="1" u="sng" dirty="0">
                <a:solidFill>
                  <a:srgbClr val="C00000"/>
                </a:solidFill>
                <a:latin typeface="+mj-lt"/>
              </a:rPr>
              <a:t> </a:t>
            </a:r>
            <a:r>
              <a:rPr lang="en-GB" sz="1400" dirty="0">
                <a:solidFill>
                  <a:srgbClr val="C00000"/>
                </a:solidFill>
              </a:rPr>
              <a:t>My experience supporting vulnerable customers in the betting industry directly transfers to social work, where communication, empathy, and safeguarding are essential. This helps me bridge the gap between industries</a:t>
            </a:r>
          </a:p>
        </p:txBody>
      </p:sp>
      <p:sp>
        <p:nvSpPr>
          <p:cNvPr id="9" name="TextBox 8">
            <a:extLst>
              <a:ext uri="{FF2B5EF4-FFF2-40B4-BE49-F238E27FC236}">
                <a16:creationId xmlns:a16="http://schemas.microsoft.com/office/drawing/2014/main" id="{72EA7B6B-02B7-C0BA-AC91-6983B450CD08}"/>
              </a:ext>
            </a:extLst>
          </p:cNvPr>
          <p:cNvSpPr txBox="1"/>
          <p:nvPr/>
        </p:nvSpPr>
        <p:spPr>
          <a:xfrm>
            <a:off x="6881704" y="2889739"/>
            <a:ext cx="4816354" cy="1169551"/>
          </a:xfrm>
          <a:custGeom>
            <a:avLst/>
            <a:gdLst>
              <a:gd name="csX0" fmla="*/ 0 w 4816354"/>
              <a:gd name="csY0" fmla="*/ 0 h 1169551"/>
              <a:gd name="csX1" fmla="*/ 736214 w 4816354"/>
              <a:gd name="csY1" fmla="*/ 0 h 1169551"/>
              <a:gd name="csX2" fmla="*/ 1424265 w 4816354"/>
              <a:gd name="csY2" fmla="*/ 0 h 1169551"/>
              <a:gd name="csX3" fmla="*/ 2160479 w 4816354"/>
              <a:gd name="csY3" fmla="*/ 0 h 1169551"/>
              <a:gd name="csX4" fmla="*/ 2944856 w 4816354"/>
              <a:gd name="csY4" fmla="*/ 0 h 1169551"/>
              <a:gd name="csX5" fmla="*/ 3729234 w 4816354"/>
              <a:gd name="csY5" fmla="*/ 0 h 1169551"/>
              <a:gd name="csX6" fmla="*/ 4816354 w 4816354"/>
              <a:gd name="csY6" fmla="*/ 0 h 1169551"/>
              <a:gd name="csX7" fmla="*/ 4816354 w 4816354"/>
              <a:gd name="csY7" fmla="*/ 561384 h 1169551"/>
              <a:gd name="csX8" fmla="*/ 4816354 w 4816354"/>
              <a:gd name="csY8" fmla="*/ 1169551 h 1169551"/>
              <a:gd name="csX9" fmla="*/ 4176467 w 4816354"/>
              <a:gd name="csY9" fmla="*/ 1169551 h 1169551"/>
              <a:gd name="csX10" fmla="*/ 3536580 w 4816354"/>
              <a:gd name="csY10" fmla="*/ 1169551 h 1169551"/>
              <a:gd name="csX11" fmla="*/ 2752202 w 4816354"/>
              <a:gd name="csY11" fmla="*/ 1169551 h 1169551"/>
              <a:gd name="csX12" fmla="*/ 2064152 w 4816354"/>
              <a:gd name="csY12" fmla="*/ 1169551 h 1169551"/>
              <a:gd name="csX13" fmla="*/ 1472428 w 4816354"/>
              <a:gd name="csY13" fmla="*/ 1169551 h 1169551"/>
              <a:gd name="csX14" fmla="*/ 736214 w 4816354"/>
              <a:gd name="csY14" fmla="*/ 1169551 h 1169551"/>
              <a:gd name="csX15" fmla="*/ 0 w 4816354"/>
              <a:gd name="csY15" fmla="*/ 1169551 h 1169551"/>
              <a:gd name="csX16" fmla="*/ 0 w 4816354"/>
              <a:gd name="csY16" fmla="*/ 561384 h 1169551"/>
              <a:gd name="csX17" fmla="*/ 0 w 4816354"/>
              <a:gd name="csY17" fmla="*/ 0 h 116955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4816354" h="1169551" extrusionOk="0">
                <a:moveTo>
                  <a:pt x="0" y="0"/>
                </a:moveTo>
                <a:cubicBezTo>
                  <a:pt x="201411" y="18939"/>
                  <a:pt x="477208" y="25917"/>
                  <a:pt x="736214" y="0"/>
                </a:cubicBezTo>
                <a:cubicBezTo>
                  <a:pt x="995220" y="-25917"/>
                  <a:pt x="1211840" y="17648"/>
                  <a:pt x="1424265" y="0"/>
                </a:cubicBezTo>
                <a:cubicBezTo>
                  <a:pt x="1636690" y="-17648"/>
                  <a:pt x="1856342" y="-22185"/>
                  <a:pt x="2160479" y="0"/>
                </a:cubicBezTo>
                <a:cubicBezTo>
                  <a:pt x="2464616" y="22185"/>
                  <a:pt x="2722974" y="18738"/>
                  <a:pt x="2944856" y="0"/>
                </a:cubicBezTo>
                <a:cubicBezTo>
                  <a:pt x="3166738" y="-18738"/>
                  <a:pt x="3368924" y="18514"/>
                  <a:pt x="3729234" y="0"/>
                </a:cubicBezTo>
                <a:cubicBezTo>
                  <a:pt x="4089544" y="-18514"/>
                  <a:pt x="4537385" y="5902"/>
                  <a:pt x="4816354" y="0"/>
                </a:cubicBezTo>
                <a:cubicBezTo>
                  <a:pt x="4819956" y="169374"/>
                  <a:pt x="4831678" y="338742"/>
                  <a:pt x="4816354" y="561384"/>
                </a:cubicBezTo>
                <a:cubicBezTo>
                  <a:pt x="4801030" y="784026"/>
                  <a:pt x="4794512" y="1017461"/>
                  <a:pt x="4816354" y="1169551"/>
                </a:cubicBezTo>
                <a:cubicBezTo>
                  <a:pt x="4532863" y="1163122"/>
                  <a:pt x="4432228" y="1160687"/>
                  <a:pt x="4176467" y="1169551"/>
                </a:cubicBezTo>
                <a:cubicBezTo>
                  <a:pt x="3920706" y="1178415"/>
                  <a:pt x="3703895" y="1199515"/>
                  <a:pt x="3536580" y="1169551"/>
                </a:cubicBezTo>
                <a:cubicBezTo>
                  <a:pt x="3369265" y="1139587"/>
                  <a:pt x="2988960" y="1191020"/>
                  <a:pt x="2752202" y="1169551"/>
                </a:cubicBezTo>
                <a:cubicBezTo>
                  <a:pt x="2515444" y="1148082"/>
                  <a:pt x="2299419" y="1156584"/>
                  <a:pt x="2064152" y="1169551"/>
                </a:cubicBezTo>
                <a:cubicBezTo>
                  <a:pt x="1828885" y="1182519"/>
                  <a:pt x="1731281" y="1159848"/>
                  <a:pt x="1472428" y="1169551"/>
                </a:cubicBezTo>
                <a:cubicBezTo>
                  <a:pt x="1213575" y="1179254"/>
                  <a:pt x="937066" y="1204487"/>
                  <a:pt x="736214" y="1169551"/>
                </a:cubicBezTo>
                <a:cubicBezTo>
                  <a:pt x="535362" y="1134615"/>
                  <a:pt x="286348" y="1168638"/>
                  <a:pt x="0" y="1169551"/>
                </a:cubicBezTo>
                <a:cubicBezTo>
                  <a:pt x="-5047" y="889233"/>
                  <a:pt x="24224" y="773961"/>
                  <a:pt x="0" y="561384"/>
                </a:cubicBezTo>
                <a:cubicBezTo>
                  <a:pt x="-24224" y="348807"/>
                  <a:pt x="-11051" y="137153"/>
                  <a:pt x="0" y="0"/>
                </a:cubicBezTo>
                <a:close/>
              </a:path>
            </a:pathLst>
          </a:custGeom>
          <a:noFill/>
          <a:ln w="28575">
            <a:solidFill>
              <a:srgbClr val="FF6600"/>
            </a:solidFill>
            <a:extLst>
              <a:ext uri="{C807C97D-BFC1-408E-A445-0C87EB9F89A2}">
                <ask:lineSketchStyleProps xmlns:ask="http://schemas.microsoft.com/office/drawing/2018/sketchyshapes" sd="264327539">
                  <a:prstGeom prst="rect">
                    <a:avLst/>
                  </a:prstGeom>
                  <ask:type>
                    <ask:lineSketchFreehand/>
                  </ask:type>
                </ask:lineSketchStyleProps>
              </a:ext>
            </a:extLst>
          </a:ln>
        </p:spPr>
        <p:txBody>
          <a:bodyPr wrap="square">
            <a:spAutoFit/>
          </a:bodyPr>
          <a:lstStyle/>
          <a:p>
            <a:r>
              <a:rPr lang="en-GB" sz="1400" b="1" u="sng" dirty="0">
                <a:solidFill>
                  <a:srgbClr val="FF6600"/>
                </a:solidFill>
                <a:latin typeface="+mj-lt"/>
              </a:rPr>
              <a:t>Strengths: Motivation, resilience, willingness to learn</a:t>
            </a:r>
            <a:endParaRPr lang="en-GB" sz="1400" dirty="0">
              <a:solidFill>
                <a:srgbClr val="FF6600"/>
              </a:solidFill>
              <a:latin typeface="+mj-lt"/>
            </a:endParaRPr>
          </a:p>
          <a:p>
            <a:r>
              <a:rPr lang="en-GB" sz="1400" dirty="0">
                <a:solidFill>
                  <a:srgbClr val="C00000"/>
                </a:solidFill>
                <a:latin typeface="+mj-lt"/>
              </a:rPr>
              <a:t> </a:t>
            </a:r>
            <a:r>
              <a:rPr lang="en-GB" sz="1400" dirty="0">
                <a:solidFill>
                  <a:srgbClr val="C00000"/>
                </a:solidFill>
              </a:rPr>
              <a:t>My resilience and motivation support me in developing academic skills. I actively use feedback, attend study workshops, and practise presenting — demonstrating reflective practice, which is essential in social work</a:t>
            </a:r>
          </a:p>
        </p:txBody>
      </p:sp>
      <p:sp>
        <p:nvSpPr>
          <p:cNvPr id="11" name="TextBox 10">
            <a:extLst>
              <a:ext uri="{FF2B5EF4-FFF2-40B4-BE49-F238E27FC236}">
                <a16:creationId xmlns:a16="http://schemas.microsoft.com/office/drawing/2014/main" id="{607AD87D-3390-6F06-6726-5B142EF0309C}"/>
              </a:ext>
            </a:extLst>
          </p:cNvPr>
          <p:cNvSpPr txBox="1"/>
          <p:nvPr/>
        </p:nvSpPr>
        <p:spPr>
          <a:xfrm>
            <a:off x="6881704" y="4616746"/>
            <a:ext cx="4951570" cy="1600438"/>
          </a:xfrm>
          <a:custGeom>
            <a:avLst/>
            <a:gdLst>
              <a:gd name="csX0" fmla="*/ 0 w 4951570"/>
              <a:gd name="csY0" fmla="*/ 0 h 1600438"/>
              <a:gd name="csX1" fmla="*/ 618946 w 4951570"/>
              <a:gd name="csY1" fmla="*/ 0 h 1600438"/>
              <a:gd name="csX2" fmla="*/ 1138861 w 4951570"/>
              <a:gd name="csY2" fmla="*/ 0 h 1600438"/>
              <a:gd name="csX3" fmla="*/ 1708292 w 4951570"/>
              <a:gd name="csY3" fmla="*/ 0 h 1600438"/>
              <a:gd name="csX4" fmla="*/ 2376754 w 4951570"/>
              <a:gd name="csY4" fmla="*/ 0 h 1600438"/>
              <a:gd name="csX5" fmla="*/ 2995700 w 4951570"/>
              <a:gd name="csY5" fmla="*/ 0 h 1600438"/>
              <a:gd name="csX6" fmla="*/ 3614646 w 4951570"/>
              <a:gd name="csY6" fmla="*/ 0 h 1600438"/>
              <a:gd name="csX7" fmla="*/ 4134561 w 4951570"/>
              <a:gd name="csY7" fmla="*/ 0 h 1600438"/>
              <a:gd name="csX8" fmla="*/ 4951570 w 4951570"/>
              <a:gd name="csY8" fmla="*/ 0 h 1600438"/>
              <a:gd name="csX9" fmla="*/ 4951570 w 4951570"/>
              <a:gd name="csY9" fmla="*/ 565488 h 1600438"/>
              <a:gd name="csX10" fmla="*/ 4951570 w 4951570"/>
              <a:gd name="csY10" fmla="*/ 1050954 h 1600438"/>
              <a:gd name="csX11" fmla="*/ 4951570 w 4951570"/>
              <a:gd name="csY11" fmla="*/ 1600438 h 1600438"/>
              <a:gd name="csX12" fmla="*/ 4332624 w 4951570"/>
              <a:gd name="csY12" fmla="*/ 1600438 h 1600438"/>
              <a:gd name="csX13" fmla="*/ 3862225 w 4951570"/>
              <a:gd name="csY13" fmla="*/ 1600438 h 1600438"/>
              <a:gd name="csX14" fmla="*/ 3391825 w 4951570"/>
              <a:gd name="csY14" fmla="*/ 1600438 h 1600438"/>
              <a:gd name="csX15" fmla="*/ 2772879 w 4951570"/>
              <a:gd name="csY15" fmla="*/ 1600438 h 1600438"/>
              <a:gd name="csX16" fmla="*/ 2054902 w 4951570"/>
              <a:gd name="csY16" fmla="*/ 1600438 h 1600438"/>
              <a:gd name="csX17" fmla="*/ 1386440 w 4951570"/>
              <a:gd name="csY17" fmla="*/ 1600438 h 1600438"/>
              <a:gd name="csX18" fmla="*/ 668462 w 4951570"/>
              <a:gd name="csY18" fmla="*/ 1600438 h 1600438"/>
              <a:gd name="csX19" fmla="*/ 0 w 4951570"/>
              <a:gd name="csY19" fmla="*/ 1600438 h 1600438"/>
              <a:gd name="csX20" fmla="*/ 0 w 4951570"/>
              <a:gd name="csY20" fmla="*/ 1034950 h 1600438"/>
              <a:gd name="csX21" fmla="*/ 0 w 4951570"/>
              <a:gd name="csY21" fmla="*/ 501471 h 1600438"/>
              <a:gd name="csX22" fmla="*/ 0 w 4951570"/>
              <a:gd name="csY22" fmla="*/ 0 h 16004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4951570" h="1600438" extrusionOk="0">
                <a:moveTo>
                  <a:pt x="0" y="0"/>
                </a:moveTo>
                <a:cubicBezTo>
                  <a:pt x="227910" y="7391"/>
                  <a:pt x="328473" y="-19904"/>
                  <a:pt x="618946" y="0"/>
                </a:cubicBezTo>
                <a:cubicBezTo>
                  <a:pt x="909419" y="19904"/>
                  <a:pt x="1032963" y="22176"/>
                  <a:pt x="1138861" y="0"/>
                </a:cubicBezTo>
                <a:cubicBezTo>
                  <a:pt x="1244760" y="-22176"/>
                  <a:pt x="1549025" y="27040"/>
                  <a:pt x="1708292" y="0"/>
                </a:cubicBezTo>
                <a:cubicBezTo>
                  <a:pt x="1867559" y="-27040"/>
                  <a:pt x="2231863" y="16885"/>
                  <a:pt x="2376754" y="0"/>
                </a:cubicBezTo>
                <a:cubicBezTo>
                  <a:pt x="2521645" y="-16885"/>
                  <a:pt x="2814922" y="4994"/>
                  <a:pt x="2995700" y="0"/>
                </a:cubicBezTo>
                <a:cubicBezTo>
                  <a:pt x="3176478" y="-4994"/>
                  <a:pt x="3464241" y="-962"/>
                  <a:pt x="3614646" y="0"/>
                </a:cubicBezTo>
                <a:cubicBezTo>
                  <a:pt x="3765051" y="962"/>
                  <a:pt x="3943527" y="-18175"/>
                  <a:pt x="4134561" y="0"/>
                </a:cubicBezTo>
                <a:cubicBezTo>
                  <a:pt x="4325595" y="18175"/>
                  <a:pt x="4549375" y="-5734"/>
                  <a:pt x="4951570" y="0"/>
                </a:cubicBezTo>
                <a:cubicBezTo>
                  <a:pt x="4964888" y="244291"/>
                  <a:pt x="4942491" y="366547"/>
                  <a:pt x="4951570" y="565488"/>
                </a:cubicBezTo>
                <a:cubicBezTo>
                  <a:pt x="4960649" y="764429"/>
                  <a:pt x="4934378" y="834406"/>
                  <a:pt x="4951570" y="1050954"/>
                </a:cubicBezTo>
                <a:cubicBezTo>
                  <a:pt x="4968762" y="1267502"/>
                  <a:pt x="4976180" y="1433077"/>
                  <a:pt x="4951570" y="1600438"/>
                </a:cubicBezTo>
                <a:cubicBezTo>
                  <a:pt x="4826563" y="1623027"/>
                  <a:pt x="4480181" y="1603479"/>
                  <a:pt x="4332624" y="1600438"/>
                </a:cubicBezTo>
                <a:cubicBezTo>
                  <a:pt x="4185067" y="1597397"/>
                  <a:pt x="4074092" y="1582442"/>
                  <a:pt x="3862225" y="1600438"/>
                </a:cubicBezTo>
                <a:cubicBezTo>
                  <a:pt x="3650358" y="1618434"/>
                  <a:pt x="3504305" y="1619954"/>
                  <a:pt x="3391825" y="1600438"/>
                </a:cubicBezTo>
                <a:cubicBezTo>
                  <a:pt x="3279345" y="1580922"/>
                  <a:pt x="3054340" y="1575884"/>
                  <a:pt x="2772879" y="1600438"/>
                </a:cubicBezTo>
                <a:cubicBezTo>
                  <a:pt x="2491418" y="1624992"/>
                  <a:pt x="2262346" y="1585469"/>
                  <a:pt x="2054902" y="1600438"/>
                </a:cubicBezTo>
                <a:cubicBezTo>
                  <a:pt x="1847458" y="1615407"/>
                  <a:pt x="1521824" y="1612685"/>
                  <a:pt x="1386440" y="1600438"/>
                </a:cubicBezTo>
                <a:cubicBezTo>
                  <a:pt x="1251056" y="1588191"/>
                  <a:pt x="895719" y="1612631"/>
                  <a:pt x="668462" y="1600438"/>
                </a:cubicBezTo>
                <a:cubicBezTo>
                  <a:pt x="441205" y="1588245"/>
                  <a:pt x="196770" y="1579296"/>
                  <a:pt x="0" y="1600438"/>
                </a:cubicBezTo>
                <a:cubicBezTo>
                  <a:pt x="7464" y="1354314"/>
                  <a:pt x="-8669" y="1255799"/>
                  <a:pt x="0" y="1034950"/>
                </a:cubicBezTo>
                <a:cubicBezTo>
                  <a:pt x="8669" y="814101"/>
                  <a:pt x="2805" y="767842"/>
                  <a:pt x="0" y="501471"/>
                </a:cubicBezTo>
                <a:cubicBezTo>
                  <a:pt x="-2805" y="235100"/>
                  <a:pt x="13149" y="156492"/>
                  <a:pt x="0" y="0"/>
                </a:cubicBezTo>
                <a:close/>
              </a:path>
            </a:pathLst>
          </a:custGeom>
          <a:noFill/>
          <a:ln w="28575">
            <a:solidFill>
              <a:srgbClr val="FF6600"/>
            </a:solidFill>
            <a:extLst>
              <a:ext uri="{C807C97D-BFC1-408E-A445-0C87EB9F89A2}">
                <ask:lineSketchStyleProps xmlns:ask="http://schemas.microsoft.com/office/drawing/2018/sketchyshapes" sd="4266498984">
                  <a:prstGeom prst="rect">
                    <a:avLst/>
                  </a:prstGeom>
                  <ask:type>
                    <ask:lineSketchFreehand/>
                  </ask:type>
                </ask:lineSketchStyleProps>
              </a:ext>
            </a:extLst>
          </a:ln>
        </p:spPr>
        <p:txBody>
          <a:bodyPr wrap="square">
            <a:spAutoFit/>
          </a:bodyPr>
          <a:lstStyle/>
          <a:p>
            <a:r>
              <a:rPr lang="en-GB" sz="1400" b="1" u="sng" dirty="0">
                <a:solidFill>
                  <a:srgbClr val="FF6600"/>
                </a:solidFill>
                <a:latin typeface="+mj-lt"/>
              </a:rPr>
              <a:t>Strengths: Communication, conflict resolution, safeguarding, leadership.</a:t>
            </a:r>
          </a:p>
          <a:p>
            <a:r>
              <a:rPr lang="en-GB" sz="1400" dirty="0">
                <a:solidFill>
                  <a:srgbClr val="C00000"/>
                </a:solidFill>
              </a:rPr>
              <a:t>Although I have limited formal case‑management experience, my background in managing safeguarding concerns in a customer‑facing environment shows I can assess risk, communicate clearly, and record incidents accurately — all core social work skills</a:t>
            </a:r>
            <a:endParaRPr lang="en-GB" sz="1400" b="1" u="sng" dirty="0">
              <a:solidFill>
                <a:srgbClr val="C00000"/>
              </a:solidFill>
              <a:latin typeface="+mj-lt"/>
            </a:endParaRPr>
          </a:p>
        </p:txBody>
      </p:sp>
      <p:sp>
        <p:nvSpPr>
          <p:cNvPr id="7" name="TextBox 6">
            <a:extLst>
              <a:ext uri="{FF2B5EF4-FFF2-40B4-BE49-F238E27FC236}">
                <a16:creationId xmlns:a16="http://schemas.microsoft.com/office/drawing/2014/main" id="{EF576FEF-82A6-BF19-E8E0-157DAE97DFBE}"/>
              </a:ext>
            </a:extLst>
          </p:cNvPr>
          <p:cNvSpPr txBox="1"/>
          <p:nvPr/>
        </p:nvSpPr>
        <p:spPr>
          <a:xfrm>
            <a:off x="136146" y="6145962"/>
            <a:ext cx="6094140" cy="523220"/>
          </a:xfrm>
          <a:prstGeom prst="rect">
            <a:avLst/>
          </a:prstGeom>
          <a:noFill/>
        </p:spPr>
        <p:txBody>
          <a:bodyPr wrap="square">
            <a:spAutoFit/>
          </a:bodyPr>
          <a:lstStyle/>
          <a:p>
            <a:r>
              <a:rPr lang="en-GB" sz="1400" b="1" i="1" dirty="0">
                <a:solidFill>
                  <a:srgbClr val="FF6600"/>
                </a:solidFill>
              </a:rPr>
              <a:t>Using strengths to address weaker areas aligns with the purpose of SWOT analysis in professional development</a:t>
            </a:r>
            <a:r>
              <a:rPr lang="en-GB" sz="1400" b="1" dirty="0">
                <a:solidFill>
                  <a:srgbClr val="FF6600"/>
                </a:solidFill>
              </a:rPr>
              <a:t> (Gürel and Tat, 2017)</a:t>
            </a:r>
          </a:p>
        </p:txBody>
      </p:sp>
    </p:spTree>
    <p:extLst>
      <p:ext uri="{BB962C8B-B14F-4D97-AF65-F5344CB8AC3E}">
        <p14:creationId xmlns:p14="http://schemas.microsoft.com/office/powerpoint/2010/main" val="1834936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72092-1D93-1C42-71C9-4C3CD1035FA3}"/>
              </a:ext>
            </a:extLst>
          </p:cNvPr>
          <p:cNvSpPr>
            <a:spLocks noGrp="1"/>
          </p:cNvSpPr>
          <p:nvPr>
            <p:ph type="title"/>
          </p:nvPr>
        </p:nvSpPr>
        <p:spPr>
          <a:xfrm>
            <a:off x="500218" y="165972"/>
            <a:ext cx="10923934" cy="755659"/>
          </a:xfrm>
        </p:spPr>
        <p:txBody>
          <a:bodyPr>
            <a:normAutofit/>
          </a:bodyPr>
          <a:lstStyle/>
          <a:p>
            <a:r>
              <a:rPr lang="en-GB" sz="4000" dirty="0"/>
              <a:t>Using Strengths to minimise threats</a:t>
            </a:r>
            <a:endParaRPr lang="en-US" sz="4000" dirty="0"/>
          </a:p>
        </p:txBody>
      </p:sp>
      <p:sp>
        <p:nvSpPr>
          <p:cNvPr id="5" name="TextBox 4">
            <a:extLst>
              <a:ext uri="{FF2B5EF4-FFF2-40B4-BE49-F238E27FC236}">
                <a16:creationId xmlns:a16="http://schemas.microsoft.com/office/drawing/2014/main" id="{D4E87DCA-B2C5-9A94-A57E-45928B6771DA}"/>
              </a:ext>
            </a:extLst>
          </p:cNvPr>
          <p:cNvSpPr txBox="1"/>
          <p:nvPr/>
        </p:nvSpPr>
        <p:spPr>
          <a:xfrm>
            <a:off x="301559" y="921631"/>
            <a:ext cx="11588881" cy="2062103"/>
          </a:xfrm>
          <a:prstGeom prst="rect">
            <a:avLst/>
          </a:prstGeom>
          <a:noFill/>
        </p:spPr>
        <p:txBody>
          <a:bodyPr wrap="square">
            <a:spAutoFit/>
          </a:bodyPr>
          <a:lstStyle/>
          <a:p>
            <a:pPr marL="342900" lvl="0" indent="-342900">
              <a:buFont typeface="Arial" panose="020B0604020202020204" pitchFamily="34" charset="0"/>
              <a:buChar char="•"/>
            </a:pPr>
            <a:r>
              <a:rPr lang="en-GB" sz="1600" b="1" dirty="0">
                <a:solidFill>
                  <a:srgbClr val="C00000"/>
                </a:solidFill>
                <a:effectLst/>
              </a:rPr>
              <a:t>Self‑awareness &amp; communication → minimise burnout risk</a:t>
            </a:r>
            <a:r>
              <a:rPr lang="en-GB" sz="1600" dirty="0">
                <a:solidFill>
                  <a:srgbClr val="C00000"/>
                </a:solidFill>
                <a:effectLst/>
              </a:rPr>
              <a:t> Seeking support early and reflecting on practice helps maintain emotional resilience.</a:t>
            </a:r>
            <a:endParaRPr lang="en-GB" sz="1600" dirty="0">
              <a:solidFill>
                <a:srgbClr val="C00000"/>
              </a:solidFill>
            </a:endParaRPr>
          </a:p>
          <a:p>
            <a:pPr marL="342900" lvl="0" indent="-342900">
              <a:buFont typeface="Arial" panose="020B0604020202020204" pitchFamily="34" charset="0"/>
              <a:buChar char="•"/>
            </a:pPr>
            <a:r>
              <a:rPr lang="en-GB" sz="1600" b="1" dirty="0">
                <a:solidFill>
                  <a:srgbClr val="C00000"/>
                </a:solidFill>
                <a:effectLst/>
              </a:rPr>
              <a:t>Calmness &amp; de‑escalation → minimise risk during aggressive behaviour</a:t>
            </a:r>
            <a:r>
              <a:rPr lang="en-GB" sz="1600" dirty="0">
                <a:solidFill>
                  <a:srgbClr val="C00000"/>
                </a:solidFill>
                <a:effectLst/>
              </a:rPr>
              <a:t> My experience managing distressed individuals helps reduce escalation and maintain safety.</a:t>
            </a:r>
            <a:endParaRPr lang="en-GB" sz="1600" dirty="0">
              <a:solidFill>
                <a:srgbClr val="C00000"/>
              </a:solidFill>
            </a:endParaRPr>
          </a:p>
          <a:p>
            <a:pPr marL="342900" lvl="0" indent="-342900">
              <a:buFont typeface="Arial" panose="020B0604020202020204" pitchFamily="34" charset="0"/>
              <a:buChar char="•"/>
            </a:pPr>
            <a:r>
              <a:rPr lang="en-GB" sz="1600" b="1" dirty="0">
                <a:solidFill>
                  <a:srgbClr val="C00000"/>
                </a:solidFill>
                <a:effectLst/>
              </a:rPr>
              <a:t>Leadership &amp; safeguarding → minimise competition from experienced applicants</a:t>
            </a:r>
            <a:r>
              <a:rPr lang="en-GB" sz="1600" dirty="0">
                <a:solidFill>
                  <a:srgbClr val="C00000"/>
                </a:solidFill>
                <a:effectLst/>
              </a:rPr>
              <a:t> These strengths demonstrate readiness for frontline residential care.</a:t>
            </a:r>
            <a:endParaRPr lang="en-GB" sz="1600" dirty="0">
              <a:solidFill>
                <a:srgbClr val="C00000"/>
              </a:solidFill>
            </a:endParaRPr>
          </a:p>
          <a:p>
            <a:pPr marL="342900" lvl="0" indent="-342900">
              <a:buFont typeface="Arial" panose="020B0604020202020204" pitchFamily="34" charset="0"/>
              <a:buChar char="•"/>
            </a:pPr>
            <a:r>
              <a:rPr lang="en-GB" sz="1600" b="1" dirty="0">
                <a:solidFill>
                  <a:srgbClr val="C00000"/>
                </a:solidFill>
                <a:effectLst/>
              </a:rPr>
              <a:t>Adaptability → minimise impact of funding cuts</a:t>
            </a:r>
            <a:r>
              <a:rPr lang="en-GB" sz="1600" dirty="0">
                <a:solidFill>
                  <a:srgbClr val="C00000"/>
                </a:solidFill>
                <a:effectLst/>
              </a:rPr>
              <a:t> Allows me to explore diverse roles across residential, community, and voluntary sectors.</a:t>
            </a:r>
            <a:endParaRPr lang="en-GB" sz="1600" dirty="0">
              <a:solidFill>
                <a:srgbClr val="C00000"/>
              </a:solidFill>
            </a:endParaRPr>
          </a:p>
        </p:txBody>
      </p:sp>
      <p:sp>
        <p:nvSpPr>
          <p:cNvPr id="10" name="TextBox 9">
            <a:extLst>
              <a:ext uri="{FF2B5EF4-FFF2-40B4-BE49-F238E27FC236}">
                <a16:creationId xmlns:a16="http://schemas.microsoft.com/office/drawing/2014/main" id="{14C2FD03-4A92-409D-C782-234C76C7C710}"/>
              </a:ext>
            </a:extLst>
          </p:cNvPr>
          <p:cNvSpPr txBox="1"/>
          <p:nvPr/>
        </p:nvSpPr>
        <p:spPr>
          <a:xfrm>
            <a:off x="8243312" y="3506411"/>
            <a:ext cx="3540966" cy="1815882"/>
          </a:xfrm>
          <a:prstGeom prst="rect">
            <a:avLst/>
          </a:prstGeom>
          <a:noFill/>
          <a:ln w="19050">
            <a:solidFill>
              <a:schemeClr val="accent2"/>
            </a:solidFill>
            <a:prstDash val="lgDash"/>
          </a:ln>
        </p:spPr>
        <p:txBody>
          <a:bodyPr wrap="square">
            <a:spAutoFit/>
          </a:bodyPr>
          <a:lstStyle/>
          <a:p>
            <a:r>
              <a:rPr lang="en-GB" sz="1400" b="1" u="sng" dirty="0">
                <a:solidFill>
                  <a:srgbClr val="C00000"/>
                </a:solidFill>
              </a:rPr>
              <a:t>Threat: Emotional strain/burnout risk</a:t>
            </a:r>
          </a:p>
          <a:p>
            <a:r>
              <a:rPr lang="en-GB" sz="1400" b="1" u="sng" dirty="0">
                <a:solidFill>
                  <a:srgbClr val="C00000"/>
                </a:solidFill>
              </a:rPr>
              <a:t>Strength: Self‑awareness, communication, teamwork</a:t>
            </a:r>
          </a:p>
          <a:p>
            <a:r>
              <a:rPr lang="en-GB" sz="1400" dirty="0">
                <a:solidFill>
                  <a:srgbClr val="C00000"/>
                </a:solidFill>
              </a:rPr>
              <a:t>I use my communication skills to seek support early, work collaboratively, and maintain professional boundaries. This reduces burnout risk and aligns with strengths‑based reflective practice</a:t>
            </a:r>
          </a:p>
        </p:txBody>
      </p:sp>
      <p:sp>
        <p:nvSpPr>
          <p:cNvPr id="12" name="TextBox 11">
            <a:extLst>
              <a:ext uri="{FF2B5EF4-FFF2-40B4-BE49-F238E27FC236}">
                <a16:creationId xmlns:a16="http://schemas.microsoft.com/office/drawing/2014/main" id="{2C134CA8-5FC0-F958-3EF1-88A35258988C}"/>
              </a:ext>
            </a:extLst>
          </p:cNvPr>
          <p:cNvSpPr txBox="1"/>
          <p:nvPr/>
        </p:nvSpPr>
        <p:spPr>
          <a:xfrm>
            <a:off x="4288458" y="3513037"/>
            <a:ext cx="3540966" cy="1815882"/>
          </a:xfrm>
          <a:prstGeom prst="rect">
            <a:avLst/>
          </a:prstGeom>
          <a:noFill/>
          <a:ln w="19050">
            <a:solidFill>
              <a:schemeClr val="accent2"/>
            </a:solidFill>
            <a:prstDash val="lgDash"/>
          </a:ln>
        </p:spPr>
        <p:txBody>
          <a:bodyPr wrap="square">
            <a:spAutoFit/>
          </a:bodyPr>
          <a:lstStyle/>
          <a:p>
            <a:r>
              <a:rPr lang="en-GB" sz="1400" b="1" u="sng" dirty="0">
                <a:solidFill>
                  <a:srgbClr val="C00000"/>
                </a:solidFill>
              </a:rPr>
              <a:t>Threat: High competition for social work roles</a:t>
            </a:r>
          </a:p>
          <a:p>
            <a:r>
              <a:rPr lang="en-GB" sz="1400" b="1" u="sng" dirty="0">
                <a:solidFill>
                  <a:srgbClr val="C00000"/>
                </a:solidFill>
              </a:rPr>
              <a:t>Strength:</a:t>
            </a:r>
            <a:r>
              <a:rPr lang="en-GB" sz="1400" u="sng" dirty="0">
                <a:solidFill>
                  <a:srgbClr val="C00000"/>
                </a:solidFill>
              </a:rPr>
              <a:t> </a:t>
            </a:r>
            <a:r>
              <a:rPr lang="en-GB" sz="1400" b="1" u="sng" dirty="0">
                <a:solidFill>
                  <a:srgbClr val="C00000"/>
                </a:solidFill>
              </a:rPr>
              <a:t>Leadership, safeguarding experience, customer‑facing experience</a:t>
            </a:r>
          </a:p>
          <a:p>
            <a:r>
              <a:rPr lang="en-GB" sz="1400" dirty="0">
                <a:solidFill>
                  <a:srgbClr val="C00000"/>
                </a:solidFill>
              </a:rPr>
              <a:t>My leadership background and safeguarding experience give me a competitive advantage, demonstrating readiness for frontline social care environments</a:t>
            </a:r>
          </a:p>
        </p:txBody>
      </p:sp>
      <p:sp>
        <p:nvSpPr>
          <p:cNvPr id="14" name="TextBox 13">
            <a:extLst>
              <a:ext uri="{FF2B5EF4-FFF2-40B4-BE49-F238E27FC236}">
                <a16:creationId xmlns:a16="http://schemas.microsoft.com/office/drawing/2014/main" id="{4EE5BCAB-6527-A30A-E0F0-F1EDCF8A07DB}"/>
              </a:ext>
            </a:extLst>
          </p:cNvPr>
          <p:cNvSpPr txBox="1"/>
          <p:nvPr/>
        </p:nvSpPr>
        <p:spPr>
          <a:xfrm>
            <a:off x="407722" y="3506411"/>
            <a:ext cx="3347452" cy="1815882"/>
          </a:xfrm>
          <a:prstGeom prst="rect">
            <a:avLst/>
          </a:prstGeom>
          <a:noFill/>
          <a:ln w="19050">
            <a:solidFill>
              <a:schemeClr val="accent2"/>
            </a:solidFill>
            <a:prstDash val="lgDash"/>
          </a:ln>
        </p:spPr>
        <p:txBody>
          <a:bodyPr wrap="square">
            <a:spAutoFit/>
          </a:bodyPr>
          <a:lstStyle/>
          <a:p>
            <a:r>
              <a:rPr lang="en-GB" sz="1400" b="1" u="sng" dirty="0">
                <a:solidFill>
                  <a:srgbClr val="C00000"/>
                </a:solidFill>
              </a:rPr>
              <a:t>Threat: Funding cuts affecting job availability</a:t>
            </a:r>
          </a:p>
          <a:p>
            <a:r>
              <a:rPr lang="en-GB" sz="1400" b="1" u="sng" dirty="0">
                <a:solidFill>
                  <a:srgbClr val="C00000"/>
                </a:solidFill>
              </a:rPr>
              <a:t>Strength:</a:t>
            </a:r>
            <a:r>
              <a:rPr lang="en-GB" sz="1400" u="sng" dirty="0">
                <a:solidFill>
                  <a:srgbClr val="C00000"/>
                </a:solidFill>
              </a:rPr>
              <a:t> </a:t>
            </a:r>
            <a:r>
              <a:rPr lang="en-GB" sz="1400" b="1" u="sng" dirty="0">
                <a:solidFill>
                  <a:srgbClr val="C00000"/>
                </a:solidFill>
              </a:rPr>
              <a:t>Adaptability, problem‑solving</a:t>
            </a:r>
          </a:p>
          <a:p>
            <a:r>
              <a:rPr lang="en-GB" sz="1400" dirty="0">
                <a:solidFill>
                  <a:srgbClr val="C00000"/>
                </a:solidFill>
              </a:rPr>
              <a:t>My adaptability allows me to consider diverse social work pathways — such as mental health, community support, or voluntary sector roles — increasing my employability despite funding pressures</a:t>
            </a:r>
            <a:endParaRPr lang="en-GB" sz="1400" b="1" dirty="0">
              <a:solidFill>
                <a:srgbClr val="C00000"/>
              </a:solidFill>
            </a:endParaRPr>
          </a:p>
        </p:txBody>
      </p:sp>
      <p:sp>
        <p:nvSpPr>
          <p:cNvPr id="4" name="TextBox 3">
            <a:extLst>
              <a:ext uri="{FF2B5EF4-FFF2-40B4-BE49-F238E27FC236}">
                <a16:creationId xmlns:a16="http://schemas.microsoft.com/office/drawing/2014/main" id="{55099A01-6EF2-4C4D-229F-5FB888579E24}"/>
              </a:ext>
            </a:extLst>
          </p:cNvPr>
          <p:cNvSpPr txBox="1"/>
          <p:nvPr/>
        </p:nvSpPr>
        <p:spPr>
          <a:xfrm>
            <a:off x="301559" y="6342643"/>
            <a:ext cx="9712236" cy="338554"/>
          </a:xfrm>
          <a:prstGeom prst="rect">
            <a:avLst/>
          </a:prstGeom>
          <a:noFill/>
        </p:spPr>
        <p:txBody>
          <a:bodyPr wrap="square">
            <a:spAutoFit/>
          </a:bodyPr>
          <a:lstStyle/>
          <a:p>
            <a:r>
              <a:rPr lang="en-GB" sz="1600" i="1" dirty="0">
                <a:solidFill>
                  <a:srgbClr val="C00000"/>
                </a:solidFill>
              </a:rPr>
              <a:t>Seeking support early and maintaining professional boundaries helps reduce burnout risk</a:t>
            </a:r>
            <a:r>
              <a:rPr lang="en-GB" sz="1600" dirty="0">
                <a:solidFill>
                  <a:srgbClr val="C00000"/>
                </a:solidFill>
              </a:rPr>
              <a:t> </a:t>
            </a:r>
            <a:r>
              <a:rPr lang="en-GB" sz="1600" b="1" dirty="0">
                <a:solidFill>
                  <a:srgbClr val="C00000"/>
                </a:solidFill>
              </a:rPr>
              <a:t>(Cameron, 2025)</a:t>
            </a:r>
            <a:endParaRPr lang="en-GB" sz="1600" dirty="0">
              <a:solidFill>
                <a:srgbClr val="C00000"/>
              </a:solidFill>
            </a:endParaRPr>
          </a:p>
        </p:txBody>
      </p:sp>
    </p:spTree>
    <p:extLst>
      <p:ext uri="{BB962C8B-B14F-4D97-AF65-F5344CB8AC3E}">
        <p14:creationId xmlns:p14="http://schemas.microsoft.com/office/powerpoint/2010/main" val="1135043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47223-A893-96A6-F0E7-83F317B9BE5B}"/>
              </a:ext>
            </a:extLst>
          </p:cNvPr>
          <p:cNvSpPr>
            <a:spLocks noGrp="1"/>
          </p:cNvSpPr>
          <p:nvPr>
            <p:ph type="title"/>
          </p:nvPr>
        </p:nvSpPr>
        <p:spPr>
          <a:xfrm>
            <a:off x="544819" y="225544"/>
            <a:ext cx="4439776" cy="657268"/>
          </a:xfrm>
        </p:spPr>
        <p:txBody>
          <a:bodyPr/>
          <a:lstStyle/>
          <a:p>
            <a:r>
              <a:rPr lang="en-US" dirty="0">
                <a:solidFill>
                  <a:srgbClr val="FF6600"/>
                </a:solidFill>
              </a:rPr>
              <a:t>Conclusion</a:t>
            </a:r>
          </a:p>
        </p:txBody>
      </p:sp>
      <p:sp>
        <p:nvSpPr>
          <p:cNvPr id="3" name="Content Placeholder 3">
            <a:extLst>
              <a:ext uri="{FF2B5EF4-FFF2-40B4-BE49-F238E27FC236}">
                <a16:creationId xmlns:a16="http://schemas.microsoft.com/office/drawing/2014/main" id="{D35CBC05-D042-0952-A4A3-301F46F15602}"/>
              </a:ext>
            </a:extLst>
          </p:cNvPr>
          <p:cNvSpPr txBox="1">
            <a:spLocks/>
          </p:cNvSpPr>
          <p:nvPr/>
        </p:nvSpPr>
        <p:spPr>
          <a:xfrm>
            <a:off x="358636" y="909785"/>
            <a:ext cx="11573633" cy="4795025"/>
          </a:xfrm>
          <a:prstGeom prst="rect">
            <a:avLst/>
          </a:prstGeom>
        </p:spPr>
        <p:txBody>
          <a:bodyPr>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800" b="0" i="0" kern="1200">
                <a:solidFill>
                  <a:schemeClr val="accent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solidFill>
                  <a:srgbClr val="FF6600"/>
                </a:solidFill>
              </a:rPr>
              <a:t>My strengths — including communication, resilience, safeguarding awareness and leadership; they align closely with the core requirements of a Children’s Residential Support Worker. By applying these strengths and actively developing areas such as physical intervention training and sector‑specific experience, I can overcome my current weaknesses and minimise potential threats within the role.</a:t>
            </a:r>
          </a:p>
          <a:p>
            <a:endParaRPr lang="en-GB" sz="1600" dirty="0"/>
          </a:p>
          <a:p>
            <a:r>
              <a:rPr lang="en-GB" sz="1600" dirty="0">
                <a:solidFill>
                  <a:srgbClr val="FF6600"/>
                </a:solidFill>
              </a:rPr>
              <a:t>The opportunities available through employer training, university study, and volunteering provide a clear pathway for progression. These experiences will support my long‑term goal of advancing within residential childcare and eventually moving into social work.</a:t>
            </a:r>
          </a:p>
          <a:p>
            <a:endParaRPr lang="en-GB" sz="1600" dirty="0"/>
          </a:p>
          <a:p>
            <a:r>
              <a:rPr lang="en-GB" sz="1600" dirty="0">
                <a:solidFill>
                  <a:srgbClr val="FF6600"/>
                </a:solidFill>
              </a:rPr>
              <a:t>Overall, my personal qualities, professional motivation, and commitment to reflective practice position me well for success in this role and for continued development within the health and social care sector. Training and progression opportunities are central to strengths‑based professional growth (Social Care Wales, 2025)</a:t>
            </a:r>
          </a:p>
          <a:p>
            <a:endParaRPr lang="en-GB" dirty="0"/>
          </a:p>
        </p:txBody>
      </p:sp>
    </p:spTree>
    <p:extLst>
      <p:ext uri="{BB962C8B-B14F-4D97-AF65-F5344CB8AC3E}">
        <p14:creationId xmlns:p14="http://schemas.microsoft.com/office/powerpoint/2010/main" val="3761678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F02187C-9F2D-BAF4-F52C-26E4FFDF6CBF}"/>
              </a:ext>
            </a:extLst>
          </p:cNvPr>
          <p:cNvSpPr txBox="1"/>
          <p:nvPr/>
        </p:nvSpPr>
        <p:spPr>
          <a:xfrm>
            <a:off x="356419" y="1355204"/>
            <a:ext cx="11479161" cy="4524315"/>
          </a:xfrm>
          <a:prstGeom prst="rect">
            <a:avLst/>
          </a:prstGeom>
          <a:noFill/>
        </p:spPr>
        <p:txBody>
          <a:bodyPr wrap="square">
            <a:spAutoFit/>
          </a:bodyPr>
          <a:lstStyle/>
          <a:p>
            <a:r>
              <a:rPr lang="en-GB" dirty="0">
                <a:solidFill>
                  <a:srgbClr val="C00000"/>
                </a:solidFill>
              </a:rPr>
              <a:t>Baron, S., Armstrong, A. and Tompsett, H. (2019) </a:t>
            </a:r>
            <a:r>
              <a:rPr lang="en-GB" i="1" dirty="0">
                <a:solidFill>
                  <a:srgbClr val="C00000"/>
                </a:solidFill>
              </a:rPr>
              <a:t>Strengths‑based social work practice</a:t>
            </a:r>
            <a:r>
              <a:rPr lang="en-GB" dirty="0">
                <a:solidFill>
                  <a:srgbClr val="C00000"/>
                </a:solidFill>
              </a:rPr>
              <a:t>. PositivePsychology.com. Available at: https://positivepsychology.com/strengths-based-social-work/ </a:t>
            </a:r>
            <a:r>
              <a:rPr lang="en-GB" dirty="0">
                <a:solidFill>
                  <a:srgbClr val="C00000"/>
                </a:solidFill>
                <a:hlinkClick r:id="rId3" tooltip="www.bing.com">
                  <a:extLst>
                    <a:ext uri="{A12FA001-AC4F-418D-AE19-62706E023703}">
                      <ahyp:hlinkClr xmlns:ahyp="http://schemas.microsoft.com/office/drawing/2018/hyperlinkcolor" val="tx"/>
                    </a:ext>
                  </a:extLst>
                </a:hlinkClick>
              </a:rPr>
              <a:t>(positivepsychology.com in Bing)</a:t>
            </a:r>
            <a:r>
              <a:rPr lang="en-GB" dirty="0">
                <a:solidFill>
                  <a:srgbClr val="C00000"/>
                </a:solidFill>
              </a:rPr>
              <a:t> (Accessed: 18 October 2026)</a:t>
            </a:r>
          </a:p>
          <a:p>
            <a:endParaRPr lang="en-GB" dirty="0">
              <a:solidFill>
                <a:srgbClr val="C00000"/>
              </a:solidFill>
            </a:endParaRPr>
          </a:p>
          <a:p>
            <a:r>
              <a:rPr lang="en-GB" dirty="0">
                <a:solidFill>
                  <a:srgbClr val="C00000"/>
                </a:solidFill>
              </a:rPr>
              <a:t>Cameron, L. (2025) </a:t>
            </a:r>
            <a:r>
              <a:rPr lang="en-GB" i="1" dirty="0">
                <a:solidFill>
                  <a:srgbClr val="C00000"/>
                </a:solidFill>
              </a:rPr>
              <a:t>Strengths‑based reflection in social work practice</a:t>
            </a:r>
            <a:r>
              <a:rPr lang="en-GB" dirty="0">
                <a:solidFill>
                  <a:srgbClr val="C00000"/>
                </a:solidFill>
              </a:rPr>
              <a:t>. Iriss. Available at: https://www.iriss.org.uk/resources/strengths-based-reflection </a:t>
            </a:r>
            <a:r>
              <a:rPr lang="en-GB" dirty="0">
                <a:solidFill>
                  <a:srgbClr val="C00000"/>
                </a:solidFill>
                <a:hlinkClick r:id="rId4" tooltip="www.bing.com">
                  <a:extLst>
                    <a:ext uri="{A12FA001-AC4F-418D-AE19-62706E023703}">
                      <ahyp:hlinkClr xmlns:ahyp="http://schemas.microsoft.com/office/drawing/2018/hyperlinkcolor" val="tx"/>
                    </a:ext>
                  </a:extLst>
                </a:hlinkClick>
              </a:rPr>
              <a:t>(iriss.org.uk in Bing)</a:t>
            </a:r>
            <a:r>
              <a:rPr lang="en-GB" dirty="0">
                <a:solidFill>
                  <a:srgbClr val="C00000"/>
                </a:solidFill>
              </a:rPr>
              <a:t> (Accessed: 18 October 2026)</a:t>
            </a:r>
          </a:p>
          <a:p>
            <a:endParaRPr lang="en-GB" dirty="0">
              <a:solidFill>
                <a:srgbClr val="C00000"/>
              </a:solidFill>
            </a:endParaRPr>
          </a:p>
          <a:p>
            <a:r>
              <a:rPr lang="en-GB" dirty="0">
                <a:solidFill>
                  <a:srgbClr val="C00000"/>
                </a:solidFill>
              </a:rPr>
              <a:t>Gürel, E. and Tat, M. (2017) ‘SWOT analysis: A theoretical review’, </a:t>
            </a:r>
            <a:r>
              <a:rPr lang="en-GB" i="1" dirty="0">
                <a:solidFill>
                  <a:srgbClr val="C00000"/>
                </a:solidFill>
              </a:rPr>
              <a:t>Journal of International Social Research</a:t>
            </a:r>
            <a:r>
              <a:rPr lang="en-GB" dirty="0">
                <a:solidFill>
                  <a:srgbClr val="C00000"/>
                </a:solidFill>
              </a:rPr>
              <a:t>, 10(51), pp. 994–1006.</a:t>
            </a:r>
          </a:p>
          <a:p>
            <a:endParaRPr lang="en-GB" dirty="0">
              <a:solidFill>
                <a:srgbClr val="C00000"/>
              </a:solidFill>
            </a:endParaRPr>
          </a:p>
          <a:p>
            <a:r>
              <a:rPr lang="en-GB" dirty="0">
                <a:solidFill>
                  <a:srgbClr val="C00000"/>
                </a:solidFill>
              </a:rPr>
              <a:t>Social Care Wales (2025) </a:t>
            </a:r>
            <a:r>
              <a:rPr lang="en-GB" i="1" dirty="0">
                <a:solidFill>
                  <a:srgbClr val="C00000"/>
                </a:solidFill>
              </a:rPr>
              <a:t>Strengths‑based practice resources</a:t>
            </a:r>
            <a:r>
              <a:rPr lang="en-GB" dirty="0">
                <a:solidFill>
                  <a:srgbClr val="C00000"/>
                </a:solidFill>
              </a:rPr>
              <a:t>. Available at: https://socialcare.wales/resources/strengths-based-practice </a:t>
            </a:r>
            <a:r>
              <a:rPr lang="en-GB" dirty="0">
                <a:solidFill>
                  <a:srgbClr val="169C9A"/>
                </a:solidFill>
                <a:hlinkClick r:id="rId5" tooltip="www.bing.com">
                  <a:extLst>
                    <a:ext uri="{A12FA001-AC4F-418D-AE19-62706E023703}">
                      <ahyp:hlinkClr xmlns:ahyp="http://schemas.microsoft.com/office/drawing/2018/hyperlinkcolor" val="tx"/>
                    </a:ext>
                  </a:extLst>
                </a:hlinkClick>
              </a:rPr>
              <a:t>(socialcare.wales</a:t>
            </a:r>
            <a:r>
              <a:rPr lang="en-GB" dirty="0">
                <a:solidFill>
                  <a:srgbClr val="C00000"/>
                </a:solidFill>
                <a:hlinkClick r:id="rId5" tooltip="www.bing.com">
                  <a:extLst>
                    <a:ext uri="{A12FA001-AC4F-418D-AE19-62706E023703}">
                      <ahyp:hlinkClr xmlns:ahyp="http://schemas.microsoft.com/office/drawing/2018/hyperlinkcolor" val="tx"/>
                    </a:ext>
                  </a:extLst>
                </a:hlinkClick>
              </a:rPr>
              <a:t> in Bing)</a:t>
            </a:r>
            <a:r>
              <a:rPr lang="en-GB" dirty="0">
                <a:solidFill>
                  <a:srgbClr val="C00000"/>
                </a:solidFill>
              </a:rPr>
              <a:t> (Accessed: 18 October 2026)</a:t>
            </a:r>
          </a:p>
          <a:p>
            <a:endParaRPr lang="en-GB" dirty="0">
              <a:solidFill>
                <a:srgbClr val="C00000"/>
              </a:solidFill>
            </a:endParaRPr>
          </a:p>
          <a:p>
            <a:r>
              <a:rPr lang="en-GB" dirty="0">
                <a:solidFill>
                  <a:srgbClr val="C00000"/>
                </a:solidFill>
              </a:rPr>
              <a:t>Stepping Stones Care Ltd (2026) </a:t>
            </a:r>
            <a:r>
              <a:rPr lang="en-GB" i="1" dirty="0">
                <a:solidFill>
                  <a:srgbClr val="C00000"/>
                </a:solidFill>
              </a:rPr>
              <a:t>Residential Support Worker – Solo Placement</a:t>
            </a:r>
            <a:r>
              <a:rPr lang="en-GB" dirty="0">
                <a:solidFill>
                  <a:srgbClr val="C00000"/>
                </a:solidFill>
              </a:rPr>
              <a:t>. Indeed. Available at: </a:t>
            </a:r>
            <a:r>
              <a:rPr lang="en-GB" dirty="0">
                <a:solidFill>
                  <a:srgbClr val="C00000"/>
                </a:solidFill>
                <a:hlinkClick r:id="rId6" tooltip="uk.indeed.com">
                  <a:extLst>
                    <a:ext uri="{A12FA001-AC4F-418D-AE19-62706E023703}">
                      <ahyp:hlinkClr xmlns:ahyp="http://schemas.microsoft.com/office/drawing/2018/hyperlinkcolor" val="tx"/>
                    </a:ext>
                  </a:extLst>
                </a:hlinkClick>
              </a:rPr>
              <a:t>https://uk.indeed.com</a:t>
            </a:r>
            <a:r>
              <a:rPr lang="en-GB" dirty="0">
                <a:solidFill>
                  <a:srgbClr val="C00000"/>
                </a:solidFill>
              </a:rPr>
              <a:t> (Accessed: 18 October 2026)</a:t>
            </a:r>
          </a:p>
          <a:p>
            <a:endParaRPr lang="en-GB" dirty="0"/>
          </a:p>
        </p:txBody>
      </p:sp>
      <p:sp>
        <p:nvSpPr>
          <p:cNvPr id="6" name="Title 1">
            <a:extLst>
              <a:ext uri="{FF2B5EF4-FFF2-40B4-BE49-F238E27FC236}">
                <a16:creationId xmlns:a16="http://schemas.microsoft.com/office/drawing/2014/main" id="{CD446E4A-056E-E742-C864-1809B6886E33}"/>
              </a:ext>
            </a:extLst>
          </p:cNvPr>
          <p:cNvSpPr>
            <a:spLocks noGrp="1"/>
          </p:cNvSpPr>
          <p:nvPr>
            <p:ph type="title"/>
          </p:nvPr>
        </p:nvSpPr>
        <p:spPr>
          <a:xfrm>
            <a:off x="356419" y="634999"/>
            <a:ext cx="4328498" cy="5222241"/>
          </a:xfrm>
        </p:spPr>
        <p:txBody>
          <a:bodyPr/>
          <a:lstStyle/>
          <a:p>
            <a:r>
              <a:rPr lang="en-US" dirty="0">
                <a:solidFill>
                  <a:srgbClr val="C00000"/>
                </a:solidFill>
              </a:rPr>
              <a:t>References:</a:t>
            </a:r>
          </a:p>
        </p:txBody>
      </p:sp>
    </p:spTree>
    <p:extLst>
      <p:ext uri="{BB962C8B-B14F-4D97-AF65-F5344CB8AC3E}">
        <p14:creationId xmlns:p14="http://schemas.microsoft.com/office/powerpoint/2010/main" val="1327442696"/>
      </p:ext>
    </p:extLst>
  </p:cSld>
  <p:clrMapOvr>
    <a:masterClrMapping/>
  </p:clrMapOvr>
</p:sld>
</file>

<file path=ppt/theme/theme1.xml><?xml version="1.0" encoding="utf-8"?>
<a:theme xmlns:a="http://schemas.openxmlformats.org/drawingml/2006/main" name="RetroFormFusion">
  <a:themeElements>
    <a:clrScheme name="Retro Form Fusion">
      <a:dk1>
        <a:srgbClr val="000000"/>
      </a:dk1>
      <a:lt1>
        <a:srgbClr val="FFFFFF"/>
      </a:lt1>
      <a:dk2>
        <a:srgbClr val="2C3932"/>
      </a:dk2>
      <a:lt2>
        <a:srgbClr val="FDF6EA"/>
      </a:lt2>
      <a:accent1>
        <a:srgbClr val="E7E9A8"/>
      </a:accent1>
      <a:accent2>
        <a:srgbClr val="C02C0D"/>
      </a:accent2>
      <a:accent3>
        <a:srgbClr val="C9A7E8"/>
      </a:accent3>
      <a:accent4>
        <a:srgbClr val="242C40"/>
      </a:accent4>
      <a:accent5>
        <a:srgbClr val="D90C65"/>
      </a:accent5>
      <a:accent6>
        <a:srgbClr val="3C5569"/>
      </a:accent6>
      <a:hlink>
        <a:srgbClr val="169C9A"/>
      </a:hlink>
      <a:folHlink>
        <a:srgbClr val="E15C3D"/>
      </a:folHlink>
    </a:clrScheme>
    <a:fontScheme name="Custom 44">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tro form fusion_Marketing Presentation_win32_SD_V6" id="{1B74A257-43A2-48DC-AABC-425ADD1BD4C0}" vid="{0AB9CF50-3A4C-496A-BE11-F38E096BD9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CEDABF-7176-4A42-8EF9-E5D4DD31FF6C}">
  <ds:schemaRefs>
    <ds:schemaRef ds:uri="71af3243-3dd4-4a8d-8c0d-dd76da1f02a5"/>
    <ds:schemaRef ds:uri="http://purl.org/dc/dcmitype/"/>
    <ds:schemaRef ds:uri="16c05727-aa75-4e4a-9b5f-8a80a1165891"/>
    <ds:schemaRef ds:uri="http://purl.org/dc/elements/1.1/"/>
    <ds:schemaRef ds:uri="http://www.w3.org/XML/1998/namespace"/>
    <ds:schemaRef ds:uri="http://schemas.microsoft.com/sharepoint/v3"/>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230e9df3-be65-4c73-a93b-d1236ebd677e"/>
  </ds:schemaRefs>
</ds:datastoreItem>
</file>

<file path=customXml/itemProps2.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3.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emplate>{4F475070-51FF-4C6C-8897-213A20E6AE1B}3b1ee2c4-488f-4f6f-879d-8700a6d4fc2b-TF68a6f5d8-383f-4bee-98cb-6033b297636b_win32</Template>
  <TotalTime>3061</TotalTime>
  <Words>1847</Words>
  <Application>Microsoft Office PowerPoint</Application>
  <PresentationFormat>Widescreen</PresentationFormat>
  <Paragraphs>158</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Calibri</vt:lpstr>
      <vt:lpstr>Franklin Gothic Book</vt:lpstr>
      <vt:lpstr>Franklin Gothic Demi</vt:lpstr>
      <vt:lpstr>RetroFormFusion</vt:lpstr>
      <vt:lpstr>Self-Awareness Presentation</vt:lpstr>
      <vt:lpstr>Why I chose this role:</vt:lpstr>
      <vt:lpstr>SWOT Analysis</vt:lpstr>
      <vt:lpstr>PowerPoint Presentation</vt:lpstr>
      <vt:lpstr>My Opportunities:</vt:lpstr>
      <vt:lpstr>PowerPoint Presentation</vt:lpstr>
      <vt:lpstr>Using Strengths to overcome weaknesses</vt:lpstr>
      <vt:lpstr>Using Strengths to minimise threats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Nordia Clarke</dc:creator>
  <cp:lastModifiedBy>Nordia Clarke</cp:lastModifiedBy>
  <cp:revision>2</cp:revision>
  <dcterms:created xsi:type="dcterms:W3CDTF">2026-10-08T16:53:15Z</dcterms:created>
  <dcterms:modified xsi:type="dcterms:W3CDTF">2026-10-18T15:59:31Z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