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7" r:id="rId3"/>
    <p:sldId id="272" r:id="rId4"/>
    <p:sldId id="273" r:id="rId5"/>
    <p:sldId id="274" r:id="rId6"/>
    <p:sldId id="258" r:id="rId7"/>
    <p:sldId id="260" r:id="rId8"/>
    <p:sldId id="261" r:id="rId9"/>
    <p:sldId id="262" r:id="rId10"/>
    <p:sldId id="275" r:id="rId11"/>
    <p:sldId id="264" r:id="rId12"/>
    <p:sldId id="276" r:id="rId13"/>
    <p:sldId id="277" r:id="rId14"/>
    <p:sldId id="263" r:id="rId15"/>
    <p:sldId id="265" r:id="rId16"/>
    <p:sldId id="266" r:id="rId17"/>
    <p:sldId id="278" r:id="rId18"/>
    <p:sldId id="279" r:id="rId19"/>
    <p:sldId id="280" r:id="rId20"/>
    <p:sldId id="267" r:id="rId21"/>
    <p:sldId id="268" r:id="rId22"/>
    <p:sldId id="269" r:id="rId23"/>
    <p:sldId id="281" r:id="rId24"/>
    <p:sldId id="282" r:id="rId25"/>
    <p:sldId id="270" r:id="rId26"/>
    <p:sldId id="27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59C05E-B0AB-46AE-ACF0-AEE505B413C3}" type="datetimeFigureOut">
              <a:rPr lang="en-US" smtClean="0"/>
              <a:pPr/>
              <a:t>12/6/2012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153CB8-1DBF-42A4-917B-D1EC8F14DF6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20</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21</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0A0A590-8A2F-4C7D-B935-D84B33F5D87C}" type="datetimeFigureOut">
              <a:rPr lang="en-US" smtClean="0"/>
              <a:pPr/>
              <a:t>12/6/2012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62BDF096-83E7-4813-88D8-D01D2CCC59F3}"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0A0A590-8A2F-4C7D-B935-D84B33F5D87C}" type="datetimeFigureOut">
              <a:rPr lang="en-US" smtClean="0"/>
              <a:pPr/>
              <a:t>12/6/2012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0A0A590-8A2F-4C7D-B935-D84B33F5D87C}" type="datetimeFigureOut">
              <a:rPr lang="en-US" smtClean="0"/>
              <a:pPr/>
              <a:t>12/6/2012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62BDF096-83E7-4813-88D8-D01D2CCC59F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0A0A590-8A2F-4C7D-B935-D84B33F5D87C}" type="datetimeFigureOut">
              <a:rPr lang="en-US" smtClean="0"/>
              <a:pPr/>
              <a:t>12/6/2012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0A0A590-8A2F-4C7D-B935-D84B33F5D87C}" type="datetimeFigureOut">
              <a:rPr lang="en-US" smtClean="0"/>
              <a:pPr/>
              <a:t>12/6/2012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0A0A590-8A2F-4C7D-B935-D84B33F5D87C}" type="datetimeFigureOut">
              <a:rPr lang="en-US" smtClean="0"/>
              <a:pPr/>
              <a:t>12/6/2012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A0A590-8A2F-4C7D-B935-D84B33F5D87C}" type="datetimeFigureOut">
              <a:rPr lang="en-US" smtClean="0"/>
              <a:pPr/>
              <a:t>12/6/2012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0A0A590-8A2F-4C7D-B935-D84B33F5D87C}" type="datetimeFigureOut">
              <a:rPr lang="en-US" smtClean="0"/>
              <a:pPr/>
              <a:t>12/6/2012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0A0A590-8A2F-4C7D-B935-D84B33F5D87C}" type="datetimeFigureOut">
              <a:rPr lang="en-US" smtClean="0"/>
              <a:pPr/>
              <a:t>12/6/2012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0A0A590-8A2F-4C7D-B935-D84B33F5D87C}" type="datetimeFigureOut">
              <a:rPr lang="en-US" smtClean="0"/>
              <a:pPr/>
              <a:t>12/6/2012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0A0A590-8A2F-4C7D-B935-D84B33F5D87C}" type="datetimeFigureOut">
              <a:rPr lang="en-US" smtClean="0"/>
              <a:pPr/>
              <a:t>12/6/2012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BDF096-83E7-4813-88D8-D01D2CCC59F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0A0A590-8A2F-4C7D-B935-D84B33F5D87C}" type="datetimeFigureOut">
              <a:rPr lang="en-US" smtClean="0"/>
              <a:pPr/>
              <a:t>12/6/2012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62BDF096-83E7-4813-88D8-D01D2CCC59F3}"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publishing.cdlib.org/ucpressebook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Fortifications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Prehistory</a:t>
            </a:r>
            <a:endParaRPr lang="en-GB" dirty="0"/>
          </a:p>
        </p:txBody>
      </p:sp>
      <p:sp>
        <p:nvSpPr>
          <p:cNvPr id="3" name="Content Placeholder 2"/>
          <p:cNvSpPr>
            <a:spLocks noGrp="1"/>
          </p:cNvSpPr>
          <p:nvPr>
            <p:ph idx="1"/>
          </p:nvPr>
        </p:nvSpPr>
        <p:spPr/>
        <p:txBody>
          <a:bodyPr/>
          <a:lstStyle/>
          <a:p>
            <a:r>
              <a:rPr lang="en-GB" dirty="0" smtClean="0"/>
              <a:t>The earliest perimeter walls were built in the early Bronze Age, such as those in </a:t>
            </a:r>
            <a:r>
              <a:rPr lang="en-GB" dirty="0" err="1" smtClean="0"/>
              <a:t>Chalandriani</a:t>
            </a:r>
            <a:r>
              <a:rPr lang="en-GB" dirty="0" smtClean="0"/>
              <a:t> in Syros.</a:t>
            </a:r>
          </a:p>
          <a:p>
            <a:r>
              <a:rPr lang="en-GB" dirty="0" smtClean="0"/>
              <a:t>More important are the Cyclopean walls of the late Bronze Age, such as those in Mycenae.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44463" y="144463"/>
            <a:ext cx="4715569" cy="3536677"/>
          </a:xfrm>
          <a:prstGeom prst="rect">
            <a:avLst/>
          </a:prstGeom>
          <a:noFill/>
          <a:ln w="9525">
            <a:noFill/>
            <a:miter lim="800000"/>
            <a:headEnd/>
            <a:tailEnd/>
          </a:ln>
          <a:effectLst/>
        </p:spPr>
      </p:pic>
      <p:sp>
        <p:nvSpPr>
          <p:cNvPr id="5" name="TextBox 4"/>
          <p:cNvSpPr txBox="1"/>
          <p:nvPr/>
        </p:nvSpPr>
        <p:spPr>
          <a:xfrm>
            <a:off x="251520" y="3717032"/>
            <a:ext cx="3599062" cy="369332"/>
          </a:xfrm>
          <a:prstGeom prst="rect">
            <a:avLst/>
          </a:prstGeom>
          <a:noFill/>
        </p:spPr>
        <p:txBody>
          <a:bodyPr wrap="none" rtlCol="0">
            <a:spAutoFit/>
          </a:bodyPr>
          <a:lstStyle/>
          <a:p>
            <a:r>
              <a:rPr lang="en-GB" dirty="0" smtClean="0"/>
              <a:t>Walls of </a:t>
            </a:r>
            <a:r>
              <a:rPr lang="en-GB" dirty="0" err="1" smtClean="0"/>
              <a:t>Asine</a:t>
            </a:r>
            <a:r>
              <a:rPr lang="en-GB" dirty="0" smtClean="0"/>
              <a:t> (near the harbour)</a:t>
            </a:r>
            <a:endParaRPr lang="en-GB" dirty="0"/>
          </a:p>
        </p:txBody>
      </p:sp>
      <p:pic>
        <p:nvPicPr>
          <p:cNvPr id="1027" name="Picture 3"/>
          <p:cNvPicPr>
            <a:picLocks noChangeAspect="1" noChangeArrowheads="1"/>
          </p:cNvPicPr>
          <p:nvPr/>
        </p:nvPicPr>
        <p:blipFill>
          <a:blip r:embed="rId3" cstate="print"/>
          <a:srcRect/>
          <a:stretch>
            <a:fillRect/>
          </a:stretch>
        </p:blipFill>
        <p:spPr bwMode="auto">
          <a:xfrm>
            <a:off x="5220072" y="1196752"/>
            <a:ext cx="3923928" cy="5231904"/>
          </a:xfrm>
          <a:prstGeom prst="rect">
            <a:avLst/>
          </a:prstGeom>
          <a:noFill/>
          <a:ln w="9525">
            <a:noFill/>
            <a:miter lim="800000"/>
            <a:headEnd/>
            <a:tailEnd/>
          </a:ln>
          <a:effectLst/>
        </p:spPr>
      </p:pic>
      <p:sp>
        <p:nvSpPr>
          <p:cNvPr id="7" name="TextBox 6"/>
          <p:cNvSpPr txBox="1"/>
          <p:nvPr/>
        </p:nvSpPr>
        <p:spPr>
          <a:xfrm>
            <a:off x="2771800" y="4941168"/>
            <a:ext cx="1787669" cy="646331"/>
          </a:xfrm>
          <a:prstGeom prst="rect">
            <a:avLst/>
          </a:prstGeom>
          <a:noFill/>
        </p:spPr>
        <p:txBody>
          <a:bodyPr wrap="none" rtlCol="0">
            <a:spAutoFit/>
          </a:bodyPr>
          <a:lstStyle/>
          <a:p>
            <a:r>
              <a:rPr lang="en-GB" dirty="0" smtClean="0"/>
              <a:t>Walls of </a:t>
            </a:r>
            <a:r>
              <a:rPr lang="en-GB" dirty="0" err="1" smtClean="0"/>
              <a:t>Asine</a:t>
            </a:r>
            <a:r>
              <a:rPr lang="en-GB" dirty="0" smtClean="0"/>
              <a:t>, </a:t>
            </a:r>
          </a:p>
          <a:p>
            <a:r>
              <a:rPr lang="en-GB" dirty="0" smtClean="0"/>
              <a:t>Acropolis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1"/>
            <a:ext cx="5148064" cy="6864667"/>
          </a:xfrm>
          <a:prstGeom prst="rect">
            <a:avLst/>
          </a:prstGeom>
          <a:noFill/>
          <a:ln w="9525">
            <a:noFill/>
            <a:miter lim="800000"/>
            <a:headEnd/>
            <a:tailEnd/>
          </a:ln>
          <a:effectLst/>
        </p:spPr>
      </p:pic>
      <p:sp>
        <p:nvSpPr>
          <p:cNvPr id="3" name="TextBox 2"/>
          <p:cNvSpPr txBox="1"/>
          <p:nvPr/>
        </p:nvSpPr>
        <p:spPr>
          <a:xfrm>
            <a:off x="5436096" y="692696"/>
            <a:ext cx="3211135" cy="369332"/>
          </a:xfrm>
          <a:prstGeom prst="rect">
            <a:avLst/>
          </a:prstGeom>
          <a:noFill/>
        </p:spPr>
        <p:txBody>
          <a:bodyPr wrap="none" rtlCol="0">
            <a:spAutoFit/>
          </a:bodyPr>
          <a:lstStyle/>
          <a:p>
            <a:r>
              <a:rPr lang="en-GB" dirty="0" smtClean="0"/>
              <a:t>Mycenae, Entrance and Walls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1" y="-1"/>
            <a:ext cx="9143999" cy="6857999"/>
          </a:xfrm>
          <a:prstGeom prst="rect">
            <a:avLst/>
          </a:prstGeom>
          <a:noFill/>
          <a:ln w="9525">
            <a:noFill/>
            <a:miter lim="800000"/>
            <a:headEnd/>
            <a:tailEnd/>
          </a:ln>
          <a:effectLst/>
        </p:spPr>
      </p:pic>
      <p:sp>
        <p:nvSpPr>
          <p:cNvPr id="3" name="TextBox 2"/>
          <p:cNvSpPr txBox="1"/>
          <p:nvPr/>
        </p:nvSpPr>
        <p:spPr>
          <a:xfrm>
            <a:off x="683568" y="6093296"/>
            <a:ext cx="3637534" cy="369332"/>
          </a:xfrm>
          <a:prstGeom prst="rect">
            <a:avLst/>
          </a:prstGeom>
          <a:noFill/>
        </p:spPr>
        <p:txBody>
          <a:bodyPr wrap="none" rtlCol="0">
            <a:spAutoFit/>
          </a:bodyPr>
          <a:lstStyle/>
          <a:p>
            <a:r>
              <a:rPr lang="en-GB" dirty="0" smtClean="0"/>
              <a:t>Tiryns, Acropolis, Gate and Walls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Fortified Acropolis</a:t>
            </a:r>
            <a:endParaRPr lang="en-GB" dirty="0"/>
          </a:p>
        </p:txBody>
      </p:sp>
      <p:sp>
        <p:nvSpPr>
          <p:cNvPr id="3" name="Content Placeholder 2"/>
          <p:cNvSpPr>
            <a:spLocks noGrp="1"/>
          </p:cNvSpPr>
          <p:nvPr>
            <p:ph sz="half" idx="1"/>
          </p:nvPr>
        </p:nvSpPr>
        <p:spPr>
          <a:xfrm>
            <a:off x="0" y="928671"/>
            <a:ext cx="4038600" cy="3571900"/>
          </a:xfrm>
        </p:spPr>
        <p:txBody>
          <a:bodyPr/>
          <a:lstStyle/>
          <a:p>
            <a:r>
              <a:rPr lang="en-GB" dirty="0" smtClean="0"/>
              <a:t>Most poleis had a fortified acropolis, around which the </a:t>
            </a:r>
            <a:r>
              <a:rPr lang="en-GB" dirty="0" err="1" smtClean="0"/>
              <a:t>asty</a:t>
            </a:r>
            <a:r>
              <a:rPr lang="en-GB" dirty="0" smtClean="0"/>
              <a:t> was built. </a:t>
            </a:r>
          </a:p>
          <a:p>
            <a:r>
              <a:rPr lang="en-GB" dirty="0" smtClean="0"/>
              <a:t>This was the main defence of the polis against a siege in the archaic period. </a:t>
            </a:r>
          </a:p>
        </p:txBody>
      </p:sp>
      <p:pic>
        <p:nvPicPr>
          <p:cNvPr id="5" name="Content Placeholder 4" descr="acrocorinth_03.jpg"/>
          <p:cNvPicPr>
            <a:picLocks noGrp="1" noChangeAspect="1"/>
          </p:cNvPicPr>
          <p:nvPr>
            <p:ph sz="half" idx="2"/>
          </p:nvPr>
        </p:nvPicPr>
        <p:blipFill>
          <a:blip r:embed="rId3" cstate="print"/>
          <a:stretch>
            <a:fillRect/>
          </a:stretch>
        </p:blipFill>
        <p:spPr>
          <a:xfrm>
            <a:off x="4929190" y="928670"/>
            <a:ext cx="4038600" cy="2615988"/>
          </a:xfrm>
        </p:spPr>
      </p:pic>
      <p:sp>
        <p:nvSpPr>
          <p:cNvPr id="6" name="TextBox 5"/>
          <p:cNvSpPr txBox="1"/>
          <p:nvPr/>
        </p:nvSpPr>
        <p:spPr>
          <a:xfrm>
            <a:off x="4929190" y="3571876"/>
            <a:ext cx="2034531" cy="369332"/>
          </a:xfrm>
          <a:prstGeom prst="rect">
            <a:avLst/>
          </a:prstGeom>
          <a:noFill/>
        </p:spPr>
        <p:txBody>
          <a:bodyPr wrap="none" rtlCol="0">
            <a:spAutoFit/>
          </a:bodyPr>
          <a:lstStyle/>
          <a:p>
            <a:r>
              <a:rPr lang="en-GB" dirty="0" smtClean="0"/>
              <a:t>Acropolis Corinth</a:t>
            </a:r>
            <a:endParaRPr lang="en-GB" dirty="0"/>
          </a:p>
        </p:txBody>
      </p:sp>
      <p:pic>
        <p:nvPicPr>
          <p:cNvPr id="7" name="Picture 6" descr="acropolis_wideweb__430x303.jpg"/>
          <p:cNvPicPr>
            <a:picLocks noChangeAspect="1"/>
          </p:cNvPicPr>
          <p:nvPr/>
        </p:nvPicPr>
        <p:blipFill>
          <a:blip r:embed="rId4" cstate="print"/>
          <a:stretch>
            <a:fillRect/>
          </a:stretch>
        </p:blipFill>
        <p:spPr>
          <a:xfrm>
            <a:off x="4789002" y="3929066"/>
            <a:ext cx="4156572" cy="2928934"/>
          </a:xfrm>
          <a:prstGeom prst="rect">
            <a:avLst/>
          </a:prstGeom>
        </p:spPr>
      </p:pic>
      <p:sp>
        <p:nvSpPr>
          <p:cNvPr id="8" name="TextBox 7"/>
          <p:cNvSpPr txBox="1"/>
          <p:nvPr/>
        </p:nvSpPr>
        <p:spPr>
          <a:xfrm>
            <a:off x="2571736" y="4857760"/>
            <a:ext cx="1973617" cy="369332"/>
          </a:xfrm>
          <a:prstGeom prst="rect">
            <a:avLst/>
          </a:prstGeom>
          <a:noFill/>
        </p:spPr>
        <p:txBody>
          <a:bodyPr wrap="none" rtlCol="0">
            <a:spAutoFit/>
          </a:bodyPr>
          <a:lstStyle/>
          <a:p>
            <a:r>
              <a:rPr lang="en-GB" dirty="0" smtClean="0"/>
              <a:t>Acropolis Athens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Expanded Fortifications</a:t>
            </a:r>
            <a:endParaRPr lang="en-GB" dirty="0"/>
          </a:p>
        </p:txBody>
      </p:sp>
      <p:sp>
        <p:nvSpPr>
          <p:cNvPr id="3" name="Content Placeholder 2"/>
          <p:cNvSpPr>
            <a:spLocks noGrp="1"/>
          </p:cNvSpPr>
          <p:nvPr>
            <p:ph idx="1"/>
          </p:nvPr>
        </p:nvSpPr>
        <p:spPr/>
        <p:txBody>
          <a:bodyPr>
            <a:normAutofit/>
          </a:bodyPr>
          <a:lstStyle/>
          <a:p>
            <a:r>
              <a:rPr lang="en-GB" dirty="0" smtClean="0"/>
              <a:t>The classical period saw the building of greater fortifications in most poleis. </a:t>
            </a:r>
          </a:p>
          <a:p>
            <a:r>
              <a:rPr lang="en-GB" dirty="0" smtClean="0"/>
              <a:t>They often encompassed all or most of the </a:t>
            </a:r>
            <a:r>
              <a:rPr lang="en-GB" dirty="0" err="1" smtClean="0"/>
              <a:t>asty</a:t>
            </a:r>
            <a:r>
              <a:rPr lang="en-GB" dirty="0" smtClean="0"/>
              <a:t>.</a:t>
            </a:r>
          </a:p>
          <a:p>
            <a:r>
              <a:rPr lang="en-GB" dirty="0" smtClean="0"/>
              <a:t>Some poleis fortified their harbours.</a:t>
            </a:r>
          </a:p>
          <a:p>
            <a:r>
              <a:rPr lang="en-GB" dirty="0" smtClean="0"/>
              <a:t>Some poleis constructed Long Walls to connect them with their harbours.</a:t>
            </a:r>
          </a:p>
          <a:p>
            <a:r>
              <a:rPr lang="en-GB" dirty="0" smtClean="0"/>
              <a:t>Also independent forts and watchtowers  became common during the classical period.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Natural Defences</a:t>
            </a:r>
            <a:endParaRPr lang="en-GB" dirty="0"/>
          </a:p>
        </p:txBody>
      </p:sp>
      <p:sp>
        <p:nvSpPr>
          <p:cNvPr id="3" name="Content Placeholder 2"/>
          <p:cNvSpPr>
            <a:spLocks noGrp="1"/>
          </p:cNvSpPr>
          <p:nvPr>
            <p:ph idx="1"/>
          </p:nvPr>
        </p:nvSpPr>
        <p:spPr>
          <a:xfrm>
            <a:off x="457200" y="1000108"/>
            <a:ext cx="8229600" cy="5857892"/>
          </a:xfrm>
        </p:spPr>
        <p:txBody>
          <a:bodyPr>
            <a:normAutofit fontScale="77500" lnSpcReduction="20000"/>
          </a:bodyPr>
          <a:lstStyle/>
          <a:p>
            <a:r>
              <a:rPr lang="en-GB" dirty="0" smtClean="0"/>
              <a:t>Socrates proceeded: Has it ever caught your observation, Pericles, </a:t>
            </a:r>
            <a:r>
              <a:rPr lang="en-GB" b="1" dirty="0" smtClean="0"/>
              <a:t>that a high mountain barrier stretches like a bulwark in front of our country down towards Boeotia—cleft, moreover, by narrow and precipitous passes, the only avenues into the heart of Attica, which lies engirdled by a ring of natural fortresses</a:t>
            </a:r>
            <a:r>
              <a:rPr lang="en-GB" dirty="0" smtClean="0"/>
              <a:t>? </a:t>
            </a:r>
          </a:p>
          <a:p>
            <a:r>
              <a:rPr lang="en-GB" dirty="0" smtClean="0"/>
              <a:t>Per. Certainly I have. </a:t>
            </a:r>
          </a:p>
          <a:p>
            <a:r>
              <a:rPr lang="en-GB" dirty="0" smtClean="0"/>
              <a:t>Soc. Well, and have you ever heard tell of the </a:t>
            </a:r>
            <a:r>
              <a:rPr lang="en-GB" dirty="0" err="1" smtClean="0"/>
              <a:t>Mysians</a:t>
            </a:r>
            <a:r>
              <a:rPr lang="en-GB" dirty="0" smtClean="0"/>
              <a:t> and </a:t>
            </a:r>
            <a:r>
              <a:rPr lang="en-GB" dirty="0" err="1" smtClean="0"/>
              <a:t>Pisidians</a:t>
            </a:r>
            <a:r>
              <a:rPr lang="en-GB" dirty="0" smtClean="0"/>
              <a:t> living within the territory of the great king, </a:t>
            </a:r>
            <a:r>
              <a:rPr lang="en-GB" b="1" dirty="0" smtClean="0"/>
              <a:t>who, inside their mountain fortresses, lightly armed, are able to rush down and inflict much injury on the king's territory by their raids</a:t>
            </a:r>
            <a:r>
              <a:rPr lang="en-GB" dirty="0" smtClean="0"/>
              <a:t>, while preserving their </a:t>
            </a:r>
          </a:p>
          <a:p>
            <a:r>
              <a:rPr lang="en-GB" dirty="0" smtClean="0"/>
              <a:t>Per. Yes, the circumstance is not new to me. </a:t>
            </a:r>
          </a:p>
          <a:p>
            <a:r>
              <a:rPr lang="en-GB" dirty="0" smtClean="0"/>
              <a:t>And do you not think (added Socrates) that </a:t>
            </a:r>
            <a:r>
              <a:rPr lang="en-GB" b="1" dirty="0" smtClean="0"/>
              <a:t>a corps of young able-bodied Athenians, accoutred with lighter arms,  and holding our natural mountain rampart in possession, would prove at once a thorn in the enemy's side offensively, whilst defensively they would form a splendid bulwark to protect the country?</a:t>
            </a:r>
            <a:r>
              <a:rPr lang="en-GB" dirty="0" smtClean="0"/>
              <a:t> </a:t>
            </a:r>
          </a:p>
          <a:p>
            <a:r>
              <a:rPr lang="en-GB" dirty="0" smtClean="0"/>
              <a:t>Xenophon </a:t>
            </a:r>
            <a:r>
              <a:rPr lang="en-GB" i="1" dirty="0" smtClean="0"/>
              <a:t>Memorabilia</a:t>
            </a:r>
            <a:r>
              <a:rPr lang="en-GB" dirty="0" smtClean="0"/>
              <a:t> 3.5.25</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 Defences: </a:t>
            </a:r>
            <a:r>
              <a:rPr lang="en-GB" dirty="0" err="1" smtClean="0"/>
              <a:t>Attika</a:t>
            </a:r>
            <a:endParaRPr lang="en-GB" dirty="0"/>
          </a:p>
        </p:txBody>
      </p:sp>
      <p:pic>
        <p:nvPicPr>
          <p:cNvPr id="4" name="Content Placeholder 3" descr="AtticaMountain.jpg"/>
          <p:cNvPicPr>
            <a:picLocks noGrp="1" noChangeAspect="1"/>
          </p:cNvPicPr>
          <p:nvPr>
            <p:ph idx="1"/>
          </p:nvPr>
        </p:nvPicPr>
        <p:blipFill>
          <a:blip r:embed="rId3" cstate="print"/>
          <a:stretch>
            <a:fillRect/>
          </a:stretch>
        </p:blipFill>
        <p:spPr>
          <a:xfrm>
            <a:off x="1214414" y="1324830"/>
            <a:ext cx="6572296" cy="537613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44463" y="144463"/>
            <a:ext cx="8128000" cy="60960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 Defences: Laconia</a:t>
            </a:r>
            <a:endParaRPr lang="en-GB" dirty="0"/>
          </a:p>
        </p:txBody>
      </p:sp>
      <p:pic>
        <p:nvPicPr>
          <p:cNvPr id="4" name="Content Placeholder 3" descr="Sparta.jpg"/>
          <p:cNvPicPr>
            <a:picLocks noGrp="1" noChangeAspect="1"/>
          </p:cNvPicPr>
          <p:nvPr>
            <p:ph idx="1"/>
          </p:nvPr>
        </p:nvPicPr>
        <p:blipFill>
          <a:blip r:embed="rId3" cstate="print"/>
          <a:stretch>
            <a:fillRect/>
          </a:stretch>
        </p:blipFill>
        <p:spPr>
          <a:xfrm>
            <a:off x="1761177" y="1600200"/>
            <a:ext cx="5621645" cy="470852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8893234" cy="6669360"/>
          </a:xfrm>
          <a:prstGeom prst="rect">
            <a:avLst/>
          </a:prstGeom>
          <a:noFill/>
          <a:ln w="9525">
            <a:noFill/>
            <a:miter lim="800000"/>
            <a:headEnd/>
            <a:tailEnd/>
          </a:ln>
          <a:effectLst/>
        </p:spPr>
      </p:pic>
      <p:sp>
        <p:nvSpPr>
          <p:cNvPr id="5" name="TextBox 4"/>
          <p:cNvSpPr txBox="1"/>
          <p:nvPr/>
        </p:nvSpPr>
        <p:spPr>
          <a:xfrm>
            <a:off x="611560" y="6309320"/>
            <a:ext cx="4863832" cy="369332"/>
          </a:xfrm>
          <a:prstGeom prst="rect">
            <a:avLst/>
          </a:prstGeom>
          <a:noFill/>
        </p:spPr>
        <p:txBody>
          <a:bodyPr wrap="none" rtlCol="0">
            <a:spAutoFit/>
          </a:bodyPr>
          <a:lstStyle/>
          <a:p>
            <a:r>
              <a:rPr lang="en-GB" dirty="0" smtClean="0"/>
              <a:t>View of the </a:t>
            </a:r>
            <a:r>
              <a:rPr lang="en-GB" dirty="0" err="1" smtClean="0"/>
              <a:t>Taygetos</a:t>
            </a:r>
            <a:r>
              <a:rPr lang="en-GB" dirty="0" smtClean="0"/>
              <a:t> range from Sparta itself</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cstate="print"/>
          <a:srcRect/>
          <a:stretch>
            <a:fillRect/>
          </a:stretch>
        </p:blipFill>
        <p:spPr bwMode="auto">
          <a:xfrm>
            <a:off x="144463" y="144463"/>
            <a:ext cx="8676009" cy="6507006"/>
          </a:xfrm>
          <a:prstGeom prst="rect">
            <a:avLst/>
          </a:prstGeom>
          <a:noFill/>
          <a:ln w="9525">
            <a:noFill/>
            <a:miter lim="800000"/>
            <a:headEnd/>
            <a:tailEnd/>
          </a:ln>
          <a:effectLst/>
        </p:spPr>
      </p:pic>
      <p:sp>
        <p:nvSpPr>
          <p:cNvPr id="4" name="TextBox 3"/>
          <p:cNvSpPr txBox="1"/>
          <p:nvPr/>
        </p:nvSpPr>
        <p:spPr>
          <a:xfrm>
            <a:off x="1043608" y="5877272"/>
            <a:ext cx="6986208" cy="369332"/>
          </a:xfrm>
          <a:prstGeom prst="rect">
            <a:avLst/>
          </a:prstGeom>
          <a:noFill/>
        </p:spPr>
        <p:txBody>
          <a:bodyPr wrap="none" rtlCol="0">
            <a:spAutoFit/>
          </a:bodyPr>
          <a:lstStyle/>
          <a:p>
            <a:r>
              <a:rPr lang="en-GB" dirty="0" smtClean="0"/>
              <a:t>Entering Lakonia from the north. This is on top of the lower ridges.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err="1" smtClean="0"/>
              <a:t>Watchposts</a:t>
            </a:r>
            <a:r>
              <a:rPr lang="en-GB" dirty="0" smtClean="0"/>
              <a:t> and Garrisons</a:t>
            </a:r>
            <a:endParaRPr lang="en-GB" dirty="0"/>
          </a:p>
        </p:txBody>
      </p:sp>
      <p:sp>
        <p:nvSpPr>
          <p:cNvPr id="3" name="Content Placeholder 2"/>
          <p:cNvSpPr>
            <a:spLocks noGrp="1"/>
          </p:cNvSpPr>
          <p:nvPr>
            <p:ph idx="1"/>
          </p:nvPr>
        </p:nvSpPr>
        <p:spPr>
          <a:xfrm>
            <a:off x="457200" y="928670"/>
            <a:ext cx="8229600" cy="5715040"/>
          </a:xfrm>
        </p:spPr>
        <p:txBody>
          <a:bodyPr>
            <a:normAutofit fontScale="70000" lnSpcReduction="20000"/>
          </a:bodyPr>
          <a:lstStyle/>
          <a:p>
            <a:r>
              <a:rPr lang="en-GB" dirty="0" smtClean="0"/>
              <a:t>Soc. Well then, we will defer tending advice on the topic of peace or war, in a maiden speech at any rate.  I can understand that, owing to the magnitude of the questions, in these early days of your ministry you have not yet fully examined them</a:t>
            </a:r>
            <a:r>
              <a:rPr lang="en-GB" b="1" dirty="0" smtClean="0"/>
              <a:t>. But come, I am sure that you have studied the defences of the country, at all events, and you know exactly how many forts and outposts are serviceable  and how many are not; you can tell us which garrisons are strong enough and which defective; and you are prepared to throw in the weight of your advice in favour of increasing the serviceable outposts and sweeping away those that are superfluous?</a:t>
            </a:r>
            <a:r>
              <a:rPr lang="en-GB" dirty="0" smtClean="0"/>
              <a:t> </a:t>
            </a:r>
          </a:p>
          <a:p>
            <a:r>
              <a:rPr lang="en-GB" dirty="0" err="1" smtClean="0"/>
              <a:t>Glauc</a:t>
            </a:r>
            <a:r>
              <a:rPr lang="en-GB" dirty="0" smtClean="0"/>
              <a:t>. Yes, sweep them all away, that's my advice; for any good that is likely to come of them! Defences indeed! so maintained that the property of the rural districts is simply pilfered. </a:t>
            </a:r>
          </a:p>
          <a:p>
            <a:r>
              <a:rPr lang="en-GB" dirty="0" smtClean="0"/>
              <a:t>But suppose you sweep away the outposts (he asked), may not something worse, think you, be the consequence? will not sheer plundering be free to any ruffian who likes?... But may I ask is this judgment the result of personal inspection? have you gone yourself and examined the defences? or how do you know that they are all maintained as you say? </a:t>
            </a:r>
          </a:p>
          <a:p>
            <a:r>
              <a:rPr lang="en-GB" dirty="0" err="1" smtClean="0"/>
              <a:t>Glauc</a:t>
            </a:r>
            <a:r>
              <a:rPr lang="en-GB" dirty="0" smtClean="0"/>
              <a:t>. I conjecture that it is so. </a:t>
            </a:r>
          </a:p>
          <a:p>
            <a:r>
              <a:rPr lang="en-GB" dirty="0" smtClean="0"/>
              <a:t>Xenophon </a:t>
            </a:r>
            <a:r>
              <a:rPr lang="en-GB" i="1" dirty="0" smtClean="0"/>
              <a:t>Memorabilia</a:t>
            </a:r>
            <a:r>
              <a:rPr lang="en-GB" dirty="0" smtClean="0"/>
              <a:t> 3.6.10-1</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err="1" smtClean="0"/>
              <a:t>Dekeleia</a:t>
            </a:r>
            <a:endParaRPr lang="en-GB" dirty="0"/>
          </a:p>
        </p:txBody>
      </p:sp>
      <p:sp>
        <p:nvSpPr>
          <p:cNvPr id="3" name="Content Placeholder 2"/>
          <p:cNvSpPr>
            <a:spLocks noGrp="1"/>
          </p:cNvSpPr>
          <p:nvPr>
            <p:ph idx="1"/>
          </p:nvPr>
        </p:nvSpPr>
        <p:spPr>
          <a:xfrm>
            <a:off x="457200" y="928670"/>
            <a:ext cx="8229600" cy="5715040"/>
          </a:xfrm>
        </p:spPr>
        <p:txBody>
          <a:bodyPr>
            <a:normAutofit fontScale="85000" lnSpcReduction="20000"/>
          </a:bodyPr>
          <a:lstStyle/>
          <a:p>
            <a:r>
              <a:rPr lang="en-GB" b="1" dirty="0" smtClean="0"/>
              <a:t>You must fortify </a:t>
            </a:r>
            <a:r>
              <a:rPr lang="en-GB" b="1" dirty="0" err="1" smtClean="0"/>
              <a:t>Decelea</a:t>
            </a:r>
            <a:r>
              <a:rPr lang="en-GB" b="1" dirty="0" smtClean="0"/>
              <a:t> in Attica</a:t>
            </a:r>
            <a:r>
              <a:rPr lang="en-GB" dirty="0" smtClean="0"/>
              <a:t>, the blow of which the Athenians are always most afraid and the only one that they think they have not experienced in the present war; the surest method of harming an enemy being to find out what he most fears, and to choose this means of attacking him, since every one naturally knows best his own weak points and fears accordingly. </a:t>
            </a:r>
            <a:r>
              <a:rPr lang="en-GB" b="1" dirty="0" smtClean="0"/>
              <a:t>The fortification in question, while it benefits you, will create difficulties for your adversaries, of which I shall pass over many, and shall only mention the chief. Whatever property there is in the country will most of it become yours, either by capture or surrender; and the Athenians will at once be deprived of their revenues from the silver mines at </a:t>
            </a:r>
            <a:r>
              <a:rPr lang="en-GB" b="1" dirty="0" err="1" smtClean="0"/>
              <a:t>Laurium</a:t>
            </a:r>
            <a:r>
              <a:rPr lang="en-GB" dirty="0" smtClean="0"/>
              <a:t>, of their present gains from their land and from the law courts, and above all of the revenue from their allies, which will be paid less regularly, as they lose their awe of Athens and see you addressing yourselves with vigour to the war. Thucydides 6.90</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Aigosthena</a:t>
            </a:r>
            <a:endParaRPr lang="en-GB" dirty="0"/>
          </a:p>
        </p:txBody>
      </p:sp>
      <p:sp>
        <p:nvSpPr>
          <p:cNvPr id="4" name="Content Placeholder 3"/>
          <p:cNvSpPr>
            <a:spLocks noGrp="1"/>
          </p:cNvSpPr>
          <p:nvPr>
            <p:ph sz="half" idx="1"/>
          </p:nvPr>
        </p:nvSpPr>
        <p:spPr>
          <a:xfrm>
            <a:off x="0" y="836712"/>
            <a:ext cx="2915816" cy="6021288"/>
          </a:xfrm>
        </p:spPr>
        <p:txBody>
          <a:bodyPr>
            <a:normAutofit/>
          </a:bodyPr>
          <a:lstStyle/>
          <a:p>
            <a:r>
              <a:rPr lang="en-GB" dirty="0" err="1" smtClean="0"/>
              <a:t>Aigosthena</a:t>
            </a:r>
            <a:r>
              <a:rPr lang="en-GB" dirty="0" smtClean="0"/>
              <a:t> was on the border between </a:t>
            </a:r>
            <a:r>
              <a:rPr lang="en-GB" dirty="0" err="1" smtClean="0"/>
              <a:t>Attika</a:t>
            </a:r>
            <a:r>
              <a:rPr lang="en-GB" dirty="0" smtClean="0"/>
              <a:t> and the </a:t>
            </a:r>
            <a:r>
              <a:rPr lang="en-GB" dirty="0" err="1" smtClean="0"/>
              <a:t>Megarid</a:t>
            </a:r>
            <a:r>
              <a:rPr lang="en-GB" dirty="0" smtClean="0"/>
              <a:t>.</a:t>
            </a:r>
          </a:p>
          <a:p>
            <a:r>
              <a:rPr lang="en-GB" dirty="0" smtClean="0"/>
              <a:t>It was built jointly as a fort in the fourth century, probably against Theban aggression.</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896016" y="1484784"/>
            <a:ext cx="5856650" cy="4392488"/>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Classics\Photo Archive\EA\Greece\14 April photos 1\PICT4814.jpg"/>
          <p:cNvPicPr>
            <a:picLocks noChangeAspect="1" noChangeArrowheads="1"/>
          </p:cNvPicPr>
          <p:nvPr/>
        </p:nvPicPr>
        <p:blipFill>
          <a:blip r:embed="rId2" cstate="print"/>
          <a:srcRect/>
          <a:stretch>
            <a:fillRect/>
          </a:stretch>
        </p:blipFill>
        <p:spPr bwMode="auto">
          <a:xfrm>
            <a:off x="0" y="0"/>
            <a:ext cx="4572000" cy="6096000"/>
          </a:xfrm>
          <a:prstGeom prst="rect">
            <a:avLst/>
          </a:prstGeom>
          <a:noFill/>
        </p:spPr>
      </p:pic>
      <p:pic>
        <p:nvPicPr>
          <p:cNvPr id="8195" name="Picture 3" descr="S:\Classics\Photo Archive\EA\Greece\14 April photos 1\PICT4827.jpg"/>
          <p:cNvPicPr>
            <a:picLocks noChangeAspect="1" noChangeArrowheads="1"/>
          </p:cNvPicPr>
          <p:nvPr/>
        </p:nvPicPr>
        <p:blipFill>
          <a:blip r:embed="rId3" cstate="print"/>
          <a:srcRect/>
          <a:stretch>
            <a:fillRect/>
          </a:stretch>
        </p:blipFill>
        <p:spPr bwMode="auto">
          <a:xfrm>
            <a:off x="4499992" y="3374995"/>
            <a:ext cx="4644008" cy="3483006"/>
          </a:xfrm>
          <a:prstGeom prst="rect">
            <a:avLst/>
          </a:prstGeom>
          <a:noFill/>
        </p:spPr>
      </p:pic>
      <p:pic>
        <p:nvPicPr>
          <p:cNvPr id="8196" name="Picture 4" descr="S:\Classics\Photo Archive\EA\Greece\14 April photos 1\PICT4830.jpg"/>
          <p:cNvPicPr>
            <a:picLocks noChangeAspect="1" noChangeArrowheads="1"/>
          </p:cNvPicPr>
          <p:nvPr/>
        </p:nvPicPr>
        <p:blipFill>
          <a:blip r:embed="rId4" cstate="print"/>
          <a:srcRect/>
          <a:stretch>
            <a:fillRect/>
          </a:stretch>
        </p:blipFill>
        <p:spPr bwMode="auto">
          <a:xfrm>
            <a:off x="4427984" y="0"/>
            <a:ext cx="4832085" cy="3624064"/>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Classics\Photo Archive\EA\Greece\14 April photos 1\PICT4895.jpg"/>
          <p:cNvPicPr>
            <a:picLocks noChangeAspect="1" noChangeArrowheads="1"/>
          </p:cNvPicPr>
          <p:nvPr/>
        </p:nvPicPr>
        <p:blipFill>
          <a:blip r:embed="rId2" cstate="print"/>
          <a:srcRect/>
          <a:stretch>
            <a:fillRect/>
          </a:stretch>
        </p:blipFill>
        <p:spPr bwMode="auto">
          <a:xfrm>
            <a:off x="0" y="0"/>
            <a:ext cx="5072112" cy="3804084"/>
          </a:xfrm>
          <a:prstGeom prst="rect">
            <a:avLst/>
          </a:prstGeom>
          <a:noFill/>
        </p:spPr>
      </p:pic>
      <p:pic>
        <p:nvPicPr>
          <p:cNvPr id="9219" name="Picture 3" descr="S:\Classics\Photo Archive\EA\Greece\14 April photos 1\PICT4911.jpg"/>
          <p:cNvPicPr>
            <a:picLocks noChangeAspect="1" noChangeArrowheads="1"/>
          </p:cNvPicPr>
          <p:nvPr/>
        </p:nvPicPr>
        <p:blipFill>
          <a:blip r:embed="rId3" cstate="print"/>
          <a:srcRect/>
          <a:stretch>
            <a:fillRect/>
          </a:stretch>
        </p:blipFill>
        <p:spPr bwMode="auto">
          <a:xfrm>
            <a:off x="5076056" y="0"/>
            <a:ext cx="3528138" cy="4704184"/>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S:\Classics\Photo Archive\EA\Greece\14 April photos 1\PICT5010.jpg"/>
          <p:cNvPicPr>
            <a:picLocks noChangeAspect="1" noChangeArrowheads="1"/>
          </p:cNvPicPr>
          <p:nvPr/>
        </p:nvPicPr>
        <p:blipFill>
          <a:blip r:embed="rId2" cstate="print"/>
          <a:srcRect/>
          <a:stretch>
            <a:fillRect/>
          </a:stretch>
        </p:blipFill>
        <p:spPr bwMode="auto">
          <a:xfrm>
            <a:off x="2286000" y="381000"/>
            <a:ext cx="4572000" cy="609600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Long Walls</a:t>
            </a:r>
            <a:endParaRPr lang="en-GB" dirty="0"/>
          </a:p>
        </p:txBody>
      </p:sp>
      <p:sp>
        <p:nvSpPr>
          <p:cNvPr id="3" name="Content Placeholder 2"/>
          <p:cNvSpPr>
            <a:spLocks noGrp="1"/>
          </p:cNvSpPr>
          <p:nvPr>
            <p:ph sz="half" idx="1"/>
          </p:nvPr>
        </p:nvSpPr>
        <p:spPr>
          <a:xfrm>
            <a:off x="214282" y="1571612"/>
            <a:ext cx="4038600" cy="4525963"/>
          </a:xfrm>
        </p:spPr>
        <p:txBody>
          <a:bodyPr/>
          <a:lstStyle/>
          <a:p>
            <a:r>
              <a:rPr lang="en-GB" dirty="0" smtClean="0"/>
              <a:t>About this time the Athenians began to build the long walls to the sea, that towards </a:t>
            </a:r>
            <a:r>
              <a:rPr lang="en-GB" dirty="0" err="1" smtClean="0"/>
              <a:t>Phalerum</a:t>
            </a:r>
            <a:r>
              <a:rPr lang="en-GB" dirty="0" smtClean="0"/>
              <a:t> and that towards Piraeus. Thucydides 1.107</a:t>
            </a:r>
            <a:endParaRPr lang="en-GB" dirty="0"/>
          </a:p>
        </p:txBody>
      </p:sp>
      <p:pic>
        <p:nvPicPr>
          <p:cNvPr id="2051" name="Picture 3"/>
          <p:cNvPicPr>
            <a:picLocks noChangeAspect="1" noChangeArrowheads="1"/>
          </p:cNvPicPr>
          <p:nvPr/>
        </p:nvPicPr>
        <p:blipFill>
          <a:blip r:embed="rId3" cstate="print"/>
          <a:srcRect/>
          <a:stretch>
            <a:fillRect/>
          </a:stretch>
        </p:blipFill>
        <p:spPr bwMode="auto">
          <a:xfrm>
            <a:off x="4356854" y="1571612"/>
            <a:ext cx="4601092" cy="3571900"/>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Make the city into an island</a:t>
            </a:r>
            <a:endParaRPr lang="en-GB" dirty="0"/>
          </a:p>
        </p:txBody>
      </p:sp>
      <p:sp>
        <p:nvSpPr>
          <p:cNvPr id="3" name="Content Placeholder 2"/>
          <p:cNvSpPr>
            <a:spLocks noGrp="1"/>
          </p:cNvSpPr>
          <p:nvPr>
            <p:ph idx="1"/>
          </p:nvPr>
        </p:nvSpPr>
        <p:spPr>
          <a:xfrm>
            <a:off x="457200" y="1285860"/>
            <a:ext cx="8229600" cy="5357850"/>
          </a:xfrm>
        </p:spPr>
        <p:txBody>
          <a:bodyPr>
            <a:normAutofit fontScale="77500" lnSpcReduction="20000"/>
          </a:bodyPr>
          <a:lstStyle/>
          <a:p>
            <a:r>
              <a:rPr lang="en-GB" dirty="0" smtClean="0"/>
              <a:t>he rule of the sea is indeed a great matter. Consider for a moment. </a:t>
            </a:r>
            <a:r>
              <a:rPr lang="en-GB" b="1" dirty="0" smtClean="0"/>
              <a:t>Suppose that we were islanders; can you conceive a more impregnable position? </a:t>
            </a:r>
            <a:r>
              <a:rPr lang="en-GB" dirty="0" smtClean="0"/>
              <a:t>Well, this in future should, as far as possible, be our conception of our position. Dismissing all thought of our land and houses, we must vigilantly guard the sea and the city. No irritation that we may feel for the former must provoke us to a battle with the numerical superiority of the Peloponnesians. </a:t>
            </a:r>
            <a:r>
              <a:rPr lang="en-GB" b="1" dirty="0" smtClean="0"/>
              <a:t>A victory would only be succeeded by another battle against the same superiority: a reverse involves the loss of our allies, the source of our strength, who will not remain quiet a day after we become unable to march against them.</a:t>
            </a:r>
            <a:r>
              <a:rPr lang="en-GB" dirty="0" smtClean="0"/>
              <a:t> We must cry not over the loss of houses and land but of men's lives; since houses and land do not gain men, but men them. </a:t>
            </a:r>
            <a:r>
              <a:rPr lang="en-GB" b="1" dirty="0" smtClean="0"/>
              <a:t>And if I had thought that I could persuade you, I would have bid you go out and lay them waste with your own hands, and show the Peloponnesians that this at any rate will not make you submit.</a:t>
            </a:r>
            <a:r>
              <a:rPr lang="en-GB" dirty="0" smtClean="0"/>
              <a:t> Thucydides 1.143</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Fortifications and Siege warfare</a:t>
            </a:r>
            <a:endParaRPr lang="en-GB" dirty="0"/>
          </a:p>
        </p:txBody>
      </p:sp>
      <p:sp>
        <p:nvSpPr>
          <p:cNvPr id="5" name="Content Placeholder 4"/>
          <p:cNvSpPr>
            <a:spLocks noGrp="1"/>
          </p:cNvSpPr>
          <p:nvPr>
            <p:ph sz="half" idx="1"/>
          </p:nvPr>
        </p:nvSpPr>
        <p:spPr/>
        <p:txBody>
          <a:bodyPr>
            <a:normAutofit fontScale="92500"/>
          </a:bodyPr>
          <a:lstStyle/>
          <a:p>
            <a:r>
              <a:rPr lang="en-GB" dirty="0" smtClean="0"/>
              <a:t>The fourth century saw new and improved fortifications due to the advancement of siege warfare and the invention of new and improved siege engines.</a:t>
            </a:r>
          </a:p>
          <a:p>
            <a:r>
              <a:rPr lang="en-GB" dirty="0" smtClean="0"/>
              <a:t>A good example of the new type of fortification are the towers of Messene</a:t>
            </a:r>
            <a:endParaRPr lang="en-GB" dirty="0"/>
          </a:p>
        </p:txBody>
      </p:sp>
      <p:pic>
        <p:nvPicPr>
          <p:cNvPr id="10242" name="Picture 2"/>
          <p:cNvPicPr>
            <a:picLocks noGrp="1" noChangeAspect="1" noChangeArrowheads="1"/>
          </p:cNvPicPr>
          <p:nvPr>
            <p:ph sz="half" idx="2"/>
          </p:nvPr>
        </p:nvPicPr>
        <p:blipFill>
          <a:blip r:embed="rId3" cstate="print"/>
          <a:srcRect/>
          <a:stretch>
            <a:fillRect/>
          </a:stretch>
        </p:blipFill>
        <p:spPr bwMode="auto">
          <a:xfrm>
            <a:off x="4648200" y="2348706"/>
            <a:ext cx="4038600" cy="3028950"/>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0" y="0"/>
            <a:ext cx="4643561" cy="3482671"/>
          </a:xfrm>
          <a:prstGeom prst="rect">
            <a:avLst/>
          </a:prstGeom>
          <a:noFill/>
          <a:ln w="9525">
            <a:noFill/>
            <a:miter lim="800000"/>
            <a:headEnd/>
            <a:tailEnd/>
          </a:ln>
          <a:effectLst/>
        </p:spPr>
      </p:pic>
      <p:pic>
        <p:nvPicPr>
          <p:cNvPr id="11267" name="Picture 3"/>
          <p:cNvPicPr>
            <a:picLocks noChangeAspect="1" noChangeArrowheads="1"/>
          </p:cNvPicPr>
          <p:nvPr/>
        </p:nvPicPr>
        <p:blipFill>
          <a:blip r:embed="rId3" cstate="print"/>
          <a:srcRect/>
          <a:stretch>
            <a:fillRect/>
          </a:stretch>
        </p:blipFill>
        <p:spPr bwMode="auto">
          <a:xfrm>
            <a:off x="0" y="3434581"/>
            <a:ext cx="4564559" cy="3423419"/>
          </a:xfrm>
          <a:prstGeom prst="rect">
            <a:avLst/>
          </a:prstGeom>
          <a:noFill/>
          <a:ln w="9525">
            <a:noFill/>
            <a:miter lim="800000"/>
            <a:headEnd/>
            <a:tailEnd/>
          </a:ln>
          <a:effectLst/>
        </p:spPr>
      </p:pic>
      <p:pic>
        <p:nvPicPr>
          <p:cNvPr id="11268" name="Picture 4"/>
          <p:cNvPicPr>
            <a:picLocks noChangeAspect="1" noChangeArrowheads="1"/>
          </p:cNvPicPr>
          <p:nvPr/>
        </p:nvPicPr>
        <p:blipFill>
          <a:blip r:embed="rId4" cstate="print"/>
          <a:srcRect/>
          <a:stretch>
            <a:fillRect/>
          </a:stretch>
        </p:blipFill>
        <p:spPr bwMode="auto">
          <a:xfrm>
            <a:off x="4572000" y="404664"/>
            <a:ext cx="4572000" cy="6096000"/>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0" y="0"/>
            <a:ext cx="5003601" cy="3752701"/>
          </a:xfrm>
          <a:prstGeom prst="rect">
            <a:avLst/>
          </a:prstGeom>
          <a:noFill/>
          <a:ln w="9525">
            <a:noFill/>
            <a:miter lim="800000"/>
            <a:headEnd/>
            <a:tailEnd/>
          </a:ln>
          <a:effectLst/>
        </p:spPr>
      </p:pic>
      <p:pic>
        <p:nvPicPr>
          <p:cNvPr id="12291" name="Picture 3"/>
          <p:cNvPicPr>
            <a:picLocks noChangeAspect="1" noChangeArrowheads="1"/>
          </p:cNvPicPr>
          <p:nvPr/>
        </p:nvPicPr>
        <p:blipFill>
          <a:blip r:embed="rId3" cstate="print"/>
          <a:srcRect/>
          <a:stretch>
            <a:fillRect/>
          </a:stretch>
        </p:blipFill>
        <p:spPr bwMode="auto">
          <a:xfrm>
            <a:off x="4716016" y="0"/>
            <a:ext cx="3867894" cy="5157192"/>
          </a:xfrm>
          <a:prstGeom prst="rect">
            <a:avLst/>
          </a:prstGeom>
          <a:noFill/>
          <a:ln w="9525">
            <a:noFill/>
            <a:miter lim="800000"/>
            <a:headEnd/>
            <a:tailEnd/>
          </a:ln>
          <a:effectLst/>
        </p:spPr>
      </p:pic>
      <p:pic>
        <p:nvPicPr>
          <p:cNvPr id="12292" name="Picture 4"/>
          <p:cNvPicPr>
            <a:picLocks noChangeAspect="1" noChangeArrowheads="1"/>
          </p:cNvPicPr>
          <p:nvPr/>
        </p:nvPicPr>
        <p:blipFill>
          <a:blip r:embed="rId4" cstate="print"/>
          <a:srcRect/>
          <a:stretch>
            <a:fillRect/>
          </a:stretch>
        </p:blipFill>
        <p:spPr bwMode="auto">
          <a:xfrm>
            <a:off x="179512" y="3483341"/>
            <a:ext cx="4499545" cy="3374659"/>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Reading</a:t>
            </a:r>
            <a:endParaRPr lang="en-GB" dirty="0"/>
          </a:p>
        </p:txBody>
      </p:sp>
      <p:sp>
        <p:nvSpPr>
          <p:cNvPr id="5" name="Content Placeholder 4"/>
          <p:cNvSpPr>
            <a:spLocks noGrp="1"/>
          </p:cNvSpPr>
          <p:nvPr>
            <p:ph idx="1"/>
          </p:nvPr>
        </p:nvSpPr>
        <p:spPr/>
        <p:txBody>
          <a:bodyPr/>
          <a:lstStyle/>
          <a:p>
            <a:r>
              <a:rPr lang="en-GB" dirty="0" smtClean="0"/>
              <a:t>Munn, M. H. </a:t>
            </a:r>
            <a:r>
              <a:rPr lang="en-GB" i="1" dirty="0" smtClean="0"/>
              <a:t>The Defence of Attica </a:t>
            </a:r>
            <a:r>
              <a:rPr lang="en-GB" dirty="0" smtClean="0"/>
              <a:t>(1993), pp.1-36, 187-98.</a:t>
            </a:r>
          </a:p>
          <a:p>
            <a:r>
              <a:rPr lang="en-GB" i="1" dirty="0" smtClean="0"/>
              <a:t>Available as an E-Book (California Digital Library) </a:t>
            </a:r>
            <a:r>
              <a:rPr lang="en-GB" i="1" dirty="0" smtClean="0">
                <a:hlinkClick r:id="rId3"/>
              </a:rPr>
              <a:t>http://publishing.cdlib.org/ucpressebooks/</a:t>
            </a:r>
            <a:r>
              <a:rPr lang="en-GB" i="1" dirty="0" smtClean="0"/>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130</TotalTime>
  <Words>1195</Words>
  <Application>Microsoft Office PowerPoint</Application>
  <PresentationFormat>On-screen Show (4:3)</PresentationFormat>
  <Paragraphs>69</Paragraphs>
  <Slides>26</Slides>
  <Notes>15</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Apex</vt:lpstr>
      <vt:lpstr>Armies and navies</vt:lpstr>
      <vt:lpstr>Prehistory</vt:lpstr>
      <vt:lpstr>Slide 3</vt:lpstr>
      <vt:lpstr>Slide 4</vt:lpstr>
      <vt:lpstr>Slide 5</vt:lpstr>
      <vt:lpstr>The Fortified Acropolis</vt:lpstr>
      <vt:lpstr>Expanded Fortifications</vt:lpstr>
      <vt:lpstr>Natural Defences</vt:lpstr>
      <vt:lpstr>Natural Defences: Attika</vt:lpstr>
      <vt:lpstr>Slide 10</vt:lpstr>
      <vt:lpstr>Natural Defences: Laconia</vt:lpstr>
      <vt:lpstr>Slide 12</vt:lpstr>
      <vt:lpstr>Slide 13</vt:lpstr>
      <vt:lpstr>Watchposts and Garrisons</vt:lpstr>
      <vt:lpstr>Dekeleia</vt:lpstr>
      <vt:lpstr>Aigosthena</vt:lpstr>
      <vt:lpstr>Slide 17</vt:lpstr>
      <vt:lpstr>Slide 18</vt:lpstr>
      <vt:lpstr>Slide 19</vt:lpstr>
      <vt:lpstr>The Long Walls</vt:lpstr>
      <vt:lpstr>Make the city into an island</vt:lpstr>
      <vt:lpstr>Fortifications and Siege warfare</vt:lpstr>
      <vt:lpstr>Slide 23</vt:lpstr>
      <vt:lpstr>Slide 24</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43</cp:revision>
  <dcterms:created xsi:type="dcterms:W3CDTF">2009-02-19T08:21:21Z</dcterms:created>
  <dcterms:modified xsi:type="dcterms:W3CDTF">2012-12-06T09:51:44Z</dcterms:modified>
</cp:coreProperties>
</file>