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0" r:id="rId1"/>
  </p:sldMasterIdLst>
  <p:notesMasterIdLst>
    <p:notesMasterId r:id="rId12"/>
  </p:notesMasterIdLst>
  <p:sldIdLst>
    <p:sldId id="256"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528A9B-4B58-9BFB-F710-BD5633BD5336}" v="1340" dt="2024-03-20T23:54:19.590"/>
    <p1510:client id="{9FF8C84F-F31E-0AF6-DEFA-F20A4AAA6AFE}" v="750" dt="2024-03-19T14:14:29.3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3B73FA-2F5C-47AE-BA73-97161D5415CE}" type="datetimeFigureOut">
              <a:t>3/20/2024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3F3497-26F3-4B96-8BC7-509B79E04457}" type="slidenum">
              <a:t>‹#›</a:t>
            </a:fld>
            <a:endParaRPr lang="en-GB"/>
          </a:p>
        </p:txBody>
      </p:sp>
    </p:spTree>
    <p:extLst>
      <p:ext uri="{BB962C8B-B14F-4D97-AF65-F5344CB8AC3E}">
        <p14:creationId xmlns:p14="http://schemas.microsoft.com/office/powerpoint/2010/main" val="709032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bbc.co.uk/news/health-55863841"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Introduce myself and a brief outline of what the presentation is about.</a:t>
            </a:r>
          </a:p>
        </p:txBody>
      </p:sp>
      <p:sp>
        <p:nvSpPr>
          <p:cNvPr id="4" name="Slide Number Placeholder 3"/>
          <p:cNvSpPr>
            <a:spLocks noGrp="1"/>
          </p:cNvSpPr>
          <p:nvPr>
            <p:ph type="sldNum" sz="quarter" idx="5"/>
          </p:nvPr>
        </p:nvSpPr>
        <p:spPr/>
        <p:txBody>
          <a:bodyPr/>
          <a:lstStyle/>
          <a:p>
            <a:fld id="{1A3F3497-26F3-4B96-8BC7-509B79E04457}" type="slidenum">
              <a:t>1</a:t>
            </a:fld>
            <a:endParaRPr lang="en-GB"/>
          </a:p>
        </p:txBody>
      </p:sp>
    </p:spTree>
    <p:extLst>
      <p:ext uri="{BB962C8B-B14F-4D97-AF65-F5344CB8AC3E}">
        <p14:creationId xmlns:p14="http://schemas.microsoft.com/office/powerpoint/2010/main" val="2933493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self</a:t>
            </a:r>
          </a:p>
          <a:p>
            <a:r>
              <a:rPr lang="en-US" dirty="0"/>
              <a:t>Decade I have chosen is the 80's. Many major events took place during this decade that would have impacted the lives of young people in Briton.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A3F3497-26F3-4B96-8BC7-509B79E04457}" type="slidenum">
              <a:rPr lang="en-GB"/>
              <a:t>2</a:t>
            </a:fld>
            <a:endParaRPr lang="en-GB"/>
          </a:p>
        </p:txBody>
      </p:sp>
    </p:spTree>
    <p:extLst>
      <p:ext uri="{BB962C8B-B14F-4D97-AF65-F5344CB8AC3E}">
        <p14:creationId xmlns:p14="http://schemas.microsoft.com/office/powerpoint/2010/main" val="3690447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There were a number of major events that happened in the 1980's that would have affected young people growing up in this decade. As you can see on the slide there are a  number of historical events that would have impacted on those YP's growing up in this decade. </a:t>
            </a: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A3F3497-26F3-4B96-8BC7-509B79E04457}" type="slidenum">
              <a:rPr lang="en-GB"/>
              <a:t>3</a:t>
            </a:fld>
            <a:endParaRPr lang="en-GB"/>
          </a:p>
        </p:txBody>
      </p:sp>
    </p:spTree>
    <p:extLst>
      <p:ext uri="{BB962C8B-B14F-4D97-AF65-F5344CB8AC3E}">
        <p14:creationId xmlns:p14="http://schemas.microsoft.com/office/powerpoint/2010/main" val="5407924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Overnight changes for those young people who lived on the islands, with disruption to schooling, including young people having to learn </a:t>
            </a:r>
            <a:r>
              <a:rPr lang="en-US" dirty="0" err="1">
                <a:ea typeface="Calibri"/>
                <a:cs typeface="Calibri"/>
              </a:rPr>
              <a:t>spanish</a:t>
            </a:r>
            <a:r>
              <a:rPr lang="en-US" dirty="0">
                <a:ea typeface="Calibri"/>
                <a:cs typeface="Calibri"/>
              </a:rPr>
              <a:t> during Argentina's take over. Families would have suffered the loss of family members to the war, which would have impacted their lives.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A3F3497-26F3-4B96-8BC7-509B79E04457}" type="slidenum">
              <a:rPr lang="en-GB"/>
              <a:t>4</a:t>
            </a:fld>
            <a:endParaRPr lang="en-GB"/>
          </a:p>
        </p:txBody>
      </p:sp>
    </p:spTree>
    <p:extLst>
      <p:ext uri="{BB962C8B-B14F-4D97-AF65-F5344CB8AC3E}">
        <p14:creationId xmlns:p14="http://schemas.microsoft.com/office/powerpoint/2010/main" val="686302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would have impacted communities as a whole along with families. Young people would have been isolated and lost friends due to their families stance on the strike action. When the defeat came about families were then left with no employment, which would have put a lot of young people in to poverty, which would have had a lasting affect on children and </a:t>
            </a:r>
            <a:r>
              <a:rPr lang="en-US" dirty="0" err="1">
                <a:ea typeface="Calibri"/>
                <a:cs typeface="Calibri"/>
              </a:rPr>
              <a:t>Yp's</a:t>
            </a:r>
            <a:r>
              <a:rPr lang="en-US" dirty="0">
                <a:ea typeface="Calibri"/>
                <a:cs typeface="Calibri"/>
              </a:rPr>
              <a:t>.</a:t>
            </a:r>
          </a:p>
        </p:txBody>
      </p:sp>
      <p:sp>
        <p:nvSpPr>
          <p:cNvPr id="4" name="Slide Number Placeholder 3"/>
          <p:cNvSpPr>
            <a:spLocks noGrp="1"/>
          </p:cNvSpPr>
          <p:nvPr>
            <p:ph type="sldNum" sz="quarter" idx="5"/>
          </p:nvPr>
        </p:nvSpPr>
        <p:spPr/>
        <p:txBody>
          <a:bodyPr/>
          <a:lstStyle/>
          <a:p>
            <a:fld id="{1A3F3497-26F3-4B96-8BC7-509B79E04457}" type="slidenum">
              <a:rPr lang="en-GB"/>
              <a:t>5</a:t>
            </a:fld>
            <a:endParaRPr lang="en-GB"/>
          </a:p>
        </p:txBody>
      </p:sp>
    </p:spTree>
    <p:extLst>
      <p:ext uri="{BB962C8B-B14F-4D97-AF65-F5344CB8AC3E}">
        <p14:creationId xmlns:p14="http://schemas.microsoft.com/office/powerpoint/2010/main" val="4143394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During </a:t>
            </a:r>
            <a:r>
              <a:rPr lang="en-US" dirty="0" err="1">
                <a:ea typeface="Calibri"/>
                <a:cs typeface="Calibri"/>
              </a:rPr>
              <a:t>Thatchers</a:t>
            </a:r>
            <a:r>
              <a:rPr lang="en-US" dirty="0">
                <a:ea typeface="Calibri"/>
                <a:cs typeface="Calibri"/>
              </a:rPr>
              <a:t> reign Unemployment in Briton had reached dramatic rate in unemployment. Many families were living in poverty, which made life hard for the children and young people living in this decade. </a:t>
            </a:r>
          </a:p>
          <a:p>
            <a:endParaRPr lang="en-US" dirty="0"/>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1A3F3497-26F3-4B96-8BC7-509B79E04457}" type="slidenum">
              <a:rPr lang="en-GB"/>
              <a:t>6</a:t>
            </a:fld>
            <a:endParaRPr lang="en-GB"/>
          </a:p>
        </p:txBody>
      </p:sp>
    </p:spTree>
    <p:extLst>
      <p:ext uri="{BB962C8B-B14F-4D97-AF65-F5344CB8AC3E}">
        <p14:creationId xmlns:p14="http://schemas.microsoft.com/office/powerpoint/2010/main" val="16460188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Growing up in the 80's would have been a time where teens only form of communication was a landline phone which the whole family would have had to have shared. No social media for teenagers meant that life was a lot more simple and drama free. </a:t>
            </a:r>
            <a:r>
              <a:rPr lang="en-US" dirty="0" err="1">
                <a:ea typeface="Calibri"/>
                <a:cs typeface="Calibri"/>
              </a:rPr>
              <a:t>Walkmans</a:t>
            </a:r>
            <a:r>
              <a:rPr lang="en-US" dirty="0">
                <a:ea typeface="Calibri"/>
                <a:cs typeface="Calibri"/>
              </a:rPr>
              <a:t> were way teenagers listened to music, much like the teenagers of today music on the move was an important part of growing up. </a:t>
            </a:r>
          </a:p>
        </p:txBody>
      </p:sp>
      <p:sp>
        <p:nvSpPr>
          <p:cNvPr id="4" name="Slide Number Placeholder 3"/>
          <p:cNvSpPr>
            <a:spLocks noGrp="1"/>
          </p:cNvSpPr>
          <p:nvPr>
            <p:ph type="sldNum" sz="quarter" idx="5"/>
          </p:nvPr>
        </p:nvSpPr>
        <p:spPr/>
        <p:txBody>
          <a:bodyPr/>
          <a:lstStyle/>
          <a:p>
            <a:fld id="{1A3F3497-26F3-4B96-8BC7-509B79E04457}" type="slidenum">
              <a:rPr lang="en-GB"/>
              <a:t>7</a:t>
            </a:fld>
            <a:endParaRPr lang="en-GB"/>
          </a:p>
        </p:txBody>
      </p:sp>
    </p:spTree>
    <p:extLst>
      <p:ext uri="{BB962C8B-B14F-4D97-AF65-F5344CB8AC3E}">
        <p14:creationId xmlns:p14="http://schemas.microsoft.com/office/powerpoint/2010/main" val="37928395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Although </a:t>
            </a:r>
            <a:r>
              <a:rPr lang="en-US" dirty="0" err="1">
                <a:ea typeface="Calibri"/>
                <a:cs typeface="Calibri"/>
              </a:rPr>
              <a:t>teenages</a:t>
            </a:r>
            <a:r>
              <a:rPr lang="en-US" dirty="0">
                <a:ea typeface="Calibri"/>
                <a:cs typeface="Calibri"/>
              </a:rPr>
              <a:t> of this decade would not have </a:t>
            </a:r>
            <a:r>
              <a:rPr lang="en-US" dirty="0" err="1">
                <a:ea typeface="Calibri"/>
                <a:cs typeface="Calibri"/>
              </a:rPr>
              <a:t>experinced</a:t>
            </a:r>
            <a:r>
              <a:rPr lang="en-US" dirty="0">
                <a:ea typeface="Calibri"/>
                <a:cs typeface="Calibri"/>
              </a:rPr>
              <a:t> war, they would have suffered social isolation, and their lives changed overnight during covid. If parents were </a:t>
            </a:r>
            <a:r>
              <a:rPr lang="en-US" dirty="0" err="1">
                <a:ea typeface="Calibri"/>
                <a:cs typeface="Calibri"/>
              </a:rPr>
              <a:t>furlouged</a:t>
            </a:r>
            <a:r>
              <a:rPr lang="en-US" dirty="0">
                <a:ea typeface="Calibri"/>
                <a:cs typeface="Calibri"/>
              </a:rPr>
              <a:t> or lost jobs in Covid they would </a:t>
            </a:r>
            <a:r>
              <a:rPr lang="en-US" dirty="0" err="1">
                <a:ea typeface="Calibri"/>
                <a:cs typeface="Calibri"/>
              </a:rPr>
              <a:t>experince</a:t>
            </a:r>
            <a:r>
              <a:rPr lang="en-US" dirty="0">
                <a:ea typeface="Calibri"/>
                <a:cs typeface="Calibri"/>
              </a:rPr>
              <a:t> same hardships that those children who were living in the minors strike would have faced. Low income, parents being out of work. Education disrupted as of those who were growing up in the </a:t>
            </a:r>
            <a:r>
              <a:rPr lang="en-US" dirty="0" err="1">
                <a:ea typeface="Calibri"/>
                <a:cs typeface="Calibri"/>
              </a:rPr>
              <a:t>falklands</a:t>
            </a:r>
            <a:r>
              <a:rPr lang="en-US" dirty="0">
                <a:ea typeface="Calibri"/>
                <a:cs typeface="Calibri"/>
              </a:rPr>
              <a:t>. Young people suffering with their mental health due to the disruption in their lives due to the </a:t>
            </a:r>
            <a:r>
              <a:rPr lang="en-US" dirty="0" err="1">
                <a:ea typeface="Calibri"/>
                <a:cs typeface="Calibri"/>
              </a:rPr>
              <a:t>unpresedented</a:t>
            </a:r>
            <a:r>
              <a:rPr lang="en-US" dirty="0">
                <a:ea typeface="Calibri"/>
                <a:cs typeface="Calibri"/>
              </a:rPr>
              <a:t> changes taking place. ref</a:t>
            </a:r>
            <a:r>
              <a:rPr lang="en-US" dirty="0">
                <a:hlinkClick r:id="rId3"/>
              </a:rPr>
              <a:t>Covid: The devastating toll of the pandemic on children - BBC News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A3F3497-26F3-4B96-8BC7-509B79E04457}" type="slidenum">
              <a:rPr lang="en-GB"/>
              <a:t>8</a:t>
            </a:fld>
            <a:endParaRPr lang="en-GB"/>
          </a:p>
        </p:txBody>
      </p:sp>
    </p:spTree>
    <p:extLst>
      <p:ext uri="{BB962C8B-B14F-4D97-AF65-F5344CB8AC3E}">
        <p14:creationId xmlns:p14="http://schemas.microsoft.com/office/powerpoint/2010/main" val="11367554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Legislations are: United Nations convention on the rights of the child 1990, Wales safeguarding procedures ,the social services and well being  (Wales) act2014, protection of freedom act 2012.</a:t>
            </a:r>
          </a:p>
          <a:p>
            <a:r>
              <a:rPr lang="en-US" dirty="0">
                <a:ea typeface="Calibri"/>
                <a:cs typeface="Calibri"/>
              </a:rPr>
              <a:t>YP had education disrupted, become isolated, difference in communities such as those young people who were caught up in the major events in the 1980's. YP's still enjoy music, and having a sense of identity through fashion. Being able to express </a:t>
            </a:r>
            <a:r>
              <a:rPr lang="en-US" dirty="0" err="1">
                <a:ea typeface="Calibri"/>
                <a:cs typeface="Calibri"/>
              </a:rPr>
              <a:t>theirselves</a:t>
            </a:r>
            <a:r>
              <a:rPr lang="en-US" dirty="0">
                <a:ea typeface="Calibri"/>
                <a:cs typeface="Calibri"/>
              </a:rPr>
              <a:t> through music, all be it in this decade its more likely through Social media. </a:t>
            </a:r>
            <a:r>
              <a:rPr lang="en-US" dirty="0" err="1">
                <a:ea typeface="Calibri"/>
                <a:cs typeface="Calibri"/>
              </a:rPr>
              <a:t>Walkmans</a:t>
            </a:r>
            <a:r>
              <a:rPr lang="en-US" dirty="0">
                <a:ea typeface="Calibri"/>
                <a:cs typeface="Calibri"/>
              </a:rPr>
              <a:t> in to air pods. </a:t>
            </a:r>
          </a:p>
        </p:txBody>
      </p:sp>
      <p:sp>
        <p:nvSpPr>
          <p:cNvPr id="4" name="Slide Number Placeholder 3"/>
          <p:cNvSpPr>
            <a:spLocks noGrp="1"/>
          </p:cNvSpPr>
          <p:nvPr>
            <p:ph type="sldNum" sz="quarter" idx="5"/>
          </p:nvPr>
        </p:nvSpPr>
        <p:spPr/>
        <p:txBody>
          <a:bodyPr/>
          <a:lstStyle/>
          <a:p>
            <a:fld id="{1A3F3497-26F3-4B96-8BC7-509B79E04457}" type="slidenum">
              <a:rPr lang="en-GB"/>
              <a:t>9</a:t>
            </a:fld>
            <a:endParaRPr lang="en-GB"/>
          </a:p>
        </p:txBody>
      </p:sp>
    </p:spTree>
    <p:extLst>
      <p:ext uri="{BB962C8B-B14F-4D97-AF65-F5344CB8AC3E}">
        <p14:creationId xmlns:p14="http://schemas.microsoft.com/office/powerpoint/2010/main" val="33129150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AOB Questions? Thanks for listening. </a:t>
            </a:r>
          </a:p>
        </p:txBody>
      </p:sp>
      <p:sp>
        <p:nvSpPr>
          <p:cNvPr id="4" name="Slide Number Placeholder 3"/>
          <p:cNvSpPr>
            <a:spLocks noGrp="1"/>
          </p:cNvSpPr>
          <p:nvPr>
            <p:ph type="sldNum" sz="quarter" idx="5"/>
          </p:nvPr>
        </p:nvSpPr>
        <p:spPr/>
        <p:txBody>
          <a:bodyPr/>
          <a:lstStyle/>
          <a:p>
            <a:fld id="{1A3F3497-26F3-4B96-8BC7-509B79E04457}" type="slidenum">
              <a:rPr lang="en-GB"/>
              <a:t>10</a:t>
            </a:fld>
            <a:endParaRPr lang="en-GB"/>
          </a:p>
        </p:txBody>
      </p:sp>
    </p:spTree>
    <p:extLst>
      <p:ext uri="{BB962C8B-B14F-4D97-AF65-F5344CB8AC3E}">
        <p14:creationId xmlns:p14="http://schemas.microsoft.com/office/powerpoint/2010/main" val="9160268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3/20/2024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3081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885148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2683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3/20/2024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811253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7225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30204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95095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5890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25535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3815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89502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16535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161295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4947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01845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369697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36386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3/20/2024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629864040"/>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 id="2147484012" r:id="rId12"/>
    <p:sldLayoutId id="2147484013" r:id="rId13"/>
    <p:sldLayoutId id="2147484014" r:id="rId14"/>
    <p:sldLayoutId id="2147484015" r:id="rId15"/>
    <p:sldLayoutId id="2147484016" r:id="rId16"/>
    <p:sldLayoutId id="214748401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2.jpeg"/><Relationship Id="rId7"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3.png"/><Relationship Id="rId9" Type="http://schemas.openxmlformats.org/officeDocument/2006/relationships/image" Target="../media/image14.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uk1980s.co.uk/category/1980s-blo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bbc.co.uk/news/health-55863841" TargetMode="External"/><Relationship Id="rId5" Type="http://schemas.openxmlformats.org/officeDocument/2006/relationships/hyperlink" Target="https://www.theguardian.com/politics/2013/apr/12/thatcher-britain" TargetMode="External"/><Relationship Id="rId4" Type="http://schemas.openxmlformats.org/officeDocument/2006/relationships/hyperlink" Target="https://theconversation.com/war-devastates-the-lives-of-children-what-the-research-tells-us-and-what-can-be-done-16815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5461" y="-529888"/>
            <a:ext cx="5165873" cy="4183092"/>
          </a:xfrm>
        </p:spPr>
        <p:txBody>
          <a:bodyPr>
            <a:normAutofit/>
          </a:bodyPr>
          <a:lstStyle/>
          <a:p>
            <a:r>
              <a:rPr lang="en-GB" b="1">
                <a:latin typeface="Arial"/>
                <a:cs typeface="Arial"/>
              </a:rPr>
              <a:t>Principles and Contexts of Work with Young People</a:t>
            </a:r>
            <a:endParaRPr lang="en-US"/>
          </a:p>
        </p:txBody>
      </p:sp>
      <p:sp>
        <p:nvSpPr>
          <p:cNvPr id="3" name="Subtitle 2"/>
          <p:cNvSpPr>
            <a:spLocks noGrp="1"/>
          </p:cNvSpPr>
          <p:nvPr>
            <p:ph type="subTitle" idx="1"/>
          </p:nvPr>
        </p:nvSpPr>
        <p:spPr>
          <a:xfrm>
            <a:off x="9035407" y="5865772"/>
            <a:ext cx="3153043" cy="985075"/>
          </a:xfrm>
        </p:spPr>
        <p:txBody>
          <a:bodyPr vert="horz" lIns="91440" tIns="45720" rIns="91440" bIns="45720" rtlCol="0">
            <a:normAutofit/>
          </a:bodyPr>
          <a:lstStyle/>
          <a:p>
            <a:r>
              <a:rPr lang="en-GB" b="1" dirty="0"/>
              <a:t>Danielle Fender </a:t>
            </a:r>
          </a:p>
          <a:p>
            <a:r>
              <a:rPr lang="en-GB" b="1" dirty="0"/>
              <a:t>21st March 2024</a:t>
            </a:r>
          </a:p>
        </p:txBody>
      </p:sp>
      <p:pic>
        <p:nvPicPr>
          <p:cNvPr id="24" name="Picture 23" descr="Colourful carved figures of humans">
            <a:extLst>
              <a:ext uri="{FF2B5EF4-FFF2-40B4-BE49-F238E27FC236}">
                <a16:creationId xmlns:a16="http://schemas.microsoft.com/office/drawing/2014/main" id="{B8ABAB66-8DDB-C978-6912-224C0BA76E38}"/>
              </a:ext>
            </a:extLst>
          </p:cNvPr>
          <p:cNvPicPr>
            <a:picLocks noChangeAspect="1"/>
          </p:cNvPicPr>
          <p:nvPr/>
        </p:nvPicPr>
        <p:blipFill rotWithShape="1">
          <a:blip r:embed="rId3"/>
          <a:srcRect t="30922" r="11" b="11"/>
          <a:stretch/>
        </p:blipFill>
        <p:spPr>
          <a:xfrm>
            <a:off x="5211216" y="10"/>
            <a:ext cx="6980887" cy="3435230"/>
          </a:xfrm>
          <a:custGeom>
            <a:avLst/>
            <a:gdLst/>
            <a:ahLst/>
            <a:cxnLst/>
            <a:rect l="l" t="t" r="r" b="b"/>
            <a:pathLst>
              <a:path w="6980887" h="3435240">
                <a:moveTo>
                  <a:pt x="3425069" y="0"/>
                </a:moveTo>
                <a:lnTo>
                  <a:pt x="6980887" y="0"/>
                </a:lnTo>
                <a:lnTo>
                  <a:pt x="6980887" y="3435240"/>
                </a:lnTo>
                <a:lnTo>
                  <a:pt x="0" y="3435240"/>
                </a:lnTo>
                <a:lnTo>
                  <a:pt x="0" y="3431304"/>
                </a:lnTo>
                <a:close/>
              </a:path>
            </a:pathLst>
          </a:cu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47BBE30-99F6-820A-6EE4-59C5DB35B4F9}"/>
              </a:ext>
            </a:extLst>
          </p:cNvPr>
          <p:cNvSpPr>
            <a:spLocks noGrp="1"/>
          </p:cNvSpPr>
          <p:nvPr>
            <p:ph type="title"/>
          </p:nvPr>
        </p:nvSpPr>
        <p:spPr>
          <a:xfrm>
            <a:off x="7535825" y="982132"/>
            <a:ext cx="3360772" cy="1303867"/>
          </a:xfrm>
        </p:spPr>
        <p:txBody>
          <a:bodyPr>
            <a:normAutofit/>
          </a:bodyPr>
          <a:lstStyle/>
          <a:p>
            <a:r>
              <a:rPr lang="en-GB" dirty="0"/>
              <a:t>Introduction </a:t>
            </a:r>
          </a:p>
        </p:txBody>
      </p:sp>
      <p:sp>
        <p:nvSpPr>
          <p:cNvPr id="16" name="Rectangle 15">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Image result for The 80's uk">
            <a:extLst>
              <a:ext uri="{FF2B5EF4-FFF2-40B4-BE49-F238E27FC236}">
                <a16:creationId xmlns:a16="http://schemas.microsoft.com/office/drawing/2014/main" id="{82DF9B9F-4ABF-36A8-28B1-B0E21C2CC642}"/>
              </a:ext>
            </a:extLst>
          </p:cNvPr>
          <p:cNvPicPr>
            <a:picLocks noChangeAspect="1"/>
          </p:cNvPicPr>
          <p:nvPr/>
        </p:nvPicPr>
        <p:blipFill rotWithShape="1">
          <a:blip r:embed="rId5"/>
          <a:srcRect l="10738" r="3" b="3"/>
          <a:stretch/>
        </p:blipFill>
        <p:spPr>
          <a:xfrm>
            <a:off x="1412683" y="1410208"/>
            <a:ext cx="5278777" cy="3858780"/>
          </a:xfrm>
          <a:prstGeom prst="rect">
            <a:avLst/>
          </a:prstGeom>
        </p:spPr>
      </p:pic>
      <p:cxnSp>
        <p:nvCxnSpPr>
          <p:cNvPr id="18" name="Straight Connector 17">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F2B4B67-2FB7-DD17-D376-3CB8BD6BAFB8}"/>
              </a:ext>
            </a:extLst>
          </p:cNvPr>
          <p:cNvSpPr>
            <a:spLocks noGrp="1"/>
          </p:cNvSpPr>
          <p:nvPr>
            <p:ph idx="1"/>
          </p:nvPr>
        </p:nvSpPr>
        <p:spPr>
          <a:xfrm>
            <a:off x="7535824" y="2556932"/>
            <a:ext cx="3360771" cy="3318936"/>
          </a:xfrm>
        </p:spPr>
        <p:txBody>
          <a:bodyPr>
            <a:normAutofit/>
          </a:bodyPr>
          <a:lstStyle/>
          <a:p>
            <a:pPr marL="0" indent="0">
              <a:lnSpc>
                <a:spcPct val="90000"/>
              </a:lnSpc>
              <a:buNone/>
            </a:pPr>
            <a:r>
              <a:rPr lang="en-GB" sz="2000" b="1" dirty="0"/>
              <a:t>Today's presentation will be looking at</a:t>
            </a:r>
            <a:r>
              <a:rPr lang="en-GB" sz="2000" b="1" dirty="0">
                <a:ea typeface="+mn-lt"/>
                <a:cs typeface="+mn-lt"/>
              </a:rPr>
              <a:t> events and changes that happened in the 1980's that would have influenced young people while they were growing up.  Every generation of young people are shaped by the social, political, and economic events of the day</a:t>
            </a:r>
            <a:r>
              <a:rPr lang="en-GB" sz="2000" dirty="0">
                <a:ea typeface="+mn-lt"/>
                <a:cs typeface="+mn-lt"/>
              </a:rPr>
              <a:t>. </a:t>
            </a:r>
          </a:p>
        </p:txBody>
      </p:sp>
    </p:spTree>
    <p:extLst>
      <p:ext uri="{BB962C8B-B14F-4D97-AF65-F5344CB8AC3E}">
        <p14:creationId xmlns:p14="http://schemas.microsoft.com/office/powerpoint/2010/main" val="1384486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CA91A-2108-2321-6B9A-0CC3273E552A}"/>
              </a:ext>
            </a:extLst>
          </p:cNvPr>
          <p:cNvSpPr>
            <a:spLocks noGrp="1"/>
          </p:cNvSpPr>
          <p:nvPr>
            <p:ph type="title"/>
          </p:nvPr>
        </p:nvSpPr>
        <p:spPr/>
        <p:txBody>
          <a:bodyPr/>
          <a:lstStyle/>
          <a:p>
            <a:r>
              <a:rPr lang="en-GB" dirty="0"/>
              <a:t>Major events of the Eighties </a:t>
            </a:r>
          </a:p>
        </p:txBody>
      </p:sp>
      <p:sp>
        <p:nvSpPr>
          <p:cNvPr id="3" name="Content Placeholder 2">
            <a:extLst>
              <a:ext uri="{FF2B5EF4-FFF2-40B4-BE49-F238E27FC236}">
                <a16:creationId xmlns:a16="http://schemas.microsoft.com/office/drawing/2014/main" id="{BD25BDC5-ED54-F442-1180-5618A4D40AF4}"/>
              </a:ext>
            </a:extLst>
          </p:cNvPr>
          <p:cNvSpPr>
            <a:spLocks noGrp="1"/>
          </p:cNvSpPr>
          <p:nvPr>
            <p:ph idx="1"/>
          </p:nvPr>
        </p:nvSpPr>
        <p:spPr/>
        <p:txBody>
          <a:bodyPr/>
          <a:lstStyle/>
          <a:p>
            <a:r>
              <a:rPr lang="en-GB" b="1" dirty="0"/>
              <a:t>Falklands war (1982)</a:t>
            </a:r>
          </a:p>
          <a:p>
            <a:pPr>
              <a:buSzPct val="114999"/>
            </a:pPr>
            <a:r>
              <a:rPr lang="en-GB" b="1" dirty="0"/>
              <a:t>Miners strike ( 1984)</a:t>
            </a:r>
          </a:p>
          <a:p>
            <a:pPr>
              <a:buSzPct val="114999"/>
            </a:pPr>
            <a:r>
              <a:rPr lang="en-GB" b="1" dirty="0"/>
              <a:t>Aids Crisis (1980) </a:t>
            </a:r>
          </a:p>
          <a:p>
            <a:pPr>
              <a:buSzPct val="114999"/>
            </a:pPr>
            <a:r>
              <a:rPr lang="en-GB" b="1" dirty="0"/>
              <a:t>. Margret Thatcher was elected prime minister ( 1983) </a:t>
            </a:r>
          </a:p>
          <a:p>
            <a:pPr>
              <a:buSzPct val="114999"/>
            </a:pPr>
            <a:r>
              <a:rPr lang="en-GB" b="1" dirty="0">
                <a:solidFill>
                  <a:srgbClr val="111111"/>
                </a:solidFill>
                <a:ea typeface="+mn-lt"/>
                <a:cs typeface="+mn-lt"/>
              </a:rPr>
              <a:t>vibrant youth culture, music, fashion, and technological advancements, defined the 1980s for teenagers in the UK.</a:t>
            </a:r>
            <a:endParaRPr lang="en-GB" b="1" dirty="0"/>
          </a:p>
        </p:txBody>
      </p:sp>
    </p:spTree>
    <p:extLst>
      <p:ext uri="{BB962C8B-B14F-4D97-AF65-F5344CB8AC3E}">
        <p14:creationId xmlns:p14="http://schemas.microsoft.com/office/powerpoint/2010/main" val="4239528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5D0207AF-32A9-1971-7E34-D99C6A236038}"/>
              </a:ext>
            </a:extLst>
          </p:cNvPr>
          <p:cNvSpPr>
            <a:spLocks noGrp="1"/>
          </p:cNvSpPr>
          <p:nvPr>
            <p:ph type="title"/>
          </p:nvPr>
        </p:nvSpPr>
        <p:spPr>
          <a:xfrm>
            <a:off x="7535825" y="982132"/>
            <a:ext cx="3360772" cy="1303867"/>
          </a:xfrm>
        </p:spPr>
        <p:txBody>
          <a:bodyPr>
            <a:normAutofit/>
          </a:bodyPr>
          <a:lstStyle/>
          <a:p>
            <a:pPr>
              <a:lnSpc>
                <a:spcPct val="90000"/>
              </a:lnSpc>
            </a:pPr>
            <a:r>
              <a:rPr lang="en-GB" sz="4100"/>
              <a:t>Falklands war 1982</a:t>
            </a:r>
          </a:p>
        </p:txBody>
      </p:sp>
      <p:sp>
        <p:nvSpPr>
          <p:cNvPr id="13" name="Rectangle 12">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age result for Falklands war children">
            <a:extLst>
              <a:ext uri="{FF2B5EF4-FFF2-40B4-BE49-F238E27FC236}">
                <a16:creationId xmlns:a16="http://schemas.microsoft.com/office/drawing/2014/main" id="{948A6152-A7D0-EEEC-043B-792459F8EB32}"/>
              </a:ext>
            </a:extLst>
          </p:cNvPr>
          <p:cNvPicPr>
            <a:picLocks noChangeAspect="1"/>
          </p:cNvPicPr>
          <p:nvPr/>
        </p:nvPicPr>
        <p:blipFill rotWithShape="1">
          <a:blip r:embed="rId5"/>
          <a:srcRect r="1" b="7949"/>
          <a:stretch/>
        </p:blipFill>
        <p:spPr>
          <a:xfrm>
            <a:off x="1412683" y="1410208"/>
            <a:ext cx="5278777" cy="3858780"/>
          </a:xfrm>
          <a:prstGeom prst="rect">
            <a:avLst/>
          </a:prstGeom>
        </p:spPr>
      </p:pic>
      <p:cxnSp>
        <p:nvCxnSpPr>
          <p:cNvPr id="15" name="Straight Connector 14">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CAAB0C06-95BA-090B-2F08-3B513A223399}"/>
              </a:ext>
            </a:extLst>
          </p:cNvPr>
          <p:cNvSpPr>
            <a:spLocks noGrp="1"/>
          </p:cNvSpPr>
          <p:nvPr>
            <p:ph idx="1"/>
          </p:nvPr>
        </p:nvSpPr>
        <p:spPr>
          <a:xfrm>
            <a:off x="7535824" y="2556932"/>
            <a:ext cx="3360771" cy="3318936"/>
          </a:xfrm>
        </p:spPr>
        <p:txBody>
          <a:bodyPr>
            <a:normAutofit/>
          </a:bodyPr>
          <a:lstStyle/>
          <a:p>
            <a:pPr marL="0" indent="0">
              <a:lnSpc>
                <a:spcPct val="90000"/>
              </a:lnSpc>
              <a:buNone/>
            </a:pPr>
            <a:r>
              <a:rPr lang="en-GB" sz="1500" b="1" dirty="0"/>
              <a:t>In April 1982 the Falklands war begins when Argentina invades the islands. Schools on the island suffered major disruption, 255 British lives lost, families being separated when family members had to leave the family home for War. </a:t>
            </a:r>
            <a:endParaRPr lang="en-US" sz="1500" b="1">
              <a:latin typeface="Garamond"/>
              <a:cs typeface="Segoe UI"/>
            </a:endParaRPr>
          </a:p>
          <a:p>
            <a:pPr marL="0" indent="0">
              <a:lnSpc>
                <a:spcPct val="90000"/>
              </a:lnSpc>
              <a:buNone/>
            </a:pPr>
            <a:r>
              <a:rPr lang="en-GB" sz="1500" b="1" dirty="0">
                <a:latin typeface="Garamond"/>
                <a:cs typeface="Segoe UI"/>
              </a:rPr>
              <a:t>" Phycologists have</a:t>
            </a:r>
            <a:r>
              <a:rPr lang="en-GB" sz="1500" b="1" dirty="0">
                <a:ea typeface="+mn-lt"/>
                <a:cs typeface="+mn-lt"/>
              </a:rPr>
              <a:t> emphasised that the exposure to war during childhood and adolescence can pose serious mental health risks and can negatively influence a child’s development."( Van Der Haer 2021)</a:t>
            </a:r>
          </a:p>
          <a:p>
            <a:pPr marL="0" indent="0">
              <a:lnSpc>
                <a:spcPct val="90000"/>
              </a:lnSpc>
              <a:buNone/>
            </a:pPr>
            <a:endParaRPr lang="en-GB" sz="1500">
              <a:ea typeface="+mn-lt"/>
              <a:cs typeface="+mn-lt"/>
            </a:endParaRPr>
          </a:p>
        </p:txBody>
      </p:sp>
    </p:spTree>
    <p:extLst>
      <p:ext uri="{BB962C8B-B14F-4D97-AF65-F5344CB8AC3E}">
        <p14:creationId xmlns:p14="http://schemas.microsoft.com/office/powerpoint/2010/main" val="3921445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E8810-34E8-2A79-5210-B3F86BC35863}"/>
              </a:ext>
            </a:extLst>
          </p:cNvPr>
          <p:cNvSpPr>
            <a:spLocks noGrp="1"/>
          </p:cNvSpPr>
          <p:nvPr>
            <p:ph type="title"/>
          </p:nvPr>
        </p:nvSpPr>
        <p:spPr>
          <a:xfrm>
            <a:off x="1295402" y="982132"/>
            <a:ext cx="9601196" cy="1303867"/>
          </a:xfrm>
        </p:spPr>
        <p:txBody>
          <a:bodyPr>
            <a:normAutofit/>
          </a:bodyPr>
          <a:lstStyle/>
          <a:p>
            <a:r>
              <a:rPr lang="en-GB" dirty="0"/>
              <a:t>Minors strike 1984</a:t>
            </a:r>
          </a:p>
        </p:txBody>
      </p:sp>
      <p:sp>
        <p:nvSpPr>
          <p:cNvPr id="3" name="Content Placeholder 2">
            <a:extLst>
              <a:ext uri="{FF2B5EF4-FFF2-40B4-BE49-F238E27FC236}">
                <a16:creationId xmlns:a16="http://schemas.microsoft.com/office/drawing/2014/main" id="{858BDB41-9664-780E-5C43-5561CD6AC457}"/>
              </a:ext>
            </a:extLst>
          </p:cNvPr>
          <p:cNvSpPr>
            <a:spLocks noGrp="1"/>
          </p:cNvSpPr>
          <p:nvPr>
            <p:ph idx="1"/>
          </p:nvPr>
        </p:nvSpPr>
        <p:spPr>
          <a:xfrm>
            <a:off x="1295402" y="2556932"/>
            <a:ext cx="6256866" cy="3318936"/>
          </a:xfrm>
        </p:spPr>
        <p:txBody>
          <a:bodyPr>
            <a:normAutofit/>
          </a:bodyPr>
          <a:lstStyle/>
          <a:p>
            <a:pPr marL="0" indent="0">
              <a:buNone/>
            </a:pPr>
            <a:r>
              <a:rPr lang="en-GB" b="1" dirty="0"/>
              <a:t>The minors strike which took place in nineteen eighty-four, right up until Nineteen eighty-five was a major industrial action for the British coal mining industry. The closure of the mines would lead to a devastating financial hit for families whose livelihoods were affected. </a:t>
            </a:r>
            <a:endParaRPr lang="en-US" b="1" dirty="0"/>
          </a:p>
          <a:p>
            <a:pPr>
              <a:buSzPct val="114999"/>
            </a:pPr>
            <a:endParaRPr lang="en-GB" dirty="0"/>
          </a:p>
        </p:txBody>
      </p:sp>
      <p:pic>
        <p:nvPicPr>
          <p:cNvPr id="4" name="Picture 3" descr="Image result for miners strike 1984-85 affected families">
            <a:extLst>
              <a:ext uri="{FF2B5EF4-FFF2-40B4-BE49-F238E27FC236}">
                <a16:creationId xmlns:a16="http://schemas.microsoft.com/office/drawing/2014/main" id="{A561BB0B-B892-2467-2243-F522B838375D}"/>
              </a:ext>
            </a:extLst>
          </p:cNvPr>
          <p:cNvPicPr>
            <a:picLocks noChangeAspect="1"/>
          </p:cNvPicPr>
          <p:nvPr/>
        </p:nvPicPr>
        <p:blipFill rotWithShape="1">
          <a:blip r:embed="rId4"/>
          <a:srcRect l="1239" r="18970" b="-3"/>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413622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37A7007-7D83-4AE3-975A-47541754D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0A1F49B3-5C1C-4EAB-BC69-FD6307F61E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96D77EDB-9A67-A543-BA3B-9EE44A300771}"/>
              </a:ext>
            </a:extLst>
          </p:cNvPr>
          <p:cNvSpPr>
            <a:spLocks noGrp="1"/>
          </p:cNvSpPr>
          <p:nvPr>
            <p:ph type="title"/>
          </p:nvPr>
        </p:nvSpPr>
        <p:spPr>
          <a:xfrm>
            <a:off x="6094412" y="982132"/>
            <a:ext cx="4802185" cy="1303867"/>
          </a:xfrm>
        </p:spPr>
        <p:txBody>
          <a:bodyPr>
            <a:normAutofit/>
          </a:bodyPr>
          <a:lstStyle/>
          <a:p>
            <a:r>
              <a:rPr lang="en-GB" dirty="0"/>
              <a:t>Political Reign </a:t>
            </a:r>
          </a:p>
        </p:txBody>
      </p:sp>
      <p:sp>
        <p:nvSpPr>
          <p:cNvPr id="22" name="Rectangle 21">
            <a:extLst>
              <a:ext uri="{FF2B5EF4-FFF2-40B4-BE49-F238E27FC236}">
                <a16:creationId xmlns:a16="http://schemas.microsoft.com/office/drawing/2014/main" id="{CC7E87CD-7B26-403F-96C6-AA099E65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age result for Margaret Thatcher Black and White">
            <a:extLst>
              <a:ext uri="{FF2B5EF4-FFF2-40B4-BE49-F238E27FC236}">
                <a16:creationId xmlns:a16="http://schemas.microsoft.com/office/drawing/2014/main" id="{A16581AC-1FB6-C1EC-BF74-98CA77FFFFE7}"/>
              </a:ext>
            </a:extLst>
          </p:cNvPr>
          <p:cNvPicPr>
            <a:picLocks noChangeAspect="1"/>
          </p:cNvPicPr>
          <p:nvPr/>
        </p:nvPicPr>
        <p:blipFill rotWithShape="1">
          <a:blip r:embed="rId5"/>
          <a:srcRect t="3783" r="2" b="2"/>
          <a:stretch/>
        </p:blipFill>
        <p:spPr>
          <a:xfrm>
            <a:off x="1412683" y="1410208"/>
            <a:ext cx="3876801" cy="3858780"/>
          </a:xfrm>
          <a:prstGeom prst="rect">
            <a:avLst/>
          </a:prstGeom>
        </p:spPr>
      </p:pic>
      <p:cxnSp>
        <p:nvCxnSpPr>
          <p:cNvPr id="24" name="Straight Connector 23">
            <a:extLst>
              <a:ext uri="{FF2B5EF4-FFF2-40B4-BE49-F238E27FC236}">
                <a16:creationId xmlns:a16="http://schemas.microsoft.com/office/drawing/2014/main" id="{2CF57504-A682-4C65-BF06-DBFF9C735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957C45C-D463-0FD0-67EE-37FC0E65D6B3}"/>
              </a:ext>
            </a:extLst>
          </p:cNvPr>
          <p:cNvSpPr>
            <a:spLocks noGrp="1"/>
          </p:cNvSpPr>
          <p:nvPr>
            <p:ph idx="1"/>
          </p:nvPr>
        </p:nvSpPr>
        <p:spPr>
          <a:xfrm>
            <a:off x="6094412" y="2556932"/>
            <a:ext cx="4802184" cy="3318936"/>
          </a:xfrm>
        </p:spPr>
        <p:txBody>
          <a:bodyPr>
            <a:normAutofit/>
          </a:bodyPr>
          <a:lstStyle/>
          <a:p>
            <a:pPr marL="0" indent="0">
              <a:lnSpc>
                <a:spcPct val="90000"/>
              </a:lnSpc>
              <a:buNone/>
            </a:pPr>
            <a:r>
              <a:rPr lang="en-GB" sz="2200" dirty="0"/>
              <a:t>During the nineteen eighties Briton was being led by a prime minister named Margaret Thatcher. Growing up during this period would have been a challenge due to the economic struggles. </a:t>
            </a:r>
            <a:endParaRPr lang="en-GB" sz="2200"/>
          </a:p>
          <a:p>
            <a:pPr marL="0" indent="0">
              <a:lnSpc>
                <a:spcPct val="90000"/>
              </a:lnSpc>
              <a:buNone/>
            </a:pPr>
            <a:r>
              <a:rPr lang="en-GB" sz="2200" dirty="0">
                <a:ea typeface="+mn-lt"/>
                <a:cs typeface="+mn-lt"/>
              </a:rPr>
              <a:t> "The number of children in poverty almost doubled under Thatcher, from 1.7 million in 1979 to 3.3 million in 1990" </a:t>
            </a:r>
            <a:endParaRPr lang="en-GB" sz="2200">
              <a:ea typeface="+mn-lt"/>
              <a:cs typeface="+mn-lt"/>
            </a:endParaRPr>
          </a:p>
          <a:p>
            <a:pPr marL="0" indent="0">
              <a:lnSpc>
                <a:spcPct val="90000"/>
              </a:lnSpc>
              <a:buNone/>
            </a:pPr>
            <a:r>
              <a:rPr lang="en-GB" sz="2200" dirty="0">
                <a:ea typeface="+mn-lt"/>
                <a:cs typeface="+mn-lt"/>
              </a:rPr>
              <a:t>( Ball 2013) </a:t>
            </a:r>
            <a:endParaRPr lang="en-GB" sz="2200"/>
          </a:p>
        </p:txBody>
      </p:sp>
    </p:spTree>
    <p:extLst>
      <p:ext uri="{BB962C8B-B14F-4D97-AF65-F5344CB8AC3E}">
        <p14:creationId xmlns:p14="http://schemas.microsoft.com/office/powerpoint/2010/main" val="177197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CE422711-9A8E-4645-9A09-11BE4A025B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a:extLst>
              <a:ext uri="{FF2B5EF4-FFF2-40B4-BE49-F238E27FC236}">
                <a16:creationId xmlns:a16="http://schemas.microsoft.com/office/drawing/2014/main" id="{F48507A6-D0B9-40DB-80CD-B6430A88B4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3086037C-05B2-8CD4-6DC8-4621DF5BC66C}"/>
              </a:ext>
            </a:extLst>
          </p:cNvPr>
          <p:cNvSpPr>
            <a:spLocks noGrp="1"/>
          </p:cNvSpPr>
          <p:nvPr>
            <p:ph type="title"/>
          </p:nvPr>
        </p:nvSpPr>
        <p:spPr>
          <a:xfrm>
            <a:off x="1170564" y="982132"/>
            <a:ext cx="4561069" cy="1416721"/>
          </a:xfrm>
        </p:spPr>
        <p:txBody>
          <a:bodyPr>
            <a:normAutofit/>
          </a:bodyPr>
          <a:lstStyle/>
          <a:p>
            <a:r>
              <a:rPr lang="en-GB" sz="4000"/>
              <a:t>Teenage life in the 80's</a:t>
            </a:r>
          </a:p>
        </p:txBody>
      </p:sp>
      <p:cxnSp>
        <p:nvCxnSpPr>
          <p:cNvPr id="33" name="Straight Connector 32">
            <a:extLst>
              <a:ext uri="{FF2B5EF4-FFF2-40B4-BE49-F238E27FC236}">
                <a16:creationId xmlns:a16="http://schemas.microsoft.com/office/drawing/2014/main" id="{CC27FA74-C409-49AC-BD2B-A3ED70E0D6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39418" y="2400639"/>
            <a:ext cx="402336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2FE475D-8B9F-6EB5-A99B-67769FFFD24C}"/>
              </a:ext>
            </a:extLst>
          </p:cNvPr>
          <p:cNvSpPr>
            <a:spLocks noGrp="1"/>
          </p:cNvSpPr>
          <p:nvPr>
            <p:ph idx="1"/>
          </p:nvPr>
        </p:nvSpPr>
        <p:spPr>
          <a:xfrm>
            <a:off x="1167385" y="2556932"/>
            <a:ext cx="4567427" cy="3318936"/>
          </a:xfrm>
        </p:spPr>
        <p:txBody>
          <a:bodyPr>
            <a:normAutofit/>
          </a:bodyPr>
          <a:lstStyle/>
          <a:p>
            <a:pPr marL="0" indent="0">
              <a:buNone/>
            </a:pPr>
            <a:r>
              <a:rPr lang="en-GB" sz="1800"/>
              <a:t>Despite the struggles that young people would have faced, the eighties was also a decade that will  be remembered for neon colours, fashion and music. Micheal Jackson, prince and Madonna were the music icons of the eighties. Rara skirts, crop tops and skinny jeans were the fashion statements, along with hoop earrings and legwarmers. Teenagers were vibrant in their style to match the vibrant decade. </a:t>
            </a:r>
          </a:p>
        </p:txBody>
      </p:sp>
      <p:pic>
        <p:nvPicPr>
          <p:cNvPr id="4" name="Picture 3" descr="Image result for 80s Style for Girls">
            <a:extLst>
              <a:ext uri="{FF2B5EF4-FFF2-40B4-BE49-F238E27FC236}">
                <a16:creationId xmlns:a16="http://schemas.microsoft.com/office/drawing/2014/main" id="{4C146FEA-3239-7221-FBF2-112854BF7463}"/>
              </a:ext>
            </a:extLst>
          </p:cNvPr>
          <p:cNvPicPr>
            <a:picLocks noChangeAspect="1"/>
          </p:cNvPicPr>
          <p:nvPr/>
        </p:nvPicPr>
        <p:blipFill rotWithShape="1">
          <a:blip r:embed="rId5"/>
          <a:srcRect r="-1" b="33670"/>
          <a:stretch/>
        </p:blipFill>
        <p:spPr>
          <a:xfrm>
            <a:off x="7881126" y="2332684"/>
            <a:ext cx="2597793" cy="2594465"/>
          </a:xfrm>
          <a:prstGeom prst="rect">
            <a:avLst/>
          </a:prstGeom>
        </p:spPr>
      </p:pic>
      <p:pic>
        <p:nvPicPr>
          <p:cNvPr id="8" name="Picture 7" descr="I Love The 80's Retro Iron On T-Shirt Transfer Rock Star Back 1980s 80s  Eighties | eBay">
            <a:extLst>
              <a:ext uri="{FF2B5EF4-FFF2-40B4-BE49-F238E27FC236}">
                <a16:creationId xmlns:a16="http://schemas.microsoft.com/office/drawing/2014/main" id="{60C7B0C7-E9C5-FE9B-6819-0F0188A3F9EE}"/>
              </a:ext>
            </a:extLst>
          </p:cNvPr>
          <p:cNvPicPr>
            <a:picLocks noChangeAspect="1"/>
          </p:cNvPicPr>
          <p:nvPr/>
        </p:nvPicPr>
        <p:blipFill>
          <a:blip r:embed="rId6"/>
          <a:stretch>
            <a:fillRect/>
          </a:stretch>
        </p:blipFill>
        <p:spPr>
          <a:xfrm>
            <a:off x="9571454" y="4206226"/>
            <a:ext cx="2143125" cy="2143125"/>
          </a:xfrm>
          <a:prstGeom prst="rect">
            <a:avLst/>
          </a:prstGeom>
        </p:spPr>
      </p:pic>
      <p:pic>
        <p:nvPicPr>
          <p:cNvPr id="10" name="Picture 9" descr="MTV (Music Television) | Know Your Meme">
            <a:extLst>
              <a:ext uri="{FF2B5EF4-FFF2-40B4-BE49-F238E27FC236}">
                <a16:creationId xmlns:a16="http://schemas.microsoft.com/office/drawing/2014/main" id="{62D9F9F0-D587-1719-254F-D971E420F278}"/>
              </a:ext>
            </a:extLst>
          </p:cNvPr>
          <p:cNvPicPr>
            <a:picLocks noChangeAspect="1"/>
          </p:cNvPicPr>
          <p:nvPr/>
        </p:nvPicPr>
        <p:blipFill>
          <a:blip r:embed="rId7"/>
          <a:stretch>
            <a:fillRect/>
          </a:stretch>
        </p:blipFill>
        <p:spPr>
          <a:xfrm>
            <a:off x="6028857" y="855064"/>
            <a:ext cx="2857500" cy="1600200"/>
          </a:xfrm>
          <a:prstGeom prst="rect">
            <a:avLst/>
          </a:prstGeom>
        </p:spPr>
      </p:pic>
      <p:pic>
        <p:nvPicPr>
          <p:cNvPr id="12" name="Picture 11" descr="Ghostbusters: Afterlife 2">
            <a:extLst>
              <a:ext uri="{FF2B5EF4-FFF2-40B4-BE49-F238E27FC236}">
                <a16:creationId xmlns:a16="http://schemas.microsoft.com/office/drawing/2014/main" id="{0AC58E84-598A-55D2-C311-A85221AA81DE}"/>
              </a:ext>
            </a:extLst>
          </p:cNvPr>
          <p:cNvPicPr>
            <a:picLocks noChangeAspect="1"/>
          </p:cNvPicPr>
          <p:nvPr/>
        </p:nvPicPr>
        <p:blipFill>
          <a:blip r:embed="rId8"/>
          <a:stretch>
            <a:fillRect/>
          </a:stretch>
        </p:blipFill>
        <p:spPr>
          <a:xfrm>
            <a:off x="5948831" y="4168749"/>
            <a:ext cx="2143125" cy="2143125"/>
          </a:xfrm>
          <a:prstGeom prst="rect">
            <a:avLst/>
          </a:prstGeom>
        </p:spPr>
      </p:pic>
      <p:pic>
        <p:nvPicPr>
          <p:cNvPr id="14" name="Picture 13" descr="E.T. the Extra-Terrestrial - Wikipedia">
            <a:extLst>
              <a:ext uri="{FF2B5EF4-FFF2-40B4-BE49-F238E27FC236}">
                <a16:creationId xmlns:a16="http://schemas.microsoft.com/office/drawing/2014/main" id="{7FB9F646-8A59-9A6D-DE43-0293E601DB9D}"/>
              </a:ext>
            </a:extLst>
          </p:cNvPr>
          <p:cNvPicPr>
            <a:picLocks noChangeAspect="1"/>
          </p:cNvPicPr>
          <p:nvPr/>
        </p:nvPicPr>
        <p:blipFill>
          <a:blip r:embed="rId9"/>
          <a:stretch>
            <a:fillRect/>
          </a:stretch>
        </p:blipFill>
        <p:spPr>
          <a:xfrm>
            <a:off x="10095719" y="486635"/>
            <a:ext cx="1619250" cy="2162175"/>
          </a:xfrm>
          <a:prstGeom prst="rect">
            <a:avLst/>
          </a:prstGeom>
        </p:spPr>
      </p:pic>
    </p:spTree>
    <p:extLst>
      <p:ext uri="{BB962C8B-B14F-4D97-AF65-F5344CB8AC3E}">
        <p14:creationId xmlns:p14="http://schemas.microsoft.com/office/powerpoint/2010/main" val="591104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57F27-BA36-B646-2712-8783A5A402A4}"/>
              </a:ext>
            </a:extLst>
          </p:cNvPr>
          <p:cNvSpPr>
            <a:spLocks noGrp="1"/>
          </p:cNvSpPr>
          <p:nvPr>
            <p:ph type="title"/>
          </p:nvPr>
        </p:nvSpPr>
        <p:spPr/>
        <p:txBody>
          <a:bodyPr/>
          <a:lstStyle/>
          <a:p>
            <a:r>
              <a:rPr lang="en-GB" dirty="0"/>
              <a:t>Then and now </a:t>
            </a:r>
          </a:p>
        </p:txBody>
      </p:sp>
      <p:sp>
        <p:nvSpPr>
          <p:cNvPr id="3" name="Content Placeholder 2">
            <a:extLst>
              <a:ext uri="{FF2B5EF4-FFF2-40B4-BE49-F238E27FC236}">
                <a16:creationId xmlns:a16="http://schemas.microsoft.com/office/drawing/2014/main" id="{10BAC1C3-1625-D594-5E86-3DB501DCA3CF}"/>
              </a:ext>
            </a:extLst>
          </p:cNvPr>
          <p:cNvSpPr>
            <a:spLocks noGrp="1"/>
          </p:cNvSpPr>
          <p:nvPr>
            <p:ph idx="1"/>
          </p:nvPr>
        </p:nvSpPr>
        <p:spPr/>
        <p:txBody>
          <a:bodyPr>
            <a:normAutofit fontScale="92500" lnSpcReduction="20000"/>
          </a:bodyPr>
          <a:lstStyle/>
          <a:p>
            <a:pPr marL="0" indent="0">
              <a:buNone/>
            </a:pPr>
            <a:r>
              <a:rPr lang="en-GB" dirty="0"/>
              <a:t>Despite the very different lifestyles young people had in the 1980's compared to now, there are some similarities  that young people growing up in the eighties and teenagers now would have </a:t>
            </a:r>
            <a:r>
              <a:rPr lang="en-GB"/>
              <a:t>experienced</a:t>
            </a:r>
            <a:r>
              <a:rPr lang="en-GB" dirty="0"/>
              <a:t>. </a:t>
            </a:r>
            <a:endParaRPr lang="en-US" dirty="0"/>
          </a:p>
          <a:p>
            <a:pPr marL="342900" indent="-342900"/>
            <a:r>
              <a:rPr lang="en-US" dirty="0"/>
              <a:t>Covid </a:t>
            </a:r>
            <a:endParaRPr lang="en-GB" dirty="0"/>
          </a:p>
          <a:p>
            <a:pPr marL="342900" indent="-342900">
              <a:buSzPct val="114999"/>
            </a:pPr>
            <a:r>
              <a:rPr lang="en-US" dirty="0"/>
              <a:t>Furlough </a:t>
            </a:r>
          </a:p>
          <a:p>
            <a:pPr marL="342900" indent="-342900">
              <a:buSzPct val="114999"/>
            </a:pPr>
            <a:r>
              <a:rPr lang="en-US" dirty="0"/>
              <a:t>Poverty/ cost of living crisis </a:t>
            </a:r>
          </a:p>
          <a:p>
            <a:pPr marL="0" indent="0">
              <a:buSzPct val="114999"/>
              <a:buNone/>
            </a:pPr>
            <a:r>
              <a:rPr lang="en-US" dirty="0">
                <a:solidFill>
                  <a:srgbClr val="141414"/>
                </a:solidFill>
                <a:ea typeface="+mn-lt"/>
                <a:cs typeface="+mn-lt"/>
              </a:rPr>
              <a:t>"The experience of this 16-year-old is typical of the calls that come in. "I feel really sad and lonely. Most days I find myself just lost in my own thoughts and feeling numb."( </a:t>
            </a:r>
            <a:r>
              <a:rPr lang="en-US" err="1">
                <a:solidFill>
                  <a:srgbClr val="141414"/>
                </a:solidFill>
                <a:ea typeface="+mn-lt"/>
                <a:cs typeface="+mn-lt"/>
              </a:rPr>
              <a:t>Triggle</a:t>
            </a:r>
            <a:r>
              <a:rPr lang="en-US" dirty="0">
                <a:solidFill>
                  <a:srgbClr val="141414"/>
                </a:solidFill>
                <a:ea typeface="+mn-lt"/>
                <a:cs typeface="+mn-lt"/>
              </a:rPr>
              <a:t> 2021) </a:t>
            </a:r>
            <a:endParaRPr lang="en-US" dirty="0"/>
          </a:p>
          <a:p>
            <a:pPr marL="342900" indent="-342900">
              <a:buSzPct val="114999"/>
            </a:pPr>
            <a:endParaRPr lang="en-US" dirty="0"/>
          </a:p>
          <a:p>
            <a:pPr>
              <a:buSzPct val="114999"/>
            </a:pPr>
            <a:endParaRPr lang="en-GB" dirty="0"/>
          </a:p>
        </p:txBody>
      </p:sp>
    </p:spTree>
    <p:extLst>
      <p:ext uri="{BB962C8B-B14F-4D97-AF65-F5344CB8AC3E}">
        <p14:creationId xmlns:p14="http://schemas.microsoft.com/office/powerpoint/2010/main" val="3862178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2FEF5-6F6E-2B50-98F7-CB051CE80095}"/>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9D79C025-48A2-16A4-CE68-EEA7F8E71197}"/>
              </a:ext>
            </a:extLst>
          </p:cNvPr>
          <p:cNvSpPr>
            <a:spLocks noGrp="1"/>
          </p:cNvSpPr>
          <p:nvPr>
            <p:ph idx="1"/>
          </p:nvPr>
        </p:nvSpPr>
        <p:spPr/>
        <p:txBody>
          <a:bodyPr>
            <a:normAutofit fontScale="92500" lnSpcReduction="10000"/>
          </a:bodyPr>
          <a:lstStyle/>
          <a:p>
            <a:pPr marL="0" indent="0">
              <a:buNone/>
            </a:pPr>
            <a:r>
              <a:rPr lang="en-GB" dirty="0"/>
              <a:t>Over the past 30 years life has changed significantly for young people in Britain. There are more opportunities for social interaction, with youth clubs and afterschool clubs, and better laws and legislation in place to help keep children and young people safe. </a:t>
            </a:r>
          </a:p>
          <a:p>
            <a:pPr marL="0" indent="0">
              <a:buNone/>
            </a:pPr>
            <a:r>
              <a:rPr lang="en-GB" dirty="0"/>
              <a:t>However, changes can happen which would impact young people the same way now as it did back in the eighties. A world pandemic has shown to have affected young people's mental health along with well - being, such as those who were growing up in the Falklands and mining strike era. </a:t>
            </a:r>
          </a:p>
          <a:p>
            <a:pPr marL="0" indent="0">
              <a:buNone/>
            </a:pPr>
            <a:r>
              <a:rPr lang="en-GB" dirty="0"/>
              <a:t>What also seemed apparent is that  young people remained </a:t>
            </a:r>
            <a:r>
              <a:rPr lang="en-GB"/>
              <a:t>resilient</a:t>
            </a:r>
            <a:r>
              <a:rPr lang="en-GB" dirty="0"/>
              <a:t> to change, and to thrive in unprecedented situations, regardless of which decade they were in. </a:t>
            </a:r>
          </a:p>
        </p:txBody>
      </p:sp>
    </p:spTree>
    <p:extLst>
      <p:ext uri="{BB962C8B-B14F-4D97-AF65-F5344CB8AC3E}">
        <p14:creationId xmlns:p14="http://schemas.microsoft.com/office/powerpoint/2010/main" val="2559020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E4FC0-89B6-E8E1-8B70-D07380FBD08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791F914-FCF9-8F2E-8065-21A1624753CD}"/>
              </a:ext>
            </a:extLst>
          </p:cNvPr>
          <p:cNvSpPr>
            <a:spLocks noGrp="1"/>
          </p:cNvSpPr>
          <p:nvPr>
            <p:ph idx="1"/>
          </p:nvPr>
        </p:nvSpPr>
        <p:spPr>
          <a:xfrm>
            <a:off x="1295401" y="2556932"/>
            <a:ext cx="8464442" cy="2407035"/>
          </a:xfrm>
        </p:spPr>
        <p:txBody>
          <a:bodyPr>
            <a:normAutofit fontScale="62500" lnSpcReduction="20000"/>
          </a:bodyPr>
          <a:lstStyle/>
          <a:p>
            <a:r>
              <a:rPr lang="en-US" dirty="0">
                <a:latin typeface="Calibri"/>
                <a:ea typeface="Calibri"/>
                <a:cs typeface="Calibri"/>
              </a:rPr>
              <a:t>The 1980s blog – UK 1980s nostalgia and fun ( May 19th, 2023). Available at </a:t>
            </a:r>
            <a:r>
              <a:rPr lang="en-US" dirty="0">
                <a:ea typeface="+mn-lt"/>
                <a:cs typeface="+mn-lt"/>
                <a:hlinkClick r:id="rId3"/>
              </a:rPr>
              <a:t>The 1980s Blog - UK 1980s Nostalgia and Fun</a:t>
            </a:r>
            <a:r>
              <a:rPr lang="en-US" dirty="0">
                <a:ea typeface="+mn-lt"/>
                <a:cs typeface="+mn-lt"/>
              </a:rPr>
              <a:t> ( Accessed 19th March 2024) </a:t>
            </a:r>
          </a:p>
          <a:p>
            <a:pPr>
              <a:buSzPct val="114999"/>
            </a:pPr>
            <a:r>
              <a:rPr lang="en-US" dirty="0" err="1">
                <a:latin typeface="Garamond"/>
                <a:ea typeface="Calibri"/>
                <a:cs typeface="Calibri"/>
              </a:rPr>
              <a:t>Roos</a:t>
            </a:r>
            <a:r>
              <a:rPr lang="en-US" dirty="0">
                <a:latin typeface="Garamond"/>
                <a:ea typeface="Calibri"/>
                <a:cs typeface="Calibri"/>
              </a:rPr>
              <a:t> V D H (2021)</a:t>
            </a:r>
            <a:r>
              <a:rPr lang="en-US" b="1" dirty="0">
                <a:latin typeface="Garamond"/>
                <a:ea typeface="Calibri"/>
                <a:cs typeface="Calibri"/>
              </a:rPr>
              <a:t> </a:t>
            </a:r>
            <a:r>
              <a:rPr lang="en-US" b="1" dirty="0">
                <a:solidFill>
                  <a:srgbClr val="383838"/>
                </a:solidFill>
              </a:rPr>
              <a:t>War devastates the lives of children: what the research tells us, and what can be done. Available at </a:t>
            </a:r>
            <a:r>
              <a:rPr lang="en-US" dirty="0">
                <a:solidFill>
                  <a:srgbClr val="383838"/>
                </a:solidFill>
                <a:ea typeface="+mn-lt"/>
                <a:cs typeface="+mn-lt"/>
                <a:hlinkClick r:id="rId4"/>
              </a:rPr>
              <a:t>War devastates the lives of children: what the research tells us, and what can be done (theconversation.com)</a:t>
            </a:r>
            <a:r>
              <a:rPr lang="en-US" dirty="0">
                <a:solidFill>
                  <a:srgbClr val="383838"/>
                </a:solidFill>
                <a:ea typeface="+mn-lt"/>
                <a:cs typeface="+mn-lt"/>
              </a:rPr>
              <a:t> ( Accessed on 19th March 2024)</a:t>
            </a:r>
            <a:endParaRPr lang="en-US" b="1" dirty="0">
              <a:latin typeface="Garamond"/>
              <a:ea typeface="Calibri"/>
              <a:cs typeface="Calibri"/>
            </a:endParaRPr>
          </a:p>
          <a:p>
            <a:pPr>
              <a:buSzPct val="114999"/>
            </a:pPr>
            <a:r>
              <a:rPr lang="en-US" dirty="0">
                <a:solidFill>
                  <a:srgbClr val="383838"/>
                </a:solidFill>
                <a:latin typeface="Garamond"/>
                <a:ea typeface="Calibri"/>
                <a:cs typeface="Calibri"/>
              </a:rPr>
              <a:t>Ball J ( April 12th</a:t>
            </a:r>
            <a:r>
              <a:rPr lang="en-US">
                <a:solidFill>
                  <a:srgbClr val="383838"/>
                </a:solidFill>
                <a:latin typeface="Garamond"/>
                <a:ea typeface="Calibri"/>
                <a:cs typeface="Calibri"/>
              </a:rPr>
              <a:t>, 2013</a:t>
            </a:r>
            <a:r>
              <a:rPr lang="en-US" dirty="0">
                <a:solidFill>
                  <a:srgbClr val="383838"/>
                </a:solidFill>
                <a:latin typeface="Garamond"/>
                <a:ea typeface="Calibri"/>
                <a:cs typeface="Calibri"/>
              </a:rPr>
              <a:t>) </a:t>
            </a:r>
            <a:r>
              <a:rPr lang="en-US" dirty="0">
                <a:solidFill>
                  <a:srgbClr val="121212"/>
                </a:solidFill>
              </a:rPr>
              <a:t>The Thatcher effect: what changed and what stayed the same. Available at </a:t>
            </a:r>
            <a:r>
              <a:rPr lang="en-US" dirty="0">
                <a:solidFill>
                  <a:srgbClr val="121212"/>
                </a:solidFill>
                <a:ea typeface="+mn-lt"/>
                <a:cs typeface="+mn-lt"/>
                <a:hlinkClick r:id="rId5"/>
              </a:rPr>
              <a:t>The Thatcher effect: what changed and what stayed the same | Margaret Thatcher | The Guardian</a:t>
            </a:r>
            <a:r>
              <a:rPr lang="en-US" dirty="0">
                <a:solidFill>
                  <a:srgbClr val="121212"/>
                </a:solidFill>
                <a:ea typeface="+mn-lt"/>
                <a:cs typeface="+mn-lt"/>
              </a:rPr>
              <a:t> ( accessed on 18th March 2024) </a:t>
            </a:r>
          </a:p>
          <a:p>
            <a:pPr>
              <a:buSzPct val="114999"/>
            </a:pPr>
            <a:r>
              <a:rPr lang="en-US" dirty="0" err="1">
                <a:solidFill>
                  <a:srgbClr val="121212"/>
                </a:solidFill>
                <a:latin typeface="Garamond"/>
                <a:ea typeface="Calibri"/>
                <a:cs typeface="Calibri"/>
              </a:rPr>
              <a:t>Triggle</a:t>
            </a:r>
            <a:r>
              <a:rPr lang="en-US" dirty="0">
                <a:solidFill>
                  <a:srgbClr val="121212"/>
                </a:solidFill>
                <a:latin typeface="Garamond"/>
                <a:ea typeface="Calibri"/>
                <a:cs typeface="Calibri"/>
              </a:rPr>
              <a:t> M (30th January 2021) </a:t>
            </a:r>
            <a:r>
              <a:rPr lang="en-US" dirty="0">
                <a:solidFill>
                  <a:srgbClr val="141414"/>
                </a:solidFill>
              </a:rPr>
              <a:t>Covid: The devastating toll of the pandemic on children. Available at </a:t>
            </a:r>
            <a:r>
              <a:rPr lang="en-US" dirty="0">
                <a:solidFill>
                  <a:srgbClr val="141414"/>
                </a:solidFill>
                <a:ea typeface="+mn-lt"/>
                <a:cs typeface="+mn-lt"/>
                <a:hlinkClick r:id="rId6"/>
              </a:rPr>
              <a:t>Covid: The devastating toll of the pandemic on children - BBC News</a:t>
            </a:r>
            <a:r>
              <a:rPr lang="en-US" dirty="0">
                <a:solidFill>
                  <a:srgbClr val="141414"/>
                </a:solidFill>
                <a:ea typeface="+mn-lt"/>
                <a:cs typeface="+mn-lt"/>
              </a:rPr>
              <a:t>  ( accessed on 19th March 2024)</a:t>
            </a:r>
            <a:endParaRPr lang="en-US" dirty="0">
              <a:solidFill>
                <a:srgbClr val="121212"/>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41414"/>
              </a:solidFill>
              <a:latin typeface="Garamond"/>
              <a:ea typeface="Calibri"/>
              <a:cs typeface="Calibri"/>
            </a:endParaRPr>
          </a:p>
          <a:p>
            <a:pPr>
              <a:buSzPct val="114999"/>
            </a:pPr>
            <a:endParaRPr lang="en-US" dirty="0">
              <a:solidFill>
                <a:srgbClr val="121212"/>
              </a:solidFill>
              <a:latin typeface="Garamond"/>
              <a:ea typeface="Calibri"/>
              <a:cs typeface="Calibri"/>
            </a:endParaRPr>
          </a:p>
          <a:p>
            <a:pPr>
              <a:buSzPct val="114999"/>
            </a:pPr>
            <a:endParaRPr lang="en-US" dirty="0">
              <a:solidFill>
                <a:srgbClr val="121212"/>
              </a:solidFill>
              <a:latin typeface="Garamond"/>
              <a:ea typeface="Calibri"/>
              <a:cs typeface="Calibri"/>
            </a:endParaRPr>
          </a:p>
          <a:p>
            <a:pPr marL="0" indent="0">
              <a:buSzPct val="114999"/>
              <a:buNone/>
            </a:pPr>
            <a:endParaRPr lang="en-US" dirty="0">
              <a:solidFill>
                <a:srgbClr val="121212"/>
              </a:solidFill>
              <a:latin typeface="Garamond"/>
              <a:ea typeface="Calibri"/>
              <a:cs typeface="Calibri"/>
            </a:endParaRPr>
          </a:p>
          <a:p>
            <a:pPr>
              <a:buSzPct val="114999"/>
            </a:pPr>
            <a:endParaRPr lang="en-US" dirty="0">
              <a:solidFill>
                <a:srgbClr val="121212"/>
              </a:solidFill>
              <a:latin typeface="Garamond"/>
              <a:ea typeface="Calibri"/>
              <a:cs typeface="Calibri"/>
            </a:endParaRPr>
          </a:p>
          <a:p>
            <a:pPr>
              <a:buSzPct val="114999"/>
            </a:pPr>
            <a:endParaRPr lang="en-US" dirty="0">
              <a:solidFill>
                <a:srgbClr val="383838"/>
              </a:solidFill>
              <a:latin typeface="Garamond"/>
              <a:ea typeface="Calibri"/>
              <a:cs typeface="Calibri"/>
            </a:endParaRPr>
          </a:p>
          <a:p>
            <a:pPr>
              <a:buSzPct val="114999"/>
            </a:pPr>
            <a:endParaRPr lang="en-US" dirty="0">
              <a:solidFill>
                <a:srgbClr val="383838"/>
              </a:solidFill>
              <a:latin typeface="Garamond"/>
              <a:ea typeface="Calibri"/>
              <a:cs typeface="Calibri"/>
            </a:endParaRPr>
          </a:p>
          <a:p>
            <a:pPr>
              <a:buSzPct val="114999"/>
            </a:pPr>
            <a:endParaRPr lang="en-US" dirty="0">
              <a:solidFill>
                <a:srgbClr val="383838"/>
              </a:solidFill>
              <a:latin typeface="Garamond"/>
              <a:ea typeface="Calibri"/>
              <a:cs typeface="Calibri"/>
            </a:endParaRPr>
          </a:p>
          <a:p>
            <a:pPr>
              <a:buSzPct val="114999"/>
            </a:pPr>
            <a:endParaRPr lang="en-US" dirty="0">
              <a:latin typeface="Garamond"/>
              <a:ea typeface="Calibri"/>
              <a:cs typeface="Calibri"/>
            </a:endParaRPr>
          </a:p>
          <a:p>
            <a:pPr>
              <a:buSzPct val="114999"/>
            </a:pPr>
            <a:endParaRPr lang="en-US" dirty="0">
              <a:latin typeface="Garamond"/>
              <a:ea typeface="Calibri"/>
              <a:cs typeface="Calibri"/>
            </a:endParaRPr>
          </a:p>
        </p:txBody>
      </p:sp>
    </p:spTree>
    <p:extLst>
      <p:ext uri="{BB962C8B-B14F-4D97-AF65-F5344CB8AC3E}">
        <p14:creationId xmlns:p14="http://schemas.microsoft.com/office/powerpoint/2010/main" val="422337194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Organic</vt:lpstr>
      <vt:lpstr>Principles and Contexts of Work with Young People</vt:lpstr>
      <vt:lpstr>Introduction </vt:lpstr>
      <vt:lpstr>Major events of the Eighties </vt:lpstr>
      <vt:lpstr>Falklands war 1982</vt:lpstr>
      <vt:lpstr>Minors strike 1984</vt:lpstr>
      <vt:lpstr>Political Reign </vt:lpstr>
      <vt:lpstr>Teenage life in the 80's</vt:lpstr>
      <vt:lpstr>Then and now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957</cp:revision>
  <dcterms:created xsi:type="dcterms:W3CDTF">2024-03-19T11:00:41Z</dcterms:created>
  <dcterms:modified xsi:type="dcterms:W3CDTF">2024-03-20T23:58:30Z</dcterms:modified>
</cp:coreProperties>
</file>