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5" r:id="rId2"/>
    <p:sldId id="256"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00823E-14BE-404E-A0F3-30418375CF8A}" v="20" dt="2025-11-18T13:35:50.6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0" d="100"/>
          <a:sy n="70" d="100"/>
        </p:scale>
        <p:origin x="53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AC3AC9-CBA0-452D-91DD-C01104CCCB89}" type="datetimeFigureOut">
              <a:rPr lang="en-GB" smtClean="0"/>
              <a:t>18/11/2025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31CC3A-4869-493B-91A8-C14221BDF7AD}" type="slidenum">
              <a:rPr lang="en-GB" smtClean="0"/>
              <a:t>‹#›</a:t>
            </a:fld>
            <a:endParaRPr lang="en-GB"/>
          </a:p>
        </p:txBody>
      </p:sp>
    </p:spTree>
    <p:extLst>
      <p:ext uri="{BB962C8B-B14F-4D97-AF65-F5344CB8AC3E}">
        <p14:creationId xmlns:p14="http://schemas.microsoft.com/office/powerpoint/2010/main" val="2009596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F31CC3A-4869-493B-91A8-C14221BDF7AD}" type="slidenum">
              <a:rPr lang="en-GB" smtClean="0"/>
              <a:t>2</a:t>
            </a:fld>
            <a:endParaRPr lang="en-GB"/>
          </a:p>
        </p:txBody>
      </p:sp>
    </p:spTree>
    <p:extLst>
      <p:ext uri="{BB962C8B-B14F-4D97-AF65-F5344CB8AC3E}">
        <p14:creationId xmlns:p14="http://schemas.microsoft.com/office/powerpoint/2010/main" val="1173266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55E88-5675-1839-DE91-0D2D3D0410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F0E20FF-C26E-7948-E762-B417E8524F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EB84B50-53AA-0AD6-8658-66A3C783B492}"/>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5" name="Footer Placeholder 4">
            <a:extLst>
              <a:ext uri="{FF2B5EF4-FFF2-40B4-BE49-F238E27FC236}">
                <a16:creationId xmlns:a16="http://schemas.microsoft.com/office/drawing/2014/main" id="{1A08B215-6743-269F-C981-7AEB1CF79A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392712-710B-3729-7BCE-97A79EE6789D}"/>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3949697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8088E-E329-D46C-BFD8-1DDB4A7E41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4BD553-83F3-6E86-8DEA-66F70FECED0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D9E655-71F8-5344-D203-F107FB503384}"/>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5" name="Footer Placeholder 4">
            <a:extLst>
              <a:ext uri="{FF2B5EF4-FFF2-40B4-BE49-F238E27FC236}">
                <a16:creationId xmlns:a16="http://schemas.microsoft.com/office/drawing/2014/main" id="{8DD2A48C-7DAF-716E-F318-8A04E08880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771EBA-9B54-FE45-B579-CFD61484B972}"/>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5071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08495-BCD3-13E8-A873-C96EC92A31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032B449-9B67-993B-209F-6DA448FF3F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F85AA5-CE8D-A31F-9615-FFF5016EB000}"/>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5" name="Footer Placeholder 4">
            <a:extLst>
              <a:ext uri="{FF2B5EF4-FFF2-40B4-BE49-F238E27FC236}">
                <a16:creationId xmlns:a16="http://schemas.microsoft.com/office/drawing/2014/main" id="{A7B68087-6E63-5137-3601-6C3215B3BB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AC7275-9E08-54EA-144C-A375C591A0E2}"/>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3259214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9B081-1F33-EBF4-FAF7-3958AB67DD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7D950DE-BAA4-3A67-C490-CD5B28105C5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9B965F-54E2-54CE-8D6A-F7BD1B6CD97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F91FD05-1447-9366-EBD9-E62EB3338587}"/>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6" name="Footer Placeholder 5">
            <a:extLst>
              <a:ext uri="{FF2B5EF4-FFF2-40B4-BE49-F238E27FC236}">
                <a16:creationId xmlns:a16="http://schemas.microsoft.com/office/drawing/2014/main" id="{F909BB59-F025-BF54-3891-C627616E1D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B5A7B3-C1E4-D81D-8228-C2F85C6F579E}"/>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3094215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20DCB-F2E4-6A89-3A3A-EF6F905D178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F495B8-B62A-A765-D617-A656DAB8C4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6C43E4D-4A34-223A-FF4A-39CF1D0695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6033B91-0C07-FE0B-8CF6-3E920095D9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E33358A-2A4C-655E-39BE-1241ED3062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DF7621F-FEC5-50BC-D414-9F77F307C4D7}"/>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8" name="Footer Placeholder 7">
            <a:extLst>
              <a:ext uri="{FF2B5EF4-FFF2-40B4-BE49-F238E27FC236}">
                <a16:creationId xmlns:a16="http://schemas.microsoft.com/office/drawing/2014/main" id="{9A7E1BF5-4427-FEBE-24CE-56235DD2A1B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A03BA47-1FB3-2CE1-799F-27C3ABB811B8}"/>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1354088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4EC12-4550-4F3F-DE78-A3CC9EA046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74BB5A4-BDF3-01A9-9012-70BFDCA19CD2}"/>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4" name="Footer Placeholder 3">
            <a:extLst>
              <a:ext uri="{FF2B5EF4-FFF2-40B4-BE49-F238E27FC236}">
                <a16:creationId xmlns:a16="http://schemas.microsoft.com/office/drawing/2014/main" id="{388967F4-845D-9A01-D45A-66ACE2CAC10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B8ADA9-B022-B407-49E3-A4EA11A36106}"/>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3097423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5E0064-2EF3-3B2E-4F13-B75213ED2D2B}"/>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3" name="Footer Placeholder 2">
            <a:extLst>
              <a:ext uri="{FF2B5EF4-FFF2-40B4-BE49-F238E27FC236}">
                <a16:creationId xmlns:a16="http://schemas.microsoft.com/office/drawing/2014/main" id="{28EA1E39-021E-34AB-C364-1523C97044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53CAB76-C135-DCF8-D1A3-6801F52C1EE9}"/>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2861850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01751-D617-9186-7246-E819674438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B4CA9C-4135-4D35-11BE-9604E24EDD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DE4D65B-713B-D0EE-077D-2BEC40F3AB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85A608-AA9E-3C49-68AB-8FFD68AD542F}"/>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6" name="Footer Placeholder 5">
            <a:extLst>
              <a:ext uri="{FF2B5EF4-FFF2-40B4-BE49-F238E27FC236}">
                <a16:creationId xmlns:a16="http://schemas.microsoft.com/office/drawing/2014/main" id="{5EA4D354-EE05-72F1-99E7-B0DD62B948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B7E8B4-708D-29A6-3763-9B2D2EF3A9A6}"/>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1786547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393FA-3343-53BA-2824-FD84A12435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E0CDF4-0C44-2D1A-A239-7AA41A59CD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B3492A-203B-9B45-A59F-FEA28F9797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59141D-2950-C474-446A-CB36264DDCF2}"/>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6" name="Footer Placeholder 5">
            <a:extLst>
              <a:ext uri="{FF2B5EF4-FFF2-40B4-BE49-F238E27FC236}">
                <a16:creationId xmlns:a16="http://schemas.microsoft.com/office/drawing/2014/main" id="{BC4B654F-BC30-C71A-F1D2-739127E82F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29C1A4-7738-5C82-6CF8-A9FB538218A8}"/>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3629011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79910-FAB0-CEF9-E65B-FDB8F459606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150C6-4B99-467D-1277-FA1557F291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6A404E-F494-4D53-E5C1-FCD2ECE508E3}"/>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5" name="Footer Placeholder 4">
            <a:extLst>
              <a:ext uri="{FF2B5EF4-FFF2-40B4-BE49-F238E27FC236}">
                <a16:creationId xmlns:a16="http://schemas.microsoft.com/office/drawing/2014/main" id="{BFF3A4F1-C9C3-71CC-6F24-660AF98232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BFDA5-22A5-3DB1-C284-E3D50FC8392F}"/>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332284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0878AA-F795-AF9F-110F-C6BEB54F60A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64518E-E42C-53BD-9415-2E9F5B0457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FC4117-8115-4CDC-3925-F7F459A5B1D2}"/>
              </a:ext>
            </a:extLst>
          </p:cNvPr>
          <p:cNvSpPr>
            <a:spLocks noGrp="1"/>
          </p:cNvSpPr>
          <p:nvPr>
            <p:ph type="dt" sz="half" idx="10"/>
          </p:nvPr>
        </p:nvSpPr>
        <p:spPr/>
        <p:txBody>
          <a:bodyPr/>
          <a:lstStyle/>
          <a:p>
            <a:fld id="{CA88C8D9-57E2-496B-849C-14B9AC271BD0}" type="datetimeFigureOut">
              <a:rPr lang="en-GB" smtClean="0"/>
              <a:t>14/11/2025</a:t>
            </a:fld>
            <a:endParaRPr lang="en-GB"/>
          </a:p>
        </p:txBody>
      </p:sp>
      <p:sp>
        <p:nvSpPr>
          <p:cNvPr id="5" name="Footer Placeholder 4">
            <a:extLst>
              <a:ext uri="{FF2B5EF4-FFF2-40B4-BE49-F238E27FC236}">
                <a16:creationId xmlns:a16="http://schemas.microsoft.com/office/drawing/2014/main" id="{BC0E84AC-6FF3-8B17-5FAB-96519F42F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FBE075-35C6-5B1A-C2F2-11CE4B2286DE}"/>
              </a:ext>
            </a:extLst>
          </p:cNvPr>
          <p:cNvSpPr>
            <a:spLocks noGrp="1"/>
          </p:cNvSpPr>
          <p:nvPr>
            <p:ph type="sldNum" sz="quarter" idx="12"/>
          </p:nvPr>
        </p:nvSpPr>
        <p:spPr/>
        <p:txBody>
          <a:bodyPr/>
          <a:lstStyle/>
          <a:p>
            <a:fld id="{B6F59BD9-C611-4E8B-B161-7873A7991D30}" type="slidenum">
              <a:rPr lang="en-GB" smtClean="0"/>
              <a:t>‹#›</a:t>
            </a:fld>
            <a:endParaRPr lang="en-GB"/>
          </a:p>
        </p:txBody>
      </p:sp>
    </p:spTree>
    <p:extLst>
      <p:ext uri="{BB962C8B-B14F-4D97-AF65-F5344CB8AC3E}">
        <p14:creationId xmlns:p14="http://schemas.microsoft.com/office/powerpoint/2010/main" val="3544814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122148-C234-8A67-181F-A4CA0DFDE2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13A250-06E8-9A63-6C03-70DC47D354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E513B6-98D7-0090-2151-3FD3C7A9D1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A88C8D9-57E2-496B-849C-14B9AC271BD0}" type="datetimeFigureOut">
              <a:rPr lang="en-GB" smtClean="0"/>
              <a:t>14/11/2025</a:t>
            </a:fld>
            <a:endParaRPr lang="en-GB"/>
          </a:p>
        </p:txBody>
      </p:sp>
      <p:sp>
        <p:nvSpPr>
          <p:cNvPr id="5" name="Footer Placeholder 4">
            <a:extLst>
              <a:ext uri="{FF2B5EF4-FFF2-40B4-BE49-F238E27FC236}">
                <a16:creationId xmlns:a16="http://schemas.microsoft.com/office/drawing/2014/main" id="{3DBB82F6-8FF4-D5BE-EE7A-D411600F2B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1F12824-AA04-9D48-3E3E-2E30A548A6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6F59BD9-C611-4E8B-B161-7873A7991D30}" type="slidenum">
              <a:rPr lang="en-GB" smtClean="0"/>
              <a:t>‹#›</a:t>
            </a:fld>
            <a:endParaRPr lang="en-GB"/>
          </a:p>
        </p:txBody>
      </p:sp>
    </p:spTree>
    <p:extLst>
      <p:ext uri="{BB962C8B-B14F-4D97-AF65-F5344CB8AC3E}">
        <p14:creationId xmlns:p14="http://schemas.microsoft.com/office/powerpoint/2010/main" val="29945365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10.xml.rels><?xml version="1.0" encoding="UTF-8" standalone="yes"?>
<Relationships xmlns="http://schemas.openxmlformats.org/package/2006/relationships"><Relationship Id="rId2" Type="http://schemas.openxmlformats.org/officeDocument/2006/relationships/hyperlink" Target="https://www.zimbardo.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152027-3E9F-0D6B-D0FB-EB4CEA180156}"/>
              </a:ext>
            </a:extLst>
          </p:cNvPr>
          <p:cNvSpPr>
            <a:spLocks noGrp="1"/>
          </p:cNvSpPr>
          <p:nvPr>
            <p:ph idx="1"/>
          </p:nvPr>
        </p:nvSpPr>
        <p:spPr/>
        <p:txBody>
          <a:bodyPr/>
          <a:lstStyle/>
          <a:p>
            <a:r>
              <a:rPr lang="en-GB" dirty="0"/>
              <a:t>I acknowledge the use of AI tool on 15</a:t>
            </a:r>
            <a:r>
              <a:rPr lang="en-GB" baseline="30000" dirty="0"/>
              <a:t>th</a:t>
            </a:r>
            <a:r>
              <a:rPr lang="en-GB" dirty="0"/>
              <a:t> November to research the Standford prison experiment. I used Google and Chat GPT. </a:t>
            </a:r>
          </a:p>
          <a:p>
            <a:r>
              <a:rPr lang="en-GB" dirty="0"/>
              <a:t>I can confirm that I have not presented any AI generated text as my own work. I confirm I have copies of my drafts, notes and other resources I used before, and after the use of AI tools which I may be asked provide in  evidence.</a:t>
            </a:r>
          </a:p>
        </p:txBody>
      </p:sp>
    </p:spTree>
    <p:extLst>
      <p:ext uri="{BB962C8B-B14F-4D97-AF65-F5344CB8AC3E}">
        <p14:creationId xmlns:p14="http://schemas.microsoft.com/office/powerpoint/2010/main" val="521581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e Stanford Prison Experiment’ | Psychologies">
            <a:extLst>
              <a:ext uri="{FF2B5EF4-FFF2-40B4-BE49-F238E27FC236}">
                <a16:creationId xmlns:a16="http://schemas.microsoft.com/office/drawing/2014/main" id="{D037538A-261B-FF63-CA83-D02292866E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3098" r="10200" b="9091"/>
          <a:stretch>
            <a:fillRect/>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173D462-C66B-DC83-8A87-04F1B1F7DF05}"/>
              </a:ext>
            </a:extLst>
          </p:cNvPr>
          <p:cNvSpPr>
            <a:spLocks noGrp="1"/>
          </p:cNvSpPr>
          <p:nvPr>
            <p:ph type="ctrTitle"/>
          </p:nvPr>
        </p:nvSpPr>
        <p:spPr>
          <a:xfrm>
            <a:off x="477981" y="1122363"/>
            <a:ext cx="4023360" cy="3204134"/>
          </a:xfrm>
        </p:spPr>
        <p:txBody>
          <a:bodyPr anchor="b">
            <a:normAutofit/>
          </a:bodyPr>
          <a:lstStyle/>
          <a:p>
            <a:pPr algn="l"/>
            <a:r>
              <a:rPr lang="en-GB" sz="4800">
                <a:solidFill>
                  <a:schemeClr val="bg1"/>
                </a:solidFill>
                <a:highlight>
                  <a:srgbClr val="0000FF"/>
                </a:highlight>
              </a:rPr>
              <a:t>Stanford Prison Experiment</a:t>
            </a:r>
          </a:p>
        </p:txBody>
      </p:sp>
      <p:sp>
        <p:nvSpPr>
          <p:cNvPr id="3" name="Subtitle 2">
            <a:extLst>
              <a:ext uri="{FF2B5EF4-FFF2-40B4-BE49-F238E27FC236}">
                <a16:creationId xmlns:a16="http://schemas.microsoft.com/office/drawing/2014/main" id="{5F669E4F-BB8E-D926-0477-DDCA44AAD397}"/>
              </a:ext>
            </a:extLst>
          </p:cNvPr>
          <p:cNvSpPr>
            <a:spLocks noGrp="1"/>
          </p:cNvSpPr>
          <p:nvPr>
            <p:ph type="subTitle" idx="1"/>
          </p:nvPr>
        </p:nvSpPr>
        <p:spPr>
          <a:xfrm>
            <a:off x="477980" y="4872922"/>
            <a:ext cx="4023359" cy="1208141"/>
          </a:xfrm>
        </p:spPr>
        <p:txBody>
          <a:bodyPr>
            <a:normAutofit/>
          </a:bodyPr>
          <a:lstStyle/>
          <a:p>
            <a:pPr algn="l"/>
            <a:r>
              <a:rPr lang="en-GB" sz="2000">
                <a:solidFill>
                  <a:schemeClr val="bg1"/>
                </a:solidFill>
              </a:rPr>
              <a:t>By Laura Williams.</a:t>
            </a:r>
          </a:p>
        </p:txBody>
      </p:sp>
      <p:sp>
        <p:nvSpPr>
          <p:cNvPr id="1035" name="Rectangle 10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37" name="Rectangle 103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5" name="Video 44">
            <a:hlinkClick r:id="" action="ppaction://media"/>
            <a:extLst>
              <a:ext uri="{FF2B5EF4-FFF2-40B4-BE49-F238E27FC236}">
                <a16:creationId xmlns:a16="http://schemas.microsoft.com/office/drawing/2014/main" id="{20FBBD2F-83F1-D1E8-44C0-33C1DFC5A0A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134597" y="4565208"/>
            <a:ext cx="2057400" cy="2057400"/>
          </a:xfrm>
          <a:prstGeom prst="ellipse">
            <a:avLst/>
          </a:prstGeom>
        </p:spPr>
      </p:pic>
    </p:spTree>
    <p:extLst>
      <p:ext uri="{BB962C8B-B14F-4D97-AF65-F5344CB8AC3E}">
        <p14:creationId xmlns:p14="http://schemas.microsoft.com/office/powerpoint/2010/main" val="2452695552"/>
      </p:ext>
    </p:extLst>
  </p:cSld>
  <p:clrMapOvr>
    <a:masterClrMapping/>
  </p:clrMapOvr>
  <mc:AlternateContent xmlns:mc="http://schemas.openxmlformats.org/markup-compatibility/2006">
    <mc:Choice xmlns:p14="http://schemas.microsoft.com/office/powerpoint/2010/main" Requires="p14">
      <p:transition spd="slow" p14:dur="2000" advTm="132440"/>
    </mc:Choice>
    <mc:Fallback>
      <p:transition spd="slow" advTm="132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5"/>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3" fill="hold" display="0">
                  <p:stCondLst>
                    <p:cond delay="indefinite"/>
                  </p:stCondLst>
                </p:cTn>
                <p:tgtEl>
                  <p:spTgt spid="45"/>
                </p:tgtEl>
              </p:cMediaNode>
            </p:video>
            <p:seq concurrent="1" nextAc="seek">
              <p:cTn id="14" restart="whenNotActive" fill="hold" evtFilter="cancelBubble" nodeType="interactiveSeq">
                <p:stCondLst>
                  <p:cond evt="onClick" delay="0">
                    <p:tgtEl>
                      <p:spTgt spid="45"/>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45"/>
                                        </p:tgtEl>
                                      </p:cBhvr>
                                    </p:cmd>
                                  </p:childTnLst>
                                </p:cTn>
                              </p:par>
                            </p:childTnLst>
                          </p:cTn>
                        </p:par>
                      </p:childTnLst>
                    </p:cTn>
                  </p:par>
                </p:childTnLst>
              </p:cTn>
              <p:nextCondLst>
                <p:cond evt="onClick" delay="0">
                  <p:tgtEl>
                    <p:spTgt spid="45"/>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0" name="Rectangle 1039">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1383D9-5823-B82C-756C-52BE06D181E9}"/>
              </a:ext>
            </a:extLst>
          </p:cNvPr>
          <p:cNvSpPr>
            <a:spLocks noGrp="1"/>
          </p:cNvSpPr>
          <p:nvPr>
            <p:ph type="title"/>
          </p:nvPr>
        </p:nvSpPr>
        <p:spPr>
          <a:xfrm>
            <a:off x="5297762" y="329184"/>
            <a:ext cx="6251110" cy="1783080"/>
          </a:xfrm>
        </p:spPr>
        <p:txBody>
          <a:bodyPr vert="horz" lIns="91440" tIns="45720" rIns="91440" bIns="45720" rtlCol="0" anchor="b">
            <a:normAutofit/>
          </a:bodyPr>
          <a:lstStyle/>
          <a:p>
            <a:r>
              <a:rPr lang="en-US" sz="5400" dirty="0"/>
              <a:t>Phillip Zimbardo.</a:t>
            </a:r>
          </a:p>
        </p:txBody>
      </p:sp>
      <p:pic>
        <p:nvPicPr>
          <p:cNvPr id="1026" name="Picture 2" descr="Philip G. Zimbardo | Stanford Prison Experiment - Spotlight Exhibits">
            <a:extLst>
              <a:ext uri="{FF2B5EF4-FFF2-40B4-BE49-F238E27FC236}">
                <a16:creationId xmlns:a16="http://schemas.microsoft.com/office/drawing/2014/main" id="{BF84BE73-0FD1-EC5B-6592-09C3AC21C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31"/>
          <a:stretch>
            <a:fillRect/>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042"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E49DF35-8FAB-E041-8EEA-8942F4FA43B3}"/>
              </a:ext>
            </a:extLst>
          </p:cNvPr>
          <p:cNvSpPr txBox="1"/>
          <p:nvPr/>
        </p:nvSpPr>
        <p:spPr>
          <a:xfrm>
            <a:off x="5297762" y="2706624"/>
            <a:ext cx="6251110" cy="3977640"/>
          </a:xfrm>
          <a:prstGeom prst="rect">
            <a:avLst/>
          </a:prstGeom>
        </p:spPr>
        <p:txBody>
          <a:bodyPr vert="horz" lIns="91440" tIns="45720" rIns="91440" bIns="45720" rtlCol="0">
            <a:normAutofit/>
          </a:bodyPr>
          <a:lstStyle/>
          <a:p>
            <a:pPr indent="-228600" algn="just">
              <a:lnSpc>
                <a:spcPct val="90000"/>
              </a:lnSpc>
              <a:spcAft>
                <a:spcPts val="600"/>
              </a:spcAft>
              <a:buFont typeface="Arial" panose="020B0604020202020204" pitchFamily="34" charset="0"/>
              <a:buChar char="•"/>
            </a:pPr>
            <a:r>
              <a:rPr lang="en-US" sz="2200" dirty="0"/>
              <a:t>The famous and controversial Stanford Prison  Experiment in 1973 conducted by psychologist Phillip Zimbardo demonstrated the power that social and institutional roles have on individual behavior. It highlighted that by placing ordinary people in a position of power and authority can quickly lead to them abusing  these powers and demonstrated how individuals quickly conform to obedience.</a:t>
            </a:r>
          </a:p>
        </p:txBody>
      </p:sp>
      <p:sp>
        <p:nvSpPr>
          <p:cNvPr id="6" name="TextBox 5">
            <a:extLst>
              <a:ext uri="{FF2B5EF4-FFF2-40B4-BE49-F238E27FC236}">
                <a16:creationId xmlns:a16="http://schemas.microsoft.com/office/drawing/2014/main" id="{71E109F2-E769-290F-EFB9-37CE081F58A5}"/>
              </a:ext>
            </a:extLst>
          </p:cNvPr>
          <p:cNvSpPr txBox="1"/>
          <p:nvPr/>
        </p:nvSpPr>
        <p:spPr>
          <a:xfrm>
            <a:off x="4107712" y="2732739"/>
            <a:ext cx="3976577" cy="3083270"/>
          </a:xfrm>
          <a:prstGeom prst="rect">
            <a:avLst/>
          </a:prstGeom>
        </p:spPr>
        <p:txBody>
          <a:bodyPr vert="horz" lIns="91440" tIns="45720" rIns="91440" bIns="45720" rtlCol="0" anchor="t">
            <a:normAutofit/>
          </a:bodyPr>
          <a:lstStyle/>
          <a:p>
            <a:pPr algn="ctr">
              <a:lnSpc>
                <a:spcPct val="90000"/>
              </a:lnSpc>
              <a:spcAft>
                <a:spcPts val="600"/>
              </a:spcAft>
            </a:pPr>
            <a:r>
              <a:rPr lang="en-US" sz="2000" dirty="0">
                <a:solidFill>
                  <a:schemeClr val="bg1"/>
                </a:solidFill>
              </a:rPr>
              <a:t> </a:t>
            </a:r>
          </a:p>
        </p:txBody>
      </p:sp>
      <p:pic>
        <p:nvPicPr>
          <p:cNvPr id="5" name="Camera 4">
            <a:extLst>
              <a:ext uri="{FF2B5EF4-FFF2-40B4-BE49-F238E27FC236}">
                <a16:creationId xmlns:a16="http://schemas.microsoft.com/office/drawing/2014/main" id="{D42ACFD5-476D-EBA5-C905-D2C2F9A3AEAD}"/>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31316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100B88E-357C-B25F-E407-EA7D1C5491C9}"/>
              </a:ext>
            </a:extLst>
          </p:cNvPr>
          <p:cNvSpPr>
            <a:spLocks noGrp="1"/>
          </p:cNvSpPr>
          <p:nvPr>
            <p:ph idx="1"/>
          </p:nvPr>
        </p:nvSpPr>
        <p:spPr>
          <a:xfrm>
            <a:off x="793661" y="3766457"/>
            <a:ext cx="4530898" cy="2472502"/>
          </a:xfrm>
        </p:spPr>
        <p:txBody>
          <a:bodyPr anchor="ctr">
            <a:normAutofit/>
          </a:bodyPr>
          <a:lstStyle/>
          <a:p>
            <a:pPr marL="0" indent="0">
              <a:buNone/>
            </a:pPr>
            <a:r>
              <a:rPr lang="en-GB" sz="2000" dirty="0"/>
              <a:t> </a:t>
            </a:r>
          </a:p>
        </p:txBody>
      </p:sp>
      <p:pic>
        <p:nvPicPr>
          <p:cNvPr id="2050" name="Picture 2" descr="Zimbardo's Experiment : The Stanford Prison Experiment">
            <a:extLst>
              <a:ext uri="{FF2B5EF4-FFF2-40B4-BE49-F238E27FC236}">
                <a16:creationId xmlns:a16="http://schemas.microsoft.com/office/drawing/2014/main" id="{73DC38F1-8763-CA65-4A04-328B785A489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11532" y="2892862"/>
            <a:ext cx="5150277" cy="2897030"/>
          </a:xfrm>
          <a:prstGeom prst="rect">
            <a:avLst/>
          </a:prstGeom>
          <a:noFill/>
          <a:extLst>
            <a:ext uri="{909E8E84-426E-40DD-AFC4-6F175D3DCCD1}">
              <a14:hiddenFill xmlns:a14="http://schemas.microsoft.com/office/drawing/2010/main">
                <a:solidFill>
                  <a:srgbClr val="FFFFFF"/>
                </a:solidFill>
              </a14:hiddenFill>
            </a:ext>
          </a:extLst>
        </p:spPr>
      </p:pic>
      <p:sp>
        <p:nvSpPr>
          <p:cNvPr id="2061" name="Rectangle 2060">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EFF5B59-BF87-A7EB-6216-161A7B873B5A}"/>
              </a:ext>
            </a:extLst>
          </p:cNvPr>
          <p:cNvSpPr txBox="1"/>
          <p:nvPr/>
        </p:nvSpPr>
        <p:spPr>
          <a:xfrm>
            <a:off x="793661" y="2892862"/>
            <a:ext cx="4796318" cy="2308324"/>
          </a:xfrm>
          <a:prstGeom prst="rect">
            <a:avLst/>
          </a:prstGeom>
          <a:noFill/>
        </p:spPr>
        <p:txBody>
          <a:bodyPr wrap="square" rtlCol="0">
            <a:spAutoFit/>
          </a:bodyPr>
          <a:lstStyle/>
          <a:p>
            <a:r>
              <a:rPr lang="en-GB" dirty="0"/>
              <a:t>Zimbardo recruited twenty-four white middle class students to participate in the experiment via a newspaper article. The students were selected based on their good physical and mental health and had no history of psychiatric problems or a history of violence. Zimbardo randomly assigned the students to the role of 12 guards and 12 prisoners. (Gross,2020).</a:t>
            </a:r>
          </a:p>
        </p:txBody>
      </p:sp>
      <p:pic>
        <p:nvPicPr>
          <p:cNvPr id="7" name="Camera 6">
            <a:extLst>
              <a:ext uri="{FF2B5EF4-FFF2-40B4-BE49-F238E27FC236}">
                <a16:creationId xmlns:a16="http://schemas.microsoft.com/office/drawing/2014/main" id="{DD699266-A0E9-9D3C-119B-73FC392F6F86}"/>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622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6" name="Rectangle 307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983E1A-13BB-8762-50D0-071AD2F1675D}"/>
              </a:ext>
            </a:extLst>
          </p:cNvPr>
          <p:cNvSpPr>
            <a:spLocks noGrp="1"/>
          </p:cNvSpPr>
          <p:nvPr>
            <p:ph idx="1"/>
          </p:nvPr>
        </p:nvSpPr>
        <p:spPr>
          <a:xfrm>
            <a:off x="572493" y="2071316"/>
            <a:ext cx="6713552" cy="4119172"/>
          </a:xfrm>
        </p:spPr>
        <p:txBody>
          <a:bodyPr anchor="t">
            <a:normAutofit lnSpcReduction="10000"/>
          </a:bodyPr>
          <a:lstStyle/>
          <a:p>
            <a:pPr marL="0" indent="0">
              <a:buNone/>
            </a:pPr>
            <a:r>
              <a:rPr lang="en-GB" sz="2000" dirty="0"/>
              <a:t>The prisoners without their consent  were arrested from their homes and taken to a police station where they were charged with fictitious crimes and were then blindfolded and taken to the mock stimulated prison in Stanford university. The prisoners were quickly subjected to physical and psychological abuse upon arrival. They were stripped naked, deloused, searched, were given identical smocks to wear with no undergarments. They were made to wear a chain</a:t>
            </a:r>
            <a:r>
              <a:rPr lang="en-US" sz="2000" dirty="0"/>
              <a:t> bolted around their ankles and</a:t>
            </a:r>
            <a:r>
              <a:rPr lang="en-GB" sz="2000" dirty="0"/>
              <a:t> had to wear a nylon stocking on their heads. Each prisoner was then assigned a special number which they were refereed to by. This treatment symbolised their powerlessness and deindividuation. The prisoners were confined  to small windowless cells with no clocks which distorted their sense of time.</a:t>
            </a:r>
          </a:p>
          <a:p>
            <a:pPr marL="0" indent="0">
              <a:buNone/>
            </a:pPr>
            <a:endParaRPr lang="en-GB" sz="2000" dirty="0"/>
          </a:p>
        </p:txBody>
      </p:sp>
      <p:pic>
        <p:nvPicPr>
          <p:cNvPr id="3074" name="Picture 2" descr="Stanford Prison Experiment Philip Zimbardo">
            <a:extLst>
              <a:ext uri="{FF2B5EF4-FFF2-40B4-BE49-F238E27FC236}">
                <a16:creationId xmlns:a16="http://schemas.microsoft.com/office/drawing/2014/main" id="{D12ABA61-55D8-907B-1AF2-9C92E28D03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1866" r="17626" b="-1"/>
          <a:stretch>
            <a:fillRect/>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pic>
        <p:nvPicPr>
          <p:cNvPr id="5" name="Camera 4">
            <a:extLst>
              <a:ext uri="{FF2B5EF4-FFF2-40B4-BE49-F238E27FC236}">
                <a16:creationId xmlns:a16="http://schemas.microsoft.com/office/drawing/2014/main" id="{994C7C89-553D-5F4B-E758-380D51D7F0DF}"/>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28220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4. Guards — Stanford Prison Experiment">
            <a:extLst>
              <a:ext uri="{FF2B5EF4-FFF2-40B4-BE49-F238E27FC236}">
                <a16:creationId xmlns:a16="http://schemas.microsoft.com/office/drawing/2014/main" id="{F251B4C9-FA9D-0A8E-4F56-DA451EAAAF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932" r="6158"/>
          <a:stretch>
            <a:fillRect/>
          </a:stretch>
        </p:blipFill>
        <p:spPr bwMode="auto">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52BA3AB8-DE5C-D947-C698-B9124724DDA8}"/>
              </a:ext>
            </a:extLst>
          </p:cNvPr>
          <p:cNvSpPr>
            <a:spLocks noGrp="1"/>
          </p:cNvSpPr>
          <p:nvPr>
            <p:ph idx="1"/>
          </p:nvPr>
        </p:nvSpPr>
        <p:spPr>
          <a:xfrm>
            <a:off x="6417734" y="947058"/>
            <a:ext cx="5291663" cy="5420404"/>
          </a:xfrm>
        </p:spPr>
        <p:txBody>
          <a:bodyPr>
            <a:normAutofit fontScale="85000" lnSpcReduction="10000"/>
          </a:bodyPr>
          <a:lstStyle/>
          <a:p>
            <a:pPr algn="just"/>
            <a:r>
              <a:rPr lang="en-GB" sz="1800" dirty="0"/>
              <a:t>The guards were told to demand compliance of the prisoners and to maintain order as they wished.                    The guards all wore identical military style uniforms,                           carried buttons and wore reflective sunglasses which further emphasised their power and anonymity  The guards quickly developed a shared sense of identity.                             They internalised their perceived role to main order and conformed to group norms of behaviour. Some enjoyed the power that authority gave them. They ruled by aggression and developed a diminished sense of responsibility.  They lost all sense of their own social identity and resorted to social deviant behaviour which quickly escalated after the prisoners attempted to rebel against the guards on day two of the experiment.  The prisoners rebel escalated the guard's aggressive behaviour, and they used psychological tactics to punish the prisoners. The prisoners who had rebelled were stripped naked and were put into solitary confinement with no food or beds. The prisoners were made to use buckets to pee in and were not allowed to empty the buckets until they were full. This was even seen as a privilege.  They were also awoken during the night and made to do menial tasks such as cleaning the toilets and physical exercises. As a result, the prisoners became passive and resigned themselves to the oppressive situation. They took on the identity of real prisoners and as a result lost all sense of their personal identity and became powerless and conformed to the obedience of authority. (Stanford Prison Experiment, n.d.)</a:t>
            </a:r>
          </a:p>
        </p:txBody>
      </p:sp>
      <p:pic>
        <p:nvPicPr>
          <p:cNvPr id="5" name="Camera 4">
            <a:extLst>
              <a:ext uri="{FF2B5EF4-FFF2-40B4-BE49-F238E27FC236}">
                <a16:creationId xmlns:a16="http://schemas.microsoft.com/office/drawing/2014/main" id="{98561DB6-4AE1-09C8-772F-5516C84DDBF7}"/>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7440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84" name="Rectangle 518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The Story Of The Unbelievably Disturbing Stanford Prison Experiment">
            <a:extLst>
              <a:ext uri="{FF2B5EF4-FFF2-40B4-BE49-F238E27FC236}">
                <a16:creationId xmlns:a16="http://schemas.microsoft.com/office/drawing/2014/main" id="{1581CF67-E2B0-2AEA-FC9E-9215365A63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48" r="14511" b="1"/>
          <a:stretch>
            <a:fillRect/>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5185" name="Rectangle 518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7A6E775-C139-2A84-484C-D05DDE9EA515}"/>
              </a:ext>
            </a:extLst>
          </p:cNvPr>
          <p:cNvSpPr>
            <a:spLocks noGrp="1"/>
          </p:cNvSpPr>
          <p:nvPr>
            <p:ph idx="1"/>
          </p:nvPr>
        </p:nvSpPr>
        <p:spPr>
          <a:xfrm>
            <a:off x="7531610" y="2434201"/>
            <a:ext cx="3822189" cy="3742762"/>
          </a:xfrm>
        </p:spPr>
        <p:txBody>
          <a:bodyPr>
            <a:normAutofit/>
          </a:bodyPr>
          <a:lstStyle/>
          <a:p>
            <a:pPr marL="0" indent="0" algn="just">
              <a:buNone/>
            </a:pPr>
            <a:r>
              <a:rPr lang="en-GB" sz="2000" dirty="0"/>
              <a:t>Thirty-six hours into the experiment prisoner ‘8612’ had to be released due to a serious decline in his mental health. The prisoner was seen to be crying and shouting uncontrollably. Three other prisoners were also later released due to the onset of psychological issues. (Gross, 2020).</a:t>
            </a:r>
          </a:p>
        </p:txBody>
      </p:sp>
      <p:pic>
        <p:nvPicPr>
          <p:cNvPr id="5" name="Camera 4">
            <a:extLst>
              <a:ext uri="{FF2B5EF4-FFF2-40B4-BE49-F238E27FC236}">
                <a16:creationId xmlns:a16="http://schemas.microsoft.com/office/drawing/2014/main" id="{16567873-28ED-386F-725D-05977F8AC1DE}"/>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66556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64" name="Rectangle 6163">
            <a:extLst>
              <a:ext uri="{FF2B5EF4-FFF2-40B4-BE49-F238E27FC236}">
                <a16:creationId xmlns:a16="http://schemas.microsoft.com/office/drawing/2014/main" id="{8DF66CB0-1AD6-4D8C-BE70-897ADA64FE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6" name="Rectangle 6165">
            <a:extLst>
              <a:ext uri="{FF2B5EF4-FFF2-40B4-BE49-F238E27FC236}">
                <a16:creationId xmlns:a16="http://schemas.microsoft.com/office/drawing/2014/main" id="{24C3B26D-D43F-467B-B943-E20A45E7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799"/>
            <a:ext cx="6802718" cy="5486401"/>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B3F21C-1530-8169-8931-1B1BCD405974}"/>
              </a:ext>
            </a:extLst>
          </p:cNvPr>
          <p:cNvSpPr>
            <a:spLocks noGrp="1"/>
          </p:cNvSpPr>
          <p:nvPr>
            <p:ph idx="1"/>
          </p:nvPr>
        </p:nvSpPr>
        <p:spPr>
          <a:xfrm>
            <a:off x="1335801" y="1262743"/>
            <a:ext cx="5475266" cy="4340616"/>
          </a:xfrm>
        </p:spPr>
        <p:txBody>
          <a:bodyPr anchor="t">
            <a:normAutofit/>
          </a:bodyPr>
          <a:lstStyle/>
          <a:p>
            <a:pPr marL="0" indent="0">
              <a:buNone/>
            </a:pPr>
            <a:r>
              <a:rPr lang="en-GB" sz="2000" dirty="0">
                <a:solidFill>
                  <a:srgbClr val="595959"/>
                </a:solidFill>
              </a:rPr>
              <a:t>The experiment was scheduled to last for two weeks but was stopped after six days when research assistant Christina Maslach witnessed the inhuman treatment of the prisoners and urged Zimbardo to stop the experiment. Zimbardos dual role of researcher and superintendent resulted in him losing his prospective and objectivity which meant he ignored the guards increasingly aggressive behaviour and neglected the psychological decline in the prisoner’s health.</a:t>
            </a:r>
          </a:p>
        </p:txBody>
      </p:sp>
      <p:pic>
        <p:nvPicPr>
          <p:cNvPr id="6146" name="Picture 2" descr="The Menace Within | STANFORD magazine">
            <a:extLst>
              <a:ext uri="{FF2B5EF4-FFF2-40B4-BE49-F238E27FC236}">
                <a16:creationId xmlns:a16="http://schemas.microsoft.com/office/drawing/2014/main" id="{51B94B7C-738E-3FB9-9B37-2B01058C90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29" r="-1" b="-1"/>
          <a:stretch>
            <a:fillRect/>
          </a:stretch>
        </p:blipFill>
        <p:spPr bwMode="auto">
          <a:xfrm>
            <a:off x="7461069" y="685799"/>
            <a:ext cx="4117787" cy="5486399"/>
          </a:xfrm>
          <a:prstGeom prst="rect">
            <a:avLst/>
          </a:prstGeom>
          <a:noFill/>
          <a:extLst>
            <a:ext uri="{909E8E84-426E-40DD-AFC4-6F175D3DCCD1}">
              <a14:hiddenFill xmlns:a14="http://schemas.microsoft.com/office/drawing/2010/main">
                <a:solidFill>
                  <a:srgbClr val="FFFFFF"/>
                </a:solidFill>
              </a14:hiddenFill>
            </a:ext>
          </a:extLst>
        </p:spPr>
      </p:pic>
      <p:pic>
        <p:nvPicPr>
          <p:cNvPr id="5" name="Camera 4">
            <a:extLst>
              <a:ext uri="{FF2B5EF4-FFF2-40B4-BE49-F238E27FC236}">
                <a16:creationId xmlns:a16="http://schemas.microsoft.com/office/drawing/2014/main" id="{073D14BA-C215-E604-92B4-F80180197ABE}"/>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63446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8DF66CB0-1AD6-4D8C-BE70-897ADA64FE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7" name="Rectangle 7176">
            <a:extLst>
              <a:ext uri="{FF2B5EF4-FFF2-40B4-BE49-F238E27FC236}">
                <a16:creationId xmlns:a16="http://schemas.microsoft.com/office/drawing/2014/main" id="{24C3B26D-D43F-467B-B943-E20A45E7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799"/>
            <a:ext cx="6802718" cy="5486401"/>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5E0425D-B842-A1F6-8C55-F9570F1880C1}"/>
              </a:ext>
            </a:extLst>
          </p:cNvPr>
          <p:cNvSpPr>
            <a:spLocks noGrp="1"/>
          </p:cNvSpPr>
          <p:nvPr>
            <p:ph idx="1"/>
          </p:nvPr>
        </p:nvSpPr>
        <p:spPr>
          <a:xfrm>
            <a:off x="1335801" y="1066800"/>
            <a:ext cx="5475266" cy="4536559"/>
          </a:xfrm>
        </p:spPr>
        <p:txBody>
          <a:bodyPr anchor="t">
            <a:normAutofit lnSpcReduction="10000"/>
          </a:bodyPr>
          <a:lstStyle/>
          <a:p>
            <a:r>
              <a:rPr lang="en-GB" sz="2000" dirty="0">
                <a:solidFill>
                  <a:srgbClr val="595959"/>
                </a:solidFill>
              </a:rPr>
              <a:t>The experiment demonstrated how powerful social situations and social dynamics can lead to individuals losing their sense of identity. Zimbardo described the experiment as the ‘Lucifer effect’ where good people can commit evil acts when placed in a position of authority and anonymity. The guard’s loss of personal identity and the dehumanising of the prisoners allowed them to behave in oppressive behaviours. (Zimbardo, </a:t>
            </a:r>
            <a:r>
              <a:rPr lang="en-GB" sz="2000" dirty="0" err="1">
                <a:solidFill>
                  <a:srgbClr val="595959"/>
                </a:solidFill>
              </a:rPr>
              <a:t>n.d</a:t>
            </a:r>
            <a:r>
              <a:rPr lang="en-GB" sz="2000" dirty="0">
                <a:solidFill>
                  <a:srgbClr val="595959"/>
                </a:solidFill>
              </a:rPr>
              <a:t>).        The guards later reported being shocked by their behaviour. The loss of identity in the prisoners and their obedience to authority led them to become compliant to their abusive treatment of their guards which shows how social roles and environments can shape our behaviour.</a:t>
            </a:r>
          </a:p>
        </p:txBody>
      </p:sp>
      <p:pic>
        <p:nvPicPr>
          <p:cNvPr id="7170" name="Picture 2" descr="The Stanford Prison Experiment | Documentary Heaven">
            <a:extLst>
              <a:ext uri="{FF2B5EF4-FFF2-40B4-BE49-F238E27FC236}">
                <a16:creationId xmlns:a16="http://schemas.microsoft.com/office/drawing/2014/main" id="{84BB14DD-FBD2-56AD-CC0B-90B23BE745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0278" r="17504"/>
          <a:stretch>
            <a:fillRect/>
          </a:stretch>
        </p:blipFill>
        <p:spPr bwMode="auto">
          <a:xfrm>
            <a:off x="7461069" y="685799"/>
            <a:ext cx="4117787" cy="5486399"/>
          </a:xfrm>
          <a:prstGeom prst="rect">
            <a:avLst/>
          </a:prstGeom>
          <a:noFill/>
          <a:extLst>
            <a:ext uri="{909E8E84-426E-40DD-AFC4-6F175D3DCCD1}">
              <a14:hiddenFill xmlns:a14="http://schemas.microsoft.com/office/drawing/2010/main">
                <a:solidFill>
                  <a:srgbClr val="FFFFFF"/>
                </a:solidFill>
              </a14:hiddenFill>
            </a:ext>
          </a:extLst>
        </p:spPr>
      </p:pic>
      <p:pic>
        <p:nvPicPr>
          <p:cNvPr id="5" name="Camera 4">
            <a:extLst>
              <a:ext uri="{FF2B5EF4-FFF2-40B4-BE49-F238E27FC236}">
                <a16:creationId xmlns:a16="http://schemas.microsoft.com/office/drawing/2014/main" id="{959F8CCD-C74D-BB76-FA6F-53023808DD90}"/>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19182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E93B7C-D326-96B9-CCFB-FECC8D1CD9F0}"/>
              </a:ext>
            </a:extLst>
          </p:cNvPr>
          <p:cNvSpPr>
            <a:spLocks noGrp="1"/>
          </p:cNvSpPr>
          <p:nvPr>
            <p:ph idx="1"/>
          </p:nvPr>
        </p:nvSpPr>
        <p:spPr/>
        <p:txBody>
          <a:bodyPr/>
          <a:lstStyle/>
          <a:p>
            <a:r>
              <a:rPr lang="en-GB" dirty="0"/>
              <a:t>References </a:t>
            </a:r>
          </a:p>
          <a:p>
            <a:r>
              <a:rPr lang="en-GB" dirty="0"/>
              <a:t>Gross, R.D (2020).</a:t>
            </a:r>
            <a:r>
              <a:rPr lang="en-GB" i="1" dirty="0"/>
              <a:t> Psychology : The science of mind and behaviour. </a:t>
            </a:r>
            <a:r>
              <a:rPr lang="en-GB" dirty="0"/>
              <a:t>(8</a:t>
            </a:r>
            <a:r>
              <a:rPr lang="en-GB" baseline="30000" dirty="0"/>
              <a:t>th</a:t>
            </a:r>
            <a:r>
              <a:rPr lang="en-GB" dirty="0"/>
              <a:t> ed.). Hodder Education.</a:t>
            </a:r>
          </a:p>
          <a:p>
            <a:r>
              <a:rPr lang="en-GB" dirty="0"/>
              <a:t>Zimbardo, P.G (</a:t>
            </a:r>
            <a:r>
              <a:rPr lang="en-GB" dirty="0" err="1"/>
              <a:t>n.d</a:t>
            </a:r>
            <a:r>
              <a:rPr lang="en-GB" dirty="0"/>
              <a:t>). </a:t>
            </a:r>
            <a:r>
              <a:rPr lang="en-GB" i="1" dirty="0"/>
              <a:t>The Lucifer Effect Zimbardo. </a:t>
            </a:r>
            <a:r>
              <a:rPr lang="en-GB" dirty="0"/>
              <a:t>Available at </a:t>
            </a:r>
            <a:r>
              <a:rPr lang="en-GB" dirty="0">
                <a:hlinkClick r:id="rId2"/>
              </a:rPr>
              <a:t>https://WWW.Zimbardo.com/</a:t>
            </a:r>
            <a:r>
              <a:rPr lang="en-GB" dirty="0"/>
              <a:t> Accessed on November 5</a:t>
            </a:r>
            <a:r>
              <a:rPr lang="en-GB" baseline="30000" dirty="0"/>
              <a:t>th</a:t>
            </a:r>
            <a:r>
              <a:rPr lang="en-GB" dirty="0"/>
              <a:t>, 2025.</a:t>
            </a:r>
          </a:p>
          <a:p>
            <a:r>
              <a:rPr lang="en-GB" dirty="0"/>
              <a:t>Zimbardo, P.G. &amp; </a:t>
            </a:r>
            <a:r>
              <a:rPr lang="en-GB" dirty="0" err="1"/>
              <a:t>Letsik</a:t>
            </a:r>
            <a:r>
              <a:rPr lang="en-GB" dirty="0"/>
              <a:t> M. (</a:t>
            </a:r>
            <a:r>
              <a:rPr lang="en-GB" dirty="0" err="1"/>
              <a:t>n.d</a:t>
            </a:r>
            <a:r>
              <a:rPr lang="en-GB" dirty="0"/>
              <a:t>). </a:t>
            </a:r>
            <a:r>
              <a:rPr lang="en-GB" i="1" dirty="0"/>
              <a:t>The Stanford Prison Experiment. </a:t>
            </a:r>
            <a:r>
              <a:rPr lang="en-GB" dirty="0"/>
              <a:t>PrisonExp.org.  Accessed on November 7</a:t>
            </a:r>
            <a:r>
              <a:rPr lang="en-GB" baseline="30000" dirty="0"/>
              <a:t>th, </a:t>
            </a:r>
            <a:r>
              <a:rPr lang="en-GB" dirty="0"/>
              <a:t>2025.</a:t>
            </a:r>
          </a:p>
          <a:p>
            <a:endParaRPr lang="en-GB" dirty="0"/>
          </a:p>
        </p:txBody>
      </p:sp>
    </p:spTree>
    <p:extLst>
      <p:ext uri="{BB962C8B-B14F-4D97-AF65-F5344CB8AC3E}">
        <p14:creationId xmlns:p14="http://schemas.microsoft.com/office/powerpoint/2010/main" val="3280330819"/>
      </p:ext>
    </p:extLst>
  </p:cSld>
  <p:clrMapOvr>
    <a:masterClrMapping/>
  </p:clrMapOvr>
</p:sld>
</file>

<file path=ppt/theme/theme1.xml><?xml version="1.0" encoding="utf-8"?>
<a:theme xmlns:a="http://schemas.openxmlformats.org/drawingml/2006/main" name="Office Theme">
  <a:themeElements>
    <a:clrScheme name="Office">
      <a:dk1>
        <a:sysClr val="windowText" lastClr="3D3D3D"/>
      </a:dk1>
      <a:lt1>
        <a:sysClr val="window" lastClr="FFFAE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3D3D3D"/>
      </a:dk1>
      <a:lt1>
        <a:sysClr val="window" lastClr="FFFAE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7475</TotalTime>
  <Words>939</Words>
  <Application>Microsoft Office PowerPoint</Application>
  <PresentationFormat>Widescreen</PresentationFormat>
  <Paragraphs>19</Paragraphs>
  <Slides>10</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Calibri</vt:lpstr>
      <vt:lpstr>Office Theme</vt:lpstr>
      <vt:lpstr>PowerPoint Presentation</vt:lpstr>
      <vt:lpstr>Stanford Prison Experiment</vt:lpstr>
      <vt:lpstr>Phillip Zimbardo.</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Williams</dc:creator>
  <cp:lastModifiedBy>Laura Williams (2502528)</cp:lastModifiedBy>
  <cp:revision>2</cp:revision>
  <dcterms:created xsi:type="dcterms:W3CDTF">2025-11-10T20:09:02Z</dcterms:created>
  <dcterms:modified xsi:type="dcterms:W3CDTF">2025-11-18T17:00:11Z</dcterms:modified>
</cp:coreProperties>
</file>