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4"/>
    <p:sldMasterId id="2147483717" r:id="rId5"/>
    <p:sldMasterId id="2147483730" r:id="rId6"/>
  </p:sldMasterIdLst>
  <p:notesMasterIdLst>
    <p:notesMasterId r:id="rId37"/>
  </p:notesMasterIdLst>
  <p:handoutMasterIdLst>
    <p:handoutMasterId r:id="rId38"/>
  </p:handoutMasterIdLst>
  <p:sldIdLst>
    <p:sldId id="351" r:id="rId7"/>
    <p:sldId id="352" r:id="rId8"/>
    <p:sldId id="270" r:id="rId9"/>
    <p:sldId id="282" r:id="rId10"/>
    <p:sldId id="276" r:id="rId11"/>
    <p:sldId id="272" r:id="rId12"/>
    <p:sldId id="260" r:id="rId13"/>
    <p:sldId id="261" r:id="rId14"/>
    <p:sldId id="262" r:id="rId15"/>
    <p:sldId id="283" r:id="rId16"/>
    <p:sldId id="285" r:id="rId17"/>
    <p:sldId id="267" r:id="rId18"/>
    <p:sldId id="266" r:id="rId19"/>
    <p:sldId id="322" r:id="rId20"/>
    <p:sldId id="323" r:id="rId21"/>
    <p:sldId id="321" r:id="rId22"/>
    <p:sldId id="344" r:id="rId23"/>
    <p:sldId id="349" r:id="rId24"/>
    <p:sldId id="324" r:id="rId25"/>
    <p:sldId id="327" r:id="rId26"/>
    <p:sldId id="328" r:id="rId27"/>
    <p:sldId id="350" r:id="rId28"/>
    <p:sldId id="331" r:id="rId29"/>
    <p:sldId id="320" r:id="rId30"/>
    <p:sldId id="325" r:id="rId31"/>
    <p:sldId id="326" r:id="rId32"/>
    <p:sldId id="339" r:id="rId33"/>
    <p:sldId id="337" r:id="rId34"/>
    <p:sldId id="338" r:id="rId35"/>
    <p:sldId id="353" r:id="rId36"/>
  </p:sldIdLst>
  <p:sldSz cx="9144000" cy="6858000" type="screen4x3"/>
  <p:notesSz cx="6815138" cy="9942513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73F1F1-606C-7945-A7B2-5F216495CE99}" v="1" dt="2021-01-19T15:21:20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>
      <p:cViewPr varScale="1">
        <p:scale>
          <a:sx n="92" d="100"/>
          <a:sy n="92" d="100"/>
        </p:scale>
        <p:origin x="1625" y="8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presProps" Target="pres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microsoft.com/office/2015/10/relationships/revisionInfo" Target="revisionInfo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6080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6080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66CBB878-96AF-46B6-9548-BC52087427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4141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60800" y="0"/>
            <a:ext cx="295275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4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23925" y="746125"/>
            <a:ext cx="4968875" cy="3727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1038" y="4722813"/>
            <a:ext cx="5453062" cy="447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30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0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60800" y="9444038"/>
            <a:ext cx="295275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28001249-307C-46CD-9090-A92EC46B75F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66352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DD38FE9-B6F1-4E2E-8551-4EC347A5F6F0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94649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DD38FE9-B6F1-4E2E-8551-4EC347A5F6F0}" type="slidenum">
              <a:rPr lang="en-US" altLang="en-US"/>
              <a:pPr/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3780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Think about your Learning Logs.  You have been reflecting in that already.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A6CE3C7-125B-4E00-8573-7ED4041B23B4}" type="slidenum">
              <a:rPr lang="en-US" altLang="en-US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59684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Key Elements of Reflection</a:t>
            </a: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0C2C27D-C696-4032-B574-6C227B3DE683}" type="slidenum">
              <a:rPr lang="en-US" altLang="en-US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6835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AA6575C-0E85-43AC-94B0-8F57FBAD4D0F}" type="slidenum">
              <a:rPr lang="en-US" altLang="en-US"/>
              <a:pPr/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53297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</a:rPr>
              <a:t>Breaking down Reflection: Describe, Analyse and Reflect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437D261-705D-4ADF-B391-69CFFBF1FC81}" type="slidenum">
              <a:rPr lang="en-US" altLang="en-US"/>
              <a:pPr/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7453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D0A2EF8-490A-4E05-827B-DCC5EF71F8F6}" type="slidenum">
              <a:rPr lang="en-US" altLang="en-US"/>
              <a:pPr/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93860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1F345F3-16DB-4106-9038-E339A0A771AD}" type="slidenum">
              <a:rPr lang="en-US" altLang="en-US"/>
              <a:pPr/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9334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F7CDA41-FB58-46EB-8877-E311F0953465}" type="slidenum">
              <a:rPr lang="en-US" altLang="en-US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095267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F7CDA41-FB58-46EB-8877-E311F0953465}" type="slidenum">
              <a:rPr lang="en-US" altLang="en-US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68672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ED76BBE-9978-4AD6-8DD1-F95C4609344F}" type="slidenum">
              <a:rPr lang="en-US" altLang="en-US"/>
              <a:pPr/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44612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B540B6B-F45C-43DE-97FD-D03ED09F60D2}" type="slidenum">
              <a:rPr lang="en-US" altLang="en-US"/>
              <a:pPr/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086429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B97542E-A46A-C740-8D24-C0296900FB8C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98233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36CD8E9-1AB6-0C46-89AD-C38363805A4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9672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2366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Resources &amp; Further Reading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0B029B7-41D2-4C7C-8319-A2CB8E1F38A8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3333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3D519-1E37-4FE3-B96E-288BC582D3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1674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41D47-7683-46CC-85BF-C248DF2D5C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11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53FDF-CD1F-4E0D-9EA9-94DB0E44EF4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996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7EF3-9FA0-4A1B-A1EE-71AA1EB5658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0979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115E0-D4EE-4BF2-BF1E-F4470BE29B3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5155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636B3-0D86-4F0A-B328-91F50749BA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212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B27D1-B478-4C3F-BA64-ED55932EE6B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7374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719FF0-1464-42B7-AF2B-EF6A4D0508E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6084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DB9B9-CABA-4BE7-9FB0-4BE93D4F79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5197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671D4-AF75-4E10-B854-7F20A5E33F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6620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DFD18-3B77-40FF-A245-8E021C2FCCB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50107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9FEF5-0917-4CB4-A720-4AA05A877D5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6314818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8532548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B2E8-82A0-4563-979A-71F8D2D2D32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202047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5A2F1-1292-4497-89A9-C4ABAE7BB3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8368482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408CB-E883-4026-8BA5-422B383BCA6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4509613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41CBB8-3210-4BA4-8445-76E84C1736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7835156"/>
      </p:ext>
    </p:extLst>
  </p:cSld>
  <p:clrMapOvr>
    <a:masterClrMapping/>
  </p:clrMapOvr>
  <p:transition spd="slow">
    <p:wip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3764498"/>
      </p:ext>
    </p:extLst>
  </p:cSld>
  <p:clrMapOvr>
    <a:masterClrMapping/>
  </p:clrMapOvr>
  <p:transition spd="slow">
    <p:wip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7A6CC-A8DF-44DF-A036-80E5055CB0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1155106"/>
      </p:ext>
    </p:extLst>
  </p:cSld>
  <p:clrMapOvr>
    <a:masterClrMapping/>
  </p:clrMapOvr>
  <p:transition spd="slow">
    <p:wip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E7056-EAA3-4F57-8BBE-F26589CBA5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8626624"/>
      </p:ext>
    </p:extLst>
  </p:cSld>
  <p:clrMapOvr>
    <a:masterClrMapping/>
  </p:clrMapOvr>
  <p:transition spd="slow">
    <p:wip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7ADE19-E33E-4602-9267-A0081E7257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5958332"/>
      </p:ext>
    </p:extLst>
  </p:cSld>
  <p:clrMapOvr>
    <a:masterClrMapping/>
  </p:clrMapOvr>
  <p:transition spd="slow">
    <p:wip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AF28F0-FBBC-4244-AA7C-56C5B80F6AA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0755247"/>
      </p:ext>
    </p:extLst>
  </p:cSld>
  <p:clrMapOvr>
    <a:masterClrMapping/>
  </p:clrMapOvr>
  <p:transition spd="slow">
    <p:wip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</p:spPr>
        <p:txBody>
          <a:bodyPr/>
          <a:lstStyle>
            <a:lvl1pPr>
              <a:defRPr>
                <a:latin typeface="Trebuchet MS" charset="0"/>
              </a:defRPr>
            </a:lvl1pPr>
          </a:lstStyle>
          <a:p>
            <a:fld id="{0C23F4CF-ED7C-6647-8FDE-4110ACB98A9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87430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750475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5589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1677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203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5739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034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8211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530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5028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9387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675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4.jp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A954F-68CD-429A-8099-B7B557558F4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71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007E46-2E02-4A8C-9BCB-BB53637D0884}" type="slidenum">
              <a:rPr lang="en-GB" altLang="en-US" smtClean="0"/>
              <a:pPr/>
              <a:t>‹#›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6516216" y="188640"/>
            <a:ext cx="2413000" cy="96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499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</p:sldLayoutIdLst>
  <p:transition spd="slow">
    <p:wip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7374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032001"/>
            <a:ext cx="7772400" cy="3484216"/>
          </a:xfrm>
        </p:spPr>
        <p:txBody>
          <a:bodyPr/>
          <a:lstStyle/>
          <a:p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Academic &amp; Research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BMSK4008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Session 3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443672" y="714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CertHE</a:t>
            </a: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2262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540750" cy="2905001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Todays Session</a:t>
            </a:r>
          </a:p>
          <a:p>
            <a:pPr marL="0" indent="0">
              <a:buNone/>
              <a:defRPr/>
            </a:pPr>
            <a:endParaRPr lang="en-GB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Reflection – An Overview</a:t>
            </a:r>
          </a:p>
          <a:p>
            <a:pPr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Time Management</a:t>
            </a:r>
          </a:p>
          <a:p>
            <a:pPr>
              <a:defRPr/>
            </a:pP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9A8315E-A193-4633-90EA-6DF2636B230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2167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Reflection – An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25" y="1417638"/>
            <a:ext cx="8540750" cy="312102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dirty="0"/>
              <a:t>Reflection goes back to the Ancient World</a:t>
            </a:r>
          </a:p>
          <a:p>
            <a:pPr>
              <a:defRPr/>
            </a:pPr>
            <a:r>
              <a:rPr lang="en-GB" sz="3600" dirty="0"/>
              <a:t>What is reflection and why is it important?</a:t>
            </a:r>
          </a:p>
          <a:p>
            <a:pPr>
              <a:defRPr/>
            </a:pPr>
            <a:r>
              <a:rPr lang="en-GB" sz="3600" dirty="0"/>
              <a:t>Describe, Analyse and Reflect</a:t>
            </a:r>
          </a:p>
          <a:p>
            <a:pPr>
              <a:defRPr/>
            </a:pPr>
            <a:r>
              <a:rPr lang="en-GB" sz="3600" dirty="0"/>
              <a:t>Learning Cycles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A8315E-A193-4633-90EA-6DF2636B2301}" type="slidenum">
              <a:rPr lang="en-GB" altLang="en-US"/>
              <a:pPr/>
              <a:t>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Reflection &amp; Learning Logs/Journals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206" y="1433662"/>
            <a:ext cx="8540750" cy="4129087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3200" dirty="0"/>
              <a:t>How did it go? How do I feel about it? </a:t>
            </a:r>
          </a:p>
          <a:p>
            <a:pPr>
              <a:defRPr/>
            </a:pPr>
            <a:r>
              <a:rPr lang="en-GB" sz="3200" dirty="0"/>
              <a:t>What went well, or OK? Why? </a:t>
            </a:r>
          </a:p>
          <a:p>
            <a:pPr>
              <a:defRPr/>
            </a:pPr>
            <a:r>
              <a:rPr lang="en-GB" sz="3200" dirty="0"/>
              <a:t>What was not so good? Why? </a:t>
            </a:r>
          </a:p>
          <a:p>
            <a:pPr>
              <a:defRPr/>
            </a:pPr>
            <a:r>
              <a:rPr lang="en-GB" sz="3200" dirty="0"/>
              <a:t>How could this have been done differently? </a:t>
            </a:r>
          </a:p>
          <a:p>
            <a:pPr>
              <a:defRPr/>
            </a:pPr>
            <a:r>
              <a:rPr lang="en-GB" sz="3200" dirty="0"/>
              <a:t>What should I change/work on for next time? </a:t>
            </a:r>
          </a:p>
          <a:p>
            <a:pPr>
              <a:defRPr/>
            </a:pPr>
            <a:r>
              <a:rPr lang="en-GB" sz="3200" dirty="0"/>
              <a:t>What would be the first step?</a:t>
            </a:r>
          </a:p>
          <a:p>
            <a:pPr>
              <a:defRPr/>
            </a:pPr>
            <a:r>
              <a:rPr lang="en-GB" sz="3200" dirty="0"/>
              <a:t>Make use of SMART objectives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0B2E50F-D794-4767-AAA1-D4E804381072}" type="slidenum">
              <a:rPr lang="en-GB" altLang="en-US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25" y="260350"/>
            <a:ext cx="8510588" cy="836613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Key Elements of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25" y="1096963"/>
            <a:ext cx="8540750" cy="504031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Making sense of experience (find meaning)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Standing back (for a better view)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Repetition (going over something)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Deeper honesty (acknowledge difficulties)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Weighing up (having a balanced view)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Clarity (seeing things clearly)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Understanding (learning at a deeper level)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sz="3200" dirty="0"/>
              <a:t>Making judgements (draw conclusions)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6DA6462-8DC9-4AAB-ADFC-B70F92DC459C}" type="slidenum">
              <a:rPr lang="en-GB" altLang="en-US"/>
              <a:pPr/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676" y="90997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Why is Reflection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796" y="1217972"/>
            <a:ext cx="8595360" cy="49377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/>
              <a:t>To consider deeply</a:t>
            </a:r>
          </a:p>
          <a:p>
            <a:pPr>
              <a:defRPr/>
            </a:pPr>
            <a:r>
              <a:rPr lang="en-GB" sz="3200" dirty="0"/>
              <a:t>Helps us to learn</a:t>
            </a:r>
          </a:p>
          <a:p>
            <a:pPr>
              <a:defRPr/>
            </a:pPr>
            <a:r>
              <a:rPr lang="en-GB" sz="3200" dirty="0"/>
              <a:t>Thinking about our experiences, actions, feelings &amp; responses</a:t>
            </a:r>
          </a:p>
          <a:p>
            <a:pPr>
              <a:defRPr/>
            </a:pPr>
            <a:r>
              <a:rPr lang="en-GB" sz="3200" dirty="0"/>
              <a:t>Interpreting &amp; Analysing in order to learn</a:t>
            </a:r>
          </a:p>
          <a:p>
            <a:pPr>
              <a:defRPr/>
            </a:pPr>
            <a:r>
              <a:rPr lang="en-GB" sz="3200" dirty="0"/>
              <a:t>Asking ourselves questions like:</a:t>
            </a:r>
          </a:p>
          <a:p>
            <a:pPr lvl="1">
              <a:defRPr/>
            </a:pPr>
            <a:r>
              <a:rPr lang="en-GB" sz="3200" dirty="0"/>
              <a:t>What we did; How we did it: What we learnt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1A1F0C7-0353-4D73-9BFD-278C0A3DE4B9}" type="slidenum">
              <a:rPr lang="en-GB" altLang="en-US"/>
              <a:pPr/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Reflective Suggestions</a:t>
            </a:r>
          </a:p>
        </p:txBody>
      </p:sp>
      <p:sp>
        <p:nvSpPr>
          <p:cNvPr id="1638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01625" y="1672836"/>
            <a:ext cx="8540750" cy="48958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The following elements might be helpful in your approach to being reflective:</a:t>
            </a:r>
            <a:br>
              <a:rPr lang="en-GB" dirty="0"/>
            </a:br>
            <a:endParaRPr lang="en-GB" sz="1400" dirty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Descriptive (what happened)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Analytical (your understanding of events)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Reflective (looking back on key aspects  of the project)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B2638D6-31E7-4D01-8208-A0A6EC1F489C}" type="slidenum">
              <a:rPr lang="en-GB" altLang="en-US"/>
              <a:pPr/>
              <a:t>7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>
                <a:latin typeface="Arial Rounded MT Bold" charset="0"/>
                <a:ea typeface="Arial Rounded MT Bold" charset="0"/>
                <a:cs typeface="Arial Rounded MT Bold" charset="0"/>
              </a:rPr>
              <a:t>Descriptive Elements</a:t>
            </a:r>
          </a:p>
        </p:txBody>
      </p:sp>
      <p:sp>
        <p:nvSpPr>
          <p:cNvPr id="17411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274320" y="1472566"/>
            <a:ext cx="8595360" cy="493776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/>
              <a:t>The </a:t>
            </a:r>
            <a:r>
              <a:rPr lang="en-GB" sz="3200" b="1" dirty="0"/>
              <a:t>descriptive</a:t>
            </a:r>
            <a:r>
              <a:rPr lang="en-GB" sz="3200" dirty="0"/>
              <a:t> elements might be of the following aspects which were encountered in a project.</a:t>
            </a:r>
          </a:p>
          <a:p>
            <a:pPr eaLnBrk="1" hangingPunct="1">
              <a:defRPr/>
            </a:pPr>
            <a:r>
              <a:rPr lang="en-GB" sz="3200" dirty="0"/>
              <a:t>Focus on the main points: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Events (what happened)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Experiences (your view of the events)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§"/>
              <a:defRPr/>
            </a:pPr>
            <a:r>
              <a:rPr lang="en-GB" sz="3200" dirty="0"/>
              <a:t>Issues (key aspects of project)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B924CFF-73FC-453E-804E-E365DE798F9E}" type="slidenum">
              <a:rPr lang="en-GB" altLang="en-US"/>
              <a:pPr/>
              <a:t>8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01625" y="228600"/>
            <a:ext cx="8510588" cy="89535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b="1" dirty="0">
                <a:latin typeface="Arial Rounded MT Bold" charset="0"/>
                <a:ea typeface="Arial Rounded MT Bold" charset="0"/>
                <a:cs typeface="Arial Rounded MT Bold" charset="0"/>
              </a:rPr>
              <a:t>Analytical &amp; Reflective Elements</a:t>
            </a: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271463" y="2132856"/>
            <a:ext cx="8540750" cy="2447925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en-GB" sz="3600" dirty="0"/>
              <a:t>You can take this further in the sense of the </a:t>
            </a:r>
            <a:r>
              <a:rPr lang="en-GB" sz="3600" b="1" dirty="0"/>
              <a:t>analytical </a:t>
            </a:r>
            <a:r>
              <a:rPr lang="en-GB" sz="3600" dirty="0"/>
              <a:t>and</a:t>
            </a:r>
            <a:r>
              <a:rPr lang="en-GB" sz="3600" b="1" dirty="0"/>
              <a:t> reflective</a:t>
            </a:r>
            <a:r>
              <a:rPr lang="en-GB" sz="3600" dirty="0"/>
              <a:t> elements by demonstrating a deeper focus on the issues, experiences and events of a project.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9559A6B-7F81-4ACD-846B-5C271022B602}" type="slidenum">
              <a:rPr lang="en-GB" altLang="en-US"/>
              <a:pPr/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787" y="37291"/>
            <a:ext cx="8510588" cy="11842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Simple Examples connected to </a:t>
            </a:r>
            <a:b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particular learning situations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787" y="1625600"/>
            <a:ext cx="8540750" cy="47767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Who was there? (descriptive)</a:t>
            </a:r>
          </a:p>
          <a:p>
            <a:pPr>
              <a:defRPr/>
            </a:pPr>
            <a:r>
              <a:rPr lang="en-GB" dirty="0"/>
              <a:t>What did she say? (descriptive)</a:t>
            </a:r>
          </a:p>
          <a:p>
            <a:pPr>
              <a:defRPr/>
            </a:pPr>
            <a:r>
              <a:rPr lang="en-GB" dirty="0"/>
              <a:t>What did I say? (descriptive)</a:t>
            </a:r>
          </a:p>
          <a:p>
            <a:pPr>
              <a:defRPr/>
            </a:pPr>
            <a:r>
              <a:rPr lang="en-GB" dirty="0"/>
              <a:t>Why did I respond in that way? (analytical/reflective)</a:t>
            </a:r>
          </a:p>
          <a:p>
            <a:pPr>
              <a:defRPr/>
            </a:pPr>
            <a:r>
              <a:rPr lang="en-GB" dirty="0"/>
              <a:t>How did each of us feel as a result? (analytical/reflective)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2C5C3C6-F3B2-442B-821A-547BFF38812E}" type="slidenum">
              <a:rPr lang="en-GB" altLang="en-US"/>
              <a:pPr/>
              <a:t>10</a:t>
            </a:fld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787" y="37291"/>
            <a:ext cx="8510588" cy="11842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Simple Examples connected to </a:t>
            </a:r>
            <a:b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particular learning situations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368" y="1654175"/>
            <a:ext cx="8540750" cy="47767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What if I had chosen my words more carefully? (analytical/reflective)</a:t>
            </a:r>
          </a:p>
          <a:p>
            <a:pPr>
              <a:defRPr/>
            </a:pPr>
            <a:r>
              <a:rPr lang="en-GB" dirty="0"/>
              <a:t>So what? Would that have made any difference to the outcome? (reflective/evaluative)</a:t>
            </a:r>
          </a:p>
          <a:p>
            <a:pPr>
              <a:defRPr/>
            </a:pPr>
            <a:r>
              <a:rPr lang="en-GB" dirty="0"/>
              <a:t>Where can I go from here in my interactions with this person? (reflective/evaluative)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2C5C3C6-F3B2-442B-821A-547BFF38812E}" type="slidenum">
              <a:rPr lang="en-GB" altLang="en-US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126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473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Gibbs’ Model of Reflection (1988)</a:t>
            </a:r>
          </a:p>
        </p:txBody>
      </p:sp>
      <p:pic>
        <p:nvPicPr>
          <p:cNvPr id="15363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1910" y="980728"/>
            <a:ext cx="5474425" cy="466155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F4EDDC0-21A7-46FB-8727-A8D389753DEE}" type="slidenum">
              <a:rPr lang="en-GB" altLang="en-US"/>
              <a:pPr/>
              <a:t>12</a:t>
            </a:fld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5656" y="260648"/>
            <a:ext cx="6289712" cy="506494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6C994C6-131D-43A5-AC9F-04B36BE6B88E}" type="slidenum">
              <a:rPr lang="en-GB" altLang="en-US"/>
              <a:pPr/>
              <a:t>13</a:t>
            </a:fld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Time Management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You can’t manage time, its constant</a:t>
            </a:r>
          </a:p>
          <a:p>
            <a:r>
              <a:rPr lang="en-US" dirty="0"/>
              <a:t>But you can manage priorities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“It’s what we do with our time that matters”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6088748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2103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  <a:t>Planning and Organising</a:t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1132" y="1220822"/>
            <a:ext cx="7159557" cy="3917032"/>
          </a:xfrm>
        </p:spPr>
        <p:txBody>
          <a:bodyPr>
            <a:normAutofit/>
          </a:bodyPr>
          <a:lstStyle/>
          <a:p>
            <a:r>
              <a:rPr lang="en-US" dirty="0"/>
              <a:t>Use your calendar</a:t>
            </a:r>
          </a:p>
          <a:p>
            <a:r>
              <a:rPr lang="en-US" dirty="0" err="1"/>
              <a:t>Diarise</a:t>
            </a:r>
            <a:r>
              <a:rPr lang="en-US" dirty="0"/>
              <a:t> time for planning</a:t>
            </a:r>
          </a:p>
          <a:p>
            <a:r>
              <a:rPr lang="en-US" dirty="0" err="1"/>
              <a:t>Organise</a:t>
            </a:r>
            <a:r>
              <a:rPr lang="en-US" dirty="0"/>
              <a:t> your week</a:t>
            </a:r>
          </a:p>
          <a:p>
            <a:r>
              <a:rPr lang="en-US" dirty="0"/>
              <a:t>Account for everything you need to do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21968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60648"/>
            <a:ext cx="7886700" cy="1325563"/>
          </a:xfrm>
        </p:spPr>
        <p:txBody>
          <a:bodyPr/>
          <a:lstStyle/>
          <a:p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What would a perfect week look like for you?</a:t>
            </a:r>
            <a:endParaRPr lang="en-US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556763"/>
            <a:ext cx="7886700" cy="3744445"/>
          </a:xfrm>
        </p:spPr>
        <p:txBody>
          <a:bodyPr/>
          <a:lstStyle/>
          <a:p>
            <a:pPr marL="501650" indent="-457200">
              <a:buNone/>
            </a:pPr>
            <a:r>
              <a:rPr lang="en-GB" altLang="en-US" sz="2400" dirty="0"/>
              <a:t>Here are some ideas:</a:t>
            </a:r>
          </a:p>
          <a:p>
            <a:pPr marL="501650" indent="-457200"/>
            <a:r>
              <a:rPr lang="en-GB" altLang="en-US" sz="2400" dirty="0"/>
              <a:t>A week where you got all your key tasks done (not everything, but your key tasks). </a:t>
            </a:r>
          </a:p>
          <a:p>
            <a:pPr marL="501650" indent="-457200"/>
            <a:r>
              <a:rPr lang="en-GB" altLang="en-US" sz="2400" dirty="0"/>
              <a:t>A week where you got time to see you loved ones.</a:t>
            </a:r>
          </a:p>
          <a:p>
            <a:pPr marL="501650" indent="-457200"/>
            <a:r>
              <a:rPr lang="en-GB" altLang="en-US" sz="2400" dirty="0"/>
              <a:t>A week where you did some exercise and other activities to keep you healthy. </a:t>
            </a:r>
          </a:p>
          <a:p>
            <a:pPr marL="501650" indent="-457200"/>
            <a:r>
              <a:rPr lang="en-GB" altLang="en-US" sz="2400" dirty="0"/>
              <a:t>A week where you spent time doing some of the things you love to do.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421175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222" y="116631"/>
            <a:ext cx="7575194" cy="557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151687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2103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  <a:t>Set Goals</a:t>
            </a: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1132" y="1220822"/>
            <a:ext cx="7159557" cy="3917032"/>
          </a:xfrm>
        </p:spPr>
        <p:txBody>
          <a:bodyPr>
            <a:normAutofit/>
          </a:bodyPr>
          <a:lstStyle/>
          <a:p>
            <a:r>
              <a:rPr lang="en-US" dirty="0"/>
              <a:t>Daily</a:t>
            </a:r>
          </a:p>
          <a:p>
            <a:r>
              <a:rPr lang="en-US" dirty="0"/>
              <a:t>Weekly</a:t>
            </a:r>
          </a:p>
          <a:p>
            <a:r>
              <a:rPr lang="en-US" dirty="0"/>
              <a:t>Monthly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4651214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01650"/>
            <a:ext cx="7886700" cy="1325563"/>
          </a:xfrm>
        </p:spPr>
        <p:txBody>
          <a:bodyPr>
            <a:noAutofit/>
          </a:bodyPr>
          <a:lstStyle/>
          <a:p>
            <a:pPr algn="l"/>
            <a:br>
              <a:rPr lang="en-GB" altLang="en-US" sz="48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Prioritising</a:t>
            </a:r>
            <a:br>
              <a:rPr lang="en-GB" altLang="en-US" sz="4800" b="1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8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8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6278"/>
            <a:ext cx="7886700" cy="2956858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Get priorities clear - and keep them in mind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Plan the day - and stick to the plan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Set realistic deadlines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Look ahead to possible problems</a:t>
            </a:r>
            <a:endParaRPr lang="en-GB" altLang="en-US" sz="36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0415208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254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Prioritisation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383942"/>
            <a:ext cx="7886700" cy="397599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In “</a:t>
            </a:r>
            <a:r>
              <a:rPr lang="en-GB" sz="3200" i="1" dirty="0">
                <a:latin typeface="Arial Rounded MT Bold" charset="0"/>
                <a:ea typeface="Arial Rounded MT Bold" charset="0"/>
                <a:cs typeface="Arial Rounded MT Bold" charset="0"/>
              </a:rPr>
              <a:t>The 7 Habits of Highly Effective People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”,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Stephen Covey identifies 2 main things to consider when prioritising;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rgbClr val="C00000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Urgent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requires immediate attention. Tasks  are usually visible and insist on action.</a:t>
            </a:r>
            <a:endParaRPr lang="en-GB" sz="3200" b="1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3200" b="1" dirty="0">
                <a:solidFill>
                  <a:schemeClr val="accent5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Important</a:t>
            </a:r>
            <a:r>
              <a:rPr lang="en-GB" sz="3200" dirty="0">
                <a:latin typeface="Arial Rounded MT Bold" charset="0"/>
                <a:ea typeface="Arial Rounded MT Bold" charset="0"/>
                <a:cs typeface="Arial Rounded MT Bold" charset="0"/>
              </a:rPr>
              <a:t> – has to do with results and contributes to your role. Tasks require initiative and pro-activity.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901938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540233" y="99253"/>
            <a:ext cx="8001000" cy="1216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Urgent &amp; Non-urgent work</a:t>
            </a:r>
            <a:endParaRPr lang="en-GB" sz="36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graphicFrame>
        <p:nvGraphicFramePr>
          <p:cNvPr id="6215" name="Group 71"/>
          <p:cNvGraphicFramePr>
            <a:graphicFrameLocks noGrp="1"/>
          </p:cNvGraphicFramePr>
          <p:nvPr>
            <p:ph type="tbl" idx="1"/>
          </p:nvPr>
        </p:nvGraphicFramePr>
        <p:xfrm>
          <a:off x="540233" y="1315278"/>
          <a:ext cx="8001000" cy="4175760"/>
        </p:xfrm>
        <a:graphic>
          <a:graphicData uri="http://schemas.openxmlformats.org/drawingml/2006/table">
            <a:tbl>
              <a:tblPr/>
              <a:tblGrid>
                <a:gridCol w="20002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0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00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52263">
                <a:tc gridSpan="2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50800" marR="0" lvl="0" indent="-508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THE DIFFERENCE BETWEEN IMPORTANT AND URGENT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3"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will lead to the accomplishment of an important objective.   The situation will worsen if they are not completed successfully.</a:t>
                      </a:r>
                    </a:p>
                    <a:p>
                      <a:pPr marL="469900" marR="0" lvl="0" indent="-469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</a:p>
                    <a:p>
                      <a:pPr marL="12700" marR="0" lvl="0" indent="-127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Those tasks that have to be done in a very short time-scale.   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Which usually means NOW!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1335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5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accent5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469900" marR="0" lvl="0" indent="-469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Urgent</a:t>
                      </a:r>
                      <a:endParaRPr kumimoji="0" lang="en-US" altLang="en-US" sz="32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7682"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To do with meeting company objectives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469900" indent="-4699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12700" marR="0" lvl="0" indent="-127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Tasks which have a specific deadline for completion</a:t>
                      </a: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52521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58FEED5-97C8-B641-98E7-A20675C90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D6151-2CA3-4BCA-850E-01B5304259A1}" type="slidenum">
              <a:rPr lang="en-GB" altLang="en-US" smtClean="0"/>
              <a:pPr/>
              <a:t>22</a:t>
            </a:fld>
            <a:endParaRPr lang="en-GB" altLang="en-US"/>
          </a:p>
        </p:txBody>
      </p:sp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CDE2DB27-9A80-4D46-9355-0B2FA09E09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2433" y="260648"/>
            <a:ext cx="5239133" cy="523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061145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Title 2"/>
          <p:cNvSpPr>
            <a:spLocks noGrp="1"/>
          </p:cNvSpPr>
          <p:nvPr>
            <p:ph type="title"/>
          </p:nvPr>
        </p:nvSpPr>
        <p:spPr>
          <a:xfrm>
            <a:off x="-99322" y="208989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Exercise</a:t>
            </a:r>
          </a:p>
        </p:txBody>
      </p:sp>
      <p:sp>
        <p:nvSpPr>
          <p:cNvPr id="37890" name="Content Placeholder 1"/>
          <p:cNvSpPr>
            <a:spLocks noGrp="1"/>
          </p:cNvSpPr>
          <p:nvPr>
            <p:ph idx="1"/>
          </p:nvPr>
        </p:nvSpPr>
        <p:spPr>
          <a:xfrm>
            <a:off x="721416" y="1182689"/>
            <a:ext cx="7408862" cy="3667125"/>
          </a:xfrm>
        </p:spPr>
        <p:txBody>
          <a:bodyPr/>
          <a:lstStyle/>
          <a:p>
            <a:r>
              <a:rPr lang="en-GB" alt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Have a go at listing some of your jobs that you need to do within a similar square with four sectors as shown below: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2D9C83E-A2DF-9649-A11F-5C8D5046761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charset="0"/>
                <a:cs typeface="Arial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charset="0"/>
              <a:cs typeface="Arial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31800" y="3016252"/>
          <a:ext cx="8280400" cy="2560320"/>
        </p:xfrm>
        <a:graphic>
          <a:graphicData uri="http://schemas.openxmlformats.org/drawingml/2006/table">
            <a:tbl>
              <a:tblPr/>
              <a:tblGrid>
                <a:gridCol w="414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4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98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A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Urgency &amp; High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priority items to do now.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C</a:t>
                      </a: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High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Less important tasks that need doing soon.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9856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B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Low Urgency, High Priority: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Important that these task get done but not necessarily today.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2000">
                          <a:solidFill>
                            <a:schemeClr val="tx2"/>
                          </a:solidFill>
                          <a:latin typeface="Candara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>
                          <a:solidFill>
                            <a:schemeClr val="tx2"/>
                          </a:solidFill>
                          <a:latin typeface="Candara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600">
                          <a:solidFill>
                            <a:schemeClr val="tx2"/>
                          </a:solidFill>
                          <a:latin typeface="Candara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100000"/>
                        <a:buFont typeface="Symbol" charset="2"/>
                        <a:defRPr sz="1400">
                          <a:solidFill>
                            <a:schemeClr val="tx2"/>
                          </a:solidFill>
                          <a:latin typeface="Candara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: </a:t>
                      </a: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Low Urgency, Low Importance: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 Rounded MT Bold" charset="0"/>
                        <a:ea typeface="Arial Rounded MT Bold" charset="0"/>
                        <a:cs typeface="Arial Rounded MT Bold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Rounded MT Bold" charset="0"/>
                          <a:ea typeface="Arial Rounded MT Bold" charset="0"/>
                          <a:cs typeface="Arial Rounded MT Bold" charset="0"/>
                        </a:rPr>
                        <a:t>Does anyone need to do this?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5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8870471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9604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Things go wrong</a:t>
            </a: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31508"/>
            <a:ext cx="7886700" cy="3735437"/>
          </a:xfrm>
        </p:spPr>
        <p:txBody>
          <a:bodyPr>
            <a:normAutofit/>
          </a:bodyPr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Don’t panic</a:t>
            </a:r>
          </a:p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Sometimes things happen that we can’t control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Be flexible</a:t>
            </a:r>
            <a:endParaRPr 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Reschedule using your calendar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8477801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Dealing with </a:t>
            </a: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Distractions</a:t>
            </a: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2360" y="1688756"/>
            <a:ext cx="7886700" cy="3593364"/>
          </a:xfrm>
        </p:spPr>
        <p:txBody>
          <a:bodyPr>
            <a:normAutofit/>
          </a:bodyPr>
          <a:lstStyle/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Deal decisively with interruptions</a:t>
            </a: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Know how to say ‘no’</a:t>
            </a: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Act assertively</a:t>
            </a: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Limit phone time</a:t>
            </a:r>
          </a:p>
          <a:p>
            <a:r>
              <a:rPr lang="en-GB" altLang="en-US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Limit time on social media</a:t>
            </a:r>
            <a:endParaRPr lang="en-GB" altLang="en-US" sz="3200" dirty="0">
              <a:latin typeface="Calibri" panose="020F0502020204030204" pitchFamily="34" charset="0"/>
              <a:ea typeface="Arial Rounded MT Bold" charset="0"/>
              <a:cs typeface="Calibri" panose="020F0502020204030204" pitchFamily="34" charset="0"/>
            </a:endParaRPr>
          </a:p>
          <a:p>
            <a:r>
              <a:rPr lang="en-GB" altLang="en-US" sz="32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Turn off notifications</a:t>
            </a: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303791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1325563"/>
          </a:xfrm>
        </p:spPr>
        <p:txBody>
          <a:bodyPr>
            <a:normAutofit fontScale="90000"/>
          </a:bodyPr>
          <a:lstStyle/>
          <a:p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53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Ways of Working</a:t>
            </a:r>
            <a:br>
              <a:rPr lang="en-GB" altLang="en-US" sz="4800" i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4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US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71843"/>
            <a:ext cx="7886700" cy="388847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Do the difficult things first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Cut the clutter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Complete one task before going on to the next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Don’t multitask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Build in thinking time</a:t>
            </a:r>
          </a:p>
          <a:p>
            <a:pPr>
              <a:lnSpc>
                <a:spcPct val="120000"/>
              </a:lnSpc>
            </a:pPr>
            <a:r>
              <a:rPr lang="en-GB" altLang="en-US" sz="3000" dirty="0">
                <a:latin typeface="Calibri" panose="020F0502020204030204" pitchFamily="34" charset="0"/>
                <a:ea typeface="Arial Rounded MT Bold" charset="0"/>
                <a:cs typeface="Calibri" panose="020F0502020204030204" pitchFamily="34" charset="0"/>
              </a:rPr>
              <a:t>Be conscious of time</a:t>
            </a:r>
            <a:br>
              <a:rPr lang="en-GB" altLang="en-US" sz="3200" b="1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altLang="en-US" sz="4000" dirty="0">
              <a:solidFill>
                <a:srgbClr val="000000"/>
              </a:solidFill>
            </a:endParaRPr>
          </a:p>
          <a:p>
            <a:endParaRPr lang="en-GB" altLang="en-US" sz="32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240299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216" y="372536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Perfectionism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7" y="1628800"/>
            <a:ext cx="7416824" cy="3196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“Perfectionism is the enemy of progress”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We all want to do it Right, First Time but sometimes you just need to get it done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If in doubt just start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836312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466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latin typeface="Arial Rounded MT Bold" charset="0"/>
                <a:ea typeface="Arial Rounded MT Bold" charset="0"/>
                <a:cs typeface="Arial Rounded MT Bold" charset="0"/>
              </a:rPr>
              <a:t>Overwhelmed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87086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Why do you think people </a:t>
            </a:r>
          </a:p>
          <a:p>
            <a:pPr marL="0" indent="0">
              <a:buNone/>
            </a:pPr>
            <a:r>
              <a:rPr lang="en-US" sz="3200" dirty="0">
                <a:latin typeface="Arial Rounded MT Bold" charset="0"/>
                <a:ea typeface="Arial Rounded MT Bold" charset="0"/>
                <a:cs typeface="Arial Rounded MT Bold" charset="0"/>
              </a:rPr>
              <a:t>get overwhelmed?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i="1" dirty="0">
                <a:latin typeface="Arial Rounded MT Bold" charset="0"/>
                <a:ea typeface="Arial Rounded MT Bold" charset="0"/>
                <a:cs typeface="Arial Rounded MT Bold" charset="0"/>
              </a:rPr>
              <a:t>How do you eat an elephant?</a:t>
            </a:r>
          </a:p>
          <a:p>
            <a:pPr marL="0" indent="0">
              <a:buNone/>
            </a:pPr>
            <a:endParaRPr lang="en-US" sz="24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endParaRPr lang="en-US" sz="24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400" dirty="0">
                <a:latin typeface="Arial Rounded MT Bold" charset="0"/>
                <a:ea typeface="Arial Rounded MT Bold" charset="0"/>
                <a:cs typeface="Arial Rounded MT Bold" charset="0"/>
              </a:rPr>
              <a:t>Break Down to Manageable Bites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5402" y="1587086"/>
            <a:ext cx="2729948" cy="3899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391975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3482"/>
            <a:ext cx="8229600" cy="1143000"/>
          </a:xfrm>
        </p:spPr>
        <p:txBody>
          <a:bodyPr/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Overwhelmed -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843" y="1470484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time when you were overwhelmed – How did you manage to start?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Think of a current activity you are putting off because you are overwhelmed</a:t>
            </a:r>
          </a:p>
          <a:p>
            <a:pPr marL="0" indent="0">
              <a:buNone/>
            </a:pPr>
            <a:endParaRPr lang="en-US" sz="28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pPr marL="0" indent="0">
              <a:buNone/>
            </a:pPr>
            <a:r>
              <a:rPr lang="en-US" sz="2800" dirty="0">
                <a:latin typeface="Arial Rounded MT Bold" charset="0"/>
                <a:ea typeface="Arial Rounded MT Bold" charset="0"/>
                <a:cs typeface="Arial Rounded MT Bold" charset="0"/>
              </a:rPr>
              <a:t>How could you break it down to manageable bites?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107607-E324-4BFB-90F7-04D3B077806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rebuchet MS" panose="020B0603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rebuchet MS" panose="020B0603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7457519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Resources and further reading: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Borton, T. (1970) Reach, touch, and teach: Student concerns and process education. New York,: McGraw-Hill Paperbacks.</a:t>
            </a:r>
          </a:p>
          <a:p>
            <a:r>
              <a:rPr lang="en-GB" dirty="0"/>
              <a:t>Driscoll J. (1994) ‘Reflective practice for practise’, Senior Nurse</a:t>
            </a:r>
            <a:r>
              <a:rPr lang="en-GB" b="1" dirty="0"/>
              <a:t>,</a:t>
            </a:r>
            <a:r>
              <a:rPr lang="en-GB" dirty="0"/>
              <a:t> Vol.13 Jan/Feb. 47 -50</a:t>
            </a:r>
          </a:p>
          <a:p>
            <a:r>
              <a:rPr lang="en-GB" dirty="0"/>
              <a:t>Driscoll, J. (2011), ‘</a:t>
            </a:r>
            <a:r>
              <a:rPr lang="en-GB" i="1" dirty="0"/>
              <a:t>Meeting your potential through Reflection’</a:t>
            </a:r>
            <a:r>
              <a:rPr lang="en-GB" dirty="0"/>
              <a:t>, [online] available at http://www.supervisionandcoaching.com/index-2.html  accessed 18.04.2017</a:t>
            </a:r>
          </a:p>
          <a:p>
            <a:r>
              <a:rPr lang="en-GB" dirty="0"/>
              <a:t>Gibbs, G. (1988) ‘</a:t>
            </a:r>
            <a:r>
              <a:rPr lang="en-GB" i="1" dirty="0"/>
              <a:t>Learning by doing: A guide to teaching and learning methods’</a:t>
            </a:r>
            <a:r>
              <a:rPr lang="en-GB" dirty="0"/>
              <a:t>. London: FEU</a:t>
            </a:r>
          </a:p>
          <a:p>
            <a:r>
              <a:rPr lang="en-GB" dirty="0"/>
              <a:t>Kolb. D. A. and Fry, R. (1975) ‘Toward an applied theory of experiential learning’, in C. Cooper (ed.), Theories of Group Process, London: John Wiley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EA2B50A-B833-4767-A886-066627EE9866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47139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71486F4-C5DF-48B5-826F-754FBBCC90C5}">
  <ds:schemaRefs>
    <ds:schemaRef ds:uri="http://schemas.microsoft.com/office/2006/documentManagement/types"/>
    <ds:schemaRef ds:uri="http://purl.org/dc/terms/"/>
    <ds:schemaRef ds:uri="http://purl.org/dc/dcmitype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a908d394-d138-480e-87a3-ff44c37f991a"/>
    <ds:schemaRef ds:uri="f66716c4-314f-46c1-b01e-5a44c61897d8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0CECE2F-5FDE-485C-AD62-5287A80AF18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5A9053-2C9E-4645-9D01-D85D25B74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383</TotalTime>
  <Words>1252</Words>
  <Application>Microsoft Office PowerPoint</Application>
  <PresentationFormat>On-screen Show (4:3)</PresentationFormat>
  <Paragraphs>212</Paragraphs>
  <Slides>30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41" baseType="lpstr">
      <vt:lpstr>Arial</vt:lpstr>
      <vt:lpstr>Arial Rounded MT Bold</vt:lpstr>
      <vt:lpstr>Calibri</vt:lpstr>
      <vt:lpstr>Calibri Light</vt:lpstr>
      <vt:lpstr>Candara</vt:lpstr>
      <vt:lpstr>Myriad Pro</vt:lpstr>
      <vt:lpstr>Trebuchet MS</vt:lpstr>
      <vt:lpstr>Wingdings</vt:lpstr>
      <vt:lpstr>20140311PresentationUWTSDTemplate</vt:lpstr>
      <vt:lpstr>2_20140311PresentationUWTSDTemplate</vt:lpstr>
      <vt:lpstr>Custom Design</vt:lpstr>
      <vt:lpstr>  Academic &amp; Research Skills BMSK4008  Session 3  </vt:lpstr>
      <vt:lpstr>PowerPoint Presentation</vt:lpstr>
      <vt:lpstr>Reflection – An Overview</vt:lpstr>
      <vt:lpstr>Reflection &amp; Learning Logs/Journals </vt:lpstr>
      <vt:lpstr>Key Elements of Reflection</vt:lpstr>
      <vt:lpstr>Why is Reflection Important</vt:lpstr>
      <vt:lpstr>Reflective Suggestions</vt:lpstr>
      <vt:lpstr>Descriptive Elements</vt:lpstr>
      <vt:lpstr>Analytical &amp; Reflective Elements</vt:lpstr>
      <vt:lpstr>Simple Examples connected to  particular learning situations</vt:lpstr>
      <vt:lpstr>Simple Examples connected to  particular learning situations</vt:lpstr>
      <vt:lpstr>Gibbs’ Model of Reflection (1988)</vt:lpstr>
      <vt:lpstr>PowerPoint Presentation</vt:lpstr>
      <vt:lpstr>Time Management</vt:lpstr>
      <vt:lpstr>Planning and Organising </vt:lpstr>
      <vt:lpstr>What would a perfect week look like for you?</vt:lpstr>
      <vt:lpstr>PowerPoint Presentation</vt:lpstr>
      <vt:lpstr>Set Goals </vt:lpstr>
      <vt:lpstr> Prioritising  </vt:lpstr>
      <vt:lpstr>Prioritisation </vt:lpstr>
      <vt:lpstr>Urgent &amp; Non-urgent work</vt:lpstr>
      <vt:lpstr>PowerPoint Presentation</vt:lpstr>
      <vt:lpstr>Exercise</vt:lpstr>
      <vt:lpstr>Things go wrong</vt:lpstr>
      <vt:lpstr>  Dealing with Distractions  </vt:lpstr>
      <vt:lpstr>   Ways of Working   </vt:lpstr>
      <vt:lpstr>Perfectionism</vt:lpstr>
      <vt:lpstr>Overwhelmed </vt:lpstr>
      <vt:lpstr>Overwhelmed - Exercise</vt:lpstr>
      <vt:lpstr>Resources and further reading: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Session 3</dc:title>
  <dc:creator>Gavin Hill John</dc:creator>
  <cp:lastModifiedBy>Julia Ault</cp:lastModifiedBy>
  <cp:revision>50</cp:revision>
  <dcterms:created xsi:type="dcterms:W3CDTF">2008-11-04T15:28:15Z</dcterms:created>
  <dcterms:modified xsi:type="dcterms:W3CDTF">2021-02-08T17:58:43Z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