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7"/>
  </p:notesMasterIdLst>
  <p:handoutMasterIdLst>
    <p:handoutMasterId r:id="rId38"/>
  </p:handoutMasterIdLst>
  <p:sldIdLst>
    <p:sldId id="327" r:id="rId2"/>
    <p:sldId id="344" r:id="rId3"/>
    <p:sldId id="343" r:id="rId4"/>
    <p:sldId id="301" r:id="rId5"/>
    <p:sldId id="299" r:id="rId6"/>
    <p:sldId id="300" r:id="rId7"/>
    <p:sldId id="303" r:id="rId8"/>
    <p:sldId id="304" r:id="rId9"/>
    <p:sldId id="302" r:id="rId10"/>
    <p:sldId id="305" r:id="rId11"/>
    <p:sldId id="357" r:id="rId12"/>
    <p:sldId id="358" r:id="rId13"/>
    <p:sldId id="359" r:id="rId14"/>
    <p:sldId id="346" r:id="rId15"/>
    <p:sldId id="349" r:id="rId16"/>
    <p:sldId id="347" r:id="rId17"/>
    <p:sldId id="362" r:id="rId18"/>
    <p:sldId id="353" r:id="rId19"/>
    <p:sldId id="326" r:id="rId20"/>
    <p:sldId id="307" r:id="rId21"/>
    <p:sldId id="308" r:id="rId22"/>
    <p:sldId id="309" r:id="rId23"/>
    <p:sldId id="352" r:id="rId24"/>
    <p:sldId id="310" r:id="rId25"/>
    <p:sldId id="360" r:id="rId26"/>
    <p:sldId id="339" r:id="rId27"/>
    <p:sldId id="311" r:id="rId28"/>
    <p:sldId id="313" r:id="rId29"/>
    <p:sldId id="315" r:id="rId30"/>
    <p:sldId id="354" r:id="rId31"/>
    <p:sldId id="355" r:id="rId32"/>
    <p:sldId id="356" r:id="rId33"/>
    <p:sldId id="323" r:id="rId34"/>
    <p:sldId id="361" r:id="rId35"/>
    <p:sldId id="320" r:id="rId36"/>
  </p:sldIdLst>
  <p:sldSz cx="9144000" cy="6858000" type="screen4x3"/>
  <p:notesSz cx="6797675" cy="9926638"/>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6EC02"/>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5746" autoAdjust="0"/>
    <p:restoredTop sz="94660"/>
  </p:normalViewPr>
  <p:slideViewPr>
    <p:cSldViewPr>
      <p:cViewPr varScale="1">
        <p:scale>
          <a:sx n="69" d="100"/>
          <a:sy n="69" d="100"/>
        </p:scale>
        <p:origin x="240" y="5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02" name="Rectangle 2"/>
          <p:cNvSpPr>
            <a:spLocks noGrp="1" noChangeArrowheads="1"/>
          </p:cNvSpPr>
          <p:nvPr>
            <p:ph type="hdr" sz="quarter"/>
          </p:nvPr>
        </p:nvSpPr>
        <p:spPr bwMode="auto">
          <a:xfrm>
            <a:off x="0"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Calibri" pitchFamily="34" charset="0"/>
                <a:cs typeface="+mn-cs"/>
              </a:defRPr>
            </a:lvl1pPr>
          </a:lstStyle>
          <a:p>
            <a:pPr>
              <a:defRPr/>
            </a:pPr>
            <a:endParaRPr lang="en-GB"/>
          </a:p>
        </p:txBody>
      </p:sp>
      <p:sp>
        <p:nvSpPr>
          <p:cNvPr id="51203" name="Rectangle 3"/>
          <p:cNvSpPr>
            <a:spLocks noGrp="1" noChangeArrowheads="1"/>
          </p:cNvSpPr>
          <p:nvPr>
            <p:ph type="dt" sz="quarter" idx="1"/>
          </p:nvPr>
        </p:nvSpPr>
        <p:spPr bwMode="auto">
          <a:xfrm>
            <a:off x="3850443"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Calibri" pitchFamily="34" charset="0"/>
                <a:cs typeface="+mn-cs"/>
              </a:defRPr>
            </a:lvl1pPr>
          </a:lstStyle>
          <a:p>
            <a:pPr>
              <a:defRPr/>
            </a:pPr>
            <a:fld id="{8B173FFF-B17E-49EF-94CE-1EDBCBD6213E}" type="datetimeFigureOut">
              <a:rPr lang="en-GB"/>
              <a:pPr>
                <a:defRPr/>
              </a:pPr>
              <a:t>11/12/2018</a:t>
            </a:fld>
            <a:endParaRPr lang="en-GB"/>
          </a:p>
        </p:txBody>
      </p:sp>
      <p:sp>
        <p:nvSpPr>
          <p:cNvPr id="51204" name="Rectangle 4"/>
          <p:cNvSpPr>
            <a:spLocks noGrp="1" noChangeArrowheads="1"/>
          </p:cNvSpPr>
          <p:nvPr>
            <p:ph type="ftr" sz="quarter" idx="2"/>
          </p:nvPr>
        </p:nvSpPr>
        <p:spPr bwMode="auto">
          <a:xfrm>
            <a:off x="0" y="9428583"/>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Calibri" pitchFamily="34" charset="0"/>
                <a:cs typeface="+mn-cs"/>
              </a:defRPr>
            </a:lvl1pPr>
          </a:lstStyle>
          <a:p>
            <a:pPr>
              <a:defRPr/>
            </a:pPr>
            <a:endParaRPr lang="en-GB"/>
          </a:p>
        </p:txBody>
      </p:sp>
      <p:sp>
        <p:nvSpPr>
          <p:cNvPr id="51205" name="Rectangle 5"/>
          <p:cNvSpPr>
            <a:spLocks noGrp="1" noChangeArrowheads="1"/>
          </p:cNvSpPr>
          <p:nvPr>
            <p:ph type="sldNum" sz="quarter" idx="3"/>
          </p:nvPr>
        </p:nvSpPr>
        <p:spPr bwMode="auto">
          <a:xfrm>
            <a:off x="3850443" y="9428583"/>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Calibri" pitchFamily="34" charset="0"/>
                <a:cs typeface="+mn-cs"/>
              </a:defRPr>
            </a:lvl1pPr>
          </a:lstStyle>
          <a:p>
            <a:pPr>
              <a:defRPr/>
            </a:pPr>
            <a:fld id="{5B985A58-FAAF-4BA2-A35A-174B25AF21A9}" type="slidenum">
              <a:rPr lang="en-GB"/>
              <a:pPr>
                <a:defRPr/>
              </a:pPr>
              <a:t>‹#›</a:t>
            </a:fld>
            <a:endParaRPr lang="en-GB"/>
          </a:p>
        </p:txBody>
      </p:sp>
    </p:spTree>
    <p:extLst>
      <p:ext uri="{BB962C8B-B14F-4D97-AF65-F5344CB8AC3E}">
        <p14:creationId xmlns:p14="http://schemas.microsoft.com/office/powerpoint/2010/main" val="19216694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542F64FF-81FB-4417-B2E5-4EF31364D6AB}" type="datetimeFigureOut">
              <a:rPr lang="en-GB"/>
              <a:pPr>
                <a:defRPr/>
              </a:pPr>
              <a:t>11/12/2018</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1D37478C-864D-4D83-A0F1-81486552DF6A}" type="slidenum">
              <a:rPr lang="en-GB"/>
              <a:pPr>
                <a:defRPr/>
              </a:pPr>
              <a:t>‹#›</a:t>
            </a:fld>
            <a:endParaRPr lang="en-GB"/>
          </a:p>
        </p:txBody>
      </p:sp>
    </p:spTree>
    <p:extLst>
      <p:ext uri="{BB962C8B-B14F-4D97-AF65-F5344CB8AC3E}">
        <p14:creationId xmlns:p14="http://schemas.microsoft.com/office/powerpoint/2010/main" val="357993483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15363"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1B5F68BD-B675-43F3-A374-2EEA94ADEC66}" type="slidenum">
              <a:rPr lang="en-GB" altLang="en-US">
                <a:solidFill>
                  <a:srgbClr val="000000"/>
                </a:solidFill>
              </a:rPr>
              <a:pPr>
                <a:defRPr/>
              </a:pPr>
              <a:t>1</a:t>
            </a:fld>
            <a:endParaRPr lang="en-GB" altLang="en-US">
              <a:solidFill>
                <a:srgbClr val="000000"/>
              </a:solidFill>
            </a:endParaRPr>
          </a:p>
        </p:txBody>
      </p:sp>
    </p:spTree>
    <p:extLst>
      <p:ext uri="{BB962C8B-B14F-4D97-AF65-F5344CB8AC3E}">
        <p14:creationId xmlns:p14="http://schemas.microsoft.com/office/powerpoint/2010/main" val="16518368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5017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90588B1-0AE8-4754-A3AF-2CF6BDE9D871}" type="slidenum">
              <a:rPr lang="en-GB" altLang="en-US">
                <a:solidFill>
                  <a:srgbClr val="000000"/>
                </a:solidFill>
              </a:rPr>
              <a:pPr fontAlgn="base">
                <a:spcBef>
                  <a:spcPct val="0"/>
                </a:spcBef>
                <a:spcAft>
                  <a:spcPct val="0"/>
                </a:spcAft>
                <a:defRPr/>
              </a:pPr>
              <a:t>2</a:t>
            </a:fld>
            <a:endParaRPr lang="en-GB" altLang="en-US">
              <a:solidFill>
                <a:srgbClr val="000000"/>
              </a:solidFill>
            </a:endParaRPr>
          </a:p>
        </p:txBody>
      </p:sp>
    </p:spTree>
    <p:extLst>
      <p:ext uri="{BB962C8B-B14F-4D97-AF65-F5344CB8AC3E}">
        <p14:creationId xmlns:p14="http://schemas.microsoft.com/office/powerpoint/2010/main" val="3192869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5017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90588B1-0AE8-4754-A3AF-2CF6BDE9D871}" type="slidenum">
              <a:rPr lang="en-GB" altLang="en-US">
                <a:solidFill>
                  <a:srgbClr val="000000"/>
                </a:solidFill>
              </a:rPr>
              <a:pPr>
                <a:defRPr/>
              </a:pPr>
              <a:t>3</a:t>
            </a:fld>
            <a:endParaRPr lang="en-GB" altLang="en-US">
              <a:solidFill>
                <a:srgbClr val="000000"/>
              </a:solidFill>
            </a:endParaRPr>
          </a:p>
        </p:txBody>
      </p:sp>
    </p:spTree>
    <p:extLst>
      <p:ext uri="{BB962C8B-B14F-4D97-AF65-F5344CB8AC3E}">
        <p14:creationId xmlns:p14="http://schemas.microsoft.com/office/powerpoint/2010/main" val="42337090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5017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90588B1-0AE8-4754-A3AF-2CF6BDE9D871}" type="slidenum">
              <a:rPr lang="en-GB" altLang="en-US">
                <a:solidFill>
                  <a:srgbClr val="000000"/>
                </a:solidFill>
              </a:rPr>
              <a:pPr>
                <a:defRPr/>
              </a:pPr>
              <a:t>4</a:t>
            </a:fld>
            <a:endParaRPr lang="en-GB" altLang="en-US">
              <a:solidFill>
                <a:srgbClr val="000000"/>
              </a:solidFill>
            </a:endParaRPr>
          </a:p>
        </p:txBody>
      </p:sp>
    </p:spTree>
    <p:extLst>
      <p:ext uri="{BB962C8B-B14F-4D97-AF65-F5344CB8AC3E}">
        <p14:creationId xmlns:p14="http://schemas.microsoft.com/office/powerpoint/2010/main" val="5087924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5017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90588B1-0AE8-4754-A3AF-2CF6BDE9D871}" type="slidenum">
              <a:rPr lang="en-GB" altLang="en-US">
                <a:solidFill>
                  <a:srgbClr val="000000"/>
                </a:solidFill>
              </a:rPr>
              <a:pPr>
                <a:defRPr/>
              </a:pPr>
              <a:t>5</a:t>
            </a:fld>
            <a:endParaRPr lang="en-GB" altLang="en-US">
              <a:solidFill>
                <a:srgbClr val="000000"/>
              </a:solidFill>
            </a:endParaRPr>
          </a:p>
        </p:txBody>
      </p:sp>
    </p:spTree>
    <p:extLst>
      <p:ext uri="{BB962C8B-B14F-4D97-AF65-F5344CB8AC3E}">
        <p14:creationId xmlns:p14="http://schemas.microsoft.com/office/powerpoint/2010/main" val="40235910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5017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90588B1-0AE8-4754-A3AF-2CF6BDE9D871}" type="slidenum">
              <a:rPr lang="en-GB" altLang="en-US">
                <a:solidFill>
                  <a:srgbClr val="000000"/>
                </a:solidFill>
              </a:rPr>
              <a:pPr>
                <a:defRPr/>
              </a:pPr>
              <a:t>6</a:t>
            </a:fld>
            <a:endParaRPr lang="en-GB" altLang="en-US">
              <a:solidFill>
                <a:srgbClr val="000000"/>
              </a:solidFill>
            </a:endParaRPr>
          </a:p>
        </p:txBody>
      </p:sp>
    </p:spTree>
    <p:extLst>
      <p:ext uri="{BB962C8B-B14F-4D97-AF65-F5344CB8AC3E}">
        <p14:creationId xmlns:p14="http://schemas.microsoft.com/office/powerpoint/2010/main" val="8058586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5017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90588B1-0AE8-4754-A3AF-2CF6BDE9D871}" type="slidenum">
              <a:rPr lang="en-GB" altLang="en-US">
                <a:solidFill>
                  <a:srgbClr val="000000"/>
                </a:solidFill>
              </a:rPr>
              <a:pPr>
                <a:defRPr/>
              </a:pPr>
              <a:t>7</a:t>
            </a:fld>
            <a:endParaRPr lang="en-GB" altLang="en-US">
              <a:solidFill>
                <a:srgbClr val="000000"/>
              </a:solidFill>
            </a:endParaRPr>
          </a:p>
        </p:txBody>
      </p:sp>
    </p:spTree>
    <p:extLst>
      <p:ext uri="{BB962C8B-B14F-4D97-AF65-F5344CB8AC3E}">
        <p14:creationId xmlns:p14="http://schemas.microsoft.com/office/powerpoint/2010/main" val="29119419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5017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90588B1-0AE8-4754-A3AF-2CF6BDE9D871}" type="slidenum">
              <a:rPr lang="en-GB" altLang="en-US">
                <a:solidFill>
                  <a:srgbClr val="000000"/>
                </a:solidFill>
              </a:rPr>
              <a:pPr>
                <a:defRPr/>
              </a:pPr>
              <a:t>8</a:t>
            </a:fld>
            <a:endParaRPr lang="en-GB" altLang="en-US">
              <a:solidFill>
                <a:srgbClr val="000000"/>
              </a:solidFill>
            </a:endParaRPr>
          </a:p>
        </p:txBody>
      </p:sp>
    </p:spTree>
    <p:extLst>
      <p:ext uri="{BB962C8B-B14F-4D97-AF65-F5344CB8AC3E}">
        <p14:creationId xmlns:p14="http://schemas.microsoft.com/office/powerpoint/2010/main" val="18086625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5017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90588B1-0AE8-4754-A3AF-2CF6BDE9D871}" type="slidenum">
              <a:rPr lang="en-GB" altLang="en-US">
                <a:solidFill>
                  <a:srgbClr val="000000"/>
                </a:solidFill>
              </a:rPr>
              <a:pPr>
                <a:defRPr/>
              </a:pPr>
              <a:t>9</a:t>
            </a:fld>
            <a:endParaRPr lang="en-GB" altLang="en-US">
              <a:solidFill>
                <a:srgbClr val="000000"/>
              </a:solidFill>
            </a:endParaRPr>
          </a:p>
        </p:txBody>
      </p:sp>
    </p:spTree>
    <p:extLst>
      <p:ext uri="{BB962C8B-B14F-4D97-AF65-F5344CB8AC3E}">
        <p14:creationId xmlns:p14="http://schemas.microsoft.com/office/powerpoint/2010/main" val="11720532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5017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90588B1-0AE8-4754-A3AF-2CF6BDE9D871}" type="slidenum">
              <a:rPr lang="en-GB" altLang="en-US">
                <a:solidFill>
                  <a:srgbClr val="000000"/>
                </a:solidFill>
              </a:rPr>
              <a:pPr>
                <a:defRPr/>
              </a:pPr>
              <a:t>10</a:t>
            </a:fld>
            <a:endParaRPr lang="en-GB" altLang="en-US">
              <a:solidFill>
                <a:srgbClr val="000000"/>
              </a:solidFill>
            </a:endParaRPr>
          </a:p>
        </p:txBody>
      </p:sp>
    </p:spTree>
    <p:extLst>
      <p:ext uri="{BB962C8B-B14F-4D97-AF65-F5344CB8AC3E}">
        <p14:creationId xmlns:p14="http://schemas.microsoft.com/office/powerpoint/2010/main" val="8163055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5017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90588B1-0AE8-4754-A3AF-2CF6BDE9D871}" type="slidenum">
              <a:rPr kumimoji="0" lang="en-GB" altLang="en-US" sz="1200" b="0" i="0" u="none" strike="noStrike" kern="1200" cap="none" spc="0" normalizeH="0" baseline="0" noProof="0">
                <a:ln>
                  <a:noFill/>
                </a:ln>
                <a:solidFill>
                  <a:srgbClr val="000000"/>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altLang="en-US" sz="1200" b="0" i="0" u="none" strike="noStrike" kern="1200" cap="none" spc="0" normalizeH="0" baseline="0" noProof="0">
              <a:ln>
                <a:noFill/>
              </a:ln>
              <a:solidFill>
                <a:srgbClr val="000000"/>
              </a:solidFill>
              <a:effectLst/>
              <a:uLnTx/>
              <a:uFillTx/>
              <a:latin typeface="Calibri"/>
              <a:ea typeface="+mn-ea"/>
              <a:cs typeface="+mn-cs"/>
            </a:endParaRPr>
          </a:p>
        </p:txBody>
      </p:sp>
    </p:spTree>
    <p:extLst>
      <p:ext uri="{BB962C8B-B14F-4D97-AF65-F5344CB8AC3E}">
        <p14:creationId xmlns:p14="http://schemas.microsoft.com/office/powerpoint/2010/main" val="41043786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5017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90588B1-0AE8-4754-A3AF-2CF6BDE9D871}" type="slidenum">
              <a:rPr kumimoji="0" lang="en-GB" altLang="en-US" sz="1200" b="0" i="0" u="none" strike="noStrike" kern="1200" cap="none" spc="0" normalizeH="0" baseline="0" noProof="0">
                <a:ln>
                  <a:noFill/>
                </a:ln>
                <a:solidFill>
                  <a:srgbClr val="000000"/>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altLang="en-US" sz="1200" b="0" i="0" u="none" strike="noStrike" kern="1200" cap="none" spc="0" normalizeH="0" baseline="0" noProof="0">
              <a:ln>
                <a:noFill/>
              </a:ln>
              <a:solidFill>
                <a:srgbClr val="000000"/>
              </a:solidFill>
              <a:effectLst/>
              <a:uLnTx/>
              <a:uFillTx/>
              <a:latin typeface="Calibri"/>
              <a:ea typeface="+mn-ea"/>
              <a:cs typeface="+mn-cs"/>
            </a:endParaRPr>
          </a:p>
        </p:txBody>
      </p:sp>
    </p:spTree>
    <p:extLst>
      <p:ext uri="{BB962C8B-B14F-4D97-AF65-F5344CB8AC3E}">
        <p14:creationId xmlns:p14="http://schemas.microsoft.com/office/powerpoint/2010/main" val="13543470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5017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90588B1-0AE8-4754-A3AF-2CF6BDE9D871}" type="slidenum">
              <a:rPr kumimoji="0" lang="en-GB" altLang="en-US" sz="1200" b="0" i="0" u="none" strike="noStrike" kern="1200" cap="none" spc="0" normalizeH="0" baseline="0" noProof="0">
                <a:ln>
                  <a:noFill/>
                </a:ln>
                <a:solidFill>
                  <a:srgbClr val="000000"/>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altLang="en-US" sz="1200" b="0" i="0" u="none" strike="noStrike" kern="1200" cap="none" spc="0" normalizeH="0" baseline="0" noProof="0">
              <a:ln>
                <a:noFill/>
              </a:ln>
              <a:solidFill>
                <a:srgbClr val="000000"/>
              </a:solidFill>
              <a:effectLst/>
              <a:uLnTx/>
              <a:uFillTx/>
              <a:latin typeface="Calibri"/>
              <a:ea typeface="+mn-ea"/>
              <a:cs typeface="+mn-cs"/>
            </a:endParaRPr>
          </a:p>
        </p:txBody>
      </p:sp>
    </p:spTree>
    <p:extLst>
      <p:ext uri="{BB962C8B-B14F-4D97-AF65-F5344CB8AC3E}">
        <p14:creationId xmlns:p14="http://schemas.microsoft.com/office/powerpoint/2010/main" val="40661396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5017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90588B1-0AE8-4754-A3AF-2CF6BDE9D871}" type="slidenum">
              <a:rPr kumimoji="0" lang="en-GB" altLang="en-US" sz="1200" b="0" i="0" u="none" strike="noStrike" kern="1200" cap="none" spc="0" normalizeH="0" baseline="0" noProof="0">
                <a:ln>
                  <a:noFill/>
                </a:ln>
                <a:solidFill>
                  <a:srgbClr val="000000"/>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GB" altLang="en-US" sz="1200" b="0" i="0" u="none" strike="noStrike" kern="1200" cap="none" spc="0" normalizeH="0" baseline="0" noProof="0">
              <a:ln>
                <a:noFill/>
              </a:ln>
              <a:solidFill>
                <a:srgbClr val="000000"/>
              </a:solidFill>
              <a:effectLst/>
              <a:uLnTx/>
              <a:uFillTx/>
              <a:latin typeface="Calibri"/>
              <a:ea typeface="+mn-ea"/>
              <a:cs typeface="+mn-cs"/>
            </a:endParaRPr>
          </a:p>
        </p:txBody>
      </p:sp>
    </p:spTree>
    <p:extLst>
      <p:ext uri="{BB962C8B-B14F-4D97-AF65-F5344CB8AC3E}">
        <p14:creationId xmlns:p14="http://schemas.microsoft.com/office/powerpoint/2010/main" val="35261070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5017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90588B1-0AE8-4754-A3AF-2CF6BDE9D871}" type="slidenum">
              <a:rPr lang="en-GB" altLang="en-US">
                <a:solidFill>
                  <a:srgbClr val="000000"/>
                </a:solidFill>
              </a:rPr>
              <a:pPr>
                <a:defRPr/>
              </a:pPr>
              <a:t>19</a:t>
            </a:fld>
            <a:endParaRPr lang="en-GB" altLang="en-US">
              <a:solidFill>
                <a:srgbClr val="000000"/>
              </a:solidFill>
            </a:endParaRPr>
          </a:p>
        </p:txBody>
      </p:sp>
    </p:spTree>
    <p:extLst>
      <p:ext uri="{BB962C8B-B14F-4D97-AF65-F5344CB8AC3E}">
        <p14:creationId xmlns:p14="http://schemas.microsoft.com/office/powerpoint/2010/main" val="9266432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5017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90588B1-0AE8-4754-A3AF-2CF6BDE9D871}" type="slidenum">
              <a:rPr lang="en-GB" altLang="en-US">
                <a:solidFill>
                  <a:srgbClr val="000000"/>
                </a:solidFill>
              </a:rPr>
              <a:pPr>
                <a:defRPr/>
              </a:pPr>
              <a:t>20</a:t>
            </a:fld>
            <a:endParaRPr lang="en-GB" altLang="en-US">
              <a:solidFill>
                <a:srgbClr val="000000"/>
              </a:solidFill>
            </a:endParaRPr>
          </a:p>
        </p:txBody>
      </p:sp>
    </p:spTree>
    <p:extLst>
      <p:ext uri="{BB962C8B-B14F-4D97-AF65-F5344CB8AC3E}">
        <p14:creationId xmlns:p14="http://schemas.microsoft.com/office/powerpoint/2010/main" val="674749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5017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90588B1-0AE8-4754-A3AF-2CF6BDE9D871}" type="slidenum">
              <a:rPr lang="en-GB" altLang="en-US">
                <a:solidFill>
                  <a:srgbClr val="000000"/>
                </a:solidFill>
              </a:rPr>
              <a:pPr>
                <a:defRPr/>
              </a:pPr>
              <a:t>21</a:t>
            </a:fld>
            <a:endParaRPr lang="en-GB" altLang="en-US">
              <a:solidFill>
                <a:srgbClr val="000000"/>
              </a:solidFill>
            </a:endParaRPr>
          </a:p>
        </p:txBody>
      </p:sp>
    </p:spTree>
    <p:extLst>
      <p:ext uri="{BB962C8B-B14F-4D97-AF65-F5344CB8AC3E}">
        <p14:creationId xmlns:p14="http://schemas.microsoft.com/office/powerpoint/2010/main" val="27197921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5017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90588B1-0AE8-4754-A3AF-2CF6BDE9D871}" type="slidenum">
              <a:rPr lang="en-GB" altLang="en-US">
                <a:solidFill>
                  <a:srgbClr val="000000"/>
                </a:solidFill>
              </a:rPr>
              <a:pPr>
                <a:defRPr/>
              </a:pPr>
              <a:t>22</a:t>
            </a:fld>
            <a:endParaRPr lang="en-GB" altLang="en-US">
              <a:solidFill>
                <a:srgbClr val="000000"/>
              </a:solidFill>
            </a:endParaRPr>
          </a:p>
        </p:txBody>
      </p:sp>
    </p:spTree>
    <p:extLst>
      <p:ext uri="{BB962C8B-B14F-4D97-AF65-F5344CB8AC3E}">
        <p14:creationId xmlns:p14="http://schemas.microsoft.com/office/powerpoint/2010/main" val="41924241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5017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90588B1-0AE8-4754-A3AF-2CF6BDE9D871}" type="slidenum">
              <a:rPr lang="en-GB" altLang="en-US">
                <a:solidFill>
                  <a:srgbClr val="000000"/>
                </a:solidFill>
              </a:rPr>
              <a:pPr>
                <a:defRPr/>
              </a:pPr>
              <a:t>23</a:t>
            </a:fld>
            <a:endParaRPr lang="en-GB" altLang="en-US">
              <a:solidFill>
                <a:srgbClr val="000000"/>
              </a:solidFill>
            </a:endParaRPr>
          </a:p>
        </p:txBody>
      </p:sp>
    </p:spTree>
    <p:extLst>
      <p:ext uri="{BB962C8B-B14F-4D97-AF65-F5344CB8AC3E}">
        <p14:creationId xmlns:p14="http://schemas.microsoft.com/office/powerpoint/2010/main" val="30121322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5017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90588B1-0AE8-4754-A3AF-2CF6BDE9D871}" type="slidenum">
              <a:rPr lang="en-GB" altLang="en-US">
                <a:solidFill>
                  <a:srgbClr val="000000"/>
                </a:solidFill>
              </a:rPr>
              <a:pPr>
                <a:defRPr/>
              </a:pPr>
              <a:t>24</a:t>
            </a:fld>
            <a:endParaRPr lang="en-GB" altLang="en-US">
              <a:solidFill>
                <a:srgbClr val="000000"/>
              </a:solidFill>
            </a:endParaRPr>
          </a:p>
        </p:txBody>
      </p:sp>
    </p:spTree>
    <p:extLst>
      <p:ext uri="{BB962C8B-B14F-4D97-AF65-F5344CB8AC3E}">
        <p14:creationId xmlns:p14="http://schemas.microsoft.com/office/powerpoint/2010/main" val="21217787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B8F1023-3D7F-4B2C-AFA1-4BEC0D3B321B}" type="slidenum">
              <a:rPr lang="en-GB" smtClean="0"/>
              <a:t>26</a:t>
            </a:fld>
            <a:endParaRPr lang="en-GB"/>
          </a:p>
        </p:txBody>
      </p:sp>
    </p:spTree>
    <p:extLst>
      <p:ext uri="{BB962C8B-B14F-4D97-AF65-F5344CB8AC3E}">
        <p14:creationId xmlns:p14="http://schemas.microsoft.com/office/powerpoint/2010/main" val="200507214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5017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90588B1-0AE8-4754-A3AF-2CF6BDE9D871}" type="slidenum">
              <a:rPr lang="en-GB" altLang="en-US">
                <a:solidFill>
                  <a:srgbClr val="000000"/>
                </a:solidFill>
              </a:rPr>
              <a:pPr>
                <a:defRPr/>
              </a:pPr>
              <a:t>27</a:t>
            </a:fld>
            <a:endParaRPr lang="en-GB" altLang="en-US">
              <a:solidFill>
                <a:srgbClr val="000000"/>
              </a:solidFill>
            </a:endParaRPr>
          </a:p>
        </p:txBody>
      </p:sp>
    </p:spTree>
    <p:extLst>
      <p:ext uri="{BB962C8B-B14F-4D97-AF65-F5344CB8AC3E}">
        <p14:creationId xmlns:p14="http://schemas.microsoft.com/office/powerpoint/2010/main" val="40706237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B8F1023-3D7F-4B2C-AFA1-4BEC0D3B321B}" type="slidenum">
              <a:rPr lang="en-GB" smtClean="0"/>
              <a:t>28</a:t>
            </a:fld>
            <a:endParaRPr lang="en-GB"/>
          </a:p>
        </p:txBody>
      </p:sp>
    </p:spTree>
    <p:extLst>
      <p:ext uri="{BB962C8B-B14F-4D97-AF65-F5344CB8AC3E}">
        <p14:creationId xmlns:p14="http://schemas.microsoft.com/office/powerpoint/2010/main" val="416608973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B8F1023-3D7F-4B2C-AFA1-4BEC0D3B321B}" type="slidenum">
              <a:rPr lang="en-GB" smtClean="0"/>
              <a:t>29</a:t>
            </a:fld>
            <a:endParaRPr lang="en-GB"/>
          </a:p>
        </p:txBody>
      </p:sp>
    </p:spTree>
    <p:extLst>
      <p:ext uri="{BB962C8B-B14F-4D97-AF65-F5344CB8AC3E}">
        <p14:creationId xmlns:p14="http://schemas.microsoft.com/office/powerpoint/2010/main" val="176956583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B8F1023-3D7F-4B2C-AFA1-4BEC0D3B321B}" type="slidenum">
              <a:rPr lang="en-GB" smtClean="0">
                <a:solidFill>
                  <a:prstClr val="black"/>
                </a:solidFill>
              </a:rPr>
              <a:pPr/>
              <a:t>33</a:t>
            </a:fld>
            <a:endParaRPr lang="en-GB">
              <a:solidFill>
                <a:prstClr val="black"/>
              </a:solidFill>
            </a:endParaRPr>
          </a:p>
        </p:txBody>
      </p:sp>
    </p:spTree>
    <p:extLst>
      <p:ext uri="{BB962C8B-B14F-4D97-AF65-F5344CB8AC3E}">
        <p14:creationId xmlns:p14="http://schemas.microsoft.com/office/powerpoint/2010/main" val="36951775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B8F1023-3D7F-4B2C-AFA1-4BEC0D3B321B}" type="slidenum">
              <a:rPr lang="en-GB" smtClean="0"/>
              <a:t>35</a:t>
            </a:fld>
            <a:endParaRPr lang="en-GB"/>
          </a:p>
        </p:txBody>
      </p:sp>
    </p:spTree>
    <p:extLst>
      <p:ext uri="{BB962C8B-B14F-4D97-AF65-F5344CB8AC3E}">
        <p14:creationId xmlns:p14="http://schemas.microsoft.com/office/powerpoint/2010/main" val="20093856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B91FC0F4-9E9C-40D3-A6C6-8238604D6BC5}" type="datetimeFigureOut">
              <a:rPr lang="en-GB"/>
              <a:pPr>
                <a:defRPr/>
              </a:pPr>
              <a:t>11/12/2018</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6D9DDBB8-79C6-4ED8-BADA-DDE0C2142A46}" type="slidenum">
              <a:rPr lang="en-GB"/>
              <a:pPr>
                <a:defRPr/>
              </a:pPr>
              <a:t>‹#›</a:t>
            </a:fld>
            <a:endParaRPr lang="en-GB" dirty="0"/>
          </a:p>
        </p:txBody>
      </p:sp>
    </p:spTree>
    <p:extLst>
      <p:ext uri="{BB962C8B-B14F-4D97-AF65-F5344CB8AC3E}">
        <p14:creationId xmlns:p14="http://schemas.microsoft.com/office/powerpoint/2010/main" val="15311900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CA6BA9F9-E21E-483C-B53F-4AC71521D500}" type="datetimeFigureOut">
              <a:rPr lang="en-GB"/>
              <a:pPr>
                <a:defRPr/>
              </a:pPr>
              <a:t>11/12/2018</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2009313E-D6A8-464A-BCF8-343B72D94622}" type="slidenum">
              <a:rPr lang="en-GB"/>
              <a:pPr>
                <a:defRPr/>
              </a:pPr>
              <a:t>‹#›</a:t>
            </a:fld>
            <a:endParaRPr lang="en-GB" dirty="0"/>
          </a:p>
        </p:txBody>
      </p:sp>
    </p:spTree>
    <p:extLst>
      <p:ext uri="{BB962C8B-B14F-4D97-AF65-F5344CB8AC3E}">
        <p14:creationId xmlns:p14="http://schemas.microsoft.com/office/powerpoint/2010/main" val="18787438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7119D354-4D3C-456A-8B8C-62F80E48B64E}" type="datetimeFigureOut">
              <a:rPr lang="en-GB"/>
              <a:pPr>
                <a:defRPr/>
              </a:pPr>
              <a:t>11/12/2018</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F5731CD1-0B31-485A-B8AC-16916154487F}" type="slidenum">
              <a:rPr lang="en-GB"/>
              <a:pPr>
                <a:defRPr/>
              </a:pPr>
              <a:t>‹#›</a:t>
            </a:fld>
            <a:endParaRPr lang="en-GB" dirty="0"/>
          </a:p>
        </p:txBody>
      </p:sp>
    </p:spTree>
    <p:extLst>
      <p:ext uri="{BB962C8B-B14F-4D97-AF65-F5344CB8AC3E}">
        <p14:creationId xmlns:p14="http://schemas.microsoft.com/office/powerpoint/2010/main" val="29616667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fld id="{400815BD-1611-40C6-9DD3-2F6BEEBC4459}" type="datetimeFigureOut">
              <a:rPr lang="en-GB"/>
              <a:pPr>
                <a:defRPr/>
              </a:pPr>
              <a:t>11/12/2018</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595A2C25-C0F5-4FF3-B5B1-7215D97A5A78}" type="slidenum">
              <a:rPr lang="en-GB"/>
              <a:pPr>
                <a:defRPr/>
              </a:pPr>
              <a:t>‹#›</a:t>
            </a:fld>
            <a:endParaRPr lang="en-GB" dirty="0"/>
          </a:p>
        </p:txBody>
      </p:sp>
    </p:spTree>
    <p:extLst>
      <p:ext uri="{BB962C8B-B14F-4D97-AF65-F5344CB8AC3E}">
        <p14:creationId xmlns:p14="http://schemas.microsoft.com/office/powerpoint/2010/main" val="35178093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defRPr/>
            </a:lvl1pPr>
          </a:lstStyle>
          <a:p>
            <a:pPr>
              <a:defRPr/>
            </a:pPr>
            <a:fld id="{D7E0538A-B679-4B68-B4F5-834DCFD1FC38}" type="datetimeFigureOut">
              <a:rPr lang="en-GB"/>
              <a:pPr>
                <a:defRPr/>
              </a:pPr>
              <a:t>11/12/2018</a:t>
            </a:fld>
            <a:endParaRPr lang="en-GB" dirty="0"/>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80C80BA1-BE91-4940-927C-F38C271155AA}" type="slidenum">
              <a:rPr lang="en-GB"/>
              <a:pPr>
                <a:defRPr/>
              </a:pPr>
              <a:t>‹#›</a:t>
            </a:fld>
            <a:endParaRPr lang="en-GB" dirty="0"/>
          </a:p>
        </p:txBody>
      </p:sp>
    </p:spTree>
    <p:extLst>
      <p:ext uri="{BB962C8B-B14F-4D97-AF65-F5344CB8AC3E}">
        <p14:creationId xmlns:p14="http://schemas.microsoft.com/office/powerpoint/2010/main" val="23573393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50DC6CDC-1B1E-44C6-9955-3428D8E52B40}" type="datetimeFigureOut">
              <a:rPr lang="en-GB"/>
              <a:pPr>
                <a:defRPr/>
              </a:pPr>
              <a:t>11/12/2018</a:t>
            </a:fld>
            <a:endParaRPr lang="en-GB" dirty="0"/>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3DAF718A-87E1-4575-9E5B-A2EF0B5A79BB}" type="slidenum">
              <a:rPr lang="en-GB"/>
              <a:pPr>
                <a:defRPr/>
              </a:pPr>
              <a:t>‹#›</a:t>
            </a:fld>
            <a:endParaRPr lang="en-GB" dirty="0"/>
          </a:p>
        </p:txBody>
      </p:sp>
    </p:spTree>
    <p:extLst>
      <p:ext uri="{BB962C8B-B14F-4D97-AF65-F5344CB8AC3E}">
        <p14:creationId xmlns:p14="http://schemas.microsoft.com/office/powerpoint/2010/main" val="5785878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CFF40C0-7B59-4E82-99CE-7037B637EEF0}" type="datetimeFigureOut">
              <a:rPr lang="en-GB"/>
              <a:pPr>
                <a:defRPr/>
              </a:pPr>
              <a:t>11/12/2018</a:t>
            </a:fld>
            <a:endParaRPr lang="en-GB" dirty="0"/>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3C7B8493-DAAF-4AA8-808F-F53CF9C5F70D}" type="slidenum">
              <a:rPr lang="en-GB"/>
              <a:pPr>
                <a:defRPr/>
              </a:pPr>
              <a:t>‹#›</a:t>
            </a:fld>
            <a:endParaRPr lang="en-GB" dirty="0"/>
          </a:p>
        </p:txBody>
      </p:sp>
    </p:spTree>
    <p:extLst>
      <p:ext uri="{BB962C8B-B14F-4D97-AF65-F5344CB8AC3E}">
        <p14:creationId xmlns:p14="http://schemas.microsoft.com/office/powerpoint/2010/main" val="776566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F872B266-6E7E-4627-9AB8-BD6F8876696B}" type="datetimeFigureOut">
              <a:rPr lang="en-GB"/>
              <a:pPr>
                <a:defRPr/>
              </a:pPr>
              <a:t>11/12/2018</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2657C864-830B-4834-A8F0-5F2C015509BD}" type="slidenum">
              <a:rPr lang="en-GB"/>
              <a:pPr>
                <a:defRPr/>
              </a:pPr>
              <a:t>‹#›</a:t>
            </a:fld>
            <a:endParaRPr lang="en-GB" dirty="0"/>
          </a:p>
        </p:txBody>
      </p:sp>
    </p:spTree>
    <p:extLst>
      <p:ext uri="{BB962C8B-B14F-4D97-AF65-F5344CB8AC3E}">
        <p14:creationId xmlns:p14="http://schemas.microsoft.com/office/powerpoint/2010/main" val="30568061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54BE1C4-2A50-41B7-8C7D-302F62A6EC56}" type="datetimeFigureOut">
              <a:rPr lang="en-GB"/>
              <a:pPr>
                <a:defRPr/>
              </a:pPr>
              <a:t>11/12/2018</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561271F6-5795-492B-B567-A24A28F9ED32}" type="slidenum">
              <a:rPr lang="en-GB"/>
              <a:pPr>
                <a:defRPr/>
              </a:pPr>
              <a:t>‹#›</a:t>
            </a:fld>
            <a:endParaRPr lang="en-GB" dirty="0"/>
          </a:p>
        </p:txBody>
      </p:sp>
    </p:spTree>
    <p:extLst>
      <p:ext uri="{BB962C8B-B14F-4D97-AF65-F5344CB8AC3E}">
        <p14:creationId xmlns:p14="http://schemas.microsoft.com/office/powerpoint/2010/main" val="41690933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F824A6E5-3E07-4070-80F9-B239B0E75830}" type="datetimeFigureOut">
              <a:rPr lang="en-GB"/>
              <a:pPr>
                <a:defRPr/>
              </a:pPr>
              <a:t>11/12/2018</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50B712BE-7F95-462F-9241-46A3F8C1FD94}" type="slidenum">
              <a:rPr lang="en-GB"/>
              <a:pPr>
                <a:defRPr/>
              </a:pPr>
              <a:t>‹#›</a:t>
            </a:fld>
            <a:endParaRPr lang="en-GB" dirty="0"/>
          </a:p>
        </p:txBody>
      </p:sp>
    </p:spTree>
    <p:extLst>
      <p:ext uri="{BB962C8B-B14F-4D97-AF65-F5344CB8AC3E}">
        <p14:creationId xmlns:p14="http://schemas.microsoft.com/office/powerpoint/2010/main" val="15804104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1DDEEA60-EA02-4120-8AC2-149BB75F6C2E}" type="datetimeFigureOut">
              <a:rPr lang="en-GB"/>
              <a:pPr>
                <a:defRPr/>
              </a:pPr>
              <a:t>11/12/2018</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394D835D-B1DE-4B51-885F-4577C3476CFF}" type="slidenum">
              <a:rPr lang="en-GB"/>
              <a:pPr>
                <a:defRPr/>
              </a:pPr>
              <a:t>‹#›</a:t>
            </a:fld>
            <a:endParaRPr lang="en-GB" dirty="0"/>
          </a:p>
        </p:txBody>
      </p:sp>
    </p:spTree>
    <p:extLst>
      <p:ext uri="{BB962C8B-B14F-4D97-AF65-F5344CB8AC3E}">
        <p14:creationId xmlns:p14="http://schemas.microsoft.com/office/powerpoint/2010/main" val="1868800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prstClr val="white">
                    <a:tint val="75000"/>
                  </a:prstClr>
                </a:solidFill>
                <a:latin typeface="+mn-lt"/>
                <a:cs typeface="+mn-cs"/>
              </a:defRPr>
            </a:lvl1pPr>
          </a:lstStyle>
          <a:p>
            <a:pPr>
              <a:defRPr/>
            </a:pPr>
            <a:fld id="{8CB95DB2-AA23-4133-8533-29EBE3F9D3E3}" type="datetimeFigureOut">
              <a:rPr lang="en-GB"/>
              <a:pPr>
                <a:defRPr/>
              </a:pPr>
              <a:t>11/12/2018</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white">
                    <a:tint val="75000"/>
                  </a:prstClr>
                </a:solidFill>
                <a:latin typeface="+mn-lt"/>
                <a:cs typeface="+mn-cs"/>
              </a:defRPr>
            </a:lvl1pPr>
          </a:lstStyle>
          <a:p>
            <a:pPr>
              <a:defRPr/>
            </a:pP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prstClr val="white">
                    <a:tint val="75000"/>
                  </a:prstClr>
                </a:solidFill>
                <a:latin typeface="+mn-lt"/>
                <a:cs typeface="+mn-cs"/>
              </a:defRPr>
            </a:lvl1pPr>
          </a:lstStyle>
          <a:p>
            <a:pPr>
              <a:defRPr/>
            </a:pPr>
            <a:fld id="{0C4D56DB-3D5E-428E-801F-08CC547FE018}" type="slidenum">
              <a:rPr lang="en-GB"/>
              <a:pPr>
                <a:defRPr/>
              </a:pPr>
              <a:t>‹#›</a:t>
            </a:fld>
            <a:endParaRPr lang="en-GB" dirty="0"/>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hyperlink" Target="http://www.dailymotion.com/video/x2xafv7"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hyperlink" Target="http://algeroisementvotre.free.fr/site1000/alger15/alger041.html" TargetMode="External"/><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jp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23.xml.rels><?xml version="1.0" encoding="UTF-8" standalone="yes"?>
<Relationships xmlns="http://schemas.openxmlformats.org/package/2006/relationships"><Relationship Id="rId3" Type="http://schemas.openxmlformats.org/officeDocument/2006/relationships/image" Target="../media/image30.emf"/><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31.emf"/></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2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39.png"/><Relationship Id="rId7" Type="http://schemas.openxmlformats.org/officeDocument/2006/relationships/image" Target="../media/image43.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 Id="rId9" Type="http://schemas.openxmlformats.org/officeDocument/2006/relationships/image" Target="../media/image4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340768"/>
            <a:ext cx="9144000" cy="5517232"/>
          </a:xfrm>
          <a:prstGeom prst="rect">
            <a:avLst/>
          </a:prstGeom>
        </p:spPr>
        <p:txBody>
          <a:bodyPr wrap="square" lIns="540000" tIns="360000" rIns="540000" bIns="360000" numCol="2" spcCol="360000">
            <a:normAutofit/>
          </a:bodyPr>
          <a:lstStyle/>
          <a:p>
            <a:pPr fontAlgn="auto">
              <a:spcBef>
                <a:spcPts val="0"/>
              </a:spcBef>
              <a:spcAft>
                <a:spcPts val="0"/>
              </a:spcAft>
              <a:defRPr/>
            </a:pPr>
            <a:r>
              <a:rPr lang="en-GB" sz="2000" b="1" u="sng" dirty="0" smtClean="0">
                <a:solidFill>
                  <a:prstClr val="white"/>
                </a:solidFill>
                <a:latin typeface="+mn-lt"/>
              </a:rPr>
              <a:t>1. </a:t>
            </a:r>
            <a:r>
              <a:rPr lang="en-GB" sz="2000" b="1" i="1" u="sng" dirty="0" err="1" smtClean="0">
                <a:solidFill>
                  <a:prstClr val="white"/>
                </a:solidFill>
                <a:latin typeface="+mn-lt"/>
              </a:rPr>
              <a:t>Pépé</a:t>
            </a:r>
            <a:r>
              <a:rPr lang="en-GB" sz="2000" b="1" i="1" u="sng" dirty="0" smtClean="0">
                <a:solidFill>
                  <a:prstClr val="white"/>
                </a:solidFill>
                <a:latin typeface="+mn-lt"/>
              </a:rPr>
              <a:t> </a:t>
            </a:r>
            <a:r>
              <a:rPr lang="en-GB" sz="2000" b="1" i="1" u="sng" dirty="0">
                <a:solidFill>
                  <a:prstClr val="white"/>
                </a:solidFill>
                <a:latin typeface="+mn-lt"/>
              </a:rPr>
              <a:t>le </a:t>
            </a:r>
            <a:r>
              <a:rPr lang="en-GB" sz="2000" b="1" i="1" u="sng" dirty="0" err="1">
                <a:solidFill>
                  <a:prstClr val="white"/>
                </a:solidFill>
                <a:latin typeface="+mn-lt"/>
              </a:rPr>
              <a:t>Moko</a:t>
            </a:r>
            <a:r>
              <a:rPr lang="en-GB" sz="2000" b="1" i="1" u="sng" dirty="0">
                <a:solidFill>
                  <a:prstClr val="white"/>
                </a:solidFill>
                <a:latin typeface="+mn-lt"/>
              </a:rPr>
              <a:t> </a:t>
            </a:r>
            <a:endParaRPr lang="en-GB" sz="2000" b="1" i="1" u="sng" dirty="0" smtClean="0">
              <a:solidFill>
                <a:prstClr val="white"/>
              </a:solidFill>
              <a:latin typeface="+mn-lt"/>
            </a:endParaRPr>
          </a:p>
          <a:p>
            <a:pPr fontAlgn="auto">
              <a:spcBef>
                <a:spcPts val="0"/>
              </a:spcBef>
              <a:spcAft>
                <a:spcPts val="0"/>
              </a:spcAft>
              <a:defRPr/>
            </a:pPr>
            <a:endParaRPr lang="en-GB" sz="2000" b="1" u="sng" dirty="0" smtClean="0">
              <a:solidFill>
                <a:prstClr val="white"/>
              </a:solidFill>
              <a:latin typeface="+mn-lt"/>
            </a:endParaRPr>
          </a:p>
          <a:p>
            <a:pPr fontAlgn="auto">
              <a:spcBef>
                <a:spcPts val="0"/>
              </a:spcBef>
              <a:spcAft>
                <a:spcPts val="0"/>
              </a:spcAft>
              <a:defRPr/>
            </a:pPr>
            <a:r>
              <a:rPr lang="en-GB" sz="2000" b="1" u="sng" dirty="0" smtClean="0">
                <a:solidFill>
                  <a:srgbClr val="FFFFFF"/>
                </a:solidFill>
                <a:latin typeface="+mn-lt"/>
              </a:rPr>
              <a:t>2</a:t>
            </a:r>
            <a:r>
              <a:rPr lang="en-GB" sz="2000" b="1" u="sng" dirty="0">
                <a:solidFill>
                  <a:srgbClr val="FFFFFF"/>
                </a:solidFill>
                <a:latin typeface="+mn-lt"/>
              </a:rPr>
              <a:t>. </a:t>
            </a:r>
            <a:r>
              <a:rPr lang="en-GB" sz="2000" b="1" u="sng" dirty="0" smtClean="0">
                <a:solidFill>
                  <a:prstClr val="white"/>
                </a:solidFill>
                <a:latin typeface="+mn-lt"/>
              </a:rPr>
              <a:t>Algiers of the </a:t>
            </a:r>
            <a:r>
              <a:rPr lang="en-GB" sz="2000" b="1" i="1" u="sng" dirty="0" err="1" smtClean="0">
                <a:solidFill>
                  <a:prstClr val="white"/>
                </a:solidFill>
                <a:latin typeface="+mn-lt"/>
              </a:rPr>
              <a:t>Pieds</a:t>
            </a:r>
            <a:r>
              <a:rPr lang="en-GB" sz="2000" b="1" i="1" u="sng" dirty="0" smtClean="0">
                <a:solidFill>
                  <a:prstClr val="white"/>
                </a:solidFill>
                <a:latin typeface="+mn-lt"/>
              </a:rPr>
              <a:t>-Noirs</a:t>
            </a:r>
            <a:endParaRPr lang="en-GB" sz="2000" b="1" u="sng" dirty="0">
              <a:solidFill>
                <a:prstClr val="white"/>
              </a:solidFill>
              <a:latin typeface="+mn-lt"/>
            </a:endParaRPr>
          </a:p>
          <a:p>
            <a:pPr marL="342900" indent="-342900">
              <a:buFontTx/>
              <a:buChar char="-"/>
              <a:defRPr/>
            </a:pPr>
            <a:r>
              <a:rPr lang="en-GB" sz="2000" dirty="0" smtClean="0">
                <a:solidFill>
                  <a:prstClr val="white"/>
                </a:solidFill>
                <a:latin typeface="+mn-lt"/>
              </a:rPr>
              <a:t>Expansion </a:t>
            </a:r>
            <a:r>
              <a:rPr lang="en-GB" sz="2000" dirty="0">
                <a:solidFill>
                  <a:prstClr val="white"/>
                </a:solidFill>
                <a:latin typeface="+mn-lt"/>
              </a:rPr>
              <a:t>and Suburbanisation</a:t>
            </a:r>
          </a:p>
          <a:p>
            <a:pPr marL="342900" indent="-342900">
              <a:buFontTx/>
              <a:buChar char="-"/>
              <a:defRPr/>
            </a:pPr>
            <a:r>
              <a:rPr lang="en-GB" sz="2000" dirty="0" err="1">
                <a:solidFill>
                  <a:prstClr val="white"/>
                </a:solidFill>
                <a:latin typeface="+mn-lt"/>
              </a:rPr>
              <a:t>Cagayous</a:t>
            </a:r>
            <a:endParaRPr lang="en-GB" sz="2000" dirty="0">
              <a:solidFill>
                <a:prstClr val="white"/>
              </a:solidFill>
              <a:latin typeface="+mn-lt"/>
            </a:endParaRPr>
          </a:p>
          <a:p>
            <a:pPr marL="342900" indent="-342900">
              <a:buFontTx/>
              <a:buChar char="-"/>
              <a:defRPr/>
            </a:pPr>
            <a:r>
              <a:rPr lang="en-GB" sz="2000" dirty="0" smtClean="0">
                <a:solidFill>
                  <a:prstClr val="white"/>
                </a:solidFill>
                <a:latin typeface="+mn-lt"/>
              </a:rPr>
              <a:t>Nomenclature</a:t>
            </a:r>
          </a:p>
          <a:p>
            <a:pPr>
              <a:defRPr/>
            </a:pPr>
            <a:endParaRPr lang="en-GB" sz="2000" dirty="0" smtClean="0">
              <a:solidFill>
                <a:prstClr val="white"/>
              </a:solidFill>
              <a:latin typeface="+mn-lt"/>
            </a:endParaRPr>
          </a:p>
          <a:p>
            <a:pPr>
              <a:defRPr/>
            </a:pPr>
            <a:r>
              <a:rPr lang="en-GB" sz="2000" b="1" u="sng" dirty="0" smtClean="0">
                <a:solidFill>
                  <a:prstClr val="white"/>
                </a:solidFill>
                <a:latin typeface="+mn-lt"/>
              </a:rPr>
              <a:t>3. Camus’s Algiers</a:t>
            </a:r>
            <a:endParaRPr lang="en-GB" sz="2000" b="1" u="sng" dirty="0">
              <a:solidFill>
                <a:prstClr val="white"/>
              </a:solidFill>
              <a:latin typeface="+mn-lt"/>
            </a:endParaRPr>
          </a:p>
          <a:p>
            <a:pPr marL="285750" indent="-285750" fontAlgn="auto">
              <a:spcBef>
                <a:spcPts val="0"/>
              </a:spcBef>
              <a:spcAft>
                <a:spcPts val="0"/>
              </a:spcAft>
              <a:buFontTx/>
              <a:buChar char="-"/>
              <a:defRPr/>
            </a:pPr>
            <a:r>
              <a:rPr lang="en-GB" sz="2000" dirty="0" smtClean="0">
                <a:solidFill>
                  <a:prstClr val="white"/>
                </a:solidFill>
                <a:latin typeface="+mn-lt"/>
              </a:rPr>
              <a:t>‘The Silent Men’</a:t>
            </a:r>
          </a:p>
          <a:p>
            <a:pPr marL="285750" indent="-285750" fontAlgn="auto">
              <a:spcBef>
                <a:spcPts val="0"/>
              </a:spcBef>
              <a:spcAft>
                <a:spcPts val="0"/>
              </a:spcAft>
              <a:buFontTx/>
              <a:buChar char="-"/>
              <a:defRPr/>
            </a:pPr>
            <a:r>
              <a:rPr lang="en-GB" sz="2000" dirty="0" smtClean="0">
                <a:solidFill>
                  <a:prstClr val="white"/>
                </a:solidFill>
                <a:latin typeface="+mn-lt"/>
              </a:rPr>
              <a:t>‘Summer in Algiers’</a:t>
            </a:r>
          </a:p>
          <a:p>
            <a:pPr marL="285750" indent="-285750" fontAlgn="auto">
              <a:spcBef>
                <a:spcPts val="0"/>
              </a:spcBef>
              <a:spcAft>
                <a:spcPts val="0"/>
              </a:spcAft>
              <a:buFontTx/>
              <a:buChar char="-"/>
              <a:defRPr/>
            </a:pPr>
            <a:r>
              <a:rPr lang="en-GB" sz="2000" i="1" dirty="0" err="1">
                <a:solidFill>
                  <a:prstClr val="white"/>
                </a:solidFill>
                <a:latin typeface="+mn-lt"/>
              </a:rPr>
              <a:t>L'Étranger</a:t>
            </a:r>
            <a:endParaRPr lang="en-GB" sz="2000" i="1" dirty="0" smtClean="0">
              <a:solidFill>
                <a:prstClr val="white"/>
              </a:solidFill>
              <a:latin typeface="+mn-lt"/>
            </a:endParaRPr>
          </a:p>
          <a:p>
            <a:pPr marL="285750" indent="-285750" fontAlgn="auto">
              <a:spcBef>
                <a:spcPts val="0"/>
              </a:spcBef>
              <a:spcAft>
                <a:spcPts val="0"/>
              </a:spcAft>
              <a:buFontTx/>
              <a:buChar char="-"/>
              <a:defRPr/>
            </a:pPr>
            <a:endParaRPr lang="en-GB" sz="2000" i="1" dirty="0" smtClean="0">
              <a:solidFill>
                <a:prstClr val="white"/>
              </a:solidFill>
              <a:latin typeface="+mn-lt"/>
            </a:endParaRPr>
          </a:p>
          <a:p>
            <a:pPr fontAlgn="auto">
              <a:spcBef>
                <a:spcPts val="0"/>
              </a:spcBef>
              <a:spcAft>
                <a:spcPts val="0"/>
              </a:spcAft>
              <a:defRPr/>
            </a:pPr>
            <a:r>
              <a:rPr lang="en-GB" sz="2000" b="1" u="sng" dirty="0" smtClean="0">
                <a:solidFill>
                  <a:prstClr val="white"/>
                </a:solidFill>
                <a:latin typeface="+mn-lt"/>
              </a:rPr>
              <a:t>4. Build-up to the War of Independence</a:t>
            </a:r>
            <a:endParaRPr lang="en-GB" sz="2000" b="1" u="sng" dirty="0">
              <a:solidFill>
                <a:prstClr val="white"/>
              </a:solidFill>
              <a:latin typeface="+mn-lt"/>
            </a:endParaRPr>
          </a:p>
          <a:p>
            <a:pPr marL="342900" indent="-342900" fontAlgn="auto">
              <a:spcBef>
                <a:spcPts val="0"/>
              </a:spcBef>
              <a:spcAft>
                <a:spcPts val="0"/>
              </a:spcAft>
              <a:buFontTx/>
              <a:buChar char="-"/>
              <a:defRPr/>
            </a:pPr>
            <a:r>
              <a:rPr lang="en-GB" sz="2000" dirty="0">
                <a:solidFill>
                  <a:prstClr val="white"/>
                </a:solidFill>
                <a:latin typeface="+mn-lt"/>
              </a:rPr>
              <a:t>‘New colonialism’</a:t>
            </a:r>
          </a:p>
          <a:p>
            <a:pPr marL="342900" indent="-342900" fontAlgn="auto">
              <a:spcBef>
                <a:spcPts val="0"/>
              </a:spcBef>
              <a:spcAft>
                <a:spcPts val="0"/>
              </a:spcAft>
              <a:buFontTx/>
              <a:buChar char="-"/>
              <a:defRPr/>
            </a:pPr>
            <a:r>
              <a:rPr lang="en-GB" sz="2000" dirty="0" smtClean="0">
                <a:solidFill>
                  <a:prstClr val="white"/>
                </a:solidFill>
                <a:latin typeface="+mn-lt"/>
              </a:rPr>
              <a:t>Urban </a:t>
            </a:r>
            <a:r>
              <a:rPr lang="en-GB" sz="2000" dirty="0">
                <a:solidFill>
                  <a:prstClr val="white"/>
                </a:solidFill>
                <a:latin typeface="+mn-lt"/>
              </a:rPr>
              <a:t>sprawl and  the </a:t>
            </a:r>
            <a:r>
              <a:rPr lang="en-GB" sz="2000" i="1" dirty="0" err="1" smtClean="0">
                <a:solidFill>
                  <a:prstClr val="white"/>
                </a:solidFill>
                <a:latin typeface="+mn-lt"/>
              </a:rPr>
              <a:t>bidonvilles</a:t>
            </a:r>
            <a:endParaRPr lang="en-GB" sz="2000" dirty="0" smtClean="0">
              <a:solidFill>
                <a:prstClr val="white"/>
              </a:solidFill>
              <a:latin typeface="+mn-lt"/>
            </a:endParaRPr>
          </a:p>
          <a:p>
            <a:pPr marL="342900" indent="-342900" fontAlgn="auto">
              <a:spcBef>
                <a:spcPts val="0"/>
              </a:spcBef>
              <a:spcAft>
                <a:spcPts val="0"/>
              </a:spcAft>
              <a:buFontTx/>
              <a:buChar char="-"/>
              <a:defRPr/>
            </a:pPr>
            <a:r>
              <a:rPr lang="en-GB" sz="2000" dirty="0" err="1" smtClean="0">
                <a:solidFill>
                  <a:prstClr val="white"/>
                </a:solidFill>
                <a:latin typeface="+mn-lt"/>
              </a:rPr>
              <a:t>Masterplans</a:t>
            </a:r>
            <a:endParaRPr lang="en-GB" sz="2000" dirty="0">
              <a:solidFill>
                <a:prstClr val="white"/>
              </a:solidFill>
              <a:latin typeface="+mn-lt"/>
            </a:endParaRPr>
          </a:p>
          <a:p>
            <a:pPr marL="285750" indent="-285750" fontAlgn="auto">
              <a:spcBef>
                <a:spcPts val="0"/>
              </a:spcBef>
              <a:spcAft>
                <a:spcPts val="0"/>
              </a:spcAft>
              <a:buFontTx/>
              <a:buChar char="-"/>
              <a:defRPr/>
            </a:pPr>
            <a:r>
              <a:rPr lang="en-GB" sz="2000" dirty="0" smtClean="0">
                <a:solidFill>
                  <a:prstClr val="white"/>
                </a:solidFill>
                <a:latin typeface="+mn-lt"/>
              </a:rPr>
              <a:t>Algeria </a:t>
            </a:r>
            <a:r>
              <a:rPr lang="en-GB" sz="2000" dirty="0">
                <a:solidFill>
                  <a:prstClr val="white"/>
                </a:solidFill>
                <a:latin typeface="+mn-lt"/>
              </a:rPr>
              <a:t>during World War </a:t>
            </a:r>
            <a:r>
              <a:rPr lang="en-GB" sz="2000" dirty="0" smtClean="0">
                <a:solidFill>
                  <a:prstClr val="white"/>
                </a:solidFill>
                <a:latin typeface="+mn-lt"/>
              </a:rPr>
              <a:t>Two</a:t>
            </a:r>
          </a:p>
          <a:p>
            <a:pPr marL="285750" indent="-285750" fontAlgn="auto">
              <a:spcBef>
                <a:spcPts val="0"/>
              </a:spcBef>
              <a:spcAft>
                <a:spcPts val="0"/>
              </a:spcAft>
              <a:buFontTx/>
              <a:buChar char="-"/>
              <a:defRPr/>
            </a:pPr>
            <a:r>
              <a:rPr lang="en-GB" sz="2000" dirty="0" smtClean="0">
                <a:solidFill>
                  <a:prstClr val="white"/>
                </a:solidFill>
                <a:latin typeface="+mn-lt"/>
              </a:rPr>
              <a:t>Decolonisation</a:t>
            </a:r>
          </a:p>
          <a:p>
            <a:pPr fontAlgn="auto">
              <a:spcBef>
                <a:spcPts val="0"/>
              </a:spcBef>
              <a:spcAft>
                <a:spcPts val="0"/>
              </a:spcAft>
              <a:defRPr/>
            </a:pPr>
            <a:endParaRPr lang="en-GB" sz="2000" b="1" u="sng" dirty="0" smtClean="0">
              <a:solidFill>
                <a:prstClr val="white"/>
              </a:solidFill>
              <a:latin typeface="+mn-lt"/>
            </a:endParaRPr>
          </a:p>
          <a:p>
            <a:pPr fontAlgn="auto">
              <a:spcBef>
                <a:spcPts val="0"/>
              </a:spcBef>
              <a:spcAft>
                <a:spcPts val="0"/>
              </a:spcAft>
              <a:defRPr/>
            </a:pPr>
            <a:r>
              <a:rPr lang="en-GB" sz="2000" b="1" u="sng" dirty="0" smtClean="0">
                <a:solidFill>
                  <a:prstClr val="white"/>
                </a:solidFill>
                <a:latin typeface="+mn-lt"/>
              </a:rPr>
              <a:t>5. War of Independence</a:t>
            </a:r>
          </a:p>
          <a:p>
            <a:pPr marL="285750" indent="-285750" fontAlgn="auto">
              <a:spcBef>
                <a:spcPts val="0"/>
              </a:spcBef>
              <a:spcAft>
                <a:spcPts val="0"/>
              </a:spcAft>
              <a:buFontTx/>
              <a:buChar char="-"/>
              <a:defRPr/>
            </a:pPr>
            <a:r>
              <a:rPr lang="en-GB" sz="2000" dirty="0" smtClean="0">
                <a:solidFill>
                  <a:prstClr val="white"/>
                </a:solidFill>
                <a:latin typeface="+mn-lt"/>
              </a:rPr>
              <a:t>Camus</a:t>
            </a:r>
            <a:r>
              <a:rPr lang="en-GB" sz="2000" dirty="0">
                <a:solidFill>
                  <a:prstClr val="white"/>
                </a:solidFill>
                <a:latin typeface="+mn-lt"/>
              </a:rPr>
              <a:t>, ‘Algeria</a:t>
            </a:r>
            <a:r>
              <a:rPr lang="en-GB" sz="2000" dirty="0" smtClean="0">
                <a:solidFill>
                  <a:prstClr val="white"/>
                </a:solidFill>
                <a:latin typeface="+mn-lt"/>
              </a:rPr>
              <a:t>’</a:t>
            </a:r>
          </a:p>
          <a:p>
            <a:pPr marL="285750" indent="-285750" fontAlgn="auto">
              <a:spcBef>
                <a:spcPts val="0"/>
              </a:spcBef>
              <a:spcAft>
                <a:spcPts val="0"/>
              </a:spcAft>
              <a:buFontTx/>
              <a:buChar char="-"/>
              <a:defRPr/>
            </a:pPr>
            <a:r>
              <a:rPr lang="en-GB" sz="2000" dirty="0">
                <a:solidFill>
                  <a:prstClr val="white"/>
                </a:solidFill>
                <a:latin typeface="+mn-lt"/>
              </a:rPr>
              <a:t>Battle </a:t>
            </a:r>
            <a:r>
              <a:rPr lang="en-GB" sz="2000">
                <a:solidFill>
                  <a:prstClr val="white"/>
                </a:solidFill>
                <a:latin typeface="+mn-lt"/>
              </a:rPr>
              <a:t>of </a:t>
            </a:r>
            <a:r>
              <a:rPr lang="en-GB" sz="2000" smtClean="0">
                <a:solidFill>
                  <a:prstClr val="white"/>
                </a:solidFill>
                <a:latin typeface="+mn-lt"/>
              </a:rPr>
              <a:t>Algiers</a:t>
            </a:r>
            <a:endParaRPr lang="en-GB" sz="2000" dirty="0">
              <a:solidFill>
                <a:prstClr val="white"/>
              </a:solidFill>
              <a:latin typeface="+mn-lt"/>
            </a:endParaRPr>
          </a:p>
          <a:p>
            <a:pPr marL="285750" indent="-285750" fontAlgn="auto">
              <a:spcBef>
                <a:spcPts val="0"/>
              </a:spcBef>
              <a:spcAft>
                <a:spcPts val="0"/>
              </a:spcAft>
              <a:buFontTx/>
              <a:buChar char="-"/>
              <a:defRPr/>
            </a:pPr>
            <a:endParaRPr lang="en-GB" sz="2000" dirty="0" smtClean="0">
              <a:solidFill>
                <a:prstClr val="white"/>
              </a:solidFill>
              <a:latin typeface="+mn-lt"/>
            </a:endParaRPr>
          </a:p>
          <a:p>
            <a:pPr marL="285750" indent="-285750" fontAlgn="auto">
              <a:spcBef>
                <a:spcPts val="0"/>
              </a:spcBef>
              <a:spcAft>
                <a:spcPts val="0"/>
              </a:spcAft>
              <a:buFontTx/>
              <a:buChar char="-"/>
              <a:defRPr/>
            </a:pPr>
            <a:endParaRPr lang="en-GB" sz="2000" dirty="0">
              <a:solidFill>
                <a:prstClr val="white"/>
              </a:solidFill>
              <a:latin typeface="+mn-lt"/>
            </a:endParaRPr>
          </a:p>
          <a:p>
            <a:pPr fontAlgn="auto">
              <a:spcBef>
                <a:spcPts val="0"/>
              </a:spcBef>
              <a:spcAft>
                <a:spcPts val="0"/>
              </a:spcAft>
              <a:defRPr/>
            </a:pPr>
            <a:endParaRPr lang="en-GB" sz="1700" b="1" u="sng" dirty="0" smtClean="0">
              <a:solidFill>
                <a:prstClr val="white"/>
              </a:solidFill>
              <a:latin typeface="+mn-lt"/>
            </a:endParaRPr>
          </a:p>
        </p:txBody>
      </p:sp>
      <p:sp>
        <p:nvSpPr>
          <p:cNvPr id="5" name="Rectangle 4"/>
          <p:cNvSpPr/>
          <p:nvPr/>
        </p:nvSpPr>
        <p:spPr>
          <a:xfrm>
            <a:off x="-34925" y="-100013"/>
            <a:ext cx="9144000" cy="1829211"/>
          </a:xfrm>
          <a:prstGeom prst="rect">
            <a:avLst/>
          </a:prstGeom>
        </p:spPr>
        <p:txBody>
          <a:bodyPr lIns="540000" tIns="540000" rIns="540000" bIns="540000">
            <a:spAutoFit/>
          </a:bodyPr>
          <a:lstStyle/>
          <a:p>
            <a:pPr fontAlgn="auto">
              <a:spcBef>
                <a:spcPts val="0"/>
              </a:spcBef>
              <a:spcAft>
                <a:spcPts val="0"/>
              </a:spcAft>
              <a:defRPr/>
            </a:pPr>
            <a:r>
              <a:rPr lang="en-GB" sz="2400" b="1" dirty="0">
                <a:solidFill>
                  <a:srgbClr val="FF0000"/>
                </a:solidFill>
                <a:effectLst>
                  <a:outerShdw blurRad="38100" dist="38100" dir="2700000" algn="tl">
                    <a:srgbClr val="000000">
                      <a:alpha val="43137"/>
                    </a:srgbClr>
                  </a:outerShdw>
                </a:effectLst>
                <a:latin typeface="Calibri"/>
              </a:rPr>
              <a:t>Week 3: Algiers: Colonial City</a:t>
            </a:r>
          </a:p>
          <a:p>
            <a:pPr fontAlgn="auto">
              <a:spcBef>
                <a:spcPts val="0"/>
              </a:spcBef>
              <a:spcAft>
                <a:spcPts val="0"/>
              </a:spcAft>
              <a:defRPr/>
            </a:pPr>
            <a:r>
              <a:rPr lang="en-GB" sz="2400" b="1" dirty="0" smtClean="0">
                <a:solidFill>
                  <a:srgbClr val="FF0000"/>
                </a:solidFill>
                <a:effectLst>
                  <a:outerShdw blurRad="38100" dist="38100" dir="2700000" algn="tl">
                    <a:srgbClr val="000000">
                      <a:alpha val="43137"/>
                    </a:srgbClr>
                  </a:outerShdw>
                </a:effectLst>
                <a:latin typeface="Calibri"/>
              </a:rPr>
              <a:t>Lecture 10: </a:t>
            </a:r>
            <a:r>
              <a:rPr lang="en-GB" sz="2400" b="1" dirty="0">
                <a:solidFill>
                  <a:srgbClr val="FF0000"/>
                </a:solidFill>
                <a:effectLst>
                  <a:outerShdw blurRad="38100" dist="38100" dir="2700000" algn="tl">
                    <a:srgbClr val="000000">
                      <a:alpha val="43137"/>
                    </a:srgbClr>
                  </a:outerShdw>
                </a:effectLst>
                <a:latin typeface="Calibri"/>
              </a:rPr>
              <a:t>Settler Algiers: Albert Camus and the </a:t>
            </a:r>
            <a:r>
              <a:rPr lang="en-GB" sz="2400" b="1" i="1" dirty="0" err="1">
                <a:solidFill>
                  <a:srgbClr val="FF0000"/>
                </a:solidFill>
                <a:effectLst>
                  <a:outerShdw blurRad="38100" dist="38100" dir="2700000" algn="tl">
                    <a:srgbClr val="000000">
                      <a:alpha val="43137"/>
                    </a:srgbClr>
                  </a:outerShdw>
                </a:effectLst>
                <a:latin typeface="Calibri"/>
              </a:rPr>
              <a:t>Pieds</a:t>
            </a:r>
            <a:r>
              <a:rPr lang="en-GB" sz="2400" b="1" i="1" dirty="0">
                <a:solidFill>
                  <a:srgbClr val="FF0000"/>
                </a:solidFill>
                <a:effectLst>
                  <a:outerShdw blurRad="38100" dist="38100" dir="2700000" algn="tl">
                    <a:srgbClr val="000000">
                      <a:alpha val="43137"/>
                    </a:srgbClr>
                  </a:outerShdw>
                </a:effectLst>
                <a:latin typeface="Calibri"/>
              </a:rPr>
              <a:t>-Noirs</a:t>
            </a:r>
          </a:p>
        </p:txBody>
      </p:sp>
    </p:spTree>
    <p:extLst>
      <p:ext uri="{BB962C8B-B14F-4D97-AF65-F5344CB8AC3E}">
        <p14:creationId xmlns:p14="http://schemas.microsoft.com/office/powerpoint/2010/main" val="156511286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latin typeface="+mn-lt"/>
            </a:endParaRPr>
          </a:p>
        </p:txBody>
      </p:sp>
      <p:sp>
        <p:nvSpPr>
          <p:cNvPr id="9" name="Rectangle 8"/>
          <p:cNvSpPr/>
          <p:nvPr/>
        </p:nvSpPr>
        <p:spPr>
          <a:xfrm>
            <a:off x="-26988" y="6350"/>
            <a:ext cx="9159876" cy="3798981"/>
          </a:xfrm>
          <a:prstGeom prst="rect">
            <a:avLst/>
          </a:prstGeom>
        </p:spPr>
        <p:txBody>
          <a:bodyPr lIns="540000" tIns="540000" rIns="540000" bIns="540000">
            <a:spAutoFit/>
          </a:bodyPr>
          <a:lstStyle/>
          <a:p>
            <a:pPr>
              <a:defRPr/>
            </a:pPr>
            <a:r>
              <a:rPr lang="en-GB" sz="2400" b="1" u="sng" dirty="0" smtClean="0">
                <a:solidFill>
                  <a:srgbClr val="FFFFFF"/>
                </a:solidFill>
                <a:effectLst>
                  <a:outerShdw blurRad="38100" dist="38100" dir="2700000" algn="tl">
                    <a:srgbClr val="000000">
                      <a:alpha val="43137"/>
                    </a:srgbClr>
                  </a:outerShdw>
                </a:effectLst>
                <a:latin typeface="+mj-lt"/>
              </a:rPr>
              <a:t>1. </a:t>
            </a:r>
            <a:r>
              <a:rPr lang="en-GB" sz="2400" b="1" i="1" u="sng" dirty="0" err="1" smtClean="0">
                <a:effectLst>
                  <a:outerShdw blurRad="38100" dist="38100" dir="2700000" algn="tl">
                    <a:srgbClr val="000000">
                      <a:alpha val="43137"/>
                    </a:srgbClr>
                  </a:outerShdw>
                </a:effectLst>
                <a:latin typeface="+mj-lt"/>
                <a:cs typeface="+mn-cs"/>
              </a:rPr>
              <a:t>Pépé</a:t>
            </a:r>
            <a:r>
              <a:rPr lang="en-GB" sz="2400" b="1" i="1" u="sng" dirty="0" smtClean="0">
                <a:effectLst>
                  <a:outerShdw blurRad="38100" dist="38100" dir="2700000" algn="tl">
                    <a:srgbClr val="000000">
                      <a:alpha val="43137"/>
                    </a:srgbClr>
                  </a:outerShdw>
                </a:effectLst>
                <a:latin typeface="+mj-lt"/>
                <a:cs typeface="+mn-cs"/>
              </a:rPr>
              <a:t> </a:t>
            </a:r>
            <a:r>
              <a:rPr lang="en-GB" sz="2400" b="1" i="1" u="sng" dirty="0">
                <a:effectLst>
                  <a:outerShdw blurRad="38100" dist="38100" dir="2700000" algn="tl">
                    <a:srgbClr val="000000">
                      <a:alpha val="43137"/>
                    </a:srgbClr>
                  </a:outerShdw>
                </a:effectLst>
                <a:latin typeface="+mj-lt"/>
                <a:cs typeface="+mn-cs"/>
              </a:rPr>
              <a:t>le </a:t>
            </a:r>
            <a:r>
              <a:rPr lang="en-GB" sz="2400" b="1" i="1" u="sng" dirty="0" err="1">
                <a:effectLst>
                  <a:outerShdw blurRad="38100" dist="38100" dir="2700000" algn="tl">
                    <a:srgbClr val="000000">
                      <a:alpha val="43137"/>
                    </a:srgbClr>
                  </a:outerShdw>
                </a:effectLst>
                <a:latin typeface="+mj-lt"/>
                <a:cs typeface="+mn-cs"/>
              </a:rPr>
              <a:t>Moko</a:t>
            </a:r>
            <a:r>
              <a:rPr lang="en-GB" sz="2400" b="1" i="1" u="sng" dirty="0">
                <a:effectLst>
                  <a:outerShdw blurRad="38100" dist="38100" dir="2700000" algn="tl">
                    <a:srgbClr val="000000">
                      <a:alpha val="43137"/>
                    </a:srgbClr>
                  </a:outerShdw>
                </a:effectLst>
                <a:latin typeface="+mj-lt"/>
                <a:cs typeface="+mn-cs"/>
              </a:rPr>
              <a:t> </a:t>
            </a:r>
            <a:r>
              <a:rPr lang="en-GB" sz="2400" b="1" u="sng" dirty="0">
                <a:effectLst>
                  <a:outerShdw blurRad="38100" dist="38100" dir="2700000" algn="tl">
                    <a:srgbClr val="000000">
                      <a:alpha val="43137"/>
                    </a:srgbClr>
                  </a:outerShdw>
                </a:effectLst>
                <a:latin typeface="+mj-lt"/>
                <a:cs typeface="+mn-cs"/>
              </a:rPr>
              <a:t>(1937)</a:t>
            </a:r>
            <a:endParaRPr lang="en-GB" sz="2400" b="1" i="1" u="sng" dirty="0">
              <a:effectLst>
                <a:outerShdw blurRad="38100" dist="38100" dir="2700000" algn="tl">
                  <a:srgbClr val="000000">
                    <a:alpha val="43137"/>
                  </a:srgbClr>
                </a:outerShdw>
              </a:effectLst>
              <a:latin typeface="+mj-lt"/>
              <a:cs typeface="+mn-cs"/>
            </a:endParaRPr>
          </a:p>
          <a:p>
            <a:pPr>
              <a:defRPr/>
            </a:pPr>
            <a:r>
              <a:rPr lang="en-GB" sz="2400" b="1" dirty="0">
                <a:latin typeface="+mj-lt"/>
                <a:cs typeface="+mn-cs"/>
              </a:rPr>
              <a:t>Opening scene:</a:t>
            </a:r>
          </a:p>
          <a:p>
            <a:pPr>
              <a:defRPr/>
            </a:pPr>
            <a:r>
              <a:rPr lang="en-GB" sz="2400" b="1" dirty="0">
                <a:latin typeface="+mj-lt"/>
                <a:cs typeface="+mn-cs"/>
                <a:hlinkClick r:id="rId3"/>
              </a:rPr>
              <a:t>http://www.dailymotion.com/video/x2xafv7</a:t>
            </a:r>
            <a:endParaRPr lang="en-GB" sz="2400" b="1" dirty="0">
              <a:latin typeface="+mj-lt"/>
              <a:cs typeface="+mn-cs"/>
            </a:endParaRPr>
          </a:p>
          <a:p>
            <a:pPr>
              <a:defRPr/>
            </a:pPr>
            <a:endParaRPr lang="en-GB" sz="2400" b="1" dirty="0">
              <a:latin typeface="+mj-lt"/>
              <a:cs typeface="+mn-cs"/>
            </a:endParaRPr>
          </a:p>
          <a:p>
            <a:pPr>
              <a:defRPr/>
            </a:pPr>
            <a:endParaRPr lang="en-GB" sz="2400" b="1" i="1" u="sng" dirty="0">
              <a:solidFill>
                <a:srgbClr val="FFFFFF"/>
              </a:solidFill>
              <a:effectLst>
                <a:outerShdw blurRad="38100" dist="38100" dir="2700000" algn="tl">
                  <a:srgbClr val="000000"/>
                </a:outerShdw>
              </a:effectLst>
              <a:latin typeface="Calibri" pitchFamily="34" charset="0"/>
            </a:endParaRPr>
          </a:p>
          <a:p>
            <a:pPr>
              <a:defRPr/>
            </a:pPr>
            <a:endParaRPr lang="en-GB" sz="2400" b="1" i="1" u="sng" dirty="0">
              <a:solidFill>
                <a:srgbClr val="FFFFFF"/>
              </a:solidFill>
              <a:effectLst>
                <a:outerShdw blurRad="38100" dist="38100" dir="2700000" algn="tl">
                  <a:srgbClr val="000000"/>
                </a:outerShdw>
              </a:effectLst>
              <a:latin typeface="Calibri" pitchFamily="34" charset="0"/>
            </a:endParaRPr>
          </a:p>
          <a:p>
            <a:pPr>
              <a:defRPr/>
            </a:pPr>
            <a:endParaRPr lang="en-GB" sz="3200" b="1" i="1" u="sng" dirty="0">
              <a:solidFill>
                <a:srgbClr val="FFFFFF"/>
              </a:solidFill>
              <a:effectLst>
                <a:outerShdw blurRad="38100" dist="38100" dir="2700000" algn="tl">
                  <a:srgbClr val="000000"/>
                </a:outerShdw>
              </a:effectLst>
              <a:latin typeface="Calibri" pitchFamily="34" charset="0"/>
            </a:endParaRPr>
          </a:p>
        </p:txBody>
      </p:sp>
      <p:sp>
        <p:nvSpPr>
          <p:cNvPr id="25604"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GB" altLang="en-US">
              <a:latin typeface="Calibri" pitchFamily="34" charset="0"/>
            </a:endParaRPr>
          </a:p>
        </p:txBody>
      </p:sp>
      <p:pic>
        <p:nvPicPr>
          <p:cNvPr id="25605"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48064" y="1667677"/>
            <a:ext cx="3812247" cy="51903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5606"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0375" y="1888700"/>
            <a:ext cx="4286250" cy="3238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5026392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a:defRPr/>
            </a:pPr>
            <a:endParaRPr lang="en-GB" b="1" dirty="0">
              <a:solidFill>
                <a:srgbClr val="FF0000"/>
              </a:solidFill>
              <a:effectLst>
                <a:outerShdw blurRad="38100" dist="38100" dir="2700000" algn="tl">
                  <a:srgbClr val="000000">
                    <a:alpha val="43137"/>
                  </a:srgbClr>
                </a:outerShdw>
              </a:effectLst>
              <a:cs typeface="Arial" charset="0"/>
            </a:endParaRPr>
          </a:p>
        </p:txBody>
      </p:sp>
      <p:sp>
        <p:nvSpPr>
          <p:cNvPr id="9" name="Rectangle 8"/>
          <p:cNvSpPr/>
          <p:nvPr/>
        </p:nvSpPr>
        <p:spPr>
          <a:xfrm>
            <a:off x="-26988" y="6350"/>
            <a:ext cx="9159876" cy="1983099"/>
          </a:xfrm>
          <a:prstGeom prst="rect">
            <a:avLst/>
          </a:prstGeom>
        </p:spPr>
        <p:txBody>
          <a:bodyPr lIns="540000" tIns="540000" rIns="540000" bIns="540000">
            <a:spAutoFit/>
          </a:bodyPr>
          <a:lstStyle/>
          <a:p>
            <a:pPr fontAlgn="base">
              <a:spcBef>
                <a:spcPct val="0"/>
              </a:spcBef>
              <a:spcAft>
                <a:spcPct val="0"/>
              </a:spcAft>
              <a:defRPr/>
            </a:pPr>
            <a:r>
              <a:rPr lang="en-GB" sz="2400" b="1" u="sng" dirty="0" smtClean="0">
                <a:solidFill>
                  <a:srgbClr val="FFFFFF"/>
                </a:solidFill>
                <a:effectLst>
                  <a:outerShdw blurRad="38100" dist="38100" dir="2700000" algn="tl">
                    <a:srgbClr val="000000"/>
                  </a:outerShdw>
                </a:effectLst>
                <a:latin typeface="+mn-lt"/>
                <a:cs typeface="Arial" charset="0"/>
              </a:rPr>
              <a:t>2. Algiers of the </a:t>
            </a:r>
            <a:r>
              <a:rPr lang="en-GB" sz="2400" b="1" u="sng" dirty="0" err="1" smtClean="0">
                <a:solidFill>
                  <a:srgbClr val="FFFFFF"/>
                </a:solidFill>
                <a:effectLst>
                  <a:outerShdw blurRad="38100" dist="38100" dir="2700000" algn="tl">
                    <a:srgbClr val="000000"/>
                  </a:outerShdw>
                </a:effectLst>
                <a:latin typeface="+mn-lt"/>
                <a:cs typeface="Arial" charset="0"/>
              </a:rPr>
              <a:t>Pieds</a:t>
            </a:r>
            <a:r>
              <a:rPr lang="en-GB" sz="2400" b="1" u="sng" dirty="0" smtClean="0">
                <a:solidFill>
                  <a:srgbClr val="FFFFFF"/>
                </a:solidFill>
                <a:effectLst>
                  <a:outerShdw blurRad="38100" dist="38100" dir="2700000" algn="tl">
                    <a:srgbClr val="000000"/>
                  </a:outerShdw>
                </a:effectLst>
                <a:latin typeface="+mn-lt"/>
                <a:cs typeface="Arial" charset="0"/>
              </a:rPr>
              <a:t>-Noirs: Expansion </a:t>
            </a:r>
            <a:r>
              <a:rPr lang="en-GB" sz="2400" b="1" u="sng" dirty="0">
                <a:solidFill>
                  <a:srgbClr val="FFFFFF"/>
                </a:solidFill>
                <a:effectLst>
                  <a:outerShdw blurRad="38100" dist="38100" dir="2700000" algn="tl">
                    <a:srgbClr val="000000"/>
                  </a:outerShdw>
                </a:effectLst>
                <a:latin typeface="+mn-lt"/>
                <a:cs typeface="Arial" charset="0"/>
              </a:rPr>
              <a:t>and </a:t>
            </a:r>
            <a:r>
              <a:rPr lang="en-GB" sz="2400" b="1" u="sng" dirty="0" smtClean="0">
                <a:solidFill>
                  <a:srgbClr val="FFFFFF"/>
                </a:solidFill>
                <a:effectLst>
                  <a:outerShdw blurRad="38100" dist="38100" dir="2700000" algn="tl">
                    <a:srgbClr val="000000"/>
                  </a:outerShdw>
                </a:effectLst>
                <a:latin typeface="+mn-lt"/>
                <a:cs typeface="Arial" charset="0"/>
              </a:rPr>
              <a:t>Suburbanisation</a:t>
            </a:r>
          </a:p>
          <a:p>
            <a:pPr fontAlgn="base">
              <a:spcBef>
                <a:spcPct val="0"/>
              </a:spcBef>
              <a:spcAft>
                <a:spcPct val="0"/>
              </a:spcAft>
              <a:defRPr/>
            </a:pPr>
            <a:endParaRPr lang="en-GB" sz="1000" b="1" u="sng" dirty="0">
              <a:solidFill>
                <a:srgbClr val="FFFFFF"/>
              </a:solidFill>
              <a:effectLst>
                <a:outerShdw blurRad="38100" dist="38100" dir="2700000" algn="tl">
                  <a:srgbClr val="000000"/>
                </a:outerShdw>
              </a:effectLst>
              <a:latin typeface="+mn-lt"/>
              <a:cs typeface="Arial" charset="0"/>
            </a:endParaRPr>
          </a:p>
          <a:p>
            <a:pPr fontAlgn="base">
              <a:spcBef>
                <a:spcPct val="0"/>
              </a:spcBef>
              <a:spcAft>
                <a:spcPct val="0"/>
              </a:spcAft>
              <a:defRPr/>
            </a:pPr>
            <a:r>
              <a:rPr lang="en-GB" sz="2400" dirty="0" smtClean="0">
                <a:solidFill>
                  <a:srgbClr val="92D050"/>
                </a:solidFill>
                <a:latin typeface="+mn-lt"/>
                <a:cs typeface="Arial" charset="0"/>
              </a:rPr>
              <a:t>Map of Algiers, 1960 and c. 1900 (inset)</a:t>
            </a:r>
            <a:endParaRPr lang="en-GB" sz="2400" dirty="0">
              <a:solidFill>
                <a:srgbClr val="92D050"/>
              </a:solidFill>
              <a:latin typeface="+mn-lt"/>
              <a:cs typeface="Arial" charset="0"/>
            </a:endParaRPr>
          </a:p>
        </p:txBody>
      </p:sp>
      <p:sp>
        <p:nvSpPr>
          <p:cNvPr id="25604"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GB" altLang="en-US">
              <a:solidFill>
                <a:prstClr val="white"/>
              </a:solidFill>
              <a:latin typeface="Calibri" pitchFamily="34" charset="0"/>
              <a:cs typeface="Arial"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666587"/>
            <a:ext cx="7103393" cy="5167718"/>
          </a:xfrm>
          <a:prstGeom prst="rect">
            <a:avLst/>
          </a:prstGeom>
        </p:spPr>
      </p:pic>
      <p:sp>
        <p:nvSpPr>
          <p:cNvPr id="7" name="Oval 6"/>
          <p:cNvSpPr/>
          <p:nvPr/>
        </p:nvSpPr>
        <p:spPr>
          <a:xfrm>
            <a:off x="176860" y="1995367"/>
            <a:ext cx="1095673" cy="409153"/>
          </a:xfrm>
          <a:prstGeom prst="ellipse">
            <a:avLst/>
          </a:prstGeom>
          <a:solidFill>
            <a:srgbClr val="FF0000">
              <a:alpha val="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a:solidFill>
                <a:prstClr val="white"/>
              </a:solidFill>
            </a:endParaRPr>
          </a:p>
        </p:txBody>
      </p:sp>
      <p:sp>
        <p:nvSpPr>
          <p:cNvPr id="8" name="Oval 7"/>
          <p:cNvSpPr/>
          <p:nvPr/>
        </p:nvSpPr>
        <p:spPr>
          <a:xfrm>
            <a:off x="729213" y="4045869"/>
            <a:ext cx="1095673" cy="409153"/>
          </a:xfrm>
          <a:prstGeom prst="ellipse">
            <a:avLst/>
          </a:prstGeom>
          <a:solidFill>
            <a:srgbClr val="FF0000">
              <a:alpha val="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a:solidFill>
                <a:prstClr val="white"/>
              </a:solidFill>
            </a:endParaRPr>
          </a:p>
        </p:txBody>
      </p:sp>
      <p:pic>
        <p:nvPicPr>
          <p:cNvPr id="10"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71141" y="984615"/>
            <a:ext cx="2304257" cy="34648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7390043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a:defRPr/>
            </a:pPr>
            <a:endParaRPr lang="en-GB" b="1" dirty="0">
              <a:solidFill>
                <a:srgbClr val="FF0000"/>
              </a:solidFill>
              <a:effectLst>
                <a:outerShdw blurRad="38100" dist="38100" dir="2700000" algn="tl">
                  <a:srgbClr val="000000">
                    <a:alpha val="43137"/>
                  </a:srgbClr>
                </a:outerShdw>
              </a:effectLst>
              <a:cs typeface="Arial" charset="0"/>
            </a:endParaRPr>
          </a:p>
        </p:txBody>
      </p:sp>
      <p:sp>
        <p:nvSpPr>
          <p:cNvPr id="25604"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GB" altLang="en-US">
              <a:solidFill>
                <a:prstClr val="white"/>
              </a:solidFill>
              <a:latin typeface="Calibri" pitchFamily="34" charset="0"/>
              <a:cs typeface="Arial" charset="0"/>
            </a:endParaRPr>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b="21106"/>
          <a:stretch/>
        </p:blipFill>
        <p:spPr>
          <a:xfrm>
            <a:off x="-66098" y="1889708"/>
            <a:ext cx="8613720" cy="4943884"/>
          </a:xfrm>
          <a:prstGeom prst="rect">
            <a:avLst/>
          </a:prstGeom>
        </p:spPr>
      </p:pic>
      <p:sp>
        <p:nvSpPr>
          <p:cNvPr id="10" name="Oval 9"/>
          <p:cNvSpPr/>
          <p:nvPr/>
        </p:nvSpPr>
        <p:spPr>
          <a:xfrm>
            <a:off x="228023" y="2358997"/>
            <a:ext cx="1095673" cy="409153"/>
          </a:xfrm>
          <a:prstGeom prst="ellipse">
            <a:avLst/>
          </a:prstGeom>
          <a:solidFill>
            <a:srgbClr val="FF0000">
              <a:alpha val="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a:solidFill>
                <a:prstClr val="white"/>
              </a:solidFill>
            </a:endParaRPr>
          </a:p>
        </p:txBody>
      </p:sp>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59179" y="134710"/>
            <a:ext cx="2984821" cy="44356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62594" y="967288"/>
            <a:ext cx="3196585" cy="41129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Rectangle 12"/>
          <p:cNvSpPr/>
          <p:nvPr/>
        </p:nvSpPr>
        <p:spPr>
          <a:xfrm>
            <a:off x="-26988" y="6350"/>
            <a:ext cx="9159876" cy="8846516"/>
          </a:xfrm>
          <a:prstGeom prst="rect">
            <a:avLst/>
          </a:prstGeom>
        </p:spPr>
        <p:txBody>
          <a:bodyPr lIns="540000" tIns="540000" rIns="540000" bIns="540000">
            <a:spAutoFit/>
          </a:bodyPr>
          <a:lstStyle/>
          <a:p>
            <a:pPr fontAlgn="base">
              <a:spcBef>
                <a:spcPct val="0"/>
              </a:spcBef>
              <a:spcAft>
                <a:spcPct val="0"/>
              </a:spcAft>
              <a:defRPr/>
            </a:pPr>
            <a:r>
              <a:rPr lang="en-GB" sz="2400" b="1" u="sng" dirty="0" smtClean="0">
                <a:solidFill>
                  <a:srgbClr val="FFFF00"/>
                </a:solidFill>
                <a:effectLst>
                  <a:outerShdw blurRad="38100" dist="38100" dir="2700000" algn="tl">
                    <a:srgbClr val="000000"/>
                  </a:outerShdw>
                </a:effectLst>
                <a:latin typeface="+mn-lt"/>
              </a:rPr>
              <a:t>2. Algiers of the </a:t>
            </a:r>
            <a:r>
              <a:rPr lang="en-GB" sz="2400" b="1" u="sng" dirty="0" err="1" smtClean="0">
                <a:solidFill>
                  <a:srgbClr val="FFFF00"/>
                </a:solidFill>
                <a:effectLst>
                  <a:outerShdw blurRad="38100" dist="38100" dir="2700000" algn="tl">
                    <a:srgbClr val="000000"/>
                  </a:outerShdw>
                </a:effectLst>
                <a:latin typeface="+mn-lt"/>
              </a:rPr>
              <a:t>Pieds</a:t>
            </a:r>
            <a:r>
              <a:rPr lang="en-GB" sz="2400" b="1" u="sng" dirty="0" smtClean="0">
                <a:solidFill>
                  <a:srgbClr val="FFFF00"/>
                </a:solidFill>
                <a:effectLst>
                  <a:outerShdw blurRad="38100" dist="38100" dir="2700000" algn="tl">
                    <a:srgbClr val="000000"/>
                  </a:outerShdw>
                </a:effectLst>
                <a:latin typeface="+mn-lt"/>
              </a:rPr>
              <a:t>-Noirs: Expansion </a:t>
            </a:r>
            <a:r>
              <a:rPr lang="en-GB" sz="2400" b="1" u="sng" dirty="0">
                <a:solidFill>
                  <a:srgbClr val="FFFF00"/>
                </a:solidFill>
                <a:effectLst>
                  <a:outerShdw blurRad="38100" dist="38100" dir="2700000" algn="tl">
                    <a:srgbClr val="000000"/>
                  </a:outerShdw>
                </a:effectLst>
                <a:latin typeface="+mn-lt"/>
              </a:rPr>
              <a:t>and </a:t>
            </a:r>
            <a:r>
              <a:rPr lang="en-GB" sz="2400" b="1" u="sng" dirty="0" smtClean="0">
                <a:solidFill>
                  <a:srgbClr val="FFFF00"/>
                </a:solidFill>
                <a:effectLst>
                  <a:outerShdw blurRad="38100" dist="38100" dir="2700000" algn="tl">
                    <a:srgbClr val="000000"/>
                  </a:outerShdw>
                </a:effectLst>
                <a:latin typeface="+mn-lt"/>
              </a:rPr>
              <a:t>Suburbanisation</a:t>
            </a:r>
            <a:endParaRPr lang="en-GB" sz="2400" b="1" dirty="0">
              <a:solidFill>
                <a:srgbClr val="FF0000"/>
              </a:solidFill>
              <a:effectLst>
                <a:outerShdw blurRad="38100" dist="38100" dir="2700000" algn="tl">
                  <a:srgbClr val="000000">
                    <a:alpha val="43137"/>
                  </a:srgbClr>
                </a:outerShdw>
              </a:effectLst>
              <a:latin typeface="+mn-lt"/>
            </a:endParaRPr>
          </a:p>
          <a:p>
            <a:pPr marL="342900" indent="-342900" fontAlgn="base">
              <a:spcBef>
                <a:spcPct val="0"/>
              </a:spcBef>
              <a:spcAft>
                <a:spcPct val="0"/>
              </a:spcAft>
              <a:buFont typeface="Arial" panose="020B0604020202020204" pitchFamily="34" charset="0"/>
              <a:buChar char="•"/>
              <a:defRPr/>
            </a:pPr>
            <a:r>
              <a:rPr lang="en-GB" sz="2400" b="1" dirty="0" smtClean="0">
                <a:solidFill>
                  <a:srgbClr val="FF0000"/>
                </a:solidFill>
                <a:effectLst>
                  <a:outerShdw blurRad="38100" dist="38100" dir="2700000" algn="tl">
                    <a:srgbClr val="000000">
                      <a:alpha val="43137"/>
                    </a:srgbClr>
                  </a:outerShdw>
                </a:effectLst>
                <a:latin typeface="+mn-lt"/>
              </a:rPr>
              <a:t>1898–1926</a:t>
            </a:r>
            <a:r>
              <a:rPr lang="en-GB" sz="2400" b="1" dirty="0">
                <a:solidFill>
                  <a:srgbClr val="FF0000"/>
                </a:solidFill>
                <a:effectLst>
                  <a:outerShdw blurRad="38100" dist="38100" dir="2700000" algn="tl">
                    <a:srgbClr val="000000">
                      <a:alpha val="43137"/>
                    </a:srgbClr>
                  </a:outerShdw>
                </a:effectLst>
                <a:latin typeface="+mn-lt"/>
              </a:rPr>
              <a:t>, Bab-el-</a:t>
            </a:r>
            <a:r>
              <a:rPr lang="en-GB" sz="2400" b="1" dirty="0" err="1">
                <a:solidFill>
                  <a:srgbClr val="FF0000"/>
                </a:solidFill>
                <a:effectLst>
                  <a:outerShdw blurRad="38100" dist="38100" dir="2700000" algn="tl">
                    <a:srgbClr val="000000">
                      <a:alpha val="43137"/>
                    </a:srgbClr>
                  </a:outerShdw>
                </a:effectLst>
                <a:latin typeface="+mn-lt"/>
              </a:rPr>
              <a:t>Oued</a:t>
            </a:r>
            <a:r>
              <a:rPr lang="en-GB" sz="2400" b="1" dirty="0">
                <a:solidFill>
                  <a:srgbClr val="FF0000"/>
                </a:solidFill>
                <a:effectLst>
                  <a:outerShdw blurRad="38100" dist="38100" dir="2700000" algn="tl">
                    <a:srgbClr val="000000">
                      <a:alpha val="43137"/>
                    </a:srgbClr>
                  </a:outerShdw>
                </a:effectLst>
                <a:latin typeface="+mn-lt"/>
              </a:rPr>
              <a:t> population </a:t>
            </a:r>
            <a:r>
              <a:rPr lang="en-GB" sz="2400" b="1" dirty="0" smtClean="0">
                <a:solidFill>
                  <a:srgbClr val="FF0000"/>
                </a:solidFill>
                <a:effectLst>
                  <a:outerShdw blurRad="38100" dist="38100" dir="2700000" algn="tl">
                    <a:srgbClr val="000000">
                      <a:alpha val="43137"/>
                    </a:srgbClr>
                  </a:outerShdw>
                </a:effectLst>
                <a:latin typeface="+mn-lt"/>
              </a:rPr>
              <a:t>doubled </a:t>
            </a:r>
            <a:r>
              <a:rPr lang="en-GB" sz="2400" b="1" dirty="0">
                <a:solidFill>
                  <a:srgbClr val="FF0000"/>
                </a:solidFill>
                <a:effectLst>
                  <a:outerShdw blurRad="38100" dist="38100" dir="2700000" algn="tl">
                    <a:srgbClr val="000000">
                      <a:alpha val="43137"/>
                    </a:srgbClr>
                  </a:outerShdw>
                </a:effectLst>
                <a:latin typeface="+mn-lt"/>
              </a:rPr>
              <a:t>in size</a:t>
            </a:r>
          </a:p>
          <a:p>
            <a:pPr fontAlgn="base">
              <a:spcBef>
                <a:spcPct val="0"/>
              </a:spcBef>
              <a:spcAft>
                <a:spcPct val="0"/>
              </a:spcAft>
              <a:defRPr/>
            </a:pPr>
            <a:endParaRPr lang="en-GB" sz="2400" b="1" u="sng" dirty="0">
              <a:solidFill>
                <a:srgbClr val="FFFF00"/>
              </a:solidFill>
              <a:effectLst>
                <a:outerShdw blurRad="38100" dist="38100" dir="2700000" algn="tl">
                  <a:srgbClr val="000000"/>
                </a:outerShdw>
              </a:effectLst>
              <a:cs typeface="Arial" charset="0"/>
            </a:endParaRPr>
          </a:p>
          <a:p>
            <a:pPr fontAlgn="base">
              <a:spcBef>
                <a:spcPct val="0"/>
              </a:spcBef>
              <a:spcAft>
                <a:spcPct val="0"/>
              </a:spcAft>
              <a:defRPr/>
            </a:pPr>
            <a:endParaRPr lang="en-GB" sz="2400" b="1" u="sng" dirty="0" smtClean="0">
              <a:solidFill>
                <a:srgbClr val="FFFF00"/>
              </a:solidFill>
              <a:effectLst>
                <a:outerShdw blurRad="38100" dist="38100" dir="2700000" algn="tl">
                  <a:srgbClr val="000000"/>
                </a:outerShdw>
              </a:effectLst>
              <a:cs typeface="Arial" charset="0"/>
            </a:endParaRPr>
          </a:p>
          <a:p>
            <a:pPr fontAlgn="base">
              <a:spcBef>
                <a:spcPct val="0"/>
              </a:spcBef>
              <a:spcAft>
                <a:spcPct val="0"/>
              </a:spcAft>
              <a:defRPr/>
            </a:pPr>
            <a:endParaRPr lang="en-GB" sz="2400" b="1" u="sng" dirty="0">
              <a:solidFill>
                <a:srgbClr val="FFFF00"/>
              </a:solidFill>
              <a:effectLst>
                <a:outerShdw blurRad="38100" dist="38100" dir="2700000" algn="tl">
                  <a:srgbClr val="000000"/>
                </a:outerShdw>
              </a:effectLst>
              <a:cs typeface="Arial" charset="0"/>
            </a:endParaRPr>
          </a:p>
          <a:p>
            <a:pPr fontAlgn="base">
              <a:spcBef>
                <a:spcPct val="0"/>
              </a:spcBef>
              <a:spcAft>
                <a:spcPct val="0"/>
              </a:spcAft>
              <a:defRPr/>
            </a:pPr>
            <a:endParaRPr lang="en-GB" sz="2400" b="1" u="sng" dirty="0" smtClean="0">
              <a:solidFill>
                <a:srgbClr val="FFFF00"/>
              </a:solidFill>
              <a:effectLst>
                <a:outerShdw blurRad="38100" dist="38100" dir="2700000" algn="tl">
                  <a:srgbClr val="000000"/>
                </a:outerShdw>
              </a:effectLst>
              <a:cs typeface="Arial" charset="0"/>
            </a:endParaRPr>
          </a:p>
          <a:p>
            <a:pPr fontAlgn="base">
              <a:spcBef>
                <a:spcPct val="0"/>
              </a:spcBef>
              <a:spcAft>
                <a:spcPct val="0"/>
              </a:spcAft>
              <a:defRPr/>
            </a:pPr>
            <a:endParaRPr lang="en-GB" sz="2400" b="1" u="sng" dirty="0">
              <a:solidFill>
                <a:srgbClr val="FFFF00"/>
              </a:solidFill>
              <a:effectLst>
                <a:outerShdw blurRad="38100" dist="38100" dir="2700000" algn="tl">
                  <a:srgbClr val="000000"/>
                </a:outerShdw>
              </a:effectLst>
              <a:cs typeface="Arial" charset="0"/>
            </a:endParaRPr>
          </a:p>
          <a:p>
            <a:pPr fontAlgn="base">
              <a:spcBef>
                <a:spcPct val="0"/>
              </a:spcBef>
              <a:spcAft>
                <a:spcPct val="0"/>
              </a:spcAft>
              <a:defRPr/>
            </a:pPr>
            <a:endParaRPr lang="en-GB" sz="2400" b="1" u="sng" dirty="0" smtClean="0">
              <a:solidFill>
                <a:srgbClr val="FFFF00"/>
              </a:solidFill>
              <a:effectLst>
                <a:outerShdw blurRad="38100" dist="38100" dir="2700000" algn="tl">
                  <a:srgbClr val="000000"/>
                </a:outerShdw>
              </a:effectLst>
              <a:cs typeface="Arial" charset="0"/>
            </a:endParaRPr>
          </a:p>
          <a:p>
            <a:pPr fontAlgn="base">
              <a:spcBef>
                <a:spcPct val="0"/>
              </a:spcBef>
              <a:spcAft>
                <a:spcPct val="0"/>
              </a:spcAft>
              <a:defRPr/>
            </a:pPr>
            <a:endParaRPr lang="en-GB" sz="2400" b="1" u="sng" dirty="0">
              <a:solidFill>
                <a:srgbClr val="FFFF00"/>
              </a:solidFill>
              <a:effectLst>
                <a:outerShdw blurRad="38100" dist="38100" dir="2700000" algn="tl">
                  <a:srgbClr val="000000"/>
                </a:outerShdw>
              </a:effectLst>
              <a:cs typeface="Arial" charset="0"/>
            </a:endParaRPr>
          </a:p>
          <a:p>
            <a:pPr fontAlgn="base">
              <a:spcBef>
                <a:spcPct val="0"/>
              </a:spcBef>
              <a:spcAft>
                <a:spcPct val="0"/>
              </a:spcAft>
              <a:defRPr/>
            </a:pPr>
            <a:endParaRPr lang="en-GB" sz="2400" b="1" u="sng" dirty="0" smtClean="0">
              <a:solidFill>
                <a:srgbClr val="FFFF00"/>
              </a:solidFill>
              <a:effectLst>
                <a:outerShdw blurRad="38100" dist="38100" dir="2700000" algn="tl">
                  <a:srgbClr val="000000"/>
                </a:outerShdw>
              </a:effectLst>
              <a:cs typeface="Arial" charset="0"/>
            </a:endParaRPr>
          </a:p>
          <a:p>
            <a:pPr fontAlgn="base">
              <a:spcBef>
                <a:spcPct val="0"/>
              </a:spcBef>
              <a:spcAft>
                <a:spcPct val="0"/>
              </a:spcAft>
              <a:defRPr/>
            </a:pPr>
            <a:endParaRPr lang="en-GB" sz="2400" b="1" u="sng" dirty="0">
              <a:solidFill>
                <a:srgbClr val="FFFF00"/>
              </a:solidFill>
              <a:effectLst>
                <a:outerShdw blurRad="38100" dist="38100" dir="2700000" algn="tl">
                  <a:srgbClr val="000000"/>
                </a:outerShdw>
              </a:effectLst>
              <a:cs typeface="Arial" charset="0"/>
            </a:endParaRPr>
          </a:p>
          <a:p>
            <a:pPr fontAlgn="base">
              <a:spcBef>
                <a:spcPct val="0"/>
              </a:spcBef>
              <a:spcAft>
                <a:spcPct val="0"/>
              </a:spcAft>
              <a:defRPr/>
            </a:pPr>
            <a:endParaRPr lang="en-GB" sz="2400" b="1" u="sng" dirty="0" smtClean="0">
              <a:solidFill>
                <a:srgbClr val="FFFF00"/>
              </a:solidFill>
              <a:effectLst>
                <a:outerShdw blurRad="38100" dist="38100" dir="2700000" algn="tl">
                  <a:srgbClr val="000000"/>
                </a:outerShdw>
              </a:effectLst>
              <a:cs typeface="Arial" charset="0"/>
            </a:endParaRPr>
          </a:p>
          <a:p>
            <a:pPr fontAlgn="base">
              <a:spcBef>
                <a:spcPct val="0"/>
              </a:spcBef>
              <a:spcAft>
                <a:spcPct val="0"/>
              </a:spcAft>
              <a:defRPr/>
            </a:pPr>
            <a:endParaRPr lang="en-GB" sz="2400" b="1" u="sng" dirty="0">
              <a:solidFill>
                <a:srgbClr val="FFFF00"/>
              </a:solidFill>
              <a:effectLst>
                <a:outerShdw blurRad="38100" dist="38100" dir="2700000" algn="tl">
                  <a:srgbClr val="000000"/>
                </a:outerShdw>
              </a:effectLst>
              <a:cs typeface="Arial" charset="0"/>
            </a:endParaRPr>
          </a:p>
          <a:p>
            <a:pPr fontAlgn="base">
              <a:spcBef>
                <a:spcPct val="0"/>
              </a:spcBef>
              <a:spcAft>
                <a:spcPct val="0"/>
              </a:spcAft>
              <a:defRPr/>
            </a:pPr>
            <a:endParaRPr lang="en-GB" sz="2400" b="1" u="sng" dirty="0" smtClean="0">
              <a:solidFill>
                <a:srgbClr val="FFFF00"/>
              </a:solidFill>
              <a:effectLst>
                <a:outerShdw blurRad="38100" dist="38100" dir="2700000" algn="tl">
                  <a:srgbClr val="000000"/>
                </a:outerShdw>
              </a:effectLst>
              <a:cs typeface="Arial" charset="0"/>
            </a:endParaRPr>
          </a:p>
          <a:p>
            <a:pPr fontAlgn="base">
              <a:spcBef>
                <a:spcPct val="0"/>
              </a:spcBef>
              <a:spcAft>
                <a:spcPct val="0"/>
              </a:spcAft>
              <a:defRPr/>
            </a:pPr>
            <a:endParaRPr lang="en-GB" sz="2400" b="1" u="sng" dirty="0">
              <a:solidFill>
                <a:srgbClr val="FFFF00"/>
              </a:solidFill>
              <a:effectLst>
                <a:outerShdw blurRad="38100" dist="38100" dir="2700000" algn="tl">
                  <a:srgbClr val="000000"/>
                </a:outerShdw>
              </a:effectLst>
              <a:cs typeface="Arial" charset="0"/>
            </a:endParaRPr>
          </a:p>
          <a:p>
            <a:pPr fontAlgn="base">
              <a:spcBef>
                <a:spcPct val="0"/>
              </a:spcBef>
              <a:spcAft>
                <a:spcPct val="0"/>
              </a:spcAft>
              <a:defRPr/>
            </a:pPr>
            <a:endParaRPr lang="en-GB" sz="2400" b="1" u="sng" dirty="0" smtClean="0">
              <a:solidFill>
                <a:srgbClr val="FFFF00"/>
              </a:solidFill>
              <a:effectLst>
                <a:outerShdw blurRad="38100" dist="38100" dir="2700000" algn="tl">
                  <a:srgbClr val="000000"/>
                </a:outerShdw>
              </a:effectLst>
              <a:cs typeface="Arial" charset="0"/>
            </a:endParaRPr>
          </a:p>
          <a:p>
            <a:pPr fontAlgn="base">
              <a:spcBef>
                <a:spcPct val="0"/>
              </a:spcBef>
              <a:spcAft>
                <a:spcPct val="0"/>
              </a:spcAft>
              <a:defRPr/>
            </a:pPr>
            <a:endParaRPr lang="en-GB" sz="2400" b="1" u="sng" dirty="0">
              <a:solidFill>
                <a:srgbClr val="FFFF00"/>
              </a:solidFill>
              <a:effectLst>
                <a:outerShdw blurRad="38100" dist="38100" dir="2700000" algn="tl">
                  <a:srgbClr val="000000"/>
                </a:outerShdw>
              </a:effectLst>
              <a:cs typeface="Arial" charset="0"/>
            </a:endParaRPr>
          </a:p>
          <a:p>
            <a:pPr fontAlgn="base">
              <a:spcBef>
                <a:spcPct val="0"/>
              </a:spcBef>
              <a:spcAft>
                <a:spcPct val="0"/>
              </a:spcAft>
              <a:defRPr/>
            </a:pPr>
            <a:endParaRPr lang="en-GB" sz="2400" b="1" u="sng" dirty="0" smtClean="0">
              <a:solidFill>
                <a:srgbClr val="FFFF00"/>
              </a:solidFill>
              <a:effectLst>
                <a:outerShdw blurRad="38100" dist="38100" dir="2700000" algn="tl">
                  <a:srgbClr val="000000"/>
                </a:outerShdw>
              </a:effectLst>
              <a:cs typeface="Arial" charset="0"/>
            </a:endParaRPr>
          </a:p>
          <a:p>
            <a:pPr fontAlgn="base">
              <a:spcBef>
                <a:spcPct val="0"/>
              </a:spcBef>
              <a:spcAft>
                <a:spcPct val="0"/>
              </a:spcAft>
              <a:defRPr/>
            </a:pPr>
            <a:endParaRPr lang="en-GB" sz="2400" b="1" u="sng" dirty="0">
              <a:solidFill>
                <a:srgbClr val="FFFF00"/>
              </a:solidFill>
              <a:effectLst>
                <a:outerShdw blurRad="38100" dist="38100" dir="2700000" algn="tl">
                  <a:srgbClr val="000000"/>
                </a:outerShdw>
              </a:effectLst>
              <a:cs typeface="Arial" charset="0"/>
            </a:endParaRPr>
          </a:p>
          <a:p>
            <a:pPr fontAlgn="base">
              <a:spcBef>
                <a:spcPct val="0"/>
              </a:spcBef>
              <a:spcAft>
                <a:spcPct val="0"/>
              </a:spcAft>
              <a:defRPr/>
            </a:pPr>
            <a:endParaRPr lang="en-GB" sz="2400" b="1" u="sng" dirty="0" smtClean="0">
              <a:solidFill>
                <a:srgbClr val="FFFF00"/>
              </a:solidFill>
              <a:effectLst>
                <a:outerShdw blurRad="38100" dist="38100" dir="2700000" algn="tl">
                  <a:srgbClr val="000000"/>
                </a:outerShdw>
              </a:effectLst>
              <a:cs typeface="Arial" charset="0"/>
            </a:endParaRPr>
          </a:p>
          <a:p>
            <a:pPr fontAlgn="base">
              <a:spcBef>
                <a:spcPct val="0"/>
              </a:spcBef>
              <a:spcAft>
                <a:spcPct val="0"/>
              </a:spcAft>
              <a:defRPr/>
            </a:pPr>
            <a:endParaRPr lang="en-GB" sz="2400" b="1" u="sng" dirty="0" smtClean="0">
              <a:solidFill>
                <a:srgbClr val="FFFF00"/>
              </a:solidFill>
              <a:effectLst>
                <a:outerShdw blurRad="38100" dist="38100" dir="2700000" algn="tl">
                  <a:srgbClr val="000000"/>
                </a:outerShdw>
              </a:effectLst>
              <a:cs typeface="Arial" charset="0"/>
            </a:endParaRPr>
          </a:p>
        </p:txBody>
      </p:sp>
      <p:sp>
        <p:nvSpPr>
          <p:cNvPr id="11" name="Rectangle 10"/>
          <p:cNvSpPr/>
          <p:nvPr/>
        </p:nvSpPr>
        <p:spPr>
          <a:xfrm>
            <a:off x="228022" y="1244538"/>
            <a:ext cx="2734572" cy="1107996"/>
          </a:xfrm>
          <a:prstGeom prst="rect">
            <a:avLst/>
          </a:prstGeom>
        </p:spPr>
        <p:txBody>
          <a:bodyPr wrap="square">
            <a:spAutoFit/>
          </a:bodyPr>
          <a:lstStyle/>
          <a:p>
            <a:r>
              <a:rPr lang="en-GB" sz="1400" b="1" dirty="0" smtClean="0">
                <a:solidFill>
                  <a:srgbClr val="FF0000"/>
                </a:solidFill>
                <a:cs typeface="Arial" charset="0"/>
              </a:rPr>
              <a:t>Photographs from</a:t>
            </a:r>
            <a:r>
              <a:rPr lang="en-GB" sz="1400" b="1" dirty="0">
                <a:solidFill>
                  <a:srgbClr val="FF0000"/>
                </a:solidFill>
                <a:cs typeface="Arial" charset="0"/>
              </a:rPr>
              <a:t>: </a:t>
            </a:r>
            <a:r>
              <a:rPr lang="en-GB" sz="1400" b="1" dirty="0">
                <a:solidFill>
                  <a:srgbClr val="FF0000"/>
                </a:solidFill>
                <a:hlinkClick r:id="rId6"/>
              </a:rPr>
              <a:t>http://algeroisementvotre.free.fr</a:t>
            </a:r>
          </a:p>
          <a:p>
            <a:endParaRPr lang="en-GB" sz="2400" b="1" dirty="0" smtClean="0">
              <a:solidFill>
                <a:srgbClr val="FF0000"/>
              </a:solidFill>
              <a:effectLst>
                <a:outerShdw blurRad="38100" dist="38100" dir="2700000" algn="tl">
                  <a:srgbClr val="000000">
                    <a:alpha val="43137"/>
                  </a:srgbClr>
                </a:outerShdw>
              </a:effectLst>
            </a:endParaRPr>
          </a:p>
          <a:p>
            <a:endParaRPr lang="en-GB" sz="1400" dirty="0"/>
          </a:p>
        </p:txBody>
      </p:sp>
      <p:pic>
        <p:nvPicPr>
          <p:cNvPr id="3074"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096631" y="4164013"/>
            <a:ext cx="3109913" cy="2693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260544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a:defRPr/>
            </a:pPr>
            <a:endParaRPr lang="en-GB" b="1" dirty="0">
              <a:solidFill>
                <a:srgbClr val="FF0000"/>
              </a:solidFill>
              <a:effectLst>
                <a:outerShdw blurRad="38100" dist="38100" dir="2700000" algn="tl">
                  <a:srgbClr val="000000">
                    <a:alpha val="43137"/>
                  </a:srgbClr>
                </a:outerShdw>
              </a:effectLst>
              <a:cs typeface="Arial" charset="0"/>
            </a:endParaRPr>
          </a:p>
        </p:txBody>
      </p:sp>
      <p:sp>
        <p:nvSpPr>
          <p:cNvPr id="25604"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GB" altLang="en-US">
              <a:solidFill>
                <a:prstClr val="white"/>
              </a:solidFill>
              <a:latin typeface="Calibri" pitchFamily="34" charset="0"/>
              <a:cs typeface="Arial" charset="0"/>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19" y="885025"/>
            <a:ext cx="4036022" cy="29439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10"/>
          <p:cNvPicPr>
            <a:picLocks noChangeAspect="1"/>
          </p:cNvPicPr>
          <p:nvPr/>
        </p:nvPicPr>
        <p:blipFill rotWithShape="1">
          <a:blip r:embed="rId4">
            <a:extLst>
              <a:ext uri="{28A0092B-C50C-407E-A947-70E740481C1C}">
                <a14:useLocalDpi xmlns:a14="http://schemas.microsoft.com/office/drawing/2010/main" val="0"/>
              </a:ext>
            </a:extLst>
          </a:blip>
          <a:srcRect t="5981"/>
          <a:stretch/>
        </p:blipFill>
        <p:spPr>
          <a:xfrm>
            <a:off x="2562928" y="3517589"/>
            <a:ext cx="5147905" cy="3359767"/>
          </a:xfrm>
          <a:prstGeom prst="rect">
            <a:avLst/>
          </a:prstGeom>
        </p:spPr>
      </p:pic>
      <p:pic>
        <p:nvPicPr>
          <p:cNvPr id="2051"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272" y="3401334"/>
            <a:ext cx="2616200" cy="3451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Oval 12"/>
          <p:cNvSpPr/>
          <p:nvPr/>
        </p:nvSpPr>
        <p:spPr>
          <a:xfrm>
            <a:off x="2500695" y="4752492"/>
            <a:ext cx="974258" cy="755429"/>
          </a:xfrm>
          <a:prstGeom prst="ellipse">
            <a:avLst/>
          </a:prstGeom>
          <a:solidFill>
            <a:srgbClr val="FF0000">
              <a:alpha val="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a:solidFill>
                <a:prstClr val="white"/>
              </a:solidFill>
            </a:endParaRPr>
          </a:p>
        </p:txBody>
      </p:sp>
      <p:pic>
        <p:nvPicPr>
          <p:cNvPr id="2052"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27447" y="21966"/>
            <a:ext cx="1816553" cy="46701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 name="Rectangle 13"/>
          <p:cNvSpPr/>
          <p:nvPr/>
        </p:nvSpPr>
        <p:spPr>
          <a:xfrm>
            <a:off x="4600158" y="1006818"/>
            <a:ext cx="2232248" cy="1969770"/>
          </a:xfrm>
          <a:prstGeom prst="rect">
            <a:avLst/>
          </a:prstGeom>
        </p:spPr>
        <p:txBody>
          <a:bodyPr wrap="square">
            <a:spAutoFit/>
          </a:bodyPr>
          <a:lstStyle/>
          <a:p>
            <a:r>
              <a:rPr lang="en-GB" sz="2400" b="1" dirty="0" err="1" smtClean="0">
                <a:solidFill>
                  <a:srgbClr val="FFFF00"/>
                </a:solidFill>
                <a:effectLst>
                  <a:outerShdw blurRad="38100" dist="38100" dir="2700000" algn="tl">
                    <a:srgbClr val="000000">
                      <a:alpha val="43137"/>
                    </a:srgbClr>
                  </a:outerShdw>
                </a:effectLst>
                <a:latin typeface="+mn-lt"/>
              </a:rPr>
              <a:t>Belcourt</a:t>
            </a:r>
            <a:endParaRPr lang="en-GB" sz="2400" b="1" dirty="0" smtClean="0">
              <a:solidFill>
                <a:srgbClr val="FFFF00"/>
              </a:solidFill>
              <a:effectLst>
                <a:outerShdw blurRad="38100" dist="38100" dir="2700000" algn="tl">
                  <a:srgbClr val="000000">
                    <a:alpha val="43137"/>
                  </a:srgbClr>
                </a:outerShdw>
              </a:effectLst>
              <a:latin typeface="+mn-lt"/>
            </a:endParaRPr>
          </a:p>
          <a:p>
            <a:endParaRPr lang="en-GB" sz="1400" dirty="0">
              <a:latin typeface="+mn-lt"/>
            </a:endParaRPr>
          </a:p>
          <a:p>
            <a:r>
              <a:rPr lang="en-GB" sz="1400" dirty="0" smtClean="0">
                <a:latin typeface="+mn-lt"/>
              </a:rPr>
              <a:t>Views of </a:t>
            </a:r>
            <a:r>
              <a:rPr lang="en-GB" sz="1400" dirty="0" err="1" smtClean="0">
                <a:latin typeface="+mn-lt"/>
              </a:rPr>
              <a:t>Belcourt</a:t>
            </a:r>
            <a:r>
              <a:rPr lang="en-GB" sz="1400" dirty="0" smtClean="0">
                <a:latin typeface="+mn-lt"/>
              </a:rPr>
              <a:t> and Rue-de-Lyon; </a:t>
            </a:r>
            <a:r>
              <a:rPr lang="en-GB" sz="1400" dirty="0">
                <a:latin typeface="+mn-lt"/>
              </a:rPr>
              <a:t>cable car (</a:t>
            </a:r>
            <a:r>
              <a:rPr lang="en-GB" sz="1400" i="1" dirty="0" err="1" smtClean="0">
                <a:latin typeface="+mn-lt"/>
              </a:rPr>
              <a:t>téléphérique</a:t>
            </a:r>
            <a:r>
              <a:rPr lang="en-GB" sz="1400" dirty="0" smtClean="0">
                <a:latin typeface="+mn-lt"/>
              </a:rPr>
              <a:t>) connecting workplaces on Rue-de-Lyon to new suburbs of </a:t>
            </a:r>
            <a:r>
              <a:rPr lang="en-GB" sz="1400" dirty="0" err="1" smtClean="0">
                <a:latin typeface="+mn-lt"/>
              </a:rPr>
              <a:t>Diar</a:t>
            </a:r>
            <a:r>
              <a:rPr lang="en-GB" sz="1400" dirty="0" smtClean="0">
                <a:latin typeface="+mn-lt"/>
              </a:rPr>
              <a:t> </a:t>
            </a:r>
            <a:r>
              <a:rPr lang="en-GB" sz="1400" dirty="0" err="1">
                <a:latin typeface="+mn-lt"/>
              </a:rPr>
              <a:t>es</a:t>
            </a:r>
            <a:r>
              <a:rPr lang="en-GB" sz="1400" dirty="0">
                <a:latin typeface="+mn-lt"/>
              </a:rPr>
              <a:t> </a:t>
            </a:r>
            <a:r>
              <a:rPr lang="en-GB" sz="1400" dirty="0" err="1">
                <a:latin typeface="+mn-lt"/>
              </a:rPr>
              <a:t>Saada</a:t>
            </a:r>
            <a:r>
              <a:rPr lang="en-GB" sz="1400" dirty="0">
                <a:latin typeface="+mn-lt"/>
              </a:rPr>
              <a:t> and </a:t>
            </a:r>
            <a:r>
              <a:rPr lang="en-GB" sz="1400" dirty="0" err="1">
                <a:latin typeface="+mn-lt"/>
              </a:rPr>
              <a:t>Diar</a:t>
            </a:r>
            <a:r>
              <a:rPr lang="en-GB" sz="1400" dirty="0">
                <a:latin typeface="+mn-lt"/>
              </a:rPr>
              <a:t> </a:t>
            </a:r>
            <a:r>
              <a:rPr lang="en-GB" sz="1400" dirty="0" smtClean="0">
                <a:latin typeface="+mn-lt"/>
              </a:rPr>
              <a:t>el-</a:t>
            </a:r>
            <a:r>
              <a:rPr lang="en-GB" sz="1400" dirty="0" err="1" smtClean="0">
                <a:latin typeface="+mn-lt"/>
              </a:rPr>
              <a:t>Mahçoul</a:t>
            </a:r>
            <a:endParaRPr lang="en-GB" sz="1400" dirty="0" smtClean="0">
              <a:latin typeface="+mn-lt"/>
            </a:endParaRPr>
          </a:p>
        </p:txBody>
      </p:sp>
      <p:sp>
        <p:nvSpPr>
          <p:cNvPr id="12" name="Rectangle 11"/>
          <p:cNvSpPr/>
          <p:nvPr/>
        </p:nvSpPr>
        <p:spPr>
          <a:xfrm>
            <a:off x="-26988" y="6350"/>
            <a:ext cx="9159876" cy="1459879"/>
          </a:xfrm>
          <a:prstGeom prst="rect">
            <a:avLst/>
          </a:prstGeom>
        </p:spPr>
        <p:txBody>
          <a:bodyPr lIns="540000" tIns="540000" rIns="540000" bIns="540000">
            <a:spAutoFit/>
          </a:bodyPr>
          <a:lstStyle/>
          <a:p>
            <a:pPr fontAlgn="base">
              <a:spcBef>
                <a:spcPct val="0"/>
              </a:spcBef>
              <a:spcAft>
                <a:spcPct val="0"/>
              </a:spcAft>
              <a:defRPr/>
            </a:pPr>
            <a:r>
              <a:rPr lang="en-GB" sz="2400" b="1" u="sng" dirty="0" smtClean="0">
                <a:solidFill>
                  <a:srgbClr val="FFFF00"/>
                </a:solidFill>
                <a:effectLst>
                  <a:outerShdw blurRad="38100" dist="38100" dir="2700000" algn="tl">
                    <a:srgbClr val="000000"/>
                  </a:outerShdw>
                </a:effectLst>
                <a:latin typeface="+mn-lt"/>
                <a:cs typeface="Arial" charset="0"/>
              </a:rPr>
              <a:t>2. Algiers of the </a:t>
            </a:r>
            <a:r>
              <a:rPr lang="en-GB" sz="2400" b="1" u="sng" dirty="0" err="1" smtClean="0">
                <a:solidFill>
                  <a:srgbClr val="FFFF00"/>
                </a:solidFill>
                <a:effectLst>
                  <a:outerShdw blurRad="38100" dist="38100" dir="2700000" algn="tl">
                    <a:srgbClr val="000000"/>
                  </a:outerShdw>
                </a:effectLst>
                <a:latin typeface="+mn-lt"/>
                <a:cs typeface="Arial" charset="0"/>
              </a:rPr>
              <a:t>Pieds</a:t>
            </a:r>
            <a:r>
              <a:rPr lang="en-GB" sz="2400" b="1" u="sng" dirty="0" smtClean="0">
                <a:solidFill>
                  <a:srgbClr val="FFFF00"/>
                </a:solidFill>
                <a:effectLst>
                  <a:outerShdw blurRad="38100" dist="38100" dir="2700000" algn="tl">
                    <a:srgbClr val="000000"/>
                  </a:outerShdw>
                </a:effectLst>
                <a:latin typeface="+mn-lt"/>
                <a:cs typeface="Arial" charset="0"/>
              </a:rPr>
              <a:t>-Noirs: Expansion </a:t>
            </a:r>
            <a:r>
              <a:rPr lang="en-GB" sz="2400" b="1" u="sng" dirty="0">
                <a:solidFill>
                  <a:srgbClr val="FFFF00"/>
                </a:solidFill>
                <a:effectLst>
                  <a:outerShdw blurRad="38100" dist="38100" dir="2700000" algn="tl">
                    <a:srgbClr val="000000"/>
                  </a:outerShdw>
                </a:effectLst>
                <a:latin typeface="+mn-lt"/>
                <a:cs typeface="Arial" charset="0"/>
              </a:rPr>
              <a:t>and </a:t>
            </a:r>
            <a:r>
              <a:rPr lang="en-GB" sz="2400" b="1" u="sng" dirty="0" smtClean="0">
                <a:solidFill>
                  <a:srgbClr val="FFFF00"/>
                </a:solidFill>
                <a:effectLst>
                  <a:outerShdw blurRad="38100" dist="38100" dir="2700000" algn="tl">
                    <a:srgbClr val="000000"/>
                  </a:outerShdw>
                </a:effectLst>
                <a:latin typeface="+mn-lt"/>
                <a:cs typeface="Arial" charset="0"/>
              </a:rPr>
              <a:t>Suburbanisation</a:t>
            </a:r>
          </a:p>
        </p:txBody>
      </p:sp>
    </p:spTree>
    <p:extLst>
      <p:ext uri="{BB962C8B-B14F-4D97-AF65-F5344CB8AC3E}">
        <p14:creationId xmlns:p14="http://schemas.microsoft.com/office/powerpoint/2010/main" val="296441031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a:defRPr/>
            </a:pPr>
            <a:endParaRPr lang="en-GB" b="1" dirty="0">
              <a:solidFill>
                <a:srgbClr val="FF0000"/>
              </a:solidFill>
              <a:effectLst>
                <a:outerShdw blurRad="38100" dist="38100" dir="2700000" algn="tl">
                  <a:srgbClr val="000000">
                    <a:alpha val="43137"/>
                  </a:srgbClr>
                </a:outerShdw>
              </a:effectLst>
              <a:cs typeface="Arial" charset="0"/>
            </a:endParaRPr>
          </a:p>
        </p:txBody>
      </p:sp>
      <p:sp>
        <p:nvSpPr>
          <p:cNvPr id="9" name="Rectangle 8"/>
          <p:cNvSpPr/>
          <p:nvPr/>
        </p:nvSpPr>
        <p:spPr>
          <a:xfrm>
            <a:off x="-26988" y="6350"/>
            <a:ext cx="9159876" cy="7369189"/>
          </a:xfrm>
          <a:prstGeom prst="rect">
            <a:avLst/>
          </a:prstGeom>
        </p:spPr>
        <p:txBody>
          <a:bodyPr lIns="540000" tIns="540000" rIns="540000" bIns="540000">
            <a:spAutoFit/>
          </a:bodyPr>
          <a:lstStyle/>
          <a:p>
            <a:pPr fontAlgn="base">
              <a:spcBef>
                <a:spcPct val="0"/>
              </a:spcBef>
              <a:spcAft>
                <a:spcPct val="0"/>
              </a:spcAft>
              <a:defRPr/>
            </a:pPr>
            <a:r>
              <a:rPr lang="en-GB" sz="2400" b="1" u="sng" dirty="0" smtClean="0">
                <a:solidFill>
                  <a:srgbClr val="FFFFFF"/>
                </a:solidFill>
                <a:effectLst>
                  <a:outerShdw blurRad="38100" dist="38100" dir="2700000" algn="tl">
                    <a:srgbClr val="000000"/>
                  </a:outerShdw>
                </a:effectLst>
                <a:latin typeface="+mn-lt"/>
                <a:cs typeface="Arial" charset="0"/>
              </a:rPr>
              <a:t>2. Algiers of the </a:t>
            </a:r>
            <a:r>
              <a:rPr lang="en-GB" sz="2400" b="1" u="sng" dirty="0" err="1" smtClean="0">
                <a:solidFill>
                  <a:srgbClr val="FFFFFF"/>
                </a:solidFill>
                <a:effectLst>
                  <a:outerShdw blurRad="38100" dist="38100" dir="2700000" algn="tl">
                    <a:srgbClr val="000000"/>
                  </a:outerShdw>
                </a:effectLst>
                <a:latin typeface="+mn-lt"/>
                <a:cs typeface="Arial" charset="0"/>
              </a:rPr>
              <a:t>Pieds</a:t>
            </a:r>
            <a:r>
              <a:rPr lang="en-GB" sz="2400" b="1" u="sng" dirty="0" smtClean="0">
                <a:solidFill>
                  <a:srgbClr val="FFFFFF"/>
                </a:solidFill>
                <a:effectLst>
                  <a:outerShdw blurRad="38100" dist="38100" dir="2700000" algn="tl">
                    <a:srgbClr val="000000"/>
                  </a:outerShdw>
                </a:effectLst>
                <a:latin typeface="+mn-lt"/>
                <a:cs typeface="Arial" charset="0"/>
              </a:rPr>
              <a:t>-Noirs: Expansion </a:t>
            </a:r>
            <a:r>
              <a:rPr lang="en-GB" sz="2400" b="1" u="sng" dirty="0">
                <a:solidFill>
                  <a:srgbClr val="FFFFFF"/>
                </a:solidFill>
                <a:effectLst>
                  <a:outerShdw blurRad="38100" dist="38100" dir="2700000" algn="tl">
                    <a:srgbClr val="000000"/>
                  </a:outerShdw>
                </a:effectLst>
                <a:latin typeface="+mn-lt"/>
                <a:cs typeface="Arial" charset="0"/>
              </a:rPr>
              <a:t>and </a:t>
            </a:r>
            <a:r>
              <a:rPr lang="en-GB" sz="2400" b="1" u="sng" dirty="0" smtClean="0">
                <a:solidFill>
                  <a:srgbClr val="FFFFFF"/>
                </a:solidFill>
                <a:effectLst>
                  <a:outerShdw blurRad="38100" dist="38100" dir="2700000" algn="tl">
                    <a:srgbClr val="000000"/>
                  </a:outerShdw>
                </a:effectLst>
                <a:latin typeface="+mn-lt"/>
                <a:cs typeface="Arial" charset="0"/>
              </a:rPr>
              <a:t>Suburbanisation</a:t>
            </a:r>
          </a:p>
          <a:p>
            <a:pPr fontAlgn="base">
              <a:spcBef>
                <a:spcPct val="0"/>
              </a:spcBef>
              <a:spcAft>
                <a:spcPct val="0"/>
              </a:spcAft>
              <a:defRPr/>
            </a:pPr>
            <a:r>
              <a:rPr lang="en-GB" sz="2400" b="1" dirty="0" smtClean="0">
                <a:solidFill>
                  <a:srgbClr val="FFFF00"/>
                </a:solidFill>
                <a:effectLst>
                  <a:outerShdw blurRad="38100" dist="38100" dir="2700000" algn="tl">
                    <a:srgbClr val="000000"/>
                  </a:outerShdw>
                </a:effectLst>
                <a:latin typeface="+mn-lt"/>
                <a:cs typeface="Arial" charset="0"/>
              </a:rPr>
              <a:t>Working-Class Algiers</a:t>
            </a:r>
          </a:p>
          <a:p>
            <a:pPr fontAlgn="base">
              <a:spcBef>
                <a:spcPct val="0"/>
              </a:spcBef>
              <a:spcAft>
                <a:spcPct val="0"/>
              </a:spcAft>
              <a:defRPr/>
            </a:pPr>
            <a:endParaRPr lang="en-GB" sz="2400" u="sng" dirty="0" smtClean="0">
              <a:solidFill>
                <a:srgbClr val="FFFFFF"/>
              </a:solidFill>
              <a:effectLst>
                <a:outerShdw blurRad="38100" dist="38100" dir="2700000" algn="tl">
                  <a:srgbClr val="000000"/>
                </a:outerShdw>
              </a:effectLst>
              <a:latin typeface="+mn-lt"/>
              <a:cs typeface="Arial" charset="0"/>
            </a:endParaRPr>
          </a:p>
          <a:p>
            <a:pPr fontAlgn="base">
              <a:spcBef>
                <a:spcPct val="0"/>
              </a:spcBef>
              <a:spcAft>
                <a:spcPct val="0"/>
              </a:spcAft>
              <a:defRPr/>
            </a:pPr>
            <a:r>
              <a:rPr lang="en-GB" sz="2400" u="sng" dirty="0" smtClean="0">
                <a:solidFill>
                  <a:srgbClr val="FFFF00"/>
                </a:solidFill>
                <a:effectLst>
                  <a:outerShdw blurRad="38100" dist="38100" dir="2700000" algn="tl">
                    <a:srgbClr val="000000"/>
                  </a:outerShdw>
                </a:effectLst>
                <a:latin typeface="+mn-lt"/>
                <a:cs typeface="Arial" charset="0"/>
              </a:rPr>
              <a:t>Employment</a:t>
            </a:r>
            <a:endParaRPr lang="en-GB" sz="2400" u="sng" dirty="0" smtClean="0">
              <a:solidFill>
                <a:srgbClr val="FFFF00"/>
              </a:solidFill>
              <a:latin typeface="+mn-lt"/>
              <a:cs typeface="Arial" charset="0"/>
            </a:endParaRPr>
          </a:p>
          <a:p>
            <a:pPr marL="342900" indent="-342900" fontAlgn="base">
              <a:spcBef>
                <a:spcPct val="0"/>
              </a:spcBef>
              <a:spcAft>
                <a:spcPct val="0"/>
              </a:spcAft>
              <a:buFont typeface="Arial" panose="020B0604020202020204" pitchFamily="34" charset="0"/>
              <a:buChar char="•"/>
              <a:defRPr/>
            </a:pPr>
            <a:r>
              <a:rPr lang="en-GB" sz="2400" b="1" dirty="0" smtClean="0">
                <a:solidFill>
                  <a:srgbClr val="FFFFFF"/>
                </a:solidFill>
                <a:latin typeface="+mn-lt"/>
                <a:cs typeface="Arial" charset="0"/>
              </a:rPr>
              <a:t>Dock work</a:t>
            </a:r>
          </a:p>
          <a:p>
            <a:pPr marL="342900" indent="-342900" fontAlgn="base">
              <a:spcBef>
                <a:spcPct val="0"/>
              </a:spcBef>
              <a:spcAft>
                <a:spcPct val="0"/>
              </a:spcAft>
              <a:buFont typeface="Arial" panose="020B0604020202020204" pitchFamily="34" charset="0"/>
              <a:buChar char="•"/>
              <a:defRPr/>
            </a:pPr>
            <a:r>
              <a:rPr lang="en-GB" sz="2400" b="1" dirty="0" smtClean="0">
                <a:solidFill>
                  <a:srgbClr val="FFFFFF"/>
                </a:solidFill>
                <a:latin typeface="+mn-lt"/>
                <a:cs typeface="Arial" charset="0"/>
              </a:rPr>
              <a:t>Food-processing</a:t>
            </a:r>
          </a:p>
          <a:p>
            <a:pPr marL="342900" indent="-342900" fontAlgn="base">
              <a:spcBef>
                <a:spcPct val="0"/>
              </a:spcBef>
              <a:spcAft>
                <a:spcPct val="0"/>
              </a:spcAft>
              <a:buFont typeface="Arial" panose="020B0604020202020204" pitchFamily="34" charset="0"/>
              <a:buChar char="•"/>
              <a:defRPr/>
            </a:pPr>
            <a:r>
              <a:rPr lang="en-GB" sz="2400" b="1" dirty="0" smtClean="0">
                <a:solidFill>
                  <a:srgbClr val="FFFFFF"/>
                </a:solidFill>
                <a:latin typeface="+mn-lt"/>
                <a:cs typeface="Arial" charset="0"/>
              </a:rPr>
              <a:t>Tobacco industry</a:t>
            </a:r>
          </a:p>
          <a:p>
            <a:pPr marL="342900" indent="-342900" fontAlgn="base">
              <a:spcBef>
                <a:spcPct val="0"/>
              </a:spcBef>
              <a:spcAft>
                <a:spcPct val="0"/>
              </a:spcAft>
              <a:buFont typeface="Arial" panose="020B0604020202020204" pitchFamily="34" charset="0"/>
              <a:buChar char="•"/>
              <a:defRPr/>
            </a:pPr>
            <a:r>
              <a:rPr lang="en-GB" sz="2400" b="1" dirty="0" smtClean="0">
                <a:solidFill>
                  <a:srgbClr val="FFFFFF"/>
                </a:solidFill>
                <a:latin typeface="+mn-lt"/>
                <a:cs typeface="Arial" charset="0"/>
              </a:rPr>
              <a:t>Service industry</a:t>
            </a:r>
          </a:p>
          <a:p>
            <a:pPr marL="342900" indent="-342900" fontAlgn="base">
              <a:spcBef>
                <a:spcPct val="0"/>
              </a:spcBef>
              <a:spcAft>
                <a:spcPct val="0"/>
              </a:spcAft>
              <a:buFont typeface="Arial" panose="020B0604020202020204" pitchFamily="34" charset="0"/>
              <a:buChar char="•"/>
              <a:defRPr/>
            </a:pPr>
            <a:endParaRPr lang="en-GB" sz="2400" b="1" dirty="0">
              <a:solidFill>
                <a:srgbClr val="FFFFFF"/>
              </a:solidFill>
              <a:latin typeface="+mn-lt"/>
              <a:cs typeface="Arial" charset="0"/>
            </a:endParaRPr>
          </a:p>
          <a:p>
            <a:pPr fontAlgn="base">
              <a:spcBef>
                <a:spcPct val="0"/>
              </a:spcBef>
              <a:spcAft>
                <a:spcPct val="0"/>
              </a:spcAft>
              <a:defRPr/>
            </a:pPr>
            <a:r>
              <a:rPr lang="en-GB" sz="2400" u="sng" dirty="0" smtClean="0">
                <a:solidFill>
                  <a:srgbClr val="FFFF00"/>
                </a:solidFill>
                <a:effectLst>
                  <a:outerShdw blurRad="38100" dist="38100" dir="2700000" algn="tl">
                    <a:srgbClr val="000000"/>
                  </a:outerShdw>
                </a:effectLst>
                <a:latin typeface="+mn-lt"/>
                <a:cs typeface="Arial" charset="0"/>
              </a:rPr>
              <a:t>Demographics</a:t>
            </a:r>
          </a:p>
          <a:p>
            <a:pPr marL="342900" indent="-342900" fontAlgn="base">
              <a:spcBef>
                <a:spcPct val="0"/>
              </a:spcBef>
              <a:spcAft>
                <a:spcPct val="0"/>
              </a:spcAft>
              <a:buFont typeface="Arial" panose="020B0604020202020204" pitchFamily="34" charset="0"/>
              <a:buChar char="•"/>
              <a:defRPr/>
            </a:pPr>
            <a:r>
              <a:rPr lang="en-GB" sz="2400" b="1" dirty="0" smtClean="0">
                <a:solidFill>
                  <a:srgbClr val="FFFFFF"/>
                </a:solidFill>
                <a:latin typeface="+mn-lt"/>
                <a:cs typeface="Arial" charset="0"/>
              </a:rPr>
              <a:t>Mixed: French, Spanish, </a:t>
            </a:r>
            <a:r>
              <a:rPr lang="en-GB" sz="2400" b="1" dirty="0">
                <a:solidFill>
                  <a:srgbClr val="FFFFFF"/>
                </a:solidFill>
                <a:latin typeface="+mn-lt"/>
                <a:cs typeface="Arial" charset="0"/>
              </a:rPr>
              <a:t>Jewish, </a:t>
            </a:r>
            <a:r>
              <a:rPr lang="en-GB" sz="2400" b="1" dirty="0" smtClean="0">
                <a:solidFill>
                  <a:srgbClr val="FFFFFF"/>
                </a:solidFill>
                <a:latin typeface="+mn-lt"/>
                <a:cs typeface="Arial" charset="0"/>
              </a:rPr>
              <a:t>Maltese as well as native Berbers and Arabs</a:t>
            </a:r>
          </a:p>
          <a:p>
            <a:pPr marL="342900" indent="-342900" fontAlgn="base">
              <a:spcBef>
                <a:spcPct val="0"/>
              </a:spcBef>
              <a:spcAft>
                <a:spcPct val="0"/>
              </a:spcAft>
              <a:buFont typeface="Arial" panose="020B0604020202020204" pitchFamily="34" charset="0"/>
              <a:buChar char="•"/>
              <a:defRPr/>
            </a:pPr>
            <a:r>
              <a:rPr lang="en-GB" sz="2400" b="1" dirty="0" smtClean="0">
                <a:solidFill>
                  <a:srgbClr val="FFFFFF"/>
                </a:solidFill>
                <a:latin typeface="+mn-lt"/>
                <a:cs typeface="Arial" charset="0"/>
              </a:rPr>
              <a:t>By 1908, population of Algiers totalled 145,280 – with a ratio of </a:t>
            </a:r>
            <a:r>
              <a:rPr lang="en-GB" sz="2400" b="1" dirty="0">
                <a:solidFill>
                  <a:srgbClr val="FFFFFF"/>
                </a:solidFill>
                <a:latin typeface="+mn-lt"/>
                <a:cs typeface="Arial" charset="0"/>
              </a:rPr>
              <a:t>3</a:t>
            </a:r>
            <a:r>
              <a:rPr lang="en-GB" sz="2400" b="1" dirty="0" smtClean="0">
                <a:solidFill>
                  <a:srgbClr val="FFFFFF"/>
                </a:solidFill>
                <a:latin typeface="+mn-lt"/>
                <a:cs typeface="Arial" charset="0"/>
              </a:rPr>
              <a:t>:1 Europeans to Algerians (as opposed to 1:6 in Algeria overall)</a:t>
            </a:r>
          </a:p>
          <a:p>
            <a:pPr marL="342900" indent="-342900" fontAlgn="base">
              <a:spcBef>
                <a:spcPct val="0"/>
              </a:spcBef>
              <a:spcAft>
                <a:spcPct val="0"/>
              </a:spcAft>
              <a:buFont typeface="Arial" panose="020B0604020202020204" pitchFamily="34" charset="0"/>
              <a:buChar char="•"/>
              <a:defRPr/>
            </a:pPr>
            <a:endParaRPr lang="en-GB" sz="2400" b="1" dirty="0" smtClean="0">
              <a:solidFill>
                <a:srgbClr val="FFFFFF"/>
              </a:solidFill>
              <a:cs typeface="Arial" charset="0"/>
            </a:endParaRPr>
          </a:p>
          <a:p>
            <a:pPr marL="342900" indent="-342900" fontAlgn="base">
              <a:spcBef>
                <a:spcPct val="0"/>
              </a:spcBef>
              <a:spcAft>
                <a:spcPct val="0"/>
              </a:spcAft>
              <a:buFont typeface="Arial" panose="020B0604020202020204" pitchFamily="34" charset="0"/>
              <a:buChar char="•"/>
              <a:defRPr/>
            </a:pPr>
            <a:endParaRPr lang="en-GB" sz="2400" b="1" dirty="0">
              <a:solidFill>
                <a:srgbClr val="FFFFFF"/>
              </a:solidFill>
              <a:cs typeface="Arial" charset="0"/>
            </a:endParaRPr>
          </a:p>
        </p:txBody>
      </p:sp>
      <p:sp>
        <p:nvSpPr>
          <p:cNvPr id="25604"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GB" altLang="en-US">
              <a:solidFill>
                <a:prstClr val="white"/>
              </a:solidFill>
              <a:latin typeface="Calibri" pitchFamily="34" charset="0"/>
              <a:cs typeface="Arial" charset="0"/>
            </a:endParaRPr>
          </a:p>
        </p:txBody>
      </p:sp>
    </p:spTree>
    <p:extLst>
      <p:ext uri="{BB962C8B-B14F-4D97-AF65-F5344CB8AC3E}">
        <p14:creationId xmlns:p14="http://schemas.microsoft.com/office/powerpoint/2010/main" val="41925749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a:defRPr/>
            </a:pPr>
            <a:endParaRPr lang="en-GB" b="1" dirty="0">
              <a:solidFill>
                <a:srgbClr val="FF0000"/>
              </a:solidFill>
              <a:effectLst>
                <a:outerShdw blurRad="38100" dist="38100" dir="2700000" algn="tl">
                  <a:srgbClr val="000000">
                    <a:alpha val="43137"/>
                  </a:srgbClr>
                </a:outerShdw>
              </a:effectLst>
              <a:cs typeface="Arial" charset="0"/>
            </a:endParaRPr>
          </a:p>
        </p:txBody>
      </p:sp>
      <p:sp>
        <p:nvSpPr>
          <p:cNvPr id="9" name="Rectangle 8"/>
          <p:cNvSpPr/>
          <p:nvPr/>
        </p:nvSpPr>
        <p:spPr>
          <a:xfrm>
            <a:off x="-26988" y="6350"/>
            <a:ext cx="9159876" cy="7369189"/>
          </a:xfrm>
          <a:prstGeom prst="rect">
            <a:avLst/>
          </a:prstGeom>
        </p:spPr>
        <p:txBody>
          <a:bodyPr lIns="540000" tIns="540000" rIns="540000" bIns="540000">
            <a:spAutoFit/>
          </a:bodyPr>
          <a:lstStyle/>
          <a:p>
            <a:pPr fontAlgn="base">
              <a:spcBef>
                <a:spcPct val="0"/>
              </a:spcBef>
              <a:spcAft>
                <a:spcPct val="0"/>
              </a:spcAft>
              <a:defRPr/>
            </a:pPr>
            <a:r>
              <a:rPr lang="en-GB" sz="2400" b="1" u="sng" dirty="0" smtClean="0">
                <a:solidFill>
                  <a:srgbClr val="FFFFFF"/>
                </a:solidFill>
                <a:effectLst>
                  <a:outerShdw blurRad="38100" dist="38100" dir="2700000" algn="tl">
                    <a:srgbClr val="000000"/>
                  </a:outerShdw>
                </a:effectLst>
                <a:latin typeface="+mn-lt"/>
              </a:rPr>
              <a:t>2. Algiers of the </a:t>
            </a:r>
            <a:r>
              <a:rPr lang="en-GB" sz="2400" b="1" u="sng" dirty="0" err="1" smtClean="0">
                <a:solidFill>
                  <a:srgbClr val="FFFFFF"/>
                </a:solidFill>
                <a:effectLst>
                  <a:outerShdw blurRad="38100" dist="38100" dir="2700000" algn="tl">
                    <a:srgbClr val="000000"/>
                  </a:outerShdw>
                </a:effectLst>
                <a:latin typeface="+mn-lt"/>
              </a:rPr>
              <a:t>Pieds</a:t>
            </a:r>
            <a:r>
              <a:rPr lang="en-GB" sz="2400" b="1" u="sng" dirty="0" smtClean="0">
                <a:solidFill>
                  <a:srgbClr val="FFFFFF"/>
                </a:solidFill>
                <a:effectLst>
                  <a:outerShdw blurRad="38100" dist="38100" dir="2700000" algn="tl">
                    <a:srgbClr val="000000"/>
                  </a:outerShdw>
                </a:effectLst>
                <a:latin typeface="+mn-lt"/>
              </a:rPr>
              <a:t>-Noirs: Nomenclature</a:t>
            </a:r>
            <a:endParaRPr lang="en-GB" sz="2400" b="1" i="1" u="sng" dirty="0" smtClean="0">
              <a:solidFill>
                <a:srgbClr val="FFFFFF"/>
              </a:solidFill>
              <a:effectLst>
                <a:outerShdw blurRad="38100" dist="38100" dir="2700000" algn="tl">
                  <a:srgbClr val="000000"/>
                </a:outerShdw>
              </a:effectLst>
              <a:latin typeface="+mn-lt"/>
            </a:endParaRPr>
          </a:p>
          <a:p>
            <a:pPr fontAlgn="base">
              <a:spcBef>
                <a:spcPct val="0"/>
              </a:spcBef>
              <a:spcAft>
                <a:spcPct val="0"/>
              </a:spcAft>
              <a:defRPr/>
            </a:pPr>
            <a:endParaRPr lang="en-GB" sz="1000" b="1" i="1" u="sng" dirty="0">
              <a:solidFill>
                <a:srgbClr val="FFFFFF"/>
              </a:solidFill>
              <a:effectLst>
                <a:outerShdw blurRad="38100" dist="38100" dir="2700000" algn="tl">
                  <a:srgbClr val="000000"/>
                </a:outerShdw>
              </a:effectLst>
              <a:latin typeface="+mn-lt"/>
            </a:endParaRPr>
          </a:p>
          <a:p>
            <a:pPr marL="342900" indent="-342900" algn="just" fontAlgn="base">
              <a:spcBef>
                <a:spcPct val="0"/>
              </a:spcBef>
              <a:spcAft>
                <a:spcPct val="0"/>
              </a:spcAft>
              <a:buFont typeface="Arial" panose="020B0604020202020204" pitchFamily="34" charset="0"/>
              <a:buChar char="•"/>
              <a:defRPr/>
            </a:pPr>
            <a:r>
              <a:rPr lang="en-GB" sz="2200" dirty="0" smtClean="0">
                <a:solidFill>
                  <a:srgbClr val="FFFFFF"/>
                </a:solidFill>
                <a:latin typeface="+mn-lt"/>
              </a:rPr>
              <a:t>In 1889, all European residents of Algeria given French citizenship – Jews also naturalised. By contrast, Muslims had no automatic right to citizenship (hard to obtain) and were instead ‘subjects’ </a:t>
            </a:r>
            <a:r>
              <a:rPr lang="en-GB" sz="1600" dirty="0" smtClean="0">
                <a:solidFill>
                  <a:srgbClr val="FFFFFF"/>
                </a:solidFill>
                <a:latin typeface="+mn-lt"/>
              </a:rPr>
              <a:t>(NB: Muslims made citizens post-1946, but without full civil status of Europeans)</a:t>
            </a:r>
          </a:p>
          <a:p>
            <a:pPr marL="342900" indent="-342900" algn="just" fontAlgn="base">
              <a:spcBef>
                <a:spcPct val="0"/>
              </a:spcBef>
              <a:spcAft>
                <a:spcPct val="0"/>
              </a:spcAft>
              <a:buFont typeface="Arial" panose="020B0604020202020204" pitchFamily="34" charset="0"/>
              <a:buChar char="•"/>
              <a:defRPr/>
            </a:pPr>
            <a:endParaRPr lang="en-GB" sz="2200" dirty="0">
              <a:solidFill>
                <a:srgbClr val="FFFFFF"/>
              </a:solidFill>
              <a:latin typeface="+mn-lt"/>
            </a:endParaRPr>
          </a:p>
          <a:p>
            <a:pPr marL="342900" indent="-342900" algn="just">
              <a:buFont typeface="Arial" panose="020B0604020202020204" pitchFamily="34" charset="0"/>
              <a:buChar char="•"/>
              <a:defRPr/>
            </a:pPr>
            <a:r>
              <a:rPr lang="en-GB" sz="2200" dirty="0" smtClean="0">
                <a:solidFill>
                  <a:srgbClr val="FFFFFF"/>
                </a:solidFill>
                <a:latin typeface="+mn-lt"/>
              </a:rPr>
              <a:t>Development of composite </a:t>
            </a:r>
            <a:r>
              <a:rPr lang="en-GB" sz="2200" dirty="0">
                <a:solidFill>
                  <a:srgbClr val="FFFFFF"/>
                </a:solidFill>
                <a:latin typeface="+mn-lt"/>
              </a:rPr>
              <a:t>white, Euro-Algerian </a:t>
            </a:r>
            <a:r>
              <a:rPr lang="en-GB" sz="2200" dirty="0" smtClean="0">
                <a:solidFill>
                  <a:srgbClr val="FFFFFF"/>
                </a:solidFill>
                <a:latin typeface="+mn-lt"/>
              </a:rPr>
              <a:t>identity: some lobbying for greater autonomy and home rule</a:t>
            </a:r>
          </a:p>
          <a:p>
            <a:pPr marL="342900" indent="-342900" algn="just" fontAlgn="base">
              <a:spcBef>
                <a:spcPct val="0"/>
              </a:spcBef>
              <a:spcAft>
                <a:spcPct val="0"/>
              </a:spcAft>
              <a:buFont typeface="Arial" panose="020B0604020202020204" pitchFamily="34" charset="0"/>
              <a:buChar char="•"/>
              <a:defRPr/>
            </a:pPr>
            <a:endParaRPr lang="en-GB" sz="2200" dirty="0" smtClean="0">
              <a:solidFill>
                <a:srgbClr val="FFFFFF"/>
              </a:solidFill>
              <a:latin typeface="+mn-lt"/>
            </a:endParaRPr>
          </a:p>
          <a:p>
            <a:pPr marL="342900" indent="-342900" algn="just" fontAlgn="base">
              <a:spcBef>
                <a:spcPct val="0"/>
              </a:spcBef>
              <a:spcAft>
                <a:spcPct val="0"/>
              </a:spcAft>
              <a:buFont typeface="Arial" panose="020B0604020202020204" pitchFamily="34" charset="0"/>
              <a:buChar char="•"/>
              <a:defRPr/>
            </a:pPr>
            <a:r>
              <a:rPr lang="en-GB" sz="2200" dirty="0" smtClean="0">
                <a:solidFill>
                  <a:srgbClr val="FFFFFF"/>
                </a:solidFill>
                <a:latin typeface="+mn-lt"/>
              </a:rPr>
              <a:t>In early 20</a:t>
            </a:r>
            <a:r>
              <a:rPr lang="en-GB" sz="2200" baseline="30000" dirty="0" smtClean="0">
                <a:solidFill>
                  <a:srgbClr val="FFFFFF"/>
                </a:solidFill>
                <a:latin typeface="+mn-lt"/>
              </a:rPr>
              <a:t>th</a:t>
            </a:r>
            <a:r>
              <a:rPr lang="en-GB" sz="2200" dirty="0" smtClean="0">
                <a:solidFill>
                  <a:srgbClr val="FFFFFF"/>
                </a:solidFill>
                <a:latin typeface="+mn-lt"/>
              </a:rPr>
              <a:t> century, the phrase used to self-identify this community </a:t>
            </a:r>
            <a:r>
              <a:rPr lang="en-GB" sz="2200" i="1" dirty="0" smtClean="0">
                <a:solidFill>
                  <a:srgbClr val="FFFFFF"/>
                </a:solidFill>
                <a:latin typeface="+mn-lt"/>
              </a:rPr>
              <a:t>was </a:t>
            </a:r>
            <a:r>
              <a:rPr lang="en-GB" sz="2200" dirty="0" smtClean="0">
                <a:solidFill>
                  <a:srgbClr val="FFFFFF"/>
                </a:solidFill>
                <a:latin typeface="+mn-lt"/>
              </a:rPr>
              <a:t>‘Algerian’</a:t>
            </a:r>
          </a:p>
          <a:p>
            <a:pPr marL="342900" indent="-342900" algn="just" fontAlgn="base">
              <a:spcBef>
                <a:spcPct val="0"/>
              </a:spcBef>
              <a:spcAft>
                <a:spcPct val="0"/>
              </a:spcAft>
              <a:buFont typeface="Arial" panose="020B0604020202020204" pitchFamily="34" charset="0"/>
              <a:buChar char="•"/>
              <a:defRPr/>
            </a:pPr>
            <a:endParaRPr lang="en-GB" sz="800" dirty="0">
              <a:solidFill>
                <a:srgbClr val="FFFFFF"/>
              </a:solidFill>
              <a:latin typeface="+mn-lt"/>
            </a:endParaRPr>
          </a:p>
          <a:p>
            <a:pPr algn="just" fontAlgn="base">
              <a:spcBef>
                <a:spcPct val="0"/>
              </a:spcBef>
              <a:spcAft>
                <a:spcPct val="0"/>
              </a:spcAft>
              <a:defRPr/>
            </a:pPr>
            <a:endParaRPr lang="en-GB" sz="1000" dirty="0" smtClean="0">
              <a:solidFill>
                <a:srgbClr val="FFFFFF"/>
              </a:solidFill>
              <a:latin typeface="+mn-lt"/>
            </a:endParaRPr>
          </a:p>
          <a:p>
            <a:pPr algn="just" fontAlgn="base">
              <a:spcBef>
                <a:spcPct val="0"/>
              </a:spcBef>
              <a:spcAft>
                <a:spcPct val="0"/>
              </a:spcAft>
              <a:defRPr/>
            </a:pPr>
            <a:r>
              <a:rPr lang="en-GB" sz="2200" b="1" u="sng" dirty="0" smtClean="0">
                <a:solidFill>
                  <a:srgbClr val="FFFF00"/>
                </a:solidFill>
                <a:latin typeface="+mn-lt"/>
              </a:rPr>
              <a:t>Semantics of European community terminology:</a:t>
            </a:r>
          </a:p>
          <a:p>
            <a:pPr algn="just" fontAlgn="base">
              <a:spcBef>
                <a:spcPct val="0"/>
              </a:spcBef>
              <a:spcAft>
                <a:spcPct val="0"/>
              </a:spcAft>
              <a:defRPr/>
            </a:pPr>
            <a:r>
              <a:rPr lang="en-GB" sz="2200" i="1" dirty="0" err="1" smtClean="0">
                <a:solidFill>
                  <a:srgbClr val="FFFFFF"/>
                </a:solidFill>
                <a:latin typeface="+mn-lt"/>
              </a:rPr>
              <a:t>Petits-blancs</a:t>
            </a:r>
            <a:r>
              <a:rPr lang="en-GB" sz="2200" i="1" dirty="0" smtClean="0">
                <a:solidFill>
                  <a:srgbClr val="FFFFFF"/>
                </a:solidFill>
                <a:latin typeface="+mn-lt"/>
              </a:rPr>
              <a:t> </a:t>
            </a:r>
            <a:r>
              <a:rPr lang="en-GB" sz="2200" dirty="0">
                <a:solidFill>
                  <a:srgbClr val="FFFFFF"/>
                </a:solidFill>
                <a:latin typeface="+mn-lt"/>
              </a:rPr>
              <a:t>= ‘Little whites’ – similar to </a:t>
            </a:r>
            <a:r>
              <a:rPr lang="en-GB" sz="2200" i="1" dirty="0">
                <a:solidFill>
                  <a:srgbClr val="FFFFFF"/>
                </a:solidFill>
                <a:latin typeface="+mn-lt"/>
              </a:rPr>
              <a:t>p</a:t>
            </a:r>
            <a:r>
              <a:rPr lang="en-GB" sz="2200" i="1" dirty="0">
                <a:latin typeface="+mn-lt"/>
              </a:rPr>
              <a:t>etite bourgeoisie</a:t>
            </a:r>
            <a:endParaRPr lang="en-GB" sz="2200" dirty="0">
              <a:latin typeface="+mn-lt"/>
            </a:endParaRPr>
          </a:p>
          <a:p>
            <a:pPr algn="just" fontAlgn="base">
              <a:spcBef>
                <a:spcPct val="0"/>
              </a:spcBef>
              <a:spcAft>
                <a:spcPct val="0"/>
              </a:spcAft>
              <a:defRPr/>
            </a:pPr>
            <a:r>
              <a:rPr lang="en-GB" sz="2200" i="1" dirty="0" err="1">
                <a:solidFill>
                  <a:srgbClr val="FFFFFF"/>
                </a:solidFill>
                <a:latin typeface="+mn-lt"/>
              </a:rPr>
              <a:t>Pauvre-blancs</a:t>
            </a:r>
            <a:r>
              <a:rPr lang="en-GB" sz="2200" i="1" dirty="0">
                <a:solidFill>
                  <a:srgbClr val="FFFFFF"/>
                </a:solidFill>
                <a:latin typeface="+mn-lt"/>
              </a:rPr>
              <a:t> </a:t>
            </a:r>
            <a:r>
              <a:rPr lang="en-GB" sz="2200" dirty="0">
                <a:solidFill>
                  <a:srgbClr val="FFFFFF"/>
                </a:solidFill>
                <a:latin typeface="+mn-lt"/>
              </a:rPr>
              <a:t>= ‘Poor whites’</a:t>
            </a:r>
            <a:endParaRPr lang="en-GB" sz="2200" i="1" dirty="0">
              <a:solidFill>
                <a:srgbClr val="FFFFFF"/>
              </a:solidFill>
              <a:latin typeface="+mn-lt"/>
            </a:endParaRPr>
          </a:p>
          <a:p>
            <a:pPr algn="just" fontAlgn="base">
              <a:spcBef>
                <a:spcPct val="0"/>
              </a:spcBef>
              <a:spcAft>
                <a:spcPct val="0"/>
              </a:spcAft>
              <a:defRPr/>
            </a:pPr>
            <a:r>
              <a:rPr lang="en-GB" sz="2200" i="1" dirty="0">
                <a:solidFill>
                  <a:srgbClr val="FFFFFF"/>
                </a:solidFill>
                <a:latin typeface="+mn-lt"/>
              </a:rPr>
              <a:t>Colons </a:t>
            </a:r>
            <a:r>
              <a:rPr lang="en-GB" sz="2200" dirty="0">
                <a:solidFill>
                  <a:srgbClr val="FFFFFF"/>
                </a:solidFill>
                <a:latin typeface="+mn-lt"/>
              </a:rPr>
              <a:t>= colonists</a:t>
            </a:r>
            <a:endParaRPr lang="en-GB" sz="2200" i="1" dirty="0">
              <a:solidFill>
                <a:srgbClr val="FFFFFF"/>
              </a:solidFill>
              <a:latin typeface="+mn-lt"/>
            </a:endParaRPr>
          </a:p>
          <a:p>
            <a:pPr algn="just" fontAlgn="base">
              <a:spcBef>
                <a:spcPct val="0"/>
              </a:spcBef>
              <a:spcAft>
                <a:spcPct val="0"/>
              </a:spcAft>
              <a:defRPr/>
            </a:pPr>
            <a:r>
              <a:rPr lang="en-GB" sz="2200" i="1" dirty="0">
                <a:solidFill>
                  <a:srgbClr val="FFFFFF"/>
                </a:solidFill>
                <a:latin typeface="+mn-lt"/>
              </a:rPr>
              <a:t>Grand-colons </a:t>
            </a:r>
            <a:r>
              <a:rPr lang="en-GB" sz="2200" dirty="0">
                <a:solidFill>
                  <a:srgbClr val="FFFFFF"/>
                </a:solidFill>
                <a:latin typeface="+mn-lt"/>
              </a:rPr>
              <a:t>= </a:t>
            </a:r>
            <a:r>
              <a:rPr lang="en-GB" sz="2200" dirty="0" smtClean="0">
                <a:solidFill>
                  <a:srgbClr val="FFFFFF"/>
                </a:solidFill>
                <a:latin typeface="+mn-lt"/>
              </a:rPr>
              <a:t>‘great colonists’ – wealthy, propertied, landowning, business-owning </a:t>
            </a:r>
            <a:endParaRPr lang="en-GB" sz="2400" i="1" dirty="0">
              <a:solidFill>
                <a:srgbClr val="FFFFFF"/>
              </a:solidFill>
              <a:latin typeface="+mn-lt"/>
            </a:endParaRPr>
          </a:p>
        </p:txBody>
      </p:sp>
      <p:sp>
        <p:nvSpPr>
          <p:cNvPr id="25604"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GB" altLang="en-US">
              <a:solidFill>
                <a:prstClr val="white"/>
              </a:solidFill>
              <a:latin typeface="Calibri" pitchFamily="34" charset="0"/>
              <a:cs typeface="Arial" charset="0"/>
            </a:endParaRPr>
          </a:p>
        </p:txBody>
      </p:sp>
    </p:spTree>
    <p:extLst>
      <p:ext uri="{BB962C8B-B14F-4D97-AF65-F5344CB8AC3E}">
        <p14:creationId xmlns:p14="http://schemas.microsoft.com/office/powerpoint/2010/main" val="197249074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a:defRPr/>
            </a:pPr>
            <a:endParaRPr lang="en-GB" b="1" dirty="0">
              <a:solidFill>
                <a:srgbClr val="FF0000"/>
              </a:solidFill>
              <a:effectLst>
                <a:outerShdw blurRad="38100" dist="38100" dir="2700000" algn="tl">
                  <a:srgbClr val="000000">
                    <a:alpha val="43137"/>
                  </a:srgbClr>
                </a:outerShdw>
              </a:effectLst>
              <a:cs typeface="Arial" charset="0"/>
            </a:endParaRPr>
          </a:p>
        </p:txBody>
      </p:sp>
      <p:sp>
        <p:nvSpPr>
          <p:cNvPr id="9" name="Rectangle 8"/>
          <p:cNvSpPr/>
          <p:nvPr/>
        </p:nvSpPr>
        <p:spPr>
          <a:xfrm>
            <a:off x="-33547" y="680244"/>
            <a:ext cx="5284664" cy="5830306"/>
          </a:xfrm>
          <a:prstGeom prst="rect">
            <a:avLst/>
          </a:prstGeom>
        </p:spPr>
        <p:txBody>
          <a:bodyPr wrap="square" lIns="540000" tIns="540000" rIns="540000" bIns="540000">
            <a:spAutoFit/>
          </a:bodyPr>
          <a:lstStyle/>
          <a:p>
            <a:pPr marL="342900" indent="-342900" algn="just" fontAlgn="base">
              <a:spcBef>
                <a:spcPct val="0"/>
              </a:spcBef>
              <a:spcAft>
                <a:spcPct val="0"/>
              </a:spcAft>
              <a:buFont typeface="Arial" panose="020B0604020202020204" pitchFamily="34" charset="0"/>
              <a:buChar char="•"/>
              <a:defRPr/>
            </a:pPr>
            <a:r>
              <a:rPr lang="en-GB" sz="2200" dirty="0" smtClean="0">
                <a:solidFill>
                  <a:srgbClr val="FFFFFF"/>
                </a:solidFill>
                <a:latin typeface="+mn-lt"/>
                <a:cs typeface="Arial" charset="0"/>
              </a:rPr>
              <a:t>Eventually, the accepted term of self-identification for the white, European settler community </a:t>
            </a:r>
            <a:r>
              <a:rPr lang="en-GB" sz="2200" dirty="0">
                <a:solidFill>
                  <a:srgbClr val="FFFFFF"/>
                </a:solidFill>
                <a:latin typeface="+mn-lt"/>
                <a:cs typeface="Arial" charset="0"/>
              </a:rPr>
              <a:t>is </a:t>
            </a:r>
            <a:r>
              <a:rPr lang="en-GB" sz="2200" i="1" dirty="0" err="1" smtClean="0">
                <a:solidFill>
                  <a:srgbClr val="FFFFFF"/>
                </a:solidFill>
                <a:latin typeface="+mn-lt"/>
                <a:cs typeface="Arial" charset="0"/>
              </a:rPr>
              <a:t>pieds</a:t>
            </a:r>
            <a:r>
              <a:rPr lang="en-GB" sz="2200" i="1" dirty="0" smtClean="0">
                <a:solidFill>
                  <a:srgbClr val="FFFFFF"/>
                </a:solidFill>
                <a:latin typeface="+mn-lt"/>
                <a:cs typeface="Arial" charset="0"/>
              </a:rPr>
              <a:t>-noirs </a:t>
            </a:r>
            <a:r>
              <a:rPr lang="en-GB" sz="2200" dirty="0" smtClean="0">
                <a:solidFill>
                  <a:srgbClr val="FFFFFF"/>
                </a:solidFill>
                <a:latin typeface="+mn-lt"/>
                <a:cs typeface="Arial" charset="0"/>
              </a:rPr>
              <a:t>– ‘black feet’</a:t>
            </a:r>
          </a:p>
          <a:p>
            <a:pPr marL="342900" indent="-342900" algn="just" fontAlgn="base">
              <a:spcBef>
                <a:spcPct val="0"/>
              </a:spcBef>
              <a:spcAft>
                <a:spcPct val="0"/>
              </a:spcAft>
              <a:buFont typeface="Arial" panose="020B0604020202020204" pitchFamily="34" charset="0"/>
              <a:buChar char="•"/>
              <a:defRPr/>
            </a:pPr>
            <a:r>
              <a:rPr lang="en-GB" sz="2200" dirty="0" smtClean="0">
                <a:solidFill>
                  <a:srgbClr val="FFFFFF"/>
                </a:solidFill>
                <a:latin typeface="+mn-lt"/>
                <a:cs typeface="Arial" charset="0"/>
              </a:rPr>
              <a:t>Origins of term obscure; competing explanations:</a:t>
            </a:r>
          </a:p>
          <a:p>
            <a:pPr marL="800100" lvl="1" indent="-342900" algn="just">
              <a:buFontTx/>
              <a:buChar char="-"/>
              <a:defRPr/>
            </a:pPr>
            <a:r>
              <a:rPr lang="en-GB" sz="2200" dirty="0" smtClean="0">
                <a:solidFill>
                  <a:srgbClr val="FFFF00"/>
                </a:solidFill>
                <a:latin typeface="+mn-lt"/>
              </a:rPr>
              <a:t>Black boots of 1830 invasion force?</a:t>
            </a:r>
          </a:p>
          <a:p>
            <a:pPr marL="800100" lvl="1" indent="-342900" algn="just">
              <a:buFontTx/>
              <a:buChar char="-"/>
              <a:defRPr/>
            </a:pPr>
            <a:r>
              <a:rPr lang="en-GB" sz="2200" dirty="0" smtClean="0">
                <a:solidFill>
                  <a:srgbClr val="FFFF00"/>
                </a:solidFill>
                <a:latin typeface="+mn-lt"/>
              </a:rPr>
              <a:t>Staining of feet in wine production? </a:t>
            </a:r>
          </a:p>
          <a:p>
            <a:pPr marL="800100" lvl="1" indent="-342900" algn="just">
              <a:buFontTx/>
              <a:buChar char="-"/>
              <a:defRPr/>
            </a:pPr>
            <a:r>
              <a:rPr lang="en-GB" sz="2200" dirty="0" smtClean="0">
                <a:solidFill>
                  <a:srgbClr val="FFFF00"/>
                </a:solidFill>
                <a:latin typeface="+mn-lt"/>
                <a:cs typeface="Arial" charset="0"/>
              </a:rPr>
              <a:t>‘</a:t>
            </a:r>
            <a:r>
              <a:rPr lang="en-GB" sz="2200" dirty="0">
                <a:solidFill>
                  <a:srgbClr val="FFFF00"/>
                </a:solidFill>
                <a:latin typeface="+mn-lt"/>
              </a:rPr>
              <a:t>B</a:t>
            </a:r>
            <a:r>
              <a:rPr lang="en-GB" sz="2200" dirty="0" smtClean="0">
                <a:solidFill>
                  <a:srgbClr val="FFFF00"/>
                </a:solidFill>
                <a:latin typeface="+mn-lt"/>
                <a:cs typeface="Arial" charset="0"/>
              </a:rPr>
              <a:t>lackened feet’ of coal-using workers aboard ships? </a:t>
            </a:r>
          </a:p>
          <a:p>
            <a:pPr marL="342900" indent="-342900" algn="just" fontAlgn="base">
              <a:spcBef>
                <a:spcPct val="0"/>
              </a:spcBef>
              <a:spcAft>
                <a:spcPct val="0"/>
              </a:spcAft>
              <a:buFont typeface="Arial" panose="020B0604020202020204" pitchFamily="34" charset="0"/>
              <a:buChar char="•"/>
              <a:defRPr/>
            </a:pPr>
            <a:r>
              <a:rPr lang="en-GB" sz="2200" i="1" dirty="0" err="1" smtClean="0">
                <a:solidFill>
                  <a:srgbClr val="FFFFFF"/>
                </a:solidFill>
                <a:latin typeface="+mn-lt"/>
                <a:cs typeface="Arial" charset="0"/>
              </a:rPr>
              <a:t>Pieds</a:t>
            </a:r>
            <a:r>
              <a:rPr lang="en-GB" sz="2200" i="1" dirty="0" smtClean="0">
                <a:solidFill>
                  <a:srgbClr val="FFFFFF"/>
                </a:solidFill>
                <a:latin typeface="+mn-lt"/>
                <a:cs typeface="Arial" charset="0"/>
              </a:rPr>
              <a:t>-noirs </a:t>
            </a:r>
            <a:r>
              <a:rPr lang="en-GB" sz="2200" dirty="0" smtClean="0">
                <a:solidFill>
                  <a:srgbClr val="FFFFFF"/>
                </a:solidFill>
                <a:latin typeface="+mn-lt"/>
                <a:cs typeface="Arial" charset="0"/>
              </a:rPr>
              <a:t>identity embraced in the era of decolonisation</a:t>
            </a:r>
          </a:p>
        </p:txBody>
      </p:sp>
      <p:sp>
        <p:nvSpPr>
          <p:cNvPr id="25604"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GB" altLang="en-US">
              <a:solidFill>
                <a:prstClr val="white"/>
              </a:solidFill>
              <a:latin typeface="Calibri" pitchFamily="34" charset="0"/>
              <a:cs typeface="Arial" charset="0"/>
            </a:endParaRPr>
          </a:p>
        </p:txBody>
      </p:sp>
      <p:sp>
        <p:nvSpPr>
          <p:cNvPr id="8" name="Rectangle 7"/>
          <p:cNvSpPr/>
          <p:nvPr/>
        </p:nvSpPr>
        <p:spPr>
          <a:xfrm>
            <a:off x="-26988" y="2996952"/>
            <a:ext cx="9159876" cy="2937206"/>
          </a:xfrm>
          <a:prstGeom prst="rect">
            <a:avLst/>
          </a:prstGeom>
        </p:spPr>
        <p:txBody>
          <a:bodyPr lIns="540000" tIns="540000" rIns="540000" bIns="540000">
            <a:spAutoFit/>
          </a:bodyPr>
          <a:lstStyle/>
          <a:p>
            <a:pPr fontAlgn="base">
              <a:spcBef>
                <a:spcPct val="0"/>
              </a:spcBef>
              <a:spcAft>
                <a:spcPct val="0"/>
              </a:spcAft>
              <a:defRPr/>
            </a:pPr>
            <a:endParaRPr lang="en-GB" sz="2400" dirty="0" smtClean="0">
              <a:solidFill>
                <a:srgbClr val="FFFFFF"/>
              </a:solidFill>
              <a:cs typeface="Arial" charset="0"/>
            </a:endParaRPr>
          </a:p>
          <a:p>
            <a:pPr fontAlgn="base">
              <a:spcBef>
                <a:spcPct val="0"/>
              </a:spcBef>
              <a:spcAft>
                <a:spcPct val="0"/>
              </a:spcAft>
              <a:defRPr/>
            </a:pPr>
            <a:endParaRPr lang="en-GB" sz="2400" dirty="0" smtClean="0">
              <a:solidFill>
                <a:srgbClr val="FFFFFF"/>
              </a:solidFill>
              <a:cs typeface="Arial" charset="0"/>
            </a:endParaRPr>
          </a:p>
          <a:p>
            <a:pPr fontAlgn="base">
              <a:spcBef>
                <a:spcPct val="0"/>
              </a:spcBef>
              <a:spcAft>
                <a:spcPct val="0"/>
              </a:spcAft>
              <a:defRPr/>
            </a:pPr>
            <a:endParaRPr lang="en-GB" sz="2400" i="1" dirty="0" smtClean="0">
              <a:solidFill>
                <a:srgbClr val="FFFFFF"/>
              </a:solidFill>
              <a:cs typeface="Arial" charset="0"/>
            </a:endParaRPr>
          </a:p>
          <a:p>
            <a:pPr marL="342900" indent="-342900" fontAlgn="base">
              <a:spcBef>
                <a:spcPct val="0"/>
              </a:spcBef>
              <a:spcAft>
                <a:spcPct val="0"/>
              </a:spcAft>
              <a:buFont typeface="Arial" panose="020B0604020202020204" pitchFamily="34" charset="0"/>
              <a:buChar char="•"/>
              <a:defRPr/>
            </a:pPr>
            <a:endParaRPr lang="en-GB" sz="2400" i="1" dirty="0">
              <a:solidFill>
                <a:srgbClr val="FFFFFF"/>
              </a:solidFill>
              <a:cs typeface="Arial" charset="0"/>
            </a:endParaRPr>
          </a:p>
          <a:p>
            <a:pPr marL="342900" indent="-342900" fontAlgn="base">
              <a:spcBef>
                <a:spcPct val="0"/>
              </a:spcBef>
              <a:spcAft>
                <a:spcPct val="0"/>
              </a:spcAft>
              <a:buFont typeface="Arial" panose="020B0604020202020204" pitchFamily="34" charset="0"/>
              <a:buChar char="•"/>
              <a:defRPr/>
            </a:pPr>
            <a:endParaRPr lang="en-GB" sz="2400" i="1" dirty="0">
              <a:solidFill>
                <a:srgbClr val="FFFFFF"/>
              </a:solidFill>
              <a:cs typeface="Arial" charset="0"/>
            </a:endParaRPr>
          </a:p>
        </p:txBody>
      </p:sp>
      <p:pic>
        <p:nvPicPr>
          <p:cNvPr id="2" name="Picture 1"/>
          <p:cNvPicPr>
            <a:picLocks noChangeAspect="1"/>
          </p:cNvPicPr>
          <p:nvPr/>
        </p:nvPicPr>
        <p:blipFill>
          <a:blip r:embed="rId3"/>
          <a:stretch>
            <a:fillRect/>
          </a:stretch>
        </p:blipFill>
        <p:spPr>
          <a:xfrm>
            <a:off x="5251116" y="3885437"/>
            <a:ext cx="3913069" cy="2955616"/>
          </a:xfrm>
          <a:prstGeom prst="rect">
            <a:avLst/>
          </a:prstGeom>
        </p:spPr>
      </p:pic>
      <p:pic>
        <p:nvPicPr>
          <p:cNvPr id="1026" name="Picture 2" descr="Image result for pieds-noir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51116" y="-553872"/>
            <a:ext cx="4439309" cy="4439309"/>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53628" y="45193"/>
            <a:ext cx="9186516" cy="1459879"/>
          </a:xfrm>
          <a:prstGeom prst="rect">
            <a:avLst/>
          </a:prstGeom>
        </p:spPr>
        <p:txBody>
          <a:bodyPr wrap="square" lIns="540000" tIns="540000" rIns="540000" bIns="540000">
            <a:spAutoFit/>
          </a:bodyPr>
          <a:lstStyle/>
          <a:p>
            <a:pPr fontAlgn="base">
              <a:spcBef>
                <a:spcPct val="0"/>
              </a:spcBef>
              <a:spcAft>
                <a:spcPct val="0"/>
              </a:spcAft>
              <a:defRPr/>
            </a:pPr>
            <a:r>
              <a:rPr lang="en-GB" sz="2400" b="1" u="sng" dirty="0" smtClean="0">
                <a:solidFill>
                  <a:srgbClr val="FFFF00"/>
                </a:solidFill>
                <a:effectLst>
                  <a:outerShdw blurRad="38100" dist="38100" dir="2700000" algn="tl">
                    <a:srgbClr val="000000"/>
                  </a:outerShdw>
                </a:effectLst>
                <a:latin typeface="+mn-lt"/>
                <a:cs typeface="Arial" charset="0"/>
              </a:rPr>
              <a:t>2. Algiers of the </a:t>
            </a:r>
            <a:r>
              <a:rPr lang="en-GB" sz="2400" b="1" u="sng" dirty="0" err="1" smtClean="0">
                <a:solidFill>
                  <a:srgbClr val="FFFF00"/>
                </a:solidFill>
                <a:effectLst>
                  <a:outerShdw blurRad="38100" dist="38100" dir="2700000" algn="tl">
                    <a:srgbClr val="000000"/>
                  </a:outerShdw>
                </a:effectLst>
                <a:latin typeface="+mn-lt"/>
                <a:cs typeface="Arial" charset="0"/>
              </a:rPr>
              <a:t>Pieds</a:t>
            </a:r>
            <a:r>
              <a:rPr lang="en-GB" sz="2400" b="1" u="sng" dirty="0" smtClean="0">
                <a:solidFill>
                  <a:srgbClr val="FFFF00"/>
                </a:solidFill>
                <a:effectLst>
                  <a:outerShdw blurRad="38100" dist="38100" dir="2700000" algn="tl">
                    <a:srgbClr val="000000"/>
                  </a:outerShdw>
                </a:effectLst>
                <a:latin typeface="+mn-lt"/>
                <a:cs typeface="Arial" charset="0"/>
              </a:rPr>
              <a:t>-Noirs:</a:t>
            </a:r>
            <a:r>
              <a:rPr lang="en-GB" sz="2400" b="1" i="1" u="sng" dirty="0" smtClean="0">
                <a:solidFill>
                  <a:srgbClr val="FFFF00"/>
                </a:solidFill>
                <a:effectLst>
                  <a:outerShdw blurRad="38100" dist="38100" dir="2700000" algn="tl">
                    <a:srgbClr val="000000"/>
                  </a:outerShdw>
                </a:effectLst>
                <a:latin typeface="+mn-lt"/>
                <a:cs typeface="Arial" charset="0"/>
              </a:rPr>
              <a:t> </a:t>
            </a:r>
            <a:r>
              <a:rPr lang="en-GB" sz="2400" b="1" u="sng" dirty="0" smtClean="0">
                <a:solidFill>
                  <a:srgbClr val="FFFF00"/>
                </a:solidFill>
                <a:effectLst>
                  <a:outerShdw blurRad="38100" dist="38100" dir="2700000" algn="tl">
                    <a:srgbClr val="000000"/>
                  </a:outerShdw>
                </a:effectLst>
                <a:latin typeface="+mn-lt"/>
                <a:cs typeface="Arial" charset="0"/>
              </a:rPr>
              <a:t>Nomenclature</a:t>
            </a:r>
          </a:p>
        </p:txBody>
      </p:sp>
      <p:sp>
        <p:nvSpPr>
          <p:cNvPr id="6" name="Rectangle 5"/>
          <p:cNvSpPr/>
          <p:nvPr/>
        </p:nvSpPr>
        <p:spPr>
          <a:xfrm>
            <a:off x="5724128" y="3349030"/>
            <a:ext cx="3440058" cy="584775"/>
          </a:xfrm>
          <a:prstGeom prst="rect">
            <a:avLst/>
          </a:prstGeom>
        </p:spPr>
        <p:txBody>
          <a:bodyPr wrap="square">
            <a:spAutoFit/>
          </a:bodyPr>
          <a:lstStyle/>
          <a:p>
            <a:pPr algn="ctr"/>
            <a:r>
              <a:rPr lang="en-GB" sz="1600" dirty="0" smtClean="0">
                <a:latin typeface="+mn-lt"/>
              </a:rPr>
              <a:t>Emblem </a:t>
            </a:r>
            <a:r>
              <a:rPr lang="en-GB" sz="1600" dirty="0">
                <a:latin typeface="+mn-lt"/>
              </a:rPr>
              <a:t>used by post-independence </a:t>
            </a:r>
            <a:r>
              <a:rPr lang="en-GB" sz="1600" dirty="0" smtClean="0">
                <a:latin typeface="+mn-lt"/>
              </a:rPr>
              <a:t>pied-noir associations</a:t>
            </a:r>
            <a:endParaRPr lang="en-GB" sz="1600" dirty="0"/>
          </a:p>
        </p:txBody>
      </p:sp>
    </p:spTree>
    <p:extLst>
      <p:ext uri="{BB962C8B-B14F-4D97-AF65-F5344CB8AC3E}">
        <p14:creationId xmlns:p14="http://schemas.microsoft.com/office/powerpoint/2010/main" val="287990487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521434"/>
          </a:xfrm>
          <a:prstGeom prst="rect">
            <a:avLst/>
          </a:prstGeom>
        </p:spPr>
        <p:txBody>
          <a:bodyPr lIns="540000" tIns="540000" rIns="540000" bIns="540000">
            <a:spAutoFit/>
          </a:bodyPr>
          <a:lstStyle/>
          <a:p>
            <a:pPr>
              <a:defRPr/>
            </a:pPr>
            <a:r>
              <a:rPr lang="en-GB" sz="2800" b="1" u="sng" dirty="0">
                <a:effectLst>
                  <a:outerShdw blurRad="38100" dist="38100" dir="2700000" algn="tl">
                    <a:srgbClr val="000000"/>
                  </a:outerShdw>
                </a:effectLst>
                <a:latin typeface="+mn-lt"/>
              </a:rPr>
              <a:t>2. Algiers of the </a:t>
            </a:r>
            <a:r>
              <a:rPr lang="en-GB" sz="2800" b="1" u="sng" dirty="0" err="1">
                <a:effectLst>
                  <a:outerShdw blurRad="38100" dist="38100" dir="2700000" algn="tl">
                    <a:srgbClr val="000000"/>
                  </a:outerShdw>
                </a:effectLst>
                <a:latin typeface="+mn-lt"/>
              </a:rPr>
              <a:t>Pieds</a:t>
            </a:r>
            <a:r>
              <a:rPr lang="en-GB" sz="2800" b="1" u="sng" dirty="0">
                <a:effectLst>
                  <a:outerShdw blurRad="38100" dist="38100" dir="2700000" algn="tl">
                    <a:srgbClr val="000000"/>
                  </a:outerShdw>
                </a:effectLst>
                <a:latin typeface="+mn-lt"/>
              </a:rPr>
              <a:t>-Noirs: </a:t>
            </a:r>
            <a:r>
              <a:rPr lang="en-GB" sz="2800" b="1" u="sng" dirty="0" err="1">
                <a:effectLst>
                  <a:outerShdw blurRad="38100" dist="38100" dir="2700000" algn="tl">
                    <a:srgbClr val="000000"/>
                  </a:outerShdw>
                </a:effectLst>
                <a:latin typeface="+mn-lt"/>
              </a:rPr>
              <a:t>Cagayous</a:t>
            </a:r>
            <a:endParaRPr lang="en-GB" sz="2800" b="1" u="sng" dirty="0">
              <a:effectLst>
                <a:outerShdw blurRad="38100" dist="38100" dir="2700000" algn="tl">
                  <a:srgbClr val="000000"/>
                </a:outerShdw>
              </a:effectLst>
              <a:latin typeface="+mn-lt"/>
            </a:endParaRPr>
          </a:p>
        </p:txBody>
      </p:sp>
      <p:sp>
        <p:nvSpPr>
          <p:cNvPr id="25604"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GB" altLang="en-US">
              <a:solidFill>
                <a:prstClr val="white"/>
              </a:solidFill>
              <a:latin typeface="Calibri" pitchFamily="34" charset="0"/>
              <a:cs typeface="Arial" charset="0"/>
            </a:endParaRPr>
          </a:p>
        </p:txBody>
      </p:sp>
      <p:pic>
        <p:nvPicPr>
          <p:cNvPr id="2050" name="Picture 2" descr="http://jessnevins.com/blog/wp-content/uploads/2015/03/cagayous.gif"/>
          <p:cNvPicPr>
            <a:picLocks noChangeAspect="1" noChangeArrowheads="1"/>
          </p:cNvPicPr>
          <p:nvPr/>
        </p:nvPicPr>
        <p:blipFill rotWithShape="1">
          <a:blip r:embed="rId3">
            <a:extLst>
              <a:ext uri="{28A0092B-C50C-407E-A947-70E740481C1C}">
                <a14:useLocalDpi xmlns:a14="http://schemas.microsoft.com/office/drawing/2010/main" val="0"/>
              </a:ext>
            </a:extLst>
          </a:blip>
          <a:srcRect l="7766" t="15775" r="8597" b="11314"/>
          <a:stretch/>
        </p:blipFill>
        <p:spPr bwMode="auto">
          <a:xfrm>
            <a:off x="5148064" y="1052735"/>
            <a:ext cx="4010337" cy="5469477"/>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36626" y="548680"/>
            <a:ext cx="5616738" cy="7769298"/>
          </a:xfrm>
          <a:prstGeom prst="rect">
            <a:avLst/>
          </a:prstGeom>
        </p:spPr>
        <p:txBody>
          <a:bodyPr wrap="square" lIns="540000" tIns="540000" rIns="540000" bIns="540000">
            <a:spAutoFit/>
          </a:bodyPr>
          <a:lstStyle/>
          <a:p>
            <a:pPr fontAlgn="base">
              <a:spcBef>
                <a:spcPct val="0"/>
              </a:spcBef>
              <a:spcAft>
                <a:spcPct val="0"/>
              </a:spcAft>
              <a:defRPr/>
            </a:pPr>
            <a:endParaRPr lang="en-GB" sz="1000" u="sng" dirty="0" smtClean="0">
              <a:solidFill>
                <a:srgbClr val="FF0000"/>
              </a:solidFill>
              <a:effectLst>
                <a:outerShdw blurRad="38100" dist="38100" dir="2700000" algn="tl">
                  <a:srgbClr val="000000"/>
                </a:outerShdw>
              </a:effectLst>
              <a:latin typeface="+mn-lt"/>
              <a:cs typeface="Arial" charset="0"/>
            </a:endParaRPr>
          </a:p>
          <a:p>
            <a:pPr marL="342900" indent="-342900" fontAlgn="base">
              <a:spcBef>
                <a:spcPct val="0"/>
              </a:spcBef>
              <a:spcAft>
                <a:spcPct val="0"/>
              </a:spcAft>
              <a:buFont typeface="Arial" panose="020B0604020202020204" pitchFamily="34" charset="0"/>
              <a:buChar char="•"/>
              <a:defRPr/>
            </a:pPr>
            <a:r>
              <a:rPr lang="en-GB" b="1" dirty="0" smtClean="0">
                <a:solidFill>
                  <a:srgbClr val="FFFF00"/>
                </a:solidFill>
                <a:latin typeface="+mn-lt"/>
                <a:cs typeface="Arial" charset="0"/>
              </a:rPr>
              <a:t>Character created by ‘Musette,’ nom-de-plume of </a:t>
            </a:r>
            <a:r>
              <a:rPr lang="en-GB" b="1" dirty="0" err="1" smtClean="0">
                <a:solidFill>
                  <a:srgbClr val="FFFF00"/>
                </a:solidFill>
                <a:latin typeface="+mn-lt"/>
                <a:cs typeface="Arial" charset="0"/>
              </a:rPr>
              <a:t>Auguste</a:t>
            </a:r>
            <a:r>
              <a:rPr lang="en-GB" b="1" dirty="0" smtClean="0">
                <a:solidFill>
                  <a:srgbClr val="FFFF00"/>
                </a:solidFill>
                <a:latin typeface="+mn-lt"/>
                <a:cs typeface="Arial" charset="0"/>
              </a:rPr>
              <a:t> </a:t>
            </a:r>
            <a:r>
              <a:rPr lang="en-GB" b="1" dirty="0" err="1" smtClean="0">
                <a:solidFill>
                  <a:srgbClr val="FFFF00"/>
                </a:solidFill>
                <a:latin typeface="+mn-lt"/>
                <a:cs typeface="Arial" charset="0"/>
              </a:rPr>
              <a:t>Robinet</a:t>
            </a:r>
            <a:r>
              <a:rPr lang="en-GB" b="1" dirty="0" smtClean="0">
                <a:solidFill>
                  <a:srgbClr val="FFFF00"/>
                </a:solidFill>
                <a:latin typeface="+mn-lt"/>
                <a:cs typeface="Arial" charset="0"/>
              </a:rPr>
              <a:t> (1862–1930), colonial administrator – inspector of orphanages in Bab-el-</a:t>
            </a:r>
            <a:r>
              <a:rPr lang="en-GB" b="1" dirty="0" err="1" smtClean="0">
                <a:solidFill>
                  <a:srgbClr val="FFFF00"/>
                </a:solidFill>
                <a:latin typeface="+mn-lt"/>
                <a:cs typeface="Arial" charset="0"/>
              </a:rPr>
              <a:t>Oued</a:t>
            </a:r>
            <a:endParaRPr lang="en-GB" b="1" dirty="0" smtClean="0">
              <a:solidFill>
                <a:srgbClr val="FFFF00"/>
              </a:solidFill>
              <a:latin typeface="+mn-lt"/>
              <a:cs typeface="Arial" charset="0"/>
            </a:endParaRPr>
          </a:p>
          <a:p>
            <a:pPr marL="342900" indent="-342900" fontAlgn="base">
              <a:spcBef>
                <a:spcPct val="0"/>
              </a:spcBef>
              <a:spcAft>
                <a:spcPct val="0"/>
              </a:spcAft>
              <a:buFont typeface="Arial" panose="020B0604020202020204" pitchFamily="34" charset="0"/>
              <a:buChar char="•"/>
              <a:defRPr/>
            </a:pPr>
            <a:r>
              <a:rPr lang="en-GB" b="1" i="1" dirty="0" smtClean="0">
                <a:solidFill>
                  <a:srgbClr val="FFFF00"/>
                </a:solidFill>
                <a:latin typeface="+mn-lt"/>
                <a:cs typeface="Arial" charset="0"/>
              </a:rPr>
              <a:t>Le </a:t>
            </a:r>
            <a:r>
              <a:rPr lang="en-GB" b="1" i="1" dirty="0" err="1" smtClean="0">
                <a:solidFill>
                  <a:srgbClr val="FFFF00"/>
                </a:solidFill>
                <a:latin typeface="+mn-lt"/>
                <a:cs typeface="Arial" charset="0"/>
              </a:rPr>
              <a:t>roi</a:t>
            </a:r>
            <a:r>
              <a:rPr lang="en-GB" b="1" i="1" dirty="0" smtClean="0">
                <a:solidFill>
                  <a:srgbClr val="FFFF00"/>
                </a:solidFill>
                <a:latin typeface="+mn-lt"/>
                <a:cs typeface="Arial" charset="0"/>
              </a:rPr>
              <a:t> des </a:t>
            </a:r>
            <a:r>
              <a:rPr lang="en-GB" b="1" i="1" dirty="0" err="1" smtClean="0">
                <a:solidFill>
                  <a:srgbClr val="FFFF00"/>
                </a:solidFill>
                <a:latin typeface="+mn-lt"/>
                <a:cs typeface="Arial" charset="0"/>
              </a:rPr>
              <a:t>Salaouetches</a:t>
            </a:r>
            <a:r>
              <a:rPr lang="en-GB" b="1" i="1" dirty="0" smtClean="0">
                <a:solidFill>
                  <a:srgbClr val="FFFF00"/>
                </a:solidFill>
                <a:latin typeface="+mn-lt"/>
                <a:cs typeface="Arial" charset="0"/>
              </a:rPr>
              <a:t> </a:t>
            </a:r>
            <a:r>
              <a:rPr lang="en-GB" b="1" dirty="0" smtClean="0">
                <a:solidFill>
                  <a:srgbClr val="FFFF00"/>
                </a:solidFill>
                <a:latin typeface="+mn-lt"/>
                <a:cs typeface="Arial" charset="0"/>
              </a:rPr>
              <a:t>= king of the layabouts </a:t>
            </a:r>
          </a:p>
          <a:p>
            <a:pPr marL="342900" indent="-342900" fontAlgn="base">
              <a:spcBef>
                <a:spcPct val="0"/>
              </a:spcBef>
              <a:spcAft>
                <a:spcPct val="0"/>
              </a:spcAft>
              <a:buFont typeface="Arial" panose="020B0604020202020204" pitchFamily="34" charset="0"/>
              <a:buChar char="•"/>
              <a:defRPr/>
            </a:pPr>
            <a:r>
              <a:rPr lang="en-GB" b="1" dirty="0" smtClean="0">
                <a:solidFill>
                  <a:srgbClr val="FFFF00"/>
                </a:solidFill>
                <a:latin typeface="+mn-lt"/>
                <a:cs typeface="Arial" charset="0"/>
              </a:rPr>
              <a:t>Stories </a:t>
            </a:r>
            <a:r>
              <a:rPr lang="en-GB" dirty="0" smtClean="0">
                <a:solidFill>
                  <a:srgbClr val="FFFF00"/>
                </a:solidFill>
                <a:latin typeface="+mn-lt"/>
                <a:cs typeface="Arial" charset="0"/>
              </a:rPr>
              <a:t>(published 1894–1920) </a:t>
            </a:r>
            <a:r>
              <a:rPr lang="en-GB" b="1" dirty="0" smtClean="0">
                <a:solidFill>
                  <a:srgbClr val="FFFF00"/>
                </a:solidFill>
                <a:latin typeface="+mn-lt"/>
                <a:cs typeface="Arial" charset="0"/>
              </a:rPr>
              <a:t>concentrate on </a:t>
            </a:r>
            <a:r>
              <a:rPr lang="en-GB" b="1" dirty="0" err="1" smtClean="0">
                <a:solidFill>
                  <a:srgbClr val="FFFF00"/>
                </a:solidFill>
                <a:latin typeface="+mn-lt"/>
                <a:cs typeface="Arial" charset="0"/>
              </a:rPr>
              <a:t>Cagayous</a:t>
            </a:r>
            <a:r>
              <a:rPr lang="en-GB" b="1" dirty="0" smtClean="0">
                <a:solidFill>
                  <a:srgbClr val="FFFF00"/>
                </a:solidFill>
                <a:latin typeface="+mn-lt"/>
                <a:cs typeface="Arial" charset="0"/>
              </a:rPr>
              <a:t>’ street escapades in Bab-el-</a:t>
            </a:r>
            <a:r>
              <a:rPr lang="en-GB" b="1" dirty="0" err="1" smtClean="0">
                <a:solidFill>
                  <a:srgbClr val="FFFF00"/>
                </a:solidFill>
                <a:latin typeface="+mn-lt"/>
                <a:cs typeface="Arial" charset="0"/>
              </a:rPr>
              <a:t>Oued</a:t>
            </a:r>
            <a:r>
              <a:rPr lang="en-GB" b="1" dirty="0" smtClean="0">
                <a:solidFill>
                  <a:srgbClr val="FFFF00"/>
                </a:solidFill>
                <a:latin typeface="+mn-lt"/>
                <a:cs typeface="Arial" charset="0"/>
              </a:rPr>
              <a:t> and  Marine Quarter  </a:t>
            </a:r>
            <a:r>
              <a:rPr lang="en-GB" dirty="0" smtClean="0">
                <a:solidFill>
                  <a:srgbClr val="FFFF00"/>
                </a:solidFill>
                <a:latin typeface="+mn-lt"/>
                <a:cs typeface="Arial" charset="0"/>
              </a:rPr>
              <a:t>(only occasional forays into the Casbah or hillside French villas)</a:t>
            </a:r>
          </a:p>
          <a:p>
            <a:pPr marL="342900" indent="-342900" fontAlgn="base">
              <a:spcBef>
                <a:spcPct val="0"/>
              </a:spcBef>
              <a:spcAft>
                <a:spcPct val="0"/>
              </a:spcAft>
              <a:buFont typeface="Arial" panose="020B0604020202020204" pitchFamily="34" charset="0"/>
              <a:buChar char="•"/>
              <a:defRPr/>
            </a:pPr>
            <a:r>
              <a:rPr lang="en-GB" b="1" dirty="0" smtClean="0">
                <a:solidFill>
                  <a:srgbClr val="FFFF00"/>
                </a:solidFill>
                <a:latin typeface="+mn-lt"/>
                <a:cs typeface="Arial" charset="0"/>
              </a:rPr>
              <a:t>Speaks plebeian </a:t>
            </a:r>
            <a:r>
              <a:rPr lang="en-GB" b="1" i="1" dirty="0" err="1" smtClean="0">
                <a:solidFill>
                  <a:srgbClr val="FFFF00"/>
                </a:solidFill>
                <a:latin typeface="+mn-lt"/>
                <a:cs typeface="Arial" charset="0"/>
              </a:rPr>
              <a:t>patouète</a:t>
            </a:r>
            <a:r>
              <a:rPr lang="en-GB" b="1" i="1" dirty="0" smtClean="0">
                <a:solidFill>
                  <a:srgbClr val="FFFF00"/>
                </a:solidFill>
                <a:latin typeface="+mn-lt"/>
                <a:cs typeface="Arial" charset="0"/>
              </a:rPr>
              <a:t>  </a:t>
            </a:r>
            <a:r>
              <a:rPr lang="en-GB" b="1" dirty="0" smtClean="0">
                <a:solidFill>
                  <a:srgbClr val="FFFF00"/>
                </a:solidFill>
                <a:latin typeface="+mn-lt"/>
                <a:cs typeface="Arial" charset="0"/>
              </a:rPr>
              <a:t>(‘potato-eater’) Algiers-French dialect; uses coarse language </a:t>
            </a:r>
          </a:p>
          <a:p>
            <a:pPr marL="342900" indent="-342900" fontAlgn="base">
              <a:spcBef>
                <a:spcPct val="0"/>
              </a:spcBef>
              <a:spcAft>
                <a:spcPct val="0"/>
              </a:spcAft>
              <a:buFont typeface="Arial" panose="020B0604020202020204" pitchFamily="34" charset="0"/>
              <a:buChar char="•"/>
              <a:defRPr/>
            </a:pPr>
            <a:r>
              <a:rPr lang="en-GB" b="1" dirty="0" smtClean="0">
                <a:solidFill>
                  <a:srgbClr val="FFFF00"/>
                </a:solidFill>
                <a:latin typeface="+mn-lt"/>
                <a:cs typeface="Arial" charset="0"/>
              </a:rPr>
              <a:t>Stories act as a </a:t>
            </a:r>
            <a:r>
              <a:rPr lang="en-GB" b="1" dirty="0" err="1" smtClean="0">
                <a:solidFill>
                  <a:srgbClr val="FFFF00"/>
                </a:solidFill>
                <a:latin typeface="+mn-lt"/>
                <a:cs typeface="Arial" charset="0"/>
              </a:rPr>
              <a:t>vessal</a:t>
            </a:r>
            <a:r>
              <a:rPr lang="en-GB" b="1" dirty="0" smtClean="0">
                <a:solidFill>
                  <a:srgbClr val="FFFF00"/>
                </a:solidFill>
                <a:latin typeface="+mn-lt"/>
                <a:cs typeface="Arial" charset="0"/>
              </a:rPr>
              <a:t> for satire and for exploring political satire issues:</a:t>
            </a:r>
          </a:p>
          <a:p>
            <a:pPr marL="800100" lvl="1" indent="-342900" fontAlgn="base">
              <a:spcBef>
                <a:spcPct val="0"/>
              </a:spcBef>
              <a:spcAft>
                <a:spcPct val="0"/>
              </a:spcAft>
              <a:buFontTx/>
              <a:buChar char="-"/>
              <a:defRPr/>
            </a:pPr>
            <a:r>
              <a:rPr lang="en-GB" dirty="0" smtClean="0">
                <a:solidFill>
                  <a:srgbClr val="FFFF00"/>
                </a:solidFill>
                <a:latin typeface="+mn-lt"/>
                <a:cs typeface="Arial" charset="0"/>
              </a:rPr>
              <a:t>Anti-Semitism</a:t>
            </a:r>
          </a:p>
          <a:p>
            <a:pPr marL="800100" lvl="1" indent="-342900" fontAlgn="base">
              <a:spcBef>
                <a:spcPct val="0"/>
              </a:spcBef>
              <a:spcAft>
                <a:spcPct val="0"/>
              </a:spcAft>
              <a:buFontTx/>
              <a:buChar char="-"/>
              <a:defRPr/>
            </a:pPr>
            <a:r>
              <a:rPr lang="en-GB" dirty="0" smtClean="0">
                <a:solidFill>
                  <a:srgbClr val="FFFF00"/>
                </a:solidFill>
                <a:latin typeface="+mn-lt"/>
                <a:cs typeface="Arial" charset="0"/>
              </a:rPr>
              <a:t>Debates about Algerian autonomy</a:t>
            </a:r>
          </a:p>
          <a:p>
            <a:pPr marL="800100" lvl="1" indent="-342900" fontAlgn="base">
              <a:spcBef>
                <a:spcPct val="0"/>
              </a:spcBef>
              <a:spcAft>
                <a:spcPct val="0"/>
              </a:spcAft>
              <a:buFontTx/>
              <a:buChar char="-"/>
              <a:defRPr/>
            </a:pPr>
            <a:r>
              <a:rPr lang="en-GB" dirty="0" smtClean="0">
                <a:solidFill>
                  <a:srgbClr val="FFFF00"/>
                </a:solidFill>
                <a:latin typeface="+mn-lt"/>
                <a:cs typeface="Arial" charset="0"/>
              </a:rPr>
              <a:t>Stands for election in Paris as </a:t>
            </a:r>
            <a:r>
              <a:rPr lang="en-GB" i="1" dirty="0" err="1" smtClean="0">
                <a:solidFill>
                  <a:srgbClr val="FFFF00"/>
                </a:solidFill>
                <a:latin typeface="+mn-lt"/>
                <a:cs typeface="Arial" charset="0"/>
              </a:rPr>
              <a:t>antitout</a:t>
            </a:r>
            <a:r>
              <a:rPr lang="en-GB" i="1" dirty="0" smtClean="0">
                <a:solidFill>
                  <a:srgbClr val="FFFF00"/>
                </a:solidFill>
                <a:latin typeface="+mn-lt"/>
                <a:cs typeface="Arial" charset="0"/>
              </a:rPr>
              <a:t> </a:t>
            </a:r>
            <a:r>
              <a:rPr lang="en-GB" dirty="0" smtClean="0">
                <a:solidFill>
                  <a:srgbClr val="FFFF00"/>
                </a:solidFill>
                <a:latin typeface="+mn-lt"/>
                <a:cs typeface="Arial" charset="0"/>
              </a:rPr>
              <a:t>(‘anti-everything’) candidate  </a:t>
            </a:r>
          </a:p>
          <a:p>
            <a:pPr marL="342900" indent="-342900" fontAlgn="base">
              <a:spcBef>
                <a:spcPct val="0"/>
              </a:spcBef>
              <a:spcAft>
                <a:spcPct val="0"/>
              </a:spcAft>
              <a:buFont typeface="Arial" panose="020B0604020202020204" pitchFamily="34" charset="0"/>
              <a:buChar char="•"/>
              <a:defRPr/>
            </a:pPr>
            <a:endParaRPr lang="en-GB" sz="2400" dirty="0" smtClean="0">
              <a:solidFill>
                <a:srgbClr val="FFFF00"/>
              </a:solidFill>
              <a:cs typeface="Arial" charset="0"/>
            </a:endParaRPr>
          </a:p>
          <a:p>
            <a:pPr fontAlgn="base">
              <a:spcBef>
                <a:spcPct val="0"/>
              </a:spcBef>
              <a:spcAft>
                <a:spcPct val="0"/>
              </a:spcAft>
              <a:defRPr/>
            </a:pPr>
            <a:endParaRPr lang="en-GB" sz="2400" u="sng" dirty="0" smtClean="0">
              <a:solidFill>
                <a:srgbClr val="FFFF00"/>
              </a:solidFill>
              <a:effectLst>
                <a:outerShdw blurRad="38100" dist="38100" dir="2700000" algn="tl">
                  <a:srgbClr val="000000"/>
                </a:outerShdw>
              </a:effectLst>
              <a:cs typeface="Arial" charset="0"/>
            </a:endParaRPr>
          </a:p>
          <a:p>
            <a:pPr marL="285750" indent="-285750" fontAlgn="base">
              <a:spcBef>
                <a:spcPct val="0"/>
              </a:spcBef>
              <a:spcAft>
                <a:spcPct val="0"/>
              </a:spcAft>
              <a:buFont typeface="Arial" panose="020B0604020202020204" pitchFamily="34" charset="0"/>
              <a:buChar char="•"/>
              <a:defRPr/>
            </a:pPr>
            <a:endParaRPr lang="en-GB" sz="1600" b="1" dirty="0" smtClean="0">
              <a:solidFill>
                <a:srgbClr val="FF0000"/>
              </a:solidFill>
            </a:endParaRPr>
          </a:p>
        </p:txBody>
      </p:sp>
    </p:spTree>
    <p:extLst>
      <p:ext uri="{BB962C8B-B14F-4D97-AF65-F5344CB8AC3E}">
        <p14:creationId xmlns:p14="http://schemas.microsoft.com/office/powerpoint/2010/main" val="386005269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a:defRPr/>
            </a:pPr>
            <a:endParaRPr lang="en-GB" b="1" dirty="0">
              <a:solidFill>
                <a:srgbClr val="FF0000"/>
              </a:solidFill>
              <a:effectLst>
                <a:outerShdw blurRad="38100" dist="38100" dir="2700000" algn="tl">
                  <a:srgbClr val="000000">
                    <a:alpha val="43137"/>
                  </a:srgbClr>
                </a:outerShdw>
              </a:effectLst>
              <a:cs typeface="Arial" charset="0"/>
            </a:endParaRPr>
          </a:p>
        </p:txBody>
      </p:sp>
      <p:sp>
        <p:nvSpPr>
          <p:cNvPr id="25604"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GB" altLang="en-US">
              <a:solidFill>
                <a:prstClr val="white"/>
              </a:solidFill>
              <a:latin typeface="Calibri" pitchFamily="34" charset="0"/>
              <a:cs typeface="Arial" charset="0"/>
            </a:endParaRPr>
          </a:p>
        </p:txBody>
      </p:sp>
      <p:sp>
        <p:nvSpPr>
          <p:cNvPr id="8" name="Rectangle 7"/>
          <p:cNvSpPr/>
          <p:nvPr/>
        </p:nvSpPr>
        <p:spPr>
          <a:xfrm>
            <a:off x="-26988" y="2996952"/>
            <a:ext cx="9159876" cy="2937206"/>
          </a:xfrm>
          <a:prstGeom prst="rect">
            <a:avLst/>
          </a:prstGeom>
        </p:spPr>
        <p:txBody>
          <a:bodyPr lIns="540000" tIns="540000" rIns="540000" bIns="540000">
            <a:spAutoFit/>
          </a:bodyPr>
          <a:lstStyle/>
          <a:p>
            <a:pPr fontAlgn="base">
              <a:spcBef>
                <a:spcPct val="0"/>
              </a:spcBef>
              <a:spcAft>
                <a:spcPct val="0"/>
              </a:spcAft>
              <a:defRPr/>
            </a:pPr>
            <a:endParaRPr lang="en-GB" sz="2400" dirty="0" smtClean="0">
              <a:solidFill>
                <a:srgbClr val="FFFFFF"/>
              </a:solidFill>
              <a:cs typeface="Arial" charset="0"/>
            </a:endParaRPr>
          </a:p>
          <a:p>
            <a:pPr fontAlgn="base">
              <a:spcBef>
                <a:spcPct val="0"/>
              </a:spcBef>
              <a:spcAft>
                <a:spcPct val="0"/>
              </a:spcAft>
              <a:defRPr/>
            </a:pPr>
            <a:endParaRPr lang="en-GB" sz="2400" dirty="0" smtClean="0">
              <a:solidFill>
                <a:srgbClr val="FFFFFF"/>
              </a:solidFill>
              <a:cs typeface="Arial" charset="0"/>
            </a:endParaRPr>
          </a:p>
          <a:p>
            <a:pPr fontAlgn="base">
              <a:spcBef>
                <a:spcPct val="0"/>
              </a:spcBef>
              <a:spcAft>
                <a:spcPct val="0"/>
              </a:spcAft>
              <a:defRPr/>
            </a:pPr>
            <a:endParaRPr lang="en-GB" sz="2400" i="1" dirty="0" smtClean="0">
              <a:solidFill>
                <a:srgbClr val="FFFFFF"/>
              </a:solidFill>
              <a:cs typeface="Arial" charset="0"/>
            </a:endParaRPr>
          </a:p>
          <a:p>
            <a:pPr marL="342900" indent="-342900" fontAlgn="base">
              <a:spcBef>
                <a:spcPct val="0"/>
              </a:spcBef>
              <a:spcAft>
                <a:spcPct val="0"/>
              </a:spcAft>
              <a:buFont typeface="Arial" panose="020B0604020202020204" pitchFamily="34" charset="0"/>
              <a:buChar char="•"/>
              <a:defRPr/>
            </a:pPr>
            <a:endParaRPr lang="en-GB" sz="2400" i="1" dirty="0">
              <a:solidFill>
                <a:srgbClr val="FFFFFF"/>
              </a:solidFill>
              <a:cs typeface="Arial" charset="0"/>
            </a:endParaRPr>
          </a:p>
          <a:p>
            <a:pPr marL="342900" indent="-342900" fontAlgn="base">
              <a:spcBef>
                <a:spcPct val="0"/>
              </a:spcBef>
              <a:spcAft>
                <a:spcPct val="0"/>
              </a:spcAft>
              <a:buFont typeface="Arial" panose="020B0604020202020204" pitchFamily="34" charset="0"/>
              <a:buChar char="•"/>
              <a:defRPr/>
            </a:pPr>
            <a:endParaRPr lang="en-GB" sz="2400" i="1" dirty="0">
              <a:solidFill>
                <a:srgbClr val="FFFFFF"/>
              </a:solidFill>
              <a:cs typeface="Arial" charset="0"/>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4231" y="-3175"/>
            <a:ext cx="4418657" cy="29622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le 6"/>
          <p:cNvSpPr/>
          <p:nvPr/>
        </p:nvSpPr>
        <p:spPr>
          <a:xfrm>
            <a:off x="5587038" y="2661689"/>
            <a:ext cx="3695746" cy="5159014"/>
          </a:xfrm>
          <a:prstGeom prst="rect">
            <a:avLst/>
          </a:prstGeom>
        </p:spPr>
        <p:txBody>
          <a:bodyPr wrap="square" lIns="540000" tIns="360000" rIns="540000" bIns="360000">
            <a:spAutoFit/>
          </a:bodyPr>
          <a:lstStyle/>
          <a:p>
            <a:pPr algn="r" fontAlgn="base">
              <a:spcBef>
                <a:spcPct val="0"/>
              </a:spcBef>
              <a:spcAft>
                <a:spcPct val="0"/>
              </a:spcAft>
              <a:defRPr/>
            </a:pPr>
            <a:r>
              <a:rPr lang="en-GB" b="1" u="sng" dirty="0" smtClean="0">
                <a:solidFill>
                  <a:srgbClr val="FFFF00"/>
                </a:solidFill>
                <a:latin typeface="+mn-lt"/>
                <a:cs typeface="Arial" charset="0"/>
              </a:rPr>
              <a:t>Key works</a:t>
            </a:r>
          </a:p>
          <a:p>
            <a:pPr algn="r" fontAlgn="base">
              <a:spcBef>
                <a:spcPct val="0"/>
              </a:spcBef>
              <a:spcAft>
                <a:spcPct val="0"/>
              </a:spcAft>
              <a:defRPr/>
            </a:pPr>
            <a:r>
              <a:rPr lang="en-GB" b="1" i="1" dirty="0">
                <a:latin typeface="+mn-lt"/>
                <a:cs typeface="Arial" charset="0"/>
              </a:rPr>
              <a:t>The Stranger </a:t>
            </a:r>
            <a:r>
              <a:rPr lang="en-GB" i="1" dirty="0">
                <a:latin typeface="+mn-lt"/>
                <a:cs typeface="Arial" charset="0"/>
              </a:rPr>
              <a:t>(</a:t>
            </a:r>
            <a:r>
              <a:rPr lang="en-GB" i="1" dirty="0" err="1">
                <a:latin typeface="+mn-lt"/>
                <a:cs typeface="Arial" charset="0"/>
              </a:rPr>
              <a:t>L'Étranger</a:t>
            </a:r>
            <a:r>
              <a:rPr lang="en-GB" i="1" dirty="0">
                <a:latin typeface="+mn-lt"/>
                <a:cs typeface="Arial" charset="0"/>
              </a:rPr>
              <a:t>, </a:t>
            </a:r>
            <a:r>
              <a:rPr lang="en-GB" dirty="0">
                <a:latin typeface="+mn-lt"/>
                <a:cs typeface="Arial" charset="0"/>
              </a:rPr>
              <a:t>often </a:t>
            </a:r>
            <a:r>
              <a:rPr lang="en-GB" dirty="0" smtClean="0">
                <a:latin typeface="+mn-lt"/>
                <a:cs typeface="Arial" charset="0"/>
              </a:rPr>
              <a:t>translated as </a:t>
            </a:r>
            <a:r>
              <a:rPr lang="en-GB" i="1" dirty="0" smtClean="0">
                <a:latin typeface="+mn-lt"/>
                <a:cs typeface="Arial" charset="0"/>
              </a:rPr>
              <a:t>The </a:t>
            </a:r>
            <a:r>
              <a:rPr lang="en-GB" i="1" dirty="0">
                <a:latin typeface="+mn-lt"/>
                <a:cs typeface="Arial" charset="0"/>
              </a:rPr>
              <a:t>Outsider</a:t>
            </a:r>
            <a:r>
              <a:rPr lang="en-GB" i="1" dirty="0" smtClean="0">
                <a:latin typeface="+mn-lt"/>
                <a:cs typeface="Arial" charset="0"/>
              </a:rPr>
              <a:t>) </a:t>
            </a:r>
            <a:r>
              <a:rPr lang="en-GB" dirty="0" smtClean="0">
                <a:latin typeface="+mn-lt"/>
                <a:cs typeface="Arial" charset="0"/>
              </a:rPr>
              <a:t>(1942)</a:t>
            </a:r>
          </a:p>
          <a:p>
            <a:pPr algn="r" fontAlgn="base">
              <a:spcBef>
                <a:spcPct val="0"/>
              </a:spcBef>
              <a:spcAft>
                <a:spcPct val="0"/>
              </a:spcAft>
              <a:defRPr/>
            </a:pPr>
            <a:r>
              <a:rPr lang="en-GB" b="1" i="1" dirty="0">
                <a:latin typeface="+mn-lt"/>
                <a:cs typeface="Arial" charset="0"/>
              </a:rPr>
              <a:t>The Myth of Sisyphus </a:t>
            </a:r>
            <a:r>
              <a:rPr lang="en-GB" i="1" dirty="0">
                <a:latin typeface="+mn-lt"/>
                <a:cs typeface="Arial" charset="0"/>
              </a:rPr>
              <a:t>(Le </a:t>
            </a:r>
            <a:r>
              <a:rPr lang="en-GB" i="1" dirty="0" err="1">
                <a:latin typeface="+mn-lt"/>
                <a:cs typeface="Arial" charset="0"/>
              </a:rPr>
              <a:t>Mythe</a:t>
            </a:r>
            <a:r>
              <a:rPr lang="en-GB" i="1" dirty="0">
                <a:latin typeface="+mn-lt"/>
                <a:cs typeface="Arial" charset="0"/>
              </a:rPr>
              <a:t> de </a:t>
            </a:r>
            <a:r>
              <a:rPr lang="en-GB" i="1" dirty="0" err="1">
                <a:latin typeface="+mn-lt"/>
                <a:cs typeface="Arial" charset="0"/>
              </a:rPr>
              <a:t>Sisyphe</a:t>
            </a:r>
            <a:r>
              <a:rPr lang="en-GB" dirty="0">
                <a:latin typeface="+mn-lt"/>
                <a:cs typeface="Arial" charset="0"/>
              </a:rPr>
              <a:t>) (1942)</a:t>
            </a:r>
            <a:endParaRPr lang="en-GB" dirty="0" smtClean="0">
              <a:latin typeface="+mn-lt"/>
              <a:cs typeface="Arial" charset="0"/>
            </a:endParaRPr>
          </a:p>
          <a:p>
            <a:pPr algn="r" fontAlgn="base">
              <a:spcBef>
                <a:spcPct val="0"/>
              </a:spcBef>
              <a:spcAft>
                <a:spcPct val="0"/>
              </a:spcAft>
              <a:defRPr/>
            </a:pPr>
            <a:r>
              <a:rPr lang="en-GB" b="1" i="1" dirty="0" smtClean="0">
                <a:latin typeface="+mn-lt"/>
                <a:cs typeface="Arial" charset="0"/>
              </a:rPr>
              <a:t>The </a:t>
            </a:r>
            <a:r>
              <a:rPr lang="en-GB" b="1" i="1" dirty="0">
                <a:latin typeface="+mn-lt"/>
                <a:cs typeface="Arial" charset="0"/>
              </a:rPr>
              <a:t>Plague </a:t>
            </a:r>
            <a:r>
              <a:rPr lang="en-GB" i="1" dirty="0">
                <a:latin typeface="+mn-lt"/>
                <a:cs typeface="Arial" charset="0"/>
              </a:rPr>
              <a:t>(La </a:t>
            </a:r>
            <a:r>
              <a:rPr lang="en-GB" i="1" dirty="0" err="1">
                <a:latin typeface="+mn-lt"/>
                <a:cs typeface="Arial" charset="0"/>
              </a:rPr>
              <a:t>Peste</a:t>
            </a:r>
            <a:r>
              <a:rPr lang="en-GB" i="1" dirty="0">
                <a:latin typeface="+mn-lt"/>
                <a:cs typeface="Arial" charset="0"/>
              </a:rPr>
              <a:t>) </a:t>
            </a:r>
            <a:r>
              <a:rPr lang="en-GB" dirty="0">
                <a:latin typeface="+mn-lt"/>
                <a:cs typeface="Arial" charset="0"/>
              </a:rPr>
              <a:t>(1947)</a:t>
            </a:r>
          </a:p>
          <a:p>
            <a:pPr algn="r" fontAlgn="base">
              <a:spcBef>
                <a:spcPct val="0"/>
              </a:spcBef>
              <a:spcAft>
                <a:spcPct val="0"/>
              </a:spcAft>
              <a:defRPr/>
            </a:pPr>
            <a:r>
              <a:rPr lang="en-GB" b="1" i="1" dirty="0">
                <a:latin typeface="+mn-lt"/>
                <a:cs typeface="Arial" charset="0"/>
              </a:rPr>
              <a:t>The Fall </a:t>
            </a:r>
            <a:r>
              <a:rPr lang="en-GB" i="1" dirty="0">
                <a:latin typeface="+mn-lt"/>
                <a:cs typeface="Arial" charset="0"/>
              </a:rPr>
              <a:t>(La Chute) </a:t>
            </a:r>
            <a:r>
              <a:rPr lang="en-GB" dirty="0">
                <a:latin typeface="+mn-lt"/>
                <a:cs typeface="Arial" charset="0"/>
              </a:rPr>
              <a:t>(1956</a:t>
            </a:r>
            <a:r>
              <a:rPr lang="en-GB" b="1" dirty="0">
                <a:latin typeface="+mn-lt"/>
                <a:cs typeface="Arial" charset="0"/>
              </a:rPr>
              <a:t>)</a:t>
            </a:r>
          </a:p>
          <a:p>
            <a:pPr algn="r" fontAlgn="base">
              <a:spcBef>
                <a:spcPct val="0"/>
              </a:spcBef>
              <a:spcAft>
                <a:spcPct val="0"/>
              </a:spcAft>
              <a:defRPr/>
            </a:pPr>
            <a:r>
              <a:rPr lang="en-GB" b="1" i="1" dirty="0" smtClean="0">
                <a:latin typeface="+mn-lt"/>
                <a:cs typeface="Arial" charset="0"/>
              </a:rPr>
              <a:t>The </a:t>
            </a:r>
            <a:r>
              <a:rPr lang="en-GB" b="1" i="1" dirty="0">
                <a:latin typeface="+mn-lt"/>
                <a:cs typeface="Arial" charset="0"/>
              </a:rPr>
              <a:t>First Man </a:t>
            </a:r>
            <a:r>
              <a:rPr lang="en-GB" i="1" dirty="0">
                <a:latin typeface="+mn-lt"/>
                <a:cs typeface="Arial" charset="0"/>
              </a:rPr>
              <a:t>(Le premier </a:t>
            </a:r>
            <a:r>
              <a:rPr lang="en-GB" i="1" dirty="0" err="1">
                <a:latin typeface="+mn-lt"/>
                <a:cs typeface="Arial" charset="0"/>
              </a:rPr>
              <a:t>homme</a:t>
            </a:r>
            <a:r>
              <a:rPr lang="en-GB" i="1" dirty="0">
                <a:latin typeface="+mn-lt"/>
                <a:cs typeface="Arial" charset="0"/>
              </a:rPr>
              <a:t>) </a:t>
            </a:r>
            <a:r>
              <a:rPr lang="en-GB" dirty="0">
                <a:latin typeface="+mn-lt"/>
                <a:cs typeface="Arial" charset="0"/>
              </a:rPr>
              <a:t>(incomplete, published </a:t>
            </a:r>
            <a:r>
              <a:rPr lang="en-GB" dirty="0" smtClean="0">
                <a:latin typeface="+mn-lt"/>
                <a:cs typeface="Arial" charset="0"/>
              </a:rPr>
              <a:t>1995</a:t>
            </a:r>
            <a:r>
              <a:rPr lang="en-GB" dirty="0" smtClean="0">
                <a:cs typeface="Arial" charset="0"/>
              </a:rPr>
              <a:t>) </a:t>
            </a:r>
            <a:endParaRPr lang="en-GB" u="sng" dirty="0">
              <a:cs typeface="Arial" charset="0"/>
            </a:endParaRPr>
          </a:p>
          <a:p>
            <a:pPr algn="r" fontAlgn="base">
              <a:spcBef>
                <a:spcPct val="0"/>
              </a:spcBef>
              <a:spcAft>
                <a:spcPct val="0"/>
              </a:spcAft>
              <a:defRPr/>
            </a:pPr>
            <a:endParaRPr lang="en-GB" b="1" u="sng" dirty="0" smtClean="0">
              <a:solidFill>
                <a:srgbClr val="FFFF00"/>
              </a:solidFill>
              <a:cs typeface="Arial" charset="0"/>
            </a:endParaRPr>
          </a:p>
          <a:p>
            <a:pPr algn="r" fontAlgn="base">
              <a:spcBef>
                <a:spcPct val="0"/>
              </a:spcBef>
              <a:spcAft>
                <a:spcPct val="0"/>
              </a:spcAft>
              <a:defRPr/>
            </a:pPr>
            <a:endParaRPr lang="en-GB" b="1" u="sng" dirty="0">
              <a:solidFill>
                <a:srgbClr val="FFFF00"/>
              </a:solidFill>
              <a:cs typeface="Arial" charset="0"/>
            </a:endParaRPr>
          </a:p>
          <a:p>
            <a:pPr algn="r" fontAlgn="base">
              <a:spcBef>
                <a:spcPct val="0"/>
              </a:spcBef>
              <a:spcAft>
                <a:spcPct val="0"/>
              </a:spcAft>
              <a:defRPr/>
            </a:pPr>
            <a:endParaRPr lang="en-GB" b="1" u="sng" dirty="0" smtClean="0">
              <a:solidFill>
                <a:srgbClr val="FFFF00"/>
              </a:solidFill>
              <a:cs typeface="Arial" charset="0"/>
            </a:endParaRPr>
          </a:p>
          <a:p>
            <a:pPr algn="r" fontAlgn="base">
              <a:spcBef>
                <a:spcPct val="0"/>
              </a:spcBef>
              <a:spcAft>
                <a:spcPct val="0"/>
              </a:spcAft>
              <a:defRPr/>
            </a:pPr>
            <a:endParaRPr lang="en-GB" dirty="0" smtClean="0">
              <a:solidFill>
                <a:srgbClr val="FFFF00"/>
              </a:solidFill>
              <a:cs typeface="Arial" charset="0"/>
            </a:endParaRPr>
          </a:p>
        </p:txBody>
      </p:sp>
      <p:sp>
        <p:nvSpPr>
          <p:cNvPr id="10" name="Rectangle 9"/>
          <p:cNvSpPr/>
          <p:nvPr/>
        </p:nvSpPr>
        <p:spPr>
          <a:xfrm>
            <a:off x="-11113" y="34724"/>
            <a:ext cx="6269159" cy="6938302"/>
          </a:xfrm>
          <a:prstGeom prst="rect">
            <a:avLst/>
          </a:prstGeom>
        </p:spPr>
        <p:txBody>
          <a:bodyPr wrap="square" lIns="540000" tIns="540000" rIns="540000" bIns="540000">
            <a:spAutoFit/>
          </a:bodyPr>
          <a:lstStyle/>
          <a:p>
            <a:pPr>
              <a:defRPr/>
            </a:pPr>
            <a:r>
              <a:rPr lang="en-GB" sz="2400" b="1" u="sng" dirty="0" smtClean="0">
                <a:solidFill>
                  <a:srgbClr val="FFFFFF"/>
                </a:solidFill>
                <a:effectLst>
                  <a:outerShdw blurRad="38100" dist="38100" dir="2700000" algn="tl">
                    <a:srgbClr val="000000"/>
                  </a:outerShdw>
                </a:effectLst>
                <a:latin typeface="+mn-lt"/>
              </a:rPr>
              <a:t>3. Camus’s Algiers</a:t>
            </a:r>
          </a:p>
          <a:p>
            <a:pPr>
              <a:defRPr/>
            </a:pPr>
            <a:r>
              <a:rPr lang="en-GB" sz="2400" b="1" u="sng" dirty="0" smtClean="0">
                <a:solidFill>
                  <a:srgbClr val="FFFF00"/>
                </a:solidFill>
                <a:latin typeface="+mn-lt"/>
              </a:rPr>
              <a:t>Albert Camus (1913–1960)</a:t>
            </a:r>
          </a:p>
          <a:p>
            <a:pPr fontAlgn="base">
              <a:spcBef>
                <a:spcPct val="0"/>
              </a:spcBef>
              <a:spcAft>
                <a:spcPct val="0"/>
              </a:spcAft>
              <a:defRPr/>
            </a:pPr>
            <a:endParaRPr lang="en-GB" sz="2400" u="sng" dirty="0" smtClean="0">
              <a:solidFill>
                <a:srgbClr val="FFFF00"/>
              </a:solidFill>
              <a:effectLst>
                <a:outerShdw blurRad="38100" dist="38100" dir="2700000" algn="tl">
                  <a:srgbClr val="000000"/>
                </a:outerShdw>
              </a:effectLst>
              <a:latin typeface="+mn-lt"/>
            </a:endParaRPr>
          </a:p>
          <a:p>
            <a:pPr fontAlgn="base">
              <a:spcBef>
                <a:spcPct val="0"/>
              </a:spcBef>
              <a:spcAft>
                <a:spcPct val="0"/>
              </a:spcAft>
              <a:defRPr/>
            </a:pPr>
            <a:endParaRPr lang="en-GB" sz="2400" u="sng" dirty="0" smtClean="0">
              <a:solidFill>
                <a:srgbClr val="FFFF00"/>
              </a:solidFill>
              <a:effectLst>
                <a:outerShdw blurRad="38100" dist="38100" dir="2700000" algn="tl">
                  <a:srgbClr val="000000"/>
                </a:outerShdw>
              </a:effectLst>
              <a:latin typeface="+mn-lt"/>
            </a:endParaRPr>
          </a:p>
          <a:p>
            <a:pPr fontAlgn="base">
              <a:spcBef>
                <a:spcPct val="0"/>
              </a:spcBef>
              <a:spcAft>
                <a:spcPct val="0"/>
              </a:spcAft>
              <a:defRPr/>
            </a:pPr>
            <a:endParaRPr lang="en-GB" sz="2400" u="sng" dirty="0">
              <a:solidFill>
                <a:srgbClr val="FFFF00"/>
              </a:solidFill>
              <a:effectLst>
                <a:outerShdw blurRad="38100" dist="38100" dir="2700000" algn="tl">
                  <a:srgbClr val="000000"/>
                </a:outerShdw>
              </a:effectLst>
              <a:latin typeface="+mn-lt"/>
            </a:endParaRPr>
          </a:p>
          <a:p>
            <a:pPr marL="342900" indent="-342900" fontAlgn="base">
              <a:spcBef>
                <a:spcPct val="0"/>
              </a:spcBef>
              <a:spcAft>
                <a:spcPct val="0"/>
              </a:spcAft>
              <a:buFont typeface="Arial" panose="020B0604020202020204" pitchFamily="34" charset="0"/>
              <a:buChar char="•"/>
              <a:defRPr/>
            </a:pPr>
            <a:r>
              <a:rPr lang="en-GB" sz="2000" dirty="0" smtClean="0">
                <a:solidFill>
                  <a:srgbClr val="FFFF00"/>
                </a:solidFill>
                <a:latin typeface="+mn-lt"/>
              </a:rPr>
              <a:t>b. in coastal town </a:t>
            </a:r>
            <a:r>
              <a:rPr lang="en-GB" sz="2000" dirty="0">
                <a:solidFill>
                  <a:srgbClr val="FFFF00"/>
                </a:solidFill>
                <a:latin typeface="+mn-lt"/>
              </a:rPr>
              <a:t>of </a:t>
            </a:r>
            <a:r>
              <a:rPr lang="en-GB" sz="2000" dirty="0" err="1" smtClean="0">
                <a:solidFill>
                  <a:srgbClr val="FFFF00"/>
                </a:solidFill>
                <a:latin typeface="+mn-lt"/>
              </a:rPr>
              <a:t>Dréan</a:t>
            </a:r>
            <a:r>
              <a:rPr lang="en-GB" sz="2000" dirty="0" smtClean="0">
                <a:solidFill>
                  <a:srgbClr val="FFFF00"/>
                </a:solidFill>
                <a:latin typeface="+mn-lt"/>
              </a:rPr>
              <a:t>, Algeria</a:t>
            </a:r>
          </a:p>
          <a:p>
            <a:pPr marL="342900" indent="-342900" fontAlgn="base">
              <a:spcBef>
                <a:spcPct val="0"/>
              </a:spcBef>
              <a:spcAft>
                <a:spcPct val="0"/>
              </a:spcAft>
              <a:buFont typeface="Arial" panose="020B0604020202020204" pitchFamily="34" charset="0"/>
              <a:buChar char="•"/>
              <a:defRPr/>
            </a:pPr>
            <a:r>
              <a:rPr lang="en-GB" sz="2000" dirty="0" smtClean="0">
                <a:solidFill>
                  <a:srgbClr val="FFFF00"/>
                </a:solidFill>
                <a:latin typeface="+mn-lt"/>
              </a:rPr>
              <a:t>Father died in WWI (1914); grew </a:t>
            </a:r>
            <a:r>
              <a:rPr lang="en-GB" sz="2000" dirty="0">
                <a:solidFill>
                  <a:srgbClr val="FFFF00"/>
                </a:solidFill>
                <a:latin typeface="+mn-lt"/>
              </a:rPr>
              <a:t>up </a:t>
            </a:r>
            <a:r>
              <a:rPr lang="en-GB" sz="2000" dirty="0" smtClean="0">
                <a:solidFill>
                  <a:srgbClr val="FFFF00"/>
                </a:solidFill>
                <a:latin typeface="+mn-lt"/>
              </a:rPr>
              <a:t>with his (illiterate, Spanish-descended) mother in </a:t>
            </a:r>
            <a:r>
              <a:rPr lang="en-GB" sz="2000" dirty="0" err="1" smtClean="0">
                <a:solidFill>
                  <a:srgbClr val="FFFF00"/>
                </a:solidFill>
                <a:latin typeface="+mn-lt"/>
              </a:rPr>
              <a:t>Belcourt</a:t>
            </a:r>
            <a:r>
              <a:rPr lang="en-GB" sz="2000" dirty="0" smtClean="0">
                <a:solidFill>
                  <a:srgbClr val="FFFF00"/>
                </a:solidFill>
                <a:latin typeface="+mn-lt"/>
              </a:rPr>
              <a:t>, Algiers</a:t>
            </a:r>
            <a:endParaRPr lang="en-GB" sz="2000" dirty="0">
              <a:solidFill>
                <a:srgbClr val="FFFF00"/>
              </a:solidFill>
              <a:latin typeface="+mn-lt"/>
            </a:endParaRPr>
          </a:p>
          <a:p>
            <a:pPr marL="342900" indent="-342900" fontAlgn="base">
              <a:spcBef>
                <a:spcPct val="0"/>
              </a:spcBef>
              <a:spcAft>
                <a:spcPct val="0"/>
              </a:spcAft>
              <a:buFont typeface="Arial" panose="020B0604020202020204" pitchFamily="34" charset="0"/>
              <a:buChar char="•"/>
              <a:defRPr/>
            </a:pPr>
            <a:r>
              <a:rPr lang="en-GB" sz="2000" dirty="0" smtClean="0">
                <a:solidFill>
                  <a:srgbClr val="FFFF00"/>
                </a:solidFill>
                <a:latin typeface="+mn-lt"/>
              </a:rPr>
              <a:t>Educated at University of Algiers – played goalkeeper </a:t>
            </a:r>
            <a:r>
              <a:rPr lang="en-GB" sz="2000" dirty="0">
                <a:solidFill>
                  <a:srgbClr val="FFFF00"/>
                </a:solidFill>
                <a:latin typeface="+mn-lt"/>
              </a:rPr>
              <a:t>for </a:t>
            </a:r>
            <a:r>
              <a:rPr lang="en-GB" sz="2000" i="1" dirty="0">
                <a:solidFill>
                  <a:srgbClr val="FFFF00"/>
                </a:solidFill>
                <a:latin typeface="+mn-lt"/>
              </a:rPr>
              <a:t>Racing </a:t>
            </a:r>
            <a:r>
              <a:rPr lang="en-GB" sz="2000" i="1" dirty="0" err="1">
                <a:solidFill>
                  <a:srgbClr val="FFFF00"/>
                </a:solidFill>
                <a:latin typeface="+mn-lt"/>
              </a:rPr>
              <a:t>Universitaire</a:t>
            </a:r>
            <a:r>
              <a:rPr lang="en-GB" sz="2000" i="1" dirty="0">
                <a:solidFill>
                  <a:srgbClr val="FFFF00"/>
                </a:solidFill>
                <a:latin typeface="+mn-lt"/>
              </a:rPr>
              <a:t> </a:t>
            </a:r>
            <a:r>
              <a:rPr lang="en-GB" sz="2000" i="1" dirty="0" err="1" smtClean="0">
                <a:solidFill>
                  <a:srgbClr val="FFFF00"/>
                </a:solidFill>
                <a:latin typeface="+mn-lt"/>
              </a:rPr>
              <a:t>d'Alger</a:t>
            </a:r>
            <a:endParaRPr lang="en-GB" sz="2000" i="1" dirty="0" smtClean="0">
              <a:solidFill>
                <a:srgbClr val="FFFF00"/>
              </a:solidFill>
              <a:latin typeface="+mn-lt"/>
            </a:endParaRPr>
          </a:p>
          <a:p>
            <a:pPr marL="342900" indent="-342900" fontAlgn="base">
              <a:spcBef>
                <a:spcPct val="0"/>
              </a:spcBef>
              <a:spcAft>
                <a:spcPct val="0"/>
              </a:spcAft>
              <a:buFont typeface="Arial" panose="020B0604020202020204" pitchFamily="34" charset="0"/>
              <a:buChar char="•"/>
              <a:defRPr/>
            </a:pPr>
            <a:r>
              <a:rPr lang="en-GB" sz="2000" dirty="0">
                <a:solidFill>
                  <a:srgbClr val="FFFF00"/>
                </a:solidFill>
                <a:latin typeface="+mn-lt"/>
              </a:rPr>
              <a:t>Moved to France – served </a:t>
            </a:r>
            <a:r>
              <a:rPr lang="en-GB" sz="2000" dirty="0" smtClean="0">
                <a:solidFill>
                  <a:srgbClr val="FFFF00"/>
                </a:solidFill>
                <a:latin typeface="+mn-lt"/>
              </a:rPr>
              <a:t>in WWII </a:t>
            </a:r>
            <a:r>
              <a:rPr lang="en-GB" sz="2000" dirty="0">
                <a:solidFill>
                  <a:srgbClr val="FFFF00"/>
                </a:solidFill>
                <a:latin typeface="+mn-lt"/>
              </a:rPr>
              <a:t>resistance </a:t>
            </a:r>
            <a:r>
              <a:rPr lang="en-GB" sz="2000" dirty="0" smtClean="0">
                <a:solidFill>
                  <a:srgbClr val="FFFF00"/>
                </a:solidFill>
                <a:latin typeface="+mn-lt"/>
              </a:rPr>
              <a:t>Worked as journalist, playwright and essayist, gaining fame as novelist and philosopher – notable associates </a:t>
            </a:r>
            <a:r>
              <a:rPr lang="en-GB" sz="2000" dirty="0" err="1" smtClean="0">
                <a:solidFill>
                  <a:srgbClr val="FFFF00"/>
                </a:solidFill>
                <a:latin typeface="+mn-lt"/>
              </a:rPr>
              <a:t>inc.</a:t>
            </a:r>
            <a:r>
              <a:rPr lang="en-GB" sz="2000" dirty="0" smtClean="0">
                <a:solidFill>
                  <a:srgbClr val="FFFF00"/>
                </a:solidFill>
                <a:latin typeface="+mn-lt"/>
              </a:rPr>
              <a:t> Jean-Paul Sartre and Simone de Beauvoir</a:t>
            </a:r>
          </a:p>
          <a:p>
            <a:pPr marL="342900" indent="-342900" fontAlgn="base">
              <a:spcBef>
                <a:spcPct val="0"/>
              </a:spcBef>
              <a:spcAft>
                <a:spcPct val="0"/>
              </a:spcAft>
              <a:buFont typeface="Arial" panose="020B0604020202020204" pitchFamily="34" charset="0"/>
              <a:buChar char="•"/>
              <a:defRPr/>
            </a:pPr>
            <a:r>
              <a:rPr lang="en-GB" sz="2000" dirty="0" smtClean="0">
                <a:solidFill>
                  <a:srgbClr val="FFFF00"/>
                </a:solidFill>
                <a:latin typeface="+mn-lt"/>
              </a:rPr>
              <a:t>Several works commentate on colonialism and Algerian society </a:t>
            </a:r>
            <a:endParaRPr lang="en-GB" dirty="0" smtClean="0">
              <a:solidFill>
                <a:srgbClr val="FFFF00"/>
              </a:solidFill>
              <a:cs typeface="Arial" charset="0"/>
            </a:endParaRPr>
          </a:p>
        </p:txBody>
      </p:sp>
      <p:pic>
        <p:nvPicPr>
          <p:cNvPr id="2" name="Picture 1"/>
          <p:cNvPicPr>
            <a:picLocks noChangeAspect="1"/>
          </p:cNvPicPr>
          <p:nvPr/>
        </p:nvPicPr>
        <p:blipFill>
          <a:blip r:embed="rId4"/>
          <a:stretch>
            <a:fillRect/>
          </a:stretch>
        </p:blipFill>
        <p:spPr>
          <a:xfrm>
            <a:off x="4097993" y="-3175"/>
            <a:ext cx="1598552" cy="2361498"/>
          </a:xfrm>
          <a:prstGeom prst="rect">
            <a:avLst/>
          </a:prstGeom>
        </p:spPr>
      </p:pic>
    </p:spTree>
    <p:extLst>
      <p:ext uri="{BB962C8B-B14F-4D97-AF65-F5344CB8AC3E}">
        <p14:creationId xmlns:p14="http://schemas.microsoft.com/office/powerpoint/2010/main" val="139953787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6988" y="2996952"/>
            <a:ext cx="9159876" cy="2937206"/>
          </a:xfrm>
          <a:prstGeom prst="rect">
            <a:avLst/>
          </a:prstGeom>
        </p:spPr>
        <p:txBody>
          <a:bodyPr lIns="540000" tIns="540000" rIns="540000" bIns="54000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2400" b="0" i="0" u="none" strike="noStrike" kern="1200" cap="none" spc="0" normalizeH="0" baseline="0" noProof="0" dirty="0" smtClean="0">
              <a:ln>
                <a:noFill/>
              </a:ln>
              <a:solidFill>
                <a:srgbClr val="FFFFFF"/>
              </a:solidFill>
              <a:effectLst/>
              <a:uLnTx/>
              <a:uFillTx/>
              <a:latin typeface="Calibri"/>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2400" b="0" i="0" u="none" strike="noStrike" kern="1200" cap="none" spc="0" normalizeH="0" baseline="0" noProof="0" dirty="0" smtClean="0">
              <a:ln>
                <a:noFill/>
              </a:ln>
              <a:solidFill>
                <a:srgbClr val="FFFFFF"/>
              </a:solidFill>
              <a:effectLst/>
              <a:uLnTx/>
              <a:uFillTx/>
              <a:latin typeface="Calibri"/>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2400" b="0" i="1" u="none" strike="noStrike" kern="1200" cap="none" spc="0" normalizeH="0" baseline="0" noProof="0" dirty="0" smtClean="0">
              <a:ln>
                <a:noFill/>
              </a:ln>
              <a:solidFill>
                <a:srgbClr val="FFFFFF"/>
              </a:solidFill>
              <a:effectLst/>
              <a:uLnTx/>
              <a:uFillTx/>
              <a:latin typeface="Calibri"/>
              <a:ea typeface="+mn-ea"/>
              <a:cs typeface="Arial" charset="0"/>
            </a:endParaRPr>
          </a:p>
          <a:p>
            <a:pPr marL="342900" marR="0" lvl="0" indent="-34290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endParaRPr kumimoji="0" lang="en-GB" sz="2400" b="0" i="1" u="none" strike="noStrike" kern="1200" cap="none" spc="0" normalizeH="0" baseline="0" noProof="0" dirty="0">
              <a:ln>
                <a:noFill/>
              </a:ln>
              <a:solidFill>
                <a:srgbClr val="FFFFFF"/>
              </a:solidFill>
              <a:effectLst/>
              <a:uLnTx/>
              <a:uFillTx/>
              <a:latin typeface="Calibri"/>
              <a:ea typeface="+mn-ea"/>
              <a:cs typeface="Arial" charset="0"/>
            </a:endParaRPr>
          </a:p>
          <a:p>
            <a:pPr marL="342900" marR="0" lvl="0" indent="-34290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endParaRPr kumimoji="0" lang="en-GB" sz="2400" b="0" i="1" u="none" strike="noStrike" kern="1200" cap="none" spc="0" normalizeH="0" baseline="0" noProof="0" dirty="0">
              <a:ln>
                <a:noFill/>
              </a:ln>
              <a:solidFill>
                <a:srgbClr val="FFFFFF"/>
              </a:solidFill>
              <a:effectLst/>
              <a:uLnTx/>
              <a:uFillTx/>
              <a:latin typeface="Calibri"/>
              <a:ea typeface="+mn-ea"/>
              <a:cs typeface="Arial" charset="0"/>
            </a:endParaRPr>
          </a:p>
        </p:txBody>
      </p:sp>
      <p:sp>
        <p:nvSpPr>
          <p:cNvPr id="10" name="Rectangle 9"/>
          <p:cNvSpPr/>
          <p:nvPr/>
        </p:nvSpPr>
        <p:spPr>
          <a:xfrm>
            <a:off x="0" y="-16199"/>
            <a:ext cx="9195013" cy="3860536"/>
          </a:xfrm>
          <a:prstGeom prst="rect">
            <a:avLst/>
          </a:prstGeom>
        </p:spPr>
        <p:txBody>
          <a:bodyPr wrap="square" lIns="540000" tIns="540000" rIns="540000" bIns="540000">
            <a:spAutoFit/>
          </a:bodyPr>
          <a:lstStyle/>
          <a:p>
            <a:pPr lvl="0">
              <a:defRPr/>
            </a:pPr>
            <a:r>
              <a:rPr lang="en-GB" sz="2400" b="1" u="sng" dirty="0">
                <a:solidFill>
                  <a:srgbClr val="FFFF00"/>
                </a:solidFill>
                <a:latin typeface="Calibri"/>
              </a:rPr>
              <a:t>4</a:t>
            </a:r>
            <a:r>
              <a:rPr kumimoji="0" lang="en-GB" sz="2400" b="1" i="0" u="sng" strike="noStrike" kern="1200" cap="none" spc="0" normalizeH="0" baseline="0" noProof="0" dirty="0" smtClean="0">
                <a:ln>
                  <a:noFill/>
                </a:ln>
                <a:solidFill>
                  <a:srgbClr val="FFFF00"/>
                </a:solidFill>
                <a:effectLst/>
                <a:uLnTx/>
                <a:uFillTx/>
                <a:latin typeface="Calibri"/>
                <a:ea typeface="+mn-ea"/>
                <a:cs typeface="Arial" charset="0"/>
              </a:rPr>
              <a:t>. Camus’ Algiers: </a:t>
            </a:r>
            <a:r>
              <a:rPr lang="en-GB" sz="2400" b="1" u="sng" dirty="0">
                <a:solidFill>
                  <a:srgbClr val="FFFF00"/>
                </a:solidFill>
                <a:latin typeface="Calibri"/>
                <a:cs typeface="+mn-cs"/>
              </a:rPr>
              <a:t>‘The Silent Men</a:t>
            </a:r>
            <a:r>
              <a:rPr lang="en-GB" sz="2400" b="1" u="sng" dirty="0" smtClean="0">
                <a:solidFill>
                  <a:srgbClr val="FFFF00"/>
                </a:solidFill>
                <a:latin typeface="Calibri"/>
                <a:cs typeface="+mn-cs"/>
              </a:rPr>
              <a:t>’ </a:t>
            </a:r>
            <a:r>
              <a:rPr kumimoji="0" lang="en-GB" sz="2400" b="1" i="0" u="sng" strike="noStrike" kern="1200" cap="none" spc="0" normalizeH="0" baseline="0" noProof="0" dirty="0" smtClean="0">
                <a:ln>
                  <a:noFill/>
                </a:ln>
                <a:solidFill>
                  <a:srgbClr val="FFFF00"/>
                </a:solidFill>
                <a:effectLst/>
                <a:uLnTx/>
                <a:uFillTx/>
                <a:latin typeface="Calibri"/>
                <a:ea typeface="+mn-ea"/>
                <a:cs typeface="+mn-cs"/>
              </a:rPr>
              <a:t>(1957)</a:t>
            </a:r>
            <a:endParaRPr kumimoji="0" lang="en-GB" sz="2400" b="1" i="0" u="sng" strike="noStrike" kern="1200" cap="none" spc="0" normalizeH="0" baseline="0" noProof="0" dirty="0">
              <a:ln>
                <a:noFill/>
              </a:ln>
              <a:solidFill>
                <a:srgbClr val="FFFF00"/>
              </a:solidFill>
              <a:effectLst/>
              <a:uLnTx/>
              <a:uFillTx/>
              <a:latin typeface="Calibri"/>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2400" b="0" i="0" u="sng" strike="noStrike" kern="1200" cap="none" spc="0" normalizeH="0" baseline="0" noProof="0" dirty="0" smtClean="0">
              <a:ln>
                <a:noFill/>
              </a:ln>
              <a:solidFill>
                <a:srgbClr val="FFFF00"/>
              </a:solidFill>
              <a:effectLst>
                <a:outerShdw blurRad="38100" dist="38100" dir="2700000" algn="tl">
                  <a:srgbClr val="000000"/>
                </a:outerShdw>
              </a:effectLst>
              <a:uLnTx/>
              <a:uFillTx/>
              <a:latin typeface="Calibri"/>
              <a:ea typeface="+mn-ea"/>
              <a:cs typeface="Arial" charset="0"/>
            </a:endParaRPr>
          </a:p>
          <a:p>
            <a:pPr marL="342900" lvl="0" indent="-342900" fontAlgn="auto">
              <a:spcBef>
                <a:spcPts val="0"/>
              </a:spcBef>
              <a:spcAft>
                <a:spcPts val="0"/>
              </a:spcAft>
              <a:buFont typeface="Arial" panose="020B0604020202020204" pitchFamily="34" charset="0"/>
              <a:buChar char="•"/>
            </a:pPr>
            <a:r>
              <a:rPr kumimoji="0" lang="en-GB" sz="2200" b="1" i="0" u="none" strike="noStrike" kern="1200" cap="none" spc="0" normalizeH="0" baseline="0" noProof="0" dirty="0" smtClean="0">
                <a:ln>
                  <a:noFill/>
                </a:ln>
                <a:solidFill>
                  <a:prstClr val="white"/>
                </a:solidFill>
                <a:effectLst/>
                <a:uLnTx/>
                <a:uFillTx/>
                <a:latin typeface="Calibri"/>
                <a:ea typeface="+mn-ea"/>
                <a:cs typeface="+mn-cs"/>
              </a:rPr>
              <a:t>What</a:t>
            </a:r>
            <a:r>
              <a:rPr kumimoji="0" lang="en-GB" sz="2200" b="1" i="0" u="none" strike="noStrike" kern="1200" cap="none" spc="0" normalizeH="0" noProof="0" dirty="0" smtClean="0">
                <a:ln>
                  <a:noFill/>
                </a:ln>
                <a:solidFill>
                  <a:prstClr val="white"/>
                </a:solidFill>
                <a:effectLst/>
                <a:uLnTx/>
                <a:uFillTx/>
                <a:latin typeface="Calibri"/>
                <a:ea typeface="+mn-ea"/>
                <a:cs typeface="+mn-cs"/>
              </a:rPr>
              <a:t> is the plot/situation dramatized in ‘The Silent Men’?</a:t>
            </a:r>
          </a:p>
          <a:p>
            <a:pPr marL="342900" lvl="0" indent="-342900" fontAlgn="auto">
              <a:spcBef>
                <a:spcPts val="0"/>
              </a:spcBef>
              <a:spcAft>
                <a:spcPts val="0"/>
              </a:spcAft>
              <a:buFont typeface="Arial" panose="020B0604020202020204" pitchFamily="34" charset="0"/>
              <a:buChar char="•"/>
            </a:pPr>
            <a:r>
              <a:rPr kumimoji="0" lang="en-GB" sz="2200" b="1" i="0" u="none" strike="noStrike" kern="1200" cap="none" spc="0" normalizeH="0" baseline="0" noProof="0" dirty="0" smtClean="0">
                <a:ln>
                  <a:noFill/>
                </a:ln>
                <a:solidFill>
                  <a:prstClr val="white"/>
                </a:solidFill>
                <a:effectLst/>
                <a:uLnTx/>
                <a:uFillTx/>
                <a:latin typeface="Calibri"/>
                <a:ea typeface="+mn-ea"/>
                <a:cs typeface="+mn-cs"/>
              </a:rPr>
              <a:t>What impressions </a:t>
            </a:r>
            <a:r>
              <a:rPr kumimoji="0" lang="en-GB" sz="2200" b="1" i="0" u="none" strike="noStrike" kern="1200" cap="none" spc="0" normalizeH="0" baseline="0" noProof="0" dirty="0">
                <a:ln>
                  <a:noFill/>
                </a:ln>
                <a:solidFill>
                  <a:prstClr val="white"/>
                </a:solidFill>
                <a:effectLst/>
                <a:uLnTx/>
                <a:uFillTx/>
                <a:latin typeface="Calibri"/>
                <a:ea typeface="+mn-ea"/>
                <a:cs typeface="+mn-cs"/>
              </a:rPr>
              <a:t>does </a:t>
            </a:r>
            <a:r>
              <a:rPr lang="en-GB" sz="2200" b="1" dirty="0">
                <a:solidFill>
                  <a:prstClr val="white"/>
                </a:solidFill>
                <a:latin typeface="Calibri"/>
                <a:cs typeface="+mn-cs"/>
              </a:rPr>
              <a:t>‘The Silent Men’ </a:t>
            </a:r>
            <a:r>
              <a:rPr lang="en-GB" sz="2200" b="1" dirty="0" smtClean="0">
                <a:solidFill>
                  <a:prstClr val="white"/>
                </a:solidFill>
                <a:latin typeface="Calibri"/>
                <a:cs typeface="+mn-cs"/>
              </a:rPr>
              <a:t>convey </a:t>
            </a:r>
            <a:r>
              <a:rPr kumimoji="0" lang="en-GB" sz="2200" b="1" i="0" u="none" strike="noStrike" kern="1200" cap="none" spc="0" normalizeH="0" baseline="0" noProof="0" dirty="0" smtClean="0">
                <a:ln>
                  <a:noFill/>
                </a:ln>
                <a:solidFill>
                  <a:prstClr val="white"/>
                </a:solidFill>
                <a:effectLst/>
                <a:uLnTx/>
                <a:uFillTx/>
                <a:latin typeface="Calibri"/>
                <a:ea typeface="+mn-ea"/>
                <a:cs typeface="+mn-cs"/>
              </a:rPr>
              <a:t>about </a:t>
            </a:r>
            <a:r>
              <a:rPr kumimoji="0" lang="en-GB" sz="2200" b="1" i="0" u="none" strike="noStrike" kern="1200" cap="none" spc="0" normalizeH="0" noProof="0" dirty="0" smtClean="0">
                <a:ln>
                  <a:noFill/>
                </a:ln>
                <a:solidFill>
                  <a:prstClr val="white"/>
                </a:solidFill>
                <a:effectLst/>
                <a:uLnTx/>
                <a:uFillTx/>
                <a:latin typeface="Calibri"/>
                <a:ea typeface="+mn-ea"/>
                <a:cs typeface="+mn-cs"/>
              </a:rPr>
              <a:t>the </a:t>
            </a:r>
            <a:r>
              <a:rPr kumimoji="0" lang="en-GB" sz="2200" b="1" i="1" u="none" strike="noStrike" kern="1200" cap="none" spc="0" normalizeH="0" noProof="0" dirty="0" err="1" smtClean="0">
                <a:ln>
                  <a:noFill/>
                </a:ln>
                <a:solidFill>
                  <a:prstClr val="white"/>
                </a:solidFill>
                <a:effectLst/>
                <a:uLnTx/>
                <a:uFillTx/>
                <a:latin typeface="Calibri"/>
                <a:ea typeface="+mn-ea"/>
                <a:cs typeface="+mn-cs"/>
              </a:rPr>
              <a:t>pieds</a:t>
            </a:r>
            <a:r>
              <a:rPr kumimoji="0" lang="en-GB" sz="2200" b="1" i="1" u="none" strike="noStrike" kern="1200" cap="none" spc="0" normalizeH="0" noProof="0" dirty="0" smtClean="0">
                <a:ln>
                  <a:noFill/>
                </a:ln>
                <a:solidFill>
                  <a:prstClr val="white"/>
                </a:solidFill>
                <a:effectLst/>
                <a:uLnTx/>
                <a:uFillTx/>
                <a:latin typeface="Calibri"/>
                <a:ea typeface="+mn-ea"/>
                <a:cs typeface="+mn-cs"/>
              </a:rPr>
              <a:t>-noir </a:t>
            </a:r>
            <a:r>
              <a:rPr kumimoji="0" lang="en-GB" sz="2200" b="1" u="none" strike="noStrike" kern="1200" cap="none" spc="0" normalizeH="0" noProof="0" dirty="0" smtClean="0">
                <a:ln>
                  <a:noFill/>
                </a:ln>
                <a:solidFill>
                  <a:prstClr val="white"/>
                </a:solidFill>
                <a:effectLst/>
                <a:uLnTx/>
                <a:uFillTx/>
                <a:latin typeface="Calibri"/>
                <a:ea typeface="+mn-ea"/>
                <a:cs typeface="+mn-cs"/>
              </a:rPr>
              <a:t>community in colonial Algiers?</a:t>
            </a:r>
          </a:p>
          <a:p>
            <a:pPr marL="342900" indent="-342900" fontAlgn="auto">
              <a:spcBef>
                <a:spcPts val="0"/>
              </a:spcBef>
              <a:spcAft>
                <a:spcPts val="0"/>
              </a:spcAft>
              <a:buFont typeface="Arial" panose="020B0604020202020204" pitchFamily="34" charset="0"/>
              <a:buChar char="•"/>
            </a:pPr>
            <a:r>
              <a:rPr kumimoji="0" lang="en-GB" sz="2200" b="1" u="none" strike="noStrike" kern="1200" cap="none" spc="0" normalizeH="0" noProof="0" dirty="0" smtClean="0">
                <a:ln>
                  <a:noFill/>
                </a:ln>
                <a:solidFill>
                  <a:prstClr val="white"/>
                </a:solidFill>
                <a:effectLst/>
                <a:uLnTx/>
                <a:uFillTx/>
                <a:latin typeface="Calibri"/>
                <a:ea typeface="+mn-ea"/>
                <a:cs typeface="+mn-cs"/>
              </a:rPr>
              <a:t>What </a:t>
            </a:r>
            <a:r>
              <a:rPr lang="en-GB" sz="2200" b="1" dirty="0" smtClean="0">
                <a:solidFill>
                  <a:prstClr val="white"/>
                </a:solidFill>
                <a:latin typeface="Calibri"/>
              </a:rPr>
              <a:t>impressions </a:t>
            </a:r>
            <a:r>
              <a:rPr lang="en-GB" sz="2200" b="1" dirty="0">
                <a:solidFill>
                  <a:prstClr val="white"/>
                </a:solidFill>
                <a:latin typeface="Calibri"/>
              </a:rPr>
              <a:t>does </a:t>
            </a:r>
            <a:r>
              <a:rPr lang="en-GB" sz="2200" b="1" dirty="0" smtClean="0">
                <a:solidFill>
                  <a:prstClr val="white"/>
                </a:solidFill>
                <a:latin typeface="Calibri"/>
              </a:rPr>
              <a:t>convey about the Arab community </a:t>
            </a:r>
            <a:r>
              <a:rPr lang="en-GB" sz="2200" b="1" dirty="0">
                <a:solidFill>
                  <a:prstClr val="white"/>
                </a:solidFill>
                <a:latin typeface="Calibri"/>
              </a:rPr>
              <a:t>in colonial Algiers?</a:t>
            </a:r>
          </a:p>
          <a:p>
            <a:pPr marL="342900" lvl="0" indent="-342900" fontAlgn="auto">
              <a:spcBef>
                <a:spcPts val="0"/>
              </a:spcBef>
              <a:spcAft>
                <a:spcPts val="0"/>
              </a:spcAft>
              <a:buFont typeface="Arial" panose="020B0604020202020204" pitchFamily="34" charset="0"/>
              <a:buChar char="•"/>
            </a:pPr>
            <a:endParaRPr kumimoji="0" lang="en-GB" sz="22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2" name="Picture 1"/>
          <p:cNvPicPr>
            <a:picLocks noChangeAspect="1"/>
          </p:cNvPicPr>
          <p:nvPr/>
        </p:nvPicPr>
        <p:blipFill>
          <a:blip r:embed="rId3"/>
          <a:stretch>
            <a:fillRect/>
          </a:stretch>
        </p:blipFill>
        <p:spPr>
          <a:xfrm>
            <a:off x="3995936" y="2996952"/>
            <a:ext cx="4992496" cy="3772483"/>
          </a:xfrm>
          <a:prstGeom prst="rect">
            <a:avLst/>
          </a:prstGeom>
        </p:spPr>
      </p:pic>
      <p:sp>
        <p:nvSpPr>
          <p:cNvPr id="6" name="Rectangle 5"/>
          <p:cNvSpPr/>
          <p:nvPr/>
        </p:nvSpPr>
        <p:spPr>
          <a:xfrm>
            <a:off x="1619672" y="3818937"/>
            <a:ext cx="1853952" cy="1569660"/>
          </a:xfrm>
          <a:prstGeom prst="rect">
            <a:avLst/>
          </a:prstGeom>
        </p:spPr>
        <p:txBody>
          <a:bodyPr wrap="square">
            <a:spAutoFit/>
          </a:bodyPr>
          <a:lstStyle/>
          <a:p>
            <a:r>
              <a:rPr lang="en-US" sz="1600" dirty="0">
                <a:latin typeface="+mn-lt"/>
              </a:rPr>
              <a:t>Albert Camus at the age of seven (</a:t>
            </a:r>
            <a:r>
              <a:rPr lang="en-US" sz="1600" dirty="0" err="1">
                <a:latin typeface="+mn-lt"/>
              </a:rPr>
              <a:t>centre</a:t>
            </a:r>
            <a:r>
              <a:rPr lang="en-US" sz="1600" dirty="0">
                <a:latin typeface="+mn-lt"/>
              </a:rPr>
              <a:t>, wearing black) in his uncle’s workshop, Algiers, 1920</a:t>
            </a:r>
          </a:p>
        </p:txBody>
      </p:sp>
    </p:spTree>
    <p:extLst>
      <p:ext uri="{BB962C8B-B14F-4D97-AF65-F5344CB8AC3E}">
        <p14:creationId xmlns:p14="http://schemas.microsoft.com/office/powerpoint/2010/main" val="312309468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6988" y="2996952"/>
            <a:ext cx="9159876" cy="2937206"/>
          </a:xfrm>
          <a:prstGeom prst="rect">
            <a:avLst/>
          </a:prstGeom>
        </p:spPr>
        <p:txBody>
          <a:bodyPr lIns="540000" tIns="540000" rIns="540000" bIns="54000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2400" b="0" i="0" u="none" strike="noStrike" kern="1200" cap="none" spc="0" normalizeH="0" baseline="0" noProof="0" dirty="0" smtClean="0">
              <a:ln>
                <a:noFill/>
              </a:ln>
              <a:solidFill>
                <a:srgbClr val="FFFFFF"/>
              </a:solidFill>
              <a:effectLst/>
              <a:uLnTx/>
              <a:uFillTx/>
              <a:latin typeface="Calibri"/>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2400" b="0" i="0" u="none" strike="noStrike" kern="1200" cap="none" spc="0" normalizeH="0" baseline="0" noProof="0" dirty="0" smtClean="0">
              <a:ln>
                <a:noFill/>
              </a:ln>
              <a:solidFill>
                <a:srgbClr val="FFFFFF"/>
              </a:solidFill>
              <a:effectLst/>
              <a:uLnTx/>
              <a:uFillTx/>
              <a:latin typeface="Calibri"/>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2400" b="0" i="1" u="none" strike="noStrike" kern="1200" cap="none" spc="0" normalizeH="0" baseline="0" noProof="0" dirty="0" smtClean="0">
              <a:ln>
                <a:noFill/>
              </a:ln>
              <a:solidFill>
                <a:srgbClr val="FFFFFF"/>
              </a:solidFill>
              <a:effectLst/>
              <a:uLnTx/>
              <a:uFillTx/>
              <a:latin typeface="Calibri"/>
              <a:ea typeface="+mn-ea"/>
              <a:cs typeface="Arial" charset="0"/>
            </a:endParaRPr>
          </a:p>
          <a:p>
            <a:pPr marL="342900" marR="0" lvl="0" indent="-34290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endParaRPr kumimoji="0" lang="en-GB" sz="2400" b="0" i="1" u="none" strike="noStrike" kern="1200" cap="none" spc="0" normalizeH="0" baseline="0" noProof="0" dirty="0">
              <a:ln>
                <a:noFill/>
              </a:ln>
              <a:solidFill>
                <a:srgbClr val="FFFFFF"/>
              </a:solidFill>
              <a:effectLst/>
              <a:uLnTx/>
              <a:uFillTx/>
              <a:latin typeface="Calibri"/>
              <a:ea typeface="+mn-ea"/>
              <a:cs typeface="Arial" charset="0"/>
            </a:endParaRPr>
          </a:p>
          <a:p>
            <a:pPr marL="342900" marR="0" lvl="0" indent="-34290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endParaRPr kumimoji="0" lang="en-GB" sz="2400" b="0" i="1" u="none" strike="noStrike" kern="1200" cap="none" spc="0" normalizeH="0" baseline="0" noProof="0" dirty="0">
              <a:ln>
                <a:noFill/>
              </a:ln>
              <a:solidFill>
                <a:srgbClr val="FFFFFF"/>
              </a:solidFill>
              <a:effectLst/>
              <a:uLnTx/>
              <a:uFillTx/>
              <a:latin typeface="Calibri"/>
              <a:ea typeface="+mn-ea"/>
              <a:cs typeface="Arial" charset="0"/>
            </a:endParaRPr>
          </a:p>
        </p:txBody>
      </p:sp>
      <p:sp>
        <p:nvSpPr>
          <p:cNvPr id="10" name="Rectangle 9"/>
          <p:cNvSpPr/>
          <p:nvPr/>
        </p:nvSpPr>
        <p:spPr>
          <a:xfrm>
            <a:off x="0" y="-16199"/>
            <a:ext cx="9195013" cy="6907524"/>
          </a:xfrm>
          <a:prstGeom prst="rect">
            <a:avLst/>
          </a:prstGeom>
        </p:spPr>
        <p:txBody>
          <a:bodyPr wrap="square" lIns="540000" tIns="540000" rIns="540000" bIns="54000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GB" sz="2400" b="1" u="sng" dirty="0">
                <a:solidFill>
                  <a:srgbClr val="FFFF00"/>
                </a:solidFill>
                <a:latin typeface="Calibri"/>
              </a:rPr>
              <a:t>4</a:t>
            </a:r>
            <a:r>
              <a:rPr kumimoji="0" lang="en-GB" sz="2400" b="1" i="0" u="sng" strike="noStrike" kern="1200" cap="none" spc="0" normalizeH="0" baseline="0" noProof="0" dirty="0" smtClean="0">
                <a:ln>
                  <a:noFill/>
                </a:ln>
                <a:solidFill>
                  <a:srgbClr val="FFFF00"/>
                </a:solidFill>
                <a:effectLst/>
                <a:uLnTx/>
                <a:uFillTx/>
                <a:latin typeface="Calibri"/>
                <a:ea typeface="+mn-ea"/>
                <a:cs typeface="Arial" charset="0"/>
              </a:rPr>
              <a:t>. Camus’ Algiers: </a:t>
            </a:r>
            <a:r>
              <a:rPr kumimoji="0" lang="en-GB" sz="2400" b="1" i="0" u="sng" strike="noStrike" kern="1200" cap="none" spc="0" normalizeH="0" baseline="0" noProof="0" dirty="0" smtClean="0">
                <a:ln>
                  <a:noFill/>
                </a:ln>
                <a:solidFill>
                  <a:srgbClr val="FFFF00"/>
                </a:solidFill>
                <a:effectLst/>
                <a:uLnTx/>
                <a:uFillTx/>
                <a:latin typeface="Calibri"/>
                <a:ea typeface="+mn-ea"/>
                <a:cs typeface="+mn-cs"/>
              </a:rPr>
              <a:t>‘</a:t>
            </a:r>
            <a:r>
              <a:rPr kumimoji="0" lang="en-GB" sz="2400" b="1" i="0" u="sng" strike="noStrike" kern="1200" cap="none" spc="0" normalizeH="0" baseline="0" noProof="0" dirty="0">
                <a:ln>
                  <a:noFill/>
                </a:ln>
                <a:solidFill>
                  <a:srgbClr val="FFFF00"/>
                </a:solidFill>
                <a:effectLst/>
                <a:uLnTx/>
                <a:uFillTx/>
                <a:latin typeface="Calibri"/>
                <a:ea typeface="+mn-ea"/>
                <a:cs typeface="+mn-cs"/>
              </a:rPr>
              <a:t>Summer in Algiers</a:t>
            </a:r>
            <a:r>
              <a:rPr kumimoji="0" lang="en-GB" sz="2400" b="1" i="0" u="sng" strike="noStrike" kern="1200" cap="none" spc="0" normalizeH="0" baseline="0" noProof="0" dirty="0" smtClean="0">
                <a:ln>
                  <a:noFill/>
                </a:ln>
                <a:solidFill>
                  <a:srgbClr val="FFFF00"/>
                </a:solidFill>
                <a:effectLst/>
                <a:uLnTx/>
                <a:uFillTx/>
                <a:latin typeface="Calibri"/>
                <a:ea typeface="+mn-ea"/>
                <a:cs typeface="+mn-cs"/>
              </a:rPr>
              <a:t>’ (1936)</a:t>
            </a:r>
            <a:endParaRPr kumimoji="0" lang="en-GB" sz="2400" b="1" i="0" u="sng" strike="noStrike" kern="1200" cap="none" spc="0" normalizeH="0" baseline="0" noProof="0" dirty="0">
              <a:ln>
                <a:noFill/>
              </a:ln>
              <a:solidFill>
                <a:srgbClr val="FFFF00"/>
              </a:solidFill>
              <a:effectLst/>
              <a:uLnTx/>
              <a:uFillTx/>
              <a:latin typeface="Calibri"/>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2400" b="0" i="0" u="sng" strike="noStrike" kern="1200" cap="none" spc="0" normalizeH="0" baseline="0" noProof="0" dirty="0" smtClean="0">
              <a:ln>
                <a:noFill/>
              </a:ln>
              <a:solidFill>
                <a:srgbClr val="FFFF00"/>
              </a:solidFill>
              <a:effectLst>
                <a:outerShdw blurRad="38100" dist="38100" dir="2700000" algn="tl">
                  <a:srgbClr val="000000"/>
                </a:outerShdw>
              </a:effectLst>
              <a:uLnTx/>
              <a:uFillTx/>
              <a:latin typeface="Calibri"/>
              <a:ea typeface="+mn-ea"/>
              <a:cs typeface="Arial" charset="0"/>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1" i="0" u="none" strike="noStrike" kern="1200" cap="none" spc="0" normalizeH="0" baseline="0" noProof="0" dirty="0">
                <a:ln>
                  <a:noFill/>
                </a:ln>
                <a:solidFill>
                  <a:prstClr val="white"/>
                </a:solidFill>
                <a:effectLst/>
                <a:uLnTx/>
                <a:uFillTx/>
                <a:latin typeface="Calibri"/>
                <a:ea typeface="+mn-ea"/>
                <a:cs typeface="+mn-cs"/>
              </a:rPr>
              <a:t>What impression does ‘Summer in Algiers’ give of life in colonial </a:t>
            </a:r>
            <a:r>
              <a:rPr kumimoji="0" lang="en-GB" sz="2200" b="1" i="0" u="none" strike="noStrike" kern="1200" cap="none" spc="0" normalizeH="0" baseline="0" noProof="0" dirty="0" smtClean="0">
                <a:ln>
                  <a:noFill/>
                </a:ln>
                <a:solidFill>
                  <a:prstClr val="white"/>
                </a:solidFill>
                <a:effectLst/>
                <a:uLnTx/>
                <a:uFillTx/>
                <a:latin typeface="Calibri"/>
                <a:ea typeface="+mn-ea"/>
                <a:cs typeface="+mn-cs"/>
              </a:rPr>
              <a:t>Algiers?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200" b="0" i="0" u="none" strike="noStrike" kern="1200" cap="none" spc="0" normalizeH="0" baseline="0" noProof="0" dirty="0">
              <a:ln>
                <a:noFill/>
              </a:ln>
              <a:solidFill>
                <a:prstClr val="white"/>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1" i="0" u="none" strike="noStrike" kern="1200" cap="none" spc="0" normalizeH="0" baseline="0" noProof="0" dirty="0">
                <a:ln>
                  <a:noFill/>
                </a:ln>
                <a:solidFill>
                  <a:prstClr val="white"/>
                </a:solidFill>
                <a:effectLst/>
                <a:uLnTx/>
                <a:uFillTx/>
                <a:latin typeface="Calibri"/>
                <a:ea typeface="+mn-ea"/>
                <a:cs typeface="+mn-cs"/>
              </a:rPr>
              <a:t>What details does ‘Summer in Algiers’ provide about the geography and architecture of colonial Algiers? What does he say about the following:</a:t>
            </a:r>
            <a:endParaRPr kumimoji="0" lang="en-GB" sz="2200" b="0" i="0" u="none" strike="noStrike" kern="1200" cap="none" spc="0" normalizeH="0" baseline="0" noProof="0" dirty="0">
              <a:ln>
                <a:noFill/>
              </a:ln>
              <a:solidFill>
                <a:prstClr val="white"/>
              </a:solidFill>
              <a:effectLst/>
              <a:uLnTx/>
              <a:uFillTx/>
              <a:latin typeface="Calibri"/>
              <a:ea typeface="+mn-ea"/>
              <a:cs typeface="+mn-cs"/>
            </a:endParaRPr>
          </a:p>
          <a:p>
            <a:pPr marL="914400" marR="0" lvl="2" indent="0" algn="l" defTabSz="914400" rtl="0" eaLnBrk="1" fontAlgn="auto" latinLnBrk="0" hangingPunct="1">
              <a:lnSpc>
                <a:spcPct val="100000"/>
              </a:lnSpc>
              <a:spcBef>
                <a:spcPts val="0"/>
              </a:spcBef>
              <a:spcAft>
                <a:spcPts val="0"/>
              </a:spcAft>
              <a:buClrTx/>
              <a:buSzTx/>
              <a:buFontTx/>
              <a:buNone/>
              <a:tabLst/>
              <a:defRPr/>
            </a:pPr>
            <a:r>
              <a:rPr kumimoji="0" lang="en-GB" sz="2200" b="1" i="0" u="none" strike="noStrike" kern="1200" cap="none" spc="0" normalizeH="0" baseline="0" noProof="0" dirty="0">
                <a:ln>
                  <a:noFill/>
                </a:ln>
                <a:solidFill>
                  <a:prstClr val="white"/>
                </a:solidFill>
                <a:effectLst/>
                <a:uLnTx/>
                <a:uFillTx/>
                <a:latin typeface="Calibri"/>
                <a:ea typeface="+mn-ea"/>
                <a:cs typeface="+mn-cs"/>
              </a:rPr>
              <a:t>The city’s beaches;</a:t>
            </a:r>
            <a:endParaRPr kumimoji="0" lang="en-GB" sz="2200" b="0" i="0" u="none" strike="noStrike" kern="1200" cap="none" spc="0" normalizeH="0" baseline="0" noProof="0" dirty="0">
              <a:ln>
                <a:noFill/>
              </a:ln>
              <a:solidFill>
                <a:prstClr val="white"/>
              </a:solidFill>
              <a:effectLst/>
              <a:uLnTx/>
              <a:uFillTx/>
              <a:latin typeface="Calibri"/>
              <a:ea typeface="+mn-ea"/>
              <a:cs typeface="+mn-cs"/>
            </a:endParaRPr>
          </a:p>
          <a:p>
            <a:pPr marL="914400" marR="0" lvl="2" indent="0" algn="l" defTabSz="914400" rtl="0" eaLnBrk="1" fontAlgn="auto" latinLnBrk="0" hangingPunct="1">
              <a:lnSpc>
                <a:spcPct val="100000"/>
              </a:lnSpc>
              <a:spcBef>
                <a:spcPts val="0"/>
              </a:spcBef>
              <a:spcAft>
                <a:spcPts val="0"/>
              </a:spcAft>
              <a:buClrTx/>
              <a:buSzTx/>
              <a:buFontTx/>
              <a:buNone/>
              <a:tabLst/>
              <a:defRPr/>
            </a:pPr>
            <a:r>
              <a:rPr kumimoji="0" lang="en-GB" sz="2200" b="1" i="0" u="none" strike="noStrike" kern="1200" cap="none" spc="0" normalizeH="0" baseline="0" noProof="0" dirty="0">
                <a:ln>
                  <a:noFill/>
                </a:ln>
                <a:solidFill>
                  <a:prstClr val="white"/>
                </a:solidFill>
                <a:effectLst/>
                <a:uLnTx/>
                <a:uFillTx/>
                <a:latin typeface="Calibri"/>
                <a:ea typeface="+mn-ea"/>
                <a:cs typeface="+mn-cs"/>
              </a:rPr>
              <a:t>The harbour;</a:t>
            </a:r>
            <a:endParaRPr kumimoji="0" lang="en-GB" sz="2200" b="0" i="0" u="none" strike="noStrike" kern="1200" cap="none" spc="0" normalizeH="0" baseline="0" noProof="0" dirty="0">
              <a:ln>
                <a:noFill/>
              </a:ln>
              <a:solidFill>
                <a:prstClr val="white"/>
              </a:solidFill>
              <a:effectLst/>
              <a:uLnTx/>
              <a:uFillTx/>
              <a:latin typeface="Calibri"/>
              <a:ea typeface="+mn-ea"/>
              <a:cs typeface="+mn-cs"/>
            </a:endParaRPr>
          </a:p>
          <a:p>
            <a:pPr marL="914400" marR="0" lvl="2" indent="0" algn="l" defTabSz="914400" rtl="0" eaLnBrk="1" fontAlgn="auto" latinLnBrk="0" hangingPunct="1">
              <a:lnSpc>
                <a:spcPct val="100000"/>
              </a:lnSpc>
              <a:spcBef>
                <a:spcPts val="0"/>
              </a:spcBef>
              <a:spcAft>
                <a:spcPts val="0"/>
              </a:spcAft>
              <a:buClrTx/>
              <a:buSzTx/>
              <a:buFontTx/>
              <a:buNone/>
              <a:tabLst/>
              <a:defRPr/>
            </a:pPr>
            <a:r>
              <a:rPr kumimoji="0" lang="en-GB" sz="2200" b="1" i="0" u="none" strike="noStrike" kern="1200" cap="none" spc="0" normalizeH="0" baseline="0" noProof="0" dirty="0">
                <a:ln>
                  <a:noFill/>
                </a:ln>
                <a:solidFill>
                  <a:prstClr val="white"/>
                </a:solidFill>
                <a:effectLst/>
                <a:uLnTx/>
                <a:uFillTx/>
                <a:latin typeface="Calibri"/>
                <a:ea typeface="+mn-ea"/>
                <a:cs typeface="+mn-cs"/>
              </a:rPr>
              <a:t>Place du </a:t>
            </a:r>
            <a:r>
              <a:rPr kumimoji="0" lang="en-GB" sz="2200" b="1" i="0" u="none" strike="noStrike" kern="1200" cap="none" spc="0" normalizeH="0" baseline="0" noProof="0" dirty="0" err="1">
                <a:ln>
                  <a:noFill/>
                </a:ln>
                <a:solidFill>
                  <a:prstClr val="white"/>
                </a:solidFill>
                <a:effectLst/>
                <a:uLnTx/>
                <a:uFillTx/>
                <a:latin typeface="Calibri"/>
                <a:ea typeface="+mn-ea"/>
                <a:cs typeface="+mn-cs"/>
              </a:rPr>
              <a:t>Gouvernement</a:t>
            </a:r>
            <a:r>
              <a:rPr kumimoji="0" lang="en-GB" sz="2200" b="1" i="0" u="none" strike="noStrike" kern="1200" cap="none" spc="0" normalizeH="0" baseline="0" noProof="0" dirty="0">
                <a:ln>
                  <a:noFill/>
                </a:ln>
                <a:solidFill>
                  <a:prstClr val="white"/>
                </a:solidFill>
                <a:effectLst/>
                <a:uLnTx/>
                <a:uFillTx/>
                <a:latin typeface="Calibri"/>
                <a:ea typeface="+mn-ea"/>
                <a:cs typeface="+mn-cs"/>
              </a:rPr>
              <a:t>;</a:t>
            </a:r>
            <a:endParaRPr kumimoji="0" lang="en-GB" sz="2200" b="0" i="0" u="none" strike="noStrike" kern="1200" cap="none" spc="0" normalizeH="0" baseline="0" noProof="0" dirty="0">
              <a:ln>
                <a:noFill/>
              </a:ln>
              <a:solidFill>
                <a:prstClr val="white"/>
              </a:solidFill>
              <a:effectLst/>
              <a:uLnTx/>
              <a:uFillTx/>
              <a:latin typeface="Calibri"/>
              <a:ea typeface="+mn-ea"/>
              <a:cs typeface="+mn-cs"/>
            </a:endParaRPr>
          </a:p>
          <a:p>
            <a:pPr marL="914400" marR="0" lvl="2" indent="0" algn="l" defTabSz="914400" rtl="0" eaLnBrk="1" fontAlgn="auto" latinLnBrk="0" hangingPunct="1">
              <a:lnSpc>
                <a:spcPct val="100000"/>
              </a:lnSpc>
              <a:spcBef>
                <a:spcPts val="0"/>
              </a:spcBef>
              <a:spcAft>
                <a:spcPts val="0"/>
              </a:spcAft>
              <a:buClrTx/>
              <a:buSzTx/>
              <a:buFontTx/>
              <a:buNone/>
              <a:tabLst/>
              <a:defRPr/>
            </a:pPr>
            <a:r>
              <a:rPr kumimoji="0" lang="en-GB" sz="2200" b="1" i="0" u="none" strike="noStrike" kern="1200" cap="none" spc="0" normalizeH="0" baseline="0" noProof="0" dirty="0">
                <a:ln>
                  <a:noFill/>
                </a:ln>
                <a:solidFill>
                  <a:prstClr val="white"/>
                </a:solidFill>
                <a:effectLst/>
                <a:uLnTx/>
                <a:uFillTx/>
                <a:latin typeface="Calibri"/>
                <a:ea typeface="+mn-ea"/>
                <a:cs typeface="+mn-cs"/>
              </a:rPr>
              <a:t>The </a:t>
            </a:r>
            <a:r>
              <a:rPr kumimoji="0" lang="en-GB" sz="2200" b="1" i="0" u="none" strike="noStrike" kern="1200" cap="none" spc="0" normalizeH="0" baseline="0" noProof="0" dirty="0" err="1">
                <a:ln>
                  <a:noFill/>
                </a:ln>
                <a:solidFill>
                  <a:prstClr val="white"/>
                </a:solidFill>
                <a:effectLst/>
                <a:uLnTx/>
                <a:uFillTx/>
                <a:latin typeface="Calibri"/>
                <a:ea typeface="+mn-ea"/>
                <a:cs typeface="+mn-cs"/>
              </a:rPr>
              <a:t>Casbah</a:t>
            </a:r>
            <a:r>
              <a:rPr kumimoji="0" lang="en-GB" sz="2200" b="1" i="0" u="none" strike="noStrike" kern="1200" cap="none" spc="0" normalizeH="0" baseline="0" noProof="0" dirty="0">
                <a:ln>
                  <a:noFill/>
                </a:ln>
                <a:solidFill>
                  <a:prstClr val="white"/>
                </a:solidFill>
                <a:effectLst/>
                <a:uLnTx/>
                <a:uFillTx/>
                <a:latin typeface="Calibri"/>
                <a:ea typeface="+mn-ea"/>
                <a:cs typeface="+mn-cs"/>
              </a:rPr>
              <a:t> (Kasbah)</a:t>
            </a:r>
            <a:endParaRPr kumimoji="0" lang="en-GB" sz="2200" b="0" i="0" u="none" strike="noStrike" kern="1200" cap="none" spc="0" normalizeH="0" baseline="0" noProof="0" dirty="0">
              <a:ln>
                <a:noFill/>
              </a:ln>
              <a:solidFill>
                <a:prstClr val="white"/>
              </a:solidFill>
              <a:effectLst/>
              <a:uLnTx/>
              <a:uFillTx/>
              <a:latin typeface="Calibri"/>
              <a:ea typeface="+mn-ea"/>
              <a:cs typeface="+mn-cs"/>
            </a:endParaRPr>
          </a:p>
          <a:p>
            <a:pPr marL="914400" marR="0" lvl="2" indent="0" algn="l" defTabSz="914400" rtl="0" eaLnBrk="1" fontAlgn="auto" latinLnBrk="0" hangingPunct="1">
              <a:lnSpc>
                <a:spcPct val="100000"/>
              </a:lnSpc>
              <a:spcBef>
                <a:spcPts val="0"/>
              </a:spcBef>
              <a:spcAft>
                <a:spcPts val="0"/>
              </a:spcAft>
              <a:buClrTx/>
              <a:buSzTx/>
              <a:buFontTx/>
              <a:buNone/>
              <a:tabLst/>
              <a:defRPr/>
            </a:pPr>
            <a:r>
              <a:rPr kumimoji="0" lang="en-GB" sz="2200" b="1" i="0" u="none" strike="noStrike" kern="1200" cap="none" spc="0" normalizeH="0" baseline="0" noProof="0" dirty="0" err="1">
                <a:ln>
                  <a:noFill/>
                </a:ln>
                <a:solidFill>
                  <a:prstClr val="white"/>
                </a:solidFill>
                <a:effectLst/>
                <a:uLnTx/>
                <a:uFillTx/>
                <a:latin typeface="Calibri"/>
                <a:ea typeface="+mn-ea"/>
                <a:cs typeface="+mn-cs"/>
              </a:rPr>
              <a:t>Belcourt</a:t>
            </a:r>
            <a:endParaRPr kumimoji="0" lang="en-GB" sz="2200" b="0" i="0" u="none" strike="noStrike" kern="1200" cap="none" spc="0" normalizeH="0" baseline="0" noProof="0" dirty="0">
              <a:ln>
                <a:noFill/>
              </a:ln>
              <a:solidFill>
                <a:prstClr val="white"/>
              </a:solidFill>
              <a:effectLst/>
              <a:uLnTx/>
              <a:uFillTx/>
              <a:latin typeface="Calibri"/>
              <a:ea typeface="+mn-ea"/>
              <a:cs typeface="+mn-cs"/>
            </a:endParaRPr>
          </a:p>
          <a:p>
            <a:pPr marL="914400" marR="0" lvl="2" indent="0" algn="l" defTabSz="914400" rtl="0" eaLnBrk="1" fontAlgn="auto" latinLnBrk="0" hangingPunct="1">
              <a:lnSpc>
                <a:spcPct val="100000"/>
              </a:lnSpc>
              <a:spcBef>
                <a:spcPts val="0"/>
              </a:spcBef>
              <a:spcAft>
                <a:spcPts val="0"/>
              </a:spcAft>
              <a:buClrTx/>
              <a:buSzTx/>
              <a:buFontTx/>
              <a:buNone/>
              <a:tabLst/>
              <a:defRPr/>
            </a:pPr>
            <a:r>
              <a:rPr kumimoji="0" lang="en-GB" sz="2200" b="1" i="0" u="none" strike="noStrike" kern="1200" cap="none" spc="0" normalizeH="0" baseline="0" noProof="0" dirty="0">
                <a:ln>
                  <a:noFill/>
                </a:ln>
                <a:solidFill>
                  <a:prstClr val="white"/>
                </a:solidFill>
                <a:effectLst/>
                <a:uLnTx/>
                <a:uFillTx/>
                <a:latin typeface="Calibri"/>
                <a:ea typeface="+mn-ea"/>
                <a:cs typeface="+mn-cs"/>
              </a:rPr>
              <a:t>Bab-el-</a:t>
            </a:r>
            <a:r>
              <a:rPr kumimoji="0" lang="en-GB" sz="2200" b="1" i="0" u="none" strike="noStrike" kern="1200" cap="none" spc="0" normalizeH="0" baseline="0" noProof="0" dirty="0" err="1">
                <a:ln>
                  <a:noFill/>
                </a:ln>
                <a:solidFill>
                  <a:prstClr val="white"/>
                </a:solidFill>
                <a:effectLst/>
                <a:uLnTx/>
                <a:uFillTx/>
                <a:latin typeface="Calibri"/>
                <a:ea typeface="+mn-ea"/>
                <a:cs typeface="+mn-cs"/>
              </a:rPr>
              <a:t>Oued</a:t>
            </a:r>
            <a:r>
              <a:rPr kumimoji="0" lang="en-GB" sz="2200" b="1" i="0" u="none" strike="noStrike" kern="1200" cap="none" spc="0" normalizeH="0" baseline="0" noProof="0" dirty="0">
                <a:ln>
                  <a:noFill/>
                </a:ln>
                <a:solidFill>
                  <a:prstClr val="white"/>
                </a:solidFill>
                <a:effectLst/>
                <a:uLnTx/>
                <a:uFillTx/>
                <a:latin typeface="Calibri"/>
                <a:ea typeface="+mn-ea"/>
                <a:cs typeface="+mn-cs"/>
              </a:rPr>
              <a:t>?</a:t>
            </a:r>
            <a:endParaRPr kumimoji="0" lang="en-GB" sz="2200" b="0" i="0" u="none" strike="noStrike" kern="1200" cap="none" spc="0" normalizeH="0" baseline="0" noProof="0" dirty="0">
              <a:ln>
                <a:noFill/>
              </a:ln>
              <a:solidFill>
                <a:prstClr val="white"/>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200" b="1" i="0" u="none" strike="noStrike" kern="1200" cap="none" spc="0" normalizeH="0" baseline="0" noProof="0" dirty="0">
                <a:ln>
                  <a:noFill/>
                </a:ln>
                <a:solidFill>
                  <a:prstClr val="white"/>
                </a:solidFill>
                <a:effectLst/>
                <a:uLnTx/>
                <a:uFillTx/>
                <a:latin typeface="Calibri"/>
                <a:ea typeface="+mn-ea"/>
                <a:cs typeface="+mn-cs"/>
              </a:rPr>
              <a:t> </a:t>
            </a:r>
            <a:endParaRPr kumimoji="0" lang="en-GB" sz="2200" b="0" i="0" u="none" strike="noStrike" kern="1200" cap="none" spc="0" normalizeH="0" baseline="0" noProof="0" dirty="0">
              <a:ln>
                <a:noFill/>
              </a:ln>
              <a:solidFill>
                <a:prstClr val="white"/>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1" i="0" u="none" strike="noStrike" kern="1200" cap="none" spc="0" normalizeH="0" baseline="0" noProof="0" dirty="0">
                <a:ln>
                  <a:noFill/>
                </a:ln>
                <a:solidFill>
                  <a:prstClr val="white"/>
                </a:solidFill>
                <a:effectLst/>
                <a:uLnTx/>
                <a:uFillTx/>
                <a:latin typeface="Calibri"/>
                <a:ea typeface="+mn-ea"/>
                <a:cs typeface="+mn-cs"/>
              </a:rPr>
              <a:t>Why does Camus think Algiers has “no lessons to teach” (p. 87)? Why does “intelligence ha[</a:t>
            </a:r>
            <a:r>
              <a:rPr kumimoji="0" lang="en-GB" sz="2200" b="1" i="0" u="none" strike="noStrike" kern="1200" cap="none" spc="0" normalizeH="0" baseline="0" noProof="0" dirty="0" err="1">
                <a:ln>
                  <a:noFill/>
                </a:ln>
                <a:solidFill>
                  <a:prstClr val="white"/>
                </a:solidFill>
                <a:effectLst/>
                <a:uLnTx/>
                <a:uFillTx/>
                <a:latin typeface="Calibri"/>
                <a:ea typeface="+mn-ea"/>
                <a:cs typeface="+mn-cs"/>
              </a:rPr>
              <a:t>ve</a:t>
            </a:r>
            <a:r>
              <a:rPr kumimoji="0" lang="en-GB" sz="2200" b="1" i="0" u="none" strike="noStrike" kern="1200" cap="none" spc="0" normalizeH="0" baseline="0" noProof="0" dirty="0">
                <a:ln>
                  <a:noFill/>
                </a:ln>
                <a:solidFill>
                  <a:prstClr val="white"/>
                </a:solidFill>
                <a:effectLst/>
                <a:uLnTx/>
                <a:uFillTx/>
                <a:latin typeface="Calibri"/>
                <a:ea typeface="+mn-ea"/>
                <a:cs typeface="+mn-cs"/>
              </a:rPr>
              <a:t>] no place” in Algiers (p. 93</a:t>
            </a:r>
            <a:r>
              <a:rPr kumimoji="0" lang="en-GB" sz="2200" b="1" i="0" u="none" strike="noStrike" kern="1200" cap="none" spc="0" normalizeH="0" baseline="0" noProof="0" dirty="0" smtClean="0">
                <a:ln>
                  <a:noFill/>
                </a:ln>
                <a:solidFill>
                  <a:prstClr val="white"/>
                </a:solidFill>
                <a:effectLst/>
                <a:uLnTx/>
                <a:uFillTx/>
                <a:latin typeface="Calibri"/>
                <a:ea typeface="+mn-ea"/>
                <a:cs typeface="+mn-cs"/>
              </a:rPr>
              <a:t>)?</a:t>
            </a:r>
            <a:endParaRPr kumimoji="0" lang="en-GB" sz="2200" b="0"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63057702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6988" y="2996952"/>
            <a:ext cx="9159876" cy="2937206"/>
          </a:xfrm>
          <a:prstGeom prst="rect">
            <a:avLst/>
          </a:prstGeom>
        </p:spPr>
        <p:txBody>
          <a:bodyPr lIns="540000" tIns="540000" rIns="540000" bIns="54000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2400" b="0" i="0" u="none" strike="noStrike" kern="1200" cap="none" spc="0" normalizeH="0" baseline="0" noProof="0" dirty="0" smtClean="0">
              <a:ln>
                <a:noFill/>
              </a:ln>
              <a:solidFill>
                <a:srgbClr val="FFFFFF"/>
              </a:solidFill>
              <a:effectLst/>
              <a:uLnTx/>
              <a:uFillTx/>
              <a:latin typeface="Calibri"/>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2400" b="0" i="0" u="none" strike="noStrike" kern="1200" cap="none" spc="0" normalizeH="0" baseline="0" noProof="0" dirty="0" smtClean="0">
              <a:ln>
                <a:noFill/>
              </a:ln>
              <a:solidFill>
                <a:srgbClr val="FFFFFF"/>
              </a:solidFill>
              <a:effectLst/>
              <a:uLnTx/>
              <a:uFillTx/>
              <a:latin typeface="Calibri"/>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2400" b="0" i="1" u="none" strike="noStrike" kern="1200" cap="none" spc="0" normalizeH="0" baseline="0" noProof="0" dirty="0" smtClean="0">
              <a:ln>
                <a:noFill/>
              </a:ln>
              <a:solidFill>
                <a:srgbClr val="FFFFFF"/>
              </a:solidFill>
              <a:effectLst/>
              <a:uLnTx/>
              <a:uFillTx/>
              <a:latin typeface="Calibri"/>
              <a:ea typeface="+mn-ea"/>
              <a:cs typeface="Arial" charset="0"/>
            </a:endParaRPr>
          </a:p>
          <a:p>
            <a:pPr marL="342900" marR="0" lvl="0" indent="-34290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endParaRPr kumimoji="0" lang="en-GB" sz="2400" b="0" i="1" u="none" strike="noStrike" kern="1200" cap="none" spc="0" normalizeH="0" baseline="0" noProof="0" dirty="0">
              <a:ln>
                <a:noFill/>
              </a:ln>
              <a:solidFill>
                <a:srgbClr val="FFFFFF"/>
              </a:solidFill>
              <a:effectLst/>
              <a:uLnTx/>
              <a:uFillTx/>
              <a:latin typeface="Calibri"/>
              <a:ea typeface="+mn-ea"/>
              <a:cs typeface="Arial" charset="0"/>
            </a:endParaRPr>
          </a:p>
          <a:p>
            <a:pPr marL="342900" marR="0" lvl="0" indent="-34290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endParaRPr kumimoji="0" lang="en-GB" sz="2400" b="0" i="1" u="none" strike="noStrike" kern="1200" cap="none" spc="0" normalizeH="0" baseline="0" noProof="0" dirty="0">
              <a:ln>
                <a:noFill/>
              </a:ln>
              <a:solidFill>
                <a:srgbClr val="FFFFFF"/>
              </a:solidFill>
              <a:effectLst/>
              <a:uLnTx/>
              <a:uFillTx/>
              <a:latin typeface="Calibri"/>
              <a:ea typeface="+mn-ea"/>
              <a:cs typeface="Arial" charset="0"/>
            </a:endParaRPr>
          </a:p>
        </p:txBody>
      </p:sp>
      <p:sp>
        <p:nvSpPr>
          <p:cNvPr id="10" name="Rectangle 9"/>
          <p:cNvSpPr/>
          <p:nvPr/>
        </p:nvSpPr>
        <p:spPr>
          <a:xfrm>
            <a:off x="0" y="-16199"/>
            <a:ext cx="9195013" cy="1798433"/>
          </a:xfrm>
          <a:prstGeom prst="rect">
            <a:avLst/>
          </a:prstGeom>
        </p:spPr>
        <p:txBody>
          <a:bodyPr wrap="square" lIns="540000" tIns="540000" rIns="540000" bIns="540000">
            <a:spAutoFit/>
          </a:bodyPr>
          <a:lstStyle/>
          <a:p>
            <a:pPr lvl="0" algn="just">
              <a:defRPr/>
            </a:pPr>
            <a:r>
              <a:rPr lang="en-GB" sz="2400" b="1" u="sng" dirty="0" smtClean="0">
                <a:solidFill>
                  <a:srgbClr val="FFFF00"/>
                </a:solidFill>
                <a:latin typeface="Calibri"/>
              </a:rPr>
              <a:t>4</a:t>
            </a:r>
            <a:r>
              <a:rPr kumimoji="0" lang="en-GB" sz="2400" b="1" i="0" u="sng" strike="noStrike" kern="1200" cap="none" spc="0" normalizeH="0" baseline="0" noProof="0" dirty="0" smtClean="0">
                <a:ln>
                  <a:noFill/>
                </a:ln>
                <a:solidFill>
                  <a:srgbClr val="FFFF00"/>
                </a:solidFill>
                <a:effectLst/>
                <a:uLnTx/>
                <a:uFillTx/>
                <a:latin typeface="Calibri"/>
                <a:ea typeface="+mn-ea"/>
                <a:cs typeface="Arial" charset="0"/>
              </a:rPr>
              <a:t>. Camus’ </a:t>
            </a:r>
            <a:r>
              <a:rPr lang="en-GB" sz="2400" b="1" u="sng" dirty="0">
                <a:solidFill>
                  <a:srgbClr val="FFFF00"/>
                </a:solidFill>
                <a:latin typeface="Calibri"/>
              </a:rPr>
              <a:t>Algiers: </a:t>
            </a:r>
            <a:r>
              <a:rPr lang="en-GB" sz="2400" b="1" i="1" u="sng" dirty="0" err="1" smtClean="0">
                <a:solidFill>
                  <a:srgbClr val="FFFF00"/>
                </a:solidFill>
                <a:latin typeface="Calibri"/>
              </a:rPr>
              <a:t>L'Étranger</a:t>
            </a:r>
            <a:r>
              <a:rPr lang="en-GB" sz="2400" b="1" u="sng" dirty="0" smtClean="0">
                <a:solidFill>
                  <a:srgbClr val="FFFF00"/>
                </a:solidFill>
                <a:latin typeface="Calibri"/>
              </a:rPr>
              <a:t> (1942)</a:t>
            </a:r>
            <a:endParaRPr lang="en-GB" sz="2400" b="1" i="1" u="sng" dirty="0">
              <a:solidFill>
                <a:srgbClr val="FFFF00"/>
              </a:solidFill>
              <a:latin typeface="Calibri"/>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22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2" name="Picture 1"/>
          <p:cNvPicPr>
            <a:picLocks noChangeAspect="1"/>
          </p:cNvPicPr>
          <p:nvPr/>
        </p:nvPicPr>
        <p:blipFill rotWithShape="1">
          <a:blip r:embed="rId3"/>
          <a:srcRect r="66875" b="-798"/>
          <a:stretch/>
        </p:blipFill>
        <p:spPr>
          <a:xfrm>
            <a:off x="5508104" y="0"/>
            <a:ext cx="3655762" cy="5840308"/>
          </a:xfrm>
          <a:prstGeom prst="rect">
            <a:avLst/>
          </a:prstGeom>
        </p:spPr>
      </p:pic>
      <p:pic>
        <p:nvPicPr>
          <p:cNvPr id="4" name="Picture 3"/>
          <p:cNvPicPr>
            <a:picLocks noChangeAspect="1"/>
          </p:cNvPicPr>
          <p:nvPr/>
        </p:nvPicPr>
        <p:blipFill>
          <a:blip r:embed="rId4"/>
          <a:stretch>
            <a:fillRect/>
          </a:stretch>
        </p:blipFill>
        <p:spPr>
          <a:xfrm>
            <a:off x="2383331" y="3586588"/>
            <a:ext cx="4428349" cy="3259265"/>
          </a:xfrm>
          <a:prstGeom prst="rect">
            <a:avLst/>
          </a:prstGeom>
        </p:spPr>
      </p:pic>
      <p:pic>
        <p:nvPicPr>
          <p:cNvPr id="7" name="Picture 6"/>
          <p:cNvPicPr>
            <a:picLocks noChangeAspect="1"/>
          </p:cNvPicPr>
          <p:nvPr/>
        </p:nvPicPr>
        <p:blipFill>
          <a:blip r:embed="rId5"/>
          <a:stretch>
            <a:fillRect/>
          </a:stretch>
        </p:blipFill>
        <p:spPr>
          <a:xfrm>
            <a:off x="467544" y="1086591"/>
            <a:ext cx="2457450" cy="3667125"/>
          </a:xfrm>
          <a:prstGeom prst="rect">
            <a:avLst/>
          </a:prstGeom>
        </p:spPr>
      </p:pic>
      <p:sp>
        <p:nvSpPr>
          <p:cNvPr id="5" name="Rectangle 4"/>
          <p:cNvSpPr/>
          <p:nvPr/>
        </p:nvSpPr>
        <p:spPr>
          <a:xfrm>
            <a:off x="3151576" y="1373931"/>
            <a:ext cx="2115566" cy="2031325"/>
          </a:xfrm>
          <a:prstGeom prst="rect">
            <a:avLst/>
          </a:prstGeom>
        </p:spPr>
        <p:txBody>
          <a:bodyPr wrap="square">
            <a:spAutoFit/>
          </a:bodyPr>
          <a:lstStyle/>
          <a:p>
            <a:r>
              <a:rPr lang="en-GB" dirty="0" smtClean="0"/>
              <a:t>Film version (1967), available here:</a:t>
            </a:r>
          </a:p>
          <a:p>
            <a:r>
              <a:rPr lang="en-GB" dirty="0" smtClean="0"/>
              <a:t>https</a:t>
            </a:r>
            <a:r>
              <a:rPr lang="en-GB" dirty="0"/>
              <a:t>://</a:t>
            </a:r>
            <a:r>
              <a:rPr lang="en-GB" dirty="0" smtClean="0"/>
              <a:t>www.youtube.com/watch?v=OkjGt678TNA</a:t>
            </a:r>
          </a:p>
          <a:p>
            <a:endParaRPr lang="en-GB" dirty="0"/>
          </a:p>
        </p:txBody>
      </p:sp>
    </p:spTree>
    <p:extLst>
      <p:ext uri="{BB962C8B-B14F-4D97-AF65-F5344CB8AC3E}">
        <p14:creationId xmlns:p14="http://schemas.microsoft.com/office/powerpoint/2010/main" val="66215503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113" y="34724"/>
            <a:ext cx="9155113" cy="7184523"/>
          </a:xfrm>
          <a:prstGeom prst="rect">
            <a:avLst/>
          </a:prstGeom>
        </p:spPr>
        <p:txBody>
          <a:bodyPr wrap="square" lIns="540000" tIns="540000" rIns="540000" bIns="540000">
            <a:spAutoFit/>
          </a:bodyPr>
          <a:lstStyle/>
          <a:p>
            <a:pPr>
              <a:defRPr/>
            </a:pPr>
            <a:r>
              <a:rPr lang="en-GB" sz="2400" b="1" u="sng" dirty="0" smtClean="0">
                <a:solidFill>
                  <a:srgbClr val="FFFFFF"/>
                </a:solidFill>
                <a:effectLst>
                  <a:outerShdw blurRad="38100" dist="38100" dir="2700000" algn="tl">
                    <a:srgbClr val="000000"/>
                  </a:outerShdw>
                </a:effectLst>
                <a:latin typeface="+mn-lt"/>
              </a:rPr>
              <a:t>4. Camus’s Algiers: Said critiques</a:t>
            </a:r>
          </a:p>
          <a:p>
            <a:pPr>
              <a:defRPr/>
            </a:pPr>
            <a:endParaRPr lang="en-GB" sz="2400" b="1" u="sng" dirty="0" smtClean="0">
              <a:solidFill>
                <a:srgbClr val="FFFFFF"/>
              </a:solidFill>
              <a:effectLst>
                <a:outerShdw blurRad="38100" dist="38100" dir="2700000" algn="tl">
                  <a:srgbClr val="000000"/>
                </a:outerShdw>
              </a:effectLst>
              <a:latin typeface="+mn-lt"/>
            </a:endParaRPr>
          </a:p>
          <a:p>
            <a:pPr algn="just">
              <a:defRPr/>
            </a:pPr>
            <a:r>
              <a:rPr lang="en-GB" sz="2400" dirty="0" smtClean="0">
                <a:solidFill>
                  <a:srgbClr val="FFFF00"/>
                </a:solidFill>
                <a:latin typeface="+mn-lt"/>
              </a:rPr>
              <a:t>“It  </a:t>
            </a:r>
            <a:r>
              <a:rPr lang="en-GB" sz="2400" dirty="0">
                <a:solidFill>
                  <a:srgbClr val="FFFF00"/>
                </a:solidFill>
                <a:latin typeface="+mn-lt"/>
              </a:rPr>
              <a:t>would  be  correct  to  </a:t>
            </a:r>
            <a:r>
              <a:rPr lang="en-GB" sz="2400" dirty="0" smtClean="0">
                <a:solidFill>
                  <a:srgbClr val="FFFF00"/>
                </a:solidFill>
                <a:latin typeface="+mn-lt"/>
              </a:rPr>
              <a:t>regard Camus’s </a:t>
            </a:r>
            <a:r>
              <a:rPr lang="en-GB" sz="2400" dirty="0">
                <a:solidFill>
                  <a:srgbClr val="FFFF00"/>
                </a:solidFill>
                <a:latin typeface="+mn-lt"/>
              </a:rPr>
              <a:t>work as affiliated historically both with the French colonial venture itself (since he </a:t>
            </a:r>
          </a:p>
          <a:p>
            <a:pPr algn="just">
              <a:defRPr/>
            </a:pPr>
            <a:r>
              <a:rPr lang="en-GB" sz="2400" dirty="0">
                <a:solidFill>
                  <a:srgbClr val="FFFF00"/>
                </a:solidFill>
                <a:latin typeface="+mn-lt"/>
              </a:rPr>
              <a:t>assumes it to  be immutable) and with outright opposition to Algerian independence. This Algerian </a:t>
            </a:r>
            <a:r>
              <a:rPr lang="en-GB" sz="2400" dirty="0" smtClean="0">
                <a:solidFill>
                  <a:srgbClr val="FFFF00"/>
                </a:solidFill>
                <a:latin typeface="+mn-lt"/>
              </a:rPr>
              <a:t> perspective </a:t>
            </a:r>
            <a:r>
              <a:rPr lang="en-GB" sz="2400" dirty="0">
                <a:solidFill>
                  <a:srgbClr val="FFFF00"/>
                </a:solidFill>
                <a:latin typeface="+mn-lt"/>
              </a:rPr>
              <a:t>may unblock  and </a:t>
            </a:r>
            <a:r>
              <a:rPr lang="en-GB" sz="2400" dirty="0" smtClean="0">
                <a:solidFill>
                  <a:srgbClr val="FFFF00"/>
                </a:solidFill>
                <a:latin typeface="+mn-lt"/>
              </a:rPr>
              <a:t>release aspects  </a:t>
            </a:r>
            <a:r>
              <a:rPr lang="en-GB" sz="2400" dirty="0">
                <a:solidFill>
                  <a:srgbClr val="FFFF00"/>
                </a:solidFill>
                <a:latin typeface="+mn-lt"/>
              </a:rPr>
              <a:t>hidden,  taken  for granted, or denied  by Camus</a:t>
            </a:r>
            <a:r>
              <a:rPr lang="en-GB" sz="2400" dirty="0" smtClean="0">
                <a:solidFill>
                  <a:srgbClr val="FFFF00"/>
                </a:solidFill>
                <a:latin typeface="+mn-lt"/>
              </a:rPr>
              <a:t>.</a:t>
            </a:r>
          </a:p>
          <a:p>
            <a:pPr algn="just">
              <a:defRPr/>
            </a:pPr>
            <a:r>
              <a:rPr lang="en-GB" sz="2400" dirty="0" smtClean="0">
                <a:solidFill>
                  <a:srgbClr val="FFFF00"/>
                </a:solidFill>
                <a:latin typeface="+mn-lt"/>
              </a:rPr>
              <a:t>	“ </a:t>
            </a:r>
            <a:r>
              <a:rPr lang="en-GB" sz="2400" dirty="0">
                <a:solidFill>
                  <a:srgbClr val="FFFF00"/>
                </a:solidFill>
                <a:latin typeface="+mn-lt"/>
              </a:rPr>
              <a:t>… Meursault kills an Arab, </a:t>
            </a:r>
            <a:r>
              <a:rPr lang="en-GB" sz="2400" dirty="0" smtClean="0">
                <a:solidFill>
                  <a:srgbClr val="FFFF00"/>
                </a:solidFill>
                <a:latin typeface="+mn-lt"/>
              </a:rPr>
              <a:t>but this </a:t>
            </a:r>
            <a:r>
              <a:rPr lang="en-GB" sz="2400" dirty="0">
                <a:solidFill>
                  <a:srgbClr val="FFFF00"/>
                </a:solidFill>
                <a:latin typeface="+mn-lt"/>
              </a:rPr>
              <a:t>Arab is not named and seems co be without a history, let alone a </a:t>
            </a:r>
            <a:r>
              <a:rPr lang="en-GB" sz="2400" dirty="0" smtClean="0">
                <a:solidFill>
                  <a:srgbClr val="FFFF00"/>
                </a:solidFill>
                <a:latin typeface="+mn-lt"/>
              </a:rPr>
              <a:t>mother and </a:t>
            </a:r>
            <a:r>
              <a:rPr lang="en-GB" sz="2400" dirty="0">
                <a:solidFill>
                  <a:srgbClr val="FFFF00"/>
                </a:solidFill>
                <a:latin typeface="+mn-lt"/>
              </a:rPr>
              <a:t>father; true also, Arabs die of plague in Oran, but they are not </a:t>
            </a:r>
            <a:r>
              <a:rPr lang="en-GB" sz="2400" dirty="0" smtClean="0">
                <a:solidFill>
                  <a:srgbClr val="FFFF00"/>
                </a:solidFill>
                <a:latin typeface="+mn-lt"/>
              </a:rPr>
              <a:t>named either.”</a:t>
            </a:r>
          </a:p>
          <a:p>
            <a:pPr algn="just">
              <a:defRPr/>
            </a:pPr>
            <a:endParaRPr lang="en-GB" sz="2400" dirty="0" smtClean="0">
              <a:solidFill>
                <a:srgbClr val="FFFF00"/>
              </a:solidFill>
              <a:latin typeface="+mn-lt"/>
            </a:endParaRPr>
          </a:p>
          <a:p>
            <a:pPr marL="342900" indent="-342900" algn="r">
              <a:buFontTx/>
              <a:buChar char="-"/>
              <a:defRPr/>
            </a:pPr>
            <a:r>
              <a:rPr lang="en-GB" dirty="0" smtClean="0">
                <a:solidFill>
                  <a:srgbClr val="FFFF00"/>
                </a:solidFill>
                <a:latin typeface="+mn-lt"/>
              </a:rPr>
              <a:t>Edward Said, ‘Camus and the French Imperial Experience,’ </a:t>
            </a:r>
            <a:r>
              <a:rPr lang="en-GB" i="1" dirty="0" smtClean="0">
                <a:solidFill>
                  <a:srgbClr val="FFFF00"/>
                </a:solidFill>
                <a:latin typeface="+mn-lt"/>
              </a:rPr>
              <a:t>Culture and Imperialism </a:t>
            </a:r>
            <a:r>
              <a:rPr lang="en-GB" dirty="0" smtClean="0">
                <a:solidFill>
                  <a:srgbClr val="FFFF00"/>
                </a:solidFill>
                <a:latin typeface="+mn-lt"/>
              </a:rPr>
              <a:t>(New York: Vintage Books, 1994), pp. 175–176.</a:t>
            </a:r>
          </a:p>
          <a:p>
            <a:pPr marL="342900" indent="-342900" algn="just">
              <a:buFontTx/>
              <a:buChar char="-"/>
              <a:defRPr/>
            </a:pPr>
            <a:endParaRPr lang="en-GB" sz="2400" dirty="0" smtClean="0">
              <a:solidFill>
                <a:srgbClr val="FFFF00"/>
              </a:solidFill>
              <a:latin typeface="+mn-lt"/>
            </a:endParaRPr>
          </a:p>
          <a:p>
            <a:pPr>
              <a:defRPr/>
            </a:pPr>
            <a:endParaRPr lang="en-GB" sz="2400" b="1" u="sng" dirty="0">
              <a:solidFill>
                <a:srgbClr val="FFFFFF"/>
              </a:solidFill>
              <a:effectLst>
                <a:outerShdw blurRad="38100" dist="38100" dir="2700000" algn="tl">
                  <a:srgbClr val="000000"/>
                </a:outerShdw>
              </a:effectLst>
              <a:latin typeface="+mn-lt"/>
            </a:endParaRPr>
          </a:p>
        </p:txBody>
      </p:sp>
    </p:spTree>
    <p:extLst>
      <p:ext uri="{BB962C8B-B14F-4D97-AF65-F5344CB8AC3E}">
        <p14:creationId xmlns:p14="http://schemas.microsoft.com/office/powerpoint/2010/main" val="33856976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113" y="34724"/>
            <a:ext cx="9155113" cy="5307086"/>
          </a:xfrm>
          <a:prstGeom prst="rect">
            <a:avLst/>
          </a:prstGeom>
        </p:spPr>
        <p:txBody>
          <a:bodyPr wrap="square" lIns="540000" tIns="540000" rIns="540000" bIns="540000">
            <a:spAutoFit/>
          </a:bodyPr>
          <a:lstStyle/>
          <a:p>
            <a:pPr>
              <a:defRPr/>
            </a:pPr>
            <a:r>
              <a:rPr lang="en-GB" sz="2400" b="1" u="sng" dirty="0" smtClean="0">
                <a:solidFill>
                  <a:srgbClr val="FFFFFF"/>
                </a:solidFill>
                <a:effectLst>
                  <a:outerShdw blurRad="38100" dist="38100" dir="2700000" algn="tl">
                    <a:srgbClr val="000000"/>
                  </a:outerShdw>
                </a:effectLst>
                <a:latin typeface="+mn-lt"/>
              </a:rPr>
              <a:t>4. Camus’s Algiers: Said critiques</a:t>
            </a:r>
          </a:p>
          <a:p>
            <a:pPr>
              <a:defRPr/>
            </a:pPr>
            <a:endParaRPr lang="en-GB" sz="3200" b="1" u="sng" dirty="0" smtClean="0">
              <a:solidFill>
                <a:srgbClr val="FFFFFF"/>
              </a:solidFill>
              <a:effectLst>
                <a:outerShdw blurRad="38100" dist="38100" dir="2700000" algn="tl">
                  <a:srgbClr val="000000"/>
                </a:outerShdw>
              </a:effectLst>
              <a:latin typeface="+mn-lt"/>
            </a:endParaRPr>
          </a:p>
          <a:p>
            <a:pPr algn="just">
              <a:defRPr/>
            </a:pPr>
            <a:r>
              <a:rPr lang="en-GB" sz="3200" dirty="0" smtClean="0">
                <a:solidFill>
                  <a:srgbClr val="FFFF00"/>
                </a:solidFill>
                <a:latin typeface="+mn-lt"/>
              </a:rPr>
              <a:t>“The novels and short stories </a:t>
            </a:r>
            <a:r>
              <a:rPr lang="en-GB" sz="3200" dirty="0">
                <a:solidFill>
                  <a:srgbClr val="FFFF00"/>
                </a:solidFill>
                <a:latin typeface="+mn-lt"/>
              </a:rPr>
              <a:t>narrate the result of a victory won over a pacified, </a:t>
            </a:r>
            <a:r>
              <a:rPr lang="en-GB" sz="3200" dirty="0" smtClean="0">
                <a:solidFill>
                  <a:srgbClr val="FFFF00"/>
                </a:solidFill>
                <a:latin typeface="+mn-lt"/>
              </a:rPr>
              <a:t>decimated Muslim </a:t>
            </a:r>
            <a:r>
              <a:rPr lang="en-GB" sz="3200" dirty="0">
                <a:solidFill>
                  <a:srgbClr val="FFFF00"/>
                </a:solidFill>
                <a:latin typeface="+mn-lt"/>
              </a:rPr>
              <a:t>population whose rights to the land have been </a:t>
            </a:r>
            <a:r>
              <a:rPr lang="en-GB" sz="3200" dirty="0" smtClean="0">
                <a:solidFill>
                  <a:srgbClr val="FFFF00"/>
                </a:solidFill>
                <a:latin typeface="+mn-lt"/>
              </a:rPr>
              <a:t>severely curtailed.”</a:t>
            </a:r>
          </a:p>
          <a:p>
            <a:pPr algn="just">
              <a:defRPr/>
            </a:pPr>
            <a:endParaRPr lang="en-GB" sz="2400" dirty="0" smtClean="0">
              <a:solidFill>
                <a:srgbClr val="FFFF00"/>
              </a:solidFill>
              <a:latin typeface="+mn-lt"/>
            </a:endParaRPr>
          </a:p>
          <a:p>
            <a:pPr marL="342900" indent="-342900" algn="r">
              <a:buFontTx/>
              <a:buChar char="-"/>
              <a:defRPr/>
            </a:pPr>
            <a:r>
              <a:rPr lang="en-GB" dirty="0" smtClean="0">
                <a:solidFill>
                  <a:srgbClr val="FFFF00"/>
                </a:solidFill>
                <a:latin typeface="+mn-lt"/>
              </a:rPr>
              <a:t>Said, ‘Camus and the French Imperial Experience,’ p. 181.</a:t>
            </a:r>
          </a:p>
          <a:p>
            <a:pPr marL="342900" indent="-342900" algn="just">
              <a:buFontTx/>
              <a:buChar char="-"/>
              <a:defRPr/>
            </a:pPr>
            <a:endParaRPr lang="en-GB" sz="2400" dirty="0" smtClean="0">
              <a:solidFill>
                <a:srgbClr val="FFFF00"/>
              </a:solidFill>
              <a:latin typeface="+mn-lt"/>
            </a:endParaRPr>
          </a:p>
          <a:p>
            <a:pPr>
              <a:defRPr/>
            </a:pPr>
            <a:endParaRPr lang="en-GB" sz="2400" b="1" u="sng" dirty="0">
              <a:solidFill>
                <a:srgbClr val="FFFFFF"/>
              </a:solidFill>
              <a:effectLst>
                <a:outerShdw blurRad="38100" dist="38100" dir="2700000" algn="tl">
                  <a:srgbClr val="000000"/>
                </a:outerShdw>
              </a:effectLst>
              <a:latin typeface="+mn-lt"/>
            </a:endParaRPr>
          </a:p>
        </p:txBody>
      </p:sp>
    </p:spTree>
    <p:extLst>
      <p:ext uri="{BB962C8B-B14F-4D97-AF65-F5344CB8AC3E}">
        <p14:creationId xmlns:p14="http://schemas.microsoft.com/office/powerpoint/2010/main" val="215167880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113" y="34724"/>
            <a:ext cx="9155113" cy="8292518"/>
          </a:xfrm>
          <a:prstGeom prst="rect">
            <a:avLst/>
          </a:prstGeom>
        </p:spPr>
        <p:txBody>
          <a:bodyPr wrap="square" lIns="540000" tIns="540000" rIns="540000" bIns="540000">
            <a:spAutoFit/>
          </a:bodyPr>
          <a:lstStyle/>
          <a:p>
            <a:pPr>
              <a:defRPr/>
            </a:pPr>
            <a:r>
              <a:rPr lang="en-GB" sz="2400" b="1" u="sng" dirty="0" smtClean="0">
                <a:solidFill>
                  <a:srgbClr val="FFFFFF"/>
                </a:solidFill>
                <a:effectLst>
                  <a:outerShdw blurRad="38100" dist="38100" dir="2700000" algn="tl">
                    <a:srgbClr val="000000"/>
                  </a:outerShdw>
                </a:effectLst>
                <a:latin typeface="+mn-lt"/>
              </a:rPr>
              <a:t>4. Camus’s Algiers: </a:t>
            </a:r>
            <a:r>
              <a:rPr lang="en-GB" sz="2400" b="1" i="1" u="sng" dirty="0" smtClean="0">
                <a:solidFill>
                  <a:srgbClr val="FFFFFF"/>
                </a:solidFill>
                <a:effectLst>
                  <a:outerShdw blurRad="38100" dist="38100" dir="2700000" algn="tl">
                    <a:srgbClr val="000000"/>
                  </a:outerShdw>
                </a:effectLst>
                <a:latin typeface="+mn-lt"/>
              </a:rPr>
              <a:t>The Meursault Investigation</a:t>
            </a:r>
          </a:p>
          <a:p>
            <a:pPr>
              <a:defRPr/>
            </a:pPr>
            <a:endParaRPr lang="en-GB" sz="2400" b="1" u="sng" dirty="0" smtClean="0">
              <a:solidFill>
                <a:srgbClr val="FFFFFF"/>
              </a:solidFill>
              <a:effectLst>
                <a:outerShdw blurRad="38100" dist="38100" dir="2700000" algn="tl">
                  <a:srgbClr val="000000"/>
                </a:outerShdw>
              </a:effectLst>
              <a:latin typeface="+mn-lt"/>
            </a:endParaRPr>
          </a:p>
          <a:p>
            <a:pPr algn="just">
              <a:defRPr/>
            </a:pPr>
            <a:r>
              <a:rPr lang="en-GB" sz="2400" dirty="0">
                <a:solidFill>
                  <a:srgbClr val="FFFF00"/>
                </a:solidFill>
                <a:latin typeface="+mn-lt"/>
              </a:rPr>
              <a:t>“I’ll tell you this up front: The other dead man, the </a:t>
            </a:r>
            <a:r>
              <a:rPr lang="en-GB" sz="2400" dirty="0" smtClean="0">
                <a:solidFill>
                  <a:srgbClr val="FFFF00"/>
                </a:solidFill>
                <a:latin typeface="+mn-lt"/>
              </a:rPr>
              <a:t>murder </a:t>
            </a:r>
            <a:r>
              <a:rPr lang="en-GB" sz="2400" dirty="0">
                <a:solidFill>
                  <a:srgbClr val="FFFF00"/>
                </a:solidFill>
                <a:latin typeface="+mn-lt"/>
              </a:rPr>
              <a:t>victim, was my brother. There’s nothing left of him. There’s only me, left to speak in his </a:t>
            </a:r>
            <a:r>
              <a:rPr lang="en-GB" sz="2400" dirty="0" smtClean="0">
                <a:solidFill>
                  <a:srgbClr val="FFFF00"/>
                </a:solidFill>
                <a:latin typeface="+mn-lt"/>
              </a:rPr>
              <a:t> place</a:t>
            </a:r>
            <a:r>
              <a:rPr lang="en-GB" sz="2400" dirty="0">
                <a:solidFill>
                  <a:srgbClr val="FFFF00"/>
                </a:solidFill>
                <a:latin typeface="+mn-lt"/>
              </a:rPr>
              <a:t>, sitting in this bar, waiting for condolences no one’s ever going to offer.</a:t>
            </a:r>
          </a:p>
          <a:p>
            <a:pPr algn="just">
              <a:defRPr/>
            </a:pPr>
            <a:r>
              <a:rPr lang="en-GB" sz="2400" dirty="0">
                <a:solidFill>
                  <a:srgbClr val="FFFF00"/>
                </a:solidFill>
                <a:latin typeface="+mn-lt"/>
              </a:rPr>
              <a:t>	</a:t>
            </a:r>
            <a:r>
              <a:rPr lang="en-GB" sz="2400" dirty="0" smtClean="0">
                <a:solidFill>
                  <a:srgbClr val="FFFF00"/>
                </a:solidFill>
                <a:latin typeface="+mn-lt"/>
              </a:rPr>
              <a:t>“ … My </a:t>
            </a:r>
            <a:r>
              <a:rPr lang="en-GB" sz="2400" dirty="0">
                <a:solidFill>
                  <a:srgbClr val="FFFF00"/>
                </a:solidFill>
                <a:latin typeface="+mn-lt"/>
              </a:rPr>
              <a:t>brother’s name </a:t>
            </a:r>
            <a:r>
              <a:rPr lang="en-GB" sz="2400" dirty="0" smtClean="0">
                <a:solidFill>
                  <a:srgbClr val="FFFF00"/>
                </a:solidFill>
                <a:latin typeface="+mn-lt"/>
              </a:rPr>
              <a:t>was Musa</a:t>
            </a:r>
            <a:r>
              <a:rPr lang="en-GB" sz="2400" dirty="0">
                <a:solidFill>
                  <a:srgbClr val="FFFF00"/>
                </a:solidFill>
                <a:latin typeface="+mn-lt"/>
              </a:rPr>
              <a:t>. He had a name. But he’ll remain </a:t>
            </a:r>
            <a:r>
              <a:rPr lang="en-GB" sz="2400" dirty="0" smtClean="0">
                <a:solidFill>
                  <a:srgbClr val="FFFF00"/>
                </a:solidFill>
                <a:latin typeface="+mn-lt"/>
              </a:rPr>
              <a:t>‘the Arab’ forever … Strange</a:t>
            </a:r>
            <a:r>
              <a:rPr lang="en-GB" sz="2400" dirty="0">
                <a:solidFill>
                  <a:srgbClr val="FFFF00"/>
                </a:solidFill>
                <a:latin typeface="+mn-lt"/>
              </a:rPr>
              <a:t>, isn’t it? For centuries, the settler increases his </a:t>
            </a:r>
            <a:r>
              <a:rPr lang="en-GB" sz="2400" dirty="0" smtClean="0">
                <a:solidFill>
                  <a:srgbClr val="FFFF00"/>
                </a:solidFill>
                <a:latin typeface="+mn-lt"/>
              </a:rPr>
              <a:t>fortune</a:t>
            </a:r>
            <a:r>
              <a:rPr lang="en-GB" sz="2400" dirty="0">
                <a:solidFill>
                  <a:srgbClr val="FFFF00"/>
                </a:solidFill>
                <a:latin typeface="+mn-lt"/>
              </a:rPr>
              <a:t>, giving names to </a:t>
            </a:r>
            <a:r>
              <a:rPr lang="en-GB" sz="2400" dirty="0" smtClean="0">
                <a:solidFill>
                  <a:srgbClr val="FFFF00"/>
                </a:solidFill>
                <a:latin typeface="+mn-lt"/>
              </a:rPr>
              <a:t>whatever </a:t>
            </a:r>
            <a:r>
              <a:rPr lang="en-GB" sz="2400" dirty="0">
                <a:solidFill>
                  <a:srgbClr val="FFFF00"/>
                </a:solidFill>
                <a:latin typeface="+mn-lt"/>
              </a:rPr>
              <a:t>he appropriates and taking them away from </a:t>
            </a:r>
            <a:r>
              <a:rPr lang="en-GB" sz="2400" dirty="0" smtClean="0">
                <a:solidFill>
                  <a:srgbClr val="FFFF00"/>
                </a:solidFill>
                <a:latin typeface="+mn-lt"/>
              </a:rPr>
              <a:t>whatever </a:t>
            </a:r>
            <a:r>
              <a:rPr lang="en-GB" sz="2400" dirty="0">
                <a:solidFill>
                  <a:srgbClr val="FFFF00"/>
                </a:solidFill>
                <a:latin typeface="+mn-lt"/>
              </a:rPr>
              <a:t>makes him </a:t>
            </a:r>
          </a:p>
          <a:p>
            <a:pPr algn="just">
              <a:defRPr/>
            </a:pPr>
            <a:r>
              <a:rPr lang="en-GB" sz="2400" dirty="0">
                <a:solidFill>
                  <a:srgbClr val="FFFF00"/>
                </a:solidFill>
                <a:latin typeface="+mn-lt"/>
              </a:rPr>
              <a:t>feel uncomfortable. If he calls my brother </a:t>
            </a:r>
            <a:r>
              <a:rPr lang="en-GB" sz="2400" dirty="0" smtClean="0">
                <a:solidFill>
                  <a:srgbClr val="FFFF00"/>
                </a:solidFill>
                <a:latin typeface="+mn-lt"/>
              </a:rPr>
              <a:t>‘the </a:t>
            </a:r>
            <a:r>
              <a:rPr lang="en-GB" sz="2400" dirty="0">
                <a:solidFill>
                  <a:srgbClr val="FFFF00"/>
                </a:solidFill>
                <a:latin typeface="+mn-lt"/>
              </a:rPr>
              <a:t>Arab</a:t>
            </a:r>
            <a:r>
              <a:rPr lang="en-GB" sz="2400" dirty="0" smtClean="0">
                <a:solidFill>
                  <a:srgbClr val="FFFF00"/>
                </a:solidFill>
                <a:latin typeface="+mn-lt"/>
              </a:rPr>
              <a:t>,’ </a:t>
            </a:r>
            <a:r>
              <a:rPr lang="en-GB" sz="2400" dirty="0">
                <a:solidFill>
                  <a:srgbClr val="FFFF00"/>
                </a:solidFill>
                <a:latin typeface="+mn-lt"/>
              </a:rPr>
              <a:t>it’s so he can kill him the way one kills </a:t>
            </a:r>
            <a:r>
              <a:rPr lang="en-GB" sz="2400" dirty="0" smtClean="0">
                <a:solidFill>
                  <a:srgbClr val="FFFF00"/>
                </a:solidFill>
                <a:latin typeface="+mn-lt"/>
              </a:rPr>
              <a:t>time, by </a:t>
            </a:r>
            <a:r>
              <a:rPr lang="en-GB" sz="2400" dirty="0">
                <a:solidFill>
                  <a:srgbClr val="FFFF00"/>
                </a:solidFill>
                <a:latin typeface="+mn-lt"/>
              </a:rPr>
              <a:t>strolling around aimlessly</a:t>
            </a:r>
            <a:r>
              <a:rPr lang="en-GB" sz="2400" dirty="0" smtClean="0">
                <a:solidFill>
                  <a:srgbClr val="FFFF00"/>
                </a:solidFill>
                <a:latin typeface="+mn-lt"/>
              </a:rPr>
              <a:t>.”</a:t>
            </a:r>
          </a:p>
          <a:p>
            <a:pPr algn="just">
              <a:defRPr/>
            </a:pPr>
            <a:endParaRPr lang="en-GB" sz="2400" dirty="0" smtClean="0">
              <a:solidFill>
                <a:srgbClr val="FFFF00"/>
              </a:solidFill>
              <a:latin typeface="+mn-lt"/>
            </a:endParaRPr>
          </a:p>
          <a:p>
            <a:pPr marL="342900" indent="-342900" algn="r">
              <a:buFontTx/>
              <a:buChar char="-"/>
              <a:defRPr/>
            </a:pPr>
            <a:r>
              <a:rPr lang="en-GB" dirty="0" err="1" smtClean="0">
                <a:solidFill>
                  <a:srgbClr val="FFFF00"/>
                </a:solidFill>
                <a:latin typeface="+mn-lt"/>
              </a:rPr>
              <a:t>Kamel</a:t>
            </a:r>
            <a:r>
              <a:rPr lang="en-GB" dirty="0" smtClean="0">
                <a:solidFill>
                  <a:srgbClr val="FFFF00"/>
                </a:solidFill>
                <a:latin typeface="+mn-lt"/>
              </a:rPr>
              <a:t> </a:t>
            </a:r>
            <a:r>
              <a:rPr lang="en-GB" dirty="0" err="1" smtClean="0">
                <a:solidFill>
                  <a:srgbClr val="FFFF00"/>
                </a:solidFill>
                <a:latin typeface="+mn-lt"/>
              </a:rPr>
              <a:t>Daoud</a:t>
            </a:r>
            <a:r>
              <a:rPr lang="en-GB" dirty="0" smtClean="0">
                <a:solidFill>
                  <a:srgbClr val="FFFF00"/>
                </a:solidFill>
                <a:latin typeface="+mn-lt"/>
              </a:rPr>
              <a:t>, </a:t>
            </a:r>
            <a:r>
              <a:rPr lang="en-GB" i="1" dirty="0" smtClean="0">
                <a:solidFill>
                  <a:srgbClr val="FFFF00"/>
                </a:solidFill>
                <a:latin typeface="+mn-lt"/>
              </a:rPr>
              <a:t>The </a:t>
            </a:r>
            <a:r>
              <a:rPr lang="en-GB" i="1" dirty="0">
                <a:solidFill>
                  <a:srgbClr val="FFFF00"/>
                </a:solidFill>
                <a:latin typeface="+mn-lt"/>
              </a:rPr>
              <a:t>Meursault Investigation </a:t>
            </a:r>
            <a:r>
              <a:rPr lang="en-GB" dirty="0">
                <a:solidFill>
                  <a:srgbClr val="FFFF00"/>
                </a:solidFill>
                <a:latin typeface="+mn-lt"/>
              </a:rPr>
              <a:t>(London: </a:t>
            </a:r>
            <a:r>
              <a:rPr lang="en-GB" dirty="0" err="1">
                <a:solidFill>
                  <a:srgbClr val="FFFF00"/>
                </a:solidFill>
                <a:latin typeface="+mn-lt"/>
              </a:rPr>
              <a:t>Oneworld</a:t>
            </a:r>
            <a:r>
              <a:rPr lang="en-GB" dirty="0">
                <a:solidFill>
                  <a:srgbClr val="FFFF00"/>
                </a:solidFill>
                <a:latin typeface="+mn-lt"/>
              </a:rPr>
              <a:t> Publications, 2015 [2013</a:t>
            </a:r>
            <a:r>
              <a:rPr lang="en-GB" dirty="0" smtClean="0">
                <a:solidFill>
                  <a:srgbClr val="FFFF00"/>
                </a:solidFill>
                <a:latin typeface="+mn-lt"/>
              </a:rPr>
              <a:t>]), pp. 1, 13.</a:t>
            </a:r>
          </a:p>
          <a:p>
            <a:pPr marL="342900" indent="-342900" algn="just">
              <a:buFontTx/>
              <a:buChar char="-"/>
              <a:defRPr/>
            </a:pPr>
            <a:endParaRPr lang="en-GB" sz="2400" dirty="0" smtClean="0">
              <a:solidFill>
                <a:srgbClr val="FFFF00"/>
              </a:solidFill>
              <a:latin typeface="+mn-lt"/>
            </a:endParaRPr>
          </a:p>
          <a:p>
            <a:pPr algn="just">
              <a:defRPr/>
            </a:pPr>
            <a:endParaRPr lang="en-GB" sz="2400" dirty="0" smtClean="0">
              <a:solidFill>
                <a:srgbClr val="FFFF00"/>
              </a:solidFill>
              <a:latin typeface="+mn-lt"/>
            </a:endParaRPr>
          </a:p>
          <a:p>
            <a:pPr algn="just">
              <a:defRPr/>
            </a:pPr>
            <a:endParaRPr lang="en-GB" sz="2400" dirty="0" smtClean="0">
              <a:solidFill>
                <a:srgbClr val="FFFF00"/>
              </a:solidFill>
              <a:latin typeface="+mn-lt"/>
            </a:endParaRPr>
          </a:p>
          <a:p>
            <a:pPr algn="just">
              <a:defRPr/>
            </a:pPr>
            <a:endParaRPr lang="en-GB" sz="2400" dirty="0" smtClean="0">
              <a:solidFill>
                <a:srgbClr val="FFFF00"/>
              </a:solidFill>
              <a:latin typeface="+mn-lt"/>
            </a:endParaRPr>
          </a:p>
          <a:p>
            <a:pPr>
              <a:defRPr/>
            </a:pPr>
            <a:endParaRPr lang="en-GB" sz="2400" b="1" u="sng" dirty="0">
              <a:solidFill>
                <a:srgbClr val="FFFFFF"/>
              </a:solidFill>
              <a:effectLst>
                <a:outerShdw blurRad="38100" dist="38100" dir="2700000" algn="tl">
                  <a:srgbClr val="000000"/>
                </a:outerShdw>
              </a:effectLst>
              <a:latin typeface="+mn-lt"/>
            </a:endParaRPr>
          </a:p>
        </p:txBody>
      </p:sp>
    </p:spTree>
    <p:extLst>
      <p:ext uri="{BB962C8B-B14F-4D97-AF65-F5344CB8AC3E}">
        <p14:creationId xmlns:p14="http://schemas.microsoft.com/office/powerpoint/2010/main" val="414755614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6988" y="2996952"/>
            <a:ext cx="9159876" cy="2937206"/>
          </a:xfrm>
          <a:prstGeom prst="rect">
            <a:avLst/>
          </a:prstGeom>
        </p:spPr>
        <p:txBody>
          <a:bodyPr lIns="540000" tIns="540000" rIns="540000" bIns="54000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2400" b="0" i="0" u="none" strike="noStrike" kern="1200" cap="none" spc="0" normalizeH="0" baseline="0" noProof="0" dirty="0" smtClean="0">
              <a:ln>
                <a:noFill/>
              </a:ln>
              <a:solidFill>
                <a:srgbClr val="FFFFFF"/>
              </a:solidFill>
              <a:effectLst/>
              <a:uLnTx/>
              <a:uFillTx/>
              <a:latin typeface="Calibri"/>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2400" b="0" i="0" u="none" strike="noStrike" kern="1200" cap="none" spc="0" normalizeH="0" baseline="0" noProof="0" dirty="0" smtClean="0">
              <a:ln>
                <a:noFill/>
              </a:ln>
              <a:solidFill>
                <a:srgbClr val="FFFFFF"/>
              </a:solidFill>
              <a:effectLst/>
              <a:uLnTx/>
              <a:uFillTx/>
              <a:latin typeface="Calibri"/>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2400" b="0" i="1" u="none" strike="noStrike" kern="1200" cap="none" spc="0" normalizeH="0" baseline="0" noProof="0" dirty="0" smtClean="0">
              <a:ln>
                <a:noFill/>
              </a:ln>
              <a:solidFill>
                <a:srgbClr val="FFFFFF"/>
              </a:solidFill>
              <a:effectLst/>
              <a:uLnTx/>
              <a:uFillTx/>
              <a:latin typeface="Calibri"/>
              <a:ea typeface="+mn-ea"/>
              <a:cs typeface="Arial" charset="0"/>
            </a:endParaRPr>
          </a:p>
          <a:p>
            <a:pPr marL="342900" marR="0" lvl="0" indent="-34290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endParaRPr kumimoji="0" lang="en-GB" sz="2400" b="0" i="1" u="none" strike="noStrike" kern="1200" cap="none" spc="0" normalizeH="0" baseline="0" noProof="0" dirty="0">
              <a:ln>
                <a:noFill/>
              </a:ln>
              <a:solidFill>
                <a:srgbClr val="FFFFFF"/>
              </a:solidFill>
              <a:effectLst/>
              <a:uLnTx/>
              <a:uFillTx/>
              <a:latin typeface="Calibri"/>
              <a:ea typeface="+mn-ea"/>
              <a:cs typeface="Arial" charset="0"/>
            </a:endParaRPr>
          </a:p>
          <a:p>
            <a:pPr marL="342900" marR="0" lvl="0" indent="-34290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endParaRPr kumimoji="0" lang="en-GB" sz="2400" b="0" i="1" u="none" strike="noStrike" kern="1200" cap="none" spc="0" normalizeH="0" baseline="0" noProof="0" dirty="0">
              <a:ln>
                <a:noFill/>
              </a:ln>
              <a:solidFill>
                <a:srgbClr val="FFFFFF"/>
              </a:solidFill>
              <a:effectLst/>
              <a:uLnTx/>
              <a:uFillTx/>
              <a:latin typeface="Calibri"/>
              <a:ea typeface="+mn-ea"/>
              <a:cs typeface="Arial" charset="0"/>
            </a:endParaRPr>
          </a:p>
        </p:txBody>
      </p:sp>
      <p:sp>
        <p:nvSpPr>
          <p:cNvPr id="10" name="Rectangle 9"/>
          <p:cNvSpPr/>
          <p:nvPr/>
        </p:nvSpPr>
        <p:spPr>
          <a:xfrm>
            <a:off x="0" y="-16199"/>
            <a:ext cx="9195013" cy="7246078"/>
          </a:xfrm>
          <a:prstGeom prst="rect">
            <a:avLst/>
          </a:prstGeom>
        </p:spPr>
        <p:txBody>
          <a:bodyPr wrap="square" lIns="540000" tIns="540000" rIns="540000" bIns="540000">
            <a:spAutoFit/>
          </a:bodyPr>
          <a:lstStyle/>
          <a:p>
            <a:pPr lvl="0">
              <a:defRPr/>
            </a:pPr>
            <a:r>
              <a:rPr lang="en-GB" sz="2400" b="1" u="sng" dirty="0">
                <a:solidFill>
                  <a:srgbClr val="FFFF00"/>
                </a:solidFill>
                <a:latin typeface="Calibri"/>
              </a:rPr>
              <a:t>4</a:t>
            </a:r>
            <a:r>
              <a:rPr kumimoji="0" lang="en-GB" sz="2400" b="1" i="0" u="sng" strike="noStrike" kern="1200" cap="none" spc="0" normalizeH="0" baseline="0" noProof="0" dirty="0" smtClean="0">
                <a:ln>
                  <a:noFill/>
                </a:ln>
                <a:solidFill>
                  <a:srgbClr val="FFFF00"/>
                </a:solidFill>
                <a:effectLst/>
                <a:uLnTx/>
                <a:uFillTx/>
                <a:latin typeface="Calibri"/>
                <a:ea typeface="+mn-ea"/>
                <a:cs typeface="Arial" charset="0"/>
              </a:rPr>
              <a:t>. Camus’ Algiers: </a:t>
            </a:r>
            <a:r>
              <a:rPr lang="en-GB" sz="2400" b="1" u="sng" dirty="0" smtClean="0">
                <a:solidFill>
                  <a:srgbClr val="FFFF00"/>
                </a:solidFill>
                <a:latin typeface="Calibri"/>
                <a:cs typeface="+mn-cs"/>
              </a:rPr>
              <a:t>‘New Mediterranean Culture’ (</a:t>
            </a:r>
            <a:r>
              <a:rPr kumimoji="0" lang="en-GB" sz="2400" b="1" i="0" u="sng" strike="noStrike" kern="1200" cap="none" spc="0" normalizeH="0" baseline="0" noProof="0" dirty="0" smtClean="0">
                <a:ln>
                  <a:noFill/>
                </a:ln>
                <a:solidFill>
                  <a:srgbClr val="FFFF00"/>
                </a:solidFill>
                <a:effectLst/>
                <a:uLnTx/>
                <a:uFillTx/>
                <a:latin typeface="Calibri"/>
                <a:ea typeface="+mn-ea"/>
                <a:cs typeface="+mn-cs"/>
              </a:rPr>
              <a:t>1937)</a:t>
            </a:r>
            <a:endParaRPr kumimoji="0" lang="en-GB" sz="2400" b="1" i="0" u="sng" strike="noStrike" kern="1200" cap="none" spc="0" normalizeH="0" baseline="0" noProof="0" dirty="0">
              <a:ln>
                <a:noFill/>
              </a:ln>
              <a:solidFill>
                <a:srgbClr val="FFFF00"/>
              </a:solidFill>
              <a:effectLst/>
              <a:uLnTx/>
              <a:uFillTx/>
              <a:latin typeface="Calibri"/>
              <a:ea typeface="+mn-ea"/>
              <a:cs typeface="+mn-cs"/>
            </a:endParaRPr>
          </a:p>
          <a:p>
            <a:pPr marL="342900" lvl="0" indent="-342900" fontAlgn="auto">
              <a:spcBef>
                <a:spcPts val="0"/>
              </a:spcBef>
              <a:spcAft>
                <a:spcPts val="0"/>
              </a:spcAft>
              <a:buFont typeface="Arial" panose="020B0604020202020204" pitchFamily="34" charset="0"/>
              <a:buChar char="•"/>
            </a:pPr>
            <a:r>
              <a:rPr lang="en-GB" sz="2200" b="1" dirty="0" smtClean="0">
                <a:solidFill>
                  <a:prstClr val="white"/>
                </a:solidFill>
                <a:latin typeface="+mn-lt"/>
                <a:cs typeface="+mn-cs"/>
              </a:rPr>
              <a:t>Camus speech at opening of </a:t>
            </a:r>
            <a:r>
              <a:rPr lang="en-GB" sz="2400" b="1" dirty="0" err="1">
                <a:latin typeface="+mn-lt"/>
              </a:rPr>
              <a:t>Maison</a:t>
            </a:r>
            <a:r>
              <a:rPr lang="en-GB" sz="2400" b="1" dirty="0">
                <a:latin typeface="+mn-lt"/>
              </a:rPr>
              <a:t> de la </a:t>
            </a:r>
            <a:r>
              <a:rPr lang="en-GB" sz="2400" b="1" dirty="0" smtClean="0">
                <a:latin typeface="+mn-lt"/>
              </a:rPr>
              <a:t>Culture, Algiers, 1937</a:t>
            </a:r>
            <a:endParaRPr kumimoji="0" lang="en-GB" sz="2200" b="1" i="0" u="none" strike="noStrike" kern="1200" cap="none" spc="0" normalizeH="0" baseline="0" noProof="0" dirty="0" smtClean="0">
              <a:ln>
                <a:noFill/>
              </a:ln>
              <a:solidFill>
                <a:prstClr val="white"/>
              </a:solidFill>
              <a:effectLst/>
              <a:uLnTx/>
              <a:uFillTx/>
              <a:latin typeface="+mn-lt"/>
              <a:cs typeface="+mn-cs"/>
            </a:endParaRPr>
          </a:p>
          <a:p>
            <a:pPr lvl="0" fontAlgn="auto">
              <a:spcBef>
                <a:spcPts val="0"/>
              </a:spcBef>
              <a:spcAft>
                <a:spcPts val="0"/>
              </a:spcAft>
            </a:pPr>
            <a:endParaRPr kumimoji="0" lang="en-GB" sz="2200" b="0" i="0" u="none" strike="noStrike" kern="1200" cap="none" spc="0" normalizeH="0" baseline="0" noProof="0" dirty="0" smtClean="0">
              <a:ln>
                <a:noFill/>
              </a:ln>
              <a:solidFill>
                <a:prstClr val="white"/>
              </a:solidFill>
              <a:effectLst/>
              <a:uLnTx/>
              <a:uFillTx/>
              <a:latin typeface="Calibri"/>
              <a:ea typeface="+mn-ea"/>
              <a:cs typeface="+mn-cs"/>
            </a:endParaRPr>
          </a:p>
          <a:p>
            <a:pPr algn="just"/>
            <a:r>
              <a:rPr lang="en-GB" sz="2200" dirty="0" smtClean="0">
                <a:solidFill>
                  <a:prstClr val="white"/>
                </a:solidFill>
                <a:latin typeface="+mn-lt"/>
                <a:cs typeface="+mn-cs"/>
              </a:rPr>
              <a:t>“[</a:t>
            </a:r>
            <a:r>
              <a:rPr lang="en-GB" sz="2200" dirty="0" smtClean="0">
                <a:solidFill>
                  <a:prstClr val="white"/>
                </a:solidFill>
                <a:latin typeface="+mn-lt"/>
                <a:cs typeface="+mn-cs"/>
              </a:rPr>
              <a:t>Algeria] </a:t>
            </a:r>
            <a:r>
              <a:rPr lang="en-GB" sz="2200" dirty="0" smtClean="0">
                <a:latin typeface="+mn-lt"/>
              </a:rPr>
              <a:t>is </a:t>
            </a:r>
            <a:r>
              <a:rPr lang="en-GB" sz="2200" dirty="0">
                <a:latin typeface="+mn-lt"/>
              </a:rPr>
              <a:t>one of the few countries where East and </a:t>
            </a:r>
            <a:r>
              <a:rPr lang="en-GB" sz="2200" dirty="0" smtClean="0">
                <a:latin typeface="+mn-lt"/>
              </a:rPr>
              <a:t>West live </a:t>
            </a:r>
            <a:r>
              <a:rPr lang="en-GB" sz="2200" dirty="0">
                <a:latin typeface="+mn-lt"/>
              </a:rPr>
              <a:t>close together. And there is, at this junction, little difference </a:t>
            </a:r>
            <a:r>
              <a:rPr lang="en-GB" sz="2200" dirty="0" smtClean="0">
                <a:latin typeface="+mn-lt"/>
              </a:rPr>
              <a:t>between the </a:t>
            </a:r>
            <a:r>
              <a:rPr lang="en-GB" sz="2200" dirty="0">
                <a:latin typeface="+mn-lt"/>
              </a:rPr>
              <a:t>way a Spaniard or an Italian lives on the quays of Algiers, and the </a:t>
            </a:r>
            <a:r>
              <a:rPr lang="en-GB" sz="2200" dirty="0" smtClean="0">
                <a:latin typeface="+mn-lt"/>
              </a:rPr>
              <a:t>way Arabs </a:t>
            </a:r>
            <a:r>
              <a:rPr lang="en-GB" sz="2200" dirty="0">
                <a:latin typeface="+mn-lt"/>
              </a:rPr>
              <a:t>live around them</a:t>
            </a:r>
            <a:r>
              <a:rPr lang="en-GB" sz="2200" dirty="0" smtClean="0">
                <a:latin typeface="+mn-lt"/>
              </a:rPr>
              <a:t>.”</a:t>
            </a:r>
          </a:p>
          <a:p>
            <a:pPr algn="just"/>
            <a:endParaRPr kumimoji="0" lang="en-GB" sz="2200" b="0" i="0" u="none" strike="noStrike" kern="1200" cap="none" spc="0" normalizeH="0" baseline="0" noProof="0" dirty="0">
              <a:ln>
                <a:noFill/>
              </a:ln>
              <a:solidFill>
                <a:prstClr val="white"/>
              </a:solidFill>
              <a:effectLst/>
              <a:uLnTx/>
              <a:uFillTx/>
              <a:latin typeface="+mn-lt"/>
              <a:cs typeface="+mn-cs"/>
            </a:endParaRPr>
          </a:p>
          <a:p>
            <a:pPr algn="just"/>
            <a:r>
              <a:rPr lang="en-GB" sz="2200" dirty="0" smtClean="0">
                <a:solidFill>
                  <a:prstClr val="white"/>
                </a:solidFill>
                <a:latin typeface="+mn-lt"/>
                <a:cs typeface="+mn-cs"/>
              </a:rPr>
              <a:t>“</a:t>
            </a:r>
            <a:r>
              <a:rPr lang="en-GB" sz="2200" dirty="0">
                <a:latin typeface="+mn-lt"/>
              </a:rPr>
              <a:t>Our task here is to rehabilitate the Mediterranean, to take it back from those who claim it unjustly for </a:t>
            </a:r>
            <a:r>
              <a:rPr lang="en-GB" sz="2200" dirty="0" smtClean="0">
                <a:latin typeface="+mn-lt"/>
              </a:rPr>
              <a:t>themselves</a:t>
            </a:r>
            <a:r>
              <a:rPr lang="en-GB" sz="2200" dirty="0">
                <a:latin typeface="+mn-lt"/>
              </a:rPr>
              <a:t> </a:t>
            </a:r>
            <a:r>
              <a:rPr lang="en-GB" sz="2200" dirty="0" smtClean="0">
                <a:latin typeface="+mn-lt"/>
              </a:rPr>
              <a:t>… </a:t>
            </a:r>
            <a:r>
              <a:rPr lang="en-GB" sz="2200" dirty="0">
                <a:solidFill>
                  <a:srgbClr val="FFFF00"/>
                </a:solidFill>
                <a:latin typeface="+mn-lt"/>
              </a:rPr>
              <a:t>We are all the more prepared for the task in that we are in immediate contact with the Orient, which can teach us so much in this respect</a:t>
            </a:r>
            <a:r>
              <a:rPr lang="en-GB" sz="2200" dirty="0">
                <a:latin typeface="+mn-lt"/>
              </a:rPr>
              <a:t>. We are, here, on the side of the Mediterranean against Rome. And the essential role that towns like Algiers and Barcelona can play is to serve, in their own small way, that aspect of Mediterranean culture which </a:t>
            </a:r>
            <a:r>
              <a:rPr lang="en-GB" sz="2200" dirty="0" smtClean="0">
                <a:latin typeface="+mn-lt"/>
              </a:rPr>
              <a:t>favours </a:t>
            </a:r>
            <a:r>
              <a:rPr lang="en-GB" sz="2200" dirty="0">
                <a:latin typeface="+mn-lt"/>
              </a:rPr>
              <a:t>man instead of crushing </a:t>
            </a:r>
            <a:r>
              <a:rPr lang="en-GB" sz="2200" dirty="0" smtClean="0">
                <a:latin typeface="+mn-lt"/>
              </a:rPr>
              <a:t>him </a:t>
            </a:r>
            <a:r>
              <a:rPr lang="en-GB" sz="2200" dirty="0">
                <a:latin typeface="+mn-lt"/>
              </a:rPr>
              <a:t>… What we seek is the culture that finds life in the trees, the hills, and in mankind</a:t>
            </a:r>
            <a:r>
              <a:rPr lang="en-GB" sz="2200" dirty="0" smtClean="0">
                <a:latin typeface="+mn-lt"/>
              </a:rPr>
              <a:t>.”</a:t>
            </a:r>
          </a:p>
          <a:p>
            <a:pPr algn="just"/>
            <a:endParaRPr kumimoji="0" lang="en-GB" sz="2200" b="0" i="0" u="none" strike="noStrike" kern="1200" cap="none" spc="0" normalizeH="0" baseline="0" noProof="0" dirty="0">
              <a:ln>
                <a:noFill/>
              </a:ln>
              <a:solidFill>
                <a:prstClr val="white"/>
              </a:solidFill>
              <a:effectLst/>
              <a:uLnTx/>
              <a:uFillTx/>
              <a:latin typeface="+mn-lt"/>
              <a:cs typeface="+mn-cs"/>
            </a:endParaRPr>
          </a:p>
        </p:txBody>
      </p:sp>
    </p:spTree>
    <p:extLst>
      <p:ext uri="{BB962C8B-B14F-4D97-AF65-F5344CB8AC3E}">
        <p14:creationId xmlns:p14="http://schemas.microsoft.com/office/powerpoint/2010/main" val="330155203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27784" y="957318"/>
            <a:ext cx="4029075" cy="5715000"/>
          </a:xfrm>
          <a:prstGeom prst="rect">
            <a:avLst/>
          </a:prstGeom>
        </p:spPr>
      </p:pic>
      <p:sp>
        <p:nvSpPr>
          <p:cNvPr id="3" name="Rectangle 2"/>
          <p:cNvSpPr/>
          <p:nvPr/>
        </p:nvSpPr>
        <p:spPr>
          <a:xfrm>
            <a:off x="-40067" y="-34231"/>
            <a:ext cx="9127410" cy="1983099"/>
          </a:xfrm>
          <a:prstGeom prst="rect">
            <a:avLst/>
          </a:prstGeom>
        </p:spPr>
        <p:txBody>
          <a:bodyPr wrap="square" lIns="540000" tIns="540000" rIns="540000" bIns="540000">
            <a:spAutoFit/>
          </a:bodyPr>
          <a:lstStyle/>
          <a:p>
            <a:pPr>
              <a:defRPr/>
            </a:pPr>
            <a:r>
              <a:rPr lang="en-GB" sz="2400" b="1" u="sng" dirty="0" smtClean="0">
                <a:solidFill>
                  <a:prstClr val="white"/>
                </a:solidFill>
                <a:latin typeface="+mn-lt"/>
                <a:cs typeface="Arial" charset="0"/>
              </a:rPr>
              <a:t>4. Build-up to War of Independence: ‘New Colonialism’ </a:t>
            </a:r>
          </a:p>
          <a:p>
            <a:pPr>
              <a:defRPr/>
            </a:pPr>
            <a:endParaRPr lang="en-GB" sz="1000" b="1" u="sng" dirty="0">
              <a:solidFill>
                <a:prstClr val="white"/>
              </a:solidFill>
              <a:latin typeface="+mn-lt"/>
              <a:cs typeface="Arial" charset="0"/>
            </a:endParaRPr>
          </a:p>
          <a:p>
            <a:pPr>
              <a:defRPr/>
            </a:pPr>
            <a:endParaRPr lang="en-GB" sz="2400" b="1" u="sng" dirty="0">
              <a:solidFill>
                <a:prstClr val="white"/>
              </a:solidFill>
              <a:cs typeface="Arial" charset="0"/>
            </a:endParaRPr>
          </a:p>
        </p:txBody>
      </p:sp>
    </p:spTree>
    <p:extLst>
      <p:ext uri="{BB962C8B-B14F-4D97-AF65-F5344CB8AC3E}">
        <p14:creationId xmlns:p14="http://schemas.microsoft.com/office/powerpoint/2010/main" val="179533542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a:defRPr/>
            </a:pPr>
            <a:endParaRPr lang="en-GB" b="1" dirty="0">
              <a:solidFill>
                <a:srgbClr val="FF0000"/>
              </a:solidFill>
              <a:effectLst>
                <a:outerShdw blurRad="38100" dist="38100" dir="2700000" algn="tl">
                  <a:srgbClr val="000000">
                    <a:alpha val="43137"/>
                  </a:srgbClr>
                </a:outerShdw>
              </a:effectLst>
              <a:cs typeface="Arial" charset="0"/>
            </a:endParaRPr>
          </a:p>
        </p:txBody>
      </p:sp>
      <p:sp>
        <p:nvSpPr>
          <p:cNvPr id="9" name="Rectangle 8"/>
          <p:cNvSpPr/>
          <p:nvPr/>
        </p:nvSpPr>
        <p:spPr>
          <a:xfrm>
            <a:off x="-72533" y="1124744"/>
            <a:ext cx="9159876" cy="2198543"/>
          </a:xfrm>
          <a:prstGeom prst="rect">
            <a:avLst/>
          </a:prstGeom>
        </p:spPr>
        <p:txBody>
          <a:bodyPr wrap="square" lIns="540000" tIns="540000" rIns="540000" bIns="540000">
            <a:spAutoFit/>
          </a:bodyPr>
          <a:lstStyle/>
          <a:p>
            <a:pPr>
              <a:defRPr/>
            </a:pPr>
            <a:endParaRPr lang="en-GB" sz="2400" b="1" dirty="0" smtClean="0">
              <a:solidFill>
                <a:prstClr val="white"/>
              </a:solidFill>
              <a:cs typeface="Arial" charset="0"/>
            </a:endParaRPr>
          </a:p>
          <a:p>
            <a:pPr>
              <a:defRPr/>
            </a:pPr>
            <a:endParaRPr lang="en-GB" sz="2400" b="1" dirty="0" smtClean="0">
              <a:solidFill>
                <a:prstClr val="white"/>
              </a:solidFill>
              <a:cs typeface="Arial" charset="0"/>
            </a:endParaRPr>
          </a:p>
          <a:p>
            <a:pPr>
              <a:defRPr/>
            </a:pPr>
            <a:endParaRPr lang="en-GB" sz="2400" b="1" dirty="0">
              <a:solidFill>
                <a:prstClr val="white"/>
              </a:solidFill>
              <a:cs typeface="Arial" charset="0"/>
            </a:endParaRPr>
          </a:p>
        </p:txBody>
      </p:sp>
      <p:sp>
        <p:nvSpPr>
          <p:cNvPr id="25604"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GB" altLang="en-US">
              <a:solidFill>
                <a:prstClr val="white"/>
              </a:solidFill>
              <a:latin typeface="Calibri" pitchFamily="34" charset="0"/>
              <a:cs typeface="Arial" charset="0"/>
            </a:endParaRPr>
          </a:p>
        </p:txBody>
      </p:sp>
      <p:sp>
        <p:nvSpPr>
          <p:cNvPr id="8" name="Rectangle 7"/>
          <p:cNvSpPr/>
          <p:nvPr/>
        </p:nvSpPr>
        <p:spPr>
          <a:xfrm>
            <a:off x="-40067" y="-34231"/>
            <a:ext cx="9127410" cy="1983099"/>
          </a:xfrm>
          <a:prstGeom prst="rect">
            <a:avLst/>
          </a:prstGeom>
        </p:spPr>
        <p:txBody>
          <a:bodyPr wrap="square" lIns="540000" tIns="540000" rIns="540000" bIns="540000">
            <a:spAutoFit/>
          </a:bodyPr>
          <a:lstStyle/>
          <a:p>
            <a:pPr>
              <a:defRPr/>
            </a:pPr>
            <a:r>
              <a:rPr lang="en-GB" sz="2400" b="1" u="sng" dirty="0" smtClean="0">
                <a:solidFill>
                  <a:prstClr val="white"/>
                </a:solidFill>
                <a:latin typeface="+mn-lt"/>
                <a:cs typeface="Arial" charset="0"/>
              </a:rPr>
              <a:t>4. Build-up to War of Independence: ‘New Colonialism’ </a:t>
            </a:r>
          </a:p>
          <a:p>
            <a:pPr>
              <a:defRPr/>
            </a:pPr>
            <a:endParaRPr lang="en-GB" sz="1000" b="1" u="sng" dirty="0">
              <a:solidFill>
                <a:prstClr val="white"/>
              </a:solidFill>
              <a:latin typeface="+mn-lt"/>
              <a:cs typeface="Arial" charset="0"/>
            </a:endParaRPr>
          </a:p>
          <a:p>
            <a:pPr>
              <a:defRPr/>
            </a:pPr>
            <a:endParaRPr lang="en-GB" sz="2400" b="1" u="sng" dirty="0">
              <a:solidFill>
                <a:prstClr val="white"/>
              </a:solidFill>
              <a:cs typeface="Arial" charset="0"/>
            </a:endParaRPr>
          </a:p>
        </p:txBody>
      </p:sp>
      <p:pic>
        <p:nvPicPr>
          <p:cNvPr id="3" name="Picture 2"/>
          <p:cNvPicPr>
            <a:picLocks noChangeAspect="1"/>
          </p:cNvPicPr>
          <p:nvPr/>
        </p:nvPicPr>
        <p:blipFill>
          <a:blip r:embed="rId3"/>
          <a:stretch>
            <a:fillRect/>
          </a:stretch>
        </p:blipFill>
        <p:spPr>
          <a:xfrm>
            <a:off x="392785" y="918852"/>
            <a:ext cx="3679626" cy="5839407"/>
          </a:xfrm>
          <a:prstGeom prst="rect">
            <a:avLst/>
          </a:prstGeom>
        </p:spPr>
      </p:pic>
      <p:pic>
        <p:nvPicPr>
          <p:cNvPr id="7" name="Picture 6"/>
          <p:cNvPicPr>
            <a:picLocks noChangeAspect="1"/>
          </p:cNvPicPr>
          <p:nvPr/>
        </p:nvPicPr>
        <p:blipFill>
          <a:blip r:embed="rId4"/>
          <a:stretch>
            <a:fillRect/>
          </a:stretch>
        </p:blipFill>
        <p:spPr>
          <a:xfrm>
            <a:off x="4237588" y="4145781"/>
            <a:ext cx="4294852" cy="2581250"/>
          </a:xfrm>
          <a:prstGeom prst="rect">
            <a:avLst/>
          </a:prstGeom>
        </p:spPr>
      </p:pic>
      <p:pic>
        <p:nvPicPr>
          <p:cNvPr id="10" name="Picture 9"/>
          <p:cNvPicPr>
            <a:picLocks noChangeAspect="1"/>
          </p:cNvPicPr>
          <p:nvPr/>
        </p:nvPicPr>
        <p:blipFill>
          <a:blip r:embed="rId5"/>
          <a:stretch>
            <a:fillRect/>
          </a:stretch>
        </p:blipFill>
        <p:spPr>
          <a:xfrm>
            <a:off x="4237588" y="907951"/>
            <a:ext cx="4294852" cy="2930605"/>
          </a:xfrm>
          <a:prstGeom prst="rect">
            <a:avLst/>
          </a:prstGeom>
        </p:spPr>
      </p:pic>
      <p:sp>
        <p:nvSpPr>
          <p:cNvPr id="13" name="Rectangle 12"/>
          <p:cNvSpPr/>
          <p:nvPr/>
        </p:nvSpPr>
        <p:spPr>
          <a:xfrm>
            <a:off x="4237588" y="3807227"/>
            <a:ext cx="4129675" cy="338554"/>
          </a:xfrm>
          <a:prstGeom prst="rect">
            <a:avLst/>
          </a:prstGeom>
        </p:spPr>
        <p:txBody>
          <a:bodyPr wrap="square">
            <a:spAutoFit/>
          </a:bodyPr>
          <a:lstStyle/>
          <a:p>
            <a:pPr algn="r"/>
            <a:r>
              <a:rPr lang="en-US" sz="1600" dirty="0" smtClean="0">
                <a:solidFill>
                  <a:srgbClr val="FFFF00"/>
                </a:solidFill>
                <a:latin typeface="+mn-lt"/>
              </a:rPr>
              <a:t>Algerian village, Colonial Exposition, Paris, 1931</a:t>
            </a:r>
            <a:endParaRPr lang="en-US" sz="1600" dirty="0">
              <a:solidFill>
                <a:srgbClr val="FFFF00"/>
              </a:solidFill>
              <a:latin typeface="+mn-lt"/>
            </a:endParaRPr>
          </a:p>
        </p:txBody>
      </p:sp>
    </p:spTree>
    <p:extLst>
      <p:ext uri="{BB962C8B-B14F-4D97-AF65-F5344CB8AC3E}">
        <p14:creationId xmlns:p14="http://schemas.microsoft.com/office/powerpoint/2010/main" val="73113379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a:defRPr/>
            </a:pPr>
            <a:endParaRPr lang="en-GB" b="1" dirty="0">
              <a:solidFill>
                <a:srgbClr val="FF0000"/>
              </a:solidFill>
              <a:effectLst>
                <a:outerShdw blurRad="38100" dist="38100" dir="2700000" algn="tl">
                  <a:srgbClr val="000000">
                    <a:alpha val="43137"/>
                  </a:srgbClr>
                </a:outerShdw>
              </a:effectLst>
              <a:cs typeface="Arial" charset="0"/>
            </a:endParaRPr>
          </a:p>
        </p:txBody>
      </p:sp>
      <p:sp>
        <p:nvSpPr>
          <p:cNvPr id="9" name="Rectangle 8"/>
          <p:cNvSpPr/>
          <p:nvPr/>
        </p:nvSpPr>
        <p:spPr>
          <a:xfrm>
            <a:off x="-26988" y="6350"/>
            <a:ext cx="9159876" cy="7553855"/>
          </a:xfrm>
          <a:prstGeom prst="rect">
            <a:avLst/>
          </a:prstGeom>
        </p:spPr>
        <p:txBody>
          <a:bodyPr lIns="540000" tIns="540000" rIns="540000" bIns="540000">
            <a:spAutoFit/>
          </a:bodyPr>
          <a:lstStyle/>
          <a:p>
            <a:pPr>
              <a:defRPr/>
            </a:pPr>
            <a:r>
              <a:rPr lang="en-GB" sz="2400" b="1" u="sng" dirty="0" smtClean="0">
                <a:solidFill>
                  <a:prstClr val="white"/>
                </a:solidFill>
                <a:latin typeface="+mn-lt"/>
              </a:rPr>
              <a:t>4. Build-up to War of Independence: Urban </a:t>
            </a:r>
            <a:r>
              <a:rPr lang="en-GB" sz="2400" b="1" u="sng" dirty="0">
                <a:solidFill>
                  <a:prstClr val="white"/>
                </a:solidFill>
                <a:latin typeface="+mn-lt"/>
              </a:rPr>
              <a:t>S</a:t>
            </a:r>
            <a:r>
              <a:rPr lang="en-GB" sz="2400" b="1" u="sng" dirty="0" smtClean="0">
                <a:solidFill>
                  <a:prstClr val="white"/>
                </a:solidFill>
                <a:latin typeface="+mn-lt"/>
              </a:rPr>
              <a:t>prawl </a:t>
            </a:r>
            <a:r>
              <a:rPr lang="en-GB" sz="2400" b="1" u="sng" dirty="0">
                <a:solidFill>
                  <a:prstClr val="white"/>
                </a:solidFill>
                <a:latin typeface="+mn-lt"/>
              </a:rPr>
              <a:t>and </a:t>
            </a:r>
            <a:r>
              <a:rPr lang="en-GB" sz="2400" b="1" u="sng" dirty="0" smtClean="0">
                <a:solidFill>
                  <a:prstClr val="white"/>
                </a:solidFill>
                <a:latin typeface="+mn-lt"/>
              </a:rPr>
              <a:t>e </a:t>
            </a:r>
            <a:r>
              <a:rPr lang="en-GB" sz="2400" b="1" i="1" u="sng" dirty="0" err="1" smtClean="0">
                <a:solidFill>
                  <a:prstClr val="white"/>
                </a:solidFill>
                <a:latin typeface="+mn-lt"/>
              </a:rPr>
              <a:t>Bidonvilles</a:t>
            </a:r>
            <a:endParaRPr lang="en-GB" sz="2400" b="1" u="sng" dirty="0">
              <a:solidFill>
                <a:prstClr val="white"/>
              </a:solidFill>
              <a:latin typeface="+mn-lt"/>
            </a:endParaRPr>
          </a:p>
          <a:p>
            <a:pPr>
              <a:defRPr/>
            </a:pPr>
            <a:endParaRPr lang="en-GB" sz="2000" b="1" i="1" dirty="0">
              <a:solidFill>
                <a:prstClr val="white"/>
              </a:solidFill>
              <a:latin typeface="+mn-lt"/>
            </a:endParaRPr>
          </a:p>
          <a:p>
            <a:pPr>
              <a:defRPr/>
            </a:pPr>
            <a:r>
              <a:rPr lang="en-GB" sz="2000" b="1" i="1" dirty="0" smtClean="0">
                <a:solidFill>
                  <a:prstClr val="white"/>
                </a:solidFill>
                <a:latin typeface="+mn-lt"/>
              </a:rPr>
              <a:t>Changing demographics:</a:t>
            </a:r>
          </a:p>
          <a:p>
            <a:pPr>
              <a:defRPr/>
            </a:pPr>
            <a:r>
              <a:rPr lang="en-GB" sz="2000" b="1" dirty="0" smtClean="0">
                <a:solidFill>
                  <a:prstClr val="white"/>
                </a:solidFill>
                <a:latin typeface="+mn-lt"/>
              </a:rPr>
              <a:t>Population size</a:t>
            </a:r>
          </a:p>
          <a:p>
            <a:pPr>
              <a:defRPr/>
            </a:pPr>
            <a:endParaRPr lang="en-GB" sz="2000" b="1" dirty="0" smtClean="0">
              <a:solidFill>
                <a:prstClr val="white"/>
              </a:solidFill>
              <a:latin typeface="+mn-lt"/>
            </a:endParaRPr>
          </a:p>
          <a:p>
            <a:pPr>
              <a:defRPr/>
            </a:pPr>
            <a:endParaRPr lang="en-GB" sz="2000" b="1" dirty="0" smtClean="0">
              <a:solidFill>
                <a:prstClr val="white"/>
              </a:solidFill>
              <a:latin typeface="+mn-lt"/>
            </a:endParaRPr>
          </a:p>
          <a:p>
            <a:pPr>
              <a:defRPr/>
            </a:pPr>
            <a:endParaRPr lang="en-GB" sz="2000" b="1" dirty="0" smtClean="0">
              <a:solidFill>
                <a:prstClr val="white"/>
              </a:solidFill>
              <a:latin typeface="+mn-lt"/>
            </a:endParaRPr>
          </a:p>
          <a:p>
            <a:pPr>
              <a:defRPr/>
            </a:pPr>
            <a:endParaRPr lang="en-GB" sz="2000" b="1" dirty="0">
              <a:solidFill>
                <a:prstClr val="white"/>
              </a:solidFill>
              <a:latin typeface="+mn-lt"/>
            </a:endParaRPr>
          </a:p>
          <a:p>
            <a:pPr>
              <a:defRPr/>
            </a:pPr>
            <a:endParaRPr lang="en-GB" sz="2000" b="1" dirty="0" smtClean="0">
              <a:solidFill>
                <a:prstClr val="white"/>
              </a:solidFill>
              <a:latin typeface="+mn-lt"/>
            </a:endParaRPr>
          </a:p>
          <a:p>
            <a:pPr>
              <a:defRPr/>
            </a:pPr>
            <a:endParaRPr lang="en-GB" sz="2000" b="1" dirty="0" smtClean="0">
              <a:solidFill>
                <a:prstClr val="white"/>
              </a:solidFill>
              <a:latin typeface="+mn-lt"/>
            </a:endParaRPr>
          </a:p>
          <a:p>
            <a:pPr>
              <a:defRPr/>
            </a:pPr>
            <a:endParaRPr lang="en-GB" sz="2000" b="1" dirty="0" smtClean="0">
              <a:solidFill>
                <a:prstClr val="white"/>
              </a:solidFill>
              <a:latin typeface="+mn-lt"/>
            </a:endParaRPr>
          </a:p>
          <a:p>
            <a:pPr>
              <a:defRPr/>
            </a:pPr>
            <a:endParaRPr lang="en-GB" sz="2000" b="1" dirty="0" smtClean="0">
              <a:solidFill>
                <a:prstClr val="white"/>
              </a:solidFill>
              <a:latin typeface="+mn-lt"/>
            </a:endParaRPr>
          </a:p>
          <a:p>
            <a:pPr marL="342900" indent="-342900">
              <a:buFont typeface="Arial" panose="020B0604020202020204" pitchFamily="34" charset="0"/>
              <a:buChar char="•"/>
              <a:defRPr/>
            </a:pPr>
            <a:endParaRPr lang="en-GB" sz="800" b="1" dirty="0" smtClean="0">
              <a:solidFill>
                <a:prstClr val="white"/>
              </a:solidFill>
              <a:latin typeface="+mn-lt"/>
            </a:endParaRPr>
          </a:p>
          <a:p>
            <a:pPr marL="342900" indent="-342900">
              <a:buFont typeface="Arial" panose="020B0604020202020204" pitchFamily="34" charset="0"/>
              <a:buChar char="•"/>
              <a:defRPr/>
            </a:pPr>
            <a:r>
              <a:rPr lang="en-GB" sz="2000" b="1" dirty="0" smtClean="0">
                <a:solidFill>
                  <a:prstClr val="white"/>
                </a:solidFill>
                <a:latin typeface="+mn-lt"/>
              </a:rPr>
              <a:t>Inward migration from impoverished rural areas – increasing Muslim-Algerian presence in city</a:t>
            </a:r>
          </a:p>
          <a:p>
            <a:pPr marL="342900" indent="-342900">
              <a:buFont typeface="Arial" panose="020B0604020202020204" pitchFamily="34" charset="0"/>
              <a:buChar char="•"/>
              <a:defRPr/>
            </a:pPr>
            <a:endParaRPr lang="en-GB" sz="2000" b="1" dirty="0" smtClean="0">
              <a:solidFill>
                <a:prstClr val="white"/>
              </a:solidFill>
              <a:latin typeface="+mn-lt"/>
            </a:endParaRPr>
          </a:p>
          <a:p>
            <a:pPr marL="342900" indent="-342900">
              <a:buFont typeface="Arial" panose="020B0604020202020204" pitchFamily="34" charset="0"/>
              <a:buChar char="•"/>
              <a:defRPr/>
            </a:pPr>
            <a:r>
              <a:rPr lang="en-GB" sz="2000" b="1" dirty="0" smtClean="0">
                <a:solidFill>
                  <a:prstClr val="white"/>
                </a:solidFill>
                <a:latin typeface="+mn-lt"/>
              </a:rPr>
              <a:t>By 1950s, Algiers France’s 4</a:t>
            </a:r>
            <a:r>
              <a:rPr lang="en-GB" sz="2000" b="1" baseline="30000" dirty="0" smtClean="0">
                <a:solidFill>
                  <a:prstClr val="white"/>
                </a:solidFill>
                <a:latin typeface="+mn-lt"/>
              </a:rPr>
              <a:t>th</a:t>
            </a:r>
            <a:r>
              <a:rPr lang="en-GB" sz="2000" b="1" dirty="0" smtClean="0">
                <a:solidFill>
                  <a:prstClr val="white"/>
                </a:solidFill>
                <a:latin typeface="+mn-lt"/>
              </a:rPr>
              <a:t>-largest city (after Paris, Marseille, Lyon)</a:t>
            </a:r>
            <a:endParaRPr lang="en-GB" sz="2000" b="1" dirty="0">
              <a:solidFill>
                <a:prstClr val="white"/>
              </a:solidFill>
              <a:latin typeface="+mn-lt"/>
            </a:endParaRPr>
          </a:p>
          <a:p>
            <a:pPr marL="342900" indent="-342900" algn="r">
              <a:buFont typeface="Arial" panose="020B0604020202020204" pitchFamily="34" charset="0"/>
              <a:buChar char="•"/>
              <a:defRPr/>
            </a:pPr>
            <a:endParaRPr lang="en-GB" sz="1400" b="1" dirty="0">
              <a:solidFill>
                <a:prstClr val="white"/>
              </a:solidFill>
              <a:latin typeface="+mn-lt"/>
            </a:endParaRPr>
          </a:p>
          <a:p>
            <a:pPr algn="r">
              <a:defRPr/>
            </a:pPr>
            <a:r>
              <a:rPr lang="en-GB" sz="1400" dirty="0">
                <a:latin typeface="+mn-lt"/>
              </a:rPr>
              <a:t>Data taken from </a:t>
            </a:r>
            <a:r>
              <a:rPr lang="en-GB" sz="1400" dirty="0" err="1">
                <a:latin typeface="+mn-lt"/>
              </a:rPr>
              <a:t>Zeynep</a:t>
            </a:r>
            <a:r>
              <a:rPr lang="en-GB" sz="1400" dirty="0">
                <a:latin typeface="+mn-lt"/>
              </a:rPr>
              <a:t> </a:t>
            </a:r>
            <a:r>
              <a:rPr lang="en-GB" sz="1400" dirty="0" err="1">
                <a:latin typeface="+mn-lt"/>
              </a:rPr>
              <a:t>Çelik</a:t>
            </a:r>
            <a:r>
              <a:rPr lang="en-GB" sz="1400" dirty="0">
                <a:latin typeface="+mn-lt"/>
              </a:rPr>
              <a:t>, </a:t>
            </a:r>
            <a:r>
              <a:rPr lang="en-GB" sz="1400" i="1" dirty="0">
                <a:latin typeface="+mn-lt"/>
              </a:rPr>
              <a:t>Urban Forms and Colonial Confrontations: Algiers under French </a:t>
            </a:r>
            <a:r>
              <a:rPr lang="en-GB" sz="1400" i="1" dirty="0"/>
              <a:t>Rule </a:t>
            </a:r>
            <a:endParaRPr lang="en-GB" sz="1400" dirty="0"/>
          </a:p>
          <a:p>
            <a:pPr marL="342900" indent="-342900">
              <a:buFont typeface="Arial" panose="020B0604020202020204" pitchFamily="34" charset="0"/>
              <a:buChar char="•"/>
              <a:defRPr/>
            </a:pPr>
            <a:endParaRPr lang="en-GB" sz="2400" b="1" dirty="0" smtClean="0">
              <a:solidFill>
                <a:prstClr val="white"/>
              </a:solidFill>
              <a:cs typeface="Arial" charset="0"/>
            </a:endParaRPr>
          </a:p>
        </p:txBody>
      </p:sp>
      <p:sp>
        <p:nvSpPr>
          <p:cNvPr id="25604"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GB" altLang="en-US">
              <a:solidFill>
                <a:prstClr val="white"/>
              </a:solidFill>
              <a:latin typeface="Calibri" pitchFamily="34" charset="0"/>
              <a:cs typeface="Arial" charset="0"/>
            </a:endParaRPr>
          </a:p>
        </p:txBody>
      </p:sp>
      <p:sp>
        <p:nvSpPr>
          <p:cNvPr id="6" name="Rectangle 5"/>
          <p:cNvSpPr/>
          <p:nvPr/>
        </p:nvSpPr>
        <p:spPr>
          <a:xfrm>
            <a:off x="-26988" y="2420888"/>
            <a:ext cx="9144001" cy="1366838"/>
          </a:xfrm>
          <a:prstGeom prst="rect">
            <a:avLst/>
          </a:prstGeom>
        </p:spPr>
        <p:txBody>
          <a:bodyPr lIns="540000" tIns="540000" rIns="540000" bIns="540000">
            <a:spAutoFit/>
          </a:bodyPr>
          <a:lstStyle/>
          <a:p>
            <a:pPr>
              <a:defRPr/>
            </a:pPr>
            <a:endParaRPr lang="en-GB" b="1" dirty="0">
              <a:solidFill>
                <a:srgbClr val="FF0000"/>
              </a:solidFill>
              <a:effectLst>
                <a:outerShdw blurRad="38100" dist="38100" dir="2700000" algn="tl">
                  <a:srgbClr val="000000">
                    <a:alpha val="43137"/>
                  </a:srgbClr>
                </a:outerShdw>
              </a:effectLst>
              <a:cs typeface="Arial" charset="0"/>
            </a:endParaRPr>
          </a:p>
        </p:txBody>
      </p:sp>
      <p:sp>
        <p:nvSpPr>
          <p:cNvPr id="2" name="Rectangle 1"/>
          <p:cNvSpPr/>
          <p:nvPr/>
        </p:nvSpPr>
        <p:spPr>
          <a:xfrm>
            <a:off x="1331640" y="2276872"/>
            <a:ext cx="7560840" cy="3170099"/>
          </a:xfrm>
          <a:prstGeom prst="rect">
            <a:avLst/>
          </a:prstGeom>
        </p:spPr>
        <p:txBody>
          <a:bodyPr wrap="square" numCol="2">
            <a:spAutoFit/>
          </a:bodyPr>
          <a:lstStyle/>
          <a:p>
            <a:pPr>
              <a:defRPr/>
            </a:pPr>
            <a:r>
              <a:rPr lang="en-GB" sz="2000" b="1" u="sng" dirty="0">
                <a:solidFill>
                  <a:srgbClr val="FFFF00"/>
                </a:solidFill>
                <a:latin typeface="+mn-lt"/>
                <a:cs typeface="Arial" charset="0"/>
              </a:rPr>
              <a:t>Algiers</a:t>
            </a:r>
          </a:p>
          <a:p>
            <a:pPr>
              <a:defRPr/>
            </a:pPr>
            <a:r>
              <a:rPr lang="en-GB" sz="2000" b="1" dirty="0">
                <a:solidFill>
                  <a:srgbClr val="FFFF00"/>
                </a:solidFill>
                <a:latin typeface="+mn-lt"/>
                <a:cs typeface="Arial" charset="0"/>
              </a:rPr>
              <a:t>1866 = 64,809</a:t>
            </a:r>
          </a:p>
          <a:p>
            <a:pPr>
              <a:defRPr/>
            </a:pPr>
            <a:r>
              <a:rPr lang="en-GB" sz="2000" b="1" dirty="0">
                <a:solidFill>
                  <a:srgbClr val="FFFF00"/>
                </a:solidFill>
                <a:latin typeface="+mn-lt"/>
                <a:cs typeface="Arial" charset="0"/>
              </a:rPr>
              <a:t>1926 = 266,268</a:t>
            </a:r>
          </a:p>
          <a:p>
            <a:pPr>
              <a:defRPr/>
            </a:pPr>
            <a:r>
              <a:rPr lang="en-GB" sz="2000" b="1" dirty="0">
                <a:solidFill>
                  <a:srgbClr val="FFFF00"/>
                </a:solidFill>
                <a:latin typeface="+mn-lt"/>
                <a:cs typeface="Arial" charset="0"/>
              </a:rPr>
              <a:t>1948 = 473,261</a:t>
            </a:r>
          </a:p>
          <a:p>
            <a:pPr>
              <a:defRPr/>
            </a:pPr>
            <a:r>
              <a:rPr lang="en-GB" sz="2000" b="1" dirty="0">
                <a:solidFill>
                  <a:srgbClr val="FFFF00"/>
                </a:solidFill>
                <a:latin typeface="+mn-lt"/>
                <a:cs typeface="Arial" charset="0"/>
              </a:rPr>
              <a:t>1954 = </a:t>
            </a:r>
            <a:r>
              <a:rPr lang="en-GB" sz="2000" b="1" dirty="0" smtClean="0">
                <a:solidFill>
                  <a:srgbClr val="FFFF00"/>
                </a:solidFill>
                <a:latin typeface="+mn-lt"/>
                <a:cs typeface="Arial" charset="0"/>
              </a:rPr>
              <a:t>570,000</a:t>
            </a:r>
          </a:p>
          <a:p>
            <a:pPr>
              <a:defRPr/>
            </a:pPr>
            <a:endParaRPr lang="en-GB" sz="2000" b="1" dirty="0" smtClean="0">
              <a:solidFill>
                <a:prstClr val="white"/>
              </a:solidFill>
              <a:latin typeface="+mn-lt"/>
              <a:cs typeface="Arial" charset="0"/>
            </a:endParaRPr>
          </a:p>
          <a:p>
            <a:pPr>
              <a:defRPr/>
            </a:pPr>
            <a:endParaRPr lang="en-GB" sz="2000" b="1" dirty="0">
              <a:solidFill>
                <a:prstClr val="white"/>
              </a:solidFill>
              <a:latin typeface="+mn-lt"/>
              <a:cs typeface="Arial" charset="0"/>
            </a:endParaRPr>
          </a:p>
          <a:p>
            <a:pPr>
              <a:defRPr/>
            </a:pPr>
            <a:endParaRPr lang="en-GB" sz="2000" b="1" dirty="0" smtClean="0">
              <a:solidFill>
                <a:prstClr val="white"/>
              </a:solidFill>
              <a:latin typeface="+mn-lt"/>
              <a:cs typeface="Arial" charset="0"/>
            </a:endParaRPr>
          </a:p>
          <a:p>
            <a:pPr>
              <a:defRPr/>
            </a:pPr>
            <a:endParaRPr lang="en-GB" sz="2000" b="1" dirty="0" smtClean="0">
              <a:solidFill>
                <a:prstClr val="white"/>
              </a:solidFill>
              <a:latin typeface="+mn-lt"/>
              <a:cs typeface="Arial" charset="0"/>
            </a:endParaRPr>
          </a:p>
          <a:p>
            <a:pPr>
              <a:defRPr/>
            </a:pPr>
            <a:endParaRPr lang="en-GB" sz="2000" b="1" dirty="0">
              <a:solidFill>
                <a:prstClr val="white"/>
              </a:solidFill>
              <a:latin typeface="+mn-lt"/>
              <a:cs typeface="Arial" charset="0"/>
            </a:endParaRPr>
          </a:p>
          <a:p>
            <a:pPr>
              <a:defRPr/>
            </a:pPr>
            <a:r>
              <a:rPr lang="en-GB" sz="2000" b="1" u="sng" dirty="0">
                <a:solidFill>
                  <a:srgbClr val="92D050"/>
                </a:solidFill>
                <a:latin typeface="+mn-lt"/>
                <a:cs typeface="Arial" charset="0"/>
              </a:rPr>
              <a:t>Algeria</a:t>
            </a:r>
          </a:p>
          <a:p>
            <a:pPr>
              <a:defRPr/>
            </a:pPr>
            <a:r>
              <a:rPr lang="en-GB" sz="2000" b="1" dirty="0" smtClean="0">
                <a:solidFill>
                  <a:srgbClr val="92D050"/>
                </a:solidFill>
                <a:latin typeface="+mn-lt"/>
                <a:cs typeface="Arial" charset="0"/>
              </a:rPr>
              <a:t>1830</a:t>
            </a:r>
            <a:r>
              <a:rPr lang="en-GB" sz="2000" b="1" dirty="0">
                <a:solidFill>
                  <a:srgbClr val="92D050"/>
                </a:solidFill>
                <a:latin typeface="+mn-lt"/>
                <a:cs typeface="Arial" charset="0"/>
              </a:rPr>
              <a:t>	c. </a:t>
            </a:r>
            <a:r>
              <a:rPr lang="en-GB" sz="2000" b="1" dirty="0" smtClean="0">
                <a:solidFill>
                  <a:srgbClr val="92D050"/>
                </a:solidFill>
                <a:latin typeface="+mn-lt"/>
                <a:cs typeface="Arial" charset="0"/>
              </a:rPr>
              <a:t>1,500,000–3,000,000</a:t>
            </a:r>
            <a:endParaRPr lang="en-GB" sz="2000" b="1" dirty="0">
              <a:solidFill>
                <a:srgbClr val="92D050"/>
              </a:solidFill>
              <a:latin typeface="+mn-lt"/>
              <a:cs typeface="Arial" charset="0"/>
            </a:endParaRPr>
          </a:p>
          <a:p>
            <a:pPr>
              <a:defRPr/>
            </a:pPr>
            <a:r>
              <a:rPr lang="en-GB" sz="2000" b="1" dirty="0">
                <a:solidFill>
                  <a:srgbClr val="92D050"/>
                </a:solidFill>
                <a:latin typeface="+mn-lt"/>
                <a:cs typeface="Arial" charset="0"/>
              </a:rPr>
              <a:t>1851	2,554,100</a:t>
            </a:r>
          </a:p>
          <a:p>
            <a:pPr>
              <a:defRPr/>
            </a:pPr>
            <a:r>
              <a:rPr lang="en-GB" sz="2000" b="1" dirty="0">
                <a:solidFill>
                  <a:srgbClr val="92D050"/>
                </a:solidFill>
                <a:latin typeface="+mn-lt"/>
                <a:cs typeface="Arial" charset="0"/>
              </a:rPr>
              <a:t>1900	4,675,000</a:t>
            </a:r>
          </a:p>
          <a:p>
            <a:pPr>
              <a:defRPr/>
            </a:pPr>
            <a:r>
              <a:rPr lang="en-GB" sz="2000" b="1" dirty="0">
                <a:solidFill>
                  <a:srgbClr val="92D050"/>
                </a:solidFill>
                <a:latin typeface="+mn-lt"/>
                <a:cs typeface="Arial" charset="0"/>
              </a:rPr>
              <a:t>1910	5,500,000</a:t>
            </a:r>
          </a:p>
          <a:p>
            <a:pPr>
              <a:defRPr/>
            </a:pPr>
            <a:r>
              <a:rPr lang="en-GB" sz="2000" b="1" dirty="0">
                <a:solidFill>
                  <a:srgbClr val="92D050"/>
                </a:solidFill>
                <a:latin typeface="+mn-lt"/>
                <a:cs typeface="Arial" charset="0"/>
              </a:rPr>
              <a:t>1940	7,600,000</a:t>
            </a:r>
          </a:p>
          <a:p>
            <a:pPr>
              <a:defRPr/>
            </a:pPr>
            <a:r>
              <a:rPr lang="en-GB" sz="2000" b="1" dirty="0">
                <a:solidFill>
                  <a:srgbClr val="92D050"/>
                </a:solidFill>
                <a:latin typeface="+mn-lt"/>
                <a:cs typeface="Arial" charset="0"/>
              </a:rPr>
              <a:t>1960	10,853,000</a:t>
            </a:r>
          </a:p>
          <a:p>
            <a:pPr>
              <a:defRPr/>
            </a:pPr>
            <a:endParaRPr lang="en-GB" b="1" dirty="0">
              <a:solidFill>
                <a:prstClr val="white"/>
              </a:solidFill>
              <a:latin typeface="+mn-lt"/>
              <a:cs typeface="Arial" charset="0"/>
            </a:endParaRPr>
          </a:p>
        </p:txBody>
      </p:sp>
    </p:spTree>
    <p:extLst>
      <p:ext uri="{BB962C8B-B14F-4D97-AF65-F5344CB8AC3E}">
        <p14:creationId xmlns:p14="http://schemas.microsoft.com/office/powerpoint/2010/main" val="64266091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a:defRPr/>
            </a:pPr>
            <a:endParaRPr lang="en-GB" b="1" dirty="0">
              <a:solidFill>
                <a:srgbClr val="FF0000"/>
              </a:solidFill>
              <a:effectLst>
                <a:outerShdw blurRad="38100" dist="38100" dir="2700000" algn="tl">
                  <a:srgbClr val="000000">
                    <a:alpha val="43137"/>
                  </a:srgbClr>
                </a:outerShdw>
              </a:effectLst>
              <a:cs typeface="Arial" charset="0"/>
            </a:endParaRPr>
          </a:p>
        </p:txBody>
      </p:sp>
      <p:sp>
        <p:nvSpPr>
          <p:cNvPr id="9" name="Rectangle 8"/>
          <p:cNvSpPr/>
          <p:nvPr/>
        </p:nvSpPr>
        <p:spPr>
          <a:xfrm>
            <a:off x="12195" y="1124744"/>
            <a:ext cx="5135869" cy="6630525"/>
          </a:xfrm>
          <a:prstGeom prst="rect">
            <a:avLst/>
          </a:prstGeom>
        </p:spPr>
        <p:txBody>
          <a:bodyPr wrap="square" lIns="540000" tIns="540000" rIns="540000" bIns="540000">
            <a:spAutoFit/>
          </a:bodyPr>
          <a:lstStyle/>
          <a:p>
            <a:pPr marL="342900" indent="-342900">
              <a:buFont typeface="Arial" panose="020B0604020202020204" pitchFamily="34" charset="0"/>
              <a:buChar char="•"/>
              <a:defRPr/>
            </a:pPr>
            <a:r>
              <a:rPr lang="en-GB" sz="2400" b="1" dirty="0" smtClean="0">
                <a:solidFill>
                  <a:prstClr val="white"/>
                </a:solidFill>
                <a:latin typeface="+mn-lt"/>
                <a:cs typeface="Arial" charset="0"/>
              </a:rPr>
              <a:t>By 1954, 41,000 squatter homes were recorded in Algiers – 39,500 of which belonged to Muslims</a:t>
            </a:r>
          </a:p>
          <a:p>
            <a:pPr marL="342900" indent="-342900">
              <a:buFont typeface="Arial" panose="020B0604020202020204" pitchFamily="34" charset="0"/>
              <a:buChar char="•"/>
              <a:defRPr/>
            </a:pPr>
            <a:endParaRPr lang="en-GB" sz="2400" b="1" dirty="0" smtClean="0">
              <a:solidFill>
                <a:prstClr val="white"/>
              </a:solidFill>
              <a:latin typeface="+mn-lt"/>
              <a:cs typeface="Arial" charset="0"/>
            </a:endParaRPr>
          </a:p>
          <a:p>
            <a:pPr marL="342900" indent="-342900">
              <a:buFont typeface="Arial" panose="020B0604020202020204" pitchFamily="34" charset="0"/>
              <a:buChar char="•"/>
              <a:defRPr/>
            </a:pPr>
            <a:r>
              <a:rPr lang="en-GB" sz="2400" b="1" dirty="0" smtClean="0">
                <a:solidFill>
                  <a:prstClr val="white"/>
                </a:solidFill>
                <a:latin typeface="+mn-lt"/>
                <a:cs typeface="Arial" charset="0"/>
              </a:rPr>
              <a:t>41.5% of Algiers’ Muslim population lived in </a:t>
            </a:r>
            <a:r>
              <a:rPr lang="en-GB" sz="2400" b="1" i="1" dirty="0" err="1" smtClean="0">
                <a:solidFill>
                  <a:prstClr val="white"/>
                </a:solidFill>
                <a:latin typeface="+mn-lt"/>
                <a:cs typeface="Arial" charset="0"/>
              </a:rPr>
              <a:t>bidonvilles</a:t>
            </a:r>
            <a:r>
              <a:rPr lang="en-GB" sz="2400" b="1" i="1" dirty="0" smtClean="0">
                <a:solidFill>
                  <a:prstClr val="white"/>
                </a:solidFill>
                <a:latin typeface="+mn-lt"/>
                <a:cs typeface="Arial" charset="0"/>
              </a:rPr>
              <a:t> </a:t>
            </a:r>
            <a:r>
              <a:rPr lang="en-GB" sz="2400" b="1" dirty="0" smtClean="0">
                <a:solidFill>
                  <a:prstClr val="white"/>
                </a:solidFill>
                <a:latin typeface="+mn-lt"/>
                <a:cs typeface="Arial" charset="0"/>
              </a:rPr>
              <a:t>– ‘shantytowns’ </a:t>
            </a:r>
          </a:p>
          <a:p>
            <a:pPr marL="342900" indent="-342900">
              <a:buFont typeface="Arial" panose="020B0604020202020204" pitchFamily="34" charset="0"/>
              <a:buChar char="•"/>
              <a:defRPr/>
            </a:pPr>
            <a:endParaRPr lang="en-GB" sz="2400" b="1" dirty="0" smtClean="0">
              <a:solidFill>
                <a:prstClr val="white"/>
              </a:solidFill>
              <a:latin typeface="+mn-lt"/>
              <a:cs typeface="Arial" charset="0"/>
            </a:endParaRPr>
          </a:p>
          <a:p>
            <a:pPr marL="342900" indent="-342900">
              <a:buFont typeface="Arial" panose="020B0604020202020204" pitchFamily="34" charset="0"/>
              <a:buChar char="•"/>
              <a:defRPr/>
            </a:pPr>
            <a:r>
              <a:rPr lang="en-GB" sz="2400" b="1" dirty="0" smtClean="0">
                <a:solidFill>
                  <a:prstClr val="white"/>
                </a:solidFill>
                <a:latin typeface="+mn-lt"/>
                <a:cs typeface="Arial" charset="0"/>
              </a:rPr>
              <a:t>Density: 1.2 persons-per-room in European homes; 3.4 for Algerians </a:t>
            </a:r>
          </a:p>
          <a:p>
            <a:pPr>
              <a:defRPr/>
            </a:pPr>
            <a:endParaRPr lang="en-GB" sz="2400" b="1" dirty="0" smtClean="0">
              <a:solidFill>
                <a:prstClr val="white"/>
              </a:solidFill>
              <a:cs typeface="Arial" charset="0"/>
            </a:endParaRPr>
          </a:p>
          <a:p>
            <a:pPr>
              <a:defRPr/>
            </a:pPr>
            <a:endParaRPr lang="en-GB" sz="2400" b="1" dirty="0" smtClean="0">
              <a:solidFill>
                <a:prstClr val="white"/>
              </a:solidFill>
              <a:cs typeface="Arial" charset="0"/>
            </a:endParaRPr>
          </a:p>
          <a:p>
            <a:pPr>
              <a:defRPr/>
            </a:pPr>
            <a:endParaRPr lang="en-GB" sz="2400" b="1" dirty="0">
              <a:solidFill>
                <a:prstClr val="white"/>
              </a:solidFill>
              <a:cs typeface="Arial" charset="0"/>
            </a:endParaRPr>
          </a:p>
        </p:txBody>
      </p:sp>
      <p:sp>
        <p:nvSpPr>
          <p:cNvPr id="25604"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GB" altLang="en-US">
              <a:solidFill>
                <a:prstClr val="white"/>
              </a:solidFill>
              <a:latin typeface="Calibri" pitchFamily="34" charset="0"/>
              <a:cs typeface="Arial" charset="0"/>
            </a:endParaRPr>
          </a:p>
        </p:txBody>
      </p:sp>
      <p:sp>
        <p:nvSpPr>
          <p:cNvPr id="8" name="Rectangle 7"/>
          <p:cNvSpPr/>
          <p:nvPr/>
        </p:nvSpPr>
        <p:spPr>
          <a:xfrm>
            <a:off x="-40067" y="-34231"/>
            <a:ext cx="9159876" cy="1829211"/>
          </a:xfrm>
          <a:prstGeom prst="rect">
            <a:avLst/>
          </a:prstGeom>
        </p:spPr>
        <p:txBody>
          <a:bodyPr lIns="540000" tIns="540000" rIns="540000" bIns="540000">
            <a:spAutoFit/>
          </a:bodyPr>
          <a:lstStyle/>
          <a:p>
            <a:pPr>
              <a:defRPr/>
            </a:pPr>
            <a:r>
              <a:rPr lang="en-GB" sz="2400" b="1" u="sng" dirty="0" smtClean="0">
                <a:solidFill>
                  <a:prstClr val="white"/>
                </a:solidFill>
                <a:latin typeface="+mn-lt"/>
                <a:cs typeface="Arial" charset="0"/>
              </a:rPr>
              <a:t>4. Build-up to War of Independence: Urban Sprawl and the </a:t>
            </a:r>
            <a:r>
              <a:rPr lang="en-GB" sz="2400" b="1" i="1" u="sng" dirty="0" err="1" smtClean="0">
                <a:solidFill>
                  <a:prstClr val="white"/>
                </a:solidFill>
                <a:latin typeface="+mn-lt"/>
                <a:cs typeface="Arial" charset="0"/>
              </a:rPr>
              <a:t>Bidonvilles</a:t>
            </a:r>
            <a:endParaRPr lang="en-GB" sz="2400" b="1" u="sng" dirty="0">
              <a:solidFill>
                <a:prstClr val="white"/>
              </a:solidFill>
              <a:latin typeface="+mn-lt"/>
              <a:cs typeface="Arial" charset="0"/>
            </a:endParaRPr>
          </a:p>
        </p:txBody>
      </p:sp>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064" y="929680"/>
            <a:ext cx="3800475" cy="3638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5076055" y="4722904"/>
            <a:ext cx="3312369" cy="1754326"/>
          </a:xfrm>
          <a:prstGeom prst="rect">
            <a:avLst/>
          </a:prstGeom>
        </p:spPr>
        <p:txBody>
          <a:bodyPr wrap="square">
            <a:spAutoFit/>
          </a:bodyPr>
          <a:lstStyle/>
          <a:p>
            <a:r>
              <a:rPr lang="en-GB" dirty="0">
                <a:latin typeface="+mn-lt"/>
              </a:rPr>
              <a:t>A </a:t>
            </a:r>
            <a:r>
              <a:rPr lang="en-GB" dirty="0" err="1">
                <a:latin typeface="+mn-lt"/>
              </a:rPr>
              <a:t>bidonville</a:t>
            </a:r>
            <a:r>
              <a:rPr lang="en-GB" dirty="0">
                <a:latin typeface="+mn-lt"/>
              </a:rPr>
              <a:t> in </a:t>
            </a:r>
            <a:r>
              <a:rPr lang="en-GB" dirty="0" smtClean="0">
                <a:latin typeface="+mn-lt"/>
              </a:rPr>
              <a:t>Algiers</a:t>
            </a:r>
            <a:r>
              <a:rPr lang="en-GB" dirty="0">
                <a:latin typeface="+mn-lt"/>
              </a:rPr>
              <a:t>, </a:t>
            </a:r>
            <a:r>
              <a:rPr lang="en-GB" dirty="0" smtClean="0">
                <a:latin typeface="+mn-lt"/>
              </a:rPr>
              <a:t>1961</a:t>
            </a:r>
          </a:p>
          <a:p>
            <a:endParaRPr lang="en-GB" dirty="0">
              <a:latin typeface="+mn-lt"/>
            </a:endParaRPr>
          </a:p>
          <a:p>
            <a:r>
              <a:rPr lang="en-GB" dirty="0" smtClean="0">
                <a:latin typeface="+mn-lt"/>
              </a:rPr>
              <a:t>Image and data taken from </a:t>
            </a:r>
            <a:r>
              <a:rPr lang="en-GB" dirty="0" err="1">
                <a:latin typeface="+mn-lt"/>
              </a:rPr>
              <a:t>Zeynep</a:t>
            </a:r>
            <a:r>
              <a:rPr lang="en-GB" dirty="0">
                <a:latin typeface="+mn-lt"/>
              </a:rPr>
              <a:t> </a:t>
            </a:r>
            <a:r>
              <a:rPr lang="en-GB" dirty="0" err="1" smtClean="0">
                <a:latin typeface="+mn-lt"/>
              </a:rPr>
              <a:t>Çelik</a:t>
            </a:r>
            <a:r>
              <a:rPr lang="en-GB" dirty="0" smtClean="0">
                <a:latin typeface="+mn-lt"/>
              </a:rPr>
              <a:t>, </a:t>
            </a:r>
            <a:r>
              <a:rPr lang="en-GB" i="1" dirty="0" smtClean="0">
                <a:latin typeface="+mn-lt"/>
              </a:rPr>
              <a:t>Urban </a:t>
            </a:r>
            <a:r>
              <a:rPr lang="en-GB" i="1" dirty="0">
                <a:latin typeface="+mn-lt"/>
              </a:rPr>
              <a:t>Forms and Colonial Confrontations: Algiers under French Rule </a:t>
            </a:r>
            <a:endParaRPr lang="en-GB" dirty="0" smtClean="0">
              <a:latin typeface="+mn-lt"/>
            </a:endParaRPr>
          </a:p>
        </p:txBody>
      </p:sp>
    </p:spTree>
    <p:extLst>
      <p:ext uri="{BB962C8B-B14F-4D97-AF65-F5344CB8AC3E}">
        <p14:creationId xmlns:p14="http://schemas.microsoft.com/office/powerpoint/2010/main" val="63878592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a:defRPr/>
            </a:pPr>
            <a:endParaRPr lang="en-GB" b="1" dirty="0">
              <a:solidFill>
                <a:srgbClr val="FF0000"/>
              </a:solidFill>
              <a:effectLst>
                <a:outerShdw blurRad="38100" dist="38100" dir="2700000" algn="tl">
                  <a:srgbClr val="000000">
                    <a:alpha val="43137"/>
                  </a:srgbClr>
                </a:outerShdw>
              </a:effectLst>
              <a:cs typeface="Arial" charset="0"/>
            </a:endParaRPr>
          </a:p>
        </p:txBody>
      </p:sp>
      <p:sp>
        <p:nvSpPr>
          <p:cNvPr id="9" name="Rectangle 8"/>
          <p:cNvSpPr/>
          <p:nvPr/>
        </p:nvSpPr>
        <p:spPr>
          <a:xfrm>
            <a:off x="-72533" y="1124744"/>
            <a:ext cx="9159876" cy="2198543"/>
          </a:xfrm>
          <a:prstGeom prst="rect">
            <a:avLst/>
          </a:prstGeom>
        </p:spPr>
        <p:txBody>
          <a:bodyPr wrap="square" lIns="540000" tIns="540000" rIns="540000" bIns="540000">
            <a:spAutoFit/>
          </a:bodyPr>
          <a:lstStyle/>
          <a:p>
            <a:pPr>
              <a:defRPr/>
            </a:pPr>
            <a:endParaRPr lang="en-GB" sz="2400" b="1" dirty="0" smtClean="0">
              <a:solidFill>
                <a:prstClr val="white"/>
              </a:solidFill>
              <a:cs typeface="Arial" charset="0"/>
            </a:endParaRPr>
          </a:p>
          <a:p>
            <a:pPr>
              <a:defRPr/>
            </a:pPr>
            <a:endParaRPr lang="en-GB" sz="2400" b="1" dirty="0" smtClean="0">
              <a:solidFill>
                <a:prstClr val="white"/>
              </a:solidFill>
              <a:cs typeface="Arial" charset="0"/>
            </a:endParaRPr>
          </a:p>
          <a:p>
            <a:pPr>
              <a:defRPr/>
            </a:pPr>
            <a:endParaRPr lang="en-GB" sz="2400" b="1" dirty="0">
              <a:solidFill>
                <a:prstClr val="white"/>
              </a:solidFill>
              <a:cs typeface="Arial" charset="0"/>
            </a:endParaRPr>
          </a:p>
        </p:txBody>
      </p:sp>
      <p:sp>
        <p:nvSpPr>
          <p:cNvPr id="25604"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GB" altLang="en-US">
              <a:solidFill>
                <a:prstClr val="white"/>
              </a:solidFill>
              <a:latin typeface="Calibri" pitchFamily="34" charset="0"/>
              <a:cs typeface="Arial" charset="0"/>
            </a:endParaRPr>
          </a:p>
        </p:txBody>
      </p:sp>
      <p:sp>
        <p:nvSpPr>
          <p:cNvPr id="8" name="Rectangle 7"/>
          <p:cNvSpPr/>
          <p:nvPr/>
        </p:nvSpPr>
        <p:spPr>
          <a:xfrm>
            <a:off x="-40067" y="-34231"/>
            <a:ext cx="6831745" cy="4199090"/>
          </a:xfrm>
          <a:prstGeom prst="rect">
            <a:avLst/>
          </a:prstGeom>
        </p:spPr>
        <p:txBody>
          <a:bodyPr wrap="square" lIns="540000" tIns="540000" rIns="540000" bIns="540000">
            <a:spAutoFit/>
          </a:bodyPr>
          <a:lstStyle/>
          <a:p>
            <a:pPr>
              <a:defRPr/>
            </a:pPr>
            <a:r>
              <a:rPr lang="en-GB" sz="2400" b="1" u="sng" dirty="0" smtClean="0">
                <a:solidFill>
                  <a:prstClr val="white"/>
                </a:solidFill>
                <a:latin typeface="+mn-lt"/>
                <a:cs typeface="Arial" charset="0"/>
              </a:rPr>
              <a:t>4. Build-up to War of Independence: Masterplans</a:t>
            </a:r>
          </a:p>
          <a:p>
            <a:pPr>
              <a:defRPr/>
            </a:pPr>
            <a:endParaRPr lang="en-GB" sz="1000" b="1" u="sng" dirty="0">
              <a:solidFill>
                <a:prstClr val="white"/>
              </a:solidFill>
              <a:latin typeface="+mn-lt"/>
              <a:cs typeface="Arial" charset="0"/>
            </a:endParaRPr>
          </a:p>
          <a:p>
            <a:pPr marL="342900" indent="-342900">
              <a:buFont typeface="Arial" panose="020B0604020202020204" pitchFamily="34" charset="0"/>
              <a:buChar char="•"/>
              <a:defRPr/>
            </a:pPr>
            <a:r>
              <a:rPr lang="en-GB" sz="2400" b="1" dirty="0" smtClean="0">
                <a:solidFill>
                  <a:prstClr val="white"/>
                </a:solidFill>
                <a:latin typeface="+mn-lt"/>
                <a:cs typeface="Arial" charset="0"/>
              </a:rPr>
              <a:t>Attempts </a:t>
            </a:r>
            <a:r>
              <a:rPr lang="en-GB" sz="2400" b="1" dirty="0">
                <a:solidFill>
                  <a:prstClr val="white"/>
                </a:solidFill>
                <a:latin typeface="+mn-lt"/>
                <a:cs typeface="Arial" charset="0"/>
              </a:rPr>
              <a:t>to </a:t>
            </a:r>
            <a:r>
              <a:rPr lang="en-GB" sz="2400" b="1" dirty="0" smtClean="0">
                <a:solidFill>
                  <a:prstClr val="white"/>
                </a:solidFill>
                <a:latin typeface="+mn-lt"/>
                <a:cs typeface="Arial" charset="0"/>
              </a:rPr>
              <a:t>envisage ways to address housing </a:t>
            </a:r>
            <a:r>
              <a:rPr lang="en-GB" sz="2400" b="1" dirty="0">
                <a:solidFill>
                  <a:prstClr val="white"/>
                </a:solidFill>
                <a:latin typeface="+mn-lt"/>
                <a:cs typeface="Arial" charset="0"/>
              </a:rPr>
              <a:t>problems in Algiers – most famously by Le </a:t>
            </a:r>
            <a:r>
              <a:rPr lang="en-GB" sz="2400" b="1" dirty="0" smtClean="0">
                <a:solidFill>
                  <a:prstClr val="white"/>
                </a:solidFill>
                <a:latin typeface="+mn-lt"/>
                <a:cs typeface="Arial" charset="0"/>
              </a:rPr>
              <a:t>Corbusier’s 1930s series</a:t>
            </a:r>
          </a:p>
          <a:p>
            <a:pPr marL="342900" indent="-342900">
              <a:buFont typeface="Arial" panose="020B0604020202020204" pitchFamily="34" charset="0"/>
              <a:buChar char="•"/>
              <a:defRPr/>
            </a:pPr>
            <a:endParaRPr lang="en-GB" sz="2400" b="1" dirty="0">
              <a:solidFill>
                <a:prstClr val="white"/>
              </a:solidFill>
              <a:cs typeface="Arial" charset="0"/>
            </a:endParaRPr>
          </a:p>
          <a:p>
            <a:pPr>
              <a:defRPr/>
            </a:pPr>
            <a:endParaRPr lang="en-GB" sz="2400" b="1" dirty="0">
              <a:solidFill>
                <a:prstClr val="white"/>
              </a:solidFill>
              <a:cs typeface="Arial" charset="0"/>
            </a:endParaRPr>
          </a:p>
          <a:p>
            <a:pPr>
              <a:defRPr/>
            </a:pPr>
            <a:endParaRPr lang="en-GB" sz="2400" b="1" u="sng" dirty="0">
              <a:solidFill>
                <a:prstClr val="white"/>
              </a:solidFill>
              <a:cs typeface="Arial" charset="0"/>
            </a:endParaRPr>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476625"/>
            <a:ext cx="4572000" cy="3381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91678" y="378728"/>
            <a:ext cx="2286212" cy="3134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791678" y="3733190"/>
            <a:ext cx="2286212" cy="28682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3"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51526" y="3033553"/>
            <a:ext cx="3075070" cy="20204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2536261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a:defRPr/>
            </a:pPr>
            <a:endParaRPr lang="en-GB" b="1" dirty="0">
              <a:solidFill>
                <a:srgbClr val="FF0000"/>
              </a:solidFill>
              <a:effectLst>
                <a:outerShdw blurRad="38100" dist="38100" dir="2700000" algn="tl">
                  <a:srgbClr val="000000">
                    <a:alpha val="43137"/>
                  </a:srgbClr>
                </a:outerShdw>
              </a:effectLst>
              <a:cs typeface="Arial" charset="0"/>
            </a:endParaRPr>
          </a:p>
        </p:txBody>
      </p:sp>
      <p:sp>
        <p:nvSpPr>
          <p:cNvPr id="9" name="Rectangle 8"/>
          <p:cNvSpPr/>
          <p:nvPr/>
        </p:nvSpPr>
        <p:spPr>
          <a:xfrm>
            <a:off x="-72533" y="1124744"/>
            <a:ext cx="9159876" cy="2198543"/>
          </a:xfrm>
          <a:prstGeom prst="rect">
            <a:avLst/>
          </a:prstGeom>
        </p:spPr>
        <p:txBody>
          <a:bodyPr wrap="square" lIns="540000" tIns="540000" rIns="540000" bIns="540000">
            <a:spAutoFit/>
          </a:bodyPr>
          <a:lstStyle/>
          <a:p>
            <a:pPr>
              <a:defRPr/>
            </a:pPr>
            <a:endParaRPr lang="en-GB" sz="2400" b="1" dirty="0" smtClean="0">
              <a:solidFill>
                <a:prstClr val="white"/>
              </a:solidFill>
              <a:cs typeface="Arial" charset="0"/>
            </a:endParaRPr>
          </a:p>
          <a:p>
            <a:pPr>
              <a:defRPr/>
            </a:pPr>
            <a:endParaRPr lang="en-GB" sz="2400" b="1" dirty="0" smtClean="0">
              <a:solidFill>
                <a:prstClr val="white"/>
              </a:solidFill>
              <a:cs typeface="Arial" charset="0"/>
            </a:endParaRPr>
          </a:p>
          <a:p>
            <a:pPr>
              <a:defRPr/>
            </a:pPr>
            <a:endParaRPr lang="en-GB" sz="2400" b="1" dirty="0">
              <a:solidFill>
                <a:prstClr val="white"/>
              </a:solidFill>
              <a:cs typeface="Arial" charset="0"/>
            </a:endParaRPr>
          </a:p>
        </p:txBody>
      </p:sp>
      <p:sp>
        <p:nvSpPr>
          <p:cNvPr id="25604"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GB" altLang="en-US">
              <a:solidFill>
                <a:prstClr val="white"/>
              </a:solidFill>
              <a:latin typeface="Calibri" pitchFamily="34" charset="0"/>
              <a:cs typeface="Arial" charset="0"/>
            </a:endParaRPr>
          </a:p>
        </p:txBody>
      </p:sp>
      <p:sp>
        <p:nvSpPr>
          <p:cNvPr id="8" name="Rectangle 7"/>
          <p:cNvSpPr/>
          <p:nvPr/>
        </p:nvSpPr>
        <p:spPr>
          <a:xfrm>
            <a:off x="-40067" y="-34231"/>
            <a:ext cx="9127410" cy="1983099"/>
          </a:xfrm>
          <a:prstGeom prst="rect">
            <a:avLst/>
          </a:prstGeom>
        </p:spPr>
        <p:txBody>
          <a:bodyPr wrap="square" lIns="540000" tIns="540000" rIns="540000" bIns="540000">
            <a:spAutoFit/>
          </a:bodyPr>
          <a:lstStyle/>
          <a:p>
            <a:pPr>
              <a:defRPr/>
            </a:pPr>
            <a:r>
              <a:rPr lang="en-GB" sz="2400" b="1" u="sng" dirty="0" smtClean="0">
                <a:solidFill>
                  <a:prstClr val="white"/>
                </a:solidFill>
                <a:latin typeface="+mn-lt"/>
                <a:cs typeface="Arial" charset="0"/>
              </a:rPr>
              <a:t>4. Build-up to War of Independence: ‘New Colonialism’ </a:t>
            </a:r>
          </a:p>
          <a:p>
            <a:pPr>
              <a:defRPr/>
            </a:pPr>
            <a:endParaRPr lang="en-GB" sz="1000" b="1" u="sng" dirty="0">
              <a:solidFill>
                <a:prstClr val="white"/>
              </a:solidFill>
              <a:latin typeface="+mn-lt"/>
              <a:cs typeface="Arial" charset="0"/>
            </a:endParaRPr>
          </a:p>
          <a:p>
            <a:pPr>
              <a:defRPr/>
            </a:pPr>
            <a:endParaRPr lang="en-GB" sz="2400" b="1" u="sng" dirty="0">
              <a:solidFill>
                <a:prstClr val="white"/>
              </a:solidFill>
              <a:cs typeface="Arial" charset="0"/>
            </a:endParaRPr>
          </a:p>
        </p:txBody>
      </p:sp>
      <p:pic>
        <p:nvPicPr>
          <p:cNvPr id="2" name="Picture 1"/>
          <p:cNvPicPr>
            <a:picLocks noChangeAspect="1"/>
          </p:cNvPicPr>
          <p:nvPr/>
        </p:nvPicPr>
        <p:blipFill>
          <a:blip r:embed="rId3"/>
          <a:stretch>
            <a:fillRect/>
          </a:stretch>
        </p:blipFill>
        <p:spPr>
          <a:xfrm>
            <a:off x="460375" y="957318"/>
            <a:ext cx="3549889" cy="5279994"/>
          </a:xfrm>
          <a:prstGeom prst="rect">
            <a:avLst/>
          </a:prstGeom>
        </p:spPr>
      </p:pic>
      <p:sp>
        <p:nvSpPr>
          <p:cNvPr id="4" name="Rectangle 3"/>
          <p:cNvSpPr/>
          <p:nvPr/>
        </p:nvSpPr>
        <p:spPr>
          <a:xfrm>
            <a:off x="4139430" y="1066203"/>
            <a:ext cx="1023483" cy="2554545"/>
          </a:xfrm>
          <a:prstGeom prst="rect">
            <a:avLst/>
          </a:prstGeom>
        </p:spPr>
        <p:txBody>
          <a:bodyPr wrap="square">
            <a:spAutoFit/>
          </a:bodyPr>
          <a:lstStyle/>
          <a:p>
            <a:pPr algn="r"/>
            <a:r>
              <a:rPr lang="en-US" sz="1600" dirty="0">
                <a:solidFill>
                  <a:srgbClr val="FFFF00"/>
                </a:solidFill>
                <a:latin typeface="+mn-lt"/>
              </a:rPr>
              <a:t>Le Corbusier,</a:t>
            </a:r>
          </a:p>
          <a:p>
            <a:pPr algn="r"/>
            <a:r>
              <a:rPr lang="en-US" sz="1600" dirty="0" smtClean="0">
                <a:solidFill>
                  <a:srgbClr val="FFFF00"/>
                </a:solidFill>
                <a:latin typeface="+mn-lt"/>
              </a:rPr>
              <a:t>maps </a:t>
            </a:r>
            <a:r>
              <a:rPr lang="en-US" sz="1600" dirty="0">
                <a:solidFill>
                  <a:srgbClr val="FFFF00"/>
                </a:solidFill>
                <a:latin typeface="+mn-lt"/>
              </a:rPr>
              <a:t>showing</a:t>
            </a:r>
          </a:p>
          <a:p>
            <a:pPr algn="r"/>
            <a:r>
              <a:rPr lang="en-US" sz="1600" dirty="0">
                <a:solidFill>
                  <a:srgbClr val="FFFF00"/>
                </a:solidFill>
                <a:latin typeface="+mn-lt"/>
              </a:rPr>
              <a:t>geographical axis between</a:t>
            </a:r>
          </a:p>
          <a:p>
            <a:pPr algn="r"/>
            <a:r>
              <a:rPr lang="en-US" sz="1600" dirty="0">
                <a:solidFill>
                  <a:srgbClr val="FFFF00"/>
                </a:solidFill>
                <a:latin typeface="+mn-lt"/>
              </a:rPr>
              <a:t>France and Algiers</a:t>
            </a:r>
          </a:p>
        </p:txBody>
      </p:sp>
      <p:pic>
        <p:nvPicPr>
          <p:cNvPr id="6" name="Picture 5"/>
          <p:cNvPicPr>
            <a:picLocks noChangeAspect="1"/>
          </p:cNvPicPr>
          <p:nvPr/>
        </p:nvPicPr>
        <p:blipFill>
          <a:blip r:embed="rId4"/>
          <a:stretch>
            <a:fillRect/>
          </a:stretch>
        </p:blipFill>
        <p:spPr>
          <a:xfrm>
            <a:off x="5292079" y="1001863"/>
            <a:ext cx="3362950" cy="5118848"/>
          </a:xfrm>
          <a:prstGeom prst="rect">
            <a:avLst/>
          </a:prstGeom>
        </p:spPr>
      </p:pic>
    </p:spTree>
    <p:extLst>
      <p:ext uri="{BB962C8B-B14F-4D97-AF65-F5344CB8AC3E}">
        <p14:creationId xmlns:p14="http://schemas.microsoft.com/office/powerpoint/2010/main" val="259807173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5757" y="3140968"/>
            <a:ext cx="9119809" cy="3860536"/>
          </a:xfrm>
          <a:prstGeom prst="rect">
            <a:avLst/>
          </a:prstGeom>
        </p:spPr>
        <p:txBody>
          <a:bodyPr wrap="square" lIns="540000" tIns="540000" rIns="540000" bIns="540000">
            <a:spAutoFit/>
          </a:bodyPr>
          <a:lstStyle/>
          <a:p>
            <a:pPr marL="342900" indent="-342900">
              <a:buFont typeface="Arial" panose="020B0604020202020204" pitchFamily="34" charset="0"/>
              <a:buChar char="•"/>
              <a:defRPr/>
            </a:pPr>
            <a:endParaRPr lang="en-GB" sz="2000" b="1" dirty="0" smtClean="0">
              <a:solidFill>
                <a:prstClr val="white"/>
              </a:solidFill>
              <a:latin typeface="+mn-lt"/>
              <a:cs typeface="Arial" charset="0"/>
            </a:endParaRPr>
          </a:p>
          <a:p>
            <a:pPr marL="342900" indent="-342900">
              <a:buFont typeface="Arial" panose="020B0604020202020204" pitchFamily="34" charset="0"/>
              <a:buChar char="•"/>
              <a:defRPr/>
            </a:pPr>
            <a:r>
              <a:rPr lang="en-GB" sz="2000" b="1" dirty="0" smtClean="0">
                <a:solidFill>
                  <a:prstClr val="white"/>
                </a:solidFill>
                <a:latin typeface="+mn-lt"/>
                <a:cs typeface="Arial" charset="0"/>
              </a:rPr>
              <a:t>With Nazi invasion of France in May 1940, Algeria was placed under the dominion of collaborationist Vichy government</a:t>
            </a:r>
          </a:p>
          <a:p>
            <a:pPr marL="342900" indent="-342900">
              <a:buFont typeface="Arial" panose="020B0604020202020204" pitchFamily="34" charset="0"/>
              <a:buChar char="•"/>
              <a:defRPr/>
            </a:pPr>
            <a:r>
              <a:rPr lang="en-GB" sz="2000" b="1" dirty="0" smtClean="0">
                <a:solidFill>
                  <a:prstClr val="white"/>
                </a:solidFill>
                <a:latin typeface="+mn-lt"/>
                <a:cs typeface="Arial" charset="0"/>
              </a:rPr>
              <a:t>Liberated by Allies during  </a:t>
            </a:r>
            <a:r>
              <a:rPr lang="en-GB" sz="2000" b="1" dirty="0">
                <a:solidFill>
                  <a:prstClr val="white"/>
                </a:solidFill>
                <a:latin typeface="+mn-lt"/>
                <a:cs typeface="Arial" charset="0"/>
              </a:rPr>
              <a:t>Operation </a:t>
            </a:r>
            <a:r>
              <a:rPr lang="en-GB" sz="2000" b="1" dirty="0" smtClean="0">
                <a:solidFill>
                  <a:prstClr val="white"/>
                </a:solidFill>
                <a:latin typeface="+mn-lt"/>
                <a:cs typeface="Arial" charset="0"/>
              </a:rPr>
              <a:t>Torch invasion of North Africa, November 1942 – occupied by British and American forces, and home of Free France provisional government </a:t>
            </a:r>
          </a:p>
          <a:p>
            <a:pPr marL="342900" indent="-342900">
              <a:buFont typeface="Arial" panose="020B0604020202020204" pitchFamily="34" charset="0"/>
              <a:buChar char="•"/>
              <a:defRPr/>
            </a:pPr>
            <a:r>
              <a:rPr lang="en-GB" sz="2000" b="1" dirty="0" smtClean="0">
                <a:solidFill>
                  <a:prstClr val="white"/>
                </a:solidFill>
                <a:latin typeface="+mn-lt"/>
                <a:cs typeface="Arial" charset="0"/>
              </a:rPr>
              <a:t>100,000s of Algerians serve in resistance and in Free French army</a:t>
            </a:r>
          </a:p>
          <a:p>
            <a:pPr marL="342900" indent="-342900">
              <a:buFont typeface="Arial" panose="020B0604020202020204" pitchFamily="34" charset="0"/>
              <a:buChar char="•"/>
              <a:defRPr/>
            </a:pPr>
            <a:r>
              <a:rPr lang="en-GB" sz="2000" b="1" dirty="0" smtClean="0">
                <a:solidFill>
                  <a:prstClr val="white"/>
                </a:solidFill>
                <a:latin typeface="+mn-lt"/>
                <a:cs typeface="Arial" charset="0"/>
              </a:rPr>
              <a:t>Increased sense of distance from metropolitan France, and lent urgency to nationalist calls for liberation </a:t>
            </a:r>
            <a:endParaRPr lang="en-GB" sz="2400" b="1" dirty="0">
              <a:solidFill>
                <a:prstClr val="white"/>
              </a:solidFill>
              <a:latin typeface="+mn-lt"/>
              <a:cs typeface="Arial" charset="0"/>
            </a:endParaRPr>
          </a:p>
        </p:txBody>
      </p:sp>
      <p:sp>
        <p:nvSpPr>
          <p:cNvPr id="25604"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GB" altLang="en-US">
              <a:solidFill>
                <a:prstClr val="white"/>
              </a:solidFill>
              <a:latin typeface="Calibri" pitchFamily="34" charset="0"/>
              <a:cs typeface="Arial" charset="0"/>
            </a:endParaRPr>
          </a:p>
        </p:txBody>
      </p:sp>
      <p:pic>
        <p:nvPicPr>
          <p:cNvPr id="4" name="Picture 3"/>
          <p:cNvPicPr>
            <a:picLocks noChangeAspect="1"/>
          </p:cNvPicPr>
          <p:nvPr/>
        </p:nvPicPr>
        <p:blipFill>
          <a:blip r:embed="rId3"/>
          <a:stretch>
            <a:fillRect/>
          </a:stretch>
        </p:blipFill>
        <p:spPr>
          <a:xfrm>
            <a:off x="3851920" y="0"/>
            <a:ext cx="5283646" cy="3870272"/>
          </a:xfrm>
          <a:prstGeom prst="rect">
            <a:avLst/>
          </a:prstGeom>
        </p:spPr>
      </p:pic>
      <p:sp>
        <p:nvSpPr>
          <p:cNvPr id="11" name="Rectangle 10"/>
          <p:cNvSpPr/>
          <p:nvPr/>
        </p:nvSpPr>
        <p:spPr>
          <a:xfrm>
            <a:off x="-40067" y="-34231"/>
            <a:ext cx="9159876" cy="1398323"/>
          </a:xfrm>
          <a:prstGeom prst="rect">
            <a:avLst/>
          </a:prstGeom>
        </p:spPr>
        <p:txBody>
          <a:bodyPr lIns="540000" tIns="540000" rIns="540000" bIns="540000">
            <a:spAutoFit/>
          </a:bodyPr>
          <a:lstStyle/>
          <a:p>
            <a:pPr>
              <a:defRPr/>
            </a:pPr>
            <a:r>
              <a:rPr lang="en-GB" sz="2000" b="1" u="sng" dirty="0" smtClean="0">
                <a:solidFill>
                  <a:prstClr val="white"/>
                </a:solidFill>
                <a:latin typeface="+mn-lt"/>
                <a:cs typeface="Arial" charset="0"/>
              </a:rPr>
              <a:t>4. Build-up to War of Independence: Algeria </a:t>
            </a:r>
            <a:r>
              <a:rPr lang="en-GB" sz="2000" b="1" u="sng" dirty="0">
                <a:solidFill>
                  <a:prstClr val="white"/>
                </a:solidFill>
                <a:latin typeface="+mn-lt"/>
                <a:cs typeface="Arial" charset="0"/>
              </a:rPr>
              <a:t>during </a:t>
            </a:r>
            <a:r>
              <a:rPr lang="en-GB" sz="2000" b="1" u="sng" dirty="0" smtClean="0">
                <a:solidFill>
                  <a:prstClr val="white"/>
                </a:solidFill>
                <a:latin typeface="+mn-lt"/>
                <a:cs typeface="Arial" charset="0"/>
              </a:rPr>
              <a:t>WWII</a:t>
            </a:r>
            <a:endParaRPr lang="en-GB" sz="2000" b="1" u="sng" dirty="0">
              <a:solidFill>
                <a:prstClr val="white"/>
              </a:solidFill>
              <a:latin typeface="+mn-lt"/>
              <a:cs typeface="Arial" charset="0"/>
            </a:endParaRPr>
          </a:p>
        </p:txBody>
      </p:sp>
      <p:sp>
        <p:nvSpPr>
          <p:cNvPr id="6" name="Rectangle 5"/>
          <p:cNvSpPr/>
          <p:nvPr/>
        </p:nvSpPr>
        <p:spPr>
          <a:xfrm>
            <a:off x="3851920" y="3429000"/>
            <a:ext cx="5220072" cy="338554"/>
          </a:xfrm>
          <a:prstGeom prst="rect">
            <a:avLst/>
          </a:prstGeom>
        </p:spPr>
        <p:txBody>
          <a:bodyPr wrap="square">
            <a:spAutoFit/>
          </a:bodyPr>
          <a:lstStyle/>
          <a:p>
            <a:pPr algn="r"/>
            <a:r>
              <a:rPr lang="en-US" sz="1600" dirty="0" smtClean="0">
                <a:solidFill>
                  <a:srgbClr val="FFFF00"/>
                </a:solidFill>
                <a:latin typeface="+mn-lt"/>
              </a:rPr>
              <a:t>British servicewomen in </a:t>
            </a:r>
            <a:r>
              <a:rPr lang="en-US" sz="1600" dirty="0">
                <a:solidFill>
                  <a:srgbClr val="FFFF00"/>
                </a:solidFill>
                <a:latin typeface="+mn-lt"/>
              </a:rPr>
              <a:t>a suburb of </a:t>
            </a:r>
            <a:r>
              <a:rPr lang="en-US" sz="1600" dirty="0" smtClean="0">
                <a:solidFill>
                  <a:srgbClr val="FFFF00"/>
                </a:solidFill>
                <a:latin typeface="+mn-lt"/>
              </a:rPr>
              <a:t>Algiers, 1943</a:t>
            </a:r>
            <a:r>
              <a:rPr lang="en-US" sz="1600" dirty="0" smtClean="0">
                <a:solidFill>
                  <a:srgbClr val="FFFF00"/>
                </a:solidFill>
              </a:rPr>
              <a:t>.</a:t>
            </a:r>
            <a:endParaRPr lang="en-US" sz="1600" dirty="0">
              <a:solidFill>
                <a:srgbClr val="FFFF00"/>
              </a:solidFill>
            </a:endParaRPr>
          </a:p>
        </p:txBody>
      </p:sp>
      <p:pic>
        <p:nvPicPr>
          <p:cNvPr id="7" name="Picture 6"/>
          <p:cNvPicPr>
            <a:picLocks noChangeAspect="1"/>
          </p:cNvPicPr>
          <p:nvPr/>
        </p:nvPicPr>
        <p:blipFill>
          <a:blip r:embed="rId4"/>
          <a:stretch>
            <a:fillRect/>
          </a:stretch>
        </p:blipFill>
        <p:spPr>
          <a:xfrm>
            <a:off x="846276" y="836713"/>
            <a:ext cx="3037773" cy="3033560"/>
          </a:xfrm>
          <a:prstGeom prst="rect">
            <a:avLst/>
          </a:prstGeom>
        </p:spPr>
      </p:pic>
      <p:sp>
        <p:nvSpPr>
          <p:cNvPr id="13" name="Rectangle 2"/>
          <p:cNvSpPr>
            <a:spLocks noChangeArrowheads="1"/>
          </p:cNvSpPr>
          <p:nvPr/>
        </p:nvSpPr>
        <p:spPr bwMode="auto">
          <a:xfrm>
            <a:off x="24751" y="586143"/>
            <a:ext cx="1728788"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GB" altLang="en-US" sz="1600" dirty="0">
              <a:solidFill>
                <a:srgbClr val="FFFF00"/>
              </a:solidFill>
              <a:latin typeface="Calibri" pitchFamily="34" charset="0"/>
            </a:endParaRPr>
          </a:p>
          <a:p>
            <a:pPr eaLnBrk="1" hangingPunct="1"/>
            <a:endParaRPr lang="en-GB" altLang="en-US" sz="1600" dirty="0">
              <a:solidFill>
                <a:srgbClr val="FFFF00"/>
              </a:solidFill>
              <a:latin typeface="Calibri" pitchFamily="34" charset="0"/>
            </a:endParaRPr>
          </a:p>
          <a:p>
            <a:pPr eaLnBrk="1" hangingPunct="1"/>
            <a:r>
              <a:rPr lang="en-GB" altLang="en-US" sz="1600" dirty="0" smtClean="0">
                <a:solidFill>
                  <a:srgbClr val="FFFF00"/>
                </a:solidFill>
                <a:latin typeface="Calibri" pitchFamily="34" charset="0"/>
              </a:rPr>
              <a:t>General Charles de </a:t>
            </a:r>
            <a:r>
              <a:rPr lang="en-GB" altLang="en-US" sz="1600" dirty="0">
                <a:solidFill>
                  <a:srgbClr val="FFFF00"/>
                </a:solidFill>
                <a:latin typeface="Calibri" pitchFamily="34" charset="0"/>
              </a:rPr>
              <a:t>Gaulle, chairman of provisional French government, with Czechoslovak President-in-exile </a:t>
            </a:r>
            <a:r>
              <a:rPr lang="en-GB" altLang="en-US" sz="1600" dirty="0" err="1">
                <a:solidFill>
                  <a:srgbClr val="FFFF00"/>
                </a:solidFill>
                <a:latin typeface="Calibri" pitchFamily="34" charset="0"/>
              </a:rPr>
              <a:t>Edvard</a:t>
            </a:r>
            <a:r>
              <a:rPr lang="en-GB" altLang="en-US" sz="1600" dirty="0">
                <a:solidFill>
                  <a:srgbClr val="FFFF00"/>
                </a:solidFill>
                <a:latin typeface="Calibri" pitchFamily="34" charset="0"/>
              </a:rPr>
              <a:t> </a:t>
            </a:r>
            <a:r>
              <a:rPr lang="en-GB" altLang="en-US" sz="1600" dirty="0" err="1">
                <a:solidFill>
                  <a:srgbClr val="FFFF00"/>
                </a:solidFill>
                <a:latin typeface="Calibri" pitchFamily="34" charset="0"/>
              </a:rPr>
              <a:t>Beneš</a:t>
            </a:r>
            <a:r>
              <a:rPr lang="en-GB" altLang="en-US" sz="1600" dirty="0">
                <a:solidFill>
                  <a:srgbClr val="FFFF00"/>
                </a:solidFill>
                <a:latin typeface="Calibri" pitchFamily="34" charset="0"/>
              </a:rPr>
              <a:t>, Algiers, </a:t>
            </a:r>
            <a:r>
              <a:rPr lang="en-GB" altLang="en-US" sz="1600" dirty="0" smtClean="0">
                <a:solidFill>
                  <a:srgbClr val="FFFF00"/>
                </a:solidFill>
                <a:latin typeface="Calibri" pitchFamily="34" charset="0"/>
              </a:rPr>
              <a:t>January 1945</a:t>
            </a:r>
            <a:endParaRPr lang="en-GB" altLang="en-US" sz="1600" dirty="0">
              <a:solidFill>
                <a:srgbClr val="FFFF00"/>
              </a:solidFill>
              <a:latin typeface="Calibri" pitchFamily="34" charset="0"/>
            </a:endParaRPr>
          </a:p>
        </p:txBody>
      </p:sp>
    </p:spTree>
    <p:extLst>
      <p:ext uri="{BB962C8B-B14F-4D97-AF65-F5344CB8AC3E}">
        <p14:creationId xmlns:p14="http://schemas.microsoft.com/office/powerpoint/2010/main" val="279299569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067" y="-34231"/>
            <a:ext cx="9159876" cy="5276308"/>
          </a:xfrm>
          <a:prstGeom prst="rect">
            <a:avLst/>
          </a:prstGeom>
        </p:spPr>
        <p:txBody>
          <a:bodyPr lIns="540000" tIns="540000" rIns="540000" bIns="540000">
            <a:spAutoFit/>
          </a:bodyPr>
          <a:lstStyle/>
          <a:p>
            <a:pPr>
              <a:defRPr/>
            </a:pPr>
            <a:r>
              <a:rPr lang="en-GB" sz="2000" b="1" u="sng" dirty="0" smtClean="0">
                <a:solidFill>
                  <a:prstClr val="white"/>
                </a:solidFill>
                <a:latin typeface="+mn-lt"/>
                <a:cs typeface="Arial" charset="0"/>
              </a:rPr>
              <a:t>4. Build-up to War of Independence: Algeria </a:t>
            </a:r>
            <a:r>
              <a:rPr lang="en-GB" sz="2000" b="1" u="sng" dirty="0">
                <a:solidFill>
                  <a:prstClr val="white"/>
                </a:solidFill>
                <a:latin typeface="+mn-lt"/>
                <a:cs typeface="Arial" charset="0"/>
              </a:rPr>
              <a:t>during </a:t>
            </a:r>
            <a:r>
              <a:rPr lang="en-GB" sz="2000" b="1" u="sng" dirty="0" smtClean="0">
                <a:solidFill>
                  <a:prstClr val="white"/>
                </a:solidFill>
                <a:latin typeface="+mn-lt"/>
                <a:cs typeface="Arial" charset="0"/>
              </a:rPr>
              <a:t>WWII</a:t>
            </a:r>
          </a:p>
          <a:p>
            <a:pPr>
              <a:defRPr/>
            </a:pPr>
            <a:endParaRPr lang="en-GB" sz="2000" b="1" u="sng" dirty="0">
              <a:solidFill>
                <a:prstClr val="white"/>
              </a:solidFill>
              <a:latin typeface="+mn-lt"/>
            </a:endParaRPr>
          </a:p>
          <a:p>
            <a:pPr>
              <a:defRPr/>
            </a:pPr>
            <a:r>
              <a:rPr lang="en-GB" sz="2400" b="1" dirty="0" smtClean="0">
                <a:solidFill>
                  <a:prstClr val="white"/>
                </a:solidFill>
                <a:latin typeface="+mn-lt"/>
              </a:rPr>
              <a:t>“ … I point </a:t>
            </a:r>
            <a:r>
              <a:rPr lang="en-GB" sz="2400" b="1" dirty="0">
                <a:solidFill>
                  <a:prstClr val="white"/>
                </a:solidFill>
                <a:latin typeface="+mn-lt"/>
              </a:rPr>
              <a:t>out one </a:t>
            </a:r>
            <a:r>
              <a:rPr lang="en-GB" sz="2400" b="1" dirty="0" smtClean="0">
                <a:solidFill>
                  <a:prstClr val="white"/>
                </a:solidFill>
                <a:latin typeface="+mn-lt"/>
              </a:rPr>
              <a:t>fact </a:t>
            </a:r>
            <a:r>
              <a:rPr lang="en-GB" sz="2400" b="1" dirty="0">
                <a:solidFill>
                  <a:prstClr val="white"/>
                </a:solidFill>
                <a:latin typeface="+mn-lt"/>
              </a:rPr>
              <a:t>of which too many French people are ignorant</a:t>
            </a:r>
            <a:r>
              <a:rPr lang="en-GB" sz="2400" b="1" dirty="0" smtClean="0">
                <a:solidFill>
                  <a:prstClr val="white"/>
                </a:solidFill>
                <a:latin typeface="+mn-lt"/>
              </a:rPr>
              <a:t>— namely</a:t>
            </a:r>
            <a:r>
              <a:rPr lang="en-GB" sz="2400" b="1" dirty="0">
                <a:solidFill>
                  <a:prstClr val="white"/>
                </a:solidFill>
                <a:latin typeface="+mn-lt"/>
              </a:rPr>
              <a:t>, that hundreds </a:t>
            </a:r>
            <a:r>
              <a:rPr lang="en-GB" sz="2400" b="1" dirty="0" smtClean="0">
                <a:solidFill>
                  <a:prstClr val="white"/>
                </a:solidFill>
                <a:latin typeface="+mn-lt"/>
              </a:rPr>
              <a:t>of thousands </a:t>
            </a:r>
            <a:r>
              <a:rPr lang="en-GB" sz="2400" b="1" dirty="0">
                <a:solidFill>
                  <a:prstClr val="white"/>
                </a:solidFill>
                <a:latin typeface="+mn-lt"/>
              </a:rPr>
              <a:t>of Arabs have spent the past two years fighting for the liberation </a:t>
            </a:r>
            <a:r>
              <a:rPr lang="en-GB" sz="2400" b="1" dirty="0" smtClean="0">
                <a:solidFill>
                  <a:prstClr val="white"/>
                </a:solidFill>
                <a:latin typeface="+mn-lt"/>
              </a:rPr>
              <a:t>of France.”</a:t>
            </a:r>
          </a:p>
          <a:p>
            <a:pPr>
              <a:defRPr/>
            </a:pPr>
            <a:endParaRPr lang="en-GB" sz="2000" b="1" dirty="0">
              <a:solidFill>
                <a:prstClr val="white"/>
              </a:solidFill>
              <a:latin typeface="+mn-lt"/>
            </a:endParaRPr>
          </a:p>
          <a:p>
            <a:pPr marL="342900" indent="-342900" algn="r">
              <a:buFontTx/>
              <a:buChar char="-"/>
              <a:defRPr/>
            </a:pPr>
            <a:r>
              <a:rPr lang="en-GB" sz="2000" dirty="0" smtClean="0">
                <a:solidFill>
                  <a:prstClr val="white"/>
                </a:solidFill>
                <a:latin typeface="+mn-lt"/>
              </a:rPr>
              <a:t>Camus in </a:t>
            </a:r>
            <a:r>
              <a:rPr lang="en-GB" sz="2000" i="1" dirty="0" smtClean="0">
                <a:solidFill>
                  <a:prstClr val="white"/>
                </a:solidFill>
                <a:latin typeface="+mn-lt"/>
              </a:rPr>
              <a:t>Combat,</a:t>
            </a:r>
            <a:r>
              <a:rPr lang="en-GB" sz="2000" dirty="0" smtClean="0">
                <a:solidFill>
                  <a:prstClr val="white"/>
                </a:solidFill>
                <a:latin typeface="+mn-lt"/>
              </a:rPr>
              <a:t> May 13–14 </a:t>
            </a:r>
            <a:r>
              <a:rPr lang="en-GB" sz="2000" dirty="0">
                <a:solidFill>
                  <a:prstClr val="white"/>
                </a:solidFill>
                <a:latin typeface="+mn-lt"/>
              </a:rPr>
              <a:t>1945</a:t>
            </a:r>
            <a:r>
              <a:rPr lang="en-GB" sz="2000" dirty="0" smtClean="0">
                <a:solidFill>
                  <a:prstClr val="white"/>
                </a:solidFill>
                <a:latin typeface="+mn-lt"/>
              </a:rPr>
              <a:t>, cited by </a:t>
            </a:r>
            <a:r>
              <a:rPr lang="en-GB" sz="2000" dirty="0">
                <a:solidFill>
                  <a:prstClr val="white"/>
                </a:solidFill>
                <a:latin typeface="Calibri"/>
              </a:rPr>
              <a:t>Arthur </a:t>
            </a:r>
            <a:r>
              <a:rPr lang="en-GB" sz="2000" dirty="0" err="1">
                <a:solidFill>
                  <a:prstClr val="white"/>
                </a:solidFill>
                <a:latin typeface="Calibri"/>
              </a:rPr>
              <a:t>Scherr</a:t>
            </a:r>
            <a:r>
              <a:rPr lang="en-GB" sz="2000" dirty="0">
                <a:solidFill>
                  <a:prstClr val="white"/>
                </a:solidFill>
                <a:latin typeface="Calibri"/>
              </a:rPr>
              <a:t>, ‘Albert Camus’s </a:t>
            </a:r>
            <a:r>
              <a:rPr lang="en-GB" sz="2000" i="1" dirty="0" err="1">
                <a:solidFill>
                  <a:prstClr val="white"/>
                </a:solidFill>
                <a:latin typeface="Calibri"/>
              </a:rPr>
              <a:t>L’Étranger</a:t>
            </a:r>
            <a:r>
              <a:rPr lang="en-GB" sz="2000" dirty="0">
                <a:solidFill>
                  <a:prstClr val="white"/>
                </a:solidFill>
                <a:latin typeface="Calibri"/>
              </a:rPr>
              <a:t> and “</a:t>
            </a:r>
            <a:r>
              <a:rPr lang="en-GB" sz="2000" i="1" dirty="0">
                <a:solidFill>
                  <a:prstClr val="white"/>
                </a:solidFill>
                <a:latin typeface="Calibri"/>
              </a:rPr>
              <a:t>Les </a:t>
            </a:r>
            <a:r>
              <a:rPr lang="en-GB" sz="2000" i="1" dirty="0" err="1">
                <a:solidFill>
                  <a:prstClr val="white"/>
                </a:solidFill>
                <a:latin typeface="Calibri"/>
              </a:rPr>
              <a:t>Muets</a:t>
            </a:r>
            <a:r>
              <a:rPr lang="en-GB" sz="2000" dirty="0">
                <a:solidFill>
                  <a:prstClr val="white"/>
                </a:solidFill>
                <a:latin typeface="Calibri"/>
              </a:rPr>
              <a:t>”: Violence and Reconciliation between Arab and Pied-Noir,’ </a:t>
            </a:r>
            <a:r>
              <a:rPr lang="en-GB" sz="2000" i="1" dirty="0">
                <a:solidFill>
                  <a:prstClr val="white"/>
                </a:solidFill>
                <a:latin typeface="Calibri"/>
              </a:rPr>
              <a:t>Texas Studies in Literature and Language</a:t>
            </a:r>
            <a:r>
              <a:rPr lang="en-GB" sz="2000" dirty="0">
                <a:solidFill>
                  <a:prstClr val="white"/>
                </a:solidFill>
                <a:latin typeface="Calibri"/>
              </a:rPr>
              <a:t>, Vol. 59, No. 1 (Spring 2017), p. </a:t>
            </a:r>
            <a:r>
              <a:rPr lang="en-GB" sz="2000" dirty="0" smtClean="0">
                <a:solidFill>
                  <a:prstClr val="white"/>
                </a:solidFill>
                <a:latin typeface="Calibri"/>
              </a:rPr>
              <a:t>79</a:t>
            </a:r>
          </a:p>
          <a:p>
            <a:pPr marL="342900" indent="-342900">
              <a:buFontTx/>
              <a:buChar char="-"/>
              <a:defRPr/>
            </a:pPr>
            <a:endParaRPr lang="en-GB" sz="2000" dirty="0">
              <a:solidFill>
                <a:prstClr val="white"/>
              </a:solidFill>
              <a:latin typeface="Calibri"/>
            </a:endParaRPr>
          </a:p>
          <a:p>
            <a:pPr>
              <a:defRPr/>
            </a:pPr>
            <a:endParaRPr lang="en-GB" sz="2000" b="1" dirty="0" smtClean="0">
              <a:solidFill>
                <a:prstClr val="white"/>
              </a:solidFill>
              <a:latin typeface="+mn-lt"/>
            </a:endParaRPr>
          </a:p>
          <a:p>
            <a:pPr>
              <a:defRPr/>
            </a:pPr>
            <a:endParaRPr lang="en-GB" sz="2000" dirty="0">
              <a:solidFill>
                <a:prstClr val="white"/>
              </a:solidFill>
              <a:latin typeface="+mn-lt"/>
            </a:endParaRPr>
          </a:p>
        </p:txBody>
      </p:sp>
    </p:spTree>
    <p:extLst>
      <p:ext uri="{BB962C8B-B14F-4D97-AF65-F5344CB8AC3E}">
        <p14:creationId xmlns:p14="http://schemas.microsoft.com/office/powerpoint/2010/main" val="39762961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0" y="-13894"/>
            <a:ext cx="9144000" cy="1404140"/>
          </a:xfrm>
          <a:prstGeom prst="rect">
            <a:avLst/>
          </a:prstGeom>
          <a:noFill/>
        </p:spPr>
        <p:txBody>
          <a:bodyPr wrap="square" lIns="540000" tIns="360000" rIns="540000" bIns="360000" rtlCol="0">
            <a:spAutoFit/>
          </a:bodyPr>
          <a:lstStyle/>
          <a:p>
            <a:pPr algn="ctr"/>
            <a:r>
              <a:rPr lang="en-GB" sz="2200" b="1" dirty="0" smtClean="0">
                <a:effectLst>
                  <a:outerShdw blurRad="38100" dist="38100" dir="2700000" algn="tl">
                    <a:srgbClr val="000000">
                      <a:alpha val="43137"/>
                    </a:srgbClr>
                  </a:outerShdw>
                </a:effectLst>
              </a:rPr>
              <a:t> </a:t>
            </a:r>
          </a:p>
          <a:p>
            <a:pPr algn="r"/>
            <a:endParaRPr lang="en-GB" sz="2200" b="1" dirty="0">
              <a:solidFill>
                <a:srgbClr val="FF0000"/>
              </a:solidFill>
              <a:effectLst>
                <a:outerShdw blurRad="38100" dist="38100" dir="2700000" algn="tl">
                  <a:srgbClr val="000000">
                    <a:alpha val="43137"/>
                  </a:srgbClr>
                </a:outerShdw>
              </a:effectLst>
            </a:endParaRPr>
          </a:p>
        </p:txBody>
      </p:sp>
      <p:sp>
        <p:nvSpPr>
          <p:cNvPr id="9" name="Rectangle 8"/>
          <p:cNvSpPr/>
          <p:nvPr/>
        </p:nvSpPr>
        <p:spPr>
          <a:xfrm>
            <a:off x="-40067" y="-34231"/>
            <a:ext cx="9159876" cy="5891861"/>
          </a:xfrm>
          <a:prstGeom prst="rect">
            <a:avLst/>
          </a:prstGeom>
        </p:spPr>
        <p:txBody>
          <a:bodyPr lIns="540000" tIns="540000" rIns="540000" bIns="540000">
            <a:spAutoFit/>
          </a:bodyPr>
          <a:lstStyle/>
          <a:p>
            <a:pPr>
              <a:defRPr/>
            </a:pPr>
            <a:r>
              <a:rPr lang="en-GB" sz="2400" b="1" u="sng" dirty="0" smtClean="0">
                <a:solidFill>
                  <a:prstClr val="white"/>
                </a:solidFill>
                <a:latin typeface="+mn-lt"/>
              </a:rPr>
              <a:t>4. Build-up to War of Independence: Nationalism</a:t>
            </a:r>
          </a:p>
          <a:p>
            <a:pPr>
              <a:defRPr/>
            </a:pPr>
            <a:endParaRPr lang="en-GB" sz="2400" b="1" u="sng" dirty="0" smtClean="0">
              <a:solidFill>
                <a:prstClr val="white"/>
              </a:solidFill>
              <a:latin typeface="+mn-lt"/>
            </a:endParaRPr>
          </a:p>
          <a:p>
            <a:pPr>
              <a:defRPr/>
            </a:pPr>
            <a:r>
              <a:rPr lang="en-GB" sz="2400" b="1" u="sng" dirty="0" smtClean="0">
                <a:solidFill>
                  <a:prstClr val="white"/>
                </a:solidFill>
                <a:latin typeface="+mn-lt"/>
              </a:rPr>
              <a:t>Precursors</a:t>
            </a:r>
          </a:p>
          <a:p>
            <a:pPr marL="342900" indent="-342900">
              <a:buFont typeface="Arial" panose="020B0604020202020204" pitchFamily="34" charset="0"/>
              <a:buChar char="•"/>
              <a:defRPr/>
            </a:pPr>
            <a:r>
              <a:rPr lang="en-GB" sz="2400" dirty="0" smtClean="0">
                <a:solidFill>
                  <a:prstClr val="white"/>
                </a:solidFill>
                <a:latin typeface="+mn-lt"/>
              </a:rPr>
              <a:t>‘Young Algerians,’ 1900s–1910s</a:t>
            </a:r>
          </a:p>
          <a:p>
            <a:pPr marL="342900" indent="-342900">
              <a:buFont typeface="Arial" panose="020B0604020202020204" pitchFamily="34" charset="0"/>
              <a:buChar char="•"/>
              <a:defRPr/>
            </a:pPr>
            <a:endParaRPr lang="en-GB" sz="2400" dirty="0" smtClean="0">
              <a:latin typeface="+mn-lt"/>
            </a:endParaRPr>
          </a:p>
          <a:p>
            <a:pPr marL="342900" indent="-342900">
              <a:buFont typeface="Arial" panose="020B0604020202020204" pitchFamily="34" charset="0"/>
              <a:buChar char="•"/>
              <a:defRPr/>
            </a:pPr>
            <a:r>
              <a:rPr lang="en-GB" sz="2400" dirty="0" smtClean="0">
                <a:latin typeface="+mn-lt"/>
              </a:rPr>
              <a:t>Algerian </a:t>
            </a:r>
            <a:r>
              <a:rPr lang="en-GB" sz="2400" dirty="0">
                <a:latin typeface="+mn-lt"/>
              </a:rPr>
              <a:t>Communist </a:t>
            </a:r>
            <a:r>
              <a:rPr lang="en-GB" sz="2400" dirty="0" smtClean="0">
                <a:latin typeface="+mn-lt"/>
              </a:rPr>
              <a:t>Party est. 1936</a:t>
            </a:r>
            <a:endParaRPr lang="en-GB" sz="2400" dirty="0">
              <a:latin typeface="+mn-lt"/>
            </a:endParaRPr>
          </a:p>
          <a:p>
            <a:pPr marL="342900" indent="-342900">
              <a:buFont typeface="Arial" panose="020B0604020202020204" pitchFamily="34" charset="0"/>
              <a:buChar char="•"/>
              <a:defRPr/>
            </a:pPr>
            <a:endParaRPr lang="en-GB" sz="2400" dirty="0" smtClean="0">
              <a:solidFill>
                <a:prstClr val="white"/>
              </a:solidFill>
              <a:latin typeface="+mn-lt"/>
            </a:endParaRPr>
          </a:p>
          <a:p>
            <a:pPr marL="342900" indent="-342900">
              <a:buFont typeface="Arial" panose="020B0604020202020204" pitchFamily="34" charset="0"/>
              <a:buChar char="•"/>
              <a:defRPr/>
            </a:pPr>
            <a:r>
              <a:rPr lang="en-GB" sz="2400" dirty="0" smtClean="0">
                <a:solidFill>
                  <a:prstClr val="white"/>
                </a:solidFill>
                <a:latin typeface="+mn-lt"/>
              </a:rPr>
              <a:t>Algerian </a:t>
            </a:r>
            <a:r>
              <a:rPr lang="en-GB" sz="2400" dirty="0">
                <a:solidFill>
                  <a:prstClr val="white"/>
                </a:solidFill>
                <a:latin typeface="+mn-lt"/>
              </a:rPr>
              <a:t>People's </a:t>
            </a:r>
            <a:r>
              <a:rPr lang="en-GB" sz="2400" dirty="0" smtClean="0">
                <a:solidFill>
                  <a:prstClr val="white"/>
                </a:solidFill>
                <a:latin typeface="+mn-lt"/>
              </a:rPr>
              <a:t>Party est. 1937 – superseded by </a:t>
            </a:r>
            <a:r>
              <a:rPr lang="en-GB" sz="2400" dirty="0">
                <a:solidFill>
                  <a:prstClr val="white"/>
                </a:solidFill>
                <a:latin typeface="+mn-lt"/>
              </a:rPr>
              <a:t>Movement for the Triumph of Democratic </a:t>
            </a:r>
            <a:r>
              <a:rPr lang="en-GB" sz="2400" dirty="0" smtClean="0">
                <a:solidFill>
                  <a:prstClr val="white"/>
                </a:solidFill>
                <a:latin typeface="+mn-lt"/>
              </a:rPr>
              <a:t>Liberties, 1946</a:t>
            </a:r>
          </a:p>
          <a:p>
            <a:pPr marL="342900" indent="-342900">
              <a:buFont typeface="Arial" panose="020B0604020202020204" pitchFamily="34" charset="0"/>
              <a:buChar char="•"/>
              <a:defRPr/>
            </a:pPr>
            <a:endParaRPr lang="en-GB" sz="2400" dirty="0" smtClean="0">
              <a:solidFill>
                <a:prstClr val="white"/>
              </a:solidFill>
              <a:latin typeface="+mn-lt"/>
            </a:endParaRPr>
          </a:p>
          <a:p>
            <a:pPr marL="342900" indent="-342900">
              <a:buFont typeface="Arial" panose="020B0604020202020204" pitchFamily="34" charset="0"/>
              <a:buChar char="•"/>
              <a:defRPr/>
            </a:pPr>
            <a:r>
              <a:rPr lang="en-GB" sz="2400" dirty="0" smtClean="0">
                <a:solidFill>
                  <a:prstClr val="white"/>
                </a:solidFill>
                <a:latin typeface="+mn-lt"/>
              </a:rPr>
              <a:t>Splintering </a:t>
            </a:r>
            <a:r>
              <a:rPr lang="en-GB" sz="2400" dirty="0">
                <a:solidFill>
                  <a:prstClr val="white"/>
                </a:solidFill>
                <a:latin typeface="+mn-lt"/>
              </a:rPr>
              <a:t>between Movement for the Triumph of Democratic Liberties and National Liberation </a:t>
            </a:r>
            <a:r>
              <a:rPr lang="en-GB" sz="2400" dirty="0" smtClean="0">
                <a:solidFill>
                  <a:prstClr val="white"/>
                </a:solidFill>
                <a:latin typeface="+mn-lt"/>
              </a:rPr>
              <a:t>Front </a:t>
            </a:r>
            <a:r>
              <a:rPr lang="fr-FR" sz="2400" dirty="0" smtClean="0">
                <a:solidFill>
                  <a:prstClr val="white"/>
                </a:solidFill>
                <a:latin typeface="+mn-lt"/>
              </a:rPr>
              <a:t>(</a:t>
            </a:r>
            <a:r>
              <a:rPr lang="fr-FR" sz="2400" i="1" dirty="0" smtClean="0">
                <a:solidFill>
                  <a:prstClr val="white"/>
                </a:solidFill>
                <a:latin typeface="+mn-lt"/>
              </a:rPr>
              <a:t>Front </a:t>
            </a:r>
            <a:r>
              <a:rPr lang="fr-FR" sz="2400" i="1" dirty="0">
                <a:solidFill>
                  <a:prstClr val="white"/>
                </a:solidFill>
                <a:latin typeface="+mn-lt"/>
              </a:rPr>
              <a:t>de Libération Nationale</a:t>
            </a:r>
            <a:r>
              <a:rPr lang="fr-FR" sz="2400" dirty="0">
                <a:solidFill>
                  <a:prstClr val="white"/>
                </a:solidFill>
                <a:latin typeface="+mn-lt"/>
              </a:rPr>
              <a:t>, </a:t>
            </a:r>
            <a:r>
              <a:rPr lang="fr-FR" sz="2400" dirty="0" smtClean="0">
                <a:solidFill>
                  <a:prstClr val="white"/>
                </a:solidFill>
                <a:latin typeface="+mn-lt"/>
              </a:rPr>
              <a:t>FLN [</a:t>
            </a:r>
            <a:r>
              <a:rPr lang="en-GB" sz="2400" dirty="0" smtClean="0">
                <a:solidFill>
                  <a:prstClr val="white"/>
                </a:solidFill>
                <a:latin typeface="+mn-lt"/>
              </a:rPr>
              <a:t>NLF]), 1954</a:t>
            </a:r>
            <a:endParaRPr lang="en-GB" sz="2400" dirty="0">
              <a:solidFill>
                <a:prstClr val="white"/>
              </a:solidFill>
              <a:latin typeface="+mn-lt"/>
            </a:endParaRPr>
          </a:p>
        </p:txBody>
      </p:sp>
    </p:spTree>
    <p:extLst>
      <p:ext uri="{BB962C8B-B14F-4D97-AF65-F5344CB8AC3E}">
        <p14:creationId xmlns:p14="http://schemas.microsoft.com/office/powerpoint/2010/main" val="301142852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44001" cy="1366838"/>
          </a:xfrm>
          <a:prstGeom prst="rect">
            <a:avLst/>
          </a:prstGeom>
        </p:spPr>
        <p:txBody>
          <a:bodyPr lIns="540000" tIns="540000" rIns="540000" bIns="540000">
            <a:spAutoFit/>
          </a:bodyPr>
          <a:lstStyle/>
          <a:p>
            <a:pPr>
              <a:defRPr/>
            </a:pPr>
            <a:endParaRPr lang="en-GB" b="1" dirty="0">
              <a:solidFill>
                <a:srgbClr val="FF0000"/>
              </a:solidFill>
              <a:effectLst>
                <a:outerShdw blurRad="38100" dist="38100" dir="2700000" algn="tl">
                  <a:srgbClr val="000000">
                    <a:alpha val="43137"/>
                  </a:srgbClr>
                </a:outerShdw>
              </a:effectLst>
              <a:cs typeface="Arial" charset="0"/>
            </a:endParaRPr>
          </a:p>
        </p:txBody>
      </p:sp>
      <p:sp>
        <p:nvSpPr>
          <p:cNvPr id="9" name="Rectangle 8"/>
          <p:cNvSpPr/>
          <p:nvPr/>
        </p:nvSpPr>
        <p:spPr>
          <a:xfrm>
            <a:off x="-8657" y="836712"/>
            <a:ext cx="9107614" cy="6630525"/>
          </a:xfrm>
          <a:prstGeom prst="rect">
            <a:avLst/>
          </a:prstGeom>
        </p:spPr>
        <p:txBody>
          <a:bodyPr wrap="square" lIns="540000" tIns="540000" rIns="540000" bIns="540000">
            <a:spAutoFit/>
          </a:bodyPr>
          <a:lstStyle/>
          <a:p>
            <a:pPr marL="342900" indent="-342900">
              <a:buFont typeface="Arial" panose="020B0604020202020204" pitchFamily="34" charset="0"/>
              <a:buChar char="•"/>
              <a:defRPr/>
            </a:pPr>
            <a:r>
              <a:rPr lang="en-GB" sz="2400" b="1" dirty="0" err="1">
                <a:solidFill>
                  <a:prstClr val="white"/>
                </a:solidFill>
                <a:latin typeface="+mn-lt"/>
                <a:cs typeface="Arial" charset="0"/>
              </a:rPr>
              <a:t>Sétif</a:t>
            </a:r>
            <a:r>
              <a:rPr lang="en-GB" sz="2400" b="1" dirty="0">
                <a:solidFill>
                  <a:prstClr val="white"/>
                </a:solidFill>
                <a:latin typeface="+mn-lt"/>
                <a:cs typeface="Arial" charset="0"/>
              </a:rPr>
              <a:t> M</a:t>
            </a:r>
            <a:r>
              <a:rPr lang="en-GB" sz="2400" b="1" dirty="0" smtClean="0">
                <a:solidFill>
                  <a:prstClr val="white"/>
                </a:solidFill>
                <a:latin typeface="+mn-lt"/>
                <a:cs typeface="Arial" charset="0"/>
              </a:rPr>
              <a:t>assacre: thousands (upper estimate 45,000) Algerians murdered in French retaliation to street demonstrations in market town, May 8 1945</a:t>
            </a:r>
          </a:p>
          <a:p>
            <a:pPr marL="342900" indent="-342900">
              <a:buFont typeface="Arial" panose="020B0604020202020204" pitchFamily="34" charset="0"/>
              <a:buChar char="•"/>
              <a:defRPr/>
            </a:pPr>
            <a:endParaRPr lang="en-GB" sz="2400" b="1" dirty="0">
              <a:solidFill>
                <a:prstClr val="white"/>
              </a:solidFill>
              <a:latin typeface="+mn-lt"/>
              <a:cs typeface="Arial" charset="0"/>
            </a:endParaRPr>
          </a:p>
          <a:p>
            <a:pPr marL="342900" indent="-342900">
              <a:buFont typeface="Arial" panose="020B0604020202020204" pitchFamily="34" charset="0"/>
              <a:buChar char="•"/>
              <a:defRPr/>
            </a:pPr>
            <a:r>
              <a:rPr lang="en-GB" sz="2400" b="1" dirty="0" smtClean="0">
                <a:solidFill>
                  <a:prstClr val="white"/>
                </a:solidFill>
                <a:latin typeface="+mn-lt"/>
                <a:cs typeface="Arial" charset="0"/>
              </a:rPr>
              <a:t>Protests began as celebration of VE Day and liberation – clashed with French military police who objected to anti-colonial and nationalist flags and banners</a:t>
            </a:r>
          </a:p>
          <a:p>
            <a:pPr marL="342900" indent="-342900">
              <a:buFont typeface="Arial" panose="020B0604020202020204" pitchFamily="34" charset="0"/>
              <a:buChar char="•"/>
              <a:defRPr/>
            </a:pPr>
            <a:endParaRPr lang="en-GB" sz="2400" b="1" dirty="0">
              <a:solidFill>
                <a:prstClr val="white"/>
              </a:solidFill>
              <a:latin typeface="+mn-lt"/>
              <a:cs typeface="Arial" charset="0"/>
            </a:endParaRPr>
          </a:p>
          <a:p>
            <a:pPr marL="342900" indent="-342900">
              <a:buFont typeface="Arial" panose="020B0604020202020204" pitchFamily="34" charset="0"/>
              <a:buChar char="•"/>
              <a:defRPr/>
            </a:pPr>
            <a:r>
              <a:rPr lang="en-GB" sz="2400" b="1" dirty="0" smtClean="0">
                <a:solidFill>
                  <a:prstClr val="white"/>
                </a:solidFill>
                <a:latin typeface="+mn-lt"/>
                <a:cs typeface="Arial" charset="0"/>
              </a:rPr>
              <a:t>Muslim attacks on local </a:t>
            </a:r>
            <a:r>
              <a:rPr lang="en-GB" sz="2400" b="1" i="1" dirty="0" err="1" smtClean="0">
                <a:solidFill>
                  <a:prstClr val="white"/>
                </a:solidFill>
                <a:latin typeface="+mn-lt"/>
                <a:cs typeface="Arial" charset="0"/>
              </a:rPr>
              <a:t>pieds</a:t>
            </a:r>
            <a:r>
              <a:rPr lang="en-GB" sz="2400" b="1" i="1" dirty="0" smtClean="0">
                <a:solidFill>
                  <a:prstClr val="white"/>
                </a:solidFill>
                <a:latin typeface="+mn-lt"/>
                <a:cs typeface="Arial" charset="0"/>
              </a:rPr>
              <a:t>-noirs </a:t>
            </a:r>
          </a:p>
          <a:p>
            <a:pPr marL="342900" indent="-342900">
              <a:buFont typeface="Arial" panose="020B0604020202020204" pitchFamily="34" charset="0"/>
              <a:buChar char="•"/>
              <a:defRPr/>
            </a:pPr>
            <a:endParaRPr lang="en-GB" sz="2400" b="1" i="1" dirty="0">
              <a:solidFill>
                <a:prstClr val="white"/>
              </a:solidFill>
              <a:latin typeface="+mn-lt"/>
              <a:cs typeface="Arial" charset="0"/>
            </a:endParaRPr>
          </a:p>
          <a:p>
            <a:pPr marL="342900" indent="-342900">
              <a:buFont typeface="Arial" panose="020B0604020202020204" pitchFamily="34" charset="0"/>
              <a:buChar char="•"/>
              <a:defRPr/>
            </a:pPr>
            <a:r>
              <a:rPr lang="en-GB" sz="2400" b="1" dirty="0" smtClean="0">
                <a:solidFill>
                  <a:prstClr val="white"/>
                </a:solidFill>
                <a:latin typeface="+mn-lt"/>
                <a:cs typeface="Arial" charset="0"/>
              </a:rPr>
              <a:t>Retaliation by French Foreign Legion sees massacre of members of Muslim population</a:t>
            </a:r>
          </a:p>
          <a:p>
            <a:pPr marL="342900" indent="-342900">
              <a:buFont typeface="Arial" panose="020B0604020202020204" pitchFamily="34" charset="0"/>
              <a:buChar char="•"/>
              <a:defRPr/>
            </a:pPr>
            <a:endParaRPr lang="en-GB" sz="2400" b="1" dirty="0">
              <a:solidFill>
                <a:prstClr val="white"/>
              </a:solidFill>
              <a:cs typeface="Arial" charset="0"/>
            </a:endParaRPr>
          </a:p>
          <a:p>
            <a:pPr marL="342900" indent="-342900">
              <a:buFont typeface="Arial" panose="020B0604020202020204" pitchFamily="34" charset="0"/>
              <a:buChar char="•"/>
              <a:defRPr/>
            </a:pPr>
            <a:endParaRPr lang="en-GB" sz="2400" b="1" dirty="0" smtClean="0">
              <a:solidFill>
                <a:prstClr val="white"/>
              </a:solidFill>
              <a:cs typeface="Arial" charset="0"/>
            </a:endParaRPr>
          </a:p>
          <a:p>
            <a:pPr>
              <a:defRPr/>
            </a:pPr>
            <a:endParaRPr lang="en-GB" sz="2400" b="1" dirty="0">
              <a:solidFill>
                <a:prstClr val="white"/>
              </a:solidFill>
              <a:cs typeface="Arial" charset="0"/>
            </a:endParaRPr>
          </a:p>
        </p:txBody>
      </p:sp>
      <p:sp>
        <p:nvSpPr>
          <p:cNvPr id="25604" name="AutoShape 10" descr="https://webwestphotos.files.wordpress.com/2014/07/dsc_0223_4_5_tonemapped.jp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GB" altLang="en-US">
              <a:solidFill>
                <a:prstClr val="white"/>
              </a:solidFill>
              <a:latin typeface="Calibri" pitchFamily="34" charset="0"/>
              <a:cs typeface="Arial" charset="0"/>
            </a:endParaRPr>
          </a:p>
        </p:txBody>
      </p:sp>
      <p:sp>
        <p:nvSpPr>
          <p:cNvPr id="8" name="Rectangle 7"/>
          <p:cNvSpPr/>
          <p:nvPr/>
        </p:nvSpPr>
        <p:spPr>
          <a:xfrm>
            <a:off x="-40067" y="-34231"/>
            <a:ext cx="9159876" cy="1459879"/>
          </a:xfrm>
          <a:prstGeom prst="rect">
            <a:avLst/>
          </a:prstGeom>
        </p:spPr>
        <p:txBody>
          <a:bodyPr lIns="540000" tIns="540000" rIns="540000" bIns="540000">
            <a:spAutoFit/>
          </a:bodyPr>
          <a:lstStyle/>
          <a:p>
            <a:pPr>
              <a:defRPr/>
            </a:pPr>
            <a:r>
              <a:rPr lang="en-GB" sz="2400" b="1" u="sng" dirty="0" smtClean="0">
                <a:solidFill>
                  <a:prstClr val="white"/>
                </a:solidFill>
                <a:latin typeface="+mn-lt"/>
                <a:cs typeface="Arial" charset="0"/>
              </a:rPr>
              <a:t>4. Build-up to War of Independence: Algeria </a:t>
            </a:r>
            <a:r>
              <a:rPr lang="en-GB" sz="2400" b="1" u="sng" dirty="0">
                <a:solidFill>
                  <a:prstClr val="white"/>
                </a:solidFill>
                <a:latin typeface="+mn-lt"/>
                <a:cs typeface="Arial" charset="0"/>
              </a:rPr>
              <a:t>during </a:t>
            </a:r>
            <a:r>
              <a:rPr lang="en-GB" sz="2400" b="1" u="sng" dirty="0" smtClean="0">
                <a:solidFill>
                  <a:prstClr val="white"/>
                </a:solidFill>
                <a:latin typeface="+mn-lt"/>
                <a:cs typeface="Arial" charset="0"/>
              </a:rPr>
              <a:t>WWII </a:t>
            </a:r>
            <a:endParaRPr lang="en-GB" sz="2400" b="1" u="sng" dirty="0">
              <a:solidFill>
                <a:prstClr val="white"/>
              </a:solidFill>
              <a:latin typeface="+mn-lt"/>
              <a:cs typeface="Arial" charset="0"/>
            </a:endParaRPr>
          </a:p>
        </p:txBody>
      </p:sp>
    </p:spTree>
    <p:extLst>
      <p:ext uri="{BB962C8B-B14F-4D97-AF65-F5344CB8AC3E}">
        <p14:creationId xmlns:p14="http://schemas.microsoft.com/office/powerpoint/2010/main" val="163376133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991475" y="3933056"/>
            <a:ext cx="2068156" cy="2210175"/>
          </a:xfrm>
          <a:prstGeom prst="rect">
            <a:avLst/>
          </a:prstGeom>
          <a:noFill/>
        </p:spPr>
        <p:txBody>
          <a:bodyPr wrap="square" lIns="180000" tIns="180000" rIns="180000" bIns="180000" rtlCol="0">
            <a:spAutoFit/>
          </a:bodyPr>
          <a:lstStyle/>
          <a:p>
            <a:pPr algn="r"/>
            <a:r>
              <a:rPr lang="en-GB" sz="1200" dirty="0" smtClean="0">
                <a:latin typeface="+mn-lt"/>
              </a:rPr>
              <a:t>French legionnaire in Vietnam, with US-made tank in background, 1954; </a:t>
            </a:r>
            <a:r>
              <a:rPr lang="en-GB" sz="1200" dirty="0" err="1" smtClean="0">
                <a:latin typeface="+mn-lt"/>
              </a:rPr>
              <a:t>Ho</a:t>
            </a:r>
            <a:r>
              <a:rPr lang="en-GB" sz="1200" dirty="0" smtClean="0">
                <a:latin typeface="+mn-lt"/>
              </a:rPr>
              <a:t> Chi Minh with military advisors, before battle of Battle of </a:t>
            </a:r>
            <a:r>
              <a:rPr lang="en-GB" sz="1200" dirty="0" err="1" smtClean="0">
                <a:latin typeface="+mn-lt"/>
              </a:rPr>
              <a:t>Dien</a:t>
            </a:r>
            <a:r>
              <a:rPr lang="en-GB" sz="1200" dirty="0" smtClean="0">
                <a:latin typeface="+mn-lt"/>
              </a:rPr>
              <a:t> Bien </a:t>
            </a:r>
            <a:r>
              <a:rPr lang="en-GB" sz="1200" dirty="0" err="1" smtClean="0">
                <a:latin typeface="+mn-lt"/>
              </a:rPr>
              <a:t>Phu</a:t>
            </a:r>
            <a:r>
              <a:rPr lang="en-GB" sz="1200" dirty="0" smtClean="0">
                <a:latin typeface="+mn-lt"/>
              </a:rPr>
              <a:t>,</a:t>
            </a:r>
          </a:p>
          <a:p>
            <a:pPr algn="r"/>
            <a:r>
              <a:rPr lang="en-GB" sz="1200" dirty="0" smtClean="0">
                <a:latin typeface="+mn-lt"/>
              </a:rPr>
              <a:t> 1954; Viet Minh troops fly flag during decisive victory in  Battle of </a:t>
            </a:r>
            <a:r>
              <a:rPr lang="en-GB" sz="1200" dirty="0" err="1" smtClean="0">
                <a:latin typeface="+mn-lt"/>
              </a:rPr>
              <a:t>Dien</a:t>
            </a:r>
            <a:r>
              <a:rPr lang="en-GB" sz="1200" dirty="0" smtClean="0">
                <a:latin typeface="+mn-lt"/>
              </a:rPr>
              <a:t> Bien </a:t>
            </a:r>
            <a:r>
              <a:rPr lang="en-GB" sz="1200" dirty="0" err="1" smtClean="0">
                <a:latin typeface="+mn-lt"/>
              </a:rPr>
              <a:t>Phu</a:t>
            </a:r>
            <a:r>
              <a:rPr lang="en-GB" sz="1200" dirty="0" smtClean="0">
                <a:latin typeface="+mn-lt"/>
              </a:rPr>
              <a:t>, 1954  </a:t>
            </a:r>
          </a:p>
        </p:txBody>
      </p:sp>
      <p:pic>
        <p:nvPicPr>
          <p:cNvPr id="6" name="Picture 2" descr="http://wps.ablongman.com/wps/media/objects/262/268312/art/figures/KISH616.jpg"/>
          <p:cNvPicPr>
            <a:picLocks noChangeAspect="1" noChangeArrowheads="1"/>
          </p:cNvPicPr>
          <p:nvPr/>
        </p:nvPicPr>
        <p:blipFill rotWithShape="1">
          <a:blip r:embed="rId3">
            <a:extLst>
              <a:ext uri="{28A0092B-C50C-407E-A947-70E740481C1C}">
                <a14:useLocalDpi xmlns:a14="http://schemas.microsoft.com/office/drawing/2010/main" val="0"/>
              </a:ext>
            </a:extLst>
          </a:blip>
          <a:srcRect b="11318"/>
          <a:stretch/>
        </p:blipFill>
        <p:spPr bwMode="auto">
          <a:xfrm>
            <a:off x="4788024" y="1460498"/>
            <a:ext cx="4355976" cy="2472558"/>
          </a:xfrm>
          <a:prstGeom prst="rect">
            <a:avLst/>
          </a:prstGeom>
          <a:noFill/>
          <a:extLst>
            <a:ext uri="{909E8E84-426E-40DD-AFC4-6F175D3DCCD1}">
              <a14:hiddenFill xmlns:a14="http://schemas.microsoft.com/office/drawing/2010/main">
                <a:solidFill>
                  <a:srgbClr val="FFFFFF"/>
                </a:solidFill>
              </a14:hiddenFill>
            </a:ext>
          </a:extLst>
        </p:spPr>
      </p:pic>
      <p:pic>
        <p:nvPicPr>
          <p:cNvPr id="9219"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 y="3212976"/>
            <a:ext cx="2916018" cy="36450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0"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60059" y="3933056"/>
            <a:ext cx="3883942" cy="29249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1"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548" y="1092638"/>
            <a:ext cx="3332316" cy="22234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Rectangle 8"/>
          <p:cNvSpPr/>
          <p:nvPr/>
        </p:nvSpPr>
        <p:spPr>
          <a:xfrm>
            <a:off x="-40067" y="-34231"/>
            <a:ext cx="9159876" cy="1829211"/>
          </a:xfrm>
          <a:prstGeom prst="rect">
            <a:avLst/>
          </a:prstGeom>
        </p:spPr>
        <p:txBody>
          <a:bodyPr lIns="540000" tIns="540000" rIns="540000" bIns="540000">
            <a:spAutoFit/>
          </a:bodyPr>
          <a:lstStyle/>
          <a:p>
            <a:pPr>
              <a:defRPr/>
            </a:pPr>
            <a:r>
              <a:rPr lang="en-GB" sz="2400" b="1" u="sng" dirty="0">
                <a:solidFill>
                  <a:prstClr val="white"/>
                </a:solidFill>
                <a:latin typeface="+mn-lt"/>
              </a:rPr>
              <a:t>4. Build-up to War of Independence: </a:t>
            </a:r>
            <a:r>
              <a:rPr lang="en-GB" sz="2400" b="1" u="sng" dirty="0" smtClean="0">
                <a:solidFill>
                  <a:prstClr val="white"/>
                </a:solidFill>
                <a:latin typeface="+mn-lt"/>
                <a:cs typeface="Arial" charset="0"/>
              </a:rPr>
              <a:t>Decolonisation</a:t>
            </a:r>
          </a:p>
          <a:p>
            <a:pPr algn="r">
              <a:defRPr/>
            </a:pPr>
            <a:r>
              <a:rPr lang="en-GB" sz="2400" b="1" dirty="0">
                <a:solidFill>
                  <a:srgbClr val="FF0000"/>
                </a:solidFill>
                <a:effectLst>
                  <a:outerShdw blurRad="38100" dist="38100" dir="2700000" algn="tl">
                    <a:srgbClr val="000000">
                      <a:alpha val="43137"/>
                    </a:srgbClr>
                  </a:outerShdw>
                </a:effectLst>
                <a:latin typeface="+mn-lt"/>
              </a:rPr>
              <a:t>First Indochina War (</a:t>
            </a:r>
            <a:r>
              <a:rPr lang="en-GB" sz="2400" b="1" dirty="0" smtClean="0">
                <a:solidFill>
                  <a:srgbClr val="FF0000"/>
                </a:solidFill>
                <a:effectLst>
                  <a:outerShdw blurRad="38100" dist="38100" dir="2700000" algn="tl">
                    <a:srgbClr val="000000">
                      <a:alpha val="43137"/>
                    </a:srgbClr>
                  </a:outerShdw>
                </a:effectLst>
                <a:latin typeface="+mn-lt"/>
              </a:rPr>
              <a:t>1946–1954)</a:t>
            </a:r>
            <a:endParaRPr lang="en-GB" sz="2400" b="1" u="sng" dirty="0" smtClean="0">
              <a:solidFill>
                <a:prstClr val="white"/>
              </a:solidFill>
              <a:latin typeface="+mn-lt"/>
            </a:endParaRPr>
          </a:p>
        </p:txBody>
      </p:sp>
    </p:spTree>
    <p:extLst>
      <p:ext uri="{BB962C8B-B14F-4D97-AF65-F5344CB8AC3E}">
        <p14:creationId xmlns:p14="http://schemas.microsoft.com/office/powerpoint/2010/main" val="112074604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0" y="-13894"/>
            <a:ext cx="9144000" cy="1404140"/>
          </a:xfrm>
          <a:prstGeom prst="rect">
            <a:avLst/>
          </a:prstGeom>
          <a:noFill/>
        </p:spPr>
        <p:txBody>
          <a:bodyPr wrap="square" lIns="540000" tIns="360000" rIns="540000" bIns="360000" rtlCol="0">
            <a:spAutoFit/>
          </a:bodyPr>
          <a:lstStyle/>
          <a:p>
            <a:pPr algn="ctr"/>
            <a:r>
              <a:rPr lang="en-GB" sz="2200" b="1" dirty="0" smtClean="0">
                <a:effectLst>
                  <a:outerShdw blurRad="38100" dist="38100" dir="2700000" algn="tl">
                    <a:srgbClr val="000000">
                      <a:alpha val="43137"/>
                    </a:srgbClr>
                  </a:outerShdw>
                </a:effectLst>
              </a:rPr>
              <a:t> </a:t>
            </a:r>
          </a:p>
          <a:p>
            <a:pPr algn="r"/>
            <a:endParaRPr lang="en-GB" sz="2200" b="1" dirty="0">
              <a:solidFill>
                <a:srgbClr val="FF0000"/>
              </a:solidFill>
              <a:effectLst>
                <a:outerShdw blurRad="38100" dist="38100" dir="2700000" algn="tl">
                  <a:srgbClr val="000000">
                    <a:alpha val="43137"/>
                  </a:srgbClr>
                </a:outerShdw>
              </a:effectLst>
            </a:endParaRPr>
          </a:p>
        </p:txBody>
      </p:sp>
      <p:sp>
        <p:nvSpPr>
          <p:cNvPr id="9" name="Rectangle 8"/>
          <p:cNvSpPr/>
          <p:nvPr/>
        </p:nvSpPr>
        <p:spPr>
          <a:xfrm>
            <a:off x="-40067" y="-34231"/>
            <a:ext cx="9159876" cy="6014972"/>
          </a:xfrm>
          <a:prstGeom prst="rect">
            <a:avLst/>
          </a:prstGeom>
        </p:spPr>
        <p:txBody>
          <a:bodyPr lIns="540000" tIns="540000" rIns="540000" bIns="540000">
            <a:spAutoFit/>
          </a:bodyPr>
          <a:lstStyle/>
          <a:p>
            <a:pPr>
              <a:defRPr/>
            </a:pPr>
            <a:r>
              <a:rPr lang="en-GB" sz="2400" b="1" u="sng" dirty="0" smtClean="0">
                <a:solidFill>
                  <a:prstClr val="white"/>
                </a:solidFill>
                <a:latin typeface="+mn-lt"/>
              </a:rPr>
              <a:t>6. War of Independence (1954–1962)</a:t>
            </a:r>
          </a:p>
          <a:p>
            <a:pPr marL="342900" indent="-342900">
              <a:buFont typeface="Arial" panose="020B0604020202020204" pitchFamily="34" charset="0"/>
              <a:buChar char="•"/>
              <a:defRPr/>
            </a:pPr>
            <a:endParaRPr lang="en-GB" sz="800" dirty="0" smtClean="0">
              <a:solidFill>
                <a:prstClr val="white"/>
              </a:solidFill>
              <a:latin typeface="+mn-lt"/>
            </a:endParaRPr>
          </a:p>
          <a:p>
            <a:pPr marL="342900" indent="-342900">
              <a:buFont typeface="Arial" panose="020B0604020202020204" pitchFamily="34" charset="0"/>
              <a:buChar char="•"/>
              <a:defRPr/>
            </a:pPr>
            <a:r>
              <a:rPr lang="en-GB" sz="2400" dirty="0" smtClean="0">
                <a:solidFill>
                  <a:prstClr val="white"/>
                </a:solidFill>
                <a:latin typeface="+mn-lt"/>
              </a:rPr>
              <a:t>NLF initiates armed combat November 1954</a:t>
            </a:r>
          </a:p>
          <a:p>
            <a:pPr marL="342900" indent="-342900">
              <a:buFont typeface="Arial" panose="020B0604020202020204" pitchFamily="34" charset="0"/>
              <a:buChar char="•"/>
              <a:defRPr/>
            </a:pPr>
            <a:r>
              <a:rPr lang="en-GB" sz="2400" dirty="0" smtClean="0">
                <a:solidFill>
                  <a:prstClr val="white"/>
                </a:solidFill>
                <a:latin typeface="+mn-lt"/>
              </a:rPr>
              <a:t>Battle </a:t>
            </a:r>
            <a:r>
              <a:rPr lang="en-GB" sz="2400" dirty="0">
                <a:solidFill>
                  <a:prstClr val="white"/>
                </a:solidFill>
                <a:latin typeface="+mn-lt"/>
              </a:rPr>
              <a:t>of Algiers, 1956–1957</a:t>
            </a:r>
          </a:p>
          <a:p>
            <a:pPr marL="342900" indent="-342900">
              <a:buFont typeface="Arial" panose="020B0604020202020204" pitchFamily="34" charset="0"/>
              <a:buChar char="•"/>
              <a:defRPr/>
            </a:pPr>
            <a:r>
              <a:rPr lang="en-GB" sz="2400" dirty="0" smtClean="0">
                <a:solidFill>
                  <a:prstClr val="white"/>
                </a:solidFill>
                <a:latin typeface="+mn-lt"/>
              </a:rPr>
              <a:t>Weak French state, plus international support for decolonisation </a:t>
            </a:r>
          </a:p>
          <a:p>
            <a:pPr marL="342900" indent="-342900">
              <a:buFont typeface="Arial" panose="020B0604020202020204" pitchFamily="34" charset="0"/>
              <a:buChar char="•"/>
              <a:defRPr/>
            </a:pPr>
            <a:r>
              <a:rPr lang="en-GB" sz="2400" dirty="0" smtClean="0">
                <a:latin typeface="+mn-lt"/>
              </a:rPr>
              <a:t>May </a:t>
            </a:r>
            <a:r>
              <a:rPr lang="en-GB" sz="2400" dirty="0">
                <a:latin typeface="+mn-lt"/>
              </a:rPr>
              <a:t>1958 </a:t>
            </a:r>
            <a:r>
              <a:rPr lang="en-GB" sz="2400" dirty="0" smtClean="0">
                <a:latin typeface="+mn-lt"/>
              </a:rPr>
              <a:t>crisis – attempted coup by French military generals contributed to downfall of Fourth French Republic, and the return to power of Charles De Gaulle, who later favoured independence</a:t>
            </a:r>
            <a:endParaRPr lang="en-GB" sz="2400" dirty="0">
              <a:latin typeface="+mn-lt"/>
            </a:endParaRPr>
          </a:p>
          <a:p>
            <a:pPr marL="342900" indent="-342900">
              <a:buFont typeface="Arial" panose="020B0604020202020204" pitchFamily="34" charset="0"/>
              <a:buChar char="•"/>
              <a:defRPr/>
            </a:pPr>
            <a:endParaRPr lang="en-GB" sz="2400" dirty="0" smtClean="0">
              <a:solidFill>
                <a:prstClr val="white"/>
              </a:solidFill>
              <a:cs typeface="Arial" charset="0"/>
            </a:endParaRPr>
          </a:p>
          <a:p>
            <a:pPr marL="342900" indent="-342900">
              <a:buFont typeface="Arial" panose="020B0604020202020204" pitchFamily="34" charset="0"/>
              <a:buChar char="•"/>
              <a:defRPr/>
            </a:pPr>
            <a:endParaRPr lang="en-GB" sz="2400" dirty="0" smtClean="0">
              <a:solidFill>
                <a:prstClr val="white"/>
              </a:solidFill>
              <a:cs typeface="Arial" charset="0"/>
            </a:endParaRPr>
          </a:p>
          <a:p>
            <a:pPr marL="342900" indent="-342900">
              <a:buFont typeface="Arial" panose="020B0604020202020204" pitchFamily="34" charset="0"/>
              <a:buChar char="•"/>
              <a:defRPr/>
            </a:pPr>
            <a:endParaRPr lang="en-GB" sz="2400" b="1" u="sng" dirty="0" smtClean="0">
              <a:solidFill>
                <a:prstClr val="white"/>
              </a:solidFill>
              <a:cs typeface="Arial" charset="0"/>
            </a:endParaRPr>
          </a:p>
          <a:p>
            <a:pPr marL="342900" indent="-342900">
              <a:buFont typeface="Arial" panose="020B0604020202020204" pitchFamily="34" charset="0"/>
              <a:buChar char="•"/>
              <a:defRPr/>
            </a:pPr>
            <a:endParaRPr lang="en-GB" sz="2400" b="1" u="sng" dirty="0">
              <a:solidFill>
                <a:prstClr val="white"/>
              </a:solidFill>
              <a:cs typeface="Arial" charset="0"/>
            </a:endParaRPr>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38958" y="3978498"/>
            <a:ext cx="6605042" cy="28795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323529" y="4674384"/>
            <a:ext cx="1512168" cy="1569660"/>
          </a:xfrm>
          <a:prstGeom prst="rect">
            <a:avLst/>
          </a:prstGeom>
        </p:spPr>
        <p:txBody>
          <a:bodyPr wrap="square">
            <a:spAutoFit/>
          </a:bodyPr>
          <a:lstStyle/>
          <a:p>
            <a:r>
              <a:rPr lang="en-GB" sz="1600" dirty="0">
                <a:latin typeface="+mn-lt"/>
              </a:rPr>
              <a:t>French President Charles de Gaulle in </a:t>
            </a:r>
            <a:r>
              <a:rPr lang="en-GB" sz="1600" dirty="0" smtClean="0">
                <a:latin typeface="+mn-lt"/>
              </a:rPr>
              <a:t>Algiers, June 4 1958</a:t>
            </a:r>
            <a:endParaRPr lang="en-GB" sz="1600" dirty="0">
              <a:latin typeface="+mn-lt"/>
            </a:endParaRPr>
          </a:p>
        </p:txBody>
      </p:sp>
    </p:spTree>
    <p:extLst>
      <p:ext uri="{BB962C8B-B14F-4D97-AF65-F5344CB8AC3E}">
        <p14:creationId xmlns:p14="http://schemas.microsoft.com/office/powerpoint/2010/main" val="90718263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113" y="34724"/>
            <a:ext cx="9155113" cy="7553855"/>
          </a:xfrm>
          <a:prstGeom prst="rect">
            <a:avLst/>
          </a:prstGeom>
        </p:spPr>
        <p:txBody>
          <a:bodyPr wrap="square" lIns="540000" tIns="540000" rIns="540000" bIns="540000">
            <a:spAutoFit/>
          </a:bodyPr>
          <a:lstStyle/>
          <a:p>
            <a:pPr>
              <a:defRPr/>
            </a:pPr>
            <a:r>
              <a:rPr lang="en-GB" sz="2400" b="1" u="sng" dirty="0" smtClean="0">
                <a:solidFill>
                  <a:srgbClr val="FFFFFF"/>
                </a:solidFill>
                <a:effectLst>
                  <a:outerShdw blurRad="38100" dist="38100" dir="2700000" algn="tl">
                    <a:srgbClr val="000000"/>
                  </a:outerShdw>
                </a:effectLst>
                <a:latin typeface="+mn-lt"/>
              </a:rPr>
              <a:t>5. War of Independence: Camus, ‘Algeria’</a:t>
            </a:r>
          </a:p>
          <a:p>
            <a:pPr>
              <a:defRPr/>
            </a:pPr>
            <a:endParaRPr lang="en-GB" sz="2400" dirty="0" smtClean="0">
              <a:solidFill>
                <a:srgbClr val="FFFF00"/>
              </a:solidFill>
              <a:latin typeface="+mn-lt"/>
            </a:endParaRPr>
          </a:p>
          <a:p>
            <a:pPr algn="just">
              <a:defRPr/>
            </a:pPr>
            <a:r>
              <a:rPr lang="en-GB" sz="2800" dirty="0" smtClean="0">
                <a:solidFill>
                  <a:srgbClr val="FFFF00"/>
                </a:solidFill>
                <a:latin typeface="+mn-lt"/>
              </a:rPr>
              <a:t>“</a:t>
            </a:r>
            <a:r>
              <a:rPr lang="en-GB" sz="2400" dirty="0" smtClean="0">
                <a:solidFill>
                  <a:srgbClr val="FFFF00"/>
                </a:solidFill>
                <a:latin typeface="+mn-lt"/>
              </a:rPr>
              <a:t>One must recognise that with regard to Algeria,  </a:t>
            </a:r>
            <a:r>
              <a:rPr lang="en-GB" sz="2400" dirty="0">
                <a:solidFill>
                  <a:srgbClr val="FFFF00"/>
                </a:solidFill>
                <a:latin typeface="+mn-lt"/>
              </a:rPr>
              <a:t>national independence  is a formula </a:t>
            </a:r>
            <a:r>
              <a:rPr lang="en-GB" sz="2400" dirty="0" smtClean="0">
                <a:solidFill>
                  <a:srgbClr val="FFFF00"/>
                </a:solidFill>
                <a:latin typeface="+mn-lt"/>
              </a:rPr>
              <a:t>of pure passion</a:t>
            </a:r>
            <a:r>
              <a:rPr lang="en-GB" sz="2400" dirty="0">
                <a:solidFill>
                  <a:srgbClr val="FFFF00"/>
                </a:solidFill>
                <a:latin typeface="+mn-lt"/>
              </a:rPr>
              <a:t>. There  has  never  yet  been  an Algerian nation. The Jews, Turks, Greeks, Italians, </a:t>
            </a:r>
            <a:r>
              <a:rPr lang="en-GB" sz="2400" dirty="0" smtClean="0">
                <a:solidFill>
                  <a:srgbClr val="FFFF00"/>
                </a:solidFill>
                <a:latin typeface="+mn-lt"/>
              </a:rPr>
              <a:t>or </a:t>
            </a:r>
            <a:r>
              <a:rPr lang="en-GB" sz="2400" dirty="0">
                <a:solidFill>
                  <a:srgbClr val="FFFF00"/>
                </a:solidFill>
                <a:latin typeface="+mn-lt"/>
              </a:rPr>
              <a:t>Berbers would </a:t>
            </a:r>
            <a:r>
              <a:rPr lang="en-GB" sz="2400" dirty="0" smtClean="0">
                <a:solidFill>
                  <a:srgbClr val="FFFF00"/>
                </a:solidFill>
                <a:latin typeface="+mn-lt"/>
              </a:rPr>
              <a:t>have as much right to reclaim  </a:t>
            </a:r>
            <a:r>
              <a:rPr lang="en-GB" sz="2400" dirty="0">
                <a:solidFill>
                  <a:srgbClr val="FFFF00"/>
                </a:solidFill>
                <a:latin typeface="+mn-lt"/>
              </a:rPr>
              <a:t>the  </a:t>
            </a:r>
            <a:r>
              <a:rPr lang="en-GB" sz="2400" dirty="0" smtClean="0">
                <a:solidFill>
                  <a:srgbClr val="FFFF00"/>
                </a:solidFill>
                <a:latin typeface="+mn-lt"/>
              </a:rPr>
              <a:t>direction of this virtual nation</a:t>
            </a:r>
            <a:r>
              <a:rPr lang="en-GB" sz="2400" dirty="0">
                <a:solidFill>
                  <a:srgbClr val="FFFF00"/>
                </a:solidFill>
                <a:latin typeface="+mn-lt"/>
              </a:rPr>
              <a:t>. </a:t>
            </a:r>
            <a:r>
              <a:rPr lang="en-GB" sz="2400" dirty="0" smtClean="0">
                <a:solidFill>
                  <a:srgbClr val="FFFF00"/>
                </a:solidFill>
                <a:latin typeface="+mn-lt"/>
              </a:rPr>
              <a:t>Actually, </a:t>
            </a:r>
            <a:r>
              <a:rPr lang="en-GB" sz="2400" dirty="0">
                <a:solidFill>
                  <a:srgbClr val="FFFF00"/>
                </a:solidFill>
                <a:latin typeface="+mn-lt"/>
              </a:rPr>
              <a:t>the </a:t>
            </a:r>
            <a:r>
              <a:rPr lang="en-GB" sz="2400" dirty="0" smtClean="0">
                <a:solidFill>
                  <a:srgbClr val="FFFF00"/>
                </a:solidFill>
                <a:latin typeface="+mn-lt"/>
              </a:rPr>
              <a:t>Arabs do not form Algeria alone. </a:t>
            </a:r>
            <a:r>
              <a:rPr lang="en-GB" sz="2400" dirty="0">
                <a:solidFill>
                  <a:srgbClr val="FFFF00"/>
                </a:solidFill>
                <a:latin typeface="+mn-lt"/>
              </a:rPr>
              <a:t>The  </a:t>
            </a:r>
            <a:r>
              <a:rPr lang="en-GB" sz="2400" dirty="0" smtClean="0">
                <a:solidFill>
                  <a:srgbClr val="FFFF00"/>
                </a:solidFill>
                <a:latin typeface="+mn-lt"/>
              </a:rPr>
              <a:t>importance and the antiquity of he French  settlement  </a:t>
            </a:r>
            <a:r>
              <a:rPr lang="en-GB" sz="2400" dirty="0">
                <a:solidFill>
                  <a:srgbClr val="FFFF00"/>
                </a:solidFill>
                <a:latin typeface="+mn-lt"/>
              </a:rPr>
              <a:t>in  particular,  </a:t>
            </a:r>
            <a:r>
              <a:rPr lang="en-GB" sz="2400" dirty="0" smtClean="0">
                <a:solidFill>
                  <a:srgbClr val="FFFF00"/>
                </a:solidFill>
                <a:latin typeface="+mn-lt"/>
              </a:rPr>
              <a:t>suffice  </a:t>
            </a:r>
            <a:r>
              <a:rPr lang="en-GB" sz="2400" dirty="0">
                <a:solidFill>
                  <a:srgbClr val="FFFF00"/>
                </a:solidFill>
                <a:latin typeface="+mn-lt"/>
              </a:rPr>
              <a:t>to create a problem that </a:t>
            </a:r>
            <a:r>
              <a:rPr lang="en-GB" sz="2400" dirty="0" smtClean="0">
                <a:solidFill>
                  <a:srgbClr val="FFFF00"/>
                </a:solidFill>
                <a:latin typeface="+mn-lt"/>
              </a:rPr>
              <a:t>is incomparable with anything </a:t>
            </a:r>
            <a:r>
              <a:rPr lang="en-GB" sz="2400" dirty="0">
                <a:solidFill>
                  <a:srgbClr val="FFFF00"/>
                </a:solidFill>
                <a:latin typeface="+mn-lt"/>
              </a:rPr>
              <a:t>else in history. The  French of Algeria are </a:t>
            </a:r>
            <a:r>
              <a:rPr lang="en-GB" sz="2400" dirty="0" smtClean="0">
                <a:solidFill>
                  <a:srgbClr val="FFFF00"/>
                </a:solidFill>
                <a:latin typeface="+mn-lt"/>
              </a:rPr>
              <a:t>also, in a strong </a:t>
            </a:r>
            <a:r>
              <a:rPr lang="en-GB" sz="2400" dirty="0">
                <a:solidFill>
                  <a:srgbClr val="FFFF00"/>
                </a:solidFill>
                <a:latin typeface="+mn-lt"/>
              </a:rPr>
              <a:t>sense of the </a:t>
            </a:r>
            <a:r>
              <a:rPr lang="en-GB" sz="2400" dirty="0" smtClean="0">
                <a:solidFill>
                  <a:srgbClr val="FFFF00"/>
                </a:solidFill>
                <a:latin typeface="+mn-lt"/>
              </a:rPr>
              <a:t>word, indigenous. It must be added that a purely Arab  </a:t>
            </a:r>
            <a:r>
              <a:rPr lang="en-GB" sz="2400" dirty="0">
                <a:solidFill>
                  <a:srgbClr val="FFFF00"/>
                </a:solidFill>
                <a:latin typeface="+mn-lt"/>
              </a:rPr>
              <a:t>Algeria  </a:t>
            </a:r>
            <a:r>
              <a:rPr lang="en-GB" sz="2400" dirty="0" smtClean="0">
                <a:solidFill>
                  <a:srgbClr val="FFFF00"/>
                </a:solidFill>
                <a:latin typeface="+mn-lt"/>
              </a:rPr>
              <a:t>would  </a:t>
            </a:r>
            <a:r>
              <a:rPr lang="en-GB" sz="2400" dirty="0">
                <a:solidFill>
                  <a:srgbClr val="FFFF00"/>
                </a:solidFill>
                <a:latin typeface="+mn-lt"/>
              </a:rPr>
              <a:t>not </a:t>
            </a:r>
            <a:r>
              <a:rPr lang="en-GB" sz="2400" dirty="0" smtClean="0">
                <a:solidFill>
                  <a:srgbClr val="FFFF00"/>
                </a:solidFill>
                <a:latin typeface="+mn-lt"/>
              </a:rPr>
              <a:t>be able to acceded to the economic </a:t>
            </a:r>
            <a:r>
              <a:rPr lang="en-GB" sz="2400" dirty="0">
                <a:solidFill>
                  <a:srgbClr val="FFFF00"/>
                </a:solidFill>
                <a:latin typeface="+mn-lt"/>
              </a:rPr>
              <a:t>independence  without  </a:t>
            </a:r>
            <a:r>
              <a:rPr lang="en-GB" sz="2400" dirty="0" smtClean="0">
                <a:solidFill>
                  <a:srgbClr val="FFFF00"/>
                </a:solidFill>
                <a:latin typeface="+mn-lt"/>
              </a:rPr>
              <a:t> which </a:t>
            </a:r>
            <a:r>
              <a:rPr lang="en-GB" sz="2400" dirty="0">
                <a:solidFill>
                  <a:srgbClr val="FFFF00"/>
                </a:solidFill>
                <a:latin typeface="+mn-lt"/>
              </a:rPr>
              <a:t>political independence is </a:t>
            </a:r>
            <a:r>
              <a:rPr lang="en-GB" sz="2400" dirty="0" smtClean="0">
                <a:solidFill>
                  <a:srgbClr val="FFFF00"/>
                </a:solidFill>
                <a:latin typeface="+mn-lt"/>
              </a:rPr>
              <a:t>only an alluring illusion.”</a:t>
            </a:r>
          </a:p>
          <a:p>
            <a:pPr marL="342900" indent="-342900" algn="r">
              <a:buFontTx/>
              <a:buChar char="-"/>
              <a:defRPr/>
            </a:pPr>
            <a:r>
              <a:rPr lang="en-GB" sz="2000" dirty="0" smtClean="0">
                <a:solidFill>
                  <a:srgbClr val="FFFF00"/>
                </a:solidFill>
                <a:latin typeface="+mn-lt"/>
              </a:rPr>
              <a:t>Camus, ‘Algeria’ (1958)</a:t>
            </a:r>
          </a:p>
          <a:p>
            <a:pPr algn="just">
              <a:defRPr/>
            </a:pPr>
            <a:endParaRPr lang="en-GB" sz="2000" dirty="0" smtClean="0">
              <a:solidFill>
                <a:srgbClr val="FFFF00"/>
              </a:solidFill>
              <a:latin typeface="+mn-lt"/>
            </a:endParaRPr>
          </a:p>
          <a:p>
            <a:pPr algn="just">
              <a:defRPr/>
            </a:pPr>
            <a:endParaRPr lang="en-GB" sz="2000" dirty="0" smtClean="0">
              <a:solidFill>
                <a:srgbClr val="FFFF00"/>
              </a:solidFill>
              <a:latin typeface="+mn-lt"/>
            </a:endParaRPr>
          </a:p>
          <a:p>
            <a:pPr>
              <a:defRPr/>
            </a:pPr>
            <a:endParaRPr lang="en-GB" sz="2000" b="1" u="sng" dirty="0">
              <a:solidFill>
                <a:srgbClr val="FFFFFF"/>
              </a:solidFill>
              <a:effectLst>
                <a:outerShdw blurRad="38100" dist="38100" dir="2700000" algn="tl">
                  <a:srgbClr val="000000"/>
                </a:outerShdw>
              </a:effectLst>
              <a:latin typeface="+mn-lt"/>
            </a:endParaRPr>
          </a:p>
        </p:txBody>
      </p:sp>
    </p:spTree>
    <p:extLst>
      <p:ext uri="{BB962C8B-B14F-4D97-AF65-F5344CB8AC3E}">
        <p14:creationId xmlns:p14="http://schemas.microsoft.com/office/powerpoint/2010/main" val="411773871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 y="-13894"/>
            <a:ext cx="9144002" cy="8575334"/>
          </a:xfrm>
          <a:prstGeom prst="rect">
            <a:avLst/>
          </a:prstGeom>
          <a:noFill/>
        </p:spPr>
        <p:txBody>
          <a:bodyPr wrap="square" lIns="540000" tIns="360000" rIns="540000" bIns="360000" rtlCol="0">
            <a:spAutoFit/>
          </a:bodyPr>
          <a:lstStyle/>
          <a:p>
            <a:pPr algn="just" fontAlgn="auto">
              <a:spcBef>
                <a:spcPts val="0"/>
              </a:spcBef>
              <a:spcAft>
                <a:spcPts val="0"/>
              </a:spcAft>
            </a:pPr>
            <a:r>
              <a:rPr lang="en-GB" sz="2400" b="1" u="sng" dirty="0" smtClean="0">
                <a:solidFill>
                  <a:srgbClr val="FFFFFF"/>
                </a:solidFill>
                <a:effectLst>
                  <a:outerShdw blurRad="38100" dist="38100" dir="2700000" algn="tl">
                    <a:srgbClr val="000000"/>
                  </a:outerShdw>
                </a:effectLst>
                <a:latin typeface="+mn-lt"/>
              </a:rPr>
              <a:t>5. War of Independence: Camus</a:t>
            </a:r>
            <a:r>
              <a:rPr lang="en-GB" sz="2400" b="1" u="sng" dirty="0">
                <a:solidFill>
                  <a:srgbClr val="FFFFFF"/>
                </a:solidFill>
                <a:effectLst>
                  <a:outerShdw blurRad="38100" dist="38100" dir="2700000" algn="tl">
                    <a:srgbClr val="000000"/>
                  </a:outerShdw>
                </a:effectLst>
                <a:latin typeface="+mn-lt"/>
              </a:rPr>
              <a:t>, ‘Algeria’</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smtClean="0">
              <a:ln>
                <a:noFill/>
              </a:ln>
              <a:solidFill>
                <a:prstClr val="white"/>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200" b="1" i="0" u="none" strike="noStrike" kern="1200" cap="none" spc="0" normalizeH="0" baseline="0" noProof="0" dirty="0" smtClean="0">
                <a:ln>
                  <a:noFill/>
                </a:ln>
                <a:solidFill>
                  <a:prstClr val="white"/>
                </a:solidFill>
                <a:effectLst/>
                <a:uLnTx/>
                <a:uFillTx/>
                <a:latin typeface="Calibri"/>
                <a:ea typeface="+mn-ea"/>
                <a:cs typeface="+mn-cs"/>
              </a:rPr>
              <a:t>“ </a:t>
            </a:r>
            <a:r>
              <a:rPr kumimoji="0" lang="en-GB" sz="2200" b="0" i="0" u="none" strike="noStrike" kern="1200" cap="none" spc="0" normalizeH="0" baseline="0" noProof="0" dirty="0" smtClean="0">
                <a:ln>
                  <a:noFill/>
                </a:ln>
                <a:solidFill>
                  <a:prstClr val="white"/>
                </a:solidFill>
                <a:effectLst/>
                <a:uLnTx/>
                <a:uFillTx/>
                <a:latin typeface="Calibri"/>
                <a:ea typeface="+mn-ea"/>
                <a:cs typeface="+mn-cs"/>
              </a:rPr>
              <a:t>… </a:t>
            </a:r>
            <a:r>
              <a:rPr kumimoji="0" lang="en-US" sz="2200" b="0" i="0" u="none" strike="noStrike" kern="1200" cap="none" spc="0" normalizeH="0" baseline="0" noProof="0" dirty="0" smtClean="0">
                <a:ln>
                  <a:noFill/>
                </a:ln>
                <a:solidFill>
                  <a:prstClr val="white"/>
                </a:solidFill>
                <a:effectLst/>
                <a:uLnTx/>
                <a:uFillTx/>
                <a:latin typeface="Calibri"/>
                <a:ea typeface="+mn-ea"/>
                <a:cs typeface="+mn-cs"/>
              </a:rPr>
              <a:t> Then it was Camus's turn </a:t>
            </a:r>
            <a:r>
              <a:rPr kumimoji="0" lang="en-US" sz="1600" b="0" i="0" u="none" strike="noStrike" kern="1200" cap="none" spc="0" normalizeH="0" baseline="0" noProof="0" dirty="0" smtClean="0">
                <a:ln>
                  <a:noFill/>
                </a:ln>
                <a:solidFill>
                  <a:prstClr val="white"/>
                </a:solidFill>
                <a:effectLst/>
                <a:uLnTx/>
                <a:uFillTx/>
                <a:latin typeface="Calibri"/>
                <a:ea typeface="+mn-ea"/>
                <a:cs typeface="+mn-cs"/>
              </a:rPr>
              <a:t>[to speak</a:t>
            </a:r>
            <a:r>
              <a:rPr kumimoji="0" lang="en-US" sz="2200" b="0" i="0" u="none" strike="noStrike" kern="1200" cap="none" spc="0" normalizeH="0" baseline="0" noProof="0" dirty="0" smtClean="0">
                <a:ln>
                  <a:noFill/>
                </a:ln>
                <a:solidFill>
                  <a:prstClr val="white"/>
                </a:solidFill>
                <a:effectLst/>
                <a:uLnTx/>
                <a:uFillTx/>
                <a:latin typeface="Calibri"/>
                <a:ea typeface="+mn-ea"/>
                <a:cs typeface="+mn-cs"/>
              </a:rPr>
              <a:t>]. We had gone to his lecture to hear one of our elders and if need be protect him from the fascists. On this point we were not called on to intervene. Camus's audience had been carefully screened and the approaches to the hall were guarded by the helmeted CRS </a:t>
            </a:r>
            <a:r>
              <a:rPr kumimoji="0" lang="en-US" sz="1600" b="0" i="0" u="none" strike="noStrike" kern="1200" cap="none" spc="0" normalizeH="0" baseline="0" noProof="0" dirty="0" smtClean="0">
                <a:ln>
                  <a:noFill/>
                </a:ln>
                <a:solidFill>
                  <a:prstClr val="white"/>
                </a:solidFill>
                <a:effectLst/>
                <a:uLnTx/>
                <a:uFillTx/>
                <a:latin typeface="Calibri"/>
                <a:ea typeface="+mn-ea"/>
                <a:cs typeface="+mn-cs"/>
              </a:rPr>
              <a:t>[</a:t>
            </a:r>
            <a:r>
              <a:rPr kumimoji="0" lang="en-US" sz="1600" b="0" i="1" u="none" strike="noStrike" kern="1200" cap="none" spc="0" normalizeH="0" baseline="0" noProof="0" dirty="0" err="1" smtClean="0">
                <a:ln>
                  <a:noFill/>
                </a:ln>
                <a:solidFill>
                  <a:prstClr val="white"/>
                </a:solidFill>
                <a:effectLst/>
                <a:uLnTx/>
                <a:uFillTx/>
                <a:latin typeface="Calibri"/>
                <a:ea typeface="+mn-ea"/>
                <a:cs typeface="+mn-cs"/>
              </a:rPr>
              <a:t>Compagnie</a:t>
            </a:r>
            <a:r>
              <a:rPr kumimoji="0" lang="en-US" sz="1600" b="0" i="1" u="none" strike="noStrike" kern="1200" cap="none" spc="0" normalizeH="0" baseline="0" noProof="0" dirty="0" smtClean="0">
                <a:ln>
                  <a:noFill/>
                </a:ln>
                <a:solidFill>
                  <a:prstClr val="white"/>
                </a:solidFill>
                <a:effectLst/>
                <a:uLnTx/>
                <a:uFillTx/>
                <a:latin typeface="Calibri"/>
                <a:ea typeface="+mn-ea"/>
                <a:cs typeface="+mn-cs"/>
              </a:rPr>
              <a:t> </a:t>
            </a:r>
            <a:r>
              <a:rPr kumimoji="0" lang="en-US" sz="1600" b="0" i="1" u="none" strike="noStrike" kern="1200" cap="none" spc="0" normalizeH="0" baseline="0" noProof="0" dirty="0" err="1">
                <a:ln>
                  <a:noFill/>
                </a:ln>
                <a:solidFill>
                  <a:prstClr val="white"/>
                </a:solidFill>
                <a:effectLst/>
                <a:uLnTx/>
                <a:uFillTx/>
                <a:latin typeface="Calibri"/>
                <a:ea typeface="+mn-ea"/>
                <a:cs typeface="+mn-cs"/>
              </a:rPr>
              <a:t>Republicaine</a:t>
            </a:r>
            <a:r>
              <a:rPr kumimoji="0" lang="en-US" sz="1600" b="0" i="1" u="none" strike="noStrike" kern="1200" cap="none" spc="0" normalizeH="0" baseline="0" noProof="0" dirty="0">
                <a:ln>
                  <a:noFill/>
                </a:ln>
                <a:solidFill>
                  <a:prstClr val="white"/>
                </a:solidFill>
                <a:effectLst/>
                <a:uLnTx/>
                <a:uFillTx/>
                <a:latin typeface="Calibri"/>
                <a:ea typeface="+mn-ea"/>
                <a:cs typeface="+mn-cs"/>
              </a:rPr>
              <a:t> de </a:t>
            </a:r>
            <a:r>
              <a:rPr kumimoji="0" lang="en-US" sz="1600" b="0" i="1" u="none" strike="noStrike" kern="1200" cap="none" spc="0" normalizeH="0" baseline="0" noProof="0" dirty="0" err="1">
                <a:ln>
                  <a:noFill/>
                </a:ln>
                <a:solidFill>
                  <a:prstClr val="white"/>
                </a:solidFill>
                <a:effectLst/>
                <a:uLnTx/>
                <a:uFillTx/>
                <a:latin typeface="Calibri"/>
                <a:ea typeface="+mn-ea"/>
                <a:cs typeface="+mn-cs"/>
              </a:rPr>
              <a:t>Securite</a:t>
            </a:r>
            <a:r>
              <a:rPr kumimoji="0" lang="en-US" sz="1600" b="0" i="1" u="none" strike="noStrike" kern="1200" cap="none" spc="0" normalizeH="0" baseline="0" noProof="0" dirty="0">
                <a:ln>
                  <a:noFill/>
                </a:ln>
                <a:solidFill>
                  <a:prstClr val="white"/>
                </a:solidFill>
                <a:effectLst/>
                <a:uLnTx/>
                <a:uFillTx/>
                <a:latin typeface="Calibri"/>
                <a:ea typeface="+mn-ea"/>
                <a:cs typeface="+mn-cs"/>
              </a:rPr>
              <a:t>, </a:t>
            </a:r>
            <a:r>
              <a:rPr kumimoji="0" lang="en-US" sz="1600" b="0" i="0" u="none" strike="noStrike" kern="1200" cap="none" spc="0" normalizeH="0" baseline="0" noProof="0" dirty="0">
                <a:ln>
                  <a:noFill/>
                </a:ln>
                <a:solidFill>
                  <a:prstClr val="white"/>
                </a:solidFill>
                <a:effectLst/>
                <a:uLnTx/>
                <a:uFillTx/>
                <a:latin typeface="Calibri"/>
                <a:ea typeface="+mn-ea"/>
                <a:cs typeface="+mn-cs"/>
              </a:rPr>
              <a:t>a national constabulary army corps, independent of the regular </a:t>
            </a:r>
            <a:r>
              <a:rPr kumimoji="0" lang="en-US" sz="1600" b="0" i="0" u="none" strike="noStrike" kern="1200" cap="none" spc="0" normalizeH="0" baseline="0" noProof="0" dirty="0" smtClean="0">
                <a:ln>
                  <a:noFill/>
                </a:ln>
                <a:solidFill>
                  <a:prstClr val="white"/>
                </a:solidFill>
                <a:effectLst/>
                <a:uLnTx/>
                <a:uFillTx/>
                <a:latin typeface="Calibri"/>
                <a:ea typeface="+mn-ea"/>
                <a:cs typeface="+mn-cs"/>
              </a:rPr>
              <a:t>army]. </a:t>
            </a:r>
            <a:r>
              <a:rPr kumimoji="0" lang="en-US" sz="2200" b="0" i="0" u="none" strike="noStrike" kern="1200" cap="none" spc="0" normalizeH="0" baseline="0" noProof="0" dirty="0" smtClean="0">
                <a:ln>
                  <a:noFill/>
                </a:ln>
                <a:solidFill>
                  <a:srgbClr val="FFFF00"/>
                </a:solidFill>
                <a:effectLst/>
                <a:uLnTx/>
                <a:uFillTx/>
                <a:latin typeface="Calibri"/>
                <a:ea typeface="+mn-ea"/>
                <a:cs typeface="+mn-cs"/>
              </a:rPr>
              <a:t>We expected that Camus would take a clear position on the Algerian problem. What we were treated to was a sweet-sister speech</a:t>
            </a:r>
            <a:r>
              <a:rPr kumimoji="0" lang="en-US" sz="2200" b="0" i="0" u="none" strike="noStrike" kern="1200" cap="none" spc="0" normalizeH="0" baseline="0" noProof="0" dirty="0" smtClean="0">
                <a:ln>
                  <a:noFill/>
                </a:ln>
                <a:solidFill>
                  <a:prstClr val="white"/>
                </a:solidFill>
                <a:effectLst/>
                <a:uLnTx/>
                <a:uFillTx/>
                <a:latin typeface="Calibri"/>
                <a:ea typeface="+mn-ea"/>
                <a:cs typeface="+mn-cs"/>
              </a:rPr>
              <a:t>. He explained to us at length that the innocent civilian population must be protected, but he was categorically against fund raising in favor of the innocent families of political prisoners. </a:t>
            </a:r>
            <a:r>
              <a:rPr kumimoji="0" lang="en-US" sz="2200" b="1" i="0" u="none" strike="noStrike" kern="1200" cap="none" spc="0" normalizeH="0" baseline="0" noProof="0" dirty="0" smtClean="0">
                <a:ln>
                  <a:noFill/>
                </a:ln>
                <a:solidFill>
                  <a:srgbClr val="63891F">
                    <a:lumMod val="40000"/>
                    <a:lumOff val="60000"/>
                  </a:srgbClr>
                </a:solidFill>
                <a:effectLst/>
                <a:uLnTx/>
                <a:uFillTx/>
                <a:latin typeface="Calibri"/>
                <a:ea typeface="+mn-ea"/>
                <a:cs typeface="+mn-cs"/>
              </a:rPr>
              <a:t>We in the </a:t>
            </a:r>
            <a:r>
              <a:rPr kumimoji="0" lang="en-US" sz="2200" b="1" i="0" u="none" strike="noStrike" kern="1200" cap="none" spc="0" normalizeH="0" baseline="0" noProof="0" dirty="0">
                <a:ln>
                  <a:noFill/>
                </a:ln>
                <a:solidFill>
                  <a:srgbClr val="63891F">
                    <a:lumMod val="40000"/>
                    <a:lumOff val="60000"/>
                  </a:srgbClr>
                </a:solidFill>
                <a:effectLst/>
                <a:uLnTx/>
                <a:uFillTx/>
                <a:latin typeface="Calibri"/>
                <a:ea typeface="+mn-ea"/>
                <a:cs typeface="+mn-cs"/>
              </a:rPr>
              <a:t>hall were dumbfounded</a:t>
            </a:r>
            <a:r>
              <a:rPr kumimoji="0" lang="en-US" sz="2200" b="0" i="0" u="none" strike="noStrike" kern="1200" cap="none" spc="0" normalizeH="0" baseline="0" noProof="0" dirty="0">
                <a:ln>
                  <a:noFill/>
                </a:ln>
                <a:solidFill>
                  <a:prstClr val="white"/>
                </a:solidFill>
                <a:effectLst/>
                <a:uLnTx/>
                <a:uFillTx/>
                <a:latin typeface="Calibri"/>
                <a:ea typeface="+mn-ea"/>
                <a:cs typeface="+mn-cs"/>
              </a:rPr>
              <a:t>. </a:t>
            </a:r>
            <a:r>
              <a:rPr kumimoji="0" lang="en-US" sz="2200" b="1" i="0" u="none" strike="noStrike" kern="1200" cap="none" spc="0" normalizeH="0" baseline="0" noProof="0" dirty="0">
                <a:ln>
                  <a:noFill/>
                </a:ln>
                <a:solidFill>
                  <a:srgbClr val="FFC000"/>
                </a:solidFill>
                <a:effectLst/>
                <a:uLnTx/>
                <a:uFillTx/>
                <a:latin typeface="Calibri"/>
                <a:ea typeface="+mn-ea"/>
                <a:cs typeface="+mn-cs"/>
              </a:rPr>
              <a:t>Outside, the mob of fascists was </a:t>
            </a:r>
            <a:r>
              <a:rPr kumimoji="0" lang="en-US" sz="2200" b="1" i="0" u="none" strike="noStrike" kern="1200" cap="none" spc="0" normalizeH="0" baseline="0" noProof="0" dirty="0" smtClean="0">
                <a:ln>
                  <a:noFill/>
                </a:ln>
                <a:solidFill>
                  <a:srgbClr val="FFC000"/>
                </a:solidFill>
                <a:effectLst/>
                <a:uLnTx/>
                <a:uFillTx/>
                <a:latin typeface="Calibri"/>
                <a:ea typeface="+mn-ea"/>
                <a:cs typeface="+mn-cs"/>
              </a:rPr>
              <a:t>rhythmically </a:t>
            </a:r>
            <a:r>
              <a:rPr kumimoji="0" lang="en-US" sz="2200" b="1" i="0" u="none" strike="noStrike" kern="1200" cap="none" spc="0" normalizeH="0" baseline="0" noProof="0" dirty="0">
                <a:ln>
                  <a:noFill/>
                </a:ln>
                <a:solidFill>
                  <a:srgbClr val="FFC000"/>
                </a:solidFill>
                <a:effectLst/>
                <a:uLnTx/>
                <a:uFillTx/>
                <a:latin typeface="Calibri"/>
                <a:ea typeface="+mn-ea"/>
                <a:cs typeface="+mn-cs"/>
              </a:rPr>
              <a:t>yelling: </a:t>
            </a:r>
            <a:r>
              <a:rPr kumimoji="0" lang="en-US" sz="2200" b="1" i="0" u="none" strike="noStrike" kern="1200" cap="none" spc="0" normalizeH="0" baseline="0" noProof="0" dirty="0" smtClean="0">
                <a:ln>
                  <a:noFill/>
                </a:ln>
                <a:solidFill>
                  <a:srgbClr val="FFC000"/>
                </a:solidFill>
                <a:effectLst/>
                <a:uLnTx/>
                <a:uFillTx/>
                <a:latin typeface="Calibri"/>
                <a:ea typeface="+mn-ea"/>
                <a:cs typeface="+mn-cs"/>
              </a:rPr>
              <a:t>‘</a:t>
            </a:r>
            <a:r>
              <a:rPr kumimoji="0" lang="en-US" sz="2200" b="1" i="1" u="none" strike="noStrike" kern="1200" cap="none" spc="0" normalizeH="0" baseline="0" noProof="0" dirty="0" err="1" smtClean="0">
                <a:ln>
                  <a:noFill/>
                </a:ln>
                <a:solidFill>
                  <a:srgbClr val="FFC000"/>
                </a:solidFill>
                <a:effectLst/>
                <a:uLnTx/>
                <a:uFillTx/>
                <a:latin typeface="Calibri"/>
                <a:ea typeface="+mn-ea"/>
                <a:cs typeface="+mn-cs"/>
              </a:rPr>
              <a:t>Algérie</a:t>
            </a:r>
            <a:r>
              <a:rPr kumimoji="0" lang="en-US" sz="2200" b="1" i="1" u="none" strike="noStrike" kern="1200" cap="none" spc="0" normalizeH="0" baseline="0" noProof="0" dirty="0" smtClean="0">
                <a:ln>
                  <a:noFill/>
                </a:ln>
                <a:solidFill>
                  <a:srgbClr val="FFC000"/>
                </a:solidFill>
                <a:effectLst/>
                <a:uLnTx/>
                <a:uFillTx/>
                <a:latin typeface="Calibri"/>
                <a:ea typeface="+mn-ea"/>
                <a:cs typeface="+mn-cs"/>
              </a:rPr>
              <a:t> </a:t>
            </a:r>
            <a:r>
              <a:rPr kumimoji="0" lang="en-US" sz="2200" b="1" i="1" u="none" strike="noStrike" kern="1200" cap="none" spc="0" normalizeH="0" baseline="0" noProof="0" dirty="0" err="1" smtClean="0">
                <a:ln>
                  <a:noFill/>
                </a:ln>
                <a:solidFill>
                  <a:srgbClr val="FFC000"/>
                </a:solidFill>
                <a:effectLst/>
                <a:uLnTx/>
                <a:uFillTx/>
                <a:latin typeface="Calibri"/>
                <a:ea typeface="+mn-ea"/>
                <a:cs typeface="+mn-cs"/>
              </a:rPr>
              <a:t>Française</a:t>
            </a:r>
            <a:r>
              <a:rPr kumimoji="0" lang="en-US" sz="2200" b="1" i="0" u="none" strike="noStrike" kern="1200" cap="none" spc="0" normalizeH="0" baseline="0" noProof="0" dirty="0" smtClean="0">
                <a:ln>
                  <a:noFill/>
                </a:ln>
                <a:solidFill>
                  <a:srgbClr val="FFC000"/>
                </a:solidFill>
                <a:effectLst/>
                <a:uLnTx/>
                <a:uFillTx/>
                <a:latin typeface="Calibri"/>
                <a:ea typeface="+mn-ea"/>
                <a:cs typeface="+mn-cs"/>
              </a:rPr>
              <a:t>!’ </a:t>
            </a:r>
            <a:r>
              <a:rPr kumimoji="0" lang="en-US" sz="2200" b="1" i="0" u="none" strike="noStrike" kern="1200" cap="none" spc="0" normalizeH="0" baseline="0" noProof="0" dirty="0">
                <a:ln>
                  <a:noFill/>
                </a:ln>
                <a:solidFill>
                  <a:srgbClr val="FFC000"/>
                </a:solidFill>
                <a:effectLst/>
                <a:uLnTx/>
                <a:uFillTx/>
                <a:latin typeface="Calibri"/>
                <a:ea typeface="+mn-ea"/>
                <a:cs typeface="+mn-cs"/>
              </a:rPr>
              <a:t>and screaming: </a:t>
            </a:r>
            <a:r>
              <a:rPr kumimoji="0" lang="en-US" sz="2200" b="1" i="0" u="none" strike="noStrike" kern="1200" cap="none" spc="0" normalizeH="0" baseline="0" noProof="0" dirty="0" smtClean="0">
                <a:ln>
                  <a:noFill/>
                </a:ln>
                <a:solidFill>
                  <a:srgbClr val="FFC000"/>
                </a:solidFill>
                <a:effectLst/>
                <a:uLnTx/>
                <a:uFillTx/>
                <a:latin typeface="Calibri"/>
                <a:ea typeface="+mn-ea"/>
                <a:cs typeface="+mn-cs"/>
              </a:rPr>
              <a:t>‘Camus to the </a:t>
            </a:r>
            <a:r>
              <a:rPr kumimoji="0" lang="en-US" sz="2200" b="1" i="0" u="none" strike="noStrike" kern="1200" cap="none" spc="0" normalizeH="0" baseline="0" noProof="0" dirty="0">
                <a:ln>
                  <a:noFill/>
                </a:ln>
                <a:solidFill>
                  <a:srgbClr val="FFC000"/>
                </a:solidFill>
                <a:effectLst/>
                <a:uLnTx/>
                <a:uFillTx/>
                <a:latin typeface="Calibri"/>
                <a:ea typeface="+mn-ea"/>
                <a:cs typeface="+mn-cs"/>
              </a:rPr>
              <a:t>gallows</a:t>
            </a:r>
            <a:r>
              <a:rPr kumimoji="0" lang="en-US" sz="2200" b="1" i="0" u="none" strike="noStrike" kern="1200" cap="none" spc="0" normalizeH="0" baseline="0" noProof="0" dirty="0" smtClean="0">
                <a:ln>
                  <a:noFill/>
                </a:ln>
                <a:solidFill>
                  <a:srgbClr val="FFC000"/>
                </a:solidFill>
                <a:effectLst/>
                <a:uLnTx/>
                <a:uFillTx/>
                <a:latin typeface="Calibri"/>
                <a:ea typeface="+mn-ea"/>
                <a:cs typeface="+mn-cs"/>
              </a:rPr>
              <a:t>!’”</a:t>
            </a:r>
            <a:endParaRPr kumimoji="0" lang="en-GB" sz="2200" b="1" i="0" u="none" strike="noStrike" kern="1200" cap="none" spc="0" normalizeH="0" baseline="0" noProof="0" dirty="0" smtClean="0">
              <a:ln>
                <a:noFill/>
              </a:ln>
              <a:solidFill>
                <a:srgbClr val="FFC000"/>
              </a:solidFill>
              <a:effectLst/>
              <a:uLnTx/>
              <a:uFillTx/>
              <a:latin typeface="Calibri"/>
              <a:ea typeface="+mn-ea"/>
              <a:cs typeface="+mn-cs"/>
            </a:endParaRPr>
          </a:p>
          <a:p>
            <a:pPr marL="342900" marR="0" lvl="0" indent="-342900" algn="r" defTabSz="914400" rtl="0" eaLnBrk="1" fontAlgn="auto" latinLnBrk="0" hangingPunct="1">
              <a:lnSpc>
                <a:spcPct val="100000"/>
              </a:lnSpc>
              <a:spcBef>
                <a:spcPts val="0"/>
              </a:spcBef>
              <a:spcAft>
                <a:spcPts val="0"/>
              </a:spcAft>
              <a:buClrTx/>
              <a:buSzTx/>
              <a:buFontTx/>
              <a:buChar char="-"/>
              <a:tabLst/>
              <a:defRPr/>
            </a:pPr>
            <a:r>
              <a:rPr kumimoji="0" lang="en-US" sz="1800" b="0" i="0" u="none" strike="noStrike" kern="1200" cap="none" spc="0" normalizeH="0" baseline="0" noProof="0" dirty="0" smtClean="0">
                <a:ln>
                  <a:noFill/>
                </a:ln>
                <a:solidFill>
                  <a:prstClr val="white"/>
                </a:solidFill>
                <a:effectLst/>
                <a:uLnTx/>
                <a:uFillTx/>
                <a:latin typeface="Calibri"/>
                <a:ea typeface="+mn-ea"/>
                <a:cs typeface="+mn-cs"/>
              </a:rPr>
              <a:t>Account of Camus’s speech in Algiers, January 1956, by Charles </a:t>
            </a:r>
            <a:r>
              <a:rPr kumimoji="0" lang="en-US" sz="1800" b="0" i="0" u="none" strike="noStrike" kern="1200" cap="none" spc="0" normalizeH="0" baseline="0" noProof="0" dirty="0" err="1" smtClean="0">
                <a:ln>
                  <a:noFill/>
                </a:ln>
                <a:solidFill>
                  <a:prstClr val="white"/>
                </a:solidFill>
                <a:effectLst/>
                <a:uLnTx/>
                <a:uFillTx/>
                <a:latin typeface="Calibri"/>
                <a:ea typeface="+mn-ea"/>
                <a:cs typeface="+mn-cs"/>
              </a:rPr>
              <a:t>Geromini</a:t>
            </a:r>
            <a:r>
              <a:rPr kumimoji="0" lang="en-US" sz="1800" b="0" i="0" u="none" strike="noStrike" kern="1200" cap="none" spc="0" normalizeH="0" baseline="0" noProof="0" dirty="0" smtClean="0">
                <a:ln>
                  <a:noFill/>
                </a:ln>
                <a:solidFill>
                  <a:prstClr val="white"/>
                </a:solidFill>
                <a:effectLst/>
                <a:uLnTx/>
                <a:uFillTx/>
                <a:latin typeface="Calibri"/>
                <a:ea typeface="+mn-ea"/>
                <a:cs typeface="+mn-cs"/>
              </a:rPr>
              <a:t>, psychiatry intern. Included as appendix in Fanon</a:t>
            </a:r>
            <a:r>
              <a:rPr kumimoji="0" lang="en-GB" sz="1800" b="0" i="0" u="none" strike="noStrike" kern="1200" cap="none" spc="0" normalizeH="0" baseline="0" noProof="0" dirty="0" smtClean="0">
                <a:ln>
                  <a:noFill/>
                </a:ln>
                <a:solidFill>
                  <a:prstClr val="white"/>
                </a:solidFill>
                <a:effectLst/>
                <a:uLnTx/>
                <a:uFillTx/>
                <a:latin typeface="Calibri"/>
                <a:ea typeface="+mn-ea"/>
                <a:cs typeface="+mn-cs"/>
              </a:rPr>
              <a:t>, </a:t>
            </a:r>
            <a:r>
              <a:rPr kumimoji="0" lang="en-GB" sz="1800" b="0" i="1" u="none" strike="noStrike" kern="1200" cap="none" spc="0" normalizeH="0" baseline="0" noProof="0" dirty="0" smtClean="0">
                <a:ln>
                  <a:noFill/>
                </a:ln>
                <a:solidFill>
                  <a:prstClr val="white"/>
                </a:solidFill>
                <a:effectLst/>
                <a:uLnTx/>
                <a:uFillTx/>
                <a:latin typeface="Calibri"/>
                <a:ea typeface="+mn-ea"/>
                <a:cs typeface="+mn-cs"/>
              </a:rPr>
              <a:t>A Dying Colonialism</a:t>
            </a:r>
            <a:r>
              <a:rPr kumimoji="0" lang="en-GB" sz="1800" b="0" i="0" u="none" strike="noStrike" kern="1200" cap="none" spc="0" normalizeH="0" baseline="0" noProof="0" dirty="0" smtClean="0">
                <a:ln>
                  <a:noFill/>
                </a:ln>
                <a:solidFill>
                  <a:prstClr val="white"/>
                </a:solidFill>
                <a:effectLst/>
                <a:uLnTx/>
                <a:uFillTx/>
                <a:latin typeface="Calibri"/>
                <a:ea typeface="+mn-ea"/>
                <a:cs typeface="+mn-cs"/>
              </a:rPr>
              <a:t>, pp. 172–173.</a:t>
            </a:r>
          </a:p>
          <a:p>
            <a:pPr marL="342900" marR="0" lvl="0" indent="-342900" algn="just" defTabSz="914400" rtl="0" eaLnBrk="1" fontAlgn="auto" latinLnBrk="0" hangingPunct="1">
              <a:lnSpc>
                <a:spcPct val="100000"/>
              </a:lnSpc>
              <a:spcBef>
                <a:spcPts val="0"/>
              </a:spcBef>
              <a:spcAft>
                <a:spcPts val="0"/>
              </a:spcAft>
              <a:buClrTx/>
              <a:buSzTx/>
              <a:buFontTx/>
              <a:buChar char="-"/>
              <a:tabLst/>
              <a:defRPr/>
            </a:pPr>
            <a:endParaRPr kumimoji="0" lang="en-GB" sz="2400" b="0" i="0" u="none" strike="noStrike" kern="1200" cap="none" spc="0" normalizeH="0" baseline="0" noProof="0" dirty="0" smtClean="0">
              <a:ln>
                <a:noFill/>
              </a:ln>
              <a:solidFill>
                <a:prstClr val="white"/>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smtClean="0">
              <a:ln>
                <a:noFill/>
              </a:ln>
              <a:solidFill>
                <a:prstClr val="white"/>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smtClean="0">
              <a:ln>
                <a:noFill/>
              </a:ln>
              <a:solidFill>
                <a:prstClr val="white"/>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smtClean="0">
              <a:ln>
                <a:noFill/>
              </a:ln>
              <a:solidFill>
                <a:prstClr val="white"/>
              </a:solidFill>
              <a:effectLst/>
              <a:uLnTx/>
              <a:uFillTx/>
              <a:latin typeface="Calibri"/>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dirty="0" smtClean="0">
              <a:ln>
                <a:noFill/>
              </a:ln>
              <a:solidFill>
                <a:prstClr val="white"/>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800" b="1" i="1"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Calibri"/>
              <a:ea typeface="+mn-ea"/>
              <a:cs typeface="+mn-cs"/>
            </a:endParaRPr>
          </a:p>
        </p:txBody>
      </p:sp>
    </p:spTree>
    <p:extLst>
      <p:ext uri="{BB962C8B-B14F-4D97-AF65-F5344CB8AC3E}">
        <p14:creationId xmlns:p14="http://schemas.microsoft.com/office/powerpoint/2010/main" val="89462431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 y="-13894"/>
            <a:ext cx="9144002" cy="5620679"/>
          </a:xfrm>
          <a:prstGeom prst="rect">
            <a:avLst/>
          </a:prstGeom>
          <a:noFill/>
        </p:spPr>
        <p:txBody>
          <a:bodyPr wrap="square" lIns="540000" tIns="360000" rIns="540000" bIns="360000" rtlCol="0">
            <a:spAutoFit/>
          </a:bodyPr>
          <a:lstStyle/>
          <a:p>
            <a:pPr algn="just" fontAlgn="auto">
              <a:spcBef>
                <a:spcPts val="0"/>
              </a:spcBef>
              <a:spcAft>
                <a:spcPts val="0"/>
              </a:spcAft>
            </a:pPr>
            <a:r>
              <a:rPr lang="en-GB" sz="2400" b="1" u="sng" dirty="0" smtClean="0">
                <a:solidFill>
                  <a:srgbClr val="FFFFFF"/>
                </a:solidFill>
                <a:effectLst>
                  <a:outerShdw blurRad="38100" dist="38100" dir="2700000" algn="tl">
                    <a:srgbClr val="000000"/>
                  </a:outerShdw>
                </a:effectLst>
                <a:latin typeface="+mn-lt"/>
              </a:rPr>
              <a:t>5. War of Independence: Camus</a:t>
            </a:r>
            <a:r>
              <a:rPr lang="en-GB" sz="2400" b="1" u="sng" dirty="0">
                <a:solidFill>
                  <a:srgbClr val="FFFFFF"/>
                </a:solidFill>
                <a:effectLst>
                  <a:outerShdw blurRad="38100" dist="38100" dir="2700000" algn="tl">
                    <a:srgbClr val="000000"/>
                  </a:outerShdw>
                </a:effectLst>
                <a:latin typeface="+mn-lt"/>
              </a:rPr>
              <a:t>, ‘Algeria’</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smtClean="0">
              <a:ln>
                <a:noFill/>
              </a:ln>
              <a:solidFill>
                <a:prstClr val="white"/>
              </a:solidFill>
              <a:effectLst/>
              <a:uLnTx/>
              <a:uFillTx/>
              <a:latin typeface="Calibri"/>
              <a:cs typeface="+mn-cs"/>
            </a:endParaRPr>
          </a:p>
          <a:p>
            <a:pPr lvl="0" algn="just" fontAlgn="auto">
              <a:spcBef>
                <a:spcPts val="0"/>
              </a:spcBef>
              <a:spcAft>
                <a:spcPts val="0"/>
              </a:spcAft>
            </a:pPr>
            <a:r>
              <a:rPr kumimoji="0" lang="en-GB" sz="2800" b="1" i="0" u="none" strike="noStrike" kern="1200" cap="none" spc="0" normalizeH="0" baseline="0" noProof="0" dirty="0" smtClean="0">
                <a:ln>
                  <a:noFill/>
                </a:ln>
                <a:solidFill>
                  <a:prstClr val="white"/>
                </a:solidFill>
                <a:effectLst/>
                <a:uLnTx/>
                <a:uFillTx/>
                <a:latin typeface="Calibri"/>
                <a:cs typeface="+mn-cs"/>
              </a:rPr>
              <a:t>“ </a:t>
            </a:r>
            <a:r>
              <a:rPr kumimoji="0" lang="en-GB" sz="2800" b="0" i="0" u="none" strike="noStrike" kern="1200" cap="none" spc="0" normalizeH="0" baseline="0" noProof="0" dirty="0" smtClean="0">
                <a:ln>
                  <a:noFill/>
                </a:ln>
                <a:solidFill>
                  <a:prstClr val="white"/>
                </a:solidFill>
                <a:effectLst/>
                <a:uLnTx/>
                <a:uFillTx/>
                <a:latin typeface="Calibri"/>
                <a:cs typeface="+mn-cs"/>
              </a:rPr>
              <a:t>… ‘</a:t>
            </a:r>
            <a:r>
              <a:rPr lang="en-GB" sz="2800" dirty="0" smtClean="0">
                <a:solidFill>
                  <a:prstClr val="white"/>
                </a:solidFill>
                <a:latin typeface="Calibri"/>
                <a:cs typeface="+mn-cs"/>
              </a:rPr>
              <a:t>You  </a:t>
            </a:r>
            <a:r>
              <a:rPr lang="en-GB" sz="2800" dirty="0">
                <a:solidFill>
                  <a:prstClr val="white"/>
                </a:solidFill>
                <a:latin typeface="Calibri"/>
                <a:cs typeface="+mn-cs"/>
              </a:rPr>
              <a:t>have  to  choose  sides</a:t>
            </a:r>
            <a:r>
              <a:rPr lang="en-GB" sz="2800" dirty="0" smtClean="0">
                <a:solidFill>
                  <a:prstClr val="white"/>
                </a:solidFill>
                <a:latin typeface="Calibri"/>
                <a:cs typeface="+mn-cs"/>
              </a:rPr>
              <a:t>,’ cry </a:t>
            </a:r>
            <a:r>
              <a:rPr lang="en-GB" sz="2800" dirty="0">
                <a:solidFill>
                  <a:prstClr val="white"/>
                </a:solidFill>
                <a:latin typeface="Calibri"/>
                <a:cs typeface="+mn-cs"/>
              </a:rPr>
              <a:t>those gorged on hatred. Yes! I have chosen. I have chosen my </a:t>
            </a:r>
            <a:r>
              <a:rPr lang="en-GB" sz="2800" dirty="0" smtClean="0">
                <a:solidFill>
                  <a:prstClr val="white"/>
                </a:solidFill>
                <a:latin typeface="Calibri"/>
                <a:cs typeface="+mn-cs"/>
              </a:rPr>
              <a:t>land. I </a:t>
            </a:r>
            <a:r>
              <a:rPr lang="en-GB" sz="2800" dirty="0">
                <a:solidFill>
                  <a:prstClr val="white"/>
                </a:solidFill>
                <a:latin typeface="Calibri"/>
                <a:cs typeface="+mn-cs"/>
              </a:rPr>
              <a:t>have chosen </a:t>
            </a:r>
            <a:r>
              <a:rPr lang="en-GB" sz="2800" dirty="0" smtClean="0">
                <a:solidFill>
                  <a:prstClr val="white"/>
                </a:solidFill>
                <a:latin typeface="Calibri"/>
                <a:cs typeface="+mn-cs"/>
              </a:rPr>
              <a:t>the Algeria </a:t>
            </a:r>
            <a:r>
              <a:rPr lang="en-GB" sz="2800" dirty="0">
                <a:solidFill>
                  <a:prstClr val="white"/>
                </a:solidFill>
                <a:latin typeface="Calibri"/>
                <a:cs typeface="+mn-cs"/>
              </a:rPr>
              <a:t>of justice, where French and Arabs </a:t>
            </a:r>
            <a:r>
              <a:rPr lang="en-GB" sz="2800" dirty="0" smtClean="0">
                <a:solidFill>
                  <a:prstClr val="white"/>
                </a:solidFill>
                <a:latin typeface="Calibri"/>
                <a:cs typeface="+mn-cs"/>
              </a:rPr>
              <a:t>associate with </a:t>
            </a:r>
            <a:r>
              <a:rPr lang="en-GB" sz="2800" dirty="0">
                <a:solidFill>
                  <a:prstClr val="white"/>
                </a:solidFill>
                <a:latin typeface="Calibri"/>
                <a:cs typeface="+mn-cs"/>
              </a:rPr>
              <a:t>each other </a:t>
            </a:r>
            <a:r>
              <a:rPr lang="en-GB" sz="2800" dirty="0" smtClean="0">
                <a:solidFill>
                  <a:prstClr val="white"/>
                </a:solidFill>
                <a:latin typeface="Calibri"/>
                <a:cs typeface="+mn-cs"/>
              </a:rPr>
              <a:t>freely.”</a:t>
            </a:r>
            <a:endParaRPr lang="en-GB" sz="2800" dirty="0">
              <a:solidFill>
                <a:prstClr val="white"/>
              </a:solidFill>
              <a:latin typeface="Calibri"/>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2200" b="0" i="0" u="none" strike="noStrike" kern="1200" cap="none" spc="0" normalizeH="0" baseline="0" noProof="0" dirty="0" smtClean="0">
              <a:ln>
                <a:noFill/>
              </a:ln>
              <a:solidFill>
                <a:prstClr val="white"/>
              </a:solidFill>
              <a:effectLst/>
              <a:uLnTx/>
              <a:uFillTx/>
              <a:latin typeface="Calibri"/>
              <a:ea typeface="+mn-ea"/>
              <a:cs typeface="+mn-cs"/>
            </a:endParaRPr>
          </a:p>
          <a:p>
            <a:pPr marL="342900" lvl="0" indent="-342900" algn="just" fontAlgn="auto">
              <a:spcBef>
                <a:spcPts val="0"/>
              </a:spcBef>
              <a:spcAft>
                <a:spcPts val="0"/>
              </a:spcAft>
              <a:buFontTx/>
              <a:buChar char="-"/>
            </a:pPr>
            <a:r>
              <a:rPr lang="en-GB" dirty="0">
                <a:solidFill>
                  <a:prstClr val="white"/>
                </a:solidFill>
                <a:latin typeface="Calibri"/>
                <a:cs typeface="+mn-cs"/>
              </a:rPr>
              <a:t>Camus, January 10 1956 cited by </a:t>
            </a:r>
            <a:r>
              <a:rPr lang="en-GB" dirty="0" smtClean="0">
                <a:solidFill>
                  <a:prstClr val="white"/>
                </a:solidFill>
                <a:latin typeface="Calibri"/>
                <a:cs typeface="+mn-cs"/>
              </a:rPr>
              <a:t>Arthur </a:t>
            </a:r>
            <a:r>
              <a:rPr lang="en-GB" dirty="0" err="1" smtClean="0">
                <a:solidFill>
                  <a:prstClr val="white"/>
                </a:solidFill>
                <a:latin typeface="Calibri"/>
                <a:cs typeface="+mn-cs"/>
              </a:rPr>
              <a:t>Scherr</a:t>
            </a:r>
            <a:r>
              <a:rPr lang="en-GB" dirty="0" smtClean="0">
                <a:solidFill>
                  <a:prstClr val="white"/>
                </a:solidFill>
                <a:latin typeface="Calibri"/>
                <a:cs typeface="+mn-cs"/>
              </a:rPr>
              <a:t>, ‘</a:t>
            </a:r>
            <a:r>
              <a:rPr lang="en-GB" dirty="0">
                <a:solidFill>
                  <a:prstClr val="white"/>
                </a:solidFill>
                <a:latin typeface="Calibri"/>
                <a:cs typeface="+mn-cs"/>
              </a:rPr>
              <a:t>Albert Camus’s </a:t>
            </a:r>
            <a:r>
              <a:rPr lang="en-GB" i="1" dirty="0" err="1">
                <a:solidFill>
                  <a:prstClr val="white"/>
                </a:solidFill>
                <a:latin typeface="Calibri"/>
                <a:cs typeface="+mn-cs"/>
              </a:rPr>
              <a:t>L’Étranger</a:t>
            </a:r>
            <a:r>
              <a:rPr lang="en-GB" dirty="0">
                <a:solidFill>
                  <a:prstClr val="white"/>
                </a:solidFill>
                <a:latin typeface="Calibri"/>
                <a:cs typeface="+mn-cs"/>
              </a:rPr>
              <a:t> and “</a:t>
            </a:r>
            <a:r>
              <a:rPr lang="en-GB" i="1" dirty="0">
                <a:solidFill>
                  <a:prstClr val="white"/>
                </a:solidFill>
                <a:latin typeface="Calibri"/>
                <a:cs typeface="+mn-cs"/>
              </a:rPr>
              <a:t>Les </a:t>
            </a:r>
            <a:r>
              <a:rPr lang="en-GB" i="1" dirty="0" err="1">
                <a:solidFill>
                  <a:prstClr val="white"/>
                </a:solidFill>
                <a:latin typeface="Calibri"/>
                <a:cs typeface="+mn-cs"/>
              </a:rPr>
              <a:t>Muets</a:t>
            </a:r>
            <a:r>
              <a:rPr lang="en-GB" dirty="0">
                <a:solidFill>
                  <a:prstClr val="white"/>
                </a:solidFill>
                <a:latin typeface="Calibri"/>
                <a:cs typeface="+mn-cs"/>
              </a:rPr>
              <a:t>”: Violence and Reconciliation between Arab and Pied-Noir,’ Texas Studies in Literature and Language, Vol. 59, No. 1 (Spring 2017), </a:t>
            </a:r>
            <a:r>
              <a:rPr lang="en-GB" dirty="0" smtClean="0">
                <a:solidFill>
                  <a:prstClr val="white"/>
                </a:solidFill>
                <a:latin typeface="Calibri"/>
                <a:cs typeface="+mn-cs"/>
              </a:rPr>
              <a:t>p. 77. </a:t>
            </a:r>
            <a:endParaRPr kumimoji="0" lang="en-GB" b="0" i="0" u="none" strike="noStrike" kern="1200" cap="none" spc="0" normalizeH="0" baseline="0" noProof="0" dirty="0" smtClean="0">
              <a:ln>
                <a:noFill/>
              </a:ln>
              <a:solidFill>
                <a:prstClr val="white"/>
              </a:solidFill>
              <a:effectLst/>
              <a:uLnTx/>
              <a:uFillTx/>
              <a:latin typeface="Calibri"/>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smtClean="0">
              <a:ln>
                <a:noFill/>
              </a:ln>
              <a:solidFill>
                <a:prstClr val="white"/>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smtClean="0">
              <a:ln>
                <a:noFill/>
              </a:ln>
              <a:solidFill>
                <a:prstClr val="white"/>
              </a:solidFill>
              <a:effectLst/>
              <a:uLnTx/>
              <a:uFillTx/>
              <a:latin typeface="Calibri"/>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dirty="0" smtClean="0">
              <a:ln>
                <a:noFill/>
              </a:ln>
              <a:solidFill>
                <a:prstClr val="white"/>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800" b="1" i="1"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Calibri"/>
              <a:ea typeface="+mn-ea"/>
              <a:cs typeface="+mn-cs"/>
            </a:endParaRPr>
          </a:p>
        </p:txBody>
      </p:sp>
    </p:spTree>
    <p:extLst>
      <p:ext uri="{BB962C8B-B14F-4D97-AF65-F5344CB8AC3E}">
        <p14:creationId xmlns:p14="http://schemas.microsoft.com/office/powerpoint/2010/main" val="70790376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0" y="-13894"/>
            <a:ext cx="9144000" cy="1404140"/>
          </a:xfrm>
          <a:prstGeom prst="rect">
            <a:avLst/>
          </a:prstGeom>
          <a:noFill/>
        </p:spPr>
        <p:txBody>
          <a:bodyPr wrap="square" lIns="540000" tIns="360000" rIns="540000" bIns="360000" rtlCol="0">
            <a:spAutoFit/>
          </a:bodyPr>
          <a:lstStyle/>
          <a:p>
            <a:pPr algn="ctr" fontAlgn="auto">
              <a:spcBef>
                <a:spcPts val="0"/>
              </a:spcBef>
              <a:spcAft>
                <a:spcPts val="0"/>
              </a:spcAft>
            </a:pPr>
            <a:r>
              <a:rPr lang="en-GB" sz="2200" b="1" dirty="0" smtClean="0">
                <a:solidFill>
                  <a:prstClr val="white"/>
                </a:solidFill>
                <a:effectLst>
                  <a:outerShdw blurRad="38100" dist="38100" dir="2700000" algn="tl">
                    <a:srgbClr val="000000">
                      <a:alpha val="43137"/>
                    </a:srgbClr>
                  </a:outerShdw>
                </a:effectLst>
                <a:latin typeface="Calibri"/>
                <a:cs typeface="+mn-cs"/>
              </a:rPr>
              <a:t> </a:t>
            </a:r>
          </a:p>
          <a:p>
            <a:pPr algn="r" fontAlgn="auto">
              <a:spcBef>
                <a:spcPts val="0"/>
              </a:spcBef>
              <a:spcAft>
                <a:spcPts val="0"/>
              </a:spcAft>
            </a:pPr>
            <a:endParaRPr lang="en-GB" sz="2200" b="1" dirty="0">
              <a:solidFill>
                <a:srgbClr val="FF0000"/>
              </a:solidFill>
              <a:effectLst>
                <a:outerShdw blurRad="38100" dist="38100" dir="2700000" algn="tl">
                  <a:srgbClr val="000000">
                    <a:alpha val="43137"/>
                  </a:srgbClr>
                </a:outerShdw>
              </a:effectLst>
              <a:latin typeface="Calibri"/>
              <a:cs typeface="+mn-cs"/>
            </a:endParaRPr>
          </a:p>
        </p:txBody>
      </p:sp>
      <p:sp>
        <p:nvSpPr>
          <p:cNvPr id="9" name="Rectangle 8"/>
          <p:cNvSpPr/>
          <p:nvPr/>
        </p:nvSpPr>
        <p:spPr>
          <a:xfrm>
            <a:off x="-40067" y="-34231"/>
            <a:ext cx="9159876" cy="8261741"/>
          </a:xfrm>
          <a:prstGeom prst="rect">
            <a:avLst/>
          </a:prstGeom>
        </p:spPr>
        <p:txBody>
          <a:bodyPr lIns="540000" tIns="540000" rIns="540000" bIns="540000">
            <a:spAutoFit/>
          </a:bodyPr>
          <a:lstStyle/>
          <a:p>
            <a:pPr fontAlgn="auto">
              <a:spcBef>
                <a:spcPts val="0"/>
              </a:spcBef>
              <a:spcAft>
                <a:spcPts val="0"/>
              </a:spcAft>
              <a:defRPr/>
            </a:pPr>
            <a:r>
              <a:rPr lang="en-GB" sz="2400" b="1" u="sng" dirty="0" smtClean="0">
                <a:solidFill>
                  <a:prstClr val="white"/>
                </a:solidFill>
                <a:latin typeface="Calibri"/>
              </a:rPr>
              <a:t>5. War of Independence:  Battle of Algiers, 1956–1957</a:t>
            </a:r>
          </a:p>
          <a:p>
            <a:pPr fontAlgn="auto">
              <a:spcBef>
                <a:spcPts val="0"/>
              </a:spcBef>
              <a:spcAft>
                <a:spcPts val="0"/>
              </a:spcAft>
              <a:defRPr/>
            </a:pPr>
            <a:endParaRPr lang="en-GB" sz="1000" b="1" u="sng" dirty="0" smtClean="0">
              <a:solidFill>
                <a:prstClr val="white"/>
              </a:solidFill>
              <a:latin typeface="Calibri"/>
            </a:endParaRPr>
          </a:p>
          <a:p>
            <a:pPr marL="342900" indent="-342900" fontAlgn="auto">
              <a:spcBef>
                <a:spcPts val="0"/>
              </a:spcBef>
              <a:spcAft>
                <a:spcPts val="0"/>
              </a:spcAft>
              <a:buFont typeface="Arial" panose="020B0604020202020204" pitchFamily="34" charset="0"/>
              <a:buChar char="•"/>
              <a:defRPr/>
            </a:pPr>
            <a:r>
              <a:rPr lang="en-GB" sz="2400" dirty="0" smtClean="0">
                <a:solidFill>
                  <a:prstClr val="white"/>
                </a:solidFill>
                <a:latin typeface="Calibri"/>
              </a:rPr>
              <a:t>Urban guerrilla movement by NLF: terrorist attacks on selected targets in Algiers</a:t>
            </a:r>
          </a:p>
          <a:p>
            <a:pPr marL="342900" indent="-342900" fontAlgn="auto">
              <a:spcBef>
                <a:spcPts val="0"/>
              </a:spcBef>
              <a:spcAft>
                <a:spcPts val="0"/>
              </a:spcAft>
              <a:buFont typeface="Arial" panose="020B0604020202020204" pitchFamily="34" charset="0"/>
              <a:buChar char="•"/>
              <a:defRPr/>
            </a:pPr>
            <a:r>
              <a:rPr lang="en-GB" sz="2400" dirty="0" smtClean="0">
                <a:solidFill>
                  <a:prstClr val="white"/>
                </a:solidFill>
                <a:latin typeface="Calibri"/>
              </a:rPr>
              <a:t>June 1956 – 49 European civilians killed by NLF in retaliation for guillotining of two nationalist prisoners</a:t>
            </a:r>
            <a:r>
              <a:rPr lang="en-GB" sz="2400" dirty="0">
                <a:solidFill>
                  <a:prstClr val="white"/>
                </a:solidFill>
                <a:latin typeface="Calibri"/>
              </a:rPr>
              <a:t>; </a:t>
            </a:r>
            <a:r>
              <a:rPr lang="en-GB" sz="2400" dirty="0" smtClean="0">
                <a:solidFill>
                  <a:prstClr val="white"/>
                </a:solidFill>
                <a:latin typeface="Calibri"/>
              </a:rPr>
              <a:t> in turn, </a:t>
            </a:r>
            <a:r>
              <a:rPr lang="en-GB" sz="2400" i="1" dirty="0" smtClean="0">
                <a:solidFill>
                  <a:prstClr val="white"/>
                </a:solidFill>
                <a:latin typeface="Calibri"/>
              </a:rPr>
              <a:t>Union </a:t>
            </a:r>
            <a:r>
              <a:rPr lang="en-GB" sz="2400" i="1" dirty="0" err="1">
                <a:solidFill>
                  <a:prstClr val="white"/>
                </a:solidFill>
                <a:latin typeface="Calibri"/>
              </a:rPr>
              <a:t>française</a:t>
            </a:r>
            <a:r>
              <a:rPr lang="en-GB" sz="2400" i="1" dirty="0">
                <a:solidFill>
                  <a:prstClr val="white"/>
                </a:solidFill>
                <a:latin typeface="Calibri"/>
              </a:rPr>
              <a:t> </a:t>
            </a:r>
            <a:r>
              <a:rPr lang="en-GB" sz="2400" i="1" dirty="0" err="1" smtClean="0">
                <a:solidFill>
                  <a:prstClr val="white"/>
                </a:solidFill>
                <a:latin typeface="Calibri"/>
              </a:rPr>
              <a:t>nord-africaine</a:t>
            </a:r>
            <a:r>
              <a:rPr lang="en-GB" sz="2400" i="1" dirty="0" smtClean="0">
                <a:solidFill>
                  <a:prstClr val="white"/>
                </a:solidFill>
                <a:latin typeface="Calibri"/>
              </a:rPr>
              <a:t> </a:t>
            </a:r>
            <a:r>
              <a:rPr lang="en-GB" sz="2400" dirty="0" smtClean="0">
                <a:solidFill>
                  <a:prstClr val="white"/>
                </a:solidFill>
                <a:latin typeface="Calibri"/>
              </a:rPr>
              <a:t>bomb kills 73 residents of the </a:t>
            </a:r>
            <a:r>
              <a:rPr lang="en-GB" sz="2400" dirty="0" err="1" smtClean="0">
                <a:solidFill>
                  <a:prstClr val="white"/>
                </a:solidFill>
                <a:latin typeface="Calibri"/>
              </a:rPr>
              <a:t>Casbah</a:t>
            </a:r>
            <a:endParaRPr lang="en-GB" sz="2400" dirty="0" smtClean="0">
              <a:solidFill>
                <a:prstClr val="white"/>
              </a:solidFill>
              <a:latin typeface="Calibri"/>
            </a:endParaRPr>
          </a:p>
          <a:p>
            <a:pPr marL="342900" indent="-342900" fontAlgn="auto">
              <a:spcBef>
                <a:spcPts val="0"/>
              </a:spcBef>
              <a:spcAft>
                <a:spcPts val="0"/>
              </a:spcAft>
              <a:buFont typeface="Arial" panose="020B0604020202020204" pitchFamily="34" charset="0"/>
              <a:buChar char="•"/>
              <a:defRPr/>
            </a:pPr>
            <a:r>
              <a:rPr lang="en-GB" sz="2400" dirty="0" smtClean="0">
                <a:solidFill>
                  <a:prstClr val="white"/>
                </a:solidFill>
                <a:latin typeface="Calibri"/>
              </a:rPr>
              <a:t>NLF assassinations of local politicians</a:t>
            </a:r>
          </a:p>
          <a:p>
            <a:pPr marL="342900" indent="-342900" fontAlgn="auto">
              <a:spcBef>
                <a:spcPts val="0"/>
              </a:spcBef>
              <a:spcAft>
                <a:spcPts val="0"/>
              </a:spcAft>
              <a:buFont typeface="Arial" panose="020B0604020202020204" pitchFamily="34" charset="0"/>
              <a:buChar char="•"/>
              <a:defRPr/>
            </a:pPr>
            <a:r>
              <a:rPr lang="en-GB" sz="2400" dirty="0" smtClean="0">
                <a:solidFill>
                  <a:prstClr val="white"/>
                </a:solidFill>
                <a:latin typeface="Calibri"/>
              </a:rPr>
              <a:t>Decision to enclose </a:t>
            </a:r>
            <a:r>
              <a:rPr lang="en-GB" sz="2400" dirty="0" err="1" smtClean="0">
                <a:solidFill>
                  <a:prstClr val="white"/>
                </a:solidFill>
                <a:latin typeface="Calibri"/>
              </a:rPr>
              <a:t>Casbah</a:t>
            </a:r>
            <a:r>
              <a:rPr lang="en-GB" sz="2400" dirty="0" smtClean="0">
                <a:solidFill>
                  <a:prstClr val="white"/>
                </a:solidFill>
                <a:latin typeface="Calibri"/>
              </a:rPr>
              <a:t> and to create checkpoints to regulate inhabitants’ movements</a:t>
            </a:r>
          </a:p>
          <a:p>
            <a:pPr marL="342900" indent="-342900" fontAlgn="auto">
              <a:spcBef>
                <a:spcPts val="0"/>
              </a:spcBef>
              <a:spcAft>
                <a:spcPts val="0"/>
              </a:spcAft>
              <a:buFont typeface="Arial" panose="020B0604020202020204" pitchFamily="34" charset="0"/>
              <a:buChar char="•"/>
              <a:defRPr/>
            </a:pPr>
            <a:r>
              <a:rPr lang="en-GB" sz="2400" dirty="0">
                <a:solidFill>
                  <a:prstClr val="white"/>
                </a:solidFill>
                <a:latin typeface="Calibri"/>
                <a:cs typeface="+mn-cs"/>
              </a:rPr>
              <a:t>10th Parachute </a:t>
            </a:r>
            <a:r>
              <a:rPr lang="en-GB" sz="2400" dirty="0" smtClean="0">
                <a:solidFill>
                  <a:prstClr val="white"/>
                </a:solidFill>
                <a:latin typeface="Calibri"/>
                <a:cs typeface="+mn-cs"/>
              </a:rPr>
              <a:t>Division of French Army take over control of city from police </a:t>
            </a:r>
            <a:endParaRPr lang="en-GB" sz="2400" dirty="0">
              <a:solidFill>
                <a:prstClr val="white"/>
              </a:solidFill>
              <a:latin typeface="Calibri"/>
              <a:cs typeface="+mn-cs"/>
            </a:endParaRPr>
          </a:p>
          <a:p>
            <a:pPr marL="342900" indent="-342900" fontAlgn="auto">
              <a:spcBef>
                <a:spcPts val="0"/>
              </a:spcBef>
              <a:spcAft>
                <a:spcPts val="0"/>
              </a:spcAft>
              <a:buFont typeface="Arial" panose="020B0604020202020204" pitchFamily="34" charset="0"/>
              <a:buChar char="•"/>
              <a:defRPr/>
            </a:pPr>
            <a:r>
              <a:rPr lang="en-GB" sz="2400" dirty="0" smtClean="0">
                <a:solidFill>
                  <a:prstClr val="white"/>
                </a:solidFill>
                <a:latin typeface="Calibri"/>
              </a:rPr>
              <a:t>January 1957 – General Strike called by NLF to coincide with UN debates on ‘Algerian Question’</a:t>
            </a:r>
            <a:endParaRPr lang="en-GB" sz="2400" dirty="0">
              <a:solidFill>
                <a:prstClr val="white"/>
              </a:solidFill>
              <a:latin typeface="Calibri"/>
              <a:cs typeface="+mn-cs"/>
            </a:endParaRPr>
          </a:p>
          <a:p>
            <a:pPr marL="342900" indent="-342900" fontAlgn="auto">
              <a:spcBef>
                <a:spcPts val="0"/>
              </a:spcBef>
              <a:spcAft>
                <a:spcPts val="0"/>
              </a:spcAft>
              <a:buFont typeface="Arial" panose="020B0604020202020204" pitchFamily="34" charset="0"/>
              <a:buChar char="•"/>
              <a:defRPr/>
            </a:pPr>
            <a:r>
              <a:rPr lang="en-GB" sz="2400" dirty="0" smtClean="0">
                <a:solidFill>
                  <a:prstClr val="white"/>
                </a:solidFill>
                <a:latin typeface="Calibri"/>
              </a:rPr>
              <a:t>Paratroopers win Battle of </a:t>
            </a:r>
            <a:r>
              <a:rPr lang="en-GB" sz="2400" dirty="0" err="1" smtClean="0">
                <a:solidFill>
                  <a:prstClr val="white"/>
                </a:solidFill>
                <a:latin typeface="Calibri"/>
              </a:rPr>
              <a:t>Casbah</a:t>
            </a:r>
            <a:r>
              <a:rPr lang="en-GB" sz="2400" dirty="0" smtClean="0">
                <a:solidFill>
                  <a:prstClr val="white"/>
                </a:solidFill>
                <a:latin typeface="Calibri"/>
              </a:rPr>
              <a:t>, disarming NLF in Algiers</a:t>
            </a:r>
          </a:p>
          <a:p>
            <a:pPr marL="342900" indent="-342900" fontAlgn="auto">
              <a:spcBef>
                <a:spcPts val="0"/>
              </a:spcBef>
              <a:spcAft>
                <a:spcPts val="0"/>
              </a:spcAft>
              <a:buFont typeface="Arial" panose="020B0604020202020204" pitchFamily="34" charset="0"/>
              <a:buChar char="•"/>
              <a:defRPr/>
            </a:pPr>
            <a:r>
              <a:rPr lang="en-GB" sz="2400" dirty="0" smtClean="0">
                <a:solidFill>
                  <a:prstClr val="white"/>
                </a:solidFill>
                <a:latin typeface="Calibri"/>
              </a:rPr>
              <a:t>NLF leadership in Algiers killed or captured by September 1957</a:t>
            </a:r>
          </a:p>
          <a:p>
            <a:pPr marL="342900" indent="-342900" fontAlgn="auto">
              <a:spcBef>
                <a:spcPts val="0"/>
              </a:spcBef>
              <a:spcAft>
                <a:spcPts val="0"/>
              </a:spcAft>
              <a:buFont typeface="Arial" panose="020B0604020202020204" pitchFamily="34" charset="0"/>
              <a:buChar char="•"/>
              <a:defRPr/>
            </a:pPr>
            <a:endParaRPr lang="en-GB" sz="2400" dirty="0" smtClean="0">
              <a:solidFill>
                <a:prstClr val="white"/>
              </a:solidFill>
              <a:latin typeface="Calibri"/>
            </a:endParaRPr>
          </a:p>
          <a:p>
            <a:pPr marL="342900" indent="-342900" fontAlgn="auto">
              <a:spcBef>
                <a:spcPts val="0"/>
              </a:spcBef>
              <a:spcAft>
                <a:spcPts val="0"/>
              </a:spcAft>
              <a:buFont typeface="Arial" panose="020B0604020202020204" pitchFamily="34" charset="0"/>
              <a:buChar char="•"/>
              <a:defRPr/>
            </a:pPr>
            <a:endParaRPr lang="en-GB" sz="2400" b="1" u="sng" dirty="0" smtClean="0">
              <a:solidFill>
                <a:prstClr val="white"/>
              </a:solidFill>
              <a:latin typeface="Calibri"/>
            </a:endParaRPr>
          </a:p>
          <a:p>
            <a:pPr marL="342900" indent="-342900" fontAlgn="auto">
              <a:spcBef>
                <a:spcPts val="0"/>
              </a:spcBef>
              <a:spcAft>
                <a:spcPts val="0"/>
              </a:spcAft>
              <a:buFont typeface="Arial" panose="020B0604020202020204" pitchFamily="34" charset="0"/>
              <a:buChar char="•"/>
              <a:defRPr/>
            </a:pPr>
            <a:endParaRPr lang="en-GB" sz="2400" b="1" u="sng" dirty="0">
              <a:solidFill>
                <a:prstClr val="white"/>
              </a:solidFill>
              <a:latin typeface="Calibri"/>
            </a:endParaRPr>
          </a:p>
        </p:txBody>
      </p:sp>
    </p:spTree>
    <p:extLst>
      <p:ext uri="{BB962C8B-B14F-4D97-AF65-F5344CB8AC3E}">
        <p14:creationId xmlns:p14="http://schemas.microsoft.com/office/powerpoint/2010/main" val="7881455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 y="-13894"/>
            <a:ext cx="9144002" cy="6359342"/>
          </a:xfrm>
          <a:prstGeom prst="rect">
            <a:avLst/>
          </a:prstGeom>
          <a:noFill/>
        </p:spPr>
        <p:txBody>
          <a:bodyPr wrap="square" lIns="540000" tIns="360000" rIns="540000" bIns="360000" rtlCol="0">
            <a:spAutoFit/>
          </a:bodyPr>
          <a:lstStyle/>
          <a:p>
            <a:pPr algn="just" fontAlgn="auto">
              <a:spcBef>
                <a:spcPts val="0"/>
              </a:spcBef>
              <a:spcAft>
                <a:spcPts val="0"/>
              </a:spcAft>
            </a:pPr>
            <a:r>
              <a:rPr lang="en-GB" sz="2400" b="1" u="sng" dirty="0" smtClean="0">
                <a:solidFill>
                  <a:srgbClr val="FFFFFF"/>
                </a:solidFill>
                <a:effectLst>
                  <a:outerShdw blurRad="38100" dist="38100" dir="2700000" algn="tl">
                    <a:srgbClr val="000000"/>
                  </a:outerShdw>
                </a:effectLst>
                <a:latin typeface="+mn-lt"/>
              </a:rPr>
              <a:t>5. War of Independence: Camus</a:t>
            </a:r>
            <a:r>
              <a:rPr lang="en-GB" sz="2400" b="1" u="sng" dirty="0">
                <a:solidFill>
                  <a:srgbClr val="FFFFFF"/>
                </a:solidFill>
                <a:effectLst>
                  <a:outerShdw blurRad="38100" dist="38100" dir="2700000" algn="tl">
                    <a:srgbClr val="000000"/>
                  </a:outerShdw>
                </a:effectLst>
                <a:latin typeface="+mn-lt"/>
              </a:rPr>
              <a:t>, ‘Algeria’</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smtClean="0">
              <a:ln>
                <a:noFill/>
              </a:ln>
              <a:solidFill>
                <a:prstClr val="white"/>
              </a:solidFill>
              <a:effectLst/>
              <a:uLnTx/>
              <a:uFillTx/>
              <a:latin typeface="Calibri"/>
              <a:cs typeface="+mn-cs"/>
            </a:endParaRPr>
          </a:p>
          <a:p>
            <a:pPr lvl="0" algn="just" fontAlgn="auto">
              <a:spcBef>
                <a:spcPts val="0"/>
              </a:spcBef>
              <a:spcAft>
                <a:spcPts val="0"/>
              </a:spcAft>
            </a:pPr>
            <a:r>
              <a:rPr lang="en-GB" sz="2800" b="1" dirty="0">
                <a:solidFill>
                  <a:prstClr val="white"/>
                </a:solidFill>
                <a:latin typeface="Calibri"/>
                <a:cs typeface="+mn-cs"/>
              </a:rPr>
              <a:t>“I have said and repeated that it is necessary to render justice to the </a:t>
            </a:r>
            <a:r>
              <a:rPr lang="en-GB" sz="2800" b="1" dirty="0" smtClean="0">
                <a:solidFill>
                  <a:prstClr val="white"/>
                </a:solidFill>
                <a:latin typeface="Calibri"/>
                <a:cs typeface="+mn-cs"/>
              </a:rPr>
              <a:t>Algerian people </a:t>
            </a:r>
            <a:r>
              <a:rPr lang="en-GB" sz="2800" b="1" dirty="0">
                <a:solidFill>
                  <a:prstClr val="white"/>
                </a:solidFill>
                <a:latin typeface="Calibri"/>
                <a:cs typeface="+mn-cs"/>
              </a:rPr>
              <a:t>and grant them a fully democratic </a:t>
            </a:r>
            <a:r>
              <a:rPr lang="en-GB" sz="2800" b="1" dirty="0" smtClean="0">
                <a:solidFill>
                  <a:prstClr val="white"/>
                </a:solidFill>
                <a:latin typeface="Calibri"/>
                <a:cs typeface="+mn-cs"/>
              </a:rPr>
              <a:t>regime — I </a:t>
            </a:r>
            <a:r>
              <a:rPr lang="en-GB" sz="2800" b="1" dirty="0">
                <a:solidFill>
                  <a:prstClr val="white"/>
                </a:solidFill>
                <a:latin typeface="Calibri"/>
                <a:cs typeface="+mn-cs"/>
              </a:rPr>
              <a:t>have </a:t>
            </a:r>
            <a:r>
              <a:rPr lang="en-GB" sz="2800" b="1" dirty="0" smtClean="0">
                <a:solidFill>
                  <a:prstClr val="white"/>
                </a:solidFill>
                <a:latin typeface="Calibri"/>
                <a:cs typeface="+mn-cs"/>
              </a:rPr>
              <a:t>always condemned </a:t>
            </a:r>
            <a:r>
              <a:rPr lang="en-GB" sz="2800" b="1" dirty="0">
                <a:solidFill>
                  <a:prstClr val="white"/>
                </a:solidFill>
                <a:latin typeface="Calibri"/>
                <a:cs typeface="+mn-cs"/>
              </a:rPr>
              <a:t>terror. I must also condemn a terrorism that is </a:t>
            </a:r>
            <a:r>
              <a:rPr lang="en-GB" sz="2800" b="1" dirty="0" smtClean="0">
                <a:solidFill>
                  <a:prstClr val="white"/>
                </a:solidFill>
                <a:latin typeface="Calibri"/>
                <a:cs typeface="+mn-cs"/>
              </a:rPr>
              <a:t>practiced blindly</a:t>
            </a:r>
            <a:r>
              <a:rPr lang="en-GB" sz="2800" b="1" dirty="0">
                <a:solidFill>
                  <a:prstClr val="white"/>
                </a:solidFill>
                <a:latin typeface="Calibri"/>
                <a:cs typeface="+mn-cs"/>
              </a:rPr>
              <a:t>, in the streets of Algiers for example, and that one day could </a:t>
            </a:r>
            <a:r>
              <a:rPr lang="en-GB" sz="2800" b="1" dirty="0" smtClean="0">
                <a:solidFill>
                  <a:prstClr val="white"/>
                </a:solidFill>
                <a:latin typeface="Calibri"/>
                <a:cs typeface="+mn-cs"/>
              </a:rPr>
              <a:t>strike my </a:t>
            </a:r>
            <a:r>
              <a:rPr lang="en-GB" sz="2800" b="1" dirty="0">
                <a:solidFill>
                  <a:prstClr val="white"/>
                </a:solidFill>
                <a:latin typeface="Calibri"/>
                <a:cs typeface="+mn-cs"/>
              </a:rPr>
              <a:t>mother or my family. I believe in justice, but I will defend my </a:t>
            </a:r>
            <a:r>
              <a:rPr lang="en-GB" sz="2800" b="1" dirty="0" smtClean="0">
                <a:solidFill>
                  <a:prstClr val="white"/>
                </a:solidFill>
                <a:latin typeface="Calibri"/>
                <a:cs typeface="+mn-cs"/>
              </a:rPr>
              <a:t>mother before justice”.</a:t>
            </a:r>
            <a:endParaRPr kumimoji="0" lang="en-GB" sz="2800" b="1" i="0" u="none" strike="noStrike" kern="1200" cap="none" spc="0" normalizeH="0" baseline="0" noProof="0" dirty="0" smtClean="0">
              <a:ln>
                <a:noFill/>
              </a:ln>
              <a:solidFill>
                <a:prstClr val="white"/>
              </a:solidFill>
              <a:effectLst/>
              <a:uLnTx/>
              <a:uFillTx/>
              <a:latin typeface="Calibri"/>
              <a:cs typeface="+mn-cs"/>
            </a:endParaRPr>
          </a:p>
          <a:p>
            <a:pPr lvl="0" algn="just" fontAlgn="auto">
              <a:spcBef>
                <a:spcPts val="0"/>
              </a:spcBef>
              <a:spcAft>
                <a:spcPts val="0"/>
              </a:spcAft>
            </a:pPr>
            <a:endParaRPr kumimoji="0" lang="en-GB" sz="2200" b="0" i="0" u="none" strike="noStrike" kern="1200" cap="none" spc="0" normalizeH="0" baseline="0" noProof="0" dirty="0" smtClean="0">
              <a:ln>
                <a:noFill/>
              </a:ln>
              <a:solidFill>
                <a:prstClr val="white"/>
              </a:solidFill>
              <a:effectLst/>
              <a:uLnTx/>
              <a:uFillTx/>
              <a:latin typeface="Calibri"/>
              <a:ea typeface="+mn-ea"/>
              <a:cs typeface="+mn-cs"/>
            </a:endParaRPr>
          </a:p>
          <a:p>
            <a:pPr marL="342900" lvl="0" indent="-342900" algn="r" fontAlgn="auto">
              <a:spcBef>
                <a:spcPts val="0"/>
              </a:spcBef>
              <a:spcAft>
                <a:spcPts val="0"/>
              </a:spcAft>
              <a:buFontTx/>
              <a:buChar char="-"/>
            </a:pPr>
            <a:r>
              <a:rPr lang="en-GB" dirty="0">
                <a:solidFill>
                  <a:prstClr val="white"/>
                </a:solidFill>
                <a:latin typeface="Calibri"/>
                <a:cs typeface="+mn-cs"/>
              </a:rPr>
              <a:t>Camus, </a:t>
            </a:r>
            <a:r>
              <a:rPr lang="en-GB" dirty="0" smtClean="0">
                <a:solidFill>
                  <a:prstClr val="white"/>
                </a:solidFill>
                <a:latin typeface="Calibri"/>
                <a:cs typeface="+mn-cs"/>
              </a:rPr>
              <a:t>cited </a:t>
            </a:r>
            <a:r>
              <a:rPr lang="en-GB" dirty="0">
                <a:solidFill>
                  <a:prstClr val="white"/>
                </a:solidFill>
                <a:latin typeface="Calibri"/>
                <a:cs typeface="+mn-cs"/>
              </a:rPr>
              <a:t>by </a:t>
            </a:r>
            <a:r>
              <a:rPr lang="en-GB" dirty="0" err="1" smtClean="0">
                <a:solidFill>
                  <a:prstClr val="white"/>
                </a:solidFill>
                <a:latin typeface="Calibri"/>
                <a:cs typeface="+mn-cs"/>
              </a:rPr>
              <a:t>Scherr</a:t>
            </a:r>
            <a:r>
              <a:rPr lang="en-GB" dirty="0" smtClean="0">
                <a:solidFill>
                  <a:prstClr val="white"/>
                </a:solidFill>
                <a:latin typeface="Calibri"/>
                <a:cs typeface="+mn-cs"/>
              </a:rPr>
              <a:t>, ‘</a:t>
            </a:r>
            <a:r>
              <a:rPr lang="en-GB" dirty="0">
                <a:solidFill>
                  <a:prstClr val="white"/>
                </a:solidFill>
                <a:latin typeface="Calibri"/>
                <a:cs typeface="+mn-cs"/>
              </a:rPr>
              <a:t>Albert Camus’s </a:t>
            </a:r>
            <a:r>
              <a:rPr lang="en-GB" i="1" dirty="0" err="1">
                <a:solidFill>
                  <a:prstClr val="white"/>
                </a:solidFill>
                <a:latin typeface="Calibri"/>
                <a:cs typeface="+mn-cs"/>
              </a:rPr>
              <a:t>L’Étranger</a:t>
            </a:r>
            <a:r>
              <a:rPr lang="en-GB" dirty="0">
                <a:solidFill>
                  <a:prstClr val="white"/>
                </a:solidFill>
                <a:latin typeface="Calibri"/>
                <a:cs typeface="+mn-cs"/>
              </a:rPr>
              <a:t> and “</a:t>
            </a:r>
            <a:r>
              <a:rPr lang="en-GB" i="1" dirty="0">
                <a:solidFill>
                  <a:prstClr val="white"/>
                </a:solidFill>
                <a:latin typeface="Calibri"/>
                <a:cs typeface="+mn-cs"/>
              </a:rPr>
              <a:t>Les </a:t>
            </a:r>
            <a:r>
              <a:rPr lang="en-GB" i="1" dirty="0" err="1" smtClean="0">
                <a:solidFill>
                  <a:prstClr val="white"/>
                </a:solidFill>
                <a:latin typeface="Calibri"/>
                <a:cs typeface="+mn-cs"/>
              </a:rPr>
              <a:t>Muets</a:t>
            </a:r>
            <a:r>
              <a:rPr lang="en-GB" dirty="0" smtClean="0">
                <a:solidFill>
                  <a:prstClr val="white"/>
                </a:solidFill>
                <a:latin typeface="Calibri"/>
                <a:cs typeface="+mn-cs"/>
              </a:rPr>
              <a:t>,’ p. 80</a:t>
            </a:r>
            <a:endParaRPr kumimoji="0" lang="en-GB" b="0" i="0" u="none" strike="noStrike" kern="1200" cap="none" spc="0" normalizeH="0" baseline="0" noProof="0" dirty="0" smtClean="0">
              <a:ln>
                <a:noFill/>
              </a:ln>
              <a:solidFill>
                <a:prstClr val="white"/>
              </a:solidFill>
              <a:effectLst/>
              <a:uLnTx/>
              <a:uFillTx/>
              <a:latin typeface="Calibri"/>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smtClean="0">
              <a:ln>
                <a:noFill/>
              </a:ln>
              <a:solidFill>
                <a:prstClr val="white"/>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smtClean="0">
              <a:ln>
                <a:noFill/>
              </a:ln>
              <a:solidFill>
                <a:prstClr val="white"/>
              </a:solidFill>
              <a:effectLst/>
              <a:uLnTx/>
              <a:uFillTx/>
              <a:latin typeface="Calibri"/>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dirty="0" smtClean="0">
              <a:ln>
                <a:noFill/>
              </a:ln>
              <a:solidFill>
                <a:prstClr val="white"/>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800" b="1" i="1"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Calibri"/>
              <a:ea typeface="+mn-ea"/>
              <a:cs typeface="+mn-cs"/>
            </a:endParaRPr>
          </a:p>
        </p:txBody>
      </p:sp>
    </p:spTree>
    <p:extLst>
      <p:ext uri="{BB962C8B-B14F-4D97-AF65-F5344CB8AC3E}">
        <p14:creationId xmlns:p14="http://schemas.microsoft.com/office/powerpoint/2010/main" val="97188642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0" y="-13894"/>
            <a:ext cx="9144000" cy="1404140"/>
          </a:xfrm>
          <a:prstGeom prst="rect">
            <a:avLst/>
          </a:prstGeom>
          <a:noFill/>
        </p:spPr>
        <p:txBody>
          <a:bodyPr wrap="square" lIns="540000" tIns="360000" rIns="540000" bIns="360000" rtlCol="0">
            <a:spAutoFit/>
          </a:bodyPr>
          <a:lstStyle/>
          <a:p>
            <a:pPr algn="ctr"/>
            <a:r>
              <a:rPr lang="en-GB" sz="2200" b="1" dirty="0" smtClean="0">
                <a:effectLst>
                  <a:outerShdw blurRad="38100" dist="38100" dir="2700000" algn="tl">
                    <a:srgbClr val="000000">
                      <a:alpha val="43137"/>
                    </a:srgbClr>
                  </a:outerShdw>
                </a:effectLst>
              </a:rPr>
              <a:t> </a:t>
            </a:r>
          </a:p>
          <a:p>
            <a:pPr algn="r"/>
            <a:endParaRPr lang="en-GB" sz="2200" b="1" dirty="0">
              <a:solidFill>
                <a:srgbClr val="FF0000"/>
              </a:solidFill>
              <a:effectLst>
                <a:outerShdw blurRad="38100" dist="38100" dir="2700000" algn="tl">
                  <a:srgbClr val="000000">
                    <a:alpha val="43137"/>
                  </a:srgbClr>
                </a:outerShdw>
              </a:effectLst>
            </a:endParaRPr>
          </a:p>
        </p:txBody>
      </p:sp>
      <p:sp>
        <p:nvSpPr>
          <p:cNvPr id="9" name="Rectangle 8"/>
          <p:cNvSpPr/>
          <p:nvPr/>
        </p:nvSpPr>
        <p:spPr>
          <a:xfrm>
            <a:off x="-61313" y="-188328"/>
            <a:ext cx="9159876" cy="2721763"/>
          </a:xfrm>
          <a:prstGeom prst="rect">
            <a:avLst/>
          </a:prstGeom>
        </p:spPr>
        <p:txBody>
          <a:bodyPr lIns="540000" tIns="540000" rIns="540000" bIns="540000">
            <a:spAutoFit/>
          </a:bodyPr>
          <a:lstStyle/>
          <a:p>
            <a:pPr>
              <a:defRPr/>
            </a:pPr>
            <a:r>
              <a:rPr lang="en-GB" sz="2400" b="1" u="sng" dirty="0" smtClean="0">
                <a:solidFill>
                  <a:prstClr val="white"/>
                </a:solidFill>
                <a:latin typeface="+mn-lt"/>
                <a:cs typeface="Arial" charset="0"/>
              </a:rPr>
              <a:t>5. War of Independence:  </a:t>
            </a:r>
            <a:r>
              <a:rPr lang="en-GB" sz="2400" b="1" i="1" u="sng" dirty="0" smtClean="0">
                <a:solidFill>
                  <a:prstClr val="white"/>
                </a:solidFill>
                <a:latin typeface="+mn-lt"/>
                <a:cs typeface="Arial" charset="0"/>
              </a:rPr>
              <a:t>The Battle of Algiers </a:t>
            </a:r>
            <a:r>
              <a:rPr lang="en-GB" sz="2400" b="1" u="sng" dirty="0" smtClean="0">
                <a:solidFill>
                  <a:prstClr val="white"/>
                </a:solidFill>
                <a:latin typeface="+mn-lt"/>
                <a:cs typeface="Arial" charset="0"/>
              </a:rPr>
              <a:t>(1966)</a:t>
            </a:r>
            <a:endParaRPr lang="en-GB" sz="2400" b="1" i="1" u="sng" dirty="0" smtClean="0">
              <a:solidFill>
                <a:prstClr val="white"/>
              </a:solidFill>
              <a:latin typeface="+mn-lt"/>
              <a:cs typeface="Arial" charset="0"/>
            </a:endParaRPr>
          </a:p>
          <a:p>
            <a:pPr>
              <a:defRPr/>
            </a:pPr>
            <a:endParaRPr lang="en-GB" sz="1000" b="1" u="sng" dirty="0" smtClean="0">
              <a:solidFill>
                <a:prstClr val="white"/>
              </a:solidFill>
              <a:cs typeface="Arial" charset="0"/>
            </a:endParaRPr>
          </a:p>
          <a:p>
            <a:pPr marL="342900" indent="-342900">
              <a:buFont typeface="Arial" panose="020B0604020202020204" pitchFamily="34" charset="0"/>
              <a:buChar char="•"/>
              <a:defRPr/>
            </a:pPr>
            <a:endParaRPr lang="en-GB" sz="2400" dirty="0" smtClean="0">
              <a:solidFill>
                <a:prstClr val="white"/>
              </a:solidFill>
              <a:cs typeface="Arial" charset="0"/>
            </a:endParaRPr>
          </a:p>
          <a:p>
            <a:pPr marL="342900" indent="-342900">
              <a:buFont typeface="Arial" panose="020B0604020202020204" pitchFamily="34" charset="0"/>
              <a:buChar char="•"/>
              <a:defRPr/>
            </a:pPr>
            <a:endParaRPr lang="en-GB" sz="2400" b="1" u="sng" dirty="0" smtClean="0">
              <a:solidFill>
                <a:prstClr val="white"/>
              </a:solidFill>
              <a:cs typeface="Arial" charset="0"/>
            </a:endParaRPr>
          </a:p>
          <a:p>
            <a:pPr marL="342900" indent="-342900">
              <a:buFont typeface="Arial" panose="020B0604020202020204" pitchFamily="34" charset="0"/>
              <a:buChar char="•"/>
              <a:defRPr/>
            </a:pPr>
            <a:endParaRPr lang="en-GB" sz="2400" b="1" u="sng" dirty="0">
              <a:solidFill>
                <a:prstClr val="white"/>
              </a:solidFill>
              <a:cs typeface="Arial" charset="0"/>
            </a:endParaRPr>
          </a:p>
        </p:txBody>
      </p:sp>
      <p:pic>
        <p:nvPicPr>
          <p:cNvPr id="112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86754" y="914946"/>
            <a:ext cx="3536896" cy="20322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86754" y="2908996"/>
            <a:ext cx="3536896" cy="19541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8"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9747" y="918247"/>
            <a:ext cx="3605790" cy="25913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9" name="Picture 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0" y="3509608"/>
            <a:ext cx="3546431" cy="19948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71"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67226" y="4863132"/>
            <a:ext cx="3556424" cy="19948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73" name="Picture 9"/>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3792" y="5504476"/>
            <a:ext cx="2680841" cy="14483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74" name="Picture 10"/>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36157" y="918247"/>
            <a:ext cx="2316163" cy="5761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21234062"/>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Executive">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1895</TotalTime>
  <Words>2698</Words>
  <Application>Microsoft Office PowerPoint</Application>
  <PresentationFormat>On-screen Show (4:3)</PresentationFormat>
  <Paragraphs>367</Paragraphs>
  <Slides>35</Slides>
  <Notes>26</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35</vt:i4>
      </vt:variant>
    </vt:vector>
  </HeadingPairs>
  <TitlesOfParts>
    <vt:vector size="38" baseType="lpstr">
      <vt:lpstr>Arial</vt:lpstr>
      <vt:lpstr>Calibri</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Alex</dc:creator>
  <cp:lastModifiedBy>Alexander Scott</cp:lastModifiedBy>
  <cp:revision>105</cp:revision>
  <cp:lastPrinted>2017-03-13T13:58:57Z</cp:lastPrinted>
  <dcterms:created xsi:type="dcterms:W3CDTF">2016-03-04T10:58:26Z</dcterms:created>
  <dcterms:modified xsi:type="dcterms:W3CDTF">2018-12-11T13:01:28Z</dcterms:modified>
</cp:coreProperties>
</file>