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6" r:id="rId1"/>
  </p:sldMasterIdLst>
  <p:notesMasterIdLst>
    <p:notesMasterId r:id="rId40"/>
  </p:notesMasterIdLst>
  <p:sldIdLst>
    <p:sldId id="257" r:id="rId2"/>
    <p:sldId id="408" r:id="rId3"/>
    <p:sldId id="407" r:id="rId4"/>
    <p:sldId id="345" r:id="rId5"/>
    <p:sldId id="309" r:id="rId6"/>
    <p:sldId id="351" r:id="rId7"/>
    <p:sldId id="352" r:id="rId8"/>
    <p:sldId id="353" r:id="rId9"/>
    <p:sldId id="355" r:id="rId10"/>
    <p:sldId id="414" r:id="rId11"/>
    <p:sldId id="356" r:id="rId12"/>
    <p:sldId id="415" r:id="rId13"/>
    <p:sldId id="362" r:id="rId14"/>
    <p:sldId id="409" r:id="rId15"/>
    <p:sldId id="363" r:id="rId16"/>
    <p:sldId id="364" r:id="rId17"/>
    <p:sldId id="411" r:id="rId18"/>
    <p:sldId id="413" r:id="rId19"/>
    <p:sldId id="410" r:id="rId20"/>
    <p:sldId id="329" r:id="rId21"/>
    <p:sldId id="330" r:id="rId22"/>
    <p:sldId id="331" r:id="rId23"/>
    <p:sldId id="336" r:id="rId24"/>
    <p:sldId id="337" r:id="rId25"/>
    <p:sldId id="338" r:id="rId26"/>
    <p:sldId id="339" r:id="rId27"/>
    <p:sldId id="340" r:id="rId28"/>
    <p:sldId id="341" r:id="rId29"/>
    <p:sldId id="342" r:id="rId30"/>
    <p:sldId id="343" r:id="rId31"/>
    <p:sldId id="344" r:id="rId32"/>
    <p:sldId id="416" r:id="rId33"/>
    <p:sldId id="346" r:id="rId34"/>
    <p:sldId id="347" r:id="rId35"/>
    <p:sldId id="348" r:id="rId36"/>
    <p:sldId id="349" r:id="rId37"/>
    <p:sldId id="350" r:id="rId38"/>
    <p:sldId id="406" r:id="rId3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254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851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480DEF-2B98-4002-B2C6-0712EAE52221}" type="slidenum">
              <a:rPr lang="zh-CN" altLang="en-GB" smtClean="0"/>
              <a:pPr/>
              <a:t>13</a:t>
            </a:fld>
            <a:endParaRPr lang="en-GB" altLang="zh-CN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5265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C85BA0-19A4-4742-819D-B98152A1BF9F}" type="slidenum">
              <a:rPr lang="zh-CN" altLang="en-GB" smtClean="0"/>
              <a:pPr/>
              <a:t>16</a:t>
            </a:fld>
            <a:endParaRPr lang="en-GB" altLang="zh-CN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483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38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591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  <a:prstGeom prst="rect">
            <a:avLst/>
          </a:prstGeom>
        </p:spPr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429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60874" y="327514"/>
            <a:ext cx="7429499" cy="65321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0" y="1124744"/>
            <a:ext cx="7429499" cy="54057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57398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659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1158875"/>
            <a:ext cx="3658792" cy="536646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1158875"/>
            <a:ext cx="3656408" cy="536646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3534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951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fld id="{48A87A34-81AB-432B-8DAE-1953F412C126}" type="datetimeFigureOut">
              <a:rPr lang="en-US" smtClean="0"/>
              <a:t>9/27/2022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2587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28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94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569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440765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737845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80862533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831307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47766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219540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2482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5883277"/>
            <a:ext cx="20574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59" y="5883276"/>
            <a:ext cx="4679482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87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59" y="234647"/>
            <a:ext cx="7429499" cy="83215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1149348"/>
            <a:ext cx="7429499" cy="52911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769667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  <p:sldLayoutId id="2147483760" r:id="rId14"/>
    <p:sldLayoutId id="2147483761" r:id="rId15"/>
    <p:sldLayoutId id="2147483762" r:id="rId16"/>
    <p:sldLayoutId id="2147483763" r:id="rId1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57224" y="2199330"/>
            <a:ext cx="6480048" cy="1372546"/>
          </a:xfrm>
        </p:spPr>
        <p:txBody>
          <a:bodyPr>
            <a:normAutofit/>
          </a:bodyPr>
          <a:lstStyle/>
          <a:p>
            <a:r>
              <a:rPr lang="en-GB" dirty="0"/>
              <a:t>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78034" y="3908648"/>
            <a:ext cx="6480048" cy="1752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dirty="0"/>
              <a:t>1: Doing Research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Microcourse</a:t>
            </a:r>
            <a:r>
              <a:rPr lang="en-GB" dirty="0"/>
              <a:t>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To underpin the third year Independent Project by providing students with the knowledge and skills needed to design a research project and write a concise project proposal for it.  </a:t>
            </a:r>
          </a:p>
          <a:p>
            <a:pPr lvl="0"/>
            <a:r>
              <a:rPr lang="en-GB" dirty="0"/>
              <a:t>To provide pointers to information sources to support the student’s search for project-related information in their field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739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Intended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/>
              <a:t>Upon the successful completion of this module, the student should be able to:</a:t>
            </a:r>
          </a:p>
          <a:p>
            <a:pPr lvl="0"/>
            <a:r>
              <a:rPr lang="en-GB" dirty="0"/>
              <a:t>Review critically the current research literature pertinent to a research topic and communicate the results of the research to specialist and non-specialist audiences.</a:t>
            </a:r>
          </a:p>
          <a:p>
            <a:pPr lvl="0"/>
            <a:r>
              <a:rPr lang="en-GB" dirty="0"/>
              <a:t>Demonstrate a sound understanding of project design and use this to produce a proposal suitable for an Independent Project that meets ethical and sustainability guidelines.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706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Brief Research Proposal</a:t>
            </a:r>
          </a:p>
          <a:p>
            <a:r>
              <a:rPr lang="en-GB" dirty="0"/>
              <a:t>1500 Words</a:t>
            </a:r>
          </a:p>
          <a:p>
            <a:r>
              <a:rPr lang="en-GB" dirty="0"/>
              <a:t>Describes your 3</a:t>
            </a:r>
            <a:r>
              <a:rPr lang="en-GB" baseline="30000" dirty="0"/>
              <a:t>rd</a:t>
            </a:r>
            <a:r>
              <a:rPr lang="en-GB" dirty="0"/>
              <a:t> year Independent Project</a:t>
            </a:r>
          </a:p>
          <a:p>
            <a:r>
              <a:rPr lang="en-GB" dirty="0"/>
              <a:t>Deadline: 16:00, Monday October 17</a:t>
            </a:r>
            <a:r>
              <a:rPr lang="en-GB" baseline="30000" dirty="0"/>
              <a:t>th</a:t>
            </a:r>
            <a:r>
              <a:rPr lang="en-GB" dirty="0"/>
              <a:t> 2021</a:t>
            </a:r>
          </a:p>
        </p:txBody>
      </p:sp>
    </p:spTree>
    <p:extLst>
      <p:ext uri="{BB962C8B-B14F-4D97-AF65-F5344CB8AC3E}">
        <p14:creationId xmlns:p14="http://schemas.microsoft.com/office/powerpoint/2010/main" val="2228177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Aims &amp; Objectives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/>
              <a:t>Research aims and objectives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Most research topics have one overarching aim </a:t>
            </a:r>
          </a:p>
          <a:p>
            <a:pPr lvl="1"/>
            <a:r>
              <a:rPr lang="en-GB" altLang="zh-CN" dirty="0"/>
              <a:t>The broad thing you are trying to achieve</a:t>
            </a:r>
          </a:p>
          <a:p>
            <a:pPr lvl="1"/>
            <a:r>
              <a:rPr lang="en-GB" altLang="zh-CN" dirty="0"/>
              <a:t>Often mirrored in the title of the research</a:t>
            </a:r>
          </a:p>
          <a:p>
            <a:r>
              <a:rPr lang="en-GB" altLang="zh-CN" dirty="0"/>
              <a:t>This aim is then broken down into research objectives (typically 3 or 4)</a:t>
            </a:r>
          </a:p>
          <a:p>
            <a:pPr lvl="1"/>
            <a:r>
              <a:rPr lang="en-GB" altLang="zh-CN" dirty="0"/>
              <a:t>The </a:t>
            </a:r>
            <a:r>
              <a:rPr lang="en-GB" altLang="zh-CN" b="1" dirty="0"/>
              <a:t>things</a:t>
            </a:r>
            <a:r>
              <a:rPr lang="en-GB" altLang="zh-CN" dirty="0"/>
              <a:t> </a:t>
            </a:r>
            <a:r>
              <a:rPr lang="en-GB" altLang="zh-CN" b="1" dirty="0"/>
              <a:t>you will do </a:t>
            </a:r>
            <a:r>
              <a:rPr lang="en-GB" altLang="zh-CN" dirty="0"/>
              <a:t>to achieve the aim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116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/>
              <a:t>Research hypothesis</a:t>
            </a:r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56060" y="1052736"/>
            <a:ext cx="7429499" cy="5472607"/>
          </a:xfrm>
        </p:spPr>
        <p:txBody>
          <a:bodyPr>
            <a:normAutofit/>
          </a:bodyPr>
          <a:lstStyle/>
          <a:p>
            <a:r>
              <a:rPr lang="en-GB" altLang="zh-CN" dirty="0"/>
              <a:t>Instead of an aim, you may prefer to use a research hypothesis, which is a statement which needs to be proved or disproved. For example…</a:t>
            </a:r>
          </a:p>
          <a:p>
            <a:pPr lvl="1"/>
            <a:r>
              <a:rPr lang="en-GB" altLang="zh-CN" sz="2400" dirty="0"/>
              <a:t>Network configuration A is more resilient than network configuration B</a:t>
            </a:r>
          </a:p>
          <a:p>
            <a:endParaRPr lang="en-GB" altLang="zh-CN" dirty="0"/>
          </a:p>
          <a:p>
            <a:r>
              <a:rPr lang="en-GB" altLang="zh-CN" dirty="0"/>
              <a:t>You would then specify the objectives necessary to test that hypothesis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828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 following three projects, define an aim or hypothesis</a:t>
            </a:r>
          </a:p>
          <a:p>
            <a:pPr lvl="1"/>
            <a:r>
              <a:rPr lang="en-GB" dirty="0"/>
              <a:t>Investigating the factors responsible for the spread of Covid-19 through Wales</a:t>
            </a:r>
          </a:p>
          <a:p>
            <a:pPr lvl="1"/>
            <a:r>
              <a:rPr lang="en-GB" dirty="0"/>
              <a:t>Finding out the network structure for a smart house</a:t>
            </a:r>
          </a:p>
          <a:p>
            <a:pPr lvl="1"/>
            <a:r>
              <a:rPr lang="en-GB" dirty="0"/>
              <a:t>Analyse how organisations use social media for PR purposes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848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/>
              <a:t>How to phrase research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altLang="zh-CN" dirty="0"/>
              <a:t>The phrasing of objectives must include higher order verbs that indicate that this is level 5 or 6 standard of work.  For example, ‘to evaluate critically…’, ‘to analyse the…’, ‘to design and develop…’, etc.  Don’t use verbs such as ‘list’, ‘state’ because they are too easy to achieve</a:t>
            </a:r>
          </a:p>
        </p:txBody>
      </p:sp>
    </p:spTree>
    <p:extLst>
      <p:ext uri="{BB962C8B-B14F-4D97-AF65-F5344CB8AC3E}">
        <p14:creationId xmlns:p14="http://schemas.microsoft.com/office/powerpoint/2010/main" val="46479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/>
              <a:t>How to phrase research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altLang="zh-CN" b="1" dirty="0"/>
              <a:t>Research question: </a:t>
            </a:r>
            <a:r>
              <a:rPr lang="en-GB" altLang="zh-CN" dirty="0"/>
              <a:t>Why have organisations introduced project teams for hardware development?</a:t>
            </a:r>
          </a:p>
          <a:p>
            <a:r>
              <a:rPr lang="en-GB" altLang="zh-CN" b="1" dirty="0"/>
              <a:t>Research objective: </a:t>
            </a:r>
            <a:r>
              <a:rPr lang="en-GB" altLang="zh-CN" dirty="0"/>
              <a:t>To analyse organisations’ objectives for hardware development project teams</a:t>
            </a:r>
          </a:p>
          <a:p>
            <a:endParaRPr lang="en-GB" altLang="zh-CN" sz="1200" dirty="0"/>
          </a:p>
          <a:p>
            <a:r>
              <a:rPr lang="en-GB" altLang="zh-CN" b="1" dirty="0"/>
              <a:t>Research question: </a:t>
            </a:r>
            <a:r>
              <a:rPr lang="en-GB" altLang="zh-CN" dirty="0"/>
              <a:t>How can the effectiveness of hardware development project teams be measured?</a:t>
            </a:r>
            <a:endParaRPr lang="en-US" dirty="0"/>
          </a:p>
          <a:p>
            <a:r>
              <a:rPr lang="en-GB" altLang="zh-CN" b="1" dirty="0"/>
              <a:t>Research objective: </a:t>
            </a:r>
            <a:r>
              <a:rPr lang="en-GB" altLang="zh-CN" dirty="0"/>
              <a:t>To establish suitable effectiveness criteria for hardware development project teams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52122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/>
              <a:t>Phrasing research objectives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856060" y="980728"/>
            <a:ext cx="7429499" cy="5760639"/>
          </a:xfrm>
        </p:spPr>
        <p:txBody>
          <a:bodyPr>
            <a:normAutofit/>
          </a:bodyPr>
          <a:lstStyle/>
          <a:p>
            <a:r>
              <a:rPr lang="en-GB" altLang="zh-CN" sz="2800" dirty="0"/>
              <a:t>Consider the SMART test.  Are your objectives:</a:t>
            </a:r>
          </a:p>
          <a:p>
            <a:pPr lvl="1"/>
            <a:r>
              <a:rPr lang="en-GB" altLang="zh-CN" sz="2400" dirty="0"/>
              <a:t>Specific</a:t>
            </a:r>
          </a:p>
          <a:p>
            <a:pPr lvl="2"/>
            <a:r>
              <a:rPr lang="en-GB" altLang="zh-CN" sz="2000" dirty="0"/>
              <a:t>What precisely do you hope to achieve?</a:t>
            </a:r>
          </a:p>
          <a:p>
            <a:pPr lvl="1"/>
            <a:r>
              <a:rPr lang="en-GB" altLang="zh-CN" sz="2400" dirty="0"/>
              <a:t>Measurable</a:t>
            </a:r>
          </a:p>
          <a:p>
            <a:pPr lvl="2"/>
            <a:r>
              <a:rPr lang="en-GB" altLang="zh-CN" sz="2000" dirty="0"/>
              <a:t>How will you determine if you’ve achieved your objectives?</a:t>
            </a:r>
          </a:p>
          <a:p>
            <a:pPr lvl="1"/>
            <a:r>
              <a:rPr lang="en-GB" altLang="zh-CN" sz="2400" dirty="0"/>
              <a:t>Achievable?</a:t>
            </a:r>
          </a:p>
          <a:p>
            <a:pPr lvl="2"/>
            <a:r>
              <a:rPr lang="en-GB" altLang="zh-CN" sz="2000" dirty="0"/>
              <a:t>Can it be done</a:t>
            </a:r>
          </a:p>
          <a:p>
            <a:pPr lvl="1"/>
            <a:r>
              <a:rPr lang="en-GB" altLang="zh-CN" sz="2400" dirty="0"/>
              <a:t>Realistic?</a:t>
            </a:r>
          </a:p>
          <a:p>
            <a:pPr lvl="2"/>
            <a:r>
              <a:rPr lang="en-GB" altLang="zh-CN" sz="2000" dirty="0"/>
              <a:t>Can </a:t>
            </a:r>
            <a:r>
              <a:rPr lang="en-GB" altLang="zh-CN" sz="2000" u="sng" dirty="0"/>
              <a:t>you</a:t>
            </a:r>
            <a:r>
              <a:rPr lang="en-GB" altLang="zh-CN" sz="2000" dirty="0"/>
              <a:t> do it?</a:t>
            </a:r>
          </a:p>
          <a:p>
            <a:pPr lvl="1"/>
            <a:r>
              <a:rPr lang="en-GB" altLang="zh-CN" sz="2400" dirty="0"/>
              <a:t>Time bound?</a:t>
            </a:r>
          </a:p>
          <a:p>
            <a:pPr lvl="2"/>
            <a:r>
              <a:rPr lang="en-GB" altLang="zh-CN" sz="2000" dirty="0"/>
              <a:t>Can you deliver the project during the study period?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2827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9F0CD-F95F-477C-AF27-E5F13E005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Review of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A136C-6EA5-4406-BE61-334DD501C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Before you can answer these questions you will probably have to do a bit of background reading</a:t>
            </a:r>
          </a:p>
          <a:p>
            <a:r>
              <a:rPr lang="en-GB" altLang="zh-CN" dirty="0"/>
              <a:t>The literature review shows what other people asking similar questions have discovered: </a:t>
            </a:r>
          </a:p>
          <a:p>
            <a:pPr lvl="1"/>
            <a:r>
              <a:rPr lang="en-GB" altLang="zh-CN" dirty="0"/>
              <a:t>‘There is little point in reinventing the wheel…the work that you do is not done in a vacuum, but builds on the ideas of other people who have studied the field before you.  This requires you to describe what has been published, and to marshal the information in a relevant and critical way.’ </a:t>
            </a:r>
            <a:r>
              <a:rPr lang="en-GB" altLang="zh-CN" dirty="0" err="1"/>
              <a:t>Jankowicz</a:t>
            </a:r>
            <a:r>
              <a:rPr lang="en-GB" altLang="zh-CN" dirty="0"/>
              <a:t> (2005, p. 161)</a:t>
            </a:r>
          </a:p>
          <a:p>
            <a:r>
              <a:rPr lang="en-GB" altLang="zh-CN" dirty="0"/>
              <a:t>The review helps you understand the topic under consideration, and provides you with a point of evaluation for your conclusions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0767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8"/>
          <p:cNvSpPr txBox="1">
            <a:spLocks noChangeArrowheads="1"/>
          </p:cNvSpPr>
          <p:nvPr/>
        </p:nvSpPr>
        <p:spPr bwMode="auto">
          <a:xfrm>
            <a:off x="298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1200" dirty="0">
                <a:latin typeface="Arial" charset="0"/>
                <a:ea typeface="宋体" charset="-122"/>
              </a:rPr>
              <a:t>Figure 2  </a:t>
            </a:r>
            <a:r>
              <a:rPr lang="en-US" dirty="0">
                <a:latin typeface="Arial" charset="0"/>
              </a:rPr>
              <a:t>The literature review process</a:t>
            </a:r>
          </a:p>
          <a:p>
            <a:pPr>
              <a:spcBef>
                <a:spcPct val="50000"/>
              </a:spcBef>
            </a:pPr>
            <a:r>
              <a:rPr lang="en-US" sz="800" i="1" dirty="0">
                <a:latin typeface="Arial" charset="0"/>
              </a:rPr>
              <a:t>Source</a:t>
            </a:r>
            <a:r>
              <a:rPr lang="en-US" sz="800" dirty="0">
                <a:latin typeface="Arial" charset="0"/>
              </a:rPr>
              <a:t>: © Mark Saunders, Philip Lewis, Adrian Thornhill and Martin Jenkins 2003</a:t>
            </a:r>
          </a:p>
        </p:txBody>
      </p:sp>
      <p:pic>
        <p:nvPicPr>
          <p:cNvPr id="14339" name="Picture 23" descr="C03NF0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27325" y="422275"/>
            <a:ext cx="3641725" cy="537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80591512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matter what the project, it’s important to ensure that it is grounded in the current literature</a:t>
            </a:r>
          </a:p>
          <a:p>
            <a:r>
              <a:rPr lang="en-GB" dirty="0"/>
              <a:t>This ensures that the research is practical, and helps identify any common approaches or pitfalls that exist in the field</a:t>
            </a:r>
          </a:p>
          <a:p>
            <a:r>
              <a:rPr lang="en-GB" dirty="0"/>
              <a:t>It also allows the researcher to identify the key works, research groups, and professionals in the field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345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Literature Review</a:t>
            </a:r>
            <a:endParaRPr lang="en-US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/>
              <a:t>Not a summary, or annotated bibliography</a:t>
            </a:r>
          </a:p>
          <a:p>
            <a:r>
              <a:rPr lang="en-GB" altLang="zh-CN" dirty="0"/>
              <a:t>Builds up an argument for your particular research</a:t>
            </a:r>
          </a:p>
          <a:p>
            <a:r>
              <a:rPr lang="en-GB" altLang="zh-CN" dirty="0"/>
              <a:t>There is a mass of secondary literature available </a:t>
            </a:r>
          </a:p>
          <a:p>
            <a:pPr lvl="1"/>
            <a:r>
              <a:rPr lang="en-GB" altLang="zh-CN" dirty="0"/>
              <a:t>Begin with </a:t>
            </a:r>
            <a:r>
              <a:rPr lang="en-GB" altLang="zh-CN" b="1" dirty="0"/>
              <a:t>general</a:t>
            </a:r>
            <a:r>
              <a:rPr lang="en-GB" altLang="zh-CN" dirty="0"/>
              <a:t> texts before moving to more </a:t>
            </a:r>
            <a:r>
              <a:rPr lang="en-GB" altLang="zh-CN" b="1" dirty="0"/>
              <a:t>specific</a:t>
            </a:r>
            <a:r>
              <a:rPr lang="en-GB" altLang="zh-CN" dirty="0"/>
              <a:t> material (macro and micro)</a:t>
            </a:r>
          </a:p>
          <a:p>
            <a:r>
              <a:rPr lang="en-GB" altLang="zh-CN" dirty="0"/>
              <a:t>Use a range of sources &amp; viewpoints (e.g. academic, governmental, industrial sources)</a:t>
            </a:r>
          </a:p>
          <a:p>
            <a:r>
              <a:rPr lang="en-GB" altLang="zh-CN" dirty="0"/>
              <a:t>Use a range of types of source – journals, books, conference papers, internet articles, industry, etc.</a:t>
            </a:r>
          </a:p>
        </p:txBody>
      </p:sp>
    </p:spTree>
    <p:extLst>
      <p:ext uri="{BB962C8B-B14F-4D97-AF65-F5344CB8AC3E}">
        <p14:creationId xmlns:p14="http://schemas.microsoft.com/office/powerpoint/2010/main" val="1053420318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298450" y="5884863"/>
            <a:ext cx="85344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>
                <a:latin typeface="Arial" charset="0"/>
              </a:rPr>
              <a:t>Figure 3 Literature sources available (Saunders et al 2007)</a:t>
            </a:r>
          </a:p>
        </p:txBody>
      </p:sp>
      <p:pic>
        <p:nvPicPr>
          <p:cNvPr id="16387" name="Picture 4" descr="C03NF00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6563" y="1192213"/>
            <a:ext cx="8251825" cy="454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92853890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Mindmapping</a:t>
            </a:r>
            <a:r>
              <a:rPr lang="en-GB" dirty="0"/>
              <a:t> Your Literature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Mind maps (spider diagrams) are an excellent way of recording a literature review</a:t>
            </a:r>
          </a:p>
          <a:p>
            <a:r>
              <a:rPr lang="en-GB" dirty="0"/>
              <a:t>These show not only what you have discovered, but also how things relate to each other</a:t>
            </a:r>
          </a:p>
          <a:p>
            <a:r>
              <a:rPr lang="en-GB" dirty="0"/>
              <a:t>This is particularly useful in structuring a document</a:t>
            </a:r>
          </a:p>
          <a:p>
            <a:pPr lvl="1"/>
            <a:r>
              <a:rPr lang="en-GB" dirty="0"/>
              <a:t>Each large branch of the diagram is a section</a:t>
            </a:r>
          </a:p>
          <a:p>
            <a:pPr lvl="1"/>
            <a:r>
              <a:rPr lang="en-GB" dirty="0"/>
              <a:t>Each sub-branch is a sub-section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8186738" y="612775"/>
            <a:ext cx="957262" cy="4572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F912FDC1-C426-46F0-A50A-E2690F78E5D8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3882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 Maps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303" y="1412776"/>
            <a:ext cx="7272808" cy="528931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315462" y="6589933"/>
            <a:ext cx="17185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From gogeometry.com</a:t>
            </a:r>
          </a:p>
        </p:txBody>
      </p:sp>
    </p:spTree>
    <p:extLst>
      <p:ext uri="{BB962C8B-B14F-4D97-AF65-F5344CB8AC3E}">
        <p14:creationId xmlns:p14="http://schemas.microsoft.com/office/powerpoint/2010/main" val="15094007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Software to aid referencing </a:t>
            </a:r>
            <a:endParaRPr lang="en-US"/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Free reference managers</a:t>
            </a:r>
          </a:p>
          <a:p>
            <a:pPr lvl="1"/>
            <a:r>
              <a:rPr lang="en-US" dirty="0" err="1"/>
              <a:t>Docear</a:t>
            </a:r>
            <a:r>
              <a:rPr lang="en-US" dirty="0"/>
              <a:t>, Zotero, Mendeley, </a:t>
            </a:r>
            <a:r>
              <a:rPr lang="en-US" dirty="0" err="1"/>
              <a:t>BibDesk</a:t>
            </a:r>
            <a:endParaRPr lang="en-US" dirty="0"/>
          </a:p>
          <a:p>
            <a:r>
              <a:rPr lang="en-US" dirty="0"/>
              <a:t>Other reference managers</a:t>
            </a:r>
          </a:p>
          <a:p>
            <a:pPr lvl="1"/>
            <a:r>
              <a:rPr lang="en-US" dirty="0"/>
              <a:t>EndNote (web-based EndNote Basic is free)</a:t>
            </a:r>
          </a:p>
          <a:p>
            <a:r>
              <a:rPr lang="en-US" dirty="0"/>
              <a:t>These allow you to build a store of references that can be sorted, searched and automatically inserted into documents</a:t>
            </a:r>
          </a:p>
          <a:p>
            <a:r>
              <a:rPr lang="en-US" dirty="0"/>
              <a:t>It takes a little time to set up but can save a lot of time if you use the same references regularly </a:t>
            </a:r>
          </a:p>
        </p:txBody>
      </p:sp>
    </p:spTree>
    <p:extLst>
      <p:ext uri="{BB962C8B-B14F-4D97-AF65-F5344CB8AC3E}">
        <p14:creationId xmlns:p14="http://schemas.microsoft.com/office/powerpoint/2010/main" val="22752512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journal papers?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expect 75% of your references in your research proposal to be book or journal references – why?</a:t>
            </a:r>
          </a:p>
          <a:p>
            <a:endParaRPr lang="en-GB" dirty="0"/>
          </a:p>
          <a:p>
            <a:r>
              <a:rPr lang="en-GB" dirty="0"/>
              <a:t>Journal papers are primary sources, normally written by the people who actually did the research</a:t>
            </a:r>
          </a:p>
          <a:p>
            <a:r>
              <a:rPr lang="en-GB" dirty="0"/>
              <a:t>Books are, in effect, summaries of large numbers of journal papers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133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Structure of a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journal papers will contain the following sections:</a:t>
            </a:r>
          </a:p>
          <a:p>
            <a:pPr lvl="1"/>
            <a:r>
              <a:rPr lang="en-GB" dirty="0"/>
              <a:t>Title &amp; authors</a:t>
            </a:r>
          </a:p>
          <a:p>
            <a:pPr lvl="1"/>
            <a:r>
              <a:rPr lang="en-GB" dirty="0"/>
              <a:t>Abstract</a:t>
            </a:r>
          </a:p>
          <a:p>
            <a:pPr lvl="1"/>
            <a:r>
              <a:rPr lang="en-GB" dirty="0"/>
              <a:t>Introduction</a:t>
            </a:r>
          </a:p>
          <a:p>
            <a:pPr lvl="1"/>
            <a:r>
              <a:rPr lang="en-GB" dirty="0"/>
              <a:t>Methodology</a:t>
            </a:r>
          </a:p>
          <a:p>
            <a:pPr lvl="1"/>
            <a:r>
              <a:rPr lang="en-GB" dirty="0"/>
              <a:t>Results</a:t>
            </a:r>
          </a:p>
          <a:p>
            <a:pPr lvl="1"/>
            <a:r>
              <a:rPr lang="en-GB" dirty="0"/>
              <a:t>Discussion</a:t>
            </a:r>
          </a:p>
          <a:p>
            <a:pPr lvl="1"/>
            <a:r>
              <a:rPr lang="en-GB" dirty="0"/>
              <a:t>Acknowledgements</a:t>
            </a:r>
          </a:p>
          <a:p>
            <a:pPr lvl="1"/>
            <a:r>
              <a:rPr lang="en-GB" dirty="0"/>
              <a:t>References</a:t>
            </a:r>
          </a:p>
          <a:p>
            <a:r>
              <a:rPr lang="en-GB" dirty="0"/>
              <a:t>These sections might be given different names, or might be split into subsections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1241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title is often descriptive</a:t>
            </a:r>
          </a:p>
          <a:p>
            <a:pPr lvl="1"/>
            <a:r>
              <a:rPr lang="en-GB" dirty="0"/>
              <a:t>It often states the main finding</a:t>
            </a:r>
          </a:p>
          <a:p>
            <a:pPr lvl="1"/>
            <a:r>
              <a:rPr lang="en-GB" dirty="0"/>
              <a:t>You may be able to tell if the paper is of interest just by reading the title</a:t>
            </a:r>
          </a:p>
          <a:p>
            <a:pPr lvl="1"/>
            <a:r>
              <a:rPr lang="en-GB" dirty="0"/>
              <a:t>Very rarely is the title ‘catchy’ or humorous</a:t>
            </a:r>
          </a:p>
          <a:p>
            <a:endParaRPr lang="en-GB" dirty="0"/>
          </a:p>
          <a:p>
            <a:r>
              <a:rPr lang="en-GB" dirty="0"/>
              <a:t>The order of the authors is often meaningful</a:t>
            </a:r>
          </a:p>
          <a:p>
            <a:pPr lvl="1"/>
            <a:r>
              <a:rPr lang="en-GB" dirty="0"/>
              <a:t>Person who wrote the bulk of the text first, person who did the work second, person who controls the money last</a:t>
            </a:r>
          </a:p>
          <a:p>
            <a:pPr lvl="1"/>
            <a:r>
              <a:rPr lang="en-GB" dirty="0"/>
              <a:t>Big Name Researcher first, person who did the work second, person who controls the money last</a:t>
            </a:r>
          </a:p>
          <a:p>
            <a:pPr lvl="1"/>
            <a:r>
              <a:rPr lang="en-GB" dirty="0"/>
              <a:t>Two- or three-author papers are generally equally split between all authors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0731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Abstract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Brief background of the subject</a:t>
            </a:r>
          </a:p>
          <a:p>
            <a:r>
              <a:rPr lang="en-GB" dirty="0"/>
              <a:t>The purpose of the research</a:t>
            </a:r>
          </a:p>
          <a:p>
            <a:r>
              <a:rPr lang="en-GB" dirty="0"/>
              <a:t>The main findings</a:t>
            </a:r>
          </a:p>
          <a:p>
            <a:r>
              <a:rPr lang="en-GB" dirty="0"/>
              <a:t>How these findings fit into the field</a:t>
            </a:r>
          </a:p>
          <a:p>
            <a:endParaRPr lang="en-GB" dirty="0"/>
          </a:p>
          <a:p>
            <a:r>
              <a:rPr lang="en-GB" dirty="0"/>
              <a:t>This is what you see when you do a search in the IEEE/ACM/Library files</a:t>
            </a:r>
          </a:p>
          <a:p>
            <a:r>
              <a:rPr lang="en-GB" dirty="0"/>
              <a:t>The contents of the abstract should tell you enough to decide whether or not to download and read the whole paper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504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presents the background in the field</a:t>
            </a:r>
          </a:p>
          <a:p>
            <a:r>
              <a:rPr lang="en-GB" dirty="0"/>
              <a:t>It is written for the authors’ peers, including those in related fields</a:t>
            </a:r>
          </a:p>
          <a:p>
            <a:r>
              <a:rPr lang="en-GB" dirty="0"/>
              <a:t>It provides the necessary background to explain why the findings of the paper are important</a:t>
            </a:r>
          </a:p>
          <a:p>
            <a:r>
              <a:rPr lang="en-GB" dirty="0"/>
              <a:t>It usually contains</a:t>
            </a:r>
          </a:p>
          <a:p>
            <a:pPr lvl="1"/>
            <a:r>
              <a:rPr lang="en-GB" dirty="0"/>
              <a:t>The accepted state of knowledge in the field</a:t>
            </a:r>
          </a:p>
          <a:p>
            <a:pPr lvl="1"/>
            <a:r>
              <a:rPr lang="en-GB" dirty="0"/>
              <a:t>A focus on the part of the field being explored (often describing the data set(s) used in the paper)</a:t>
            </a:r>
          </a:p>
          <a:p>
            <a:pPr lvl="1"/>
            <a:r>
              <a:rPr lang="en-GB" dirty="0"/>
              <a:t>The hypothesis being tested</a:t>
            </a:r>
          </a:p>
          <a:p>
            <a:pPr lvl="1"/>
            <a:r>
              <a:rPr lang="en-GB" dirty="0"/>
              <a:t>The findings and conclusions</a:t>
            </a:r>
          </a:p>
          <a:p>
            <a:pPr lvl="1"/>
            <a:r>
              <a:rPr lang="en-GB" dirty="0"/>
              <a:t>A whole bunch of references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765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On paper</a:t>
            </a:r>
          </a:p>
          <a:p>
            <a:pPr lvl="1"/>
            <a:r>
              <a:rPr lang="en-GB" dirty="0"/>
              <a:t>Take notes</a:t>
            </a:r>
          </a:p>
          <a:p>
            <a:pPr lvl="1"/>
            <a:r>
              <a:rPr lang="en-GB" dirty="0"/>
              <a:t>Draw relevant figures</a:t>
            </a:r>
          </a:p>
          <a:p>
            <a:pPr lvl="1"/>
            <a:r>
              <a:rPr lang="en-GB" dirty="0"/>
              <a:t>Define vocabulary (Wikipedia is your friend! </a:t>
            </a:r>
            <a:r>
              <a:rPr lang="en-GB" dirty="0">
                <a:sym typeface="Wingdings" panose="05000000000000000000" pitchFamily="2" charset="2"/>
              </a:rPr>
              <a:t> 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Identify interesting references</a:t>
            </a:r>
          </a:p>
          <a:p>
            <a:r>
              <a:rPr lang="en-GB" dirty="0">
                <a:sym typeface="Wingdings" panose="05000000000000000000" pitchFamily="2" charset="2"/>
              </a:rPr>
              <a:t>Answer these questions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is the accepted state of knowledge?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data was used in the research?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is the hypothesis being tested?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are the basic conclusions?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These are often given in the last paragraph because scientists a) don’t like surprise endings, and b) want to check that the paper really is worth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5329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should be detailed enough that another scientist could replicate the study</a:t>
            </a:r>
          </a:p>
          <a:p>
            <a:pPr lvl="1"/>
            <a:r>
              <a:rPr lang="en-GB" dirty="0"/>
              <a:t>Where did the data set come from?</a:t>
            </a:r>
          </a:p>
          <a:p>
            <a:pPr lvl="1"/>
            <a:r>
              <a:rPr lang="en-GB" dirty="0"/>
              <a:t>What software/hardware was used?</a:t>
            </a:r>
          </a:p>
          <a:p>
            <a:pPr lvl="1"/>
            <a:r>
              <a:rPr lang="en-GB" dirty="0"/>
              <a:t>Was any software/hardware developed and, if so, what did it do?</a:t>
            </a:r>
          </a:p>
          <a:p>
            <a:r>
              <a:rPr lang="en-GB" dirty="0"/>
              <a:t>This section may be compressed</a:t>
            </a:r>
          </a:p>
          <a:p>
            <a:pPr lvl="1"/>
            <a:r>
              <a:rPr lang="en-GB" dirty="0"/>
              <a:t>If so then there will probably be a reference to a longer paper with more technical details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4413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often skim this bit in a first reading, but expect to come back to them once you’ve read the results</a:t>
            </a:r>
          </a:p>
          <a:p>
            <a:r>
              <a:rPr lang="en-GB" dirty="0"/>
              <a:t>Things to note</a:t>
            </a:r>
          </a:p>
          <a:p>
            <a:pPr lvl="1"/>
            <a:r>
              <a:rPr lang="en-GB" dirty="0"/>
              <a:t>What was the dataset?</a:t>
            </a:r>
          </a:p>
          <a:p>
            <a:pPr lvl="1"/>
            <a:r>
              <a:rPr lang="en-GB" dirty="0"/>
              <a:t>How was it collected?</a:t>
            </a:r>
          </a:p>
          <a:p>
            <a:pPr lvl="1"/>
            <a:r>
              <a:rPr lang="en-GB" dirty="0"/>
              <a:t>What was the population the authors were looking at?</a:t>
            </a:r>
          </a:p>
          <a:p>
            <a:pPr lvl="1"/>
            <a:r>
              <a:rPr lang="en-GB" dirty="0"/>
              <a:t>What conditions were used?</a:t>
            </a:r>
          </a:p>
          <a:p>
            <a:pPr lvl="1"/>
            <a:r>
              <a:rPr lang="en-GB" dirty="0"/>
              <a:t>Was the study repeated?</a:t>
            </a:r>
          </a:p>
          <a:p>
            <a:pPr lvl="1"/>
            <a:r>
              <a:rPr lang="en-GB" dirty="0"/>
              <a:t>Was this a prototype/pilot study or a full study?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817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introduction poses the questions; the results answers them</a:t>
            </a:r>
          </a:p>
          <a:p>
            <a:r>
              <a:rPr lang="en-GB" dirty="0"/>
              <a:t>The results are stated</a:t>
            </a:r>
          </a:p>
          <a:p>
            <a:pPr lvl="1"/>
            <a:r>
              <a:rPr lang="en-GB" dirty="0"/>
              <a:t>The interpretation of the results is often in the following </a:t>
            </a:r>
            <a:r>
              <a:rPr lang="en-GB" i="1" dirty="0"/>
              <a:t>Discussion</a:t>
            </a:r>
            <a:r>
              <a:rPr lang="en-GB" dirty="0"/>
              <a:t> section</a:t>
            </a:r>
          </a:p>
          <a:p>
            <a:r>
              <a:rPr lang="en-GB" dirty="0"/>
              <a:t>Figures and tables are included so that the reader can see the results for themselves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9513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Read the text straight through</a:t>
            </a:r>
          </a:p>
          <a:p>
            <a:pPr lvl="1"/>
            <a:r>
              <a:rPr lang="en-GB" dirty="0"/>
              <a:t>If the text refers to a figure, examine that figure</a:t>
            </a:r>
          </a:p>
          <a:p>
            <a:r>
              <a:rPr lang="en-GB" dirty="0"/>
              <a:t>Take notes on both the text </a:t>
            </a:r>
            <a:r>
              <a:rPr lang="en-GB" b="1" dirty="0"/>
              <a:t>and</a:t>
            </a:r>
            <a:r>
              <a:rPr lang="en-GB" dirty="0"/>
              <a:t> the figures</a:t>
            </a:r>
          </a:p>
          <a:p>
            <a:r>
              <a:rPr lang="en-GB" dirty="0"/>
              <a:t>For each experiment/figure you should be able to explain</a:t>
            </a:r>
          </a:p>
          <a:p>
            <a:pPr lvl="1"/>
            <a:r>
              <a:rPr lang="en-GB" dirty="0"/>
              <a:t>The basic procedure</a:t>
            </a:r>
          </a:p>
          <a:p>
            <a:pPr lvl="1"/>
            <a:r>
              <a:rPr lang="en-GB" dirty="0"/>
              <a:t>The question it attempts to answer</a:t>
            </a:r>
          </a:p>
          <a:p>
            <a:pPr lvl="1"/>
            <a:r>
              <a:rPr lang="en-GB" dirty="0"/>
              <a:t>The results</a:t>
            </a:r>
          </a:p>
          <a:p>
            <a:pPr lvl="1"/>
            <a:r>
              <a:rPr lang="en-GB" dirty="0"/>
              <a:t>The conclusion</a:t>
            </a:r>
          </a:p>
          <a:p>
            <a:pPr lvl="1"/>
            <a:r>
              <a:rPr lang="en-GB" dirty="0"/>
              <a:t>Any criticisms/problems/questions you have</a:t>
            </a:r>
          </a:p>
          <a:p>
            <a:r>
              <a:rPr lang="en-GB" dirty="0"/>
              <a:t>Remember to look up things you’re not familiar with – again, Wikipedia and YouTube are your friends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2710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the data is analysed to show what the authors believe that they show</a:t>
            </a:r>
          </a:p>
          <a:p>
            <a:pPr lvl="1"/>
            <a:r>
              <a:rPr lang="en-GB" dirty="0"/>
              <a:t>You may disagree with their interpretations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/>
              <a:t>Findings are related to other findings in the field</a:t>
            </a:r>
          </a:p>
          <a:p>
            <a:pPr lvl="1"/>
            <a:r>
              <a:rPr lang="en-GB" dirty="0"/>
              <a:t>How does this contribute to the field?</a:t>
            </a:r>
          </a:p>
          <a:p>
            <a:pPr lvl="1"/>
            <a:r>
              <a:rPr lang="en-GB" dirty="0"/>
              <a:t>Does it correct errors?</a:t>
            </a:r>
          </a:p>
          <a:p>
            <a:pPr lvl="1"/>
            <a:r>
              <a:rPr lang="en-GB" dirty="0"/>
              <a:t>How is this work significant?</a:t>
            </a:r>
          </a:p>
          <a:p>
            <a:r>
              <a:rPr lang="en-GB" dirty="0"/>
              <a:t>There will probably be references here as the authors refer back to what was said in the introduction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203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Things to do -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notes and answer these questions</a:t>
            </a:r>
          </a:p>
          <a:p>
            <a:pPr lvl="1"/>
            <a:r>
              <a:rPr lang="en-GB" dirty="0"/>
              <a:t>What conclusions do the authors draw? </a:t>
            </a:r>
          </a:p>
          <a:p>
            <a:pPr lvl="1"/>
            <a:r>
              <a:rPr lang="en-GB" dirty="0"/>
              <a:t>Are their conclusions logical?</a:t>
            </a:r>
          </a:p>
          <a:p>
            <a:pPr lvl="1"/>
            <a:r>
              <a:rPr lang="en-GB" dirty="0"/>
              <a:t>Are there any other possible interpretations of the results?</a:t>
            </a:r>
          </a:p>
          <a:p>
            <a:r>
              <a:rPr lang="en-GB" dirty="0"/>
              <a:t>Describe for yourself what makes the findings significant</a:t>
            </a:r>
          </a:p>
          <a:p>
            <a:pPr lvl="1"/>
            <a:r>
              <a:rPr lang="en-GB" dirty="0"/>
              <a:t>Does is contribute to knowledge or correct errors?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58928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Acknowledgements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Thank people who contributed materials or data</a:t>
            </a:r>
          </a:p>
          <a:p>
            <a:r>
              <a:rPr lang="en-GB" dirty="0"/>
              <a:t>Thank people who contributed technically but not intellectually (i.e. would not be authors)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37752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contains the list of papers cited in the text</a:t>
            </a:r>
          </a:p>
          <a:p>
            <a:pPr lvl="1"/>
            <a:r>
              <a:rPr lang="en-GB" dirty="0"/>
              <a:t>May be in any of several formats</a:t>
            </a:r>
          </a:p>
          <a:p>
            <a:r>
              <a:rPr lang="en-GB" dirty="0"/>
              <a:t>Papers may be cited in any section of the paper, but citations are most likely to appear in</a:t>
            </a:r>
          </a:p>
          <a:p>
            <a:pPr lvl="1"/>
            <a:r>
              <a:rPr lang="en-GB" dirty="0"/>
              <a:t>Introduction</a:t>
            </a:r>
          </a:p>
          <a:p>
            <a:pPr lvl="1"/>
            <a:r>
              <a:rPr lang="en-GB" dirty="0"/>
              <a:t>Methodology</a:t>
            </a:r>
          </a:p>
          <a:p>
            <a:pPr lvl="1"/>
            <a:r>
              <a:rPr lang="en-GB" dirty="0"/>
              <a:t>Discussion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347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1 – skim the paper</a:t>
            </a:r>
          </a:p>
          <a:p>
            <a:pPr lvl="1"/>
            <a:r>
              <a:rPr lang="en-GB" dirty="0"/>
              <a:t>Look at major headings – do they follow the structure just described?</a:t>
            </a:r>
          </a:p>
          <a:p>
            <a:pPr lvl="1"/>
            <a:r>
              <a:rPr lang="en-GB" dirty="0"/>
              <a:t>How many tables and figures are there? What kinds are they?</a:t>
            </a:r>
          </a:p>
          <a:p>
            <a:pPr lvl="1"/>
            <a:r>
              <a:rPr lang="en-GB" dirty="0"/>
              <a:t>What is the conclusion?</a:t>
            </a:r>
          </a:p>
          <a:p>
            <a:r>
              <a:rPr lang="en-GB" dirty="0"/>
              <a:t>Step 2 – identify the vocabulary</a:t>
            </a:r>
          </a:p>
          <a:p>
            <a:pPr lvl="1"/>
            <a:r>
              <a:rPr lang="en-GB" dirty="0"/>
              <a:t>Underline words and phrases you don’t understand</a:t>
            </a:r>
          </a:p>
          <a:p>
            <a:pPr lvl="1"/>
            <a:r>
              <a:rPr lang="en-GB" dirty="0"/>
              <a:t>Look up anything you don’t understand</a:t>
            </a:r>
          </a:p>
          <a:p>
            <a:pPr lvl="1"/>
            <a:r>
              <a:rPr lang="en-GB" dirty="0"/>
              <a:t>Some phrases will be part of larger concepts; you will get the context for these on the second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2887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3 – read for comprehension, section by section</a:t>
            </a:r>
          </a:p>
          <a:p>
            <a:pPr lvl="1"/>
            <a:r>
              <a:rPr lang="en-GB" dirty="0"/>
              <a:t>Take notes as described earlier</a:t>
            </a:r>
          </a:p>
          <a:p>
            <a:pPr lvl="1"/>
            <a:r>
              <a:rPr lang="en-GB" dirty="0"/>
              <a:t>Take lots of notes on paper and then write up a summarised form on the computer</a:t>
            </a:r>
          </a:p>
          <a:p>
            <a:pPr lvl="1"/>
            <a:r>
              <a:rPr lang="en-GB" dirty="0"/>
              <a:t>By the end of this you should be able to explain the paper to a classmate clearly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8840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4 – reflection and criticism</a:t>
            </a:r>
          </a:p>
          <a:p>
            <a:pPr lvl="1"/>
            <a:r>
              <a:rPr lang="en-GB" dirty="0"/>
              <a:t>Was this the best way to collect data or perform an experiment? </a:t>
            </a:r>
          </a:p>
          <a:p>
            <a:pPr lvl="1"/>
            <a:r>
              <a:rPr lang="en-GB" dirty="0"/>
              <a:t>Did they perform the experiment/tests correctly?</a:t>
            </a:r>
          </a:p>
          <a:p>
            <a:pPr lvl="1"/>
            <a:r>
              <a:rPr lang="en-GB" dirty="0"/>
              <a:t>Can you see any patterns or trends in the data that are problems that are not mentioned?</a:t>
            </a:r>
          </a:p>
          <a:p>
            <a:pPr lvl="1"/>
            <a:r>
              <a:rPr lang="en-GB" dirty="0"/>
              <a:t>Did their data support their conclusions? Are the authors over-generalising? Are there any other factors that might be relevant but have not been taken into account?</a:t>
            </a:r>
          </a:p>
          <a:p>
            <a:pPr lvl="1"/>
            <a:r>
              <a:rPr lang="en-GB" dirty="0"/>
              <a:t>What further questions do you have?</a:t>
            </a:r>
          </a:p>
          <a:p>
            <a:pPr lvl="1"/>
            <a:r>
              <a:rPr lang="en-GB" dirty="0"/>
              <a:t>What would you suggest that they do next?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81241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long will this take?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Far longer than you expect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Read papers when you’re wide awake and motivated to read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If you’re going to break up a paper over several days then make sure to summarise before continuing each day</a:t>
            </a:r>
          </a:p>
          <a:p>
            <a:r>
              <a:rPr lang="en-GB" dirty="0">
                <a:sym typeface="Wingdings" panose="05000000000000000000" pitchFamily="2" charset="2"/>
              </a:rPr>
              <a:t>Start a database of all of the papers you have read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You don’t want to have to look for and read a paper twice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Use your reference manager for this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defPPr>
              <a:defRPr lang="en-GB"/>
            </a:defPPr>
            <a:lvl1pPr algn="r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800" kern="1200">
                <a:solidFill>
                  <a:srgbClr val="FFFFFF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fld id="{9D8DC0F4-76EC-4928-B389-C9FEDA3416A3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0567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Designing a research project</a:t>
            </a:r>
          </a:p>
          <a:p>
            <a:pPr marL="109728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7707241" y="5883275"/>
            <a:ext cx="578317" cy="365125"/>
          </a:xfrm>
          <a:prstGeom prst="rect">
            <a:avLst/>
          </a:prstGeom>
        </p:spPr>
        <p:txBody>
          <a:bodyPr/>
          <a:lstStyle/>
          <a:p>
            <a:fld id="{82B0CEF5-A40A-470B-BA13-25B297AB4A9C}" type="slidenum">
              <a:rPr lang="en-GB" smtClean="0"/>
              <a:pPr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32785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52C36"/>
      </a:dk2>
      <a:lt2>
        <a:srgbClr val="7C96A3"/>
      </a:lt2>
      <a:accent1>
        <a:srgbClr val="4FD093"/>
      </a:accent1>
      <a:accent2>
        <a:srgbClr val="54BCDF"/>
      </a:accent2>
      <a:accent3>
        <a:srgbClr val="A262D0"/>
      </a:accent3>
      <a:accent4>
        <a:srgbClr val="D7537B"/>
      </a:accent4>
      <a:accent5>
        <a:srgbClr val="E78045"/>
      </a:accent5>
      <a:accent6>
        <a:srgbClr val="84C350"/>
      </a:accent6>
      <a:hlink>
        <a:srgbClr val="22FFFF"/>
      </a:hlink>
      <a:folHlink>
        <a:srgbClr val="9BF3FD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3956</TotalTime>
  <Words>2121</Words>
  <Application>Microsoft Office PowerPoint</Application>
  <PresentationFormat>On-screen Show (4:3)</PresentationFormat>
  <Paragraphs>263</Paragraphs>
  <Slides>38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2" baseType="lpstr">
      <vt:lpstr>Arial</vt:lpstr>
      <vt:lpstr>Calibri</vt:lpstr>
      <vt:lpstr>Tw Cen MT</vt:lpstr>
      <vt:lpstr>Circuit</vt:lpstr>
      <vt:lpstr>Research Methods</vt:lpstr>
      <vt:lpstr>Microcourse Aims</vt:lpstr>
      <vt:lpstr>Module Intended Outcomes</vt:lpstr>
      <vt:lpstr>Assignment</vt:lpstr>
      <vt:lpstr>Research Aims &amp; Objectives</vt:lpstr>
      <vt:lpstr>Research aims and objectives</vt:lpstr>
      <vt:lpstr>Research hypothesis</vt:lpstr>
      <vt:lpstr>Activity</vt:lpstr>
      <vt:lpstr>How to phrase research objectives</vt:lpstr>
      <vt:lpstr>How to phrase research objectives</vt:lpstr>
      <vt:lpstr>Phrasing research objectives</vt:lpstr>
      <vt:lpstr>Critical Review of Literature</vt:lpstr>
      <vt:lpstr>PowerPoint Presentation</vt:lpstr>
      <vt:lpstr>Literature Review</vt:lpstr>
      <vt:lpstr>Literature Review</vt:lpstr>
      <vt:lpstr>PowerPoint Presentation</vt:lpstr>
      <vt:lpstr>Mindmapping Your Literature</vt:lpstr>
      <vt:lpstr>Mind Maps</vt:lpstr>
      <vt:lpstr>Software to aid referencing </vt:lpstr>
      <vt:lpstr>Why journal papers?</vt:lpstr>
      <vt:lpstr>Structure of a paper</vt:lpstr>
      <vt:lpstr>Title &amp; authors</vt:lpstr>
      <vt:lpstr>Abstract</vt:lpstr>
      <vt:lpstr>Introduction</vt:lpstr>
      <vt:lpstr>Things to do - Introduction</vt:lpstr>
      <vt:lpstr>Methodology</vt:lpstr>
      <vt:lpstr>Things to do - Methodology</vt:lpstr>
      <vt:lpstr>Results</vt:lpstr>
      <vt:lpstr>Things to do - Results</vt:lpstr>
      <vt:lpstr>Discussion</vt:lpstr>
      <vt:lpstr>Things to do - Discussion</vt:lpstr>
      <vt:lpstr>Acknowledgements</vt:lpstr>
      <vt:lpstr>References</vt:lpstr>
      <vt:lpstr>A four-step method for reading papers</vt:lpstr>
      <vt:lpstr>A four-step method for reading papers</vt:lpstr>
      <vt:lpstr>A four-step method for reading papers</vt:lpstr>
      <vt:lpstr>How long will this take?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Nik Whitehead</cp:lastModifiedBy>
  <cp:revision>136</cp:revision>
  <dcterms:created xsi:type="dcterms:W3CDTF">2006-01-28T12:00:35Z</dcterms:created>
  <dcterms:modified xsi:type="dcterms:W3CDTF">2022-09-27T10:52:42Z</dcterms:modified>
</cp:coreProperties>
</file>