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30240288" cy="194405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123">
          <p15:clr>
            <a:srgbClr val="A4A3A4"/>
          </p15:clr>
        </p15:guide>
        <p15:guide id="2" pos="95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horzBarState="maximized">
    <p:restoredLeft sz="15015" autoAdjust="0"/>
    <p:restoredTop sz="94660"/>
  </p:normalViewPr>
  <p:slideViewPr>
    <p:cSldViewPr snapToGrid="0">
      <p:cViewPr>
        <p:scale>
          <a:sx n="25" d="100"/>
          <a:sy n="25" d="100"/>
        </p:scale>
        <p:origin x="1356" y="90"/>
      </p:cViewPr>
      <p:guideLst>
        <p:guide orient="horz" pos="6123"/>
        <p:guide pos="952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68022" y="3181587"/>
            <a:ext cx="25704245" cy="6768183"/>
          </a:xfrm>
        </p:spPr>
        <p:txBody>
          <a:bodyPr anchor="b"/>
          <a:lstStyle>
            <a:lvl1pPr algn="ctr">
              <a:defRPr sz="17008"/>
            </a:lvl1pPr>
          </a:lstStyle>
          <a:p>
            <a:r>
              <a:rPr lang="en-US"/>
              <a:t>Click to edit Master title style</a:t>
            </a:r>
            <a:endParaRPr lang="en-US" dirty="0"/>
          </a:p>
        </p:txBody>
      </p:sp>
      <p:sp>
        <p:nvSpPr>
          <p:cNvPr id="3" name="Subtitle 2"/>
          <p:cNvSpPr>
            <a:spLocks noGrp="1"/>
          </p:cNvSpPr>
          <p:nvPr>
            <p:ph type="subTitle" idx="1"/>
          </p:nvPr>
        </p:nvSpPr>
        <p:spPr>
          <a:xfrm>
            <a:off x="3780036" y="10210777"/>
            <a:ext cx="22680216" cy="4693625"/>
          </a:xfrm>
        </p:spPr>
        <p:txBody>
          <a:bodyPr/>
          <a:lstStyle>
            <a:lvl1pPr marL="0" indent="0" algn="ctr">
              <a:buNone/>
              <a:defRPr sz="6803"/>
            </a:lvl1pPr>
            <a:lvl2pPr marL="1296025" indent="0" algn="ctr">
              <a:buNone/>
              <a:defRPr sz="5669"/>
            </a:lvl2pPr>
            <a:lvl3pPr marL="2592050" indent="0" algn="ctr">
              <a:buNone/>
              <a:defRPr sz="5102"/>
            </a:lvl3pPr>
            <a:lvl4pPr marL="3888075" indent="0" algn="ctr">
              <a:buNone/>
              <a:defRPr sz="4536"/>
            </a:lvl4pPr>
            <a:lvl5pPr marL="5184099" indent="0" algn="ctr">
              <a:buNone/>
              <a:defRPr sz="4536"/>
            </a:lvl5pPr>
            <a:lvl6pPr marL="6480124" indent="0" algn="ctr">
              <a:buNone/>
              <a:defRPr sz="4536"/>
            </a:lvl6pPr>
            <a:lvl7pPr marL="7776149" indent="0" algn="ctr">
              <a:buNone/>
              <a:defRPr sz="4536"/>
            </a:lvl7pPr>
            <a:lvl8pPr marL="9072174" indent="0" algn="ctr">
              <a:buNone/>
              <a:defRPr sz="4536"/>
            </a:lvl8pPr>
            <a:lvl9pPr marL="10368199" indent="0" algn="ctr">
              <a:buNone/>
              <a:defRPr sz="4536"/>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2D6F16-8A84-4930-9470-9DB5B8B18BB9}" type="datetimeFigureOut">
              <a:rPr lang="en-GB" smtClean="0"/>
              <a:t>11/06/2021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104446-21B1-439D-9FCF-6E2E65EBBF22}" type="slidenum">
              <a:rPr lang="en-GB" smtClean="0"/>
              <a:t>‹#›</a:t>
            </a:fld>
            <a:endParaRPr lang="en-GB"/>
          </a:p>
        </p:txBody>
      </p:sp>
    </p:spTree>
    <p:extLst>
      <p:ext uri="{BB962C8B-B14F-4D97-AF65-F5344CB8AC3E}">
        <p14:creationId xmlns:p14="http://schemas.microsoft.com/office/powerpoint/2010/main" val="2610342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2D6F16-8A84-4930-9470-9DB5B8B18BB9}" type="datetimeFigureOut">
              <a:rPr lang="en-GB" smtClean="0"/>
              <a:t>11/06/2021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104446-21B1-439D-9FCF-6E2E65EBBF22}" type="slidenum">
              <a:rPr lang="en-GB" smtClean="0"/>
              <a:t>‹#›</a:t>
            </a:fld>
            <a:endParaRPr lang="en-GB"/>
          </a:p>
        </p:txBody>
      </p:sp>
    </p:spTree>
    <p:extLst>
      <p:ext uri="{BB962C8B-B14F-4D97-AF65-F5344CB8AC3E}">
        <p14:creationId xmlns:p14="http://schemas.microsoft.com/office/powerpoint/2010/main" val="1989145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3272" y="4846637"/>
            <a:ext cx="26082248" cy="8086717"/>
          </a:xfrm>
        </p:spPr>
        <p:txBody>
          <a:bodyPr anchor="b"/>
          <a:lstStyle>
            <a:lvl1pPr>
              <a:defRPr sz="17008"/>
            </a:lvl1pPr>
          </a:lstStyle>
          <a:p>
            <a:r>
              <a:rPr lang="en-US"/>
              <a:t>Click to edit Master title style</a:t>
            </a:r>
            <a:endParaRPr lang="en-US" dirty="0"/>
          </a:p>
        </p:txBody>
      </p:sp>
      <p:sp>
        <p:nvSpPr>
          <p:cNvPr id="3" name="Text Placeholder 2"/>
          <p:cNvSpPr>
            <a:spLocks noGrp="1"/>
          </p:cNvSpPr>
          <p:nvPr>
            <p:ph type="body" idx="1"/>
          </p:nvPr>
        </p:nvSpPr>
        <p:spPr>
          <a:xfrm>
            <a:off x="2063272" y="13009857"/>
            <a:ext cx="26082248" cy="4252613"/>
          </a:xfrm>
        </p:spPr>
        <p:txBody>
          <a:bodyPr/>
          <a:lstStyle>
            <a:lvl1pPr marL="0" indent="0">
              <a:buNone/>
              <a:defRPr sz="6803">
                <a:solidFill>
                  <a:schemeClr val="tx1"/>
                </a:solidFill>
              </a:defRPr>
            </a:lvl1pPr>
            <a:lvl2pPr marL="1296025" indent="0">
              <a:buNone/>
              <a:defRPr sz="5669">
                <a:solidFill>
                  <a:schemeClr val="tx1">
                    <a:tint val="75000"/>
                  </a:schemeClr>
                </a:solidFill>
              </a:defRPr>
            </a:lvl2pPr>
            <a:lvl3pPr marL="2592050" indent="0">
              <a:buNone/>
              <a:defRPr sz="5102">
                <a:solidFill>
                  <a:schemeClr val="tx1">
                    <a:tint val="75000"/>
                  </a:schemeClr>
                </a:solidFill>
              </a:defRPr>
            </a:lvl3pPr>
            <a:lvl4pPr marL="3888075" indent="0">
              <a:buNone/>
              <a:defRPr sz="4536">
                <a:solidFill>
                  <a:schemeClr val="tx1">
                    <a:tint val="75000"/>
                  </a:schemeClr>
                </a:solidFill>
              </a:defRPr>
            </a:lvl4pPr>
            <a:lvl5pPr marL="5184099" indent="0">
              <a:buNone/>
              <a:defRPr sz="4536">
                <a:solidFill>
                  <a:schemeClr val="tx1">
                    <a:tint val="75000"/>
                  </a:schemeClr>
                </a:solidFill>
              </a:defRPr>
            </a:lvl5pPr>
            <a:lvl6pPr marL="6480124" indent="0">
              <a:buNone/>
              <a:defRPr sz="4536">
                <a:solidFill>
                  <a:schemeClr val="tx1">
                    <a:tint val="75000"/>
                  </a:schemeClr>
                </a:solidFill>
              </a:defRPr>
            </a:lvl6pPr>
            <a:lvl7pPr marL="7776149" indent="0">
              <a:buNone/>
              <a:defRPr sz="4536">
                <a:solidFill>
                  <a:schemeClr val="tx1">
                    <a:tint val="75000"/>
                  </a:schemeClr>
                </a:solidFill>
              </a:defRPr>
            </a:lvl7pPr>
            <a:lvl8pPr marL="9072174" indent="0">
              <a:buNone/>
              <a:defRPr sz="4536">
                <a:solidFill>
                  <a:schemeClr val="tx1">
                    <a:tint val="75000"/>
                  </a:schemeClr>
                </a:solidFill>
              </a:defRPr>
            </a:lvl8pPr>
            <a:lvl9pPr marL="10368199" indent="0">
              <a:buNone/>
              <a:defRPr sz="4536">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2D6F16-8A84-4930-9470-9DB5B8B18BB9}" type="datetimeFigureOut">
              <a:rPr lang="en-GB" smtClean="0"/>
              <a:t>11/06/2021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104446-21B1-439D-9FCF-6E2E65EBBF22}" type="slidenum">
              <a:rPr lang="en-GB" smtClean="0"/>
              <a:t>‹#›</a:t>
            </a:fld>
            <a:endParaRPr lang="en-GB"/>
          </a:p>
        </p:txBody>
      </p:sp>
    </p:spTree>
    <p:extLst>
      <p:ext uri="{BB962C8B-B14F-4D97-AF65-F5344CB8AC3E}">
        <p14:creationId xmlns:p14="http://schemas.microsoft.com/office/powerpoint/2010/main" val="2530916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79020" y="5175140"/>
            <a:ext cx="12852122" cy="123348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09146" y="5175140"/>
            <a:ext cx="12852122" cy="123348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2D6F16-8A84-4930-9470-9DB5B8B18BB9}" type="datetimeFigureOut">
              <a:rPr lang="en-GB" smtClean="0"/>
              <a:t>11/06/2021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104446-21B1-439D-9FCF-6E2E65EBBF22}" type="slidenum">
              <a:rPr lang="en-GB" smtClean="0"/>
              <a:t>‹#›</a:t>
            </a:fld>
            <a:endParaRPr lang="en-GB"/>
          </a:p>
        </p:txBody>
      </p:sp>
    </p:spTree>
    <p:extLst>
      <p:ext uri="{BB962C8B-B14F-4D97-AF65-F5344CB8AC3E}">
        <p14:creationId xmlns:p14="http://schemas.microsoft.com/office/powerpoint/2010/main" val="3430921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035032"/>
            <a:ext cx="26082248" cy="3757603"/>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2962" y="4765630"/>
            <a:ext cx="12793057" cy="2335562"/>
          </a:xfrm>
        </p:spPr>
        <p:txBody>
          <a:bodyPr anchor="b"/>
          <a:lstStyle>
            <a:lvl1pPr marL="0" indent="0">
              <a:buNone/>
              <a:defRPr sz="6803" b="1"/>
            </a:lvl1pPr>
            <a:lvl2pPr marL="1296025" indent="0">
              <a:buNone/>
              <a:defRPr sz="5669" b="1"/>
            </a:lvl2pPr>
            <a:lvl3pPr marL="2592050" indent="0">
              <a:buNone/>
              <a:defRPr sz="5102" b="1"/>
            </a:lvl3pPr>
            <a:lvl4pPr marL="3888075" indent="0">
              <a:buNone/>
              <a:defRPr sz="4536" b="1"/>
            </a:lvl4pPr>
            <a:lvl5pPr marL="5184099" indent="0">
              <a:buNone/>
              <a:defRPr sz="4536" b="1"/>
            </a:lvl5pPr>
            <a:lvl6pPr marL="6480124" indent="0">
              <a:buNone/>
              <a:defRPr sz="4536" b="1"/>
            </a:lvl6pPr>
            <a:lvl7pPr marL="7776149" indent="0">
              <a:buNone/>
              <a:defRPr sz="4536" b="1"/>
            </a:lvl7pPr>
            <a:lvl8pPr marL="9072174" indent="0">
              <a:buNone/>
              <a:defRPr sz="4536" b="1"/>
            </a:lvl8pPr>
            <a:lvl9pPr marL="10368199" indent="0">
              <a:buNone/>
              <a:defRPr sz="4536" b="1"/>
            </a:lvl9pPr>
          </a:lstStyle>
          <a:p>
            <a:pPr lvl="0"/>
            <a:r>
              <a:rPr lang="en-US"/>
              <a:t>Click to edit Master text styles</a:t>
            </a:r>
          </a:p>
        </p:txBody>
      </p:sp>
      <p:sp>
        <p:nvSpPr>
          <p:cNvPr id="4" name="Content Placeholder 3"/>
          <p:cNvSpPr>
            <a:spLocks noGrp="1"/>
          </p:cNvSpPr>
          <p:nvPr>
            <p:ph sz="half" idx="2"/>
          </p:nvPr>
        </p:nvSpPr>
        <p:spPr>
          <a:xfrm>
            <a:off x="2082962" y="7101192"/>
            <a:ext cx="12793057" cy="104447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09148" y="4765630"/>
            <a:ext cx="12856061" cy="2335562"/>
          </a:xfrm>
        </p:spPr>
        <p:txBody>
          <a:bodyPr anchor="b"/>
          <a:lstStyle>
            <a:lvl1pPr marL="0" indent="0">
              <a:buNone/>
              <a:defRPr sz="6803" b="1"/>
            </a:lvl1pPr>
            <a:lvl2pPr marL="1296025" indent="0">
              <a:buNone/>
              <a:defRPr sz="5669" b="1"/>
            </a:lvl2pPr>
            <a:lvl3pPr marL="2592050" indent="0">
              <a:buNone/>
              <a:defRPr sz="5102" b="1"/>
            </a:lvl3pPr>
            <a:lvl4pPr marL="3888075" indent="0">
              <a:buNone/>
              <a:defRPr sz="4536" b="1"/>
            </a:lvl4pPr>
            <a:lvl5pPr marL="5184099" indent="0">
              <a:buNone/>
              <a:defRPr sz="4536" b="1"/>
            </a:lvl5pPr>
            <a:lvl6pPr marL="6480124" indent="0">
              <a:buNone/>
              <a:defRPr sz="4536" b="1"/>
            </a:lvl6pPr>
            <a:lvl7pPr marL="7776149" indent="0">
              <a:buNone/>
              <a:defRPr sz="4536" b="1"/>
            </a:lvl7pPr>
            <a:lvl8pPr marL="9072174" indent="0">
              <a:buNone/>
              <a:defRPr sz="4536" b="1"/>
            </a:lvl8pPr>
            <a:lvl9pPr marL="10368199" indent="0">
              <a:buNone/>
              <a:defRPr sz="4536" b="1"/>
            </a:lvl9pPr>
          </a:lstStyle>
          <a:p>
            <a:pPr lvl="0"/>
            <a:r>
              <a:rPr lang="en-US"/>
              <a:t>Click to edit Master text styles</a:t>
            </a:r>
          </a:p>
        </p:txBody>
      </p:sp>
      <p:sp>
        <p:nvSpPr>
          <p:cNvPr id="6" name="Content Placeholder 5"/>
          <p:cNvSpPr>
            <a:spLocks noGrp="1"/>
          </p:cNvSpPr>
          <p:nvPr>
            <p:ph sz="quarter" idx="4"/>
          </p:nvPr>
        </p:nvSpPr>
        <p:spPr>
          <a:xfrm>
            <a:off x="15309148" y="7101192"/>
            <a:ext cx="12856061" cy="104447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2D6F16-8A84-4930-9470-9DB5B8B18BB9}" type="datetimeFigureOut">
              <a:rPr lang="en-GB" smtClean="0"/>
              <a:t>11/06/2021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104446-21B1-439D-9FCF-6E2E65EBBF22}" type="slidenum">
              <a:rPr lang="en-GB" smtClean="0"/>
              <a:t>‹#›</a:t>
            </a:fld>
            <a:endParaRPr lang="en-GB"/>
          </a:p>
        </p:txBody>
      </p:sp>
    </p:spTree>
    <p:extLst>
      <p:ext uri="{BB962C8B-B14F-4D97-AF65-F5344CB8AC3E}">
        <p14:creationId xmlns:p14="http://schemas.microsoft.com/office/powerpoint/2010/main" val="1218646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2D6F16-8A84-4930-9470-9DB5B8B18BB9}" type="datetimeFigureOut">
              <a:rPr lang="en-GB" smtClean="0"/>
              <a:t>11/06/2021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104446-21B1-439D-9FCF-6E2E65EBBF22}" type="slidenum">
              <a:rPr lang="en-GB" smtClean="0"/>
              <a:t>‹#›</a:t>
            </a:fld>
            <a:endParaRPr lang="en-GB"/>
          </a:p>
        </p:txBody>
      </p:sp>
    </p:spTree>
    <p:extLst>
      <p:ext uri="{BB962C8B-B14F-4D97-AF65-F5344CB8AC3E}">
        <p14:creationId xmlns:p14="http://schemas.microsoft.com/office/powerpoint/2010/main" val="2281604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2D6F16-8A84-4930-9470-9DB5B8B18BB9}" type="datetimeFigureOut">
              <a:rPr lang="en-GB" smtClean="0"/>
              <a:t>11/06/2021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104446-21B1-439D-9FCF-6E2E65EBBF22}" type="slidenum">
              <a:rPr lang="en-GB" smtClean="0"/>
              <a:t>‹#›</a:t>
            </a:fld>
            <a:endParaRPr lang="en-GB"/>
          </a:p>
        </p:txBody>
      </p:sp>
    </p:spTree>
    <p:extLst>
      <p:ext uri="{BB962C8B-B14F-4D97-AF65-F5344CB8AC3E}">
        <p14:creationId xmlns:p14="http://schemas.microsoft.com/office/powerpoint/2010/main" val="901506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296035"/>
            <a:ext cx="9753280" cy="4536123"/>
          </a:xfrm>
        </p:spPr>
        <p:txBody>
          <a:bodyPr anchor="b"/>
          <a:lstStyle>
            <a:lvl1pPr>
              <a:defRPr sz="9071"/>
            </a:lvl1pPr>
          </a:lstStyle>
          <a:p>
            <a:r>
              <a:rPr lang="en-US"/>
              <a:t>Click to edit Master title style</a:t>
            </a:r>
            <a:endParaRPr lang="en-US" dirty="0"/>
          </a:p>
        </p:txBody>
      </p:sp>
      <p:sp>
        <p:nvSpPr>
          <p:cNvPr id="3" name="Content Placeholder 2"/>
          <p:cNvSpPr>
            <a:spLocks noGrp="1"/>
          </p:cNvSpPr>
          <p:nvPr>
            <p:ph idx="1"/>
          </p:nvPr>
        </p:nvSpPr>
        <p:spPr>
          <a:xfrm>
            <a:off x="12856061" y="2799080"/>
            <a:ext cx="15309146" cy="13815373"/>
          </a:xfrm>
        </p:spPr>
        <p:txBody>
          <a:bodyPr/>
          <a:lstStyle>
            <a:lvl1pPr>
              <a:defRPr sz="9071"/>
            </a:lvl1pPr>
            <a:lvl2pPr>
              <a:defRPr sz="7937"/>
            </a:lvl2pPr>
            <a:lvl3pPr>
              <a:defRPr sz="6803"/>
            </a:lvl3pPr>
            <a:lvl4pPr>
              <a:defRPr sz="5669"/>
            </a:lvl4pPr>
            <a:lvl5pPr>
              <a:defRPr sz="5669"/>
            </a:lvl5pPr>
            <a:lvl6pPr>
              <a:defRPr sz="5669"/>
            </a:lvl6pPr>
            <a:lvl7pPr>
              <a:defRPr sz="5669"/>
            </a:lvl7pPr>
            <a:lvl8pPr>
              <a:defRPr sz="5669"/>
            </a:lvl8pPr>
            <a:lvl9pPr>
              <a:defRPr sz="566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2959" y="5832158"/>
            <a:ext cx="9753280" cy="10804793"/>
          </a:xfrm>
        </p:spPr>
        <p:txBody>
          <a:bodyPr/>
          <a:lstStyle>
            <a:lvl1pPr marL="0" indent="0">
              <a:buNone/>
              <a:defRPr sz="4536"/>
            </a:lvl1pPr>
            <a:lvl2pPr marL="1296025" indent="0">
              <a:buNone/>
              <a:defRPr sz="3969"/>
            </a:lvl2pPr>
            <a:lvl3pPr marL="2592050" indent="0">
              <a:buNone/>
              <a:defRPr sz="3402"/>
            </a:lvl3pPr>
            <a:lvl4pPr marL="3888075" indent="0">
              <a:buNone/>
              <a:defRPr sz="2835"/>
            </a:lvl4pPr>
            <a:lvl5pPr marL="5184099" indent="0">
              <a:buNone/>
              <a:defRPr sz="2835"/>
            </a:lvl5pPr>
            <a:lvl6pPr marL="6480124" indent="0">
              <a:buNone/>
              <a:defRPr sz="2835"/>
            </a:lvl6pPr>
            <a:lvl7pPr marL="7776149" indent="0">
              <a:buNone/>
              <a:defRPr sz="2835"/>
            </a:lvl7pPr>
            <a:lvl8pPr marL="9072174" indent="0">
              <a:buNone/>
              <a:defRPr sz="2835"/>
            </a:lvl8pPr>
            <a:lvl9pPr marL="10368199" indent="0">
              <a:buNone/>
              <a:defRPr sz="2835"/>
            </a:lvl9pPr>
          </a:lstStyle>
          <a:p>
            <a:pPr lvl="0"/>
            <a:r>
              <a:rPr lang="en-US"/>
              <a:t>Click to edit Master text styles</a:t>
            </a:r>
          </a:p>
        </p:txBody>
      </p:sp>
      <p:sp>
        <p:nvSpPr>
          <p:cNvPr id="5" name="Date Placeholder 4"/>
          <p:cNvSpPr>
            <a:spLocks noGrp="1"/>
          </p:cNvSpPr>
          <p:nvPr>
            <p:ph type="dt" sz="half" idx="10"/>
          </p:nvPr>
        </p:nvSpPr>
        <p:spPr/>
        <p:txBody>
          <a:bodyPr/>
          <a:lstStyle/>
          <a:p>
            <a:fld id="{342D6F16-8A84-4930-9470-9DB5B8B18BB9}" type="datetimeFigureOut">
              <a:rPr lang="en-GB" smtClean="0"/>
              <a:t>11/06/2021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104446-21B1-439D-9FCF-6E2E65EBBF22}" type="slidenum">
              <a:rPr lang="en-GB" smtClean="0"/>
              <a:t>‹#›</a:t>
            </a:fld>
            <a:endParaRPr lang="en-GB"/>
          </a:p>
        </p:txBody>
      </p:sp>
    </p:spTree>
    <p:extLst>
      <p:ext uri="{BB962C8B-B14F-4D97-AF65-F5344CB8AC3E}">
        <p14:creationId xmlns:p14="http://schemas.microsoft.com/office/powerpoint/2010/main" val="1372939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2959" y="1296035"/>
            <a:ext cx="9753280" cy="4536123"/>
          </a:xfrm>
        </p:spPr>
        <p:txBody>
          <a:bodyPr anchor="b"/>
          <a:lstStyle>
            <a:lvl1pPr>
              <a:defRPr sz="9071"/>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56061" y="2799080"/>
            <a:ext cx="15309146" cy="13815373"/>
          </a:xfrm>
        </p:spPr>
        <p:txBody>
          <a:bodyPr anchor="t"/>
          <a:lstStyle>
            <a:lvl1pPr marL="0" indent="0">
              <a:buNone/>
              <a:defRPr sz="9071"/>
            </a:lvl1pPr>
            <a:lvl2pPr marL="1296025" indent="0">
              <a:buNone/>
              <a:defRPr sz="7937"/>
            </a:lvl2pPr>
            <a:lvl3pPr marL="2592050" indent="0">
              <a:buNone/>
              <a:defRPr sz="6803"/>
            </a:lvl3pPr>
            <a:lvl4pPr marL="3888075" indent="0">
              <a:buNone/>
              <a:defRPr sz="5669"/>
            </a:lvl4pPr>
            <a:lvl5pPr marL="5184099" indent="0">
              <a:buNone/>
              <a:defRPr sz="5669"/>
            </a:lvl5pPr>
            <a:lvl6pPr marL="6480124" indent="0">
              <a:buNone/>
              <a:defRPr sz="5669"/>
            </a:lvl6pPr>
            <a:lvl7pPr marL="7776149" indent="0">
              <a:buNone/>
              <a:defRPr sz="5669"/>
            </a:lvl7pPr>
            <a:lvl8pPr marL="9072174" indent="0">
              <a:buNone/>
              <a:defRPr sz="5669"/>
            </a:lvl8pPr>
            <a:lvl9pPr marL="10368199" indent="0">
              <a:buNone/>
              <a:defRPr sz="5669"/>
            </a:lvl9pPr>
          </a:lstStyle>
          <a:p>
            <a:r>
              <a:rPr lang="en-US"/>
              <a:t>Click icon to add picture</a:t>
            </a:r>
            <a:endParaRPr lang="en-US" dirty="0"/>
          </a:p>
        </p:txBody>
      </p:sp>
      <p:sp>
        <p:nvSpPr>
          <p:cNvPr id="4" name="Text Placeholder 3"/>
          <p:cNvSpPr>
            <a:spLocks noGrp="1"/>
          </p:cNvSpPr>
          <p:nvPr>
            <p:ph type="body" sz="half" idx="2"/>
          </p:nvPr>
        </p:nvSpPr>
        <p:spPr>
          <a:xfrm>
            <a:off x="2082959" y="5832158"/>
            <a:ext cx="9753280" cy="10804793"/>
          </a:xfrm>
        </p:spPr>
        <p:txBody>
          <a:bodyPr/>
          <a:lstStyle>
            <a:lvl1pPr marL="0" indent="0">
              <a:buNone/>
              <a:defRPr sz="4536"/>
            </a:lvl1pPr>
            <a:lvl2pPr marL="1296025" indent="0">
              <a:buNone/>
              <a:defRPr sz="3969"/>
            </a:lvl2pPr>
            <a:lvl3pPr marL="2592050" indent="0">
              <a:buNone/>
              <a:defRPr sz="3402"/>
            </a:lvl3pPr>
            <a:lvl4pPr marL="3888075" indent="0">
              <a:buNone/>
              <a:defRPr sz="2835"/>
            </a:lvl4pPr>
            <a:lvl5pPr marL="5184099" indent="0">
              <a:buNone/>
              <a:defRPr sz="2835"/>
            </a:lvl5pPr>
            <a:lvl6pPr marL="6480124" indent="0">
              <a:buNone/>
              <a:defRPr sz="2835"/>
            </a:lvl6pPr>
            <a:lvl7pPr marL="7776149" indent="0">
              <a:buNone/>
              <a:defRPr sz="2835"/>
            </a:lvl7pPr>
            <a:lvl8pPr marL="9072174" indent="0">
              <a:buNone/>
              <a:defRPr sz="2835"/>
            </a:lvl8pPr>
            <a:lvl9pPr marL="10368199" indent="0">
              <a:buNone/>
              <a:defRPr sz="2835"/>
            </a:lvl9pPr>
          </a:lstStyle>
          <a:p>
            <a:pPr lvl="0"/>
            <a:r>
              <a:rPr lang="en-US"/>
              <a:t>Click to edit Master text styles</a:t>
            </a:r>
          </a:p>
        </p:txBody>
      </p:sp>
      <p:sp>
        <p:nvSpPr>
          <p:cNvPr id="5" name="Date Placeholder 4"/>
          <p:cNvSpPr>
            <a:spLocks noGrp="1"/>
          </p:cNvSpPr>
          <p:nvPr>
            <p:ph type="dt" sz="half" idx="10"/>
          </p:nvPr>
        </p:nvSpPr>
        <p:spPr/>
        <p:txBody>
          <a:bodyPr/>
          <a:lstStyle/>
          <a:p>
            <a:fld id="{342D6F16-8A84-4930-9470-9DB5B8B18BB9}" type="datetimeFigureOut">
              <a:rPr lang="en-GB" smtClean="0"/>
              <a:t>11/06/2021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104446-21B1-439D-9FCF-6E2E65EBBF22}" type="slidenum">
              <a:rPr lang="en-GB" smtClean="0"/>
              <a:t>‹#›</a:t>
            </a:fld>
            <a:endParaRPr lang="en-GB"/>
          </a:p>
        </p:txBody>
      </p:sp>
    </p:spTree>
    <p:extLst>
      <p:ext uri="{BB962C8B-B14F-4D97-AF65-F5344CB8AC3E}">
        <p14:creationId xmlns:p14="http://schemas.microsoft.com/office/powerpoint/2010/main" val="3266956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2D6F16-8A84-4930-9470-9DB5B8B18BB9}" type="datetimeFigureOut">
              <a:rPr lang="en-GB" smtClean="0"/>
              <a:t>11/06/2021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104446-21B1-439D-9FCF-6E2E65EBBF22}" type="slidenum">
              <a:rPr lang="en-GB" smtClean="0"/>
              <a:t>‹#›</a:t>
            </a:fld>
            <a:endParaRPr lang="en-GB"/>
          </a:p>
        </p:txBody>
      </p:sp>
    </p:spTree>
    <p:extLst>
      <p:ext uri="{BB962C8B-B14F-4D97-AF65-F5344CB8AC3E}">
        <p14:creationId xmlns:p14="http://schemas.microsoft.com/office/powerpoint/2010/main" val="1999993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40708" y="1035028"/>
            <a:ext cx="6520562" cy="1647494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79021" y="1035028"/>
            <a:ext cx="19183683" cy="1647494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2D6F16-8A84-4930-9470-9DB5B8B18BB9}" type="datetimeFigureOut">
              <a:rPr lang="en-GB" smtClean="0"/>
              <a:t>11/06/2021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104446-21B1-439D-9FCF-6E2E65EBBF22}" type="slidenum">
              <a:rPr lang="en-GB" smtClean="0"/>
              <a:t>‹#›</a:t>
            </a:fld>
            <a:endParaRPr lang="en-GB"/>
          </a:p>
        </p:txBody>
      </p:sp>
    </p:spTree>
    <p:extLst>
      <p:ext uri="{BB962C8B-B14F-4D97-AF65-F5344CB8AC3E}">
        <p14:creationId xmlns:p14="http://schemas.microsoft.com/office/powerpoint/2010/main" val="3194705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79020" y="1035032"/>
            <a:ext cx="26082248" cy="375760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79020" y="5175140"/>
            <a:ext cx="26082248" cy="1233483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79020" y="18018491"/>
            <a:ext cx="6804065" cy="1035028"/>
          </a:xfrm>
          <a:prstGeom prst="rect">
            <a:avLst/>
          </a:prstGeom>
        </p:spPr>
        <p:txBody>
          <a:bodyPr vert="horz" lIns="91440" tIns="45720" rIns="91440" bIns="45720" rtlCol="0" anchor="ctr"/>
          <a:lstStyle>
            <a:lvl1pPr algn="l">
              <a:defRPr sz="3402">
                <a:solidFill>
                  <a:schemeClr val="tx1">
                    <a:tint val="75000"/>
                  </a:schemeClr>
                </a:solidFill>
              </a:defRPr>
            </a:lvl1pPr>
          </a:lstStyle>
          <a:p>
            <a:fld id="{342D6F16-8A84-4930-9470-9DB5B8B18BB9}" type="datetimeFigureOut">
              <a:rPr lang="en-GB" smtClean="0"/>
              <a:t>11/06/2021</a:t>
            </a:fld>
            <a:endParaRPr lang="en-GB"/>
          </a:p>
        </p:txBody>
      </p:sp>
      <p:sp>
        <p:nvSpPr>
          <p:cNvPr id="5" name="Footer Placeholder 4"/>
          <p:cNvSpPr>
            <a:spLocks noGrp="1"/>
          </p:cNvSpPr>
          <p:nvPr>
            <p:ph type="ftr" sz="quarter" idx="3"/>
          </p:nvPr>
        </p:nvSpPr>
        <p:spPr>
          <a:xfrm>
            <a:off x="10017096" y="18018491"/>
            <a:ext cx="10206097" cy="1035028"/>
          </a:xfrm>
          <a:prstGeom prst="rect">
            <a:avLst/>
          </a:prstGeom>
        </p:spPr>
        <p:txBody>
          <a:bodyPr vert="horz" lIns="91440" tIns="45720" rIns="91440" bIns="45720" rtlCol="0" anchor="ctr"/>
          <a:lstStyle>
            <a:lvl1pPr algn="ctr">
              <a:defRPr sz="340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57203" y="18018491"/>
            <a:ext cx="6804065" cy="1035028"/>
          </a:xfrm>
          <a:prstGeom prst="rect">
            <a:avLst/>
          </a:prstGeom>
        </p:spPr>
        <p:txBody>
          <a:bodyPr vert="horz" lIns="91440" tIns="45720" rIns="91440" bIns="45720" rtlCol="0" anchor="ctr"/>
          <a:lstStyle>
            <a:lvl1pPr algn="r">
              <a:defRPr sz="3402">
                <a:solidFill>
                  <a:schemeClr val="tx1">
                    <a:tint val="75000"/>
                  </a:schemeClr>
                </a:solidFill>
              </a:defRPr>
            </a:lvl1pPr>
          </a:lstStyle>
          <a:p>
            <a:fld id="{AE104446-21B1-439D-9FCF-6E2E65EBBF22}" type="slidenum">
              <a:rPr lang="en-GB" smtClean="0"/>
              <a:t>‹#›</a:t>
            </a:fld>
            <a:endParaRPr lang="en-GB"/>
          </a:p>
        </p:txBody>
      </p:sp>
    </p:spTree>
    <p:extLst>
      <p:ext uri="{BB962C8B-B14F-4D97-AF65-F5344CB8AC3E}">
        <p14:creationId xmlns:p14="http://schemas.microsoft.com/office/powerpoint/2010/main" val="30541322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592050" rtl="0" eaLnBrk="1" latinLnBrk="0" hangingPunct="1">
        <a:lnSpc>
          <a:spcPct val="90000"/>
        </a:lnSpc>
        <a:spcBef>
          <a:spcPct val="0"/>
        </a:spcBef>
        <a:buNone/>
        <a:defRPr sz="12473" kern="1200">
          <a:solidFill>
            <a:schemeClr val="tx1"/>
          </a:solidFill>
          <a:latin typeface="+mj-lt"/>
          <a:ea typeface="+mj-ea"/>
          <a:cs typeface="+mj-cs"/>
        </a:defRPr>
      </a:lvl1pPr>
    </p:titleStyle>
    <p:bodyStyle>
      <a:lvl1pPr marL="648012" indent="-648012" algn="l" defTabSz="2592050" rtl="0" eaLnBrk="1" latinLnBrk="0" hangingPunct="1">
        <a:lnSpc>
          <a:spcPct val="90000"/>
        </a:lnSpc>
        <a:spcBef>
          <a:spcPts val="2835"/>
        </a:spcBef>
        <a:buFont typeface="Arial" panose="020B0604020202020204" pitchFamily="34" charset="0"/>
        <a:buChar char="•"/>
        <a:defRPr sz="7937" kern="1200">
          <a:solidFill>
            <a:schemeClr val="tx1"/>
          </a:solidFill>
          <a:latin typeface="+mn-lt"/>
          <a:ea typeface="+mn-ea"/>
          <a:cs typeface="+mn-cs"/>
        </a:defRPr>
      </a:lvl1pPr>
      <a:lvl2pPr marL="1944037" indent="-648012" algn="l" defTabSz="2592050" rtl="0" eaLnBrk="1" latinLnBrk="0" hangingPunct="1">
        <a:lnSpc>
          <a:spcPct val="90000"/>
        </a:lnSpc>
        <a:spcBef>
          <a:spcPts val="1417"/>
        </a:spcBef>
        <a:buFont typeface="Arial" panose="020B0604020202020204" pitchFamily="34" charset="0"/>
        <a:buChar char="•"/>
        <a:defRPr sz="6803" kern="1200">
          <a:solidFill>
            <a:schemeClr val="tx1"/>
          </a:solidFill>
          <a:latin typeface="+mn-lt"/>
          <a:ea typeface="+mn-ea"/>
          <a:cs typeface="+mn-cs"/>
        </a:defRPr>
      </a:lvl2pPr>
      <a:lvl3pPr marL="3240062" indent="-648012" algn="l" defTabSz="2592050" rtl="0" eaLnBrk="1" latinLnBrk="0" hangingPunct="1">
        <a:lnSpc>
          <a:spcPct val="90000"/>
        </a:lnSpc>
        <a:spcBef>
          <a:spcPts val="1417"/>
        </a:spcBef>
        <a:buFont typeface="Arial" panose="020B0604020202020204" pitchFamily="34" charset="0"/>
        <a:buChar char="•"/>
        <a:defRPr sz="5669" kern="1200">
          <a:solidFill>
            <a:schemeClr val="tx1"/>
          </a:solidFill>
          <a:latin typeface="+mn-lt"/>
          <a:ea typeface="+mn-ea"/>
          <a:cs typeface="+mn-cs"/>
        </a:defRPr>
      </a:lvl3pPr>
      <a:lvl4pPr marL="4536087" indent="-648012" algn="l" defTabSz="2592050" rtl="0" eaLnBrk="1" latinLnBrk="0" hangingPunct="1">
        <a:lnSpc>
          <a:spcPct val="90000"/>
        </a:lnSpc>
        <a:spcBef>
          <a:spcPts val="1417"/>
        </a:spcBef>
        <a:buFont typeface="Arial" panose="020B0604020202020204" pitchFamily="34" charset="0"/>
        <a:buChar char="•"/>
        <a:defRPr sz="5102" kern="1200">
          <a:solidFill>
            <a:schemeClr val="tx1"/>
          </a:solidFill>
          <a:latin typeface="+mn-lt"/>
          <a:ea typeface="+mn-ea"/>
          <a:cs typeface="+mn-cs"/>
        </a:defRPr>
      </a:lvl4pPr>
      <a:lvl5pPr marL="5832112" indent="-648012" algn="l" defTabSz="2592050" rtl="0" eaLnBrk="1" latinLnBrk="0" hangingPunct="1">
        <a:lnSpc>
          <a:spcPct val="90000"/>
        </a:lnSpc>
        <a:spcBef>
          <a:spcPts val="1417"/>
        </a:spcBef>
        <a:buFont typeface="Arial" panose="020B0604020202020204" pitchFamily="34" charset="0"/>
        <a:buChar char="•"/>
        <a:defRPr sz="5102" kern="1200">
          <a:solidFill>
            <a:schemeClr val="tx1"/>
          </a:solidFill>
          <a:latin typeface="+mn-lt"/>
          <a:ea typeface="+mn-ea"/>
          <a:cs typeface="+mn-cs"/>
        </a:defRPr>
      </a:lvl5pPr>
      <a:lvl6pPr marL="7128137" indent="-648012" algn="l" defTabSz="2592050" rtl="0" eaLnBrk="1" latinLnBrk="0" hangingPunct="1">
        <a:lnSpc>
          <a:spcPct val="90000"/>
        </a:lnSpc>
        <a:spcBef>
          <a:spcPts val="1417"/>
        </a:spcBef>
        <a:buFont typeface="Arial" panose="020B0604020202020204" pitchFamily="34" charset="0"/>
        <a:buChar char="•"/>
        <a:defRPr sz="5102" kern="1200">
          <a:solidFill>
            <a:schemeClr val="tx1"/>
          </a:solidFill>
          <a:latin typeface="+mn-lt"/>
          <a:ea typeface="+mn-ea"/>
          <a:cs typeface="+mn-cs"/>
        </a:defRPr>
      </a:lvl6pPr>
      <a:lvl7pPr marL="8424161" indent="-648012" algn="l" defTabSz="2592050" rtl="0" eaLnBrk="1" latinLnBrk="0" hangingPunct="1">
        <a:lnSpc>
          <a:spcPct val="90000"/>
        </a:lnSpc>
        <a:spcBef>
          <a:spcPts val="1417"/>
        </a:spcBef>
        <a:buFont typeface="Arial" panose="020B0604020202020204" pitchFamily="34" charset="0"/>
        <a:buChar char="•"/>
        <a:defRPr sz="5102" kern="1200">
          <a:solidFill>
            <a:schemeClr val="tx1"/>
          </a:solidFill>
          <a:latin typeface="+mn-lt"/>
          <a:ea typeface="+mn-ea"/>
          <a:cs typeface="+mn-cs"/>
        </a:defRPr>
      </a:lvl7pPr>
      <a:lvl8pPr marL="9720186" indent="-648012" algn="l" defTabSz="2592050" rtl="0" eaLnBrk="1" latinLnBrk="0" hangingPunct="1">
        <a:lnSpc>
          <a:spcPct val="90000"/>
        </a:lnSpc>
        <a:spcBef>
          <a:spcPts val="1417"/>
        </a:spcBef>
        <a:buFont typeface="Arial" panose="020B0604020202020204" pitchFamily="34" charset="0"/>
        <a:buChar char="•"/>
        <a:defRPr sz="5102" kern="1200">
          <a:solidFill>
            <a:schemeClr val="tx1"/>
          </a:solidFill>
          <a:latin typeface="+mn-lt"/>
          <a:ea typeface="+mn-ea"/>
          <a:cs typeface="+mn-cs"/>
        </a:defRPr>
      </a:lvl8pPr>
      <a:lvl9pPr marL="11016211" indent="-648012" algn="l" defTabSz="2592050" rtl="0" eaLnBrk="1" latinLnBrk="0" hangingPunct="1">
        <a:lnSpc>
          <a:spcPct val="90000"/>
        </a:lnSpc>
        <a:spcBef>
          <a:spcPts val="1417"/>
        </a:spcBef>
        <a:buFont typeface="Arial" panose="020B0604020202020204" pitchFamily="34" charset="0"/>
        <a:buChar char="•"/>
        <a:defRPr sz="5102" kern="1200">
          <a:solidFill>
            <a:schemeClr val="tx1"/>
          </a:solidFill>
          <a:latin typeface="+mn-lt"/>
          <a:ea typeface="+mn-ea"/>
          <a:cs typeface="+mn-cs"/>
        </a:defRPr>
      </a:lvl9pPr>
    </p:bodyStyle>
    <p:otherStyle>
      <a:defPPr>
        <a:defRPr lang="en-US"/>
      </a:defPPr>
      <a:lvl1pPr marL="0" algn="l" defTabSz="2592050" rtl="0" eaLnBrk="1" latinLnBrk="0" hangingPunct="1">
        <a:defRPr sz="5102" kern="1200">
          <a:solidFill>
            <a:schemeClr val="tx1"/>
          </a:solidFill>
          <a:latin typeface="+mn-lt"/>
          <a:ea typeface="+mn-ea"/>
          <a:cs typeface="+mn-cs"/>
        </a:defRPr>
      </a:lvl1pPr>
      <a:lvl2pPr marL="1296025" algn="l" defTabSz="2592050" rtl="0" eaLnBrk="1" latinLnBrk="0" hangingPunct="1">
        <a:defRPr sz="5102" kern="1200">
          <a:solidFill>
            <a:schemeClr val="tx1"/>
          </a:solidFill>
          <a:latin typeface="+mn-lt"/>
          <a:ea typeface="+mn-ea"/>
          <a:cs typeface="+mn-cs"/>
        </a:defRPr>
      </a:lvl2pPr>
      <a:lvl3pPr marL="2592050" algn="l" defTabSz="2592050" rtl="0" eaLnBrk="1" latinLnBrk="0" hangingPunct="1">
        <a:defRPr sz="5102" kern="1200">
          <a:solidFill>
            <a:schemeClr val="tx1"/>
          </a:solidFill>
          <a:latin typeface="+mn-lt"/>
          <a:ea typeface="+mn-ea"/>
          <a:cs typeface="+mn-cs"/>
        </a:defRPr>
      </a:lvl3pPr>
      <a:lvl4pPr marL="3888075" algn="l" defTabSz="2592050" rtl="0" eaLnBrk="1" latinLnBrk="0" hangingPunct="1">
        <a:defRPr sz="5102" kern="1200">
          <a:solidFill>
            <a:schemeClr val="tx1"/>
          </a:solidFill>
          <a:latin typeface="+mn-lt"/>
          <a:ea typeface="+mn-ea"/>
          <a:cs typeface="+mn-cs"/>
        </a:defRPr>
      </a:lvl4pPr>
      <a:lvl5pPr marL="5184099" algn="l" defTabSz="2592050" rtl="0" eaLnBrk="1" latinLnBrk="0" hangingPunct="1">
        <a:defRPr sz="5102" kern="1200">
          <a:solidFill>
            <a:schemeClr val="tx1"/>
          </a:solidFill>
          <a:latin typeface="+mn-lt"/>
          <a:ea typeface="+mn-ea"/>
          <a:cs typeface="+mn-cs"/>
        </a:defRPr>
      </a:lvl5pPr>
      <a:lvl6pPr marL="6480124" algn="l" defTabSz="2592050" rtl="0" eaLnBrk="1" latinLnBrk="0" hangingPunct="1">
        <a:defRPr sz="5102" kern="1200">
          <a:solidFill>
            <a:schemeClr val="tx1"/>
          </a:solidFill>
          <a:latin typeface="+mn-lt"/>
          <a:ea typeface="+mn-ea"/>
          <a:cs typeface="+mn-cs"/>
        </a:defRPr>
      </a:lvl6pPr>
      <a:lvl7pPr marL="7776149" algn="l" defTabSz="2592050" rtl="0" eaLnBrk="1" latinLnBrk="0" hangingPunct="1">
        <a:defRPr sz="5102" kern="1200">
          <a:solidFill>
            <a:schemeClr val="tx1"/>
          </a:solidFill>
          <a:latin typeface="+mn-lt"/>
          <a:ea typeface="+mn-ea"/>
          <a:cs typeface="+mn-cs"/>
        </a:defRPr>
      </a:lvl7pPr>
      <a:lvl8pPr marL="9072174" algn="l" defTabSz="2592050" rtl="0" eaLnBrk="1" latinLnBrk="0" hangingPunct="1">
        <a:defRPr sz="5102" kern="1200">
          <a:solidFill>
            <a:schemeClr val="tx1"/>
          </a:solidFill>
          <a:latin typeface="+mn-lt"/>
          <a:ea typeface="+mn-ea"/>
          <a:cs typeface="+mn-cs"/>
        </a:defRPr>
      </a:lvl8pPr>
      <a:lvl9pPr marL="10368199" algn="l" defTabSz="2592050" rtl="0" eaLnBrk="1" latinLnBrk="0" hangingPunct="1">
        <a:defRPr sz="510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396F703-0916-4597-95F9-B4B2130CCF9B}"/>
              </a:ext>
            </a:extLst>
          </p:cNvPr>
          <p:cNvSpPr/>
          <p:nvPr/>
        </p:nvSpPr>
        <p:spPr>
          <a:xfrm>
            <a:off x="2" y="0"/>
            <a:ext cx="30240288" cy="2090857"/>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7200" dirty="0"/>
              <a:t>UNDERSTANDING PSYCHOLOGICAL DEVELOPMENT ACROSS THE LIFESPAN</a:t>
            </a:r>
            <a:endParaRPr lang="en-GB" sz="7200" dirty="0"/>
          </a:p>
        </p:txBody>
      </p:sp>
      <p:sp>
        <p:nvSpPr>
          <p:cNvPr id="5" name="Rectangle 4">
            <a:extLst>
              <a:ext uri="{FF2B5EF4-FFF2-40B4-BE49-F238E27FC236}">
                <a16:creationId xmlns:a16="http://schemas.microsoft.com/office/drawing/2014/main" id="{DD322AA4-6E58-4C30-A2C7-CB33341D7AE5}"/>
              </a:ext>
            </a:extLst>
          </p:cNvPr>
          <p:cNvSpPr/>
          <p:nvPr/>
        </p:nvSpPr>
        <p:spPr>
          <a:xfrm>
            <a:off x="1" y="2079174"/>
            <a:ext cx="11105467" cy="1326684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3200" dirty="0">
              <a:solidFill>
                <a:srgbClr val="FF0000"/>
              </a:solidFill>
            </a:endParaRPr>
          </a:p>
          <a:p>
            <a:pPr algn="ctr"/>
            <a:r>
              <a:rPr lang="en-US" sz="3200" dirty="0">
                <a:solidFill>
                  <a:srgbClr val="FF0000"/>
                </a:solidFill>
              </a:rPr>
              <a:t>ERIK ERIKSON THEORY </a:t>
            </a:r>
          </a:p>
          <a:p>
            <a:pPr algn="ctr"/>
            <a:r>
              <a:rPr lang="en-US" sz="2200" dirty="0"/>
              <a:t>Erikson was an ego psychologist where he emphasized the role of society(</a:t>
            </a:r>
            <a:r>
              <a:rPr lang="en-US" sz="2400" dirty="0"/>
              <a:t>Hassan et al, 2016)</a:t>
            </a:r>
            <a:r>
              <a:rPr lang="en-US" sz="2200" dirty="0"/>
              <a:t> and culture (McLeod, S., 2013). Erikson gave a lifespan model of human development consisting of 8 stages where he gave 5 stages till the age of 18 years and 3 stages further beyond adulthood.</a:t>
            </a:r>
          </a:p>
          <a:p>
            <a:pPr algn="ctr"/>
            <a:endParaRPr lang="en-US" sz="2200" dirty="0"/>
          </a:p>
          <a:p>
            <a:pPr algn="ctr"/>
            <a:r>
              <a:rPr lang="en-US" sz="2200" b="1" dirty="0"/>
              <a:t>Stage 1 is Trust Vs Mistrust </a:t>
            </a:r>
            <a:r>
              <a:rPr lang="en-US" sz="2200" dirty="0"/>
              <a:t>and is basic virtue is hope. During this stage, a child learns to trust. Trust depends on a child’s hope that the parent will meet his or her basic needs. On the contrary, if these basic needs are not met a child may develop a general mistrust towards the world. (Batra, 2013)</a:t>
            </a:r>
          </a:p>
          <a:p>
            <a:pPr algn="ctr"/>
            <a:r>
              <a:rPr lang="en-US" sz="2200" b="1" dirty="0"/>
              <a:t>Stage 2 </a:t>
            </a:r>
            <a:r>
              <a:rPr lang="en-US" sz="2200" dirty="0"/>
              <a:t>is between 2 to 3 years of age and is called </a:t>
            </a:r>
            <a:r>
              <a:rPr lang="en-US" sz="2200" b="1" dirty="0"/>
              <a:t>Autonomy vs. Shame </a:t>
            </a:r>
            <a:r>
              <a:rPr lang="en-US" sz="2200" dirty="0"/>
              <a:t>and doubt with the basic value of will. During this child begins to develop the concept of independence. Here the encouragement plays a very crucial role and the absence of it can lead to the development of feelings of shame and doubt.</a:t>
            </a:r>
          </a:p>
          <a:p>
            <a:pPr algn="ctr"/>
            <a:r>
              <a:rPr lang="en-US" sz="2200" b="1" dirty="0"/>
              <a:t>Stage 3</a:t>
            </a:r>
            <a:r>
              <a:rPr lang="en-US" sz="2200" dirty="0"/>
              <a:t> is </a:t>
            </a:r>
            <a:r>
              <a:rPr lang="en-US" sz="2200" b="1" dirty="0"/>
              <a:t>Initiative vs. Guilt</a:t>
            </a:r>
            <a:r>
              <a:rPr lang="en-US" sz="2200" dirty="0"/>
              <a:t> and lies between 4 to 6 years of age with the basic virtue of purpose. As a preschooler child continues to develop independence and if during this stage if a child might fail in their initiative it can lead to the development of guilt over their desires and needs (</a:t>
            </a:r>
            <a:r>
              <a:rPr lang="en-US" sz="2200" dirty="0" err="1"/>
              <a:t>Berzoff</a:t>
            </a:r>
            <a:r>
              <a:rPr lang="en-US" sz="2200" dirty="0"/>
              <a:t>, J, 2011).</a:t>
            </a:r>
          </a:p>
          <a:p>
            <a:pPr algn="ctr"/>
            <a:r>
              <a:rPr lang="en-US" sz="2200" b="1" dirty="0"/>
              <a:t>Stage 4 </a:t>
            </a:r>
            <a:r>
              <a:rPr lang="en-US" sz="2200" dirty="0"/>
              <a:t>is </a:t>
            </a:r>
            <a:r>
              <a:rPr lang="en-US" sz="2200" b="1" dirty="0"/>
              <a:t>Industry vs. Inferiority </a:t>
            </a:r>
            <a:r>
              <a:rPr lang="en-US" sz="2200" dirty="0"/>
              <a:t>and a lie between the age of 7 to 12 years and its virtue is Competence. Here the child develops confidence by learning new things. Lack of encouragement can lead to the development of an inferiority complex.</a:t>
            </a:r>
          </a:p>
          <a:p>
            <a:pPr algn="ctr"/>
            <a:r>
              <a:rPr lang="en-US" sz="2200" b="1" dirty="0"/>
              <a:t>Stage 5</a:t>
            </a:r>
            <a:r>
              <a:rPr lang="en-US" sz="2200" dirty="0"/>
              <a:t> is </a:t>
            </a:r>
            <a:r>
              <a:rPr lang="en-US" sz="2200" b="1" dirty="0"/>
              <a:t>Identity Vs Role </a:t>
            </a:r>
            <a:r>
              <a:rPr lang="en-US" sz="2200" dirty="0"/>
              <a:t>Confusion between the age of 13 to 19 with the basic virtue of Fidelity. During this time a child is seen to becoming conscious about looks and starts to develop identity. Lack of identification of own identity can lead to the development of Role confusion(</a:t>
            </a:r>
            <a:r>
              <a:rPr lang="en-US" sz="2400" dirty="0"/>
              <a:t>Blakemore,  and Mills, 2014</a:t>
            </a:r>
            <a:r>
              <a:rPr lang="en-US" sz="2200" dirty="0"/>
              <a:t>).</a:t>
            </a:r>
          </a:p>
          <a:p>
            <a:pPr algn="ctr"/>
            <a:r>
              <a:rPr lang="en-US" sz="2200" b="1" dirty="0"/>
              <a:t>Stage 6</a:t>
            </a:r>
            <a:r>
              <a:rPr lang="en-US" sz="2200" dirty="0"/>
              <a:t> is called </a:t>
            </a:r>
            <a:r>
              <a:rPr lang="en-US" sz="2200" b="1" dirty="0"/>
              <a:t>Intimacy vs. Isolation </a:t>
            </a:r>
            <a:r>
              <a:rPr lang="en-US" sz="2200" dirty="0"/>
              <a:t>that is between 20 to 34 years of age. The basic virtue of this is love. This is early adulthood time and people fall in love, get married, and starts building up their families. During this stage, if proper if people could not develop intimacy it can lead to the development of feelings of Isolation</a:t>
            </a:r>
          </a:p>
          <a:p>
            <a:pPr algn="ctr"/>
            <a:r>
              <a:rPr lang="en-US" sz="2200" b="1" dirty="0"/>
              <a:t>Stage 7 </a:t>
            </a:r>
            <a:r>
              <a:rPr lang="en-US" sz="2200" dirty="0"/>
              <a:t>is between 35 to 65 years of age and is named </a:t>
            </a:r>
            <a:r>
              <a:rPr lang="en-US" sz="2200" b="1" dirty="0"/>
              <a:t>Generativity Vs Stagnation </a:t>
            </a:r>
            <a:r>
              <a:rPr lang="en-US" sz="2200" dirty="0"/>
              <a:t>with the basic virtue of care. This is the longest duration of human life. During this stage, people are usually working and raise their children and contribute to society. If here people are not productive it can lead to the development of stagnation.</a:t>
            </a:r>
          </a:p>
          <a:p>
            <a:pPr algn="ctr"/>
            <a:r>
              <a:rPr lang="en-US" sz="2200" b="1" dirty="0"/>
              <a:t>Stage 8</a:t>
            </a:r>
            <a:r>
              <a:rPr lang="en-US" sz="2200" dirty="0"/>
              <a:t> is the final termed </a:t>
            </a:r>
            <a:r>
              <a:rPr lang="en-US" sz="2200" b="1" dirty="0"/>
              <a:t>Integrity vs. Despair</a:t>
            </a:r>
            <a:r>
              <a:rPr lang="en-US" sz="2200" dirty="0"/>
              <a:t>. With the basic virtue named wisdom. Here the individual or the senior citizen looks back upon their life and sees their accomplishments(</a:t>
            </a:r>
            <a:r>
              <a:rPr lang="en-US" sz="2400" dirty="0"/>
              <a:t>Perry et al, 2015)</a:t>
            </a:r>
            <a:r>
              <a:rPr lang="en-US" sz="2200" dirty="0"/>
              <a:t>. If they have to lead a productive life it can lead to the development of a feeling of integrity and on the other side if its opposite person can fall into despair (Vaughan and Rodriguez, 2013).</a:t>
            </a:r>
          </a:p>
          <a:p>
            <a:pPr algn="ctr"/>
            <a:endParaRPr lang="en-GB" sz="2000" dirty="0"/>
          </a:p>
        </p:txBody>
      </p:sp>
      <p:sp>
        <p:nvSpPr>
          <p:cNvPr id="6" name="Rectangle 5">
            <a:extLst>
              <a:ext uri="{FF2B5EF4-FFF2-40B4-BE49-F238E27FC236}">
                <a16:creationId xmlns:a16="http://schemas.microsoft.com/office/drawing/2014/main" id="{76C6FF89-C539-4C5C-9565-B0D66AF35892}"/>
              </a:ext>
            </a:extLst>
          </p:cNvPr>
          <p:cNvSpPr/>
          <p:nvPr/>
        </p:nvSpPr>
        <p:spPr>
          <a:xfrm>
            <a:off x="11105468" y="9361323"/>
            <a:ext cx="10831934" cy="10079202"/>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3200" dirty="0">
                <a:solidFill>
                  <a:srgbClr val="FF0000"/>
                </a:solidFill>
                <a:effectLst/>
                <a:latin typeface="Times New Roman" panose="02020603050405020304" pitchFamily="18" charset="0"/>
                <a:ea typeface="Times New Roman" panose="02020603050405020304" pitchFamily="18" charset="0"/>
              </a:rPr>
              <a:t>SIGMUND FREUD THEORY</a:t>
            </a:r>
          </a:p>
          <a:p>
            <a:pPr algn="ctr"/>
            <a:r>
              <a:rPr lang="en-US" sz="2200" dirty="0">
                <a:effectLst/>
                <a:latin typeface="Times New Roman" panose="02020603050405020304" pitchFamily="18" charset="0"/>
                <a:ea typeface="Times New Roman" panose="02020603050405020304" pitchFamily="18" charset="0"/>
              </a:rPr>
              <a:t>Another theory to describe the stage of development was given by Sigmund Freud. Sigmund Freud's theory consisted of psychosexual stages of development (LaRose and West, 2014). Whereas in Erik Erikson’s theory,  psychosocial stages were given. </a:t>
            </a:r>
          </a:p>
          <a:p>
            <a:pPr algn="ctr"/>
            <a:r>
              <a:rPr lang="en-US" sz="2200" dirty="0">
                <a:effectLst/>
                <a:latin typeface="Times New Roman" panose="02020603050405020304" pitchFamily="18" charset="0"/>
                <a:ea typeface="Times New Roman" panose="02020603050405020304" pitchFamily="18" charset="0"/>
              </a:rPr>
              <a:t> </a:t>
            </a:r>
          </a:p>
          <a:p>
            <a:pPr algn="ctr"/>
            <a:r>
              <a:rPr lang="en-US" sz="2200" dirty="0">
                <a:effectLst/>
                <a:latin typeface="Times New Roman" panose="02020603050405020304" pitchFamily="18" charset="0"/>
                <a:ea typeface="Times New Roman" panose="02020603050405020304" pitchFamily="18" charset="0"/>
              </a:rPr>
              <a:t>Freud emphasized the conflict between Id and super Ego (</a:t>
            </a:r>
            <a:r>
              <a:rPr lang="en-US" sz="2000" dirty="0"/>
              <a:t>Lantz  and Ray, 2020)</a:t>
            </a:r>
            <a:r>
              <a:rPr lang="en-US" sz="2000" dirty="0">
                <a:latin typeface="Times New Roman" panose="02020603050405020304" pitchFamily="18" charset="0"/>
                <a:ea typeface="Times New Roman" panose="02020603050405020304" pitchFamily="18" charset="0"/>
              </a:rPr>
              <a:t>.</a:t>
            </a:r>
            <a:r>
              <a:rPr lang="en-US" sz="2200" dirty="0">
                <a:effectLst/>
                <a:latin typeface="Times New Roman" panose="02020603050405020304" pitchFamily="18" charset="0"/>
                <a:ea typeface="Times New Roman" panose="02020603050405020304" pitchFamily="18" charset="0"/>
              </a:rPr>
              <a:t>whereas Erikson gave importance to the role and impact of society and culture.</a:t>
            </a:r>
          </a:p>
          <a:p>
            <a:pPr algn="ctr"/>
            <a:r>
              <a:rPr lang="en-US" sz="2200" b="1" dirty="0">
                <a:effectLst/>
                <a:latin typeface="Times New Roman" panose="02020603050405020304" pitchFamily="18" charset="0"/>
                <a:ea typeface="Times New Roman" panose="02020603050405020304" pitchFamily="18" charset="0"/>
              </a:rPr>
              <a:t>ORAL STAGE AND TRUST VS MUISTRUST</a:t>
            </a:r>
          </a:p>
          <a:p>
            <a:pPr algn="ctr"/>
            <a:r>
              <a:rPr lang="en-US" sz="2200" dirty="0">
                <a:effectLst/>
                <a:latin typeface="Times New Roman" panose="02020603050405020304" pitchFamily="18" charset="0"/>
                <a:ea typeface="Times New Roman" panose="02020603050405020304" pitchFamily="18" charset="0"/>
              </a:rPr>
              <a:t>The first stage in the Freud model is the oral stage (Klein, M., 2018). In Erikson model is Trust vs. mistrust and Freud concentrated on feeding in this stage whereas Eriksson gives importance to the care given by the caretaker. </a:t>
            </a:r>
          </a:p>
          <a:p>
            <a:pPr algn="ctr"/>
            <a:r>
              <a:rPr lang="en-US" sz="2200" b="1" dirty="0">
                <a:effectLst/>
                <a:latin typeface="Times New Roman" panose="02020603050405020304" pitchFamily="18" charset="0"/>
                <a:ea typeface="Times New Roman" panose="02020603050405020304" pitchFamily="18" charset="0"/>
              </a:rPr>
              <a:t>ANAL STAGE AND AUTONOMY VS DESPAIR</a:t>
            </a:r>
          </a:p>
          <a:p>
            <a:pPr algn="ctr"/>
            <a:r>
              <a:rPr lang="en-US" sz="2200" dirty="0">
                <a:effectLst/>
                <a:latin typeface="Times New Roman" panose="02020603050405020304" pitchFamily="18" charset="0"/>
                <a:ea typeface="Times New Roman" panose="02020603050405020304" pitchFamily="18" charset="0"/>
              </a:rPr>
              <a:t>The second stage between 1 to 3 years in the Freud model is the anal stage and autonomy vs. despair in Erikson and both focus on the development of a sense of independence in a child.</a:t>
            </a:r>
          </a:p>
          <a:p>
            <a:pPr algn="ctr"/>
            <a:r>
              <a:rPr lang="en-US" sz="2200" b="1" dirty="0">
                <a:effectLst/>
                <a:latin typeface="Times New Roman" panose="02020603050405020304" pitchFamily="18" charset="0"/>
                <a:ea typeface="Times New Roman" panose="02020603050405020304" pitchFamily="18" charset="0"/>
              </a:rPr>
              <a:t>PHALLIC STAGE AND INITIATIVE VS GUILT</a:t>
            </a:r>
          </a:p>
          <a:p>
            <a:pPr algn="ctr"/>
            <a:r>
              <a:rPr lang="en-US" sz="2200" dirty="0">
                <a:effectLst/>
                <a:latin typeface="Times New Roman" panose="02020603050405020304" pitchFamily="18" charset="0"/>
                <a:ea typeface="Times New Roman" panose="02020603050405020304" pitchFamily="18" charset="0"/>
              </a:rPr>
              <a:t>Between age 3 to 6 years Sigmund named it as phallic stage and its more focused on the role of libido and Erikson model is focused on the interaction between parents and peers.</a:t>
            </a:r>
          </a:p>
          <a:p>
            <a:pPr algn="ctr"/>
            <a:r>
              <a:rPr lang="en-US" sz="2200" b="1" dirty="0">
                <a:effectLst/>
                <a:latin typeface="Times New Roman" panose="02020603050405020304" pitchFamily="18" charset="0"/>
                <a:ea typeface="Times New Roman" panose="02020603050405020304" pitchFamily="18" charset="0"/>
              </a:rPr>
              <a:t>LATENT PERIOD AND INDUSTRY VS INFERIORITY</a:t>
            </a:r>
          </a:p>
          <a:p>
            <a:pPr algn="ctr"/>
            <a:r>
              <a:rPr lang="en-US" sz="2200" dirty="0">
                <a:effectLst/>
                <a:latin typeface="Times New Roman" panose="02020603050405020304" pitchFamily="18" charset="0"/>
                <a:ea typeface="Times New Roman" panose="02020603050405020304" pitchFamily="18" charset="0"/>
              </a:rPr>
              <a:t>The fourth stage between 7 to 11 years is called the latent period and is termed as a transitional period between childhood and adolescence(</a:t>
            </a:r>
            <a:r>
              <a:rPr lang="en-US" sz="2400" dirty="0"/>
              <a:t>Scales et al, 2016)</a:t>
            </a:r>
            <a:r>
              <a:rPr lang="en-US" sz="2200" dirty="0">
                <a:effectLst/>
                <a:latin typeface="Times New Roman" panose="02020603050405020304" pitchFamily="18" charset="0"/>
                <a:ea typeface="Times New Roman" panose="02020603050405020304" pitchFamily="18" charset="0"/>
              </a:rPr>
              <a:t> whereas in Industry vs. inferiority the child is seen to continue forging a sense of independence. </a:t>
            </a:r>
          </a:p>
          <a:p>
            <a:pPr algn="ctr"/>
            <a:r>
              <a:rPr lang="en-US" sz="2200" b="1" dirty="0">
                <a:effectLst/>
                <a:latin typeface="Times New Roman" panose="02020603050405020304" pitchFamily="18" charset="0"/>
                <a:ea typeface="Times New Roman" panose="02020603050405020304" pitchFamily="18" charset="0"/>
              </a:rPr>
              <a:t>GENITAL STAGE AND IDENTITY VS ROLE CONFUSION</a:t>
            </a:r>
          </a:p>
          <a:p>
            <a:pPr algn="ctr"/>
            <a:r>
              <a:rPr lang="en-US" sz="2200" dirty="0">
                <a:effectLst/>
                <a:latin typeface="Times New Roman" panose="02020603050405020304" pitchFamily="18" charset="0"/>
                <a:ea typeface="Times New Roman" panose="02020603050405020304" pitchFamily="18" charset="0"/>
              </a:rPr>
              <a:t>Freud termed stage 5 as genital stage and termed as identity vs. role confusion in Erikson theory and both are seen focusing on the sense of identity.</a:t>
            </a:r>
          </a:p>
          <a:p>
            <a:pPr algn="ctr"/>
            <a:r>
              <a:rPr lang="en-US" sz="2200" dirty="0">
                <a:effectLst/>
                <a:latin typeface="Times New Roman" panose="02020603050405020304" pitchFamily="18" charset="0"/>
                <a:ea typeface="Times New Roman" panose="02020603050405020304" pitchFamily="18" charset="0"/>
              </a:rPr>
              <a:t> </a:t>
            </a:r>
          </a:p>
          <a:p>
            <a:pPr algn="ctr"/>
            <a:r>
              <a:rPr lang="en-US" sz="2200" dirty="0">
                <a:effectLst/>
                <a:latin typeface="Times New Roman" panose="02020603050405020304" pitchFamily="18" charset="0"/>
                <a:ea typeface="Times New Roman" panose="02020603050405020304" pitchFamily="18" charset="0"/>
              </a:rPr>
              <a:t>Thus the Freud's theory is largely focused on development between birth and teen years(</a:t>
            </a:r>
            <a:r>
              <a:rPr lang="en-US" sz="2400" dirty="0" err="1"/>
              <a:t>Rezaei</a:t>
            </a:r>
            <a:r>
              <a:rPr lang="en-US" sz="2400" dirty="0"/>
              <a:t>, and </a:t>
            </a:r>
            <a:r>
              <a:rPr lang="en-US" sz="2400" dirty="0" err="1"/>
              <a:t>Seyyedrezaei</a:t>
            </a:r>
            <a:r>
              <a:rPr lang="en-US" sz="2400" dirty="0"/>
              <a:t>, 2013</a:t>
            </a:r>
            <a:r>
              <a:rPr lang="en-US" sz="2400" b="1" dirty="0"/>
              <a:t>)</a:t>
            </a:r>
            <a:r>
              <a:rPr lang="en-US" sz="2200" dirty="0">
                <a:effectLst/>
                <a:latin typeface="Times New Roman" panose="02020603050405020304" pitchFamily="18" charset="0"/>
                <a:ea typeface="Times New Roman" panose="02020603050405020304" pitchFamily="18" charset="0"/>
              </a:rPr>
              <a:t> and implies that the identity is highly influenced by this time (Freud, 2012) whereas Erikson has considered and taken into account a life span approach including 3 more stages till the life of older adults.</a:t>
            </a:r>
          </a:p>
          <a:p>
            <a:pPr algn="ctr"/>
            <a:endParaRPr lang="en-US" sz="2000" dirty="0">
              <a:effectLst/>
              <a:latin typeface="Times New Roman" panose="02020603050405020304" pitchFamily="18" charset="0"/>
              <a:ea typeface="Times New Roman" panose="02020603050405020304" pitchFamily="18" charset="0"/>
            </a:endParaRPr>
          </a:p>
        </p:txBody>
      </p:sp>
      <p:sp>
        <p:nvSpPr>
          <p:cNvPr id="8" name="Rectangle 7">
            <a:extLst>
              <a:ext uri="{FF2B5EF4-FFF2-40B4-BE49-F238E27FC236}">
                <a16:creationId xmlns:a16="http://schemas.microsoft.com/office/drawing/2014/main" id="{B3656F26-8925-402A-A36B-2ABC665E28CB}"/>
              </a:ext>
            </a:extLst>
          </p:cNvPr>
          <p:cNvSpPr/>
          <p:nvPr/>
        </p:nvSpPr>
        <p:spPr>
          <a:xfrm>
            <a:off x="22010916" y="14792325"/>
            <a:ext cx="8229374" cy="46482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2400" dirty="0">
                <a:solidFill>
                  <a:srgbClr val="FF0000"/>
                </a:solidFill>
                <a:latin typeface="Times New Roman" panose="02020603050405020304" pitchFamily="18" charset="0"/>
                <a:ea typeface="Times New Roman" panose="02020603050405020304" pitchFamily="18" charset="0"/>
              </a:rPr>
              <a:t>SUPPORTING OLDER ADULTS IN STAGE 8 OF ERIK ERIKSON</a:t>
            </a:r>
          </a:p>
          <a:p>
            <a:pPr algn="ctr"/>
            <a:r>
              <a:rPr lang="en-US" sz="2400" dirty="0">
                <a:latin typeface="Times New Roman" panose="02020603050405020304" pitchFamily="18" charset="0"/>
                <a:ea typeface="Times New Roman" panose="02020603050405020304" pitchFamily="18" charset="0"/>
              </a:rPr>
              <a:t>As the patient is in the conflict stage individual should be made to recall only the positive things in his or her life so that he does not enter the stage of despair (Seligman, and Csikszentmihalyi,2014).</a:t>
            </a:r>
          </a:p>
          <a:p>
            <a:pPr algn="ctr"/>
            <a:r>
              <a:rPr lang="en-US" sz="2400" dirty="0">
                <a:latin typeface="Times New Roman" panose="02020603050405020304" pitchFamily="18" charset="0"/>
                <a:ea typeface="Times New Roman" panose="02020603050405020304" pitchFamily="18" charset="0"/>
              </a:rPr>
              <a:t>Narrative therapy(</a:t>
            </a:r>
            <a:r>
              <a:rPr lang="en-US" sz="2400" b="1" dirty="0" err="1"/>
              <a:t>Goodcase</a:t>
            </a:r>
            <a:r>
              <a:rPr lang="en-US" sz="2400" b="1" dirty="0"/>
              <a:t>  and Love, 2017)</a:t>
            </a:r>
            <a:r>
              <a:rPr lang="en-US" sz="2400" dirty="0">
                <a:latin typeface="Times New Roman" panose="02020603050405020304" pitchFamily="18" charset="0"/>
                <a:ea typeface="Times New Roman" panose="02020603050405020304" pitchFamily="18" charset="0"/>
              </a:rPr>
              <a:t>-Individual should be made to engage in positive communication which is motivating in nature (Duvall, and </a:t>
            </a:r>
            <a:r>
              <a:rPr lang="en-US" sz="2400" dirty="0" err="1">
                <a:latin typeface="Times New Roman" panose="02020603050405020304" pitchFamily="18" charset="0"/>
                <a:ea typeface="Times New Roman" panose="02020603050405020304" pitchFamily="18" charset="0"/>
              </a:rPr>
              <a:t>Béres</a:t>
            </a:r>
            <a:r>
              <a:rPr lang="en-US" sz="2400" dirty="0">
                <a:latin typeface="Times New Roman" panose="02020603050405020304" pitchFamily="18" charset="0"/>
                <a:ea typeface="Times New Roman" panose="02020603050405020304" pitchFamily="18" charset="0"/>
              </a:rPr>
              <a:t>, 2011).</a:t>
            </a:r>
          </a:p>
          <a:p>
            <a:r>
              <a:rPr lang="en-US" sz="2400" dirty="0">
                <a:latin typeface="Times New Roman" panose="02020603050405020304" pitchFamily="18" charset="0"/>
                <a:ea typeface="Times New Roman" panose="02020603050405020304" pitchFamily="18" charset="0"/>
              </a:rPr>
              <a:t>In the older  patient suffering from dementia engaging them in activities so as to make them focus on present should be utilized</a:t>
            </a:r>
            <a:r>
              <a:rPr lang="en-US" sz="2400" dirty="0"/>
              <a:t> </a:t>
            </a:r>
            <a:r>
              <a:rPr lang="en-US" sz="2400" dirty="0">
                <a:latin typeface="Times New Roman" pitchFamily="18" charset="0"/>
                <a:cs typeface="Times New Roman" pitchFamily="18" charset="0"/>
              </a:rPr>
              <a:t>(Nyman, and </a:t>
            </a:r>
            <a:r>
              <a:rPr lang="en-US" sz="2400" dirty="0" err="1">
                <a:latin typeface="Times New Roman" pitchFamily="18" charset="0"/>
                <a:cs typeface="Times New Roman" pitchFamily="18" charset="0"/>
              </a:rPr>
              <a:t>Szymczynska</a:t>
            </a:r>
            <a:r>
              <a:rPr lang="en-US" sz="2400" dirty="0">
                <a:latin typeface="Times New Roman" pitchFamily="18" charset="0"/>
                <a:cs typeface="Times New Roman" pitchFamily="18" charset="0"/>
              </a:rPr>
              <a:t>, 2016)</a:t>
            </a:r>
            <a:endParaRPr lang="en-US" sz="2400" dirty="0">
              <a:latin typeface="Times New Roman" panose="02020603050405020304" pitchFamily="18" charset="0"/>
              <a:ea typeface="Times New Roman" panose="02020603050405020304" pitchFamily="18" charset="0"/>
              <a:cs typeface="Times New Roman" pitchFamily="18" charset="0"/>
            </a:endParaRPr>
          </a:p>
          <a:p>
            <a:pPr algn="ctr"/>
            <a:endParaRPr lang="en-US" sz="2400" dirty="0">
              <a:latin typeface="Times New Roman" panose="02020603050405020304" pitchFamily="18" charset="0"/>
              <a:ea typeface="Times New Roman" panose="02020603050405020304" pitchFamily="18" charset="0"/>
            </a:endParaRPr>
          </a:p>
        </p:txBody>
      </p:sp>
      <p:pic>
        <p:nvPicPr>
          <p:cNvPr id="10" name="Picture 9">
            <a:extLst>
              <a:ext uri="{FF2B5EF4-FFF2-40B4-BE49-F238E27FC236}">
                <a16:creationId xmlns:a16="http://schemas.microsoft.com/office/drawing/2014/main" id="{D8D7FE44-8CA4-4CA7-953D-E6C80065FD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44137" y="2079173"/>
            <a:ext cx="10834120" cy="6167154"/>
          </a:xfrm>
          <a:prstGeom prst="rect">
            <a:avLst/>
          </a:prstGeom>
        </p:spPr>
      </p:pic>
      <p:pic>
        <p:nvPicPr>
          <p:cNvPr id="12" name="Picture 11">
            <a:extLst>
              <a:ext uri="{FF2B5EF4-FFF2-40B4-BE49-F238E27FC236}">
                <a16:creationId xmlns:a16="http://schemas.microsoft.com/office/drawing/2014/main" id="{C435FCCB-A468-4F11-9E15-2BA84A5869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65217" y="2090857"/>
            <a:ext cx="8275071" cy="7270466"/>
          </a:xfrm>
          <a:prstGeom prst="rect">
            <a:avLst/>
          </a:prstGeom>
        </p:spPr>
      </p:pic>
      <p:pic>
        <p:nvPicPr>
          <p:cNvPr id="14" name="Picture 13">
            <a:extLst>
              <a:ext uri="{FF2B5EF4-FFF2-40B4-BE49-F238E27FC236}">
                <a16:creationId xmlns:a16="http://schemas.microsoft.com/office/drawing/2014/main" id="{B4D64437-6F03-47E0-818F-B4B6EA83F2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5346016"/>
            <a:ext cx="11103429" cy="3456333"/>
          </a:xfrm>
          <a:prstGeom prst="rect">
            <a:avLst/>
          </a:prstGeom>
        </p:spPr>
      </p:pic>
      <p:sp>
        <p:nvSpPr>
          <p:cNvPr id="2" name="TextBox 1"/>
          <p:cNvSpPr txBox="1"/>
          <p:nvPr/>
        </p:nvSpPr>
        <p:spPr>
          <a:xfrm>
            <a:off x="1000125" y="18802350"/>
            <a:ext cx="5223161" cy="400110"/>
          </a:xfrm>
          <a:prstGeom prst="rect">
            <a:avLst/>
          </a:prstGeom>
          <a:noFill/>
        </p:spPr>
        <p:txBody>
          <a:bodyPr wrap="none" rtlCol="0">
            <a:spAutoFit/>
          </a:bodyPr>
          <a:lstStyle/>
          <a:p>
            <a:r>
              <a:rPr lang="en-IN" sz="2000" dirty="0"/>
              <a:t>Figure 1.Human development (Study.com, 2016)</a:t>
            </a:r>
          </a:p>
        </p:txBody>
      </p:sp>
      <p:sp>
        <p:nvSpPr>
          <p:cNvPr id="9" name="TextBox 8"/>
          <p:cNvSpPr txBox="1"/>
          <p:nvPr/>
        </p:nvSpPr>
        <p:spPr>
          <a:xfrm>
            <a:off x="12287250" y="8601075"/>
            <a:ext cx="8972550" cy="369332"/>
          </a:xfrm>
          <a:prstGeom prst="rect">
            <a:avLst/>
          </a:prstGeom>
          <a:noFill/>
        </p:spPr>
        <p:txBody>
          <a:bodyPr wrap="square" rtlCol="0">
            <a:spAutoFit/>
          </a:bodyPr>
          <a:lstStyle/>
          <a:p>
            <a:r>
              <a:rPr lang="en-IN" dirty="0"/>
              <a:t>Figure 2. Erik Erikson stages of development (cherry, 2020)</a:t>
            </a:r>
          </a:p>
        </p:txBody>
      </p:sp>
      <p:sp>
        <p:nvSpPr>
          <p:cNvPr id="11" name="TextBox 10"/>
          <p:cNvSpPr txBox="1"/>
          <p:nvPr/>
        </p:nvSpPr>
        <p:spPr>
          <a:xfrm>
            <a:off x="23594853" y="9401752"/>
            <a:ext cx="5825506" cy="369332"/>
          </a:xfrm>
          <a:prstGeom prst="rect">
            <a:avLst/>
          </a:prstGeom>
          <a:noFill/>
        </p:spPr>
        <p:txBody>
          <a:bodyPr wrap="none" rtlCol="0">
            <a:spAutoFit/>
          </a:bodyPr>
          <a:lstStyle/>
          <a:p>
            <a:r>
              <a:rPr lang="en-IN" dirty="0"/>
              <a:t>Figure 3. Psychosexual Stages of Development (Cherry, 2020)</a:t>
            </a:r>
          </a:p>
        </p:txBody>
      </p:sp>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965217" y="9771084"/>
            <a:ext cx="8275073" cy="43585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TextBox 12"/>
          <p:cNvSpPr txBox="1"/>
          <p:nvPr/>
        </p:nvSpPr>
        <p:spPr>
          <a:xfrm>
            <a:off x="22990629" y="14400924"/>
            <a:ext cx="7059818" cy="369332"/>
          </a:xfrm>
          <a:prstGeom prst="rect">
            <a:avLst/>
          </a:prstGeom>
          <a:noFill/>
        </p:spPr>
        <p:txBody>
          <a:bodyPr wrap="none" rtlCol="0">
            <a:spAutoFit/>
          </a:bodyPr>
          <a:lstStyle/>
          <a:p>
            <a:r>
              <a:rPr lang="en-IN" dirty="0"/>
              <a:t>Figure 4. Integrity vs. Despair in Psychosocial Development (Cherry, 2020)</a:t>
            </a:r>
          </a:p>
        </p:txBody>
      </p:sp>
    </p:spTree>
    <p:extLst>
      <p:ext uri="{BB962C8B-B14F-4D97-AF65-F5344CB8AC3E}">
        <p14:creationId xmlns:p14="http://schemas.microsoft.com/office/powerpoint/2010/main" val="621930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B7F41-9907-4107-9AC6-7C6A5F7A0F7F}"/>
              </a:ext>
            </a:extLst>
          </p:cNvPr>
          <p:cNvSpPr>
            <a:spLocks noGrp="1"/>
          </p:cNvSpPr>
          <p:nvPr>
            <p:ph type="title"/>
          </p:nvPr>
        </p:nvSpPr>
        <p:spPr>
          <a:xfrm>
            <a:off x="0" y="1"/>
            <a:ext cx="28161268" cy="1638300"/>
          </a:xfrm>
        </p:spPr>
        <p:txBody>
          <a:bodyPr>
            <a:normAutofit/>
          </a:bodyPr>
          <a:lstStyle/>
          <a:p>
            <a:r>
              <a:rPr lang="en-GB" sz="6600" b="1" dirty="0"/>
              <a:t>ANNOTATATED BIBLIOGRAPHY</a:t>
            </a:r>
          </a:p>
        </p:txBody>
      </p:sp>
      <p:sp>
        <p:nvSpPr>
          <p:cNvPr id="3" name="Content Placeholder 2">
            <a:extLst>
              <a:ext uri="{FF2B5EF4-FFF2-40B4-BE49-F238E27FC236}">
                <a16:creationId xmlns:a16="http://schemas.microsoft.com/office/drawing/2014/main" id="{92ACB3CF-9A18-4CF7-97FA-B20A554FCBFD}"/>
              </a:ext>
            </a:extLst>
          </p:cNvPr>
          <p:cNvSpPr>
            <a:spLocks noGrp="1"/>
          </p:cNvSpPr>
          <p:nvPr>
            <p:ph idx="1"/>
          </p:nvPr>
        </p:nvSpPr>
        <p:spPr>
          <a:xfrm>
            <a:off x="0" y="1638301"/>
            <a:ext cx="30240288" cy="17802224"/>
          </a:xfrm>
        </p:spPr>
        <p:txBody>
          <a:bodyPr>
            <a:normAutofit/>
          </a:bodyPr>
          <a:lstStyle/>
          <a:p>
            <a:r>
              <a:rPr lang="en-GB" sz="4000" b="1" dirty="0"/>
              <a:t>Hassan, G., </a:t>
            </a:r>
            <a:r>
              <a:rPr lang="en-GB" sz="4000" b="1" dirty="0" err="1"/>
              <a:t>Ventevogel</a:t>
            </a:r>
            <a:r>
              <a:rPr lang="en-GB" sz="4000" b="1" dirty="0"/>
              <a:t>, P., </a:t>
            </a:r>
            <a:r>
              <a:rPr lang="en-GB" sz="4000" b="1" dirty="0" err="1"/>
              <a:t>Jefee-Bahloul</a:t>
            </a:r>
            <a:r>
              <a:rPr lang="en-GB" sz="4000" b="1" dirty="0"/>
              <a:t>, H., </a:t>
            </a:r>
            <a:r>
              <a:rPr lang="en-GB" sz="4000" b="1" dirty="0" err="1"/>
              <a:t>Barkil-Oteo</a:t>
            </a:r>
            <a:r>
              <a:rPr lang="en-GB" sz="4000" b="1" dirty="0"/>
              <a:t>, A. and </a:t>
            </a:r>
            <a:r>
              <a:rPr lang="en-GB" sz="4000" b="1" dirty="0" err="1"/>
              <a:t>Kirmayer</a:t>
            </a:r>
            <a:r>
              <a:rPr lang="en-GB" sz="4000" b="1" dirty="0"/>
              <a:t>, L.J., 2016. Mental health and psychosocial wellbeing of Syrians affected by armed conflict. Epidemiology and psychiatric sciences, 25(2), pp.129-141.</a:t>
            </a:r>
          </a:p>
          <a:p>
            <a:pPr marL="0" indent="0">
              <a:buNone/>
            </a:pPr>
            <a:r>
              <a:rPr lang="en-GB" sz="4000" dirty="0"/>
              <a:t>This article is written by Hassan, </a:t>
            </a:r>
            <a:r>
              <a:rPr lang="en-GB" sz="4000" dirty="0" err="1"/>
              <a:t>Ventevogel</a:t>
            </a:r>
            <a:r>
              <a:rPr lang="en-GB" sz="4000" dirty="0"/>
              <a:t>, </a:t>
            </a:r>
            <a:r>
              <a:rPr lang="en-GB" sz="4000" dirty="0" err="1"/>
              <a:t>Jefee</a:t>
            </a:r>
            <a:r>
              <a:rPr lang="en-GB" sz="4000" dirty="0"/>
              <a:t>, </a:t>
            </a:r>
            <a:r>
              <a:rPr lang="en-GB" sz="4000" dirty="0" err="1"/>
              <a:t>Barkil</a:t>
            </a:r>
            <a:r>
              <a:rPr lang="en-GB" sz="4000" dirty="0"/>
              <a:t>, and </a:t>
            </a:r>
            <a:r>
              <a:rPr lang="en-GB" sz="4000" dirty="0" err="1"/>
              <a:t>Kirmayer</a:t>
            </a:r>
            <a:r>
              <a:rPr lang="en-GB" sz="4000" dirty="0"/>
              <a:t>. these are the research scientist from, Department of Psychology and Psychiatry and the article is peer reviewed because the authors are expert in their fields .I have gone through pages from 129 to 130 and utilised the information gathered from the </a:t>
            </a:r>
            <a:r>
              <a:rPr lang="en-GB" sz="4000" dirty="0" err="1"/>
              <a:t>same.This</a:t>
            </a:r>
            <a:r>
              <a:rPr lang="en-GB" sz="4000" dirty="0"/>
              <a:t> article aimed to provide an insight into the cultural aspect and its relation to mental health. By determining the human </a:t>
            </a:r>
            <a:r>
              <a:rPr lang="en-GB" sz="4000" dirty="0" err="1"/>
              <a:t>behavior</a:t>
            </a:r>
            <a:r>
              <a:rPr lang="en-GB" sz="4000" dirty="0"/>
              <a:t> in health contexts with the main aim to, inform the Syrian refugees with the result concluding that social factors play a very essential role in improving the design and delivery of care to promote the health of the </a:t>
            </a:r>
            <a:r>
              <a:rPr lang="en-GB" sz="4000" dirty="0" err="1"/>
              <a:t>patient.This</a:t>
            </a:r>
            <a:r>
              <a:rPr lang="en-GB" sz="4000" dirty="0"/>
              <a:t> article did not take into account the influence of biological determinant affecting human </a:t>
            </a:r>
            <a:r>
              <a:rPr lang="en-GB" sz="4000" dirty="0" err="1"/>
              <a:t>behavior</a:t>
            </a:r>
            <a:r>
              <a:rPr lang="en-GB" sz="4000" dirty="0"/>
              <a:t> and thus overall health. </a:t>
            </a:r>
          </a:p>
          <a:p>
            <a:r>
              <a:rPr lang="en-GB" sz="4000" b="1" dirty="0"/>
              <a:t>Perry, T.E., </a:t>
            </a:r>
            <a:r>
              <a:rPr lang="en-GB" sz="4000" b="1" dirty="0" err="1"/>
              <a:t>Ruggiano</a:t>
            </a:r>
            <a:r>
              <a:rPr lang="en-GB" sz="4000" b="1" dirty="0"/>
              <a:t>, N., </a:t>
            </a:r>
            <a:r>
              <a:rPr lang="en-GB" sz="4000" b="1" dirty="0" err="1"/>
              <a:t>Shtompel</a:t>
            </a:r>
            <a:r>
              <a:rPr lang="en-GB" sz="4000" b="1" dirty="0"/>
              <a:t>, N. and </a:t>
            </a:r>
            <a:r>
              <a:rPr lang="en-GB" sz="4000" b="1" dirty="0" err="1"/>
              <a:t>Hassevoort</a:t>
            </a:r>
            <a:r>
              <a:rPr lang="en-GB" sz="4000" b="1" dirty="0"/>
              <a:t>, L., 2015. Applying Erikson’s wisdom to self-management practices of older adults: Findings from two field studies. Research on Aging, 37(3), pp.253-274.</a:t>
            </a:r>
          </a:p>
          <a:p>
            <a:pPr marL="0" indent="0">
              <a:buNone/>
            </a:pPr>
            <a:r>
              <a:rPr lang="en-GB" sz="4000" dirty="0"/>
              <a:t>This article is developed by Perry, </a:t>
            </a:r>
            <a:r>
              <a:rPr lang="en-GB" sz="4000" dirty="0" err="1"/>
              <a:t>Ruggiano</a:t>
            </a:r>
            <a:r>
              <a:rPr lang="en-GB" sz="4000" dirty="0"/>
              <a:t>, </a:t>
            </a:r>
            <a:r>
              <a:rPr lang="en-GB" sz="4000" dirty="0" err="1"/>
              <a:t>Shtompel</a:t>
            </a:r>
            <a:r>
              <a:rPr lang="en-GB" sz="4000" dirty="0"/>
              <a:t>, and </a:t>
            </a:r>
            <a:r>
              <a:rPr lang="en-GB" sz="4000" dirty="0" err="1"/>
              <a:t>Hassevoort</a:t>
            </a:r>
            <a:r>
              <a:rPr lang="en-GB" sz="4000" dirty="0"/>
              <a:t> associated with a school of social work in the USA. The article focused on the utilization of psychosocial theory by Erik Erikson to determine health care services required in older adults understanding their </a:t>
            </a:r>
            <a:r>
              <a:rPr lang="en-GB" sz="4000" dirty="0" err="1"/>
              <a:t>psychology.I</a:t>
            </a:r>
            <a:r>
              <a:rPr lang="en-GB" sz="4000" dirty="0"/>
              <a:t> have utilised the page 266 in order to better understand and frame of management of older adults self-</a:t>
            </a:r>
            <a:r>
              <a:rPr lang="en-GB" sz="4000" dirty="0" err="1"/>
              <a:t>management.This</a:t>
            </a:r>
            <a:r>
              <a:rPr lang="en-GB" sz="4000" dirty="0"/>
              <a:t> was published on Sage journals which thus proves it is credible because it is one of the authentic and validated websites. This tried to determine the way older adults are seen to be managing the physical and mental health changes associated with this age. This is focused on two qualitative studies aimed at, demonstrating the way older adults are seen to be applying wisdom in their domains and a conclusion was provided in this article, focusing on the importance of the repurposing of the life skills and methods to reapply wisdom to the new domains in their lives which in the result are shown to be having positive implications.</a:t>
            </a:r>
          </a:p>
          <a:p>
            <a:r>
              <a:rPr lang="en-GB" sz="4000" b="1" dirty="0"/>
              <a:t>Lantz, S.E. and Ray, S., 2020. Freud Developmental Theory. </a:t>
            </a:r>
            <a:r>
              <a:rPr lang="en-GB" sz="4000" b="1" dirty="0" err="1"/>
              <a:t>StatPearls</a:t>
            </a:r>
            <a:r>
              <a:rPr lang="en-GB" sz="4000" b="1" dirty="0"/>
              <a:t> [Internet].</a:t>
            </a:r>
          </a:p>
          <a:p>
            <a:pPr marL="0" indent="0">
              <a:buNone/>
            </a:pPr>
            <a:r>
              <a:rPr lang="en-GB" sz="4000" dirty="0"/>
              <a:t>This article is published at Pub Med which is one of the authentic and validated websites and it is written by Lantz and Ray affiliated with Arkansas College of Osteopathic Medicine and Nassau </a:t>
            </a:r>
            <a:r>
              <a:rPr lang="en-GB" sz="4000" dirty="0" err="1"/>
              <a:t>Univ</a:t>
            </a:r>
            <a:r>
              <a:rPr lang="en-GB" sz="4000" dirty="0"/>
              <a:t> Med </a:t>
            </a:r>
            <a:r>
              <a:rPr lang="en-GB" sz="4000" dirty="0" err="1"/>
              <a:t>Ctr</a:t>
            </a:r>
            <a:r>
              <a:rPr lang="en-GB" sz="4000" dirty="0"/>
              <a:t>, East Meadow, NY </a:t>
            </a:r>
            <a:r>
              <a:rPr lang="en-GB" sz="4000" dirty="0" err="1"/>
              <a:t>respectively.the</a:t>
            </a:r>
            <a:r>
              <a:rPr lang="en-GB" sz="4000" dirty="0"/>
              <a:t> entire article was read by me </a:t>
            </a:r>
            <a:r>
              <a:rPr lang="en-GB" sz="4000" dirty="0" err="1"/>
              <a:t>andi</a:t>
            </a:r>
            <a:r>
              <a:rPr lang="en-GB" sz="4000" dirty="0"/>
              <a:t> have used  </a:t>
            </a:r>
            <a:r>
              <a:rPr lang="en-GB" sz="4000" dirty="0" err="1"/>
              <a:t>cinical</a:t>
            </a:r>
            <a:r>
              <a:rPr lang="en-GB" sz="4000" dirty="0"/>
              <a:t> significance part to better understand the stages in Freud theory. This article defines Freud’s theory of development by discussing its stages of development and the focus is given on Id, Ego, and superego. Id is determined to be an instinctual aspect of the psyche and </a:t>
            </a:r>
            <a:r>
              <a:rPr lang="en-GB" sz="4000" dirty="0" err="1"/>
              <a:t>newborns'</a:t>
            </a:r>
            <a:r>
              <a:rPr lang="en-GB" sz="4000" dirty="0"/>
              <a:t> </a:t>
            </a:r>
            <a:r>
              <a:rPr lang="en-GB" sz="4000" dirty="0" err="1"/>
              <a:t>behavior</a:t>
            </a:r>
            <a:r>
              <a:rPr lang="en-GB" sz="4000" dirty="0"/>
              <a:t> thus is determined by innate instincts. Ego differentiates from the Id as the child matures and ego is said to be the decision making aspect of the personality. Ego is said to be operating through reality principle and thus it mediates the interaction between the real world and the Id. Description is provided about superego which is seen to be the incorporation of the values of the society and the superego and concluded that these are important in determining the pathologic </a:t>
            </a:r>
            <a:r>
              <a:rPr lang="en-GB" sz="4000" dirty="0" err="1"/>
              <a:t>behaviors</a:t>
            </a:r>
            <a:r>
              <a:rPr lang="en-GB" sz="4000" dirty="0"/>
              <a:t> of the human and help in determining the anxiety sources. This article was seen to be lacking the Erik Erikson model. It only utilized the Sigmund Freud model that is seen to be focused on the innate instincts and development of id, ego, and superego. It did not takes into account the learned </a:t>
            </a:r>
            <a:r>
              <a:rPr lang="en-GB" sz="4000" dirty="0" err="1"/>
              <a:t>behaviors</a:t>
            </a:r>
            <a:r>
              <a:rPr lang="en-GB" sz="4000" dirty="0"/>
              <a:t> and not focused much on adulthood.</a:t>
            </a:r>
          </a:p>
          <a:p>
            <a:endParaRPr lang="en-GB" sz="4000" dirty="0"/>
          </a:p>
          <a:p>
            <a:endParaRPr lang="en-GB" sz="4000" dirty="0"/>
          </a:p>
          <a:p>
            <a:endParaRPr lang="en-GB" sz="4000" dirty="0"/>
          </a:p>
          <a:p>
            <a:endParaRPr lang="en-GB" sz="4000" dirty="0"/>
          </a:p>
          <a:p>
            <a:endParaRPr lang="en-GB" sz="4000" dirty="0"/>
          </a:p>
        </p:txBody>
      </p:sp>
    </p:spTree>
    <p:extLst>
      <p:ext uri="{BB962C8B-B14F-4D97-AF65-F5344CB8AC3E}">
        <p14:creationId xmlns:p14="http://schemas.microsoft.com/office/powerpoint/2010/main" val="2128924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D083AE-C15A-431B-A67D-52A5AAF31FB6}"/>
              </a:ext>
            </a:extLst>
          </p:cNvPr>
          <p:cNvSpPr>
            <a:spLocks noGrp="1"/>
          </p:cNvSpPr>
          <p:nvPr>
            <p:ph idx="1"/>
          </p:nvPr>
        </p:nvSpPr>
        <p:spPr>
          <a:xfrm>
            <a:off x="0" y="0"/>
            <a:ext cx="30240288" cy="19440525"/>
          </a:xfrm>
        </p:spPr>
        <p:txBody>
          <a:bodyPr>
            <a:normAutofit/>
          </a:bodyPr>
          <a:lstStyle/>
          <a:p>
            <a:r>
              <a:rPr lang="en-GB" sz="4400" b="1" dirty="0"/>
              <a:t>Nyman, S.R. and </a:t>
            </a:r>
            <a:r>
              <a:rPr lang="en-GB" sz="4400" b="1" dirty="0" err="1"/>
              <a:t>Szymczynska</a:t>
            </a:r>
            <a:r>
              <a:rPr lang="en-GB" sz="4400" b="1" dirty="0"/>
              <a:t>, P., 2016. Meaningful activities for improving the wellbeing of people with dementia: beyond mere pleasure to meeting fundamental psychological needs. Perspectives in public health, 136(2), pp.99-107</a:t>
            </a:r>
            <a:r>
              <a:rPr lang="en-GB" sz="4400" dirty="0"/>
              <a:t>.</a:t>
            </a:r>
          </a:p>
          <a:p>
            <a:pPr marL="0" indent="0">
              <a:buNone/>
            </a:pPr>
            <a:r>
              <a:rPr lang="en-GB" sz="4400" dirty="0"/>
              <a:t>This article is given by Nyman and </a:t>
            </a:r>
            <a:r>
              <a:rPr lang="en-GB" sz="4400" dirty="0" err="1"/>
              <a:t>Szymczynska</a:t>
            </a:r>
            <a:r>
              <a:rPr lang="en-GB" sz="4400" dirty="0"/>
              <a:t> who are from the Bournemouth University Dementia Institute and Department of Psychology, Faculty of Science &amp; Technology, Bournemouth University, UK and Unit for Social and Community Psychiatry, WHO Collaborating Centre for Mental Health Service Development, New ham Centre for Mental Health, Queen Mary University of London, UK. The credibility of this is shown by the website on which it is </a:t>
            </a:r>
            <a:r>
              <a:rPr lang="en-GB" sz="4400" dirty="0" err="1"/>
              <a:t>ublished</a:t>
            </a:r>
            <a:r>
              <a:rPr lang="en-GB" sz="4400" dirty="0"/>
              <a:t> that is Sage journal.P100 to 106 were utilised in order to form the better understanding of the topic. In the following article, the authors have taken Dementia as a problem that is a major public health concern and seen most commonly associated with the aging population of a country. In the following, they have utilized and applied the psychological theories of human development e.g. Carl Jung and Erik Erikson to determine the effect of dementia and psychology attached to it via applying the psychological theories of development and concluded on the importance of the provision of activity for older adults to promote healthy wellbeing.</a:t>
            </a:r>
          </a:p>
          <a:p>
            <a:r>
              <a:rPr lang="en-GB" sz="4400" b="1" dirty="0"/>
              <a:t>Blakemore, S.J. and Mills, K.L., 2014. Is adolescence a sensitive period for sociocultural processing?. Annual review of  psychology, 65, pp.187-207.</a:t>
            </a:r>
          </a:p>
          <a:p>
            <a:pPr marL="0" indent="0">
              <a:buNone/>
            </a:pPr>
            <a:r>
              <a:rPr lang="en-GB" sz="4400" dirty="0"/>
              <a:t>This review is written collaboratively by Blakemore and Mills in the year 204 both the authors are qualified in their fields from, Institute of Cognitive Neuroscience, University College London and Child Psychiatry Branch, National Institute of Mental Health. The credibility is shown by the authors of this article and I have used page p187 to p 200 in order to better understand the </a:t>
            </a:r>
            <a:r>
              <a:rPr lang="en-GB" sz="4400" dirty="0" err="1"/>
              <a:t>adolescense</a:t>
            </a:r>
            <a:r>
              <a:rPr lang="en-GB" sz="4400" dirty="0"/>
              <a:t>. It presented by defining adolescence and emphasized its importance as being the sensitive period of human development. It described the various structural and functional changes that are seen in the brain and thus play a role in determining social </a:t>
            </a:r>
            <a:r>
              <a:rPr lang="en-GB" sz="4400" dirty="0" err="1"/>
              <a:t>behavior</a:t>
            </a:r>
            <a:r>
              <a:rPr lang="en-GB" sz="4400" dirty="0"/>
              <a:t> and recognized the fact that various changes in the social environment can affect and influence the adolescent's human </a:t>
            </a:r>
            <a:r>
              <a:rPr lang="en-GB" sz="4400" dirty="0" err="1"/>
              <a:t>behaviors</a:t>
            </a:r>
            <a:r>
              <a:rPr lang="en-GB" sz="4400" dirty="0"/>
              <a:t>. During this stage an emphasis’s on the importance of the social rewards and the social environment in research on adolescents. </a:t>
            </a:r>
          </a:p>
          <a:p>
            <a:r>
              <a:rPr lang="en-GB" sz="4400" b="1" dirty="0"/>
              <a:t>Scales, P.C., Benson, P.L., Oesterle, S., Hill, K.G., Hawkins, J.D. and </a:t>
            </a:r>
            <a:r>
              <a:rPr lang="en-GB" sz="4400" b="1" dirty="0" err="1"/>
              <a:t>Pashak</a:t>
            </a:r>
            <a:r>
              <a:rPr lang="en-GB" sz="4400" b="1" dirty="0"/>
              <a:t>, T.J., 2016. The dimensions of successful young adult development: A conceptual and measurement framework. Applied Developmental Science, 20(3), pp.150-174.</a:t>
            </a:r>
          </a:p>
          <a:p>
            <a:pPr marL="0" indent="0">
              <a:buNone/>
            </a:pPr>
            <a:r>
              <a:rPr lang="en-GB" sz="4400" dirty="0"/>
              <a:t>The article is written by Scales, Benson, Oesterle, Hill, Hawkins and </a:t>
            </a:r>
            <a:r>
              <a:rPr lang="en-GB" sz="4400" dirty="0" err="1"/>
              <a:t>Pashak</a:t>
            </a:r>
            <a:r>
              <a:rPr lang="en-GB" sz="4400" dirty="0"/>
              <a:t> in 2016, all are qualified experts in their fields of the department and have peer </a:t>
            </a:r>
            <a:r>
              <a:rPr lang="en-GB" sz="4400" dirty="0" err="1"/>
              <a:t>reviwed</a:t>
            </a:r>
            <a:r>
              <a:rPr lang="en-GB" sz="4400" dirty="0"/>
              <a:t> it making it credible source of information. I have compiled the information by reading page 150 to 174.In the following applied framework model authors tried to identify the role of 8 dimensions namely civic, social, psychological, </a:t>
            </a:r>
            <a:r>
              <a:rPr lang="en-GB" sz="4400" dirty="0" err="1"/>
              <a:t>behavioral</a:t>
            </a:r>
            <a:r>
              <a:rPr lang="en-GB" sz="4400" dirty="0"/>
              <a:t>, educational, occupational, health, ethical in the determination of successful development of the young development. Insight was provided into the fact that only very few adults are prepared for the transition to young adulthood and thus gives a focus on consideration of these determinants for the successful transition of young adults to adulthood.</a:t>
            </a:r>
          </a:p>
          <a:p>
            <a:pPr marL="0" indent="0">
              <a:buNone/>
            </a:pPr>
            <a:endParaRPr lang="en-GB" sz="4000" dirty="0"/>
          </a:p>
        </p:txBody>
      </p:sp>
    </p:spTree>
    <p:extLst>
      <p:ext uri="{BB962C8B-B14F-4D97-AF65-F5344CB8AC3E}">
        <p14:creationId xmlns:p14="http://schemas.microsoft.com/office/powerpoint/2010/main" val="1581988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F80D2A-4B63-4357-AD7F-685CA85FC064}"/>
              </a:ext>
            </a:extLst>
          </p:cNvPr>
          <p:cNvSpPr>
            <a:spLocks noGrp="1"/>
          </p:cNvSpPr>
          <p:nvPr>
            <p:ph idx="1"/>
          </p:nvPr>
        </p:nvSpPr>
        <p:spPr>
          <a:xfrm>
            <a:off x="0" y="0"/>
            <a:ext cx="30240288" cy="19440525"/>
          </a:xfrm>
        </p:spPr>
        <p:txBody>
          <a:bodyPr>
            <a:normAutofit/>
          </a:bodyPr>
          <a:lstStyle/>
          <a:p>
            <a:r>
              <a:rPr lang="en-GB" sz="4800" b="1" dirty="0"/>
              <a:t>Rezaei, A. and </a:t>
            </a:r>
            <a:r>
              <a:rPr lang="en-GB" sz="4800" b="1" dirty="0" err="1"/>
              <a:t>Seyyedrezaei</a:t>
            </a:r>
            <a:r>
              <a:rPr lang="en-GB" sz="4800" b="1" dirty="0"/>
              <a:t>, S.H., 2013. The contribution of psychological theories in literary criticism. Procedia-Social and </a:t>
            </a:r>
            <a:r>
              <a:rPr lang="en-GB" sz="4800" b="1" dirty="0" err="1"/>
              <a:t>Behavioral</a:t>
            </a:r>
            <a:r>
              <a:rPr lang="en-GB" sz="4800" b="1" dirty="0"/>
              <a:t> Sciences, 84, pp.1908-1911.</a:t>
            </a:r>
          </a:p>
          <a:p>
            <a:pPr marL="0" indent="0">
              <a:buNone/>
            </a:pPr>
            <a:r>
              <a:rPr lang="en-GB" sz="4800" dirty="0"/>
              <a:t>This article is written and developed by Rezaei and </a:t>
            </a:r>
            <a:r>
              <a:rPr lang="en-GB" sz="4800" dirty="0" err="1"/>
              <a:t>Seyyedrezaei</a:t>
            </a:r>
            <a:r>
              <a:rPr lang="en-GB" sz="4800" dirty="0"/>
              <a:t> in the year 2013. Both the authors are qualified. Rezaei is an assistant professor at </a:t>
            </a:r>
            <a:r>
              <a:rPr lang="en-GB" sz="4800" dirty="0" err="1"/>
              <a:t>Golestan</a:t>
            </a:r>
            <a:r>
              <a:rPr lang="en-GB" sz="4800" dirty="0"/>
              <a:t> University and </a:t>
            </a:r>
            <a:r>
              <a:rPr lang="en-GB" sz="4800" dirty="0" err="1"/>
              <a:t>Seyyedrezaei</a:t>
            </a:r>
            <a:r>
              <a:rPr lang="en-GB" sz="4800" dirty="0"/>
              <a:t> at the Islamic Azad University and are experts in their individual fields and have peer reviewed it and it has been presented on a credible website that is </a:t>
            </a:r>
            <a:r>
              <a:rPr lang="en-GB" sz="4800" dirty="0" err="1"/>
              <a:t>Elsevier.i</a:t>
            </a:r>
            <a:r>
              <a:rPr lang="en-GB" sz="4800" dirty="0"/>
              <a:t> have gone through the entire article and utilise it to present the information. The authors took into consideration various psychological theories and understood its relevance in understanding the </a:t>
            </a:r>
            <a:r>
              <a:rPr lang="en-GB" sz="4800" dirty="0" err="1"/>
              <a:t>behavior</a:t>
            </a:r>
            <a:r>
              <a:rPr lang="en-GB" sz="4800" dirty="0"/>
              <a:t> of the human. In the discussion presented a critical analysis is presented by taking into account various theories. The theories taken into consideration are the Erikson theory, Freud theory of the psychosexual development and humanism theory by Roger. Authors aimed at providing the critical analysis of the above mentioned theories by establishing the link with the human </a:t>
            </a:r>
            <a:r>
              <a:rPr lang="en-GB" sz="4800" dirty="0" err="1"/>
              <a:t>behaviors</a:t>
            </a:r>
            <a:r>
              <a:rPr lang="en-GB" sz="4800" dirty="0"/>
              <a:t>. In the above article Sigmund Freud theory along with its psychosexual model was discussed properly but Erikson theory lacked proper critical evaluation. </a:t>
            </a:r>
          </a:p>
          <a:p>
            <a:r>
              <a:rPr lang="en-GB" sz="4800" b="1" dirty="0" err="1"/>
              <a:t>Goodcase</a:t>
            </a:r>
            <a:r>
              <a:rPr lang="en-GB" sz="4800" b="1" dirty="0"/>
              <a:t>, E.T. and Love, H.A., 2017. From despair to integrity: Using narrative therapy for older individuals in Erikson’s last stage of identity development. Clinical Social Work Journal, 45(4), pp.354-363.</a:t>
            </a:r>
          </a:p>
          <a:p>
            <a:pPr marL="0" indent="0">
              <a:buNone/>
            </a:pPr>
            <a:r>
              <a:rPr lang="en-GB" sz="4800" dirty="0"/>
              <a:t>This journal is presented by </a:t>
            </a:r>
            <a:r>
              <a:rPr lang="en-GB" sz="4800" dirty="0" err="1"/>
              <a:t>Goodcase</a:t>
            </a:r>
            <a:r>
              <a:rPr lang="en-GB" sz="4800" dirty="0"/>
              <a:t> and Love in the year 2017 and associated with Department of </a:t>
            </a:r>
            <a:r>
              <a:rPr lang="en-GB" sz="4800" dirty="0" err="1"/>
              <a:t>Behavioral</a:t>
            </a:r>
            <a:r>
              <a:rPr lang="en-GB" sz="4800" dirty="0"/>
              <a:t> Sciences, Purdue University Calumet and are qualified experts in their respective field thus proving the credibility of </a:t>
            </a:r>
            <a:r>
              <a:rPr lang="en-GB" sz="4800" dirty="0" err="1"/>
              <a:t>thejournal</a:t>
            </a:r>
            <a:r>
              <a:rPr lang="en-GB" sz="4800" dirty="0"/>
              <a:t> and I have utilised the paged from 354 to 363 to understand and present the treatment model on the basis of  information regarding stage 8 of Erik Erikson that is Integrity vs Despair.  In the journal, they took into consideration the adults of age 65 and over and sighted that this age group of population is underrepresented in the literature about mental health. It was also brought to light that the newer older generation requires therapy more likely than the similar generation in the past. They thus the need of training of healthcare professionals for preparing them to treat the older generation is required. This took into consideration the Erik Erikson theory and emphasized stage 8 of Integrity Vs Despair.  Based on this theory it </a:t>
            </a:r>
            <a:r>
              <a:rPr lang="en-GB" sz="4800" dirty="0" err="1"/>
              <a:t>analyzed</a:t>
            </a:r>
            <a:r>
              <a:rPr lang="en-GB" sz="4800" dirty="0"/>
              <a:t> the role of Narrative therapy for evaluation of the older adults to how they evaluate their lives concerning the environment they are in. This model utilizes the process of unlocking subjugated stories and memories that as a result can promote integrity. Thus, is effective in practical application and determination of solution of mental health problem in the older adults.</a:t>
            </a:r>
          </a:p>
          <a:p>
            <a:endParaRPr lang="en-GB" sz="4800" dirty="0"/>
          </a:p>
        </p:txBody>
      </p:sp>
    </p:spTree>
    <p:extLst>
      <p:ext uri="{BB962C8B-B14F-4D97-AF65-F5344CB8AC3E}">
        <p14:creationId xmlns:p14="http://schemas.microsoft.com/office/powerpoint/2010/main" val="3649522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75FFAF-7720-42E7-AA4F-8573BDCA6CDA}"/>
              </a:ext>
            </a:extLst>
          </p:cNvPr>
          <p:cNvSpPr>
            <a:spLocks noGrp="1"/>
          </p:cNvSpPr>
          <p:nvPr>
            <p:ph idx="1"/>
          </p:nvPr>
        </p:nvSpPr>
        <p:spPr>
          <a:xfrm>
            <a:off x="0" y="0"/>
            <a:ext cx="30240288" cy="19440525"/>
          </a:xfrm>
        </p:spPr>
        <p:txBody>
          <a:bodyPr>
            <a:normAutofit/>
          </a:bodyPr>
          <a:lstStyle/>
          <a:p>
            <a:r>
              <a:rPr lang="en-GB" b="1" dirty="0"/>
              <a:t>REFERENCES</a:t>
            </a:r>
          </a:p>
          <a:p>
            <a:r>
              <a:rPr lang="en-GB" sz="4800" dirty="0"/>
              <a:t>Batra, S., 2013. The psychosocial development of children: Implications for education and society—Erik Erikson in context. Contemporary Education Dialogue, 10(2), pp.249-278. </a:t>
            </a:r>
          </a:p>
          <a:p>
            <a:r>
              <a:rPr lang="en-GB" sz="4800" dirty="0" err="1"/>
              <a:t>Berzoff</a:t>
            </a:r>
            <a:r>
              <a:rPr lang="en-GB" sz="4800" dirty="0"/>
              <a:t>, J., 2011. Psychosocial ego development: The theory of Erik Erikson. Inside out and outside in Psychodynamic clinical theory and psychopathology in contemporary multicultural contexts, pp.97-118. </a:t>
            </a:r>
          </a:p>
          <a:p>
            <a:r>
              <a:rPr lang="en-GB" sz="4800" dirty="0"/>
              <a:t>Blakemore, S.J. and Mills, K.L., 2014. Is adolescence a sensitive period for sociocultural processing?. Annual review of  psychology, 65, pp.187-207.</a:t>
            </a:r>
          </a:p>
          <a:p>
            <a:r>
              <a:rPr lang="en-GB" sz="4800" dirty="0"/>
              <a:t> Cherry, 2020 Erik Erikson's Stages of Psychosocial </a:t>
            </a:r>
            <a:r>
              <a:rPr lang="en-GB" sz="4800" dirty="0" err="1"/>
              <a:t>Development.Verywell</a:t>
            </a:r>
            <a:r>
              <a:rPr lang="en-GB" sz="4800" dirty="0"/>
              <a:t> </a:t>
            </a:r>
            <a:r>
              <a:rPr lang="en-GB" sz="4800" dirty="0" err="1"/>
              <a:t>mind,Retrived</a:t>
            </a:r>
            <a:r>
              <a:rPr lang="en-GB" sz="4800" dirty="0"/>
              <a:t> from https://www.verywellmind.com/erik-eriksons-stages-of-psychosocial-development-2795740 </a:t>
            </a:r>
          </a:p>
          <a:p>
            <a:r>
              <a:rPr lang="en-GB" sz="4800" dirty="0"/>
              <a:t>Cherry, 2020. Freud's Psychosexual Stages of </a:t>
            </a:r>
            <a:r>
              <a:rPr lang="en-GB" sz="4800" dirty="0" err="1"/>
              <a:t>Development.Retrived</a:t>
            </a:r>
            <a:r>
              <a:rPr lang="en-GB" sz="4800" dirty="0"/>
              <a:t> from</a:t>
            </a:r>
          </a:p>
          <a:p>
            <a:r>
              <a:rPr lang="en-GB" sz="4800" dirty="0"/>
              <a:t> Cherry, 2020. Integrity vs. Despair in Psychosocial Development. Retrieved from https://www.verywellmind.com/integrity-versus-despair-2795738</a:t>
            </a:r>
          </a:p>
          <a:p>
            <a:r>
              <a:rPr lang="en-GB" sz="4800" dirty="0"/>
              <a:t>Duvall, J. and </a:t>
            </a:r>
            <a:r>
              <a:rPr lang="en-GB" sz="4800" dirty="0" err="1"/>
              <a:t>Béres</a:t>
            </a:r>
            <a:r>
              <a:rPr lang="en-GB" sz="4800" dirty="0"/>
              <a:t>, L., 2011. Innovations in narrative therapy: Connecting practice, training, and research. WW Norton &amp; Company.</a:t>
            </a:r>
          </a:p>
          <a:p>
            <a:r>
              <a:rPr lang="en-GB" sz="4800" dirty="0"/>
              <a:t>Freud, S., 2012. The basic writings of Sigmund Freud. Modern library. </a:t>
            </a:r>
          </a:p>
          <a:p>
            <a:r>
              <a:rPr lang="en-GB" sz="4800" dirty="0" err="1"/>
              <a:t>Goodcase</a:t>
            </a:r>
            <a:r>
              <a:rPr lang="en-GB" sz="4800" dirty="0"/>
              <a:t>, E.T. and Love, H.A., 2017. From despair to integrity: Using narrative therapy for older individuals in Erikson’s last stage of identity development. Clinical Social Work Journal, 45(4), pp.354-363.</a:t>
            </a:r>
          </a:p>
          <a:p>
            <a:r>
              <a:rPr lang="en-GB" sz="4800" dirty="0"/>
              <a:t>Hassan, G., </a:t>
            </a:r>
            <a:r>
              <a:rPr lang="en-GB" sz="4800" dirty="0" err="1"/>
              <a:t>Ventevogel</a:t>
            </a:r>
            <a:r>
              <a:rPr lang="en-GB" sz="4800" dirty="0"/>
              <a:t>, P., </a:t>
            </a:r>
            <a:r>
              <a:rPr lang="en-GB" sz="4800" dirty="0" err="1"/>
              <a:t>Jefee-Bahloul</a:t>
            </a:r>
            <a:r>
              <a:rPr lang="en-GB" sz="4800" dirty="0"/>
              <a:t>, H., </a:t>
            </a:r>
            <a:r>
              <a:rPr lang="en-GB" sz="4800" dirty="0" err="1"/>
              <a:t>Barkil-Oteo</a:t>
            </a:r>
            <a:r>
              <a:rPr lang="en-GB" sz="4800" dirty="0"/>
              <a:t>, A. and </a:t>
            </a:r>
            <a:r>
              <a:rPr lang="en-GB" sz="4800" dirty="0" err="1"/>
              <a:t>Kirmayer</a:t>
            </a:r>
            <a:r>
              <a:rPr lang="en-GB" sz="4800" dirty="0"/>
              <a:t>, L.J., 2016. Mental health and psychosocial wellbeing of Syrians affected by armed conflict. Epidemiology and psychiatric sciences, 25(2), pp.129-141.</a:t>
            </a:r>
          </a:p>
          <a:p>
            <a:r>
              <a:rPr lang="en-GB" sz="4800" dirty="0"/>
              <a:t>https://www.verywellmind.com/freuds-stages-of-psychosexual-development-2795962</a:t>
            </a:r>
          </a:p>
          <a:p>
            <a:endParaRPr lang="en-GB" dirty="0"/>
          </a:p>
        </p:txBody>
      </p:sp>
    </p:spTree>
    <p:extLst>
      <p:ext uri="{BB962C8B-B14F-4D97-AF65-F5344CB8AC3E}">
        <p14:creationId xmlns:p14="http://schemas.microsoft.com/office/powerpoint/2010/main" val="20331936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C6DD26-8CEA-4186-A836-DCE2358D3113}"/>
              </a:ext>
            </a:extLst>
          </p:cNvPr>
          <p:cNvSpPr>
            <a:spLocks noGrp="1"/>
          </p:cNvSpPr>
          <p:nvPr>
            <p:ph idx="1"/>
          </p:nvPr>
        </p:nvSpPr>
        <p:spPr>
          <a:xfrm>
            <a:off x="0" y="69740"/>
            <a:ext cx="30240288" cy="18789760"/>
          </a:xfrm>
        </p:spPr>
        <p:txBody>
          <a:bodyPr>
            <a:normAutofit fontScale="85000" lnSpcReduction="20000"/>
          </a:bodyPr>
          <a:lstStyle/>
          <a:p>
            <a:r>
              <a:rPr lang="en-GB" sz="7100" dirty="0"/>
              <a:t>Human Development Stages From Infancy to Late Adulthood." Study.com, 29 April 2016, </a:t>
            </a:r>
            <a:r>
              <a:rPr lang="en-GB" sz="7100" dirty="0" err="1"/>
              <a:t>Retrived</a:t>
            </a:r>
            <a:r>
              <a:rPr lang="en-GB" sz="7100" dirty="0"/>
              <a:t> from https://study.com/academy/lesson/human-development-stages-from-infancy-to-late-adulthood.html</a:t>
            </a:r>
          </a:p>
          <a:p>
            <a:r>
              <a:rPr lang="en-GB" sz="7100" dirty="0"/>
              <a:t>Klein, M., 2018. Early stages of the Oedipus conflict. In Female Sexuality (pp. 146-158). Routledge. </a:t>
            </a:r>
          </a:p>
          <a:p>
            <a:r>
              <a:rPr lang="en-GB" sz="7100" dirty="0"/>
              <a:t>Lantz, S.E. and Ray, S., 2020. Freud Developmental Theory. </a:t>
            </a:r>
            <a:r>
              <a:rPr lang="en-GB" sz="7100" dirty="0" err="1"/>
              <a:t>StatPearls</a:t>
            </a:r>
            <a:r>
              <a:rPr lang="en-GB" sz="7100" dirty="0"/>
              <a:t> [Internet].</a:t>
            </a:r>
          </a:p>
          <a:p>
            <a:r>
              <a:rPr lang="en-GB" sz="7100" dirty="0"/>
              <a:t>LaRose, A.P. and West, T.V., 2014. Freud, Sigmund. The </a:t>
            </a:r>
            <a:r>
              <a:rPr lang="en-GB" sz="7100" dirty="0" err="1"/>
              <a:t>Encyclopedia</a:t>
            </a:r>
            <a:r>
              <a:rPr lang="en-GB" sz="7100" dirty="0"/>
              <a:t> of Theoretical Criminology, pp.1-3. </a:t>
            </a:r>
          </a:p>
          <a:p>
            <a:r>
              <a:rPr lang="en-GB" sz="7100" dirty="0"/>
              <a:t>McLeod, S., 2013. Erik Erikson.</a:t>
            </a:r>
          </a:p>
          <a:p>
            <a:r>
              <a:rPr lang="en-GB" sz="7100" dirty="0"/>
              <a:t>Nyman, S.R. and </a:t>
            </a:r>
            <a:r>
              <a:rPr lang="en-GB" sz="7100" dirty="0" err="1"/>
              <a:t>Szymczynska</a:t>
            </a:r>
            <a:r>
              <a:rPr lang="en-GB" sz="7100" dirty="0"/>
              <a:t>, P., 2016. Meaningful activities for improving the wellbeing of people with dementia: beyond mere pleasure to meeting fundamental psychological needs. Perspectives in public health, 136(2), pp.99-107.</a:t>
            </a:r>
          </a:p>
          <a:p>
            <a:r>
              <a:rPr lang="en-GB" sz="7100" dirty="0"/>
              <a:t>Perry, T.E., </a:t>
            </a:r>
            <a:r>
              <a:rPr lang="en-GB" sz="7100" dirty="0" err="1"/>
              <a:t>Ruggiano</a:t>
            </a:r>
            <a:r>
              <a:rPr lang="en-GB" sz="7100" dirty="0"/>
              <a:t>, N., </a:t>
            </a:r>
            <a:r>
              <a:rPr lang="en-GB" sz="7100" dirty="0" err="1"/>
              <a:t>Shtompel</a:t>
            </a:r>
            <a:r>
              <a:rPr lang="en-GB" sz="7100" dirty="0"/>
              <a:t>, N. and </a:t>
            </a:r>
            <a:r>
              <a:rPr lang="en-GB" sz="7100" dirty="0" err="1"/>
              <a:t>Hassevoort</a:t>
            </a:r>
            <a:r>
              <a:rPr lang="en-GB" sz="7100" dirty="0"/>
              <a:t>, L., 2015. Applying Erikson’s wisdom to self-management practices of older adults: Findings from two field studies. Research on Aging, 37(3), pp.253-274.</a:t>
            </a:r>
          </a:p>
          <a:p>
            <a:r>
              <a:rPr lang="en-GB" sz="7100" dirty="0"/>
              <a:t>Rezaei, A. and </a:t>
            </a:r>
            <a:r>
              <a:rPr lang="en-GB" sz="7100" dirty="0" err="1"/>
              <a:t>Seyyedrezaei</a:t>
            </a:r>
            <a:r>
              <a:rPr lang="en-GB" sz="7100" dirty="0"/>
              <a:t>, S.H., 2013. The contribution of psychological theories in literary criticism. Procedia-Social and </a:t>
            </a:r>
            <a:r>
              <a:rPr lang="en-GB" sz="7100" dirty="0" err="1"/>
              <a:t>Behavioral</a:t>
            </a:r>
            <a:r>
              <a:rPr lang="en-GB" sz="7100" dirty="0"/>
              <a:t> Sciences, 84, pp.1908-1911.</a:t>
            </a:r>
          </a:p>
          <a:p>
            <a:r>
              <a:rPr lang="en-GB" sz="7100" dirty="0"/>
              <a:t>Scales, P.C., Benson, P.L., Oesterle, S., Hill, K.G., Hawkins, J.D. and </a:t>
            </a:r>
            <a:r>
              <a:rPr lang="en-GB" sz="7100" dirty="0" err="1"/>
              <a:t>Pashak</a:t>
            </a:r>
            <a:r>
              <a:rPr lang="en-GB" sz="7100" dirty="0"/>
              <a:t>, T.J., 2016. The dimensions of successful young adult development: A conceptual and measurement framework. Applied Developmental Science, 20(3), pp.150-174.</a:t>
            </a:r>
          </a:p>
          <a:p>
            <a:r>
              <a:rPr lang="en-GB" sz="7100" dirty="0"/>
              <a:t>Seligman, M.E. and Csikszentmihalyi, M., 2014. Positive psychology: An introduction. In Flow and the foundations of positive psychology (pp. 279-298). Springer, Dordrecht.</a:t>
            </a:r>
          </a:p>
          <a:p>
            <a:endParaRPr lang="en-GB" dirty="0"/>
          </a:p>
        </p:txBody>
      </p:sp>
    </p:spTree>
    <p:extLst>
      <p:ext uri="{BB962C8B-B14F-4D97-AF65-F5344CB8AC3E}">
        <p14:creationId xmlns:p14="http://schemas.microsoft.com/office/powerpoint/2010/main" val="7590985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216</TotalTime>
  <Words>3563</Words>
  <Application>Microsoft Office PowerPoint</Application>
  <PresentationFormat>Custom</PresentationFormat>
  <Paragraphs>79</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PowerPoint Presentation</vt:lpstr>
      <vt:lpstr>ANNOTATATED BIBLIOGRAPHY</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Alexandra Bungeanu</cp:lastModifiedBy>
  <cp:revision>25</cp:revision>
  <dcterms:created xsi:type="dcterms:W3CDTF">2021-06-07T15:09:41Z</dcterms:created>
  <dcterms:modified xsi:type="dcterms:W3CDTF">2021-06-11T16:29:19Z</dcterms:modified>
</cp:coreProperties>
</file>