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1742E3-13AC-48F9-8433-B836C3CEAD66}" v="8" dt="2026-03-04T21:21:54.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3" d="100"/>
          <a:sy n="73" d="100"/>
        </p:scale>
        <p:origin x="36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2/23/2026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1683898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083994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723362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C28A28C-4C6A-46EA-90C0-4EE0B89CC5C7}" type="datetimeFigureOut">
              <a:rPr lang="en-US" smtClean="0"/>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79171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C28A28C-4C6A-46EA-90C0-4EE0B89CC5C7}" type="datetimeFigureOut">
              <a:rPr lang="en-US" smtClean="0"/>
              <a:t>2/23/2026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830582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C28A28C-4C6A-46EA-90C0-4EE0B89CC5C7}" type="datetimeFigureOut">
              <a:rPr lang="en-US" smtClean="0"/>
              <a:t>2/23/2026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717843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28A28C-4C6A-46EA-90C0-4EE0B89CC5C7}" type="datetimeFigureOut">
              <a:rPr lang="en-US" smtClean="0"/>
              <a:t>2/23/2026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532951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C28A28C-4C6A-46EA-90C0-4EE0B89CC5C7}" type="datetimeFigureOut">
              <a:rPr lang="en-US" smtClean="0"/>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18411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C28A28C-4C6A-46EA-90C0-4EE0B89CC5C7}" type="datetimeFigureOut">
              <a:rPr lang="en-US" smtClean="0"/>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168408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563177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482216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3880561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76512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6056006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9540587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18754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C28A28C-4C6A-46EA-90C0-4EE0B89CC5C7}" type="datetimeFigureOut">
              <a:rPr lang="en-US" smtClean="0"/>
              <a:pPr/>
              <a:t>2/23/2026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11646191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tesseract.academy/what-is-digital-transformation-and-innovation-a-guide-to-digitalising-your-business/"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southwestlondon.icb.nhs.uk/news/local-people-urged-to-join-the-near-900000-south-west-londoners-already-using-the-nhs-app/"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a-plan-for-digital-health-and-social-care/a-plan-for-digital-health-and-social-care" TargetMode="External"/><Relationship Id="rId2" Type="http://schemas.openxmlformats.org/officeDocument/2006/relationships/hyperlink" Target="https://doi.org/10.1177/0266382120909240" TargetMode="External"/><Relationship Id="rId1" Type="http://schemas.openxmlformats.org/officeDocument/2006/relationships/slideLayout" Target="../slideLayouts/slideLayout7.xml"/><Relationship Id="rId4" Type="http://schemas.openxmlformats.org/officeDocument/2006/relationships/hyperlink" Target="https://doi.org/10.1136/bmj.h4019"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transform.england.nhs.uk/digitise-connect-transform/what-good-looks-like/what-good-looks-like-publication/" TargetMode="External"/><Relationship Id="rId2" Type="http://schemas.openxmlformats.org/officeDocument/2006/relationships/hyperlink" Target="https://doi.org/10.5334/ijic.ICIC24238" TargetMode="External"/><Relationship Id="rId1" Type="http://schemas.openxmlformats.org/officeDocument/2006/relationships/slideLayout" Target="../slideLayouts/slideLayout7.xml"/><Relationship Id="rId4" Type="http://schemas.openxmlformats.org/officeDocument/2006/relationships/hyperlink" Target="https://doi.org/10.1186/s12913-025-1330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FAD8DD6-9851-8FC7-1628-B663DCAD5FF9}"/>
              </a:ext>
            </a:extLst>
          </p:cNvPr>
          <p:cNvSpPr/>
          <p:nvPr/>
        </p:nvSpPr>
        <p:spPr>
          <a:xfrm>
            <a:off x="1972491" y="2046515"/>
            <a:ext cx="5738948" cy="862148"/>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Student Name: Mahmoona Sadaqat</a:t>
            </a:r>
          </a:p>
        </p:txBody>
      </p:sp>
      <p:sp>
        <p:nvSpPr>
          <p:cNvPr id="3" name="Rectangle: Rounded Corners 2">
            <a:extLst>
              <a:ext uri="{FF2B5EF4-FFF2-40B4-BE49-F238E27FC236}">
                <a16:creationId xmlns:a16="http://schemas.microsoft.com/office/drawing/2014/main" id="{46DA33C2-7ADB-E6CA-4185-414B837F11E5}"/>
              </a:ext>
            </a:extLst>
          </p:cNvPr>
          <p:cNvSpPr/>
          <p:nvPr/>
        </p:nvSpPr>
        <p:spPr>
          <a:xfrm>
            <a:off x="2316481" y="3141618"/>
            <a:ext cx="4998720" cy="1010194"/>
          </a:xfrm>
          <a:prstGeom prst="roundRect">
            <a:avLst/>
          </a:prstGeom>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Student ID: 2321821</a:t>
            </a:r>
          </a:p>
        </p:txBody>
      </p:sp>
      <p:sp>
        <p:nvSpPr>
          <p:cNvPr id="4" name="Rectangle: Rounded Corners 3">
            <a:extLst>
              <a:ext uri="{FF2B5EF4-FFF2-40B4-BE49-F238E27FC236}">
                <a16:creationId xmlns:a16="http://schemas.microsoft.com/office/drawing/2014/main" id="{A78DC634-4B98-25E8-4368-96059DE4B477}"/>
              </a:ext>
            </a:extLst>
          </p:cNvPr>
          <p:cNvSpPr/>
          <p:nvPr/>
        </p:nvSpPr>
        <p:spPr>
          <a:xfrm>
            <a:off x="1436912" y="1037411"/>
            <a:ext cx="6984275" cy="862148"/>
          </a:xfrm>
          <a:prstGeom prst="roundRect">
            <a:avLst/>
          </a:prstGeom>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tx2"/>
                </a:solidFill>
              </a:rPr>
              <a:t>BMHP6026 Component 2- Viva (Oral  presentation)</a:t>
            </a:r>
          </a:p>
        </p:txBody>
      </p:sp>
      <p:sp>
        <p:nvSpPr>
          <p:cNvPr id="5" name="Rectangle 4">
            <a:extLst>
              <a:ext uri="{FF2B5EF4-FFF2-40B4-BE49-F238E27FC236}">
                <a16:creationId xmlns:a16="http://schemas.microsoft.com/office/drawing/2014/main" id="{4C4B27A3-48C2-5F73-4FA9-BCD78AE65F50}"/>
              </a:ext>
            </a:extLst>
          </p:cNvPr>
          <p:cNvSpPr/>
          <p:nvPr/>
        </p:nvSpPr>
        <p:spPr>
          <a:xfrm>
            <a:off x="3017521" y="4667794"/>
            <a:ext cx="3596640" cy="844732"/>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75000"/>
                    <a:lumOff val="25000"/>
                  </a:schemeClr>
                </a:solidFill>
              </a:rPr>
              <a:t>Digital </a:t>
            </a:r>
            <a:r>
              <a:rPr lang="en-GB" b="1" dirty="0" err="1">
                <a:solidFill>
                  <a:schemeClr val="tx1">
                    <a:lumMod val="75000"/>
                    <a:lumOff val="25000"/>
                  </a:schemeClr>
                </a:solidFill>
              </a:rPr>
              <a:t>Inovation</a:t>
            </a:r>
            <a:r>
              <a:rPr lang="en-GB" b="1" dirty="0">
                <a:solidFill>
                  <a:schemeClr val="tx1">
                    <a:lumMod val="75000"/>
                    <a:lumOff val="25000"/>
                  </a:schemeClr>
                </a:solidFill>
              </a:rPr>
              <a:t> NHS App</a:t>
            </a:r>
          </a:p>
        </p:txBody>
      </p:sp>
    </p:spTree>
    <p:extLst>
      <p:ext uri="{BB962C8B-B14F-4D97-AF65-F5344CB8AC3E}">
        <p14:creationId xmlns:p14="http://schemas.microsoft.com/office/powerpoint/2010/main" val="954324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4421D-B268-3CF2-C8EA-5D9F67572C24}"/>
              </a:ext>
            </a:extLst>
          </p:cNvPr>
          <p:cNvSpPr>
            <a:spLocks noGrp="1"/>
          </p:cNvSpPr>
          <p:nvPr>
            <p:ph type="ctrTitle"/>
          </p:nvPr>
        </p:nvSpPr>
        <p:spPr>
          <a:xfrm>
            <a:off x="322218" y="4030327"/>
            <a:ext cx="6087292" cy="2414016"/>
          </a:xfrm>
        </p:spPr>
        <p:txBody>
          <a:bodyPr anchor="b">
            <a:normAutofit fontScale="90000"/>
          </a:bodyPr>
          <a:lstStyle/>
          <a:p>
            <a:r>
              <a:rPr lang="en-GB" sz="1800" dirty="0">
                <a:solidFill>
                  <a:schemeClr val="tx1"/>
                </a:solidFill>
              </a:rPr>
              <a:t>Digital innovation is the application of digital technologies to develop new or enhanced processes, services, products, or methods of delivering value within businesses and society. It entails not simply implementing new technologies, but also changing the way people work engage, and solve problems.</a:t>
            </a:r>
            <a:br>
              <a:rPr lang="en-GB" dirty="0"/>
            </a:br>
            <a:endParaRPr lang="en-GB" dirty="0"/>
          </a:p>
        </p:txBody>
      </p:sp>
      <p:pic>
        <p:nvPicPr>
          <p:cNvPr id="4" name="Picture 3">
            <a:extLst>
              <a:ext uri="{FF2B5EF4-FFF2-40B4-BE49-F238E27FC236}">
                <a16:creationId xmlns:a16="http://schemas.microsoft.com/office/drawing/2014/main" id="{8948C7FE-C2DB-6958-08AE-990D7C59FBC2}"/>
              </a:ext>
            </a:extLst>
          </p:cNvPr>
          <p:cNvPicPr>
            <a:picLocks noChangeAspect="1"/>
          </p:cNvPicPr>
          <p:nvPr/>
        </p:nvPicPr>
        <p:blipFill>
          <a:blip r:embed="rId2"/>
          <a:srcRect t="32105" r="-1" b="11710"/>
          <a:stretch>
            <a:fillRect/>
          </a:stretch>
        </p:blipFill>
        <p:spPr>
          <a:xfrm>
            <a:off x="1" y="-4125"/>
            <a:ext cx="10462125" cy="3423981"/>
          </a:xfrm>
          <a:custGeom>
            <a:avLst/>
            <a:gdLst/>
            <a:ahLst/>
            <a:cxnLst/>
            <a:rect l="l" t="t" r="r" b="b"/>
            <a:pathLst>
              <a:path w="10462125" h="3423981">
                <a:moveTo>
                  <a:pt x="6824" y="0"/>
                </a:moveTo>
                <a:lnTo>
                  <a:pt x="10462125" y="0"/>
                </a:lnTo>
                <a:lnTo>
                  <a:pt x="10462125" y="12085"/>
                </a:lnTo>
                <a:lnTo>
                  <a:pt x="6998417" y="3420238"/>
                </a:lnTo>
                <a:lnTo>
                  <a:pt x="10462125" y="3420238"/>
                </a:lnTo>
                <a:lnTo>
                  <a:pt x="10462125" y="3420239"/>
                </a:lnTo>
                <a:lnTo>
                  <a:pt x="1132764" y="3420239"/>
                </a:lnTo>
                <a:lnTo>
                  <a:pt x="1132764" y="3423981"/>
                </a:lnTo>
                <a:lnTo>
                  <a:pt x="0" y="3423981"/>
                </a:lnTo>
                <a:lnTo>
                  <a:pt x="0" y="4125"/>
                </a:lnTo>
                <a:lnTo>
                  <a:pt x="6824" y="4125"/>
                </a:lnTo>
                <a:close/>
              </a:path>
            </a:pathLst>
          </a:custGeom>
        </p:spPr>
      </p:pic>
      <p:sp>
        <p:nvSpPr>
          <p:cNvPr id="5" name="TextBox 4">
            <a:extLst>
              <a:ext uri="{FF2B5EF4-FFF2-40B4-BE49-F238E27FC236}">
                <a16:creationId xmlns:a16="http://schemas.microsoft.com/office/drawing/2014/main" id="{E3FD3303-3D1A-2AE7-2CF8-2FB175E90DA0}"/>
              </a:ext>
            </a:extLst>
          </p:cNvPr>
          <p:cNvSpPr txBox="1"/>
          <p:nvPr/>
        </p:nvSpPr>
        <p:spPr>
          <a:xfrm>
            <a:off x="415776" y="2358192"/>
            <a:ext cx="6104708" cy="646331"/>
          </a:xfrm>
          <a:prstGeom prst="rect">
            <a:avLst/>
          </a:prstGeom>
          <a:noFill/>
        </p:spPr>
        <p:txBody>
          <a:bodyPr wrap="square" rtlCol="0">
            <a:spAutoFit/>
          </a:bodyPr>
          <a:lstStyle/>
          <a:p>
            <a:r>
              <a:rPr lang="en-GB" sz="3600" b="1" dirty="0">
                <a:latin typeface="ADLaM Display" panose="020F0502020204030204" pitchFamily="2" charset="0"/>
                <a:ea typeface="ADLaM Display" panose="020F0502020204030204" pitchFamily="2" charset="0"/>
                <a:cs typeface="ADLaM Display" panose="020F0502020204030204" pitchFamily="2" charset="0"/>
              </a:rPr>
              <a:t>What Is Digital Innovation?</a:t>
            </a:r>
          </a:p>
        </p:txBody>
      </p:sp>
      <p:pic>
        <p:nvPicPr>
          <p:cNvPr id="7" name="Picture 6" descr="A blue background with white text and icons&#10;&#10;AI-generated content may be incorrect.">
            <a:extLst>
              <a:ext uri="{FF2B5EF4-FFF2-40B4-BE49-F238E27FC236}">
                <a16:creationId xmlns:a16="http://schemas.microsoft.com/office/drawing/2014/main" id="{14E2A7AF-3AAC-58E1-267C-01562F5A1B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3332" y="1173825"/>
            <a:ext cx="5494845" cy="4178435"/>
          </a:xfrm>
          <a:prstGeom prst="rect">
            <a:avLst/>
          </a:prstGeom>
        </p:spPr>
      </p:pic>
      <p:sp>
        <p:nvSpPr>
          <p:cNvPr id="8" name="TextBox 7">
            <a:extLst>
              <a:ext uri="{FF2B5EF4-FFF2-40B4-BE49-F238E27FC236}">
                <a16:creationId xmlns:a16="http://schemas.microsoft.com/office/drawing/2014/main" id="{0DBFA97E-3DE4-7E19-E1B1-D0F4AF6967C8}"/>
              </a:ext>
            </a:extLst>
          </p:cNvPr>
          <p:cNvSpPr txBox="1"/>
          <p:nvPr/>
        </p:nvSpPr>
        <p:spPr>
          <a:xfrm>
            <a:off x="6520484" y="5695406"/>
            <a:ext cx="5671516" cy="923330"/>
          </a:xfrm>
          <a:prstGeom prst="rect">
            <a:avLst/>
          </a:prstGeom>
          <a:noFill/>
        </p:spPr>
        <p:txBody>
          <a:bodyPr wrap="square" rtlCol="0">
            <a:spAutoFit/>
          </a:bodyPr>
          <a:lstStyle/>
          <a:p>
            <a:r>
              <a:rPr lang="en-GB" dirty="0">
                <a:hlinkClick r:id="rId4"/>
              </a:rPr>
              <a:t>https://tesseract.academy/what-is-digital-transformation-and-innovation-a-guide-to-digitalising-your-business/</a:t>
            </a:r>
            <a:r>
              <a:rPr lang="en-GB" dirty="0"/>
              <a:t> </a:t>
            </a:r>
          </a:p>
        </p:txBody>
      </p:sp>
    </p:spTree>
    <p:extLst>
      <p:ext uri="{BB962C8B-B14F-4D97-AF65-F5344CB8AC3E}">
        <p14:creationId xmlns:p14="http://schemas.microsoft.com/office/powerpoint/2010/main" val="1264002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D15BF-0739-33AB-A300-4AFFD7BD95F3}"/>
              </a:ext>
            </a:extLst>
          </p:cNvPr>
          <p:cNvSpPr>
            <a:spLocks noGrp="1"/>
          </p:cNvSpPr>
          <p:nvPr>
            <p:ph type="title"/>
          </p:nvPr>
        </p:nvSpPr>
        <p:spPr>
          <a:xfrm>
            <a:off x="1077362" y="1767840"/>
            <a:ext cx="5893839" cy="923109"/>
          </a:xfrm>
        </p:spPr>
        <p:txBody>
          <a:bodyPr>
            <a:normAutofit fontScale="90000"/>
          </a:bodyPr>
          <a:lstStyle/>
          <a:p>
            <a:r>
              <a:rPr lang="en-GB" sz="1800" dirty="0">
                <a:solidFill>
                  <a:schemeClr val="tx1"/>
                </a:solidFill>
                <a:latin typeface="Arial Nova" panose="020B0504020202020204" pitchFamily="34" charset="0"/>
              </a:rPr>
              <a:t>Using the NHS App to Increase Access, Efficiency, and Patient Engagement in Health and Social Care</a:t>
            </a:r>
            <a:br>
              <a:rPr lang="en-GB" dirty="0"/>
            </a:br>
            <a:endParaRPr lang="en-GB" dirty="0"/>
          </a:p>
        </p:txBody>
      </p:sp>
      <p:sp>
        <p:nvSpPr>
          <p:cNvPr id="3" name="Content Placeholder 2">
            <a:extLst>
              <a:ext uri="{FF2B5EF4-FFF2-40B4-BE49-F238E27FC236}">
                <a16:creationId xmlns:a16="http://schemas.microsoft.com/office/drawing/2014/main" id="{CB15FD9F-0071-3335-D7F5-2943579AC1D1}"/>
              </a:ext>
            </a:extLst>
          </p:cNvPr>
          <p:cNvSpPr>
            <a:spLocks noGrp="1"/>
          </p:cNvSpPr>
          <p:nvPr>
            <p:ph idx="1"/>
          </p:nvPr>
        </p:nvSpPr>
        <p:spPr>
          <a:xfrm>
            <a:off x="1077363" y="2427316"/>
            <a:ext cx="5893838" cy="3794760"/>
          </a:xfrm>
        </p:spPr>
        <p:txBody>
          <a:bodyPr>
            <a:normAutofit/>
          </a:bodyPr>
          <a:lstStyle/>
          <a:p>
            <a:r>
              <a:rPr lang="en-GB" dirty="0">
                <a:latin typeface="Arial Black" panose="020B0A04020102020204" pitchFamily="34" charset="0"/>
              </a:rPr>
              <a:t>Introduction</a:t>
            </a:r>
          </a:p>
          <a:p>
            <a:r>
              <a:rPr lang="en-GB" dirty="0">
                <a:latin typeface="Arial" panose="020B0604020202020204" pitchFamily="34" charset="0"/>
                <a:cs typeface="Arial" panose="020B0604020202020204" pitchFamily="34" charset="0"/>
              </a:rPr>
              <a:t>The adoption of digital technologies is essential in UK health and social care, due to increased service demand, personnel pressures, and the desire to improve patient access and experience (Department of Health and Social Care ,2022). The NHS App is evaluated in this presentation applying a problem-solution-outcome structure, with an emphasis on how it affects patients/service users, the workforce, and service delivery. Recommendations for its ongoing development and implementation will be supported by evidence-based analysis.</a:t>
            </a:r>
          </a:p>
          <a:p>
            <a:endParaRPr lang="en-GB" dirty="0"/>
          </a:p>
        </p:txBody>
      </p:sp>
      <p:pic>
        <p:nvPicPr>
          <p:cNvPr id="6" name="Picture 5" descr="A group of hands touching a touch screen&#10;&#10;AI-generated content may be incorrect.">
            <a:extLst>
              <a:ext uri="{FF2B5EF4-FFF2-40B4-BE49-F238E27FC236}">
                <a16:creationId xmlns:a16="http://schemas.microsoft.com/office/drawing/2014/main" id="{3E0FA772-93CD-C3CA-5C34-5F37B5D929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71201" y="0"/>
            <a:ext cx="5220799" cy="3794760"/>
          </a:xfrm>
          <a:prstGeom prst="rect">
            <a:avLst/>
          </a:prstGeom>
        </p:spPr>
      </p:pic>
      <p:sp>
        <p:nvSpPr>
          <p:cNvPr id="4" name="TextBox 3">
            <a:extLst>
              <a:ext uri="{FF2B5EF4-FFF2-40B4-BE49-F238E27FC236}">
                <a16:creationId xmlns:a16="http://schemas.microsoft.com/office/drawing/2014/main" id="{B8EED14E-618A-66CC-E99A-805177266B78}"/>
              </a:ext>
            </a:extLst>
          </p:cNvPr>
          <p:cNvSpPr txBox="1"/>
          <p:nvPr/>
        </p:nvSpPr>
        <p:spPr>
          <a:xfrm>
            <a:off x="1077362" y="864185"/>
            <a:ext cx="3364009" cy="461665"/>
          </a:xfrm>
          <a:prstGeom prst="rect">
            <a:avLst/>
          </a:prstGeom>
          <a:noFill/>
        </p:spPr>
        <p:txBody>
          <a:bodyPr wrap="square" rtlCol="0">
            <a:spAutoFit/>
          </a:bodyPr>
          <a:lstStyle/>
          <a:p>
            <a:r>
              <a:rPr lang="en-GB" sz="2400" b="1" u="sng" dirty="0">
                <a:latin typeface="Arial Black" panose="020B0A04020102020204" pitchFamily="34" charset="0"/>
              </a:rPr>
              <a:t>The NHS App</a:t>
            </a:r>
          </a:p>
        </p:txBody>
      </p:sp>
      <p:sp>
        <p:nvSpPr>
          <p:cNvPr id="7" name="TextBox 6">
            <a:extLst>
              <a:ext uri="{FF2B5EF4-FFF2-40B4-BE49-F238E27FC236}">
                <a16:creationId xmlns:a16="http://schemas.microsoft.com/office/drawing/2014/main" id="{7CEB3947-342E-1DD4-F1F7-9FACB9AC7686}"/>
              </a:ext>
            </a:extLst>
          </p:cNvPr>
          <p:cNvSpPr txBox="1"/>
          <p:nvPr/>
        </p:nvSpPr>
        <p:spPr>
          <a:xfrm>
            <a:off x="7641386" y="4183380"/>
            <a:ext cx="4070554" cy="1477328"/>
          </a:xfrm>
          <a:prstGeom prst="rect">
            <a:avLst/>
          </a:prstGeom>
          <a:noFill/>
        </p:spPr>
        <p:txBody>
          <a:bodyPr wrap="square" rtlCol="0">
            <a:spAutoFit/>
          </a:bodyPr>
          <a:lstStyle/>
          <a:p>
            <a:r>
              <a:rPr lang="en-GB" dirty="0">
                <a:hlinkClick r:id="rId3"/>
              </a:rPr>
              <a:t>https://www.southwestlondon.icb.nhs.uk/news/local-people-urged-to-join-the-near-900000-south-west-londoners-already-using-the-nhs-app/</a:t>
            </a:r>
            <a:r>
              <a:rPr lang="en-GB" dirty="0"/>
              <a:t> </a:t>
            </a:r>
          </a:p>
        </p:txBody>
      </p:sp>
    </p:spTree>
    <p:extLst>
      <p:ext uri="{BB962C8B-B14F-4D97-AF65-F5344CB8AC3E}">
        <p14:creationId xmlns:p14="http://schemas.microsoft.com/office/powerpoint/2010/main" val="1097274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73C22-0A1A-3049-1B89-912F4431EEF8}"/>
              </a:ext>
            </a:extLst>
          </p:cNvPr>
          <p:cNvSpPr>
            <a:spLocks noGrp="1"/>
          </p:cNvSpPr>
          <p:nvPr>
            <p:ph type="title"/>
          </p:nvPr>
        </p:nvSpPr>
        <p:spPr>
          <a:xfrm>
            <a:off x="2786047" y="609600"/>
            <a:ext cx="6487955" cy="1320800"/>
          </a:xfrm>
        </p:spPr>
        <p:txBody>
          <a:bodyPr>
            <a:normAutofit/>
          </a:bodyPr>
          <a:lstStyle/>
          <a:p>
            <a:pPr>
              <a:lnSpc>
                <a:spcPct val="90000"/>
              </a:lnSpc>
            </a:pPr>
            <a:r>
              <a:rPr lang="en-GB" sz="2800" b="1"/>
              <a:t>Problem-Solution-Outcome Approach </a:t>
            </a:r>
            <a:br>
              <a:rPr lang="en-GB" sz="2800"/>
            </a:br>
            <a:endParaRPr lang="en-GB" sz="2800"/>
          </a:p>
        </p:txBody>
      </p:sp>
      <p:pic>
        <p:nvPicPr>
          <p:cNvPr id="5" name="Picture 4" descr="Colourful pills stacked to make a bar graph">
            <a:extLst>
              <a:ext uri="{FF2B5EF4-FFF2-40B4-BE49-F238E27FC236}">
                <a16:creationId xmlns:a16="http://schemas.microsoft.com/office/drawing/2014/main" id="{241E4CCE-D706-1882-1F8F-1608FD6B2567}"/>
              </a:ext>
            </a:extLst>
          </p:cNvPr>
          <p:cNvPicPr>
            <a:picLocks noChangeAspect="1"/>
          </p:cNvPicPr>
          <p:nvPr/>
        </p:nvPicPr>
        <p:blipFill>
          <a:blip r:embed="rId2">
            <a:duotone>
              <a:prstClr val="black"/>
              <a:schemeClr val="tx2">
                <a:tint val="45000"/>
                <a:satMod val="400000"/>
              </a:schemeClr>
            </a:duotone>
          </a:blip>
          <a:srcRect l="45870" r="26795" b="1"/>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FC09815-0177-E06B-2FCE-67CBB660CC5E}"/>
              </a:ext>
            </a:extLst>
          </p:cNvPr>
          <p:cNvSpPr>
            <a:spLocks noGrp="1"/>
          </p:cNvSpPr>
          <p:nvPr>
            <p:ph idx="1"/>
          </p:nvPr>
        </p:nvSpPr>
        <p:spPr>
          <a:xfrm>
            <a:off x="2786047" y="2160589"/>
            <a:ext cx="6487955" cy="4196668"/>
          </a:xfrm>
        </p:spPr>
        <p:txBody>
          <a:bodyPr>
            <a:normAutofit/>
          </a:bodyPr>
          <a:lstStyle/>
          <a:p>
            <a:pPr>
              <a:lnSpc>
                <a:spcPct val="90000"/>
              </a:lnSpc>
            </a:pPr>
            <a:r>
              <a:rPr lang="en-GB" b="1" dirty="0"/>
              <a:t>The problem: </a:t>
            </a:r>
            <a:endParaRPr lang="en-GB" dirty="0"/>
          </a:p>
          <a:p>
            <a:pPr>
              <a:lnSpc>
                <a:spcPct val="90000"/>
              </a:lnSpc>
            </a:pPr>
            <a:r>
              <a:rPr lang="en-GB" dirty="0"/>
              <a:t>England's health and social care systems are under constant load due to growing demand a lack of workers and gaps in service delivery. Patients frequently struggle to manage their medicines, schedule appointments and find services, which causes inefficiencies and disappointment. Normal systems mainly rely on phone reservations and in-person administration, which puts additional pressure on frontline employees and restricts service availability after hours. These difficulties contribute to imbalances in health by particularly affecting people with mental health requirements, long-term illnesses and those who reside in underprivileged areas (Ham, 2020).</a:t>
            </a:r>
          </a:p>
          <a:p>
            <a:pPr>
              <a:lnSpc>
                <a:spcPct val="90000"/>
              </a:lnSpc>
            </a:pPr>
            <a:endParaRPr lang="en-GB" dirty="0"/>
          </a:p>
        </p:txBody>
      </p:sp>
    </p:spTree>
    <p:extLst>
      <p:ext uri="{BB962C8B-B14F-4D97-AF65-F5344CB8AC3E}">
        <p14:creationId xmlns:p14="http://schemas.microsoft.com/office/powerpoint/2010/main" val="207113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glowing blue wireframe">
            <a:extLst>
              <a:ext uri="{FF2B5EF4-FFF2-40B4-BE49-F238E27FC236}">
                <a16:creationId xmlns:a16="http://schemas.microsoft.com/office/drawing/2014/main" id="{79F689E0-D4F1-4F60-47AE-BF47BF5373F7}"/>
              </a:ext>
            </a:extLst>
          </p:cNvPr>
          <p:cNvPicPr>
            <a:picLocks noChangeAspect="1"/>
          </p:cNvPicPr>
          <p:nvPr/>
        </p:nvPicPr>
        <p:blipFill>
          <a:blip r:embed="rId2">
            <a:extLst>
              <a:ext uri="{28A0092B-C50C-407E-A947-70E740481C1C}">
                <a14:useLocalDpi xmlns:a14="http://schemas.microsoft.com/office/drawing/2010/main" val="0"/>
              </a:ext>
            </a:extLst>
          </a:blip>
          <a:srcRect l="16768" r="930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Content Placeholder 2">
            <a:extLst>
              <a:ext uri="{FF2B5EF4-FFF2-40B4-BE49-F238E27FC236}">
                <a16:creationId xmlns:a16="http://schemas.microsoft.com/office/drawing/2014/main" id="{4447310A-D843-B23A-E0BD-CF85D6024507}"/>
              </a:ext>
            </a:extLst>
          </p:cNvPr>
          <p:cNvSpPr>
            <a:spLocks noGrp="1"/>
          </p:cNvSpPr>
          <p:nvPr>
            <p:ph idx="1"/>
          </p:nvPr>
        </p:nvSpPr>
        <p:spPr>
          <a:xfrm>
            <a:off x="677334" y="582931"/>
            <a:ext cx="4534746" cy="5458432"/>
          </a:xfrm>
        </p:spPr>
        <p:txBody>
          <a:bodyPr>
            <a:normAutofit/>
          </a:bodyPr>
          <a:lstStyle/>
          <a:p>
            <a:pPr>
              <a:lnSpc>
                <a:spcPct val="90000"/>
              </a:lnSpc>
            </a:pPr>
            <a:r>
              <a:rPr lang="en-GB" sz="1600" b="1" dirty="0">
                <a:latin typeface="Arial Black" panose="020B0A04020102020204" pitchFamily="34" charset="0"/>
                <a:cs typeface="Arial" panose="020B0604020202020204" pitchFamily="34" charset="0"/>
              </a:rPr>
              <a:t>Solution: The NHS App</a:t>
            </a:r>
          </a:p>
          <a:p>
            <a:pPr>
              <a:lnSpc>
                <a:spcPct val="90000"/>
              </a:lnSpc>
            </a:pPr>
            <a:r>
              <a:rPr lang="en-GB" sz="1600" b="1" dirty="0">
                <a:latin typeface="Arial Black" panose="020B0A04020102020204" pitchFamily="34" charset="0"/>
                <a:cs typeface="Arial" panose="020B0604020202020204" pitchFamily="34" charset="0"/>
              </a:rPr>
              <a:t>The Digital Innovation</a:t>
            </a:r>
          </a:p>
          <a:p>
            <a:pPr>
              <a:lnSpc>
                <a:spcPct val="90000"/>
              </a:lnSpc>
            </a:pPr>
            <a:endParaRPr lang="en-GB" sz="1600" b="1" dirty="0"/>
          </a:p>
          <a:p>
            <a:pPr>
              <a:lnSpc>
                <a:spcPct val="90000"/>
              </a:lnSpc>
            </a:pPr>
            <a:r>
              <a:rPr lang="en-GB" sz="1600" b="1" dirty="0"/>
              <a:t> The Digital Innovation NHS app is an important component in the health care system and plays a key role in health and social care. The NHS App is a safe online tool that lets users schedule and manage doctor's appointments, order refills, view portions of their medical history and get NHS updates. The NHS App is designed to empower patients, facilitate a more integrated approach to care delivery, and lessen administrative burden by centralising access to services. It supports the goal of the NHS Long Term Plan to make digital access the default choice when it makes sense (Monks and Harper, 2023).</a:t>
            </a:r>
          </a:p>
          <a:p>
            <a:pPr>
              <a:lnSpc>
                <a:spcPct val="90000"/>
              </a:lnSpc>
            </a:pPr>
            <a:endParaRPr lang="en-GB" sz="1300" dirty="0"/>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68417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77DE6-679E-CB2D-F284-22E0883A5E40}"/>
              </a:ext>
            </a:extLst>
          </p:cNvPr>
          <p:cNvSpPr>
            <a:spLocks noGrp="1"/>
          </p:cNvSpPr>
          <p:nvPr>
            <p:ph type="title"/>
          </p:nvPr>
        </p:nvSpPr>
        <p:spPr>
          <a:xfrm>
            <a:off x="2849562" y="609600"/>
            <a:ext cx="6424440" cy="1320800"/>
          </a:xfrm>
        </p:spPr>
        <p:txBody>
          <a:bodyPr>
            <a:normAutofit/>
          </a:bodyPr>
          <a:lstStyle/>
          <a:p>
            <a:pPr>
              <a:lnSpc>
                <a:spcPct val="90000"/>
              </a:lnSpc>
            </a:pPr>
            <a:r>
              <a:rPr lang="en-GB" sz="2800" b="1" dirty="0"/>
              <a:t>Outcomes:</a:t>
            </a:r>
            <a:br>
              <a:rPr lang="en-GB" sz="2800" b="1" dirty="0"/>
            </a:br>
            <a:r>
              <a:rPr lang="en-GB" sz="2800" b="1" dirty="0"/>
              <a:t> Services</a:t>
            </a:r>
            <a:br>
              <a:rPr lang="en-GB" sz="2800" dirty="0"/>
            </a:br>
            <a:endParaRPr lang="en-GB" sz="2800" dirty="0"/>
          </a:p>
        </p:txBody>
      </p:sp>
      <p:pic>
        <p:nvPicPr>
          <p:cNvPr id="5" name="Picture 4" descr="3D Hologram from iPad">
            <a:extLst>
              <a:ext uri="{FF2B5EF4-FFF2-40B4-BE49-F238E27FC236}">
                <a16:creationId xmlns:a16="http://schemas.microsoft.com/office/drawing/2014/main" id="{3D176E8C-640D-6B7F-7428-E65DFA005277}"/>
              </a:ext>
            </a:extLst>
          </p:cNvPr>
          <p:cNvPicPr>
            <a:picLocks noChangeAspect="1"/>
          </p:cNvPicPr>
          <p:nvPr/>
        </p:nvPicPr>
        <p:blipFill>
          <a:blip r:embed="rId2">
            <a:extLst>
              <a:ext uri="{28A0092B-C50C-407E-A947-70E740481C1C}">
                <a14:useLocalDpi xmlns:a14="http://schemas.microsoft.com/office/drawing/2010/main" val="0"/>
              </a:ext>
            </a:extLst>
          </a:blip>
          <a:srcRect l="35432" r="39353" b="511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2A75FAB-4E4E-97E3-1554-4F1027332E29}"/>
              </a:ext>
            </a:extLst>
          </p:cNvPr>
          <p:cNvSpPr>
            <a:spLocks noGrp="1"/>
          </p:cNvSpPr>
          <p:nvPr>
            <p:ph idx="1"/>
          </p:nvPr>
        </p:nvSpPr>
        <p:spPr>
          <a:xfrm>
            <a:off x="2849562" y="1593669"/>
            <a:ext cx="6424440" cy="4447693"/>
          </a:xfrm>
        </p:spPr>
        <p:txBody>
          <a:bodyPr>
            <a:normAutofit/>
          </a:bodyPr>
          <a:lstStyle/>
          <a:p>
            <a:pPr>
              <a:lnSpc>
                <a:spcPct val="90000"/>
              </a:lnSpc>
            </a:pPr>
            <a:r>
              <a:rPr lang="en-GB" sz="1400" dirty="0"/>
              <a:t>There is an indication that the NHS App has an improved ease of use and access among some of the service users especially those who are digitally confident. The NHS App has increased service efficiency by cutting down on pointless phone calls and appointments and empowering patients to digitally self-manage daily tasks.</a:t>
            </a:r>
          </a:p>
          <a:p>
            <a:pPr>
              <a:lnSpc>
                <a:spcPct val="90000"/>
              </a:lnSpc>
            </a:pPr>
            <a:r>
              <a:rPr lang="en-GB" sz="1400" b="1" dirty="0">
                <a:latin typeface="Arial Black" panose="020B0A04020102020204" pitchFamily="34" charset="0"/>
              </a:rPr>
              <a:t>Problem: Multiple Digital Systems</a:t>
            </a:r>
          </a:p>
          <a:p>
            <a:pPr>
              <a:lnSpc>
                <a:spcPct val="90000"/>
              </a:lnSpc>
            </a:pPr>
            <a:r>
              <a:rPr lang="en-GB" sz="1400" dirty="0"/>
              <a:t>One of the primary limitations to achieving the NHS App's service delivery potential is the ongoing complication of electronic systems among NHS organisations. Primary care, secondary care community services, and social care providers frequently use divergent electronic patient record (EPR) systems with limited integration. This simplification weakens continuity of care hinders real-time information transmission and may result in duplication of examinations or delayed clinical decision-making.</a:t>
            </a:r>
          </a:p>
          <a:p>
            <a:pPr>
              <a:lnSpc>
                <a:spcPct val="90000"/>
              </a:lnSpc>
            </a:pPr>
            <a:r>
              <a:rPr lang="en-GB" sz="1400" b="1" dirty="0">
                <a:latin typeface="Arial Black" panose="020B0A04020102020204" pitchFamily="34" charset="0"/>
              </a:rPr>
              <a:t>solution</a:t>
            </a:r>
          </a:p>
          <a:p>
            <a:pPr>
              <a:lnSpc>
                <a:spcPct val="90000"/>
              </a:lnSpc>
            </a:pPr>
            <a:r>
              <a:rPr lang="en-GB" sz="1400" dirty="0"/>
              <a:t>The development of Integrated Care Systems (ICSs) creates an institutional framework for coordinating digital transformation across boundaries. ICSs are aimed to encourage collaboration among NHS organisations local governments, and community providers facilitating shared digital strategy and investment (Naylor, 2025).</a:t>
            </a:r>
          </a:p>
          <a:p>
            <a:pPr>
              <a:lnSpc>
                <a:spcPct val="90000"/>
              </a:lnSpc>
            </a:pPr>
            <a:endParaRPr lang="en-GB" sz="1100" dirty="0"/>
          </a:p>
          <a:p>
            <a:pPr>
              <a:lnSpc>
                <a:spcPct val="90000"/>
              </a:lnSpc>
            </a:pPr>
            <a:endParaRPr lang="en-GB" sz="1100" dirty="0"/>
          </a:p>
        </p:txBody>
      </p:sp>
    </p:spTree>
    <p:extLst>
      <p:ext uri="{BB962C8B-B14F-4D97-AF65-F5344CB8AC3E}">
        <p14:creationId xmlns:p14="http://schemas.microsoft.com/office/powerpoint/2010/main" val="12386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048B1-1C39-51A5-24B9-EF21AC36C9E3}"/>
              </a:ext>
            </a:extLst>
          </p:cNvPr>
          <p:cNvSpPr>
            <a:spLocks noGrp="1"/>
          </p:cNvSpPr>
          <p:nvPr>
            <p:ph type="title"/>
          </p:nvPr>
        </p:nvSpPr>
        <p:spPr>
          <a:xfrm>
            <a:off x="2849562" y="609600"/>
            <a:ext cx="6424440" cy="1320800"/>
          </a:xfrm>
        </p:spPr>
        <p:txBody>
          <a:bodyPr>
            <a:normAutofit fontScale="90000"/>
          </a:bodyPr>
          <a:lstStyle/>
          <a:p>
            <a:pPr>
              <a:lnSpc>
                <a:spcPct val="90000"/>
              </a:lnSpc>
            </a:pPr>
            <a:r>
              <a:rPr lang="en-GB" sz="1800" b="1" dirty="0">
                <a:solidFill>
                  <a:schemeClr val="tx1"/>
                </a:solidFill>
                <a:latin typeface="Arial" panose="020B0604020202020204" pitchFamily="34" charset="0"/>
                <a:cs typeface="Arial" panose="020B0604020202020204" pitchFamily="34" charset="0"/>
              </a:rPr>
              <a:t>Workforce</a:t>
            </a:r>
            <a:br>
              <a:rPr lang="en-GB" sz="1200" b="1" dirty="0">
                <a:latin typeface="Arial" panose="020B0604020202020204" pitchFamily="34" charset="0"/>
                <a:cs typeface="Arial" panose="020B0604020202020204" pitchFamily="34" charset="0"/>
              </a:rPr>
            </a:br>
            <a:br>
              <a:rPr lang="en-GB" sz="1200" dirty="0"/>
            </a:br>
            <a:r>
              <a:rPr lang="en-GB" sz="1600" dirty="0">
                <a:solidFill>
                  <a:schemeClr val="tx1"/>
                </a:solidFill>
              </a:rPr>
              <a:t>Digital self-service eases the administrative load on GP general practitioners' clinics, freeing up staff to focus on more difficult healthcare tasks. However, because of system adaptability and training, installation could start out as in an increase in burden (Addicott et al.,2015).</a:t>
            </a:r>
            <a:br>
              <a:rPr lang="en-GB" sz="1200" dirty="0"/>
            </a:br>
            <a:endParaRPr lang="en-GB" sz="1200" dirty="0"/>
          </a:p>
        </p:txBody>
      </p:sp>
      <p:pic>
        <p:nvPicPr>
          <p:cNvPr id="5" name="Picture 4" descr="Bright modern office space with employees at desks">
            <a:extLst>
              <a:ext uri="{FF2B5EF4-FFF2-40B4-BE49-F238E27FC236}">
                <a16:creationId xmlns:a16="http://schemas.microsoft.com/office/drawing/2014/main" id="{3CCC622E-A7D1-8655-0BE8-04BA24CC0553}"/>
              </a:ext>
            </a:extLst>
          </p:cNvPr>
          <p:cNvPicPr>
            <a:picLocks noChangeAspect="1"/>
          </p:cNvPicPr>
          <p:nvPr/>
        </p:nvPicPr>
        <p:blipFill>
          <a:blip r:embed="rId2">
            <a:extLst>
              <a:ext uri="{28A0092B-C50C-407E-A947-70E740481C1C}">
                <a14:useLocalDpi xmlns:a14="http://schemas.microsoft.com/office/drawing/2010/main" val="0"/>
              </a:ext>
            </a:extLst>
          </a:blip>
          <a:srcRect l="45493" r="29716" b="909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28" name="Isosceles Triangle 27">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E477AAE-95F9-40D4-C7B0-9B60268AF2D1}"/>
              </a:ext>
            </a:extLst>
          </p:cNvPr>
          <p:cNvSpPr>
            <a:spLocks noGrp="1"/>
          </p:cNvSpPr>
          <p:nvPr>
            <p:ph idx="1"/>
          </p:nvPr>
        </p:nvSpPr>
        <p:spPr>
          <a:xfrm>
            <a:off x="2849562" y="2160589"/>
            <a:ext cx="6424440" cy="3880773"/>
          </a:xfrm>
        </p:spPr>
        <p:txBody>
          <a:bodyPr>
            <a:normAutofit/>
          </a:bodyPr>
          <a:lstStyle/>
          <a:p>
            <a:pPr>
              <a:lnSpc>
                <a:spcPct val="90000"/>
              </a:lnSpc>
            </a:pPr>
            <a:r>
              <a:rPr lang="en-GB" b="1" dirty="0"/>
              <a:t>Barrier: Staff Training </a:t>
            </a:r>
          </a:p>
          <a:p>
            <a:pPr>
              <a:lnSpc>
                <a:spcPct val="90000"/>
              </a:lnSpc>
            </a:pPr>
            <a:r>
              <a:rPr lang="en-GB" dirty="0"/>
              <a:t>Workforce resistance is an important challenge to digital innovation in healthcare and is frequently associated with worries about greater workload, role shift, less autonomy, and a lack of digital skills. Even though digital self-service features might eventually save phone calls and administrative workload, system configuration, employee training, and workflow redesign often take a significant amount of time during implementation phases. (NHS England, 2021). Staff members in primary care settings are concerned that implementing new digital technologies can sometimes make the workplace tasks more difficult, particularly when digital and traditional methods are used concurrently.</a:t>
            </a:r>
          </a:p>
          <a:p>
            <a:pPr>
              <a:lnSpc>
                <a:spcPct val="90000"/>
              </a:lnSpc>
            </a:pPr>
            <a:endParaRPr lang="en-GB" dirty="0"/>
          </a:p>
        </p:txBody>
      </p:sp>
    </p:spTree>
    <p:extLst>
      <p:ext uri="{BB962C8B-B14F-4D97-AF65-F5344CB8AC3E}">
        <p14:creationId xmlns:p14="http://schemas.microsoft.com/office/powerpoint/2010/main" val="461562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Red toy person in front of two lines of white figures">
            <a:extLst>
              <a:ext uri="{FF2B5EF4-FFF2-40B4-BE49-F238E27FC236}">
                <a16:creationId xmlns:a16="http://schemas.microsoft.com/office/drawing/2014/main" id="{230C5F9D-89B1-B5EE-B50C-F9F5B01E8985}"/>
              </a:ext>
            </a:extLst>
          </p:cNvPr>
          <p:cNvPicPr>
            <a:picLocks noChangeAspect="1"/>
          </p:cNvPicPr>
          <p:nvPr/>
        </p:nvPicPr>
        <p:blipFill>
          <a:blip r:embed="rId2">
            <a:extLst>
              <a:ext uri="{28A0092B-C50C-407E-A947-70E740481C1C}">
                <a14:useLocalDpi xmlns:a14="http://schemas.microsoft.com/office/drawing/2010/main" val="0"/>
              </a:ext>
            </a:extLst>
          </a:blip>
          <a:srcRect l="15662" r="11845" b="2"/>
          <a:stretch>
            <a:fillRect/>
          </a:stretch>
        </p:blipFill>
        <p:spPr>
          <a:xfrm>
            <a:off x="212548" y="-1"/>
            <a:ext cx="4671437" cy="4236855"/>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p:spPr>
      </p:pic>
      <p:sp>
        <p:nvSpPr>
          <p:cNvPr id="2" name="Title 1">
            <a:extLst>
              <a:ext uri="{FF2B5EF4-FFF2-40B4-BE49-F238E27FC236}">
                <a16:creationId xmlns:a16="http://schemas.microsoft.com/office/drawing/2014/main" id="{7A1832B9-47E6-BCFC-6855-E9B6B920B5BC}"/>
              </a:ext>
            </a:extLst>
          </p:cNvPr>
          <p:cNvSpPr>
            <a:spLocks noGrp="1"/>
          </p:cNvSpPr>
          <p:nvPr>
            <p:ph type="title"/>
          </p:nvPr>
        </p:nvSpPr>
        <p:spPr>
          <a:xfrm>
            <a:off x="4159225" y="609600"/>
            <a:ext cx="5114776" cy="1320800"/>
          </a:xfrm>
        </p:spPr>
        <p:txBody>
          <a:bodyPr>
            <a:normAutofit/>
          </a:bodyPr>
          <a:lstStyle/>
          <a:p>
            <a:pPr>
              <a:lnSpc>
                <a:spcPct val="90000"/>
              </a:lnSpc>
            </a:pPr>
            <a:r>
              <a:rPr lang="en-GB" sz="2300" b="1"/>
              <a:t>Solution: Safeguarded Training Time and Digital Leadership Skills</a:t>
            </a:r>
            <a:br>
              <a:rPr lang="en-GB" sz="2300"/>
            </a:br>
            <a:endParaRPr lang="en-GB" sz="2300"/>
          </a:p>
        </p:txBody>
      </p:sp>
      <p:pic>
        <p:nvPicPr>
          <p:cNvPr id="5" name="Picture 4" descr="A group of yellow figures and a red figure on the other side">
            <a:extLst>
              <a:ext uri="{FF2B5EF4-FFF2-40B4-BE49-F238E27FC236}">
                <a16:creationId xmlns:a16="http://schemas.microsoft.com/office/drawing/2014/main" id="{855908A0-FC54-03A3-203E-4F46ABA21F67}"/>
              </a:ext>
            </a:extLst>
          </p:cNvPr>
          <p:cNvPicPr>
            <a:picLocks noChangeAspect="1"/>
          </p:cNvPicPr>
          <p:nvPr/>
        </p:nvPicPr>
        <p:blipFill>
          <a:blip r:embed="rId3">
            <a:extLst>
              <a:ext uri="{28A0092B-C50C-407E-A947-70E740481C1C}">
                <a14:useLocalDpi xmlns:a14="http://schemas.microsoft.com/office/drawing/2010/main" val="0"/>
              </a:ext>
            </a:extLst>
          </a:blip>
          <a:srcRect l="13615" r="1" b="1"/>
          <a:stretch>
            <a:fillRect/>
          </a:stretch>
        </p:blipFill>
        <p:spPr>
          <a:xfrm>
            <a:off x="20" y="4235547"/>
            <a:ext cx="3393882" cy="2622453"/>
          </a:xfrm>
          <a:custGeom>
            <a:avLst/>
            <a:gdLst/>
            <a:ahLst/>
            <a:cxnLst/>
            <a:rect l="l" t="t" r="r" b="b"/>
            <a:pathLst>
              <a:path w="3393902" h="2622453">
                <a:moveTo>
                  <a:pt x="212741" y="0"/>
                </a:moveTo>
                <a:lnTo>
                  <a:pt x="3393902" y="0"/>
                </a:lnTo>
                <a:lnTo>
                  <a:pt x="3002186" y="2622453"/>
                </a:lnTo>
                <a:lnTo>
                  <a:pt x="0" y="2622453"/>
                </a:lnTo>
                <a:lnTo>
                  <a:pt x="0" y="1430607"/>
                </a:lnTo>
                <a:close/>
              </a:path>
            </a:pathLst>
          </a:custGeom>
        </p:spPr>
      </p:pic>
      <p:sp>
        <p:nvSpPr>
          <p:cNvPr id="16" name="Isosceles Triangle 30">
            <a:extLst>
              <a:ext uri="{FF2B5EF4-FFF2-40B4-BE49-F238E27FC236}">
                <a16:creationId xmlns:a16="http://schemas.microsoft.com/office/drawing/2014/main" id="{B09A8B04-373D-40BD-9442-2D3540D3C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B5028193-7250-4674-AA37-E9040429AE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2887" y="4236854"/>
            <a:ext cx="32639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28DBF5-576A-2AD1-421D-C7D17C8FA3CB}"/>
              </a:ext>
            </a:extLst>
          </p:cNvPr>
          <p:cNvSpPr>
            <a:spLocks noGrp="1"/>
          </p:cNvSpPr>
          <p:nvPr>
            <p:ph idx="1"/>
          </p:nvPr>
        </p:nvSpPr>
        <p:spPr>
          <a:xfrm>
            <a:off x="4159224" y="2160589"/>
            <a:ext cx="6082055" cy="3880773"/>
          </a:xfrm>
        </p:spPr>
        <p:txBody>
          <a:bodyPr>
            <a:normAutofit lnSpcReduction="10000"/>
          </a:bodyPr>
          <a:lstStyle/>
          <a:p>
            <a:pPr>
              <a:lnSpc>
                <a:spcPct val="90000"/>
              </a:lnSpc>
            </a:pPr>
            <a:r>
              <a:rPr lang="en-GB" dirty="0"/>
              <a:t>Research indicates that strong digital leadership and organised staff development are necessary for a successful digital transition. By granting protected training time employees can improve their digital skills without adding to their already heavy burden. Integrating training into frameworks for ongoing professional development (CPD) encourages sustainability and reaffirms digital skills as a necessary professional competence rather than an elective (Giuseppe </a:t>
            </a:r>
            <a:r>
              <a:rPr lang="en-GB" dirty="0" err="1"/>
              <a:t>Moscelli</a:t>
            </a:r>
            <a:r>
              <a:rPr lang="en-GB" dirty="0"/>
              <a:t> 2022). Creating digital leadership positions, such clinical informatics leads or digital champions, can also help to lower resistance, encourage peer support Long-term efficiency improvements are easier to achieve and opposition to digital transformation procedures tends to decline when employees feel engaged and supported (Stubbings and Scott, 2004).</a:t>
            </a:r>
          </a:p>
          <a:p>
            <a:pPr>
              <a:lnSpc>
                <a:spcPct val="90000"/>
              </a:lnSpc>
            </a:pPr>
            <a:endParaRPr lang="en-GB" sz="1500" dirty="0"/>
          </a:p>
        </p:txBody>
      </p:sp>
    </p:spTree>
    <p:extLst>
      <p:ext uri="{BB962C8B-B14F-4D97-AF65-F5344CB8AC3E}">
        <p14:creationId xmlns:p14="http://schemas.microsoft.com/office/powerpoint/2010/main" val="3203296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gled view of a part of a maze">
            <a:extLst>
              <a:ext uri="{FF2B5EF4-FFF2-40B4-BE49-F238E27FC236}">
                <a16:creationId xmlns:a16="http://schemas.microsoft.com/office/drawing/2014/main" id="{DAA7191A-4F40-8586-D191-28D7B569354C}"/>
              </a:ext>
            </a:extLst>
          </p:cNvPr>
          <p:cNvPicPr>
            <a:picLocks noChangeAspect="1"/>
          </p:cNvPicPr>
          <p:nvPr/>
        </p:nvPicPr>
        <p:blipFill>
          <a:blip r:embed="rId2">
            <a:extLst>
              <a:ext uri="{28A0092B-C50C-407E-A947-70E740481C1C}">
                <a14:useLocalDpi xmlns:a14="http://schemas.microsoft.com/office/drawing/2010/main" val="0"/>
              </a:ext>
            </a:extLst>
          </a:blip>
          <a:srcRect l="2317" r="20574"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C5BC4D9-44A2-4208-20C5-83EDAC839099}"/>
              </a:ext>
            </a:extLst>
          </p:cNvPr>
          <p:cNvSpPr>
            <a:spLocks noGrp="1"/>
          </p:cNvSpPr>
          <p:nvPr>
            <p:ph type="title"/>
          </p:nvPr>
        </p:nvSpPr>
        <p:spPr>
          <a:xfrm>
            <a:off x="677333" y="609600"/>
            <a:ext cx="3851123" cy="1320800"/>
          </a:xfrm>
        </p:spPr>
        <p:txBody>
          <a:bodyPr>
            <a:normAutofit/>
          </a:bodyPr>
          <a:lstStyle/>
          <a:p>
            <a:pPr>
              <a:lnSpc>
                <a:spcPct val="90000"/>
              </a:lnSpc>
            </a:pPr>
            <a:r>
              <a:rPr lang="en-GB" sz="2800" b="1"/>
              <a:t>Challenges: </a:t>
            </a:r>
            <a:br>
              <a:rPr lang="en-GB" sz="2800"/>
            </a:br>
            <a:r>
              <a:rPr lang="en-GB" sz="2800" b="1"/>
              <a:t>Digital Exclusion</a:t>
            </a:r>
            <a:br>
              <a:rPr lang="en-GB" sz="2800"/>
            </a:br>
            <a:endParaRPr lang="en-GB" sz="2800"/>
          </a:p>
        </p:txBody>
      </p:sp>
      <p:sp>
        <p:nvSpPr>
          <p:cNvPr id="3" name="Content Placeholder 2">
            <a:extLst>
              <a:ext uri="{FF2B5EF4-FFF2-40B4-BE49-F238E27FC236}">
                <a16:creationId xmlns:a16="http://schemas.microsoft.com/office/drawing/2014/main" id="{7B691BD8-8746-E1AF-3C02-DB00BFB8EE20}"/>
              </a:ext>
            </a:extLst>
          </p:cNvPr>
          <p:cNvSpPr>
            <a:spLocks noGrp="1"/>
          </p:cNvSpPr>
          <p:nvPr>
            <p:ph idx="1"/>
          </p:nvPr>
        </p:nvSpPr>
        <p:spPr>
          <a:xfrm>
            <a:off x="677334" y="2160589"/>
            <a:ext cx="4397586" cy="4308791"/>
          </a:xfrm>
        </p:spPr>
        <p:txBody>
          <a:bodyPr>
            <a:normAutofit/>
          </a:bodyPr>
          <a:lstStyle/>
          <a:p>
            <a:pPr>
              <a:lnSpc>
                <a:spcPct val="90000"/>
              </a:lnSpc>
            </a:pPr>
            <a:r>
              <a:rPr lang="en-GB" dirty="0"/>
              <a:t>One of the key challenges to fair access to digital health services is still digital exclusion. The research regularly indicates that persons with poor levels of digital literacy people who are older and those from communities with lower incomes are less likely to use digital health technologies including electronic health records, online appointment scheduling and remote monitoring (</a:t>
            </a:r>
            <a:r>
              <a:rPr lang="en-GB" dirty="0" err="1"/>
              <a:t>Vesperi</a:t>
            </a:r>
            <a:r>
              <a:rPr lang="en-GB" dirty="0"/>
              <a:t> et al., 2025). From a health equity point of view digital-first policies risk reinforcing which states that people most in need of services have the least access to them.</a:t>
            </a:r>
          </a:p>
          <a:p>
            <a:pPr>
              <a:lnSpc>
                <a:spcPct val="90000"/>
              </a:lnSpc>
            </a:pPr>
            <a:endParaRPr lang="en-GB" sz="1500" dirty="0"/>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33965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C7E17A-708C-8EE7-84F2-674EADFDB9F6}"/>
              </a:ext>
            </a:extLst>
          </p:cNvPr>
          <p:cNvSpPr>
            <a:spLocks noGrp="1"/>
          </p:cNvSpPr>
          <p:nvPr>
            <p:ph idx="1"/>
          </p:nvPr>
        </p:nvSpPr>
        <p:spPr>
          <a:xfrm>
            <a:off x="677334" y="1268361"/>
            <a:ext cx="8596668" cy="5141148"/>
          </a:xfrm>
        </p:spPr>
        <p:txBody>
          <a:bodyPr>
            <a:normAutofit/>
          </a:bodyPr>
          <a:lstStyle/>
          <a:p>
            <a:r>
              <a:rPr lang="en-GB" b="1" dirty="0"/>
              <a:t>The workforce's Digital Skills</a:t>
            </a:r>
            <a:endParaRPr lang="en-GB" dirty="0"/>
          </a:p>
          <a:p>
            <a:r>
              <a:rPr lang="en-GB" sz="1600" dirty="0"/>
              <a:t>A connected health care system demands a workforce with the knowledge and confidence to use new technology efficiently. Studies show varying levels of digital competency across clinical and non-clinical professionals, with many claiming insufficient training. The workforce may find it difficult to integrate new technologies if there is no systematic investment in developing digital skills, which would restrict the potential advantages of digital transformation and put further burden on employees( Day and Goswami, 2020).</a:t>
            </a:r>
          </a:p>
          <a:p>
            <a:r>
              <a:rPr lang="en-GB" b="1" dirty="0"/>
              <a:t>Data Security</a:t>
            </a:r>
          </a:p>
          <a:p>
            <a:pPr marL="0" indent="0">
              <a:buNone/>
            </a:pPr>
            <a:r>
              <a:rPr lang="en-GB" sz="1600" dirty="0"/>
              <a:t>The successful execution of digital health initiatives, especially involving personal health data, depends on public confidence. General Data Protection Regulation (GDPR) maintains legal and ethical data protection. Uncertain data-sharing policies and privacy concerns may make people less inclined to use digital services. Practical innovations may not result in acceptance if privacy concerns are not properly addressed. Therefore, open, visible governance structures that increase public trust are essential for sustainable digital innovation ( Wachter, 2016).</a:t>
            </a:r>
          </a:p>
          <a:p>
            <a:endParaRPr lang="en-GB" dirty="0"/>
          </a:p>
        </p:txBody>
      </p:sp>
      <p:sp>
        <p:nvSpPr>
          <p:cNvPr id="4" name="Rectangle 2">
            <a:extLst>
              <a:ext uri="{FF2B5EF4-FFF2-40B4-BE49-F238E27FC236}">
                <a16:creationId xmlns:a16="http://schemas.microsoft.com/office/drawing/2014/main" id="{31067D3E-8B9A-4D81-0121-FAE013D4F2EC}"/>
              </a:ext>
            </a:extLst>
          </p:cNvPr>
          <p:cNvSpPr>
            <a:spLocks noChangeArrowheads="1"/>
          </p:cNvSpPr>
          <p:nvPr/>
        </p:nvSpPr>
        <p:spPr bwMode="auto">
          <a:xfrm>
            <a:off x="152400" y="-32266"/>
            <a:ext cx="31290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
        <p:nvSpPr>
          <p:cNvPr id="5" name="Rectangle 3">
            <a:extLst>
              <a:ext uri="{FF2B5EF4-FFF2-40B4-BE49-F238E27FC236}">
                <a16:creationId xmlns:a16="http://schemas.microsoft.com/office/drawing/2014/main" id="{5C4365C2-EBF3-FF90-F31D-DD163B050BFA}"/>
              </a:ext>
            </a:extLst>
          </p:cNvPr>
          <p:cNvSpPr>
            <a:spLocks noChangeArrowheads="1"/>
          </p:cNvSpPr>
          <p:nvPr/>
        </p:nvSpPr>
        <p:spPr bwMode="auto">
          <a:xfrm>
            <a:off x="304800" y="120134"/>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2188126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E0A4C-8237-9ACD-877D-E18681EA18FE}"/>
              </a:ext>
            </a:extLst>
          </p:cNvPr>
          <p:cNvSpPr>
            <a:spLocks noGrp="1"/>
          </p:cNvSpPr>
          <p:nvPr>
            <p:ph type="title"/>
          </p:nvPr>
        </p:nvSpPr>
        <p:spPr/>
        <p:txBody>
          <a:bodyPr>
            <a:normAutofit fontScale="90000"/>
          </a:bodyPr>
          <a:lstStyle/>
          <a:p>
            <a:r>
              <a:rPr lang="en-GB" b="1" dirty="0">
                <a:solidFill>
                  <a:schemeClr val="tx1"/>
                </a:solidFill>
              </a:rPr>
              <a:t>Recommendations:</a:t>
            </a:r>
            <a:br>
              <a:rPr lang="en-GB" dirty="0">
                <a:solidFill>
                  <a:schemeClr val="tx1"/>
                </a:solidFill>
              </a:rPr>
            </a:br>
            <a:r>
              <a:rPr lang="en-GB" dirty="0">
                <a:solidFill>
                  <a:schemeClr val="tx1"/>
                </a:solidFill>
              </a:rPr>
              <a:t> </a:t>
            </a:r>
            <a:r>
              <a:rPr lang="en-GB" b="1" dirty="0">
                <a:solidFill>
                  <a:schemeClr val="tx1"/>
                </a:solidFill>
              </a:rPr>
              <a:t>Digital Programmes</a:t>
            </a:r>
            <a:br>
              <a:rPr lang="en-GB" dirty="0"/>
            </a:br>
            <a:endParaRPr lang="en-GB" dirty="0"/>
          </a:p>
        </p:txBody>
      </p:sp>
      <p:sp>
        <p:nvSpPr>
          <p:cNvPr id="3" name="Content Placeholder 2">
            <a:extLst>
              <a:ext uri="{FF2B5EF4-FFF2-40B4-BE49-F238E27FC236}">
                <a16:creationId xmlns:a16="http://schemas.microsoft.com/office/drawing/2014/main" id="{6950A715-7A28-D6C7-373E-DBE8EB69A739}"/>
              </a:ext>
            </a:extLst>
          </p:cNvPr>
          <p:cNvSpPr>
            <a:spLocks noGrp="1"/>
          </p:cNvSpPr>
          <p:nvPr>
            <p:ph idx="1"/>
          </p:nvPr>
        </p:nvSpPr>
        <p:spPr>
          <a:xfrm>
            <a:off x="677334" y="1789471"/>
            <a:ext cx="6067595" cy="4251891"/>
          </a:xfrm>
        </p:spPr>
        <p:txBody>
          <a:bodyPr>
            <a:normAutofit fontScale="85000" lnSpcReduction="20000"/>
          </a:bodyPr>
          <a:lstStyle/>
          <a:p>
            <a:r>
              <a:rPr lang="en-GB" sz="1900" dirty="0"/>
              <a:t>Increasing the availability of guided digital support, including in-person assistance, phone counselling and community-based digital literacy initiatives, is one way to tackle digital discrimination. These approaches make digital health services accessible to people without devices connectivity or digital abilities. Research indicates that individualised support can greatly increase participation from underserved populations and decrease access gaps(Helsper, 2011).</a:t>
            </a:r>
          </a:p>
          <a:p>
            <a:r>
              <a:rPr lang="en-GB" sz="1900" b="1" dirty="0"/>
              <a:t>Investment in Digital Skills</a:t>
            </a:r>
            <a:endParaRPr lang="en-GB" sz="1900" dirty="0"/>
          </a:p>
          <a:p>
            <a:r>
              <a:rPr lang="en-GB" sz="1900" dirty="0"/>
              <a:t>the digital technical skills for the healthcare workforce became essential for long-term digital transformation. Investing in leadership training, protected learning time, and ongoing professional development can enable employees to confidently embrace new technology and enhance service performance. Development programs for workers show that the organization views digital transformation as a strategic goal rather than a means of reducing costs(Hawkes,2015).</a:t>
            </a:r>
          </a:p>
          <a:p>
            <a:endParaRPr lang="en-GB" dirty="0"/>
          </a:p>
        </p:txBody>
      </p:sp>
      <p:sp>
        <p:nvSpPr>
          <p:cNvPr id="4" name="TextBox 3">
            <a:extLst>
              <a:ext uri="{FF2B5EF4-FFF2-40B4-BE49-F238E27FC236}">
                <a16:creationId xmlns:a16="http://schemas.microsoft.com/office/drawing/2014/main" id="{392E4E6E-BEC7-8FFA-B9B4-C97D66B5E5A6}"/>
              </a:ext>
            </a:extLst>
          </p:cNvPr>
          <p:cNvSpPr txBox="1"/>
          <p:nvPr/>
        </p:nvSpPr>
        <p:spPr>
          <a:xfrm>
            <a:off x="7049729" y="1779639"/>
            <a:ext cx="2723536" cy="4801314"/>
          </a:xfrm>
          <a:prstGeom prst="rect">
            <a:avLst/>
          </a:prstGeom>
          <a:noFill/>
        </p:spPr>
        <p:txBody>
          <a:bodyPr wrap="square" rtlCol="0">
            <a:spAutoFit/>
          </a:bodyPr>
          <a:lstStyle/>
          <a:p>
            <a:r>
              <a:rPr lang="en-GB" sz="1600" b="1" dirty="0"/>
              <a:t>Improve public communication about data security.</a:t>
            </a:r>
            <a:endParaRPr lang="en-GB" sz="1600" dirty="0"/>
          </a:p>
          <a:p>
            <a:r>
              <a:rPr lang="en-GB" sz="1600" dirty="0"/>
              <a:t> </a:t>
            </a:r>
          </a:p>
          <a:p>
            <a:r>
              <a:rPr lang="en-GB" sz="1600" dirty="0"/>
              <a:t>Organisations should clarify data governance practices promote data-driven care and involve communities in decision-making. Improving public understanding of data security safeguards can boost confidence and acceptance of digital health solutions, especially among groups that are typically uncertain of data-sharing efforts(Williams and Fahy, 2019).</a:t>
            </a:r>
          </a:p>
          <a:p>
            <a:endParaRPr lang="en-GB" dirty="0"/>
          </a:p>
        </p:txBody>
      </p:sp>
    </p:spTree>
    <p:extLst>
      <p:ext uri="{BB962C8B-B14F-4D97-AF65-F5344CB8AC3E}">
        <p14:creationId xmlns:p14="http://schemas.microsoft.com/office/powerpoint/2010/main" val="2867790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3641C-C29B-C846-AB72-6697AEB07024}"/>
              </a:ext>
            </a:extLst>
          </p:cNvPr>
          <p:cNvSpPr>
            <a:spLocks noGrp="1"/>
          </p:cNvSpPr>
          <p:nvPr>
            <p:ph type="title"/>
          </p:nvPr>
        </p:nvSpPr>
        <p:spPr>
          <a:xfrm>
            <a:off x="5536734" y="609600"/>
            <a:ext cx="3737268" cy="1320800"/>
          </a:xfrm>
        </p:spPr>
        <p:txBody>
          <a:bodyPr>
            <a:normAutofit/>
          </a:bodyPr>
          <a:lstStyle/>
          <a:p>
            <a:r>
              <a:rPr lang="en-GB" b="1" dirty="0"/>
              <a:t>Conclusion:</a:t>
            </a:r>
            <a:br>
              <a:rPr lang="en-GB" dirty="0"/>
            </a:br>
            <a:endParaRPr lang="en-GB" dirty="0"/>
          </a:p>
        </p:txBody>
      </p:sp>
      <p:sp>
        <p:nvSpPr>
          <p:cNvPr id="3" name="Content Placeholder 2">
            <a:extLst>
              <a:ext uri="{FF2B5EF4-FFF2-40B4-BE49-F238E27FC236}">
                <a16:creationId xmlns:a16="http://schemas.microsoft.com/office/drawing/2014/main" id="{EF353532-1E18-99C4-5184-A892F3775B41}"/>
              </a:ext>
            </a:extLst>
          </p:cNvPr>
          <p:cNvSpPr>
            <a:spLocks noGrp="1"/>
          </p:cNvSpPr>
          <p:nvPr>
            <p:ph idx="1"/>
          </p:nvPr>
        </p:nvSpPr>
        <p:spPr>
          <a:xfrm>
            <a:off x="5209563" y="2160589"/>
            <a:ext cx="4064439" cy="3880773"/>
          </a:xfrm>
        </p:spPr>
        <p:txBody>
          <a:bodyPr>
            <a:normAutofit/>
          </a:bodyPr>
          <a:lstStyle/>
          <a:p>
            <a:r>
              <a:rPr lang="en-GB" b="1" dirty="0"/>
              <a:t>To summarise, the NHS App's sustainability over time will depend on dealing with systemic inequity, worker competence, and governance transparency. Digital innovation alone is insufficient, successful transformation involves systemic coordination across technological, organisational, and sociocultural aspects.</a:t>
            </a:r>
          </a:p>
          <a:p>
            <a:endParaRPr lang="en-GB" dirty="0"/>
          </a:p>
        </p:txBody>
      </p:sp>
      <p:pic>
        <p:nvPicPr>
          <p:cNvPr id="5" name="Picture 4" descr="Close-up of package with blank tag">
            <a:extLst>
              <a:ext uri="{FF2B5EF4-FFF2-40B4-BE49-F238E27FC236}">
                <a16:creationId xmlns:a16="http://schemas.microsoft.com/office/drawing/2014/main" id="{B5971656-606F-401E-2835-5FB7D8245BBE}"/>
              </a:ext>
            </a:extLst>
          </p:cNvPr>
          <p:cNvPicPr>
            <a:picLocks noChangeAspect="1"/>
          </p:cNvPicPr>
          <p:nvPr/>
        </p:nvPicPr>
        <p:blipFill>
          <a:blip r:embed="rId2">
            <a:extLst>
              <a:ext uri="{28A0092B-C50C-407E-A947-70E740481C1C}">
                <a14:useLocalDpi xmlns:a14="http://schemas.microsoft.com/office/drawing/2010/main" val="0"/>
              </a:ext>
            </a:extLst>
          </a:blip>
          <a:srcRect l="9061" r="37249"/>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6997872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79A1A2-B6E1-82BF-ECEF-9E7C561338F5}"/>
              </a:ext>
            </a:extLst>
          </p:cNvPr>
          <p:cNvSpPr txBox="1"/>
          <p:nvPr/>
        </p:nvSpPr>
        <p:spPr>
          <a:xfrm>
            <a:off x="137652" y="147484"/>
            <a:ext cx="9792929" cy="6740307"/>
          </a:xfrm>
          <a:prstGeom prst="rect">
            <a:avLst/>
          </a:prstGeom>
          <a:noFill/>
        </p:spPr>
        <p:txBody>
          <a:bodyPr wrap="square" rtlCol="0">
            <a:spAutoFit/>
          </a:bodyPr>
          <a:lstStyle/>
          <a:p>
            <a:r>
              <a:rPr lang="en-GB" b="1" dirty="0"/>
              <a:t>Refences</a:t>
            </a:r>
            <a:endParaRPr lang="en-GB" dirty="0"/>
          </a:p>
          <a:p>
            <a:r>
              <a:rPr lang="en-GB" dirty="0"/>
              <a:t> </a:t>
            </a:r>
          </a:p>
          <a:p>
            <a:pPr lvl="0"/>
            <a:r>
              <a:rPr lang="en-GB" dirty="0"/>
              <a:t>Addicott, R., Maguire, D., Honeyman, M. and </a:t>
            </a:r>
            <a:r>
              <a:rPr lang="en-GB" dirty="0" err="1"/>
              <a:t>Jabbal</a:t>
            </a:r>
            <a:r>
              <a:rPr lang="en-GB" dirty="0"/>
              <a:t>, J. (2015) </a:t>
            </a:r>
            <a:r>
              <a:rPr lang="en-GB" i="1" dirty="0"/>
              <a:t>Workforce planning in the NHS</a:t>
            </a:r>
            <a:r>
              <a:rPr lang="en-GB" dirty="0"/>
              <a:t>. London: King's Fund.</a:t>
            </a:r>
          </a:p>
          <a:p>
            <a:pPr lvl="0"/>
            <a:endParaRPr lang="en-GB" dirty="0"/>
          </a:p>
          <a:p>
            <a:pPr lvl="0"/>
            <a:r>
              <a:rPr lang="en-GB" dirty="0"/>
              <a:t>Day, A. and Goswami, L. (2020) “Driving change with evidence and knowledge: Transforming knowledge services for the NHS across England,” </a:t>
            </a:r>
            <a:r>
              <a:rPr lang="en-GB" i="1" dirty="0"/>
              <a:t>Business information review</a:t>
            </a:r>
            <a:r>
              <a:rPr lang="en-GB" dirty="0"/>
              <a:t>, 37(1), pp. 10–18. Available at: </a:t>
            </a:r>
            <a:r>
              <a:rPr lang="en-GB" u="sng" dirty="0">
                <a:hlinkClick r:id="rId2"/>
              </a:rPr>
              <a:t>https://doi.org/10.1177/0266382120909240</a:t>
            </a:r>
            <a:r>
              <a:rPr lang="en-GB" dirty="0"/>
              <a:t>. </a:t>
            </a:r>
          </a:p>
          <a:p>
            <a:pPr lvl="0"/>
            <a:r>
              <a:rPr lang="en-GB" dirty="0"/>
              <a:t>Department of Health and Social Care (2022) </a:t>
            </a:r>
            <a:r>
              <a:rPr lang="en-GB" i="1" dirty="0"/>
              <a:t>A plan for digital health and social care</a:t>
            </a:r>
            <a:r>
              <a:rPr lang="en-GB" dirty="0"/>
              <a:t>. Available at:  </a:t>
            </a:r>
            <a:r>
              <a:rPr lang="en-GB" u="sng" dirty="0">
                <a:hlinkClick r:id="rId3"/>
              </a:rPr>
              <a:t>https://www.gov.uk/government/publications/a-plan-for-digital-health-and-social-care/a-plan-for-digital-health-and-social-care</a:t>
            </a:r>
            <a:r>
              <a:rPr lang="en-GB" dirty="0"/>
              <a:t>  (Accessed: 19 </a:t>
            </a:r>
            <a:r>
              <a:rPr lang="en-GB" dirty="0" err="1"/>
              <a:t>Febuary</a:t>
            </a:r>
            <a:r>
              <a:rPr lang="en-GB" dirty="0"/>
              <a:t> 2026).</a:t>
            </a:r>
          </a:p>
          <a:p>
            <a:pPr lvl="0"/>
            <a:r>
              <a:rPr lang="en-GB" dirty="0"/>
              <a:t>Giuseppe </a:t>
            </a:r>
            <a:r>
              <a:rPr lang="en-GB" dirty="0" err="1"/>
              <a:t>Moscelli</a:t>
            </a:r>
            <a:r>
              <a:rPr lang="en-GB" dirty="0"/>
              <a:t> (2022) </a:t>
            </a:r>
            <a:r>
              <a:rPr lang="en-GB" i="1" dirty="0"/>
              <a:t>Staff Engagement, Job Complementarity and Labour Supply: Evidence from the English NHS Hospital Workforce</a:t>
            </a:r>
            <a:r>
              <a:rPr lang="en-GB" dirty="0"/>
              <a:t>. IZA - Institute of Labor Economics.</a:t>
            </a:r>
          </a:p>
          <a:p>
            <a:pPr lvl="0"/>
            <a:endParaRPr lang="en-GB" dirty="0"/>
          </a:p>
          <a:p>
            <a:pPr lvl="0"/>
            <a:r>
              <a:rPr lang="en-GB" dirty="0"/>
              <a:t>Ham, C.(2020) The challenges facing the NHS in England in 2021. </a:t>
            </a:r>
            <a:r>
              <a:rPr lang="en-GB" i="1" dirty="0" err="1"/>
              <a:t>bmj</a:t>
            </a:r>
            <a:r>
              <a:rPr lang="en-GB" dirty="0"/>
              <a:t>, </a:t>
            </a:r>
            <a:r>
              <a:rPr lang="en-GB" i="1" dirty="0"/>
              <a:t>371</a:t>
            </a:r>
            <a:r>
              <a:rPr lang="en-GB" dirty="0"/>
              <a:t>.</a:t>
            </a:r>
          </a:p>
          <a:p>
            <a:pPr lvl="0"/>
            <a:r>
              <a:rPr lang="en-GB" dirty="0"/>
              <a:t>Hawkes, N. (2015) “NHS needs transformation fund to develop new models of care, say Health Foundation and King’s Fund,” </a:t>
            </a:r>
            <a:r>
              <a:rPr lang="en-GB" i="1" dirty="0"/>
              <a:t>BMJ (Online)</a:t>
            </a:r>
            <a:r>
              <a:rPr lang="en-GB" dirty="0"/>
              <a:t>, 351, pp. h4019–h4019. Available at: </a:t>
            </a:r>
            <a:r>
              <a:rPr lang="en-GB" u="sng" dirty="0">
                <a:hlinkClick r:id="rId4"/>
              </a:rPr>
              <a:t>https://doi.org/10.1136/bmj.h4019</a:t>
            </a:r>
            <a:r>
              <a:rPr lang="en-GB" dirty="0"/>
              <a:t>. </a:t>
            </a:r>
          </a:p>
          <a:p>
            <a:pPr lvl="0"/>
            <a:r>
              <a:rPr lang="en-GB" dirty="0"/>
              <a:t>Helsper, E. (2011) </a:t>
            </a:r>
            <a:r>
              <a:rPr lang="en-GB" i="1" dirty="0"/>
              <a:t>Britain needs a digital inclusion policy with concrete targets for both availability and take-up to counter the emergence of a digital underclass</a:t>
            </a:r>
            <a:r>
              <a:rPr lang="en-GB" dirty="0"/>
              <a:t>. Blog post from London School of Economics &amp; Political Science.</a:t>
            </a:r>
          </a:p>
          <a:p>
            <a:pPr lvl="0"/>
            <a:r>
              <a:rPr lang="en-GB" dirty="0"/>
              <a:t>Monks, T. and Harper, A. (2023) Improving the usability of open health service delivery simulation models using Python and web apps. NIHR open research, 3, p.48.</a:t>
            </a:r>
          </a:p>
          <a:p>
            <a:endParaRPr lang="en-GB" dirty="0"/>
          </a:p>
        </p:txBody>
      </p:sp>
    </p:spTree>
    <p:extLst>
      <p:ext uri="{BB962C8B-B14F-4D97-AF65-F5344CB8AC3E}">
        <p14:creationId xmlns:p14="http://schemas.microsoft.com/office/powerpoint/2010/main" val="3891662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E7F89C-166A-F371-4C61-36A070FD03D8}"/>
              </a:ext>
            </a:extLst>
          </p:cNvPr>
          <p:cNvSpPr txBox="1"/>
          <p:nvPr/>
        </p:nvSpPr>
        <p:spPr>
          <a:xfrm>
            <a:off x="265471" y="294968"/>
            <a:ext cx="9832258" cy="6186309"/>
          </a:xfrm>
          <a:prstGeom prst="rect">
            <a:avLst/>
          </a:prstGeom>
          <a:noFill/>
        </p:spPr>
        <p:txBody>
          <a:bodyPr wrap="square" rtlCol="0">
            <a:spAutoFit/>
          </a:bodyPr>
          <a:lstStyle/>
          <a:p>
            <a:pPr lvl="0"/>
            <a:r>
              <a:rPr lang="en-GB" dirty="0"/>
              <a:t>Naylor, C. (2025) “The development of Integrated Care Systems in the English NHS: progress so far and the challenges ahead,” </a:t>
            </a:r>
            <a:r>
              <a:rPr lang="en-GB" i="1" dirty="0"/>
              <a:t>International journal of integrated care</a:t>
            </a:r>
            <a:r>
              <a:rPr lang="en-GB" dirty="0"/>
              <a:t>, 25(S1), p. 506. Available at: </a:t>
            </a:r>
            <a:r>
              <a:rPr lang="en-GB" u="sng" dirty="0">
                <a:hlinkClick r:id="rId2"/>
              </a:rPr>
              <a:t>https://doi.org/10.5334/ijic.ICIC24238</a:t>
            </a:r>
            <a:r>
              <a:rPr lang="en-GB" dirty="0"/>
              <a:t>. </a:t>
            </a:r>
          </a:p>
          <a:p>
            <a:pPr lvl="0"/>
            <a:endParaRPr lang="en-GB" dirty="0"/>
          </a:p>
          <a:p>
            <a:pPr lvl="0"/>
            <a:r>
              <a:rPr lang="en-GB" dirty="0"/>
              <a:t>NHS England (2021) </a:t>
            </a:r>
            <a:r>
              <a:rPr lang="en-GB" i="1" dirty="0"/>
              <a:t>What good looks like: digital transformation</a:t>
            </a:r>
            <a:r>
              <a:rPr lang="en-GB" dirty="0"/>
              <a:t>.  Available at: </a:t>
            </a:r>
            <a:r>
              <a:rPr lang="en-GB" u="sng" dirty="0">
                <a:hlinkClick r:id="rId3"/>
              </a:rPr>
              <a:t>https://transform.england.nhs.uk/digitise-connect-transform/what-good-looks-like/what-good-looks-like-publication/</a:t>
            </a:r>
            <a:r>
              <a:rPr lang="en-GB" dirty="0"/>
              <a:t> (Accessed: 19 </a:t>
            </a:r>
            <a:r>
              <a:rPr lang="en-GB" dirty="0" err="1"/>
              <a:t>Febuary</a:t>
            </a:r>
            <a:r>
              <a:rPr lang="en-GB" dirty="0"/>
              <a:t> 2026).</a:t>
            </a:r>
          </a:p>
          <a:p>
            <a:pPr lvl="0"/>
            <a:endParaRPr lang="en-GB" dirty="0"/>
          </a:p>
          <a:p>
            <a:pPr lvl="0"/>
            <a:r>
              <a:rPr lang="en-GB" dirty="0"/>
              <a:t>Stubbings, L. and Scott, J.M.(2004)NHS workforce issues: implications for future practice. </a:t>
            </a:r>
            <a:r>
              <a:rPr lang="en-GB" i="1" dirty="0"/>
              <a:t>Journal of Health Organization and Management</a:t>
            </a:r>
            <a:r>
              <a:rPr lang="en-GB" dirty="0"/>
              <a:t>, </a:t>
            </a:r>
            <a:r>
              <a:rPr lang="en-GB" i="1" dirty="0"/>
              <a:t>18</a:t>
            </a:r>
            <a:r>
              <a:rPr lang="en-GB" dirty="0"/>
              <a:t>(3), pp.179-194.</a:t>
            </a:r>
          </a:p>
          <a:p>
            <a:pPr lvl="0"/>
            <a:endParaRPr lang="en-GB" dirty="0"/>
          </a:p>
          <a:p>
            <a:pPr lvl="0"/>
            <a:r>
              <a:rPr lang="en-GB" dirty="0" err="1"/>
              <a:t>Vesperi</a:t>
            </a:r>
            <a:r>
              <a:rPr lang="en-GB" dirty="0"/>
              <a:t>, W., Ventura, M., Cristofaro, C. L., &amp; Melina, A. M. (2025) “Digital evolution and emerging inequalities in healthcare: a scoping review through the lens of knowledge management,” </a:t>
            </a:r>
            <a:r>
              <a:rPr lang="en-GB" i="1" dirty="0"/>
              <a:t>BMC health services research</a:t>
            </a:r>
            <a:r>
              <a:rPr lang="en-GB" dirty="0"/>
              <a:t>, 25(1). Available at: </a:t>
            </a:r>
            <a:r>
              <a:rPr lang="en-GB" u="sng" dirty="0">
                <a:hlinkClick r:id="rId4"/>
              </a:rPr>
              <a:t>https://doi.org/10.1186/s12913-025-13302-7</a:t>
            </a:r>
            <a:r>
              <a:rPr lang="en-GB" dirty="0"/>
              <a:t>. </a:t>
            </a:r>
          </a:p>
          <a:p>
            <a:pPr lvl="0"/>
            <a:endParaRPr lang="en-GB" dirty="0"/>
          </a:p>
          <a:p>
            <a:pPr lvl="0"/>
            <a:r>
              <a:rPr lang="en-GB" dirty="0"/>
              <a:t>Wachter, R. (2016) Making IT work: harnessing the power of health information technology to improve care in England. </a:t>
            </a:r>
            <a:r>
              <a:rPr lang="en-GB" i="1" dirty="0"/>
              <a:t>London, UK: Department of Health</a:t>
            </a:r>
            <a:r>
              <a:rPr lang="en-GB" dirty="0"/>
              <a:t>, pp.1-71.</a:t>
            </a:r>
          </a:p>
          <a:p>
            <a:pPr lvl="0"/>
            <a:endParaRPr lang="en-GB" dirty="0"/>
          </a:p>
          <a:p>
            <a:pPr lvl="0"/>
            <a:r>
              <a:rPr lang="en-GB" dirty="0"/>
              <a:t>Williams, G.A. and Fahy, N. (2019) Building and maintaining public trust to support the secondary use of personal health data. </a:t>
            </a:r>
            <a:r>
              <a:rPr lang="en-GB" i="1" dirty="0" err="1"/>
              <a:t>Eurohealth</a:t>
            </a:r>
            <a:r>
              <a:rPr lang="en-GB" dirty="0"/>
              <a:t>, </a:t>
            </a:r>
            <a:r>
              <a:rPr lang="en-GB" i="1" dirty="0"/>
              <a:t>25</a:t>
            </a:r>
            <a:r>
              <a:rPr lang="en-GB" dirty="0"/>
              <a:t>(2), pp.7-10.</a:t>
            </a:r>
          </a:p>
          <a:p>
            <a:endParaRPr lang="en-GB" dirty="0"/>
          </a:p>
        </p:txBody>
      </p:sp>
    </p:spTree>
    <p:extLst>
      <p:ext uri="{BB962C8B-B14F-4D97-AF65-F5344CB8AC3E}">
        <p14:creationId xmlns:p14="http://schemas.microsoft.com/office/powerpoint/2010/main" val="3833739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14228</TotalTime>
  <Words>2012</Words>
  <Application>Microsoft Office PowerPoint</Application>
  <PresentationFormat>Widescreen</PresentationFormat>
  <Paragraphs>70</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ADLaM Display</vt:lpstr>
      <vt:lpstr>Arial</vt:lpstr>
      <vt:lpstr>Arial Black</vt:lpstr>
      <vt:lpstr>Arial Nova</vt:lpstr>
      <vt:lpstr>Trebuchet MS</vt:lpstr>
      <vt:lpstr>Wingdings 3</vt:lpstr>
      <vt:lpstr>Facet</vt:lpstr>
      <vt:lpstr>PowerPoint Presentation</vt:lpstr>
      <vt:lpstr>Digital innovation is the application of digital technologies to develop new or enhanced processes, services, products, or methods of delivering value within businesses and society. It entails not simply implementing new technologies, but also changing the way people work engage, and solve problems. </vt:lpstr>
      <vt:lpstr>Using the NHS App to Increase Access, Efficiency, and Patient Engagement in Health and Social Care </vt:lpstr>
      <vt:lpstr>Problem-Solution-Outcome Approach  </vt:lpstr>
      <vt:lpstr>PowerPoint Presentation</vt:lpstr>
      <vt:lpstr>Outcomes:  Services </vt:lpstr>
      <vt:lpstr>Workforce  Digital self-service eases the administrative load on GP general practitioners' clinics, freeing up staff to focus on more difficult healthcare tasks. However, because of system adaptability and training, installation could start out as in an increase in burden (Addicott et al.,2015). </vt:lpstr>
      <vt:lpstr>Solution: Safeguarded Training Time and Digital Leadership Skills </vt:lpstr>
      <vt:lpstr>Challenges:  Digital Exclusion </vt:lpstr>
      <vt:lpstr>PowerPoint Presentation</vt:lpstr>
      <vt:lpstr>Recommendations:  Digital Programmes </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Mahmoona Sadaqat (2321821)</dc:creator>
  <cp:lastModifiedBy>Mahmoona Sadaqat</cp:lastModifiedBy>
  <cp:revision>4</cp:revision>
  <dcterms:created xsi:type="dcterms:W3CDTF">2026-02-19T12:32:30Z</dcterms:created>
  <dcterms:modified xsi:type="dcterms:W3CDTF">2026-03-04T21:55:58Z</dcterms:modified>
</cp:coreProperties>
</file>