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0"/>
  </p:notesMasterIdLst>
  <p:sldIdLst>
    <p:sldId id="258" r:id="rId6"/>
    <p:sldId id="304" r:id="rId7"/>
    <p:sldId id="305" r:id="rId8"/>
    <p:sldId id="306" r:id="rId9"/>
    <p:sldId id="307" r:id="rId10"/>
    <p:sldId id="264" r:id="rId11"/>
    <p:sldId id="265" r:id="rId12"/>
    <p:sldId id="266" r:id="rId13"/>
    <p:sldId id="267" r:id="rId14"/>
    <p:sldId id="271" r:id="rId15"/>
    <p:sldId id="272" r:id="rId16"/>
    <p:sldId id="273" r:id="rId17"/>
    <p:sldId id="277" r:id="rId18"/>
    <p:sldId id="278" r:id="rId19"/>
    <p:sldId id="279" r:id="rId20"/>
    <p:sldId id="280" r:id="rId21"/>
    <p:sldId id="257" r:id="rId22"/>
    <p:sldId id="281" r:id="rId23"/>
    <p:sldId id="284" r:id="rId24"/>
    <p:sldId id="285" r:id="rId25"/>
    <p:sldId id="283" r:id="rId26"/>
    <p:sldId id="286" r:id="rId27"/>
    <p:sldId id="287" r:id="rId28"/>
    <p:sldId id="289" r:id="rId29"/>
    <p:sldId id="288" r:id="rId30"/>
    <p:sldId id="291" r:id="rId31"/>
    <p:sldId id="293" r:id="rId32"/>
    <p:sldId id="294" r:id="rId33"/>
    <p:sldId id="295" r:id="rId34"/>
    <p:sldId id="296" r:id="rId35"/>
    <p:sldId id="297" r:id="rId36"/>
    <p:sldId id="298" r:id="rId37"/>
    <p:sldId id="299" r:id="rId38"/>
    <p:sldId id="300"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F63767-B418-4D7C-AF16-89D61F092A80}" v="43" dt="2020-10-27T21:42:26.116"/>
  </p1510:revLst>
</p1510:revInfo>
</file>

<file path=ppt/tableStyles.xml><?xml version="1.0" encoding="utf-8"?>
<a:tblStyleLst xmlns:a="http://schemas.openxmlformats.org/drawingml/2006/main" def="{5C22544A-7EE6-4342-B048-85BDC9FD1C3A}">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392" autoAdjust="0"/>
  </p:normalViewPr>
  <p:slideViewPr>
    <p:cSldViewPr>
      <p:cViewPr varScale="1">
        <p:scale>
          <a:sx n="64" d="100"/>
          <a:sy n="64" d="100"/>
        </p:scale>
        <p:origin x="1908" y="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31C198-4A4C-40B9-8137-FD38C52BAF8E}" type="datetimeFigureOut">
              <a:rPr lang="en-GB" smtClean="0"/>
              <a:t>04/11/2020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A3556D-5662-4C5E-87B6-03778DB56B83}" type="slidenum">
              <a:rPr lang="en-GB" smtClean="0"/>
              <a:t>‹#›</a:t>
            </a:fld>
            <a:endParaRPr lang="en-GB"/>
          </a:p>
        </p:txBody>
      </p:sp>
    </p:spTree>
    <p:extLst>
      <p:ext uri="{BB962C8B-B14F-4D97-AF65-F5344CB8AC3E}">
        <p14:creationId xmlns:p14="http://schemas.microsoft.com/office/powerpoint/2010/main" val="389044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think that students who were highly skilled would be the ones to relish a challenge and persevere in the face of setbacks. Instead, many of these students are the most worried about failure, and the most likely to question their ability and to wilt when they hit obstacles </a:t>
            </a:r>
            <a:r>
              <a:rPr lang="en-GB" altLang="en-US" dirty="0">
                <a:solidFill>
                  <a:schemeClr val="tx1">
                    <a:lumMod val="50000"/>
                  </a:schemeClr>
                </a:solidFill>
              </a:rPr>
              <a:t>(Leggett, 1985) </a:t>
            </a:r>
            <a:endParaRPr lang="en-GB" altLang="en-US" dirty="0"/>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22</a:t>
            </a:fld>
            <a:endParaRPr lang="en-GB"/>
          </a:p>
        </p:txBody>
      </p:sp>
    </p:spTree>
    <p:extLst>
      <p:ext uri="{BB962C8B-B14F-4D97-AF65-F5344CB8AC3E}">
        <p14:creationId xmlns:p14="http://schemas.microsoft.com/office/powerpoint/2010/main" val="3680755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also think that when students succeed, they are emboldened and energized to seek out more challenging tasks. The truth is that success in itself does little to boost students’ desire for challenge or their ability to cope with setbacks. In fact we can see that it can have quite the opposite effect. </a:t>
            </a:r>
            <a:r>
              <a:rPr lang="en-GB" altLang="en-US" sz="1200" dirty="0" err="1">
                <a:solidFill>
                  <a:schemeClr val="tx1">
                    <a:lumMod val="50000"/>
                  </a:schemeClr>
                </a:solidFill>
              </a:rPr>
              <a:t>Diener</a:t>
            </a:r>
            <a:r>
              <a:rPr lang="en-GB" altLang="en-US" sz="1200" dirty="0">
                <a:solidFill>
                  <a:schemeClr val="tx1">
                    <a:lumMod val="50000"/>
                  </a:schemeClr>
                </a:solidFill>
              </a:rPr>
              <a:t> &amp; </a:t>
            </a:r>
            <a:r>
              <a:rPr lang="en-GB" altLang="en-US" sz="1200" dirty="0" err="1">
                <a:solidFill>
                  <a:schemeClr val="tx1">
                    <a:lumMod val="50000"/>
                  </a:schemeClr>
                </a:solidFill>
              </a:rPr>
              <a:t>Dweck</a:t>
            </a:r>
            <a:r>
              <a:rPr lang="en-GB" altLang="en-US" sz="1200" dirty="0">
                <a:solidFill>
                  <a:schemeClr val="tx1">
                    <a:lumMod val="50000"/>
                  </a:schemeClr>
                </a:solidFill>
              </a:rPr>
              <a:t>, 1978, 1980)</a:t>
            </a:r>
          </a:p>
          <a:p>
            <a:endParaRPr lang="en-GB" altLang="en-US" dirty="0"/>
          </a:p>
          <a:p>
            <a:endParaRPr lang="en-GB" dirty="0"/>
          </a:p>
          <a:p>
            <a:pPr marL="0" indent="0">
              <a:buNone/>
            </a:pPr>
            <a:r>
              <a:rPr lang="en-GB" dirty="0"/>
              <a:t>What do students hope to get out of doing school work?</a:t>
            </a:r>
          </a:p>
          <a:p>
            <a:pPr marL="0" indent="0">
              <a:buNone/>
            </a:pPr>
            <a:endParaRPr lang="en-GB" dirty="0"/>
          </a:p>
          <a:p>
            <a:pPr marL="0" indent="0">
              <a:buNone/>
            </a:pPr>
            <a:r>
              <a:rPr lang="en-GB" u="sng" dirty="0"/>
              <a:t>Performance Goals:</a:t>
            </a:r>
          </a:p>
          <a:p>
            <a:pPr indent="-342900"/>
            <a:r>
              <a:rPr lang="en-GB" dirty="0"/>
              <a:t>Look smart</a:t>
            </a:r>
          </a:p>
          <a:p>
            <a:pPr indent="-342900"/>
            <a:r>
              <a:rPr lang="en-GB" dirty="0"/>
              <a:t>Succeed without trying</a:t>
            </a:r>
          </a:p>
          <a:p>
            <a:pPr indent="-342900"/>
            <a:r>
              <a:rPr lang="en-GB" dirty="0"/>
              <a:t>Perform better than others</a:t>
            </a:r>
          </a:p>
          <a:p>
            <a:pPr marL="0" indent="0">
              <a:buNone/>
            </a:pPr>
            <a:endParaRPr lang="en-GB" dirty="0"/>
          </a:p>
          <a:p>
            <a:pPr marL="0" indent="0">
              <a:buNone/>
            </a:pPr>
            <a:r>
              <a:rPr lang="en-GB" u="sng" dirty="0"/>
              <a:t>Learning (Mastery) Goals:</a:t>
            </a:r>
          </a:p>
          <a:p>
            <a:pPr indent="-342900"/>
            <a:r>
              <a:rPr lang="en-GB" dirty="0"/>
              <a:t>Learn new knowledge and skills</a:t>
            </a:r>
          </a:p>
          <a:p>
            <a:pPr indent="-342900"/>
            <a:r>
              <a:rPr lang="en-GB" dirty="0"/>
              <a:t>Develop their intelligence</a:t>
            </a:r>
          </a:p>
          <a:p>
            <a:pPr indent="-342900"/>
            <a:r>
              <a:rPr lang="en-GB" dirty="0"/>
              <a:t>Challenge and stretch themselves</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23</a:t>
            </a:fld>
            <a:endParaRPr lang="en-GB"/>
          </a:p>
        </p:txBody>
      </p:sp>
    </p:spTree>
    <p:extLst>
      <p:ext uri="{BB962C8B-B14F-4D97-AF65-F5344CB8AC3E}">
        <p14:creationId xmlns:p14="http://schemas.microsoft.com/office/powerpoint/2010/main" val="399911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In a way, it seems only logical to assume that students who have confidence in their intelligence … would …somehow [be] inoculated against the ravages of failure. But many of the most confident individuals do not want their intelligence too stringently tested, and their high confidence is all too quickly shaken when they are confronted with difficulty </a:t>
            </a:r>
            <a:r>
              <a:rPr lang="en-GB" sz="1200" i="1" dirty="0">
                <a:solidFill>
                  <a:schemeClr val="tx1">
                    <a:lumMod val="50000"/>
                  </a:schemeClr>
                </a:solidFill>
              </a:rPr>
              <a:t>(Henderson &amp; </a:t>
            </a:r>
            <a:r>
              <a:rPr lang="en-GB" sz="1200" i="1" dirty="0" err="1">
                <a:solidFill>
                  <a:schemeClr val="tx1">
                    <a:lumMod val="50000"/>
                  </a:schemeClr>
                </a:solidFill>
              </a:rPr>
              <a:t>Dweck</a:t>
            </a:r>
            <a:r>
              <a:rPr lang="en-GB" sz="1200" i="1" dirty="0">
                <a:solidFill>
                  <a:schemeClr val="tx1">
                    <a:lumMod val="50000"/>
                  </a:schemeClr>
                </a:solidFill>
              </a:rPr>
              <a:t>, 1990; </a:t>
            </a:r>
            <a:r>
              <a:rPr lang="en-GB" sz="1200" i="1" dirty="0" err="1">
                <a:solidFill>
                  <a:schemeClr val="tx1">
                    <a:lumMod val="50000"/>
                  </a:schemeClr>
                </a:solidFill>
              </a:rPr>
              <a:t>Dweck</a:t>
            </a:r>
            <a:r>
              <a:rPr lang="en-GB" sz="1200" i="1" dirty="0">
                <a:solidFill>
                  <a:schemeClr val="tx1">
                    <a:lumMod val="50000"/>
                  </a:schemeClr>
                </a:solidFill>
              </a:rPr>
              <a:t> &amp; Lin,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24</a:t>
            </a:fld>
            <a:endParaRPr lang="en-GB"/>
          </a:p>
        </p:txBody>
      </p:sp>
    </p:spTree>
    <p:extLst>
      <p:ext uri="{BB962C8B-B14F-4D97-AF65-F5344CB8AC3E}">
        <p14:creationId xmlns:p14="http://schemas.microsoft.com/office/powerpoint/2010/main" val="1622341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buNone/>
              <a:defRPr/>
            </a:pPr>
            <a:r>
              <a:rPr lang="en-GB" dirty="0"/>
              <a:t>This is a most cherished belief in our society. The hope is that such praise will instil confidence and thereby promote a host of desirable qualities. Far from promoting the hoped for qualities, this type of praise can lead students to fear failure, avoid risks, doubt themselves when they fail and cope poorly with setbacks.</a:t>
            </a:r>
          </a:p>
          <a:p>
            <a:pPr marL="457200" indent="-457200">
              <a:lnSpc>
                <a:spcPct val="90000"/>
              </a:lnSpc>
              <a:buNone/>
              <a:defRPr/>
            </a:pPr>
            <a:r>
              <a:rPr lang="en-GB" dirty="0"/>
              <a:t>(Mueller &amp; </a:t>
            </a:r>
            <a:r>
              <a:rPr lang="en-GB" dirty="0" err="1"/>
              <a:t>Dweck</a:t>
            </a:r>
            <a:r>
              <a:rPr lang="en-GB" dirty="0"/>
              <a:t>,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25</a:t>
            </a:fld>
            <a:endParaRPr lang="en-GB"/>
          </a:p>
        </p:txBody>
      </p:sp>
    </p:spTree>
    <p:extLst>
      <p:ext uri="{BB962C8B-B14F-4D97-AF65-F5344CB8AC3E}">
        <p14:creationId xmlns:p14="http://schemas.microsoft.com/office/powerpoint/2010/main" val="868605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26</a:t>
            </a:fld>
            <a:endParaRPr lang="en-GB"/>
          </a:p>
        </p:txBody>
      </p:sp>
    </p:spTree>
    <p:extLst>
      <p:ext uri="{BB962C8B-B14F-4D97-AF65-F5344CB8AC3E}">
        <p14:creationId xmlns:p14="http://schemas.microsoft.com/office/powerpoint/2010/main" val="2407507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57926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2837989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71383-9E46-4243-A5DE-D41A38E9DBAD}"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733284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1F71383-9E46-4243-A5DE-D41A38E9DBAD}"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4107085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1F71383-9E46-4243-A5DE-D41A38E9DBAD}" type="datetimeFigureOut">
              <a:rPr lang="en-GB" smtClean="0"/>
              <a:t>04/11/2020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42477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1F71383-9E46-4243-A5DE-D41A38E9DBAD}" type="datetimeFigureOut">
              <a:rPr lang="en-GB" smtClean="0"/>
              <a:t>04/11/2020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561443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71383-9E46-4243-A5DE-D41A38E9DBAD}" type="datetimeFigureOut">
              <a:rPr lang="en-GB" smtClean="0"/>
              <a:t>04/11/2020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458669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71383-9E46-4243-A5DE-D41A38E9DBAD}"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4149147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71383-9E46-4243-A5DE-D41A38E9DBAD}"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1437258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61316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71383-9E46-4243-A5DE-D41A38E9DBAD}"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017145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FE4637A-1531-44D2-A56D-7F4CF847FED8}" type="datetimeFigureOut">
              <a:rPr lang="en-GB" smtClean="0"/>
              <a:pPr/>
              <a:t>04/11/2020</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EE2B7892-95AA-49C5-ABEF-E2224A7F999D}" type="slidenum">
              <a:rPr lang="en-GB" smtClean="0">
                <a:solidFill>
                  <a:srgbClr val="0099CC"/>
                </a:solidFill>
              </a:rPr>
              <a:pPr/>
              <a:t>‹#›</a:t>
            </a:fld>
            <a:endParaRPr lang="en-GB">
              <a:solidFill>
                <a:srgbClr val="0099CC"/>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142743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463850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824286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6" name="Footer Placeholder 5"/>
          <p:cNvSpPr>
            <a:spLocks noGrp="1"/>
          </p:cNvSpPr>
          <p:nvPr>
            <p:ph type="ftr" sz="quarter" idx="11"/>
          </p:nvPr>
        </p:nvSpPr>
        <p:spPr/>
        <p:txBody>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96896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8" name="Footer Placeholder 7"/>
          <p:cNvSpPr>
            <a:spLocks noGrp="1"/>
          </p:cNvSpPr>
          <p:nvPr>
            <p:ph type="ftr" sz="quarter" idx="11"/>
          </p:nvPr>
        </p:nvSpPr>
        <p:spPr/>
        <p:txBody>
          <a:bodyPr/>
          <a:lstStyle/>
          <a:p>
            <a:endParaRPr lang="en-GB">
              <a:solidFill>
                <a:srgbClr val="0099CC"/>
              </a:solidFill>
            </a:endParaRPr>
          </a:p>
        </p:txBody>
      </p:sp>
      <p:sp>
        <p:nvSpPr>
          <p:cNvPr id="9" name="Slide Number Placeholder 8"/>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7410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4" name="Footer Placeholder 3"/>
          <p:cNvSpPr>
            <a:spLocks noGrp="1"/>
          </p:cNvSpPr>
          <p:nvPr>
            <p:ph type="ftr" sz="quarter" idx="11"/>
          </p:nvPr>
        </p:nvSpPr>
        <p:spPr/>
        <p:txBody>
          <a:bodyPr/>
          <a:lstStyle/>
          <a:p>
            <a:endParaRPr lang="en-GB">
              <a:solidFill>
                <a:srgbClr val="0099CC"/>
              </a:solidFill>
            </a:endParaRPr>
          </a:p>
        </p:txBody>
      </p:sp>
      <p:sp>
        <p:nvSpPr>
          <p:cNvPr id="5" name="Slide Number Placeholder 4"/>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55405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3" name="Footer Placeholder 2"/>
          <p:cNvSpPr>
            <a:spLocks noGrp="1"/>
          </p:cNvSpPr>
          <p:nvPr>
            <p:ph type="ftr" sz="quarter" idx="11"/>
          </p:nvPr>
        </p:nvSpPr>
        <p:spPr/>
        <p:txBody>
          <a:bodyPr/>
          <a:lstStyle/>
          <a:p>
            <a:endParaRPr lang="en-GB">
              <a:solidFill>
                <a:srgbClr val="0099CC"/>
              </a:solidFill>
            </a:endParaRPr>
          </a:p>
        </p:txBody>
      </p:sp>
      <p:sp>
        <p:nvSpPr>
          <p:cNvPr id="4" name="Slide Number Placeholder 3"/>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8483768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Date Placeholder 4"/>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6804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939942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9597310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04/11/2020</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541246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F71383-9E46-4243-A5DE-D41A38E9DBAD}" type="datetimeFigureOut">
              <a:rPr lang="en-GB" smtClean="0"/>
              <a:t>04/11/2020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63B90D-2950-4E0A-AB6F-4BE41FD93FC9}" type="slidenum">
              <a:rPr lang="en-GB" smtClean="0"/>
              <a:t>‹#›</a:t>
            </a:fld>
            <a:endParaRPr lang="en-GB"/>
          </a:p>
        </p:txBody>
      </p:sp>
    </p:spTree>
    <p:extLst>
      <p:ext uri="{BB962C8B-B14F-4D97-AF65-F5344CB8AC3E}">
        <p14:creationId xmlns:p14="http://schemas.microsoft.com/office/powerpoint/2010/main" val="3385112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FE4637A-1531-44D2-A56D-7F4CF847FED8}" type="datetimeFigureOut">
              <a:rPr lang="en-GB" smtClean="0"/>
              <a:pPr/>
              <a:t>04/11/2020</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EE2B7892-95AA-49C5-ABEF-E2224A7F999D}" type="slidenum">
              <a:rPr lang="en-GB" smtClean="0"/>
              <a:pPr/>
              <a:t>‹#›</a:t>
            </a:fld>
            <a:endParaRPr lang="en-GB"/>
          </a:p>
        </p:txBody>
      </p:sp>
    </p:spTree>
    <p:extLst>
      <p:ext uri="{BB962C8B-B14F-4D97-AF65-F5344CB8AC3E}">
        <p14:creationId xmlns:p14="http://schemas.microsoft.com/office/powerpoint/2010/main" val="15740918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ved=0CAcQjRxqFQoTCLyRz460lMYCFdIU2wod7dgA4w&amp;url=http://tracilawrence.blogspot.com/&amp;ei=WjCAVbz8KdKp7AbtsYOYDg&amp;bvm=bv.96041959,d.ZGU&amp;psig=AFQjCNG6I-kxyJ9vDGTdktnMnZUyj_4PAg&amp;ust=1434550742225393"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londonacademyofit.co.uk/blog/interactive-quiz-fixed-vs-growth-mindset"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vimeo.com/148198462" TargetMode="External"/><Relationship Id="rId1" Type="http://schemas.openxmlformats.org/officeDocument/2006/relationships/slideLayout" Target="../slideLayouts/slideLayout4.xml"/><Relationship Id="rId4" Type="http://schemas.openxmlformats.org/officeDocument/2006/relationships/hyperlink" Target="https://www.sketchport.com/drawing/5690992409706496/soar-high"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hyperlink" Target="https://k12.thoughtfullearning.com/minilesson/creating-growth-mindse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_X0mgOOSpLU"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brewminate.com/can-you-train-yourself-to-be-talent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hyperlink" Target="https://www.nicetofit.com/growth-mindset-vs-fixed-mindset/"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4.xml"/><Relationship Id="rId4" Type="http://schemas.openxmlformats.org/officeDocument/2006/relationships/hyperlink" Target="http://liketeaching.blogspot.com/"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liketeaching.blogspot.com/" TargetMode="External"/><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www.pngall.com/mind-png"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ECES6010/C</a:t>
            </a:r>
          </a:p>
        </p:txBody>
      </p:sp>
      <p:sp>
        <p:nvSpPr>
          <p:cNvPr id="3" name="Subtitle 2"/>
          <p:cNvSpPr>
            <a:spLocks noGrp="1"/>
          </p:cNvSpPr>
          <p:nvPr>
            <p:ph type="subTitle" idx="1"/>
          </p:nvPr>
        </p:nvSpPr>
        <p:spPr>
          <a:xfrm>
            <a:off x="1403648" y="4941168"/>
            <a:ext cx="6400800" cy="1752600"/>
          </a:xfrm>
        </p:spPr>
        <p:txBody>
          <a:bodyPr/>
          <a:lstStyle/>
          <a:p>
            <a:r>
              <a:rPr lang="en-GB" dirty="0" err="1"/>
              <a:t>Hinsoddau</a:t>
            </a:r>
            <a:r>
              <a:rPr lang="en-GB" dirty="0"/>
              <a:t> </a:t>
            </a:r>
            <a:r>
              <a:rPr lang="en-GB" dirty="0" err="1"/>
              <a:t>Dysgu</a:t>
            </a:r>
            <a:r>
              <a:rPr lang="en-GB" dirty="0"/>
              <a:t/>
            </a:r>
            <a:br>
              <a:rPr lang="en-GB" dirty="0"/>
            </a:br>
            <a:r>
              <a:rPr lang="en-GB"/>
              <a:t>Learning Climates</a:t>
            </a:r>
            <a:endParaRPr lang="en-GB"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404664"/>
            <a:ext cx="2794280" cy="3227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858079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519944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pic>
        <p:nvPicPr>
          <p:cNvPr id="2" name="Picture 2" descr="Diagram&#10;&#10;Description automatically generated">
            <a:extLst>
              <a:ext uri="{FF2B5EF4-FFF2-40B4-BE49-F238E27FC236}">
                <a16:creationId xmlns:a16="http://schemas.microsoft.com/office/drawing/2014/main" id="{7F3FC020-BF92-4638-B512-4AF0E4559073}"/>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287184" y="4857531"/>
            <a:ext cx="2448894" cy="1728626"/>
          </a:xfrm>
          <a:prstGeom prst="rect">
            <a:avLst/>
          </a:prstGeom>
        </p:spPr>
      </p:pic>
    </p:spTree>
    <p:extLst>
      <p:ext uri="{BB962C8B-B14F-4D97-AF65-F5344CB8AC3E}">
        <p14:creationId xmlns:p14="http://schemas.microsoft.com/office/powerpoint/2010/main" val="1304172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Trafod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F72D336-E35B-4071-AF87-8F412048F4BF}"/>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1993673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lstStyle/>
          <a:p>
            <a:pPr lvl="0" fontAlgn="base" hangingPunct="0"/>
            <a:r>
              <a:rPr lang="cy-GB" dirty="0"/>
              <a:t>Trefnu eu gwybodaeth a’r hyn y maent wedi’i ddysgu drwy ddefnyddio amrywiaeth o ffynonellau gwybodaeth, gan gynnwys </a:t>
            </a:r>
            <a:r>
              <a:rPr lang="cy-GB" dirty="0" err="1"/>
              <a:t>TGCh</a:t>
            </a:r>
            <a:r>
              <a:rPr lang="cy-GB" dirty="0"/>
              <a:t>, a chyflwyno’u gwaith ar y lefel briodol.</a:t>
            </a:r>
            <a:r>
              <a:rPr lang="en-GB" dirty="0"/>
              <a:t> </a:t>
            </a:r>
            <a:endParaRPr lang="en-GB" dirty="0">
              <a:effectLst/>
            </a:endParaRPr>
          </a:p>
          <a:p>
            <a:endParaRPr lang="en-GB" dirty="0"/>
          </a:p>
          <a:p>
            <a:endParaRPr lang="en-GB" dirty="0"/>
          </a:p>
          <a:p>
            <a:endParaRPr lang="en-GB" dirty="0"/>
          </a:p>
        </p:txBody>
      </p:sp>
      <p:sp>
        <p:nvSpPr>
          <p:cNvPr id="7" name="Content Placeholder 6"/>
          <p:cNvSpPr>
            <a:spLocks noGrp="1"/>
          </p:cNvSpPr>
          <p:nvPr>
            <p:ph sz="half" idx="2"/>
          </p:nvPr>
        </p:nvSpPr>
        <p:spPr/>
        <p:txBody>
          <a:bodyPr/>
          <a:lstStyle/>
          <a:p>
            <a:r>
              <a:rPr lang="en-GB" dirty="0"/>
              <a:t>Organise their knowledge and learning through the use of a range of information sources, including ICT, and present their work at the appropriate level. </a:t>
            </a:r>
          </a:p>
          <a:p>
            <a:endParaRPr lang="en-GB" dirty="0"/>
          </a:p>
        </p:txBody>
      </p:sp>
      <p:pic>
        <p:nvPicPr>
          <p:cNvPr id="2" name="Picture 2" descr="Diagram&#10;&#10;Description automatically generated">
            <a:extLst>
              <a:ext uri="{FF2B5EF4-FFF2-40B4-BE49-F238E27FC236}">
                <a16:creationId xmlns:a16="http://schemas.microsoft.com/office/drawing/2014/main" id="{8C8B1FBF-AE30-489A-ACB4-1F8D560A9097}"/>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1124778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600" dirty="0"/>
              <a:t>Pam </a:t>
            </a:r>
            <a:r>
              <a:rPr lang="en-GB" sz="2600" dirty="0" err="1"/>
              <a:t>nad</a:t>
            </a:r>
            <a:r>
              <a:rPr lang="en-GB" sz="2600" dirty="0"/>
              <a:t> </a:t>
            </a:r>
            <a:r>
              <a:rPr lang="en-GB" sz="2600" dirty="0" err="1"/>
              <a:t>ydym</a:t>
            </a:r>
            <a:r>
              <a:rPr lang="en-GB" sz="2600" dirty="0"/>
              <a:t> </a:t>
            </a:r>
            <a:r>
              <a:rPr lang="en-GB" sz="2600" dirty="0" err="1"/>
              <a:t>yn</a:t>
            </a:r>
            <a:r>
              <a:rPr lang="en-GB" sz="2600" dirty="0"/>
              <a:t> </a:t>
            </a:r>
            <a:r>
              <a:rPr lang="en-GB" sz="2600" dirty="0" err="1"/>
              <a:t>gweld</a:t>
            </a:r>
            <a:r>
              <a:rPr lang="en-GB" sz="2600" dirty="0"/>
              <a:t> </a:t>
            </a:r>
            <a:r>
              <a:rPr lang="en-GB" sz="2600" dirty="0" err="1"/>
              <a:t>babanod</a:t>
            </a:r>
            <a:r>
              <a:rPr lang="en-GB" sz="2600" dirty="0"/>
              <a:t> </a:t>
            </a:r>
            <a:r>
              <a:rPr lang="en-GB" sz="2600" dirty="0" err="1"/>
              <a:t>heb</a:t>
            </a:r>
            <a:r>
              <a:rPr lang="en-GB" sz="2600" dirty="0"/>
              <a:t> </a:t>
            </a:r>
            <a:r>
              <a:rPr lang="en-GB" sz="2600" dirty="0" err="1"/>
              <a:t>ysgogiad</a:t>
            </a:r>
            <a:r>
              <a:rPr lang="en-GB" sz="2600" dirty="0"/>
              <a:t>?</a:t>
            </a:r>
            <a:br>
              <a:rPr lang="en-GB" sz="2600" dirty="0"/>
            </a:br>
            <a:r>
              <a:rPr lang="en-GB" sz="2600" dirty="0"/>
              <a:t>Why don’t we see demotivated babies?</a:t>
            </a:r>
          </a:p>
        </p:txBody>
      </p:sp>
      <p:pic>
        <p:nvPicPr>
          <p:cNvPr id="2050" name="Picture 2" descr="http://3.bp.blogspot.com/_R0MHlONrIAE/Sq7feCrKd7I/AAAAAAAAANo/9-CkiHaBY0k/s320/bored-baby-1284.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2941" y="1981200"/>
            <a:ext cx="3816424" cy="422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831404"/>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1874093"/>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Beth </a:t>
            </a:r>
            <a:r>
              <a:rPr lang="en-GB" dirty="0" err="1"/>
              <a:t>sy’n</a:t>
            </a:r>
            <a:r>
              <a:rPr lang="en-GB" dirty="0"/>
              <a:t> </a:t>
            </a:r>
            <a:r>
              <a:rPr lang="en-GB" dirty="0" err="1"/>
              <a:t>digwydd</a:t>
            </a:r>
            <a:r>
              <a:rPr lang="en-GB" dirty="0"/>
              <a:t>?</a:t>
            </a:r>
            <a:br>
              <a:rPr lang="en-GB" dirty="0"/>
            </a:br>
            <a:r>
              <a:rPr lang="en-GB" dirty="0"/>
              <a:t>What happens?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2477" y="1916832"/>
            <a:ext cx="5935795"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0150175"/>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 </a:t>
            </a:r>
            <a:r>
              <a:rPr lang="en-GB" dirty="0" err="1"/>
              <a:t>ddamcaniaeth</a:t>
            </a:r>
            <a:r>
              <a:rPr lang="en-GB" dirty="0"/>
              <a:t/>
            </a:r>
            <a:br>
              <a:rPr lang="en-GB" dirty="0"/>
            </a:br>
            <a:r>
              <a:rPr lang="en-GB" dirty="0"/>
              <a:t>Theory </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lnSpcReduction="10000"/>
          </a:bodyPr>
          <a:lstStyle/>
          <a:p>
            <a:r>
              <a:rPr lang="en-GB" dirty="0"/>
              <a:t>Mae </a:t>
            </a:r>
            <a:r>
              <a:rPr lang="en-GB" dirty="0" err="1" smtClean="0"/>
              <a:t>yna</a:t>
            </a:r>
            <a:r>
              <a:rPr lang="en-GB" dirty="0" smtClean="0"/>
              <a:t> </a:t>
            </a:r>
            <a:r>
              <a:rPr lang="en-GB" dirty="0" err="1" smtClean="0"/>
              <a:t>ddeallusrwydd</a:t>
            </a:r>
            <a:r>
              <a:rPr lang="en-GB" dirty="0" smtClean="0"/>
              <a:t> </a:t>
            </a:r>
            <a:r>
              <a:rPr lang="en-GB" dirty="0" err="1" smtClean="0"/>
              <a:t>sefydlog</a:t>
            </a:r>
            <a:r>
              <a:rPr lang="en-GB" dirty="0" smtClean="0"/>
              <a:t> </a:t>
            </a:r>
            <a:r>
              <a:rPr lang="en-GB" dirty="0" smtClean="0"/>
              <a:t>sy</a:t>
            </a:r>
            <a:r>
              <a:rPr lang="en-GB" dirty="0" smtClean="0"/>
              <a:t>’n </a:t>
            </a:r>
            <a:r>
              <a:rPr lang="en-GB" dirty="0"/>
              <a:t>gallu </a:t>
            </a:r>
            <a:r>
              <a:rPr lang="en-GB" dirty="0" err="1"/>
              <a:t>cael</a:t>
            </a:r>
            <a:r>
              <a:rPr lang="en-GB" dirty="0"/>
              <a:t> ei </a:t>
            </a:r>
            <a:r>
              <a:rPr lang="en-GB" dirty="0" err="1"/>
              <a:t>fesur</a:t>
            </a:r>
            <a:r>
              <a:rPr lang="en-GB" dirty="0"/>
              <a:t> drwy </a:t>
            </a:r>
            <a:r>
              <a:rPr lang="en-GB" dirty="0" err="1"/>
              <a:t>brawf</a:t>
            </a:r>
            <a:r>
              <a:rPr lang="en-GB" dirty="0"/>
              <a:t> IQ (Dweck, 2010</a:t>
            </a:r>
            <a:r>
              <a:rPr lang="en-GB" dirty="0" smtClean="0"/>
              <a:t>).</a:t>
            </a:r>
            <a:endParaRPr lang="en-GB" dirty="0"/>
          </a:p>
          <a:p>
            <a:endParaRPr lang="en-GB" dirty="0"/>
          </a:p>
          <a:p>
            <a:r>
              <a:rPr lang="en-GB" dirty="0"/>
              <a:t>Does dim </a:t>
            </a:r>
            <a:r>
              <a:rPr lang="en-GB" dirty="0" err="1"/>
              <a:t>gwahaniaeth</a:t>
            </a:r>
            <a:r>
              <a:rPr lang="en-GB" dirty="0"/>
              <a:t> pa mor </a:t>
            </a:r>
            <a:r>
              <a:rPr lang="en-GB" dirty="0" err="1"/>
              <a:t>galed</a:t>
            </a:r>
            <a:r>
              <a:rPr lang="en-GB" dirty="0"/>
              <a:t> </a:t>
            </a:r>
            <a:r>
              <a:rPr lang="en-GB" dirty="0" err="1"/>
              <a:t>rydym</a:t>
            </a:r>
            <a:r>
              <a:rPr lang="en-GB" dirty="0"/>
              <a:t> </a:t>
            </a:r>
            <a:r>
              <a:rPr lang="en-GB" dirty="0" err="1"/>
              <a:t>yn</a:t>
            </a:r>
            <a:r>
              <a:rPr lang="en-GB" dirty="0"/>
              <a:t> </a:t>
            </a:r>
            <a:r>
              <a:rPr lang="en-GB" dirty="0" err="1"/>
              <a:t>gweithio</a:t>
            </a:r>
            <a:r>
              <a:rPr lang="en-GB" dirty="0"/>
              <a:t> </a:t>
            </a:r>
            <a:r>
              <a:rPr lang="en-GB" dirty="0" err="1"/>
              <a:t>mae</a:t>
            </a:r>
            <a:r>
              <a:rPr lang="en-GB" dirty="0"/>
              <a:t> </a:t>
            </a:r>
            <a:r>
              <a:rPr lang="en-GB" dirty="0" err="1"/>
              <a:t>ein</a:t>
            </a:r>
            <a:r>
              <a:rPr lang="en-GB" dirty="0"/>
              <a:t> </a:t>
            </a:r>
            <a:r>
              <a:rPr lang="en-GB" dirty="0" err="1"/>
              <a:t>deallusrwydd</a:t>
            </a:r>
            <a:r>
              <a:rPr lang="en-GB" dirty="0"/>
              <a:t> </a:t>
            </a:r>
            <a:r>
              <a:rPr lang="en-GB" dirty="0" err="1"/>
              <a:t>yn</a:t>
            </a:r>
            <a:r>
              <a:rPr lang="en-GB" dirty="0"/>
              <a:t> </a:t>
            </a:r>
            <a:r>
              <a:rPr lang="en-GB" dirty="0" err="1"/>
              <a:t>aros</a:t>
            </a:r>
            <a:r>
              <a:rPr lang="en-GB" dirty="0"/>
              <a:t> </a:t>
            </a:r>
            <a:r>
              <a:rPr lang="en-GB" dirty="0" err="1"/>
              <a:t>yr</a:t>
            </a:r>
            <a:r>
              <a:rPr lang="en-GB" dirty="0"/>
              <a:t> un </a:t>
            </a:r>
            <a:r>
              <a:rPr lang="en-GB" dirty="0" err="1"/>
              <a:t>peth</a:t>
            </a:r>
            <a:r>
              <a:rPr lang="en-GB" dirty="0"/>
              <a:t>!</a:t>
            </a:r>
          </a:p>
        </p:txBody>
      </p:sp>
      <p:sp>
        <p:nvSpPr>
          <p:cNvPr id="5" name="Content Placeholder 4"/>
          <p:cNvSpPr>
            <a:spLocks noGrp="1"/>
          </p:cNvSpPr>
          <p:nvPr>
            <p:ph sz="half" idx="2"/>
          </p:nvPr>
        </p:nvSpPr>
        <p:spPr>
          <a:prstGeom prst="rect">
            <a:avLst/>
          </a:prstGeom>
        </p:spPr>
        <p:txBody>
          <a:bodyPr>
            <a:normAutofit lnSpcReduction="10000"/>
          </a:bodyPr>
          <a:lstStyle/>
          <a:p>
            <a:r>
              <a:rPr lang="en-GB" dirty="0"/>
              <a:t>There is a fixed intelligence that can be measured using an IQ test (</a:t>
            </a:r>
            <a:r>
              <a:rPr lang="en-GB" dirty="0" err="1"/>
              <a:t>Dweck</a:t>
            </a:r>
            <a:r>
              <a:rPr lang="en-GB" dirty="0"/>
              <a:t>, 2010).</a:t>
            </a:r>
          </a:p>
          <a:p>
            <a:pPr marL="0" indent="0">
              <a:buNone/>
            </a:pPr>
            <a:endParaRPr lang="en-GB" dirty="0"/>
          </a:p>
          <a:p>
            <a:r>
              <a:rPr lang="en-GB" dirty="0"/>
              <a:t>No matter how much you learn or how hard you work your intelligence stays the same! </a:t>
            </a: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6500" y="5482869"/>
            <a:ext cx="882859" cy="1286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511759" y="5748349"/>
            <a:ext cx="2639908" cy="923330"/>
          </a:xfrm>
          <a:prstGeom prst="rect">
            <a:avLst/>
          </a:prstGeom>
          <a:noFill/>
        </p:spPr>
        <p:txBody>
          <a:bodyPr wrap="square" rtlCol="0">
            <a:spAutoFit/>
          </a:bodyPr>
          <a:lstStyle/>
          <a:p>
            <a:r>
              <a:rPr lang="en-GB" dirty="0">
                <a:solidFill>
                  <a:schemeClr val="bg2">
                    <a:lumMod val="50000"/>
                  </a:schemeClr>
                </a:solidFill>
              </a:rPr>
              <a:t>Alfred </a:t>
            </a:r>
            <a:r>
              <a:rPr lang="en-GB" dirty="0" err="1">
                <a:solidFill>
                  <a:schemeClr val="bg2">
                    <a:lumMod val="50000"/>
                  </a:schemeClr>
                </a:solidFill>
              </a:rPr>
              <a:t>Binet</a:t>
            </a:r>
            <a:endParaRPr lang="en-GB" dirty="0">
              <a:solidFill>
                <a:schemeClr val="bg2">
                  <a:lumMod val="50000"/>
                </a:schemeClr>
              </a:solidFill>
            </a:endParaRPr>
          </a:p>
          <a:p>
            <a:r>
              <a:rPr lang="en-GB" dirty="0">
                <a:solidFill>
                  <a:schemeClr val="bg2">
                    <a:lumMod val="50000"/>
                  </a:schemeClr>
                </a:solidFill>
              </a:rPr>
              <a:t>Created the first IQ test, 1911</a:t>
            </a:r>
          </a:p>
        </p:txBody>
      </p:sp>
      <p:pic>
        <p:nvPicPr>
          <p:cNvPr id="6" name="Picture 6" descr="Mindset Clip Art | Clipart Panda - Free Clipart Images">
            <a:extLst>
              <a:ext uri="{FF2B5EF4-FFF2-40B4-BE49-F238E27FC236}">
                <a16:creationId xmlns:a16="http://schemas.microsoft.com/office/drawing/2014/main" id="{234C14C2-F21E-450F-9EEA-A26990C272D4}"/>
              </a:ext>
            </a:extLst>
          </p:cNvPr>
          <p:cNvPicPr>
            <a:picLocks noChangeAspect="1"/>
          </p:cNvPicPr>
          <p:nvPr/>
        </p:nvPicPr>
        <p:blipFill>
          <a:blip r:embed="rId3"/>
          <a:stretch>
            <a:fillRect/>
          </a:stretch>
        </p:blipFill>
        <p:spPr>
          <a:xfrm>
            <a:off x="6766286" y="5246663"/>
            <a:ext cx="1305895" cy="1422619"/>
          </a:xfrm>
          <a:prstGeom prst="rect">
            <a:avLst/>
          </a:prstGeom>
        </p:spPr>
      </p:pic>
    </p:spTree>
    <p:extLst>
      <p:ext uri="{BB962C8B-B14F-4D97-AF65-F5344CB8AC3E}">
        <p14:creationId xmlns:p14="http://schemas.microsoft.com/office/powerpoint/2010/main" val="3852482952"/>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fontAlgn="auto" hangingPunct="1">
              <a:spcAft>
                <a:spcPts val="0"/>
              </a:spcAft>
              <a:defRPr/>
            </a:pPr>
            <a:r>
              <a:rPr lang="en-GB" dirty="0"/>
              <a:t>Pa </a:t>
            </a:r>
            <a:r>
              <a:rPr lang="en-GB" dirty="0" err="1"/>
              <a:t>fath</a:t>
            </a:r>
            <a:r>
              <a:rPr lang="en-GB" dirty="0"/>
              <a:t> o </a:t>
            </a:r>
            <a:r>
              <a:rPr lang="en-GB" dirty="0" err="1"/>
              <a:t>ddysgwr</a:t>
            </a:r>
            <a:r>
              <a:rPr lang="en-GB" dirty="0"/>
              <a:t> </a:t>
            </a:r>
            <a:r>
              <a:rPr lang="en-GB" dirty="0" err="1"/>
              <a:t>ydych</a:t>
            </a:r>
            <a:r>
              <a:rPr lang="en-GB" dirty="0"/>
              <a:t> chi?</a:t>
            </a:r>
            <a:br>
              <a:rPr lang="en-GB" dirty="0"/>
            </a:br>
            <a:r>
              <a:rPr lang="en-GB" dirty="0"/>
              <a:t>What type of learner are you?</a:t>
            </a:r>
          </a:p>
        </p:txBody>
      </p:sp>
      <p:sp>
        <p:nvSpPr>
          <p:cNvPr id="2" name="Subtitle 1"/>
          <p:cNvSpPr>
            <a:spLocks noGrp="1"/>
          </p:cNvSpPr>
          <p:nvPr>
            <p:ph sz="half" idx="1"/>
          </p:nvPr>
        </p:nvSpPr>
        <p:spPr>
          <a:xfrm>
            <a:off x="323528" y="2996952"/>
            <a:ext cx="4038600" cy="3561259"/>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a:t>Mae </a:t>
            </a:r>
            <a:r>
              <a:rPr lang="en-GB" dirty="0" err="1"/>
              <a:t>ymchwil</a:t>
            </a:r>
            <a:r>
              <a:rPr lang="en-GB" dirty="0"/>
              <a:t> Carol Dweck </a:t>
            </a:r>
            <a:r>
              <a:rPr lang="en-GB" dirty="0" err="1"/>
              <a:t>i</a:t>
            </a:r>
            <a:r>
              <a:rPr lang="en-GB" dirty="0"/>
              <a:t> </a:t>
            </a:r>
            <a:r>
              <a:rPr lang="en-GB" dirty="0" err="1"/>
              <a:t>ddamcaniaethau’r</a:t>
            </a:r>
            <a:r>
              <a:rPr lang="en-GB" dirty="0"/>
              <a:t> </a:t>
            </a:r>
            <a:r>
              <a:rPr lang="en-GB" dirty="0" err="1"/>
              <a:t>hunan</a:t>
            </a:r>
            <a:r>
              <a:rPr lang="en-GB" dirty="0"/>
              <a:t> </a:t>
            </a:r>
            <a:r>
              <a:rPr lang="en-GB" dirty="0" err="1"/>
              <a:t>yn</a:t>
            </a:r>
            <a:r>
              <a:rPr lang="en-GB" dirty="0"/>
              <a:t> </a:t>
            </a:r>
            <a:r>
              <a:rPr lang="en-GB" dirty="0" err="1"/>
              <a:t>dangos</a:t>
            </a:r>
            <a:r>
              <a:rPr lang="en-GB" dirty="0"/>
              <a:t> bod y </a:t>
            </a:r>
            <a:r>
              <a:rPr lang="en-GB" dirty="0" err="1"/>
              <a:t>mwyafrif</a:t>
            </a:r>
            <a:r>
              <a:rPr lang="en-GB" dirty="0"/>
              <a:t> o </a:t>
            </a:r>
            <a:r>
              <a:rPr lang="en-GB" dirty="0" err="1"/>
              <a:t>bobl</a:t>
            </a:r>
            <a:r>
              <a:rPr lang="en-GB" dirty="0"/>
              <a:t> </a:t>
            </a:r>
            <a:r>
              <a:rPr lang="en-GB" dirty="0" err="1"/>
              <a:t>yn</a:t>
            </a:r>
            <a:r>
              <a:rPr lang="en-GB" dirty="0"/>
              <a:t> un o </a:t>
            </a:r>
            <a:r>
              <a:rPr lang="en-GB" dirty="0" err="1"/>
              <a:t>ddau</a:t>
            </a:r>
            <a:r>
              <a:rPr lang="en-GB" dirty="0"/>
              <a:t> </a:t>
            </a:r>
            <a:r>
              <a:rPr lang="en-GB" dirty="0" err="1"/>
              <a:t>fath</a:t>
            </a:r>
            <a:r>
              <a:rPr lang="en-GB" dirty="0"/>
              <a:t> o </a:t>
            </a:r>
            <a:r>
              <a:rPr lang="en-GB" dirty="0" err="1"/>
              <a:t>ddysgwr</a:t>
            </a:r>
            <a:r>
              <a:rPr lang="en-GB" dirty="0"/>
              <a:t>:</a:t>
            </a:r>
          </a:p>
          <a:p>
            <a:r>
              <a:rPr lang="en-GB" dirty="0" err="1"/>
              <a:t>Dysgwr</a:t>
            </a:r>
            <a:r>
              <a:rPr lang="en-GB" dirty="0"/>
              <a:t> </a:t>
            </a:r>
            <a:r>
              <a:rPr lang="en-GB" dirty="0" err="1"/>
              <a:t>Endid</a:t>
            </a:r>
          </a:p>
          <a:p>
            <a:r>
              <a:rPr lang="en-GB" dirty="0" err="1"/>
              <a:t>Dysgwr</a:t>
            </a:r>
            <a:r>
              <a:rPr lang="en-GB" dirty="0"/>
              <a:t> </a:t>
            </a:r>
            <a:r>
              <a:rPr lang="en-GB" dirty="0" err="1"/>
              <a:t>Cynnyddrannol</a:t>
            </a:r>
          </a:p>
        </p:txBody>
      </p:sp>
      <p:sp>
        <p:nvSpPr>
          <p:cNvPr id="3" name="Content Placeholder 2"/>
          <p:cNvSpPr>
            <a:spLocks noGrp="1"/>
          </p:cNvSpPr>
          <p:nvPr>
            <p:ph sz="half" idx="2"/>
          </p:nvPr>
        </p:nvSpPr>
        <p:spPr>
          <a:xfrm>
            <a:off x="4716016" y="2996952"/>
            <a:ext cx="4038600" cy="3561259"/>
          </a:xfrm>
          <a:prstGeom prst="rect">
            <a:avLst/>
          </a:prstGeom>
        </p:spPr>
        <p:style>
          <a:lnRef idx="2">
            <a:schemeClr val="accent5"/>
          </a:lnRef>
          <a:fillRef idx="1">
            <a:schemeClr val="lt1"/>
          </a:fillRef>
          <a:effectRef idx="0">
            <a:schemeClr val="accent5"/>
          </a:effectRef>
          <a:fontRef idx="minor">
            <a:schemeClr val="dk1"/>
          </a:fontRef>
        </p:style>
        <p:txBody>
          <a:bodyPr>
            <a:normAutofit lnSpcReduction="10000"/>
          </a:bodyPr>
          <a:lstStyle/>
          <a:p>
            <a:pPr marL="0" indent="0">
              <a:buNone/>
            </a:pPr>
            <a:r>
              <a:rPr lang="en-GB" dirty="0"/>
              <a:t>Carol </a:t>
            </a:r>
            <a:r>
              <a:rPr lang="en-GB" dirty="0" err="1"/>
              <a:t>Dweck’s</a:t>
            </a:r>
            <a:r>
              <a:rPr lang="en-GB" dirty="0"/>
              <a:t> research into self-theories has shown most people fall into two types of learner:</a:t>
            </a:r>
          </a:p>
          <a:p>
            <a:pPr marL="0" indent="0">
              <a:buNone/>
            </a:pPr>
            <a:endParaRPr lang="en-GB" dirty="0"/>
          </a:p>
          <a:p>
            <a:pPr marL="514350" indent="-514350">
              <a:buFont typeface="+mj-lt"/>
              <a:buAutoNum type="arabicPeriod"/>
            </a:pPr>
            <a:r>
              <a:rPr lang="en-GB" dirty="0"/>
              <a:t>Entity Learner</a:t>
            </a:r>
            <a:endParaRPr lang="en-GB" dirty="0">
              <a:solidFill>
                <a:schemeClr val="tx1"/>
              </a:solidFill>
            </a:endParaRPr>
          </a:p>
          <a:p>
            <a:pPr marL="514350" indent="-514350">
              <a:buFont typeface="+mj-lt"/>
              <a:buAutoNum type="arabicPeriod"/>
            </a:pPr>
            <a:r>
              <a:rPr lang="en-GB" dirty="0"/>
              <a:t>Incremental Learner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1528632"/>
            <a:ext cx="2664296"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300975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 calcmode="lin" valueType="num">
                                      <p:cBhvr additive="base">
                                        <p:cTn id="7" dur="500" fill="hold"/>
                                        <p:tgtEl>
                                          <p:spTgt spid="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236"/>
            <a:ext cx="7024744" cy="1143000"/>
          </a:xfrm>
        </p:spPr>
        <p:txBody>
          <a:bodyPr/>
          <a:lstStyle/>
          <a:p>
            <a:pPr algn="ctr"/>
            <a:r>
              <a:rPr lang="en-GB" dirty="0" err="1"/>
              <a:t>Cwis</a:t>
            </a:r>
            <a:r>
              <a:rPr lang="en-GB" dirty="0"/>
              <a:t> / Quiz </a:t>
            </a:r>
          </a:p>
        </p:txBody>
      </p:sp>
      <p:sp>
        <p:nvSpPr>
          <p:cNvPr id="3" name="Content Placeholder 2"/>
          <p:cNvSpPr>
            <a:spLocks noGrp="1"/>
          </p:cNvSpPr>
          <p:nvPr>
            <p:ph sz="quarter" idx="4294967295"/>
          </p:nvPr>
        </p:nvSpPr>
        <p:spPr>
          <a:xfrm>
            <a:off x="533400" y="1930283"/>
            <a:ext cx="3940922" cy="4275418"/>
          </a:xfrm>
          <a:prstGeom prst="rect">
            <a:avLst/>
          </a:prstGeom>
        </p:spPr>
        <p:txBody>
          <a:bodyPr vert="horz" lIns="91440" tIns="45720" rIns="91440" bIns="45720" rtlCol="0" anchor="t">
            <a:normAutofit/>
          </a:bodyPr>
          <a:lstStyle/>
          <a:p>
            <a:r>
              <a:rPr lang="en-GB" dirty="0" smtClean="0">
                <a:cs typeface="Calibri"/>
              </a:rPr>
              <a:t>Oes </a:t>
            </a:r>
            <a:r>
              <a:rPr lang="en-GB" dirty="0" err="1" smtClean="0">
                <a:cs typeface="Calibri"/>
              </a:rPr>
              <a:t>ganddoch</a:t>
            </a:r>
            <a:r>
              <a:rPr lang="en-GB" dirty="0" smtClean="0">
                <a:cs typeface="Calibri"/>
              </a:rPr>
              <a:t> chi </a:t>
            </a:r>
            <a:r>
              <a:rPr lang="en-GB" dirty="0" err="1" smtClean="0">
                <a:cs typeface="Calibri"/>
              </a:rPr>
              <a:t>feddylfryd</a:t>
            </a:r>
            <a:r>
              <a:rPr lang="en-GB" dirty="0" smtClean="0">
                <a:cs typeface="Calibri"/>
              </a:rPr>
              <a:t> </a:t>
            </a:r>
            <a:r>
              <a:rPr lang="en-GB" dirty="0" err="1" smtClean="0">
                <a:cs typeface="Calibri"/>
              </a:rPr>
              <a:t>sefydlog</a:t>
            </a:r>
            <a:r>
              <a:rPr lang="en-GB" dirty="0" smtClean="0">
                <a:cs typeface="Calibri"/>
              </a:rPr>
              <a:t> (</a:t>
            </a:r>
            <a:r>
              <a:rPr lang="en-GB" dirty="0" err="1" smtClean="0">
                <a:cs typeface="Calibri"/>
              </a:rPr>
              <a:t>dysgwr</a:t>
            </a:r>
            <a:r>
              <a:rPr lang="en-GB" dirty="0" smtClean="0">
                <a:cs typeface="Calibri"/>
              </a:rPr>
              <a:t> </a:t>
            </a:r>
            <a:r>
              <a:rPr lang="en-GB" dirty="0" err="1" smtClean="0">
                <a:cs typeface="Calibri"/>
              </a:rPr>
              <a:t>endid</a:t>
            </a:r>
            <a:r>
              <a:rPr lang="en-GB" dirty="0" smtClean="0">
                <a:cs typeface="Calibri"/>
              </a:rPr>
              <a:t>) neu </a:t>
            </a:r>
            <a:r>
              <a:rPr lang="en-GB" dirty="0" err="1" smtClean="0">
                <a:cs typeface="Calibri"/>
              </a:rPr>
              <a:t>feddylfrd</a:t>
            </a:r>
            <a:r>
              <a:rPr lang="en-GB" dirty="0" smtClean="0">
                <a:cs typeface="Calibri"/>
              </a:rPr>
              <a:t> </a:t>
            </a:r>
            <a:r>
              <a:rPr lang="en-GB" dirty="0" err="1" smtClean="0">
                <a:cs typeface="Calibri"/>
              </a:rPr>
              <a:t>tŵf</a:t>
            </a:r>
            <a:r>
              <a:rPr lang="en-GB" dirty="0" smtClean="0">
                <a:cs typeface="Calibri"/>
              </a:rPr>
              <a:t> (</a:t>
            </a:r>
            <a:r>
              <a:rPr lang="en-GB" dirty="0" err="1" smtClean="0">
                <a:cs typeface="Calibri"/>
              </a:rPr>
              <a:t>dysgwr</a:t>
            </a:r>
            <a:r>
              <a:rPr lang="en-GB" dirty="0" smtClean="0">
                <a:cs typeface="Calibri"/>
              </a:rPr>
              <a:t> </a:t>
            </a:r>
            <a:r>
              <a:rPr lang="en-GB" dirty="0" err="1" smtClean="0">
                <a:cs typeface="Calibri"/>
              </a:rPr>
              <a:t>cynnyddrannol</a:t>
            </a:r>
            <a:r>
              <a:rPr lang="en-GB" dirty="0" smtClean="0">
                <a:cs typeface="Calibri"/>
              </a:rPr>
              <a:t>)!</a:t>
            </a:r>
          </a:p>
          <a:p>
            <a:r>
              <a:rPr lang="en-GB" dirty="0" err="1" smtClean="0">
                <a:cs typeface="Calibri"/>
              </a:rPr>
              <a:t>Cymrwch</a:t>
            </a:r>
            <a:r>
              <a:rPr lang="en-GB" dirty="0" smtClean="0">
                <a:cs typeface="Calibri"/>
              </a:rPr>
              <a:t> y </a:t>
            </a:r>
            <a:r>
              <a:rPr lang="en-GB" dirty="0" err="1" smtClean="0">
                <a:cs typeface="Calibri"/>
                <a:hlinkClick r:id="rId2"/>
              </a:rPr>
              <a:t>cwis</a:t>
            </a:r>
            <a:r>
              <a:rPr lang="en-GB" dirty="0" smtClean="0">
                <a:cs typeface="Calibri"/>
              </a:rPr>
              <a:t> </a:t>
            </a:r>
            <a:r>
              <a:rPr lang="en-GB" dirty="0" err="1" smtClean="0">
                <a:cs typeface="Calibri"/>
              </a:rPr>
              <a:t>i</a:t>
            </a:r>
            <a:r>
              <a:rPr lang="en-GB" dirty="0" smtClean="0">
                <a:cs typeface="Calibri"/>
              </a:rPr>
              <a:t> </a:t>
            </a:r>
            <a:r>
              <a:rPr lang="en-GB" dirty="0" err="1" smtClean="0">
                <a:cs typeface="Calibri"/>
              </a:rPr>
              <a:t>ddarganfod</a:t>
            </a:r>
            <a:r>
              <a:rPr lang="en-GB" dirty="0" smtClean="0">
                <a:cs typeface="Calibri"/>
              </a:rPr>
              <a:t>!</a:t>
            </a:r>
            <a:endParaRPr lang="en-GB" dirty="0">
              <a:cs typeface="Calibri"/>
            </a:endParaRPr>
          </a:p>
        </p:txBody>
      </p:sp>
      <p:sp>
        <p:nvSpPr>
          <p:cNvPr id="4" name="Content Placeholder 3"/>
          <p:cNvSpPr>
            <a:spLocks noGrp="1"/>
          </p:cNvSpPr>
          <p:nvPr>
            <p:ph sz="quarter" idx="4294967295"/>
          </p:nvPr>
        </p:nvSpPr>
        <p:spPr>
          <a:xfrm>
            <a:off x="4860032" y="1916832"/>
            <a:ext cx="3800856" cy="4062331"/>
          </a:xfrm>
          <a:prstGeom prst="rect">
            <a:avLst/>
          </a:prstGeom>
        </p:spPr>
        <p:txBody>
          <a:bodyPr vert="horz" lIns="91440" tIns="45720" rIns="91440" bIns="45720" rtlCol="0" anchor="t">
            <a:normAutofit/>
          </a:bodyPr>
          <a:lstStyle/>
          <a:p>
            <a:r>
              <a:rPr lang="en-GB" dirty="0" smtClean="0"/>
              <a:t>Do you have a fixed (entity learner) or growth </a:t>
            </a:r>
            <a:r>
              <a:rPr lang="en-GB" dirty="0" err="1" smtClean="0"/>
              <a:t>mindset</a:t>
            </a:r>
            <a:r>
              <a:rPr lang="en-GB" dirty="0" smtClean="0"/>
              <a:t> (incremental learner)?</a:t>
            </a:r>
          </a:p>
          <a:p>
            <a:r>
              <a:rPr lang="en-GB" dirty="0" smtClean="0"/>
              <a:t>Take the </a:t>
            </a:r>
            <a:r>
              <a:rPr lang="en-GB" dirty="0" smtClean="0">
                <a:hlinkClick r:id="rId2"/>
              </a:rPr>
              <a:t>quiz</a:t>
            </a:r>
            <a:r>
              <a:rPr lang="en-GB" dirty="0" smtClean="0"/>
              <a:t> to find out!</a:t>
            </a:r>
            <a:endParaRPr lang="en-GB" dirty="0"/>
          </a:p>
        </p:txBody>
      </p:sp>
      <p:pic>
        <p:nvPicPr>
          <p:cNvPr id="5" name="Picture 2" descr="A drawing of a face&#10;&#10;Description automatically generated">
            <a:extLst>
              <a:ext uri="{FF2B5EF4-FFF2-40B4-BE49-F238E27FC236}">
                <a16:creationId xmlns:a16="http://schemas.microsoft.com/office/drawing/2014/main" id="{A6F9397F-584E-4431-9165-FC30BA7EDF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694" y="91327"/>
            <a:ext cx="2664296"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5565299"/>
      </p:ext>
    </p:extLst>
  </p:cSld>
  <p:clrMapOvr>
    <a:masterClrMapping/>
  </p:clrMapOvr>
  <p:transition spd="slow">
    <p:cove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7517" y="236490"/>
            <a:ext cx="6347048" cy="1143000"/>
          </a:xfrm>
        </p:spPr>
        <p:txBody>
          <a:bodyPr>
            <a:normAutofit fontScale="90000"/>
          </a:bodyPr>
          <a:lstStyle/>
          <a:p>
            <a:r>
              <a:rPr lang="en-GB" dirty="0" err="1"/>
              <a:t>Curwch</a:t>
            </a:r>
            <a:r>
              <a:rPr lang="en-GB" dirty="0"/>
              <a:t> </a:t>
            </a:r>
            <a:r>
              <a:rPr lang="en-GB" dirty="0" err="1"/>
              <a:t>yr</a:t>
            </a:r>
            <a:r>
              <a:rPr lang="en-GB" dirty="0"/>
              <a:t> </a:t>
            </a:r>
            <a:r>
              <a:rPr lang="en-GB" dirty="0" err="1"/>
              <a:t>athro</a:t>
            </a:r>
            <a:r>
              <a:rPr lang="en-GB" dirty="0"/>
              <a:t>!</a:t>
            </a:r>
            <a:br>
              <a:rPr lang="en-GB" dirty="0"/>
            </a:br>
            <a:r>
              <a:rPr lang="en-GB" dirty="0"/>
              <a:t>Beat the Teacher! </a:t>
            </a:r>
          </a:p>
        </p:txBody>
      </p:sp>
      <p:pic>
        <p:nvPicPr>
          <p:cNvPr id="8194" name="Picture 2" descr="C:\Program Files\Microsoft Office\MEDIA\CAGCAT10\j02341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380999"/>
            <a:ext cx="1300317" cy="138271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p:cNvGraphicFramePr>
            <a:graphicFrameLocks noGrp="1"/>
          </p:cNvGraphicFramePr>
          <p:nvPr>
            <p:extLst>
              <p:ext uri="{D42A27DB-BD31-4B8C-83A1-F6EECF244321}">
                <p14:modId xmlns:p14="http://schemas.microsoft.com/office/powerpoint/2010/main" val="1036293591"/>
              </p:ext>
            </p:extLst>
          </p:nvPr>
        </p:nvGraphicFramePr>
        <p:xfrm>
          <a:off x="395536" y="1988840"/>
          <a:ext cx="6081464" cy="4755522"/>
        </p:xfrm>
        <a:graphic>
          <a:graphicData uri="http://schemas.openxmlformats.org/drawingml/2006/table">
            <a:tbl>
              <a:tblPr firstRow="1" bandRow="1">
                <a:tableStyleId>{00A15C55-8517-42AA-B614-E9B94910E393}</a:tableStyleId>
              </a:tblPr>
              <a:tblGrid>
                <a:gridCol w="3040732">
                  <a:extLst>
                    <a:ext uri="{9D8B030D-6E8A-4147-A177-3AD203B41FA5}">
                      <a16:colId xmlns:a16="http://schemas.microsoft.com/office/drawing/2014/main" val="20000"/>
                    </a:ext>
                  </a:extLst>
                </a:gridCol>
                <a:gridCol w="3040732">
                  <a:extLst>
                    <a:ext uri="{9D8B030D-6E8A-4147-A177-3AD203B41FA5}">
                      <a16:colId xmlns:a16="http://schemas.microsoft.com/office/drawing/2014/main" val="20001"/>
                    </a:ext>
                  </a:extLst>
                </a:gridCol>
              </a:tblGrid>
              <a:tr h="1180438">
                <a:tc>
                  <a:txBody>
                    <a:bodyPr/>
                    <a:lstStyle/>
                    <a:p>
                      <a:pPr algn="ctr"/>
                      <a:r>
                        <a:rPr lang="en-GB" sz="2800" dirty="0" err="1"/>
                        <a:t>Meddylfryd</a:t>
                      </a:r>
                      <a:r>
                        <a:rPr lang="en-GB" sz="2800" dirty="0"/>
                        <a:t> </a:t>
                      </a:r>
                    </a:p>
                    <a:p>
                      <a:pPr lvl="0" algn="ctr">
                        <a:buNone/>
                      </a:pPr>
                      <a:r>
                        <a:rPr lang="en-GB" sz="2800" dirty="0" err="1"/>
                        <a:t>Sefydlog</a:t>
                      </a:r>
                    </a:p>
                    <a:p>
                      <a:pPr algn="ctr"/>
                      <a:r>
                        <a:rPr lang="en-GB" sz="2800" dirty="0"/>
                        <a:t>Fixed Mindset</a:t>
                      </a:r>
                      <a:endParaRPr lang="en-GB" sz="2800" b="1" dirty="0"/>
                    </a:p>
                  </a:txBody>
                  <a:tcPr/>
                </a:tc>
                <a:tc>
                  <a:txBody>
                    <a:bodyPr/>
                    <a:lstStyle/>
                    <a:p>
                      <a:r>
                        <a:rPr lang="en-GB" sz="2800" dirty="0" err="1"/>
                        <a:t>Meddylfryd</a:t>
                      </a:r>
                      <a:r>
                        <a:rPr lang="en-GB" sz="2800" dirty="0"/>
                        <a:t> </a:t>
                      </a:r>
                      <a:r>
                        <a:rPr lang="en-GB" sz="2800" dirty="0" err="1"/>
                        <a:t>Tŵf</a:t>
                      </a:r>
                      <a:endParaRPr lang="en-GB" sz="2800" dirty="0"/>
                    </a:p>
                    <a:p>
                      <a:r>
                        <a:rPr lang="en-GB" sz="2800" dirty="0"/>
                        <a:t>Growth Mindset </a:t>
                      </a:r>
                      <a:endParaRPr lang="en-GB" sz="2800" b="1" dirty="0"/>
                    </a:p>
                  </a:txBody>
                  <a:tcPr/>
                </a:tc>
                <a:extLst>
                  <a:ext uri="{0D108BD9-81ED-4DB2-BD59-A6C34878D82A}">
                    <a16:rowId xmlns:a16="http://schemas.microsoft.com/office/drawing/2014/main" val="10000"/>
                  </a:ext>
                </a:extLst>
              </a:tr>
              <a:tr h="3383922">
                <a:tc>
                  <a:txBody>
                    <a:bodyPr/>
                    <a:lstStyle/>
                    <a:p>
                      <a:endParaRPr lang="en-GB" sz="2800" b="1" dirty="0"/>
                    </a:p>
                  </a:txBody>
                  <a:tcPr/>
                </a:tc>
                <a:tc>
                  <a:txBody>
                    <a:bodyPr/>
                    <a:lstStyle/>
                    <a:p>
                      <a:endParaRPr lang="en-GB" sz="2800" dirty="0"/>
                    </a:p>
                  </a:txBody>
                  <a:tcPr/>
                </a:tc>
                <a:extLst>
                  <a:ext uri="{0D108BD9-81ED-4DB2-BD59-A6C34878D82A}">
                    <a16:rowId xmlns:a16="http://schemas.microsoft.com/office/drawing/2014/main" val="10001"/>
                  </a:ext>
                </a:extLst>
              </a:tr>
            </a:tbl>
          </a:graphicData>
        </a:graphic>
      </p:graphicFrame>
      <p:sp>
        <p:nvSpPr>
          <p:cNvPr id="5" name="Cloud Callout 4"/>
          <p:cNvSpPr/>
          <p:nvPr/>
        </p:nvSpPr>
        <p:spPr>
          <a:xfrm>
            <a:off x="6553200" y="807990"/>
            <a:ext cx="2514599" cy="2410666"/>
          </a:xfrm>
          <a:prstGeom prst="cloudCallout">
            <a:avLst>
              <a:gd name="adj1" fmla="val -43809"/>
              <a:gd name="adj2" fmla="val 71439"/>
            </a:avLst>
          </a:prstGeom>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pPr algn="ctr"/>
            <a:r>
              <a:rPr lang="en-GB" dirty="0" err="1"/>
              <a:t>Rhestrwch</a:t>
            </a:r>
            <a:r>
              <a:rPr lang="en-GB" dirty="0"/>
              <a:t> </a:t>
            </a:r>
            <a:r>
              <a:rPr lang="en-GB" dirty="0" err="1"/>
              <a:t>yr</a:t>
            </a:r>
            <a:r>
              <a:rPr lang="en-GB" dirty="0"/>
              <a:t> </a:t>
            </a:r>
            <a:r>
              <a:rPr lang="en-GB" dirty="0" err="1"/>
              <a:t>hyn</a:t>
            </a:r>
            <a:r>
              <a:rPr lang="en-GB" dirty="0"/>
              <a:t> </a:t>
            </a:r>
            <a:r>
              <a:rPr lang="en-GB" dirty="0" err="1"/>
              <a:t>i</a:t>
            </a:r>
            <a:r>
              <a:rPr lang="en-GB" dirty="0"/>
              <a:t> </a:t>
            </a:r>
            <a:r>
              <a:rPr lang="en-GB" dirty="0" err="1"/>
              <a:t>chi'n</a:t>
            </a:r>
            <a:r>
              <a:rPr lang="en-GB" dirty="0"/>
              <a:t> </a:t>
            </a:r>
            <a:r>
              <a:rPr lang="en-GB" dirty="0" err="1"/>
              <a:t>credu</a:t>
            </a:r>
            <a:r>
              <a:rPr lang="en-GB" dirty="0"/>
              <a:t> </a:t>
            </a:r>
            <a:r>
              <a:rPr lang="en-GB" dirty="0" err="1"/>
              <a:t>yw</a:t>
            </a:r>
            <a:r>
              <a:rPr lang="en-GB" dirty="0"/>
              <a:t> </a:t>
            </a:r>
            <a:r>
              <a:rPr lang="en-GB" dirty="0" err="1"/>
              <a:t>nodweddion</a:t>
            </a:r>
            <a:r>
              <a:rPr lang="en-GB" dirty="0"/>
              <a:t> y </a:t>
            </a:r>
            <a:r>
              <a:rPr lang="en-GB" dirty="0" err="1"/>
              <a:t>ddau</a:t>
            </a:r>
            <a:r>
              <a:rPr lang="en-GB" dirty="0"/>
              <a:t> </a:t>
            </a:r>
            <a:r>
              <a:rPr lang="en-GB" dirty="0" err="1"/>
              <a:t>feddylfryd</a:t>
            </a:r>
            <a:r>
              <a:rPr lang="en-GB" dirty="0"/>
              <a:t>. </a:t>
            </a:r>
          </a:p>
        </p:txBody>
      </p:sp>
      <p:sp>
        <p:nvSpPr>
          <p:cNvPr id="6" name="Cloud Callout 5"/>
          <p:cNvSpPr/>
          <p:nvPr/>
        </p:nvSpPr>
        <p:spPr>
          <a:xfrm>
            <a:off x="6477000" y="3646303"/>
            <a:ext cx="2499033" cy="2304256"/>
          </a:xfrm>
          <a:prstGeom prst="cloudCallout">
            <a:avLst>
              <a:gd name="adj1" fmla="val -34078"/>
              <a:gd name="adj2" fmla="val 7998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List what you think the qualities of each </a:t>
            </a:r>
            <a:r>
              <a:rPr lang="en-GB" dirty="0" err="1"/>
              <a:t>mindset</a:t>
            </a:r>
            <a:r>
              <a:rPr lang="en-GB" dirty="0"/>
              <a:t> may be. </a:t>
            </a:r>
          </a:p>
        </p:txBody>
      </p:sp>
    </p:spTree>
    <p:extLst>
      <p:ext uri="{BB962C8B-B14F-4D97-AF65-F5344CB8AC3E}">
        <p14:creationId xmlns:p14="http://schemas.microsoft.com/office/powerpoint/2010/main" val="3446876747"/>
      </p:ext>
    </p:extLst>
  </p:cSld>
  <p:clrMapOvr>
    <a:masterClrMapping/>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tŵf</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Growth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862322"/>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credu</a:t>
            </a:r>
            <a:r>
              <a:rPr lang="en-GB" b="1" dirty="0">
                <a:solidFill>
                  <a:schemeClr val="tx1">
                    <a:lumMod val="75000"/>
                  </a:schemeClr>
                </a:solidFill>
              </a:rPr>
              <a:t> bod </a:t>
            </a:r>
            <a:r>
              <a:rPr lang="en-GB" b="1" dirty="0" err="1">
                <a:solidFill>
                  <a:schemeClr val="tx1">
                    <a:lumMod val="75000"/>
                  </a:schemeClr>
                </a:solidFill>
              </a:rPr>
              <a:t>deallusrwydd</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datblygu</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ddysgu</a:t>
            </a:r>
            <a:r>
              <a:rPr lang="en-GB" b="1" dirty="0">
                <a:solidFill>
                  <a:schemeClr val="tx1">
                    <a:lumMod val="75000"/>
                  </a:schemeClr>
                </a:solidFill>
              </a:rPr>
              <a:t>.</a:t>
            </a:r>
          </a:p>
          <a:p>
            <a:r>
              <a:rPr lang="en-GB" dirty="0">
                <a:solidFill>
                  <a:srgbClr val="C1AEFF">
                    <a:lumMod val="10000"/>
                  </a:srgbClr>
                </a:solidFill>
              </a:rPr>
              <a:t>I believe that my intelligence is not fixed. My intelligence can be improved through learning</a:t>
            </a:r>
          </a:p>
        </p:txBody>
      </p:sp>
      <p:sp>
        <p:nvSpPr>
          <p:cNvPr id="8" name="TextBox 7"/>
          <p:cNvSpPr txBox="1"/>
          <p:nvPr/>
        </p:nvSpPr>
        <p:spPr>
          <a:xfrm>
            <a:off x="3124200" y="426720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ymgeisio’n</a:t>
            </a:r>
            <a:r>
              <a:rPr lang="en-GB" b="1" dirty="0">
                <a:solidFill>
                  <a:schemeClr val="tx1">
                    <a:lumMod val="75000"/>
                  </a:schemeClr>
                </a:solidFill>
              </a:rPr>
              <a:t> </a:t>
            </a:r>
            <a:r>
              <a:rPr lang="en-GB" b="1" dirty="0" err="1">
                <a:solidFill>
                  <a:schemeClr val="tx1">
                    <a:lumMod val="75000"/>
                  </a:schemeClr>
                </a:solidFill>
              </a:rPr>
              <a:t>galetach</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monitro</a:t>
            </a:r>
            <a:r>
              <a:rPr lang="en-GB" b="1" dirty="0">
                <a:solidFill>
                  <a:schemeClr val="tx1">
                    <a:lumMod val="75000"/>
                  </a:schemeClr>
                </a:solidFill>
              </a:rPr>
              <a:t> </a:t>
            </a:r>
            <a:r>
              <a:rPr lang="en-GB" b="1" dirty="0" err="1">
                <a:solidFill>
                  <a:schemeClr val="tx1">
                    <a:lumMod val="75000"/>
                  </a:schemeClr>
                </a:solidFill>
              </a:rPr>
              <a:t>perfformiad</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hun</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gyson</a:t>
            </a:r>
            <a:r>
              <a:rPr lang="en-GB" b="1" dirty="0">
                <a:solidFill>
                  <a:schemeClr val="tx1">
                    <a:lumMod val="75000"/>
                  </a:schemeClr>
                </a:solidFill>
              </a:rPr>
              <a:t>.</a:t>
            </a:r>
            <a:r>
              <a:rPr lang="en-GB" dirty="0">
                <a:solidFill>
                  <a:schemeClr val="tx1">
                    <a:lumMod val="75000"/>
                  </a:schemeClr>
                </a:solidFill>
              </a:rPr>
              <a:t> </a:t>
            </a:r>
            <a:endParaRPr lang="en-US">
              <a:solidFill>
                <a:schemeClr val="tx1">
                  <a:lumMod val="75000"/>
                </a:schemeClr>
              </a:solidFill>
            </a:endParaRPr>
          </a:p>
          <a:p>
            <a:r>
              <a:rPr lang="en-GB" dirty="0">
                <a:solidFill>
                  <a:srgbClr val="C1AEFF">
                    <a:lumMod val="10000"/>
                  </a:srgbClr>
                </a:solidFill>
              </a:rPr>
              <a:t>I react to failure by trying harder. I engage in self-monitoring.</a:t>
            </a:r>
          </a:p>
        </p:txBody>
      </p:sp>
      <p:sp>
        <p:nvSpPr>
          <p:cNvPr id="9" name="TextBox 8"/>
          <p:cNvSpPr txBox="1"/>
          <p:nvPr/>
        </p:nvSpPr>
        <p:spPr>
          <a:xfrm>
            <a:off x="6726133" y="1239800"/>
            <a:ext cx="1905000" cy="4247317"/>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a:solidFill>
                  <a:schemeClr val="tx1">
                    <a:lumMod val="75000"/>
                  </a:schemeClr>
                </a:solidFill>
              </a:rPr>
              <a:t>Mae gen I </a:t>
            </a:r>
            <a:r>
              <a:rPr lang="en-GB" b="1" dirty="0" err="1">
                <a:solidFill>
                  <a:schemeClr val="tx1">
                    <a:lumMod val="75000"/>
                  </a:schemeClr>
                </a:solidFill>
              </a:rPr>
              <a:t>uchelgeisiau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croesawu</a:t>
            </a:r>
            <a:r>
              <a:rPr lang="en-GB" b="1" dirty="0">
                <a:solidFill>
                  <a:schemeClr val="tx1">
                    <a:lumMod val="75000"/>
                  </a:schemeClr>
                </a:solidFill>
              </a:rPr>
              <a:t> </a:t>
            </a:r>
            <a:r>
              <a:rPr lang="en-GB" b="1" dirty="0" err="1">
                <a:solidFill>
                  <a:schemeClr val="tx1">
                    <a:lumMod val="75000"/>
                  </a:schemeClr>
                </a:solidFill>
              </a:rPr>
              <a:t>adborth</a:t>
            </a:r>
            <a:r>
              <a:rPr lang="en-GB" b="1" dirty="0">
                <a:solidFill>
                  <a:schemeClr val="tx1">
                    <a:lumMod val="75000"/>
                  </a:schemeClr>
                </a:solidFill>
              </a:rPr>
              <a:t> am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mherfformiad</a:t>
            </a:r>
            <a:r>
              <a:rPr lang="en-GB" b="1" dirty="0">
                <a:solidFill>
                  <a:schemeClr val="tx1">
                    <a:lumMod val="75000"/>
                  </a:schemeClr>
                </a:solidFill>
              </a:rPr>
              <a:t> er </a:t>
            </a:r>
            <a:r>
              <a:rPr lang="en-GB" b="1" dirty="0" err="1">
                <a:solidFill>
                  <a:schemeClr val="tx1">
                    <a:lumMod val="75000"/>
                  </a:schemeClr>
                </a:solidFill>
              </a:rPr>
              <a:t>mwyn</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mi </a:t>
            </a:r>
            <a:r>
              <a:rPr lang="en-GB" b="1" dirty="0" err="1">
                <a:solidFill>
                  <a:schemeClr val="tx1">
                    <a:lumMod val="75000"/>
                  </a:schemeClr>
                </a:solidFill>
              </a:rPr>
              <a:t>allu</a:t>
            </a:r>
            <a:r>
              <a:rPr lang="en-GB" b="1" dirty="0">
                <a:solidFill>
                  <a:schemeClr val="tx1">
                    <a:lumMod val="75000"/>
                  </a:schemeClr>
                </a:solidFill>
              </a:rPr>
              <a:t> </a:t>
            </a:r>
            <a:r>
              <a:rPr lang="en-GB" b="1" dirty="0" err="1">
                <a:solidFill>
                  <a:schemeClr val="tx1">
                    <a:lumMod val="75000"/>
                  </a:schemeClr>
                </a:solidFill>
              </a:rPr>
              <a:t>gwella</a:t>
            </a:r>
            <a:r>
              <a:rPr lang="en-GB" b="1" dirty="0">
                <a:solidFill>
                  <a:schemeClr val="tx1">
                    <a:lumMod val="75000"/>
                  </a:schemeClr>
                </a:solidFill>
              </a:rPr>
              <a:t>.</a:t>
            </a:r>
          </a:p>
          <a:p>
            <a:r>
              <a:rPr lang="en-GB" dirty="0">
                <a:solidFill>
                  <a:srgbClr val="C1AEFF">
                    <a:lumMod val="10000"/>
                  </a:srgbClr>
                </a:solidFill>
              </a:rPr>
              <a:t>I have learning goals. I like feedback on my performance so that I can improve</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hyderus</a:t>
            </a:r>
            <a:r>
              <a:rPr lang="en-GB" b="1" dirty="0">
                <a:solidFill>
                  <a:schemeClr val="tx1">
                    <a:lumMod val="75000"/>
                  </a:schemeClr>
                </a:solidFill>
              </a:rPr>
              <a:t> ac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mwynhau</a:t>
            </a:r>
            <a:r>
              <a:rPr lang="en-GB" b="1" dirty="0">
                <a:solidFill>
                  <a:schemeClr val="tx1">
                    <a:lumMod val="75000"/>
                  </a:schemeClr>
                </a:solidFill>
              </a:rPr>
              <a:t> </a:t>
            </a:r>
            <a:r>
              <a:rPr lang="en-GB" b="1" dirty="0" err="1">
                <a:solidFill>
                  <a:schemeClr val="tx1">
                    <a:lumMod val="75000"/>
                  </a:schemeClr>
                </a:solidFill>
              </a:rPr>
              <a:t>ymgymryd</a:t>
            </a:r>
            <a:r>
              <a:rPr lang="en-GB" b="1" dirty="0">
                <a:solidFill>
                  <a:schemeClr val="tx1">
                    <a:lumMod val="75000"/>
                  </a:schemeClr>
                </a:solidFill>
              </a:rPr>
              <a:t> â </a:t>
            </a:r>
            <a:r>
              <a:rPr lang="en-GB" b="1" dirty="0" err="1">
                <a:solidFill>
                  <a:schemeClr val="tx1">
                    <a:lumMod val="75000"/>
                  </a:schemeClr>
                </a:solidFill>
              </a:rPr>
              <a:t>thasgau</a:t>
            </a:r>
            <a:r>
              <a:rPr lang="en-GB" b="1" dirty="0">
                <a:solidFill>
                  <a:schemeClr val="tx1">
                    <a:lumMod val="75000"/>
                  </a:schemeClr>
                </a:solidFill>
              </a:rPr>
              <a:t> </a:t>
            </a:r>
            <a:r>
              <a:rPr lang="en-GB" b="1" dirty="0" err="1">
                <a:solidFill>
                  <a:schemeClr val="tx1">
                    <a:lumMod val="75000"/>
                  </a:schemeClr>
                </a:solidFill>
              </a:rPr>
              <a:t>anodd</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thrive on challenge. I throw myself into difficult tasks. I am self-confident</a:t>
            </a:r>
          </a:p>
        </p:txBody>
      </p:sp>
      <p:sp>
        <p:nvSpPr>
          <p:cNvPr id="11" name="TextBox 10"/>
          <p:cNvSpPr txBox="1"/>
          <p:nvPr/>
        </p:nvSpPr>
        <p:spPr>
          <a:xfrm>
            <a:off x="819150" y="3581400"/>
            <a:ext cx="18669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r>
              <a:rPr lang="en-GB" b="1" dirty="0" err="1">
                <a:solidFill>
                  <a:schemeClr val="tx1">
                    <a:lumMod val="75000"/>
                  </a:schemeClr>
                </a:solidFill>
              </a:rPr>
              <a:t>diffyg</a:t>
            </a:r>
            <a:r>
              <a:rPr lang="en-GB" b="1" dirty="0">
                <a:solidFill>
                  <a:schemeClr val="tx1">
                    <a:lumMod val="75000"/>
                  </a:schemeClr>
                </a:solidFill>
              </a:rPr>
              <a:t> </a:t>
            </a:r>
            <a:r>
              <a:rPr lang="en-GB" b="1" dirty="0" err="1">
                <a:solidFill>
                  <a:schemeClr val="tx1">
                    <a:lumMod val="75000"/>
                  </a:schemeClr>
                </a:solidFill>
              </a:rPr>
              <a:t>uchelgais</a:t>
            </a:r>
            <a:r>
              <a:rPr lang="en-GB" b="1" dirty="0">
                <a:solidFill>
                  <a:schemeClr val="tx1">
                    <a:lumMod val="75000"/>
                  </a:schemeClr>
                </a:solidFill>
              </a:rPr>
              <a:t> </a:t>
            </a:r>
            <a:r>
              <a:rPr lang="en-GB" b="1" dirty="0" err="1">
                <a:solidFill>
                  <a:schemeClr val="tx1">
                    <a:lumMod val="75000"/>
                  </a:schemeClr>
                </a:solidFill>
              </a:rPr>
              <a:t>cyd-ddisgyblion</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can ignore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6999"/>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31" name="Rectangle 30"/>
          <p:cNvSpPr/>
          <p:nvPr/>
        </p:nvSpPr>
        <p:spPr>
          <a:xfrm>
            <a:off x="6728178" y="5322456"/>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a:cs typeface="Arial"/>
            </a:endParaRPr>
          </a:p>
        </p:txBody>
      </p:sp>
    </p:spTree>
    <p:extLst>
      <p:ext uri="{BB962C8B-B14F-4D97-AF65-F5344CB8AC3E}">
        <p14:creationId xmlns:p14="http://schemas.microsoft.com/office/powerpoint/2010/main" val="2659716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sefydlog</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Fixed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err="1">
                <a:solidFill>
                  <a:schemeClr val="tx1">
                    <a:lumMod val="75000"/>
                  </a:schemeClr>
                </a:solidFill>
              </a:rPr>
              <a:t>Rwy’n</a:t>
            </a:r>
            <a:r>
              <a:rPr lang="en-GB" b="1" dirty="0">
                <a:solidFill>
                  <a:schemeClr val="tx1">
                    <a:lumMod val="75000"/>
                  </a:schemeClr>
                </a:solidFill>
              </a:rPr>
              <a:t> </a:t>
            </a:r>
            <a:r>
              <a:rPr lang="en-GB" b="1" err="1">
                <a:solidFill>
                  <a:schemeClr val="tx1">
                    <a:lumMod val="75000"/>
                  </a:schemeClr>
                </a:solidFill>
              </a:rPr>
              <a:t>credu</a:t>
            </a:r>
            <a:r>
              <a:rPr lang="en-GB" b="1" dirty="0">
                <a:solidFill>
                  <a:schemeClr val="tx1">
                    <a:lumMod val="75000"/>
                  </a:schemeClr>
                </a:solidFill>
              </a:rPr>
              <a:t> bod </a:t>
            </a:r>
            <a:r>
              <a:rPr lang="en-GB" b="1" err="1">
                <a:solidFill>
                  <a:schemeClr val="tx1">
                    <a:lumMod val="75000"/>
                  </a:schemeClr>
                </a:solidFill>
              </a:rPr>
              <a:t>deallusrwydd</a:t>
            </a:r>
            <a:r>
              <a:rPr lang="en-GB" b="1" dirty="0">
                <a:solidFill>
                  <a:schemeClr val="tx1">
                    <a:lumMod val="75000"/>
                  </a:schemeClr>
                </a:solidFill>
              </a:rPr>
              <a:t>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sefydlog</a:t>
            </a:r>
            <a:r>
              <a:rPr lang="en-GB" b="1" dirty="0">
                <a:solidFill>
                  <a:schemeClr val="tx1">
                    <a:lumMod val="75000"/>
                  </a:schemeClr>
                </a:solidFill>
              </a:rPr>
              <a:t>. </a:t>
            </a:r>
            <a:r>
              <a:rPr lang="en-GB" b="1" err="1">
                <a:solidFill>
                  <a:schemeClr val="tx1">
                    <a:lumMod val="75000"/>
                  </a:schemeClr>
                </a:solidFill>
              </a:rPr>
              <a:t>Cefais</a:t>
            </a:r>
            <a:r>
              <a:rPr lang="en-GB" b="1" dirty="0">
                <a:solidFill>
                  <a:schemeClr val="tx1">
                    <a:lumMod val="75000"/>
                  </a:schemeClr>
                </a:solidFill>
              </a:rPr>
              <a:t> </a:t>
            </a:r>
            <a:r>
              <a:rPr lang="en-GB" b="1" err="1">
                <a:solidFill>
                  <a:schemeClr val="tx1">
                    <a:lumMod val="75000"/>
                  </a:schemeClr>
                </a:solidFill>
              </a:rPr>
              <a:t>fy</a:t>
            </a:r>
            <a:r>
              <a:rPr lang="en-GB" b="1" dirty="0">
                <a:solidFill>
                  <a:schemeClr val="tx1">
                    <a:lumMod val="75000"/>
                  </a:schemeClr>
                </a:solidFill>
              </a:rPr>
              <a:t> </a:t>
            </a:r>
            <a:r>
              <a:rPr lang="en-GB" b="1" err="1">
                <a:solidFill>
                  <a:schemeClr val="tx1">
                    <a:lumMod val="75000"/>
                  </a:schemeClr>
                </a:solidFill>
              </a:rPr>
              <a:t>eni’n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 dim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a:t>
            </a:r>
            <a:r>
              <a:rPr lang="en-GB" b="1" err="1">
                <a:solidFill>
                  <a:schemeClr val="tx1">
                    <a:lumMod val="75000"/>
                  </a:schemeClr>
                </a:solidFill>
              </a:rPr>
              <a:t>iawn</a:t>
            </a:r>
            <a:r>
              <a:rPr lang="en-GB" b="1" dirty="0">
                <a:solidFill>
                  <a:schemeClr val="tx1">
                    <a:lumMod val="75000"/>
                  </a:schemeClr>
                </a:solidFill>
              </a:rPr>
              <a:t>.</a:t>
            </a:r>
          </a:p>
          <a:p>
            <a:r>
              <a:rPr lang="en-GB" dirty="0">
                <a:solidFill>
                  <a:srgbClr val="C1AEFF">
                    <a:lumMod val="10000"/>
                  </a:srgbClr>
                </a:solidFill>
              </a:rPr>
              <a:t>I believe that  intelligence is fixed. I was born bright/ not very bright.</a:t>
            </a:r>
          </a:p>
        </p:txBody>
      </p:sp>
      <p:sp>
        <p:nvSpPr>
          <p:cNvPr id="8" name="TextBox 7"/>
          <p:cNvSpPr txBox="1"/>
          <p:nvPr/>
        </p:nvSpPr>
        <p:spPr>
          <a:xfrm>
            <a:off x="3822320" y="431511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i'r</a:t>
            </a:r>
            <a:r>
              <a:rPr lang="en-GB" b="1" dirty="0">
                <a:solidFill>
                  <a:schemeClr val="tx1">
                    <a:lumMod val="75000"/>
                  </a:schemeClr>
                </a:solidFill>
              </a:rPr>
              <a:t> </a:t>
            </a:r>
            <a:r>
              <a:rPr lang="en-GB" b="1" dirty="0" err="1">
                <a:solidFill>
                  <a:schemeClr val="tx1">
                    <a:lumMod val="75000"/>
                  </a:schemeClr>
                </a:solidFill>
              </a:rPr>
              <a:t>posibilrwydd</a:t>
            </a:r>
            <a:r>
              <a:rPr lang="en-GB" b="1" dirty="0">
                <a:solidFill>
                  <a:schemeClr val="tx1">
                    <a:lumMod val="75000"/>
                  </a:schemeClr>
                </a:solidFill>
              </a:rPr>
              <a:t> o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geisio’i</a:t>
            </a:r>
            <a:r>
              <a:rPr lang="en-GB" b="1" dirty="0">
                <a:solidFill>
                  <a:schemeClr val="tx1">
                    <a:lumMod val="75000"/>
                  </a:schemeClr>
                </a:solidFill>
              </a:rPr>
              <a:t> </a:t>
            </a:r>
            <a:r>
              <a:rPr lang="en-GB" b="1" dirty="0" err="1">
                <a:solidFill>
                  <a:schemeClr val="tx1">
                    <a:lumMod val="75000"/>
                  </a:schemeClr>
                </a:solidFill>
              </a:rPr>
              <a:t>osgoi</a:t>
            </a:r>
            <a:r>
              <a:rPr lang="en-GB" b="1" dirty="0">
                <a:solidFill>
                  <a:schemeClr val="tx1">
                    <a:lumMod val="75000"/>
                  </a:schemeClr>
                </a:solidFill>
              </a:rPr>
              <a:t> neu </a:t>
            </a:r>
            <a:r>
              <a:rPr lang="en-GB" b="1" dirty="0" err="1">
                <a:solidFill>
                  <a:schemeClr val="tx1">
                    <a:lumMod val="75000"/>
                  </a:schemeClr>
                </a:solidFill>
              </a:rPr>
              <a:t>ei</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endParaRPr lang="en-US" dirty="0">
              <a:solidFill>
                <a:schemeClr val="tx1">
                  <a:lumMod val="75000"/>
                </a:schemeClr>
              </a:solidFill>
            </a:endParaRPr>
          </a:p>
          <a:p>
            <a:r>
              <a:rPr lang="en-GB" dirty="0">
                <a:solidFill>
                  <a:schemeClr val="tx1">
                    <a:lumMod val="10000"/>
                  </a:schemeClr>
                </a:solidFill>
              </a:rPr>
              <a:t>I react to the possibility of failure by switching off and avoiding the issues.</a:t>
            </a:r>
          </a:p>
        </p:txBody>
      </p:sp>
      <p:sp>
        <p:nvSpPr>
          <p:cNvPr id="9" name="TextBox 8"/>
          <p:cNvSpPr txBox="1"/>
          <p:nvPr/>
        </p:nvSpPr>
        <p:spPr>
          <a:xfrm>
            <a:off x="6705600" y="1806476"/>
            <a:ext cx="1905000" cy="2308324"/>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a:t>
            </a:r>
            <a:r>
              <a:rPr lang="en-GB" b="1" dirty="0" err="1">
                <a:solidFill>
                  <a:schemeClr val="tx1">
                    <a:lumMod val="75000"/>
                  </a:schemeClr>
                </a:solidFill>
              </a:rPr>
              <a:t>deilliannau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hawdd</a:t>
            </a:r>
            <a:r>
              <a:rPr lang="en-GB" b="1" dirty="0">
                <a:solidFill>
                  <a:schemeClr val="tx1">
                    <a:lumMod val="75000"/>
                  </a:schemeClr>
                </a:solidFill>
              </a:rPr>
              <a:t> a </a:t>
            </a:r>
            <a:r>
              <a:rPr lang="en-GB" b="1" dirty="0" err="1">
                <a:solidFill>
                  <a:schemeClr val="tx1">
                    <a:lumMod val="75000"/>
                  </a:schemeClr>
                </a:solidFill>
              </a:rPr>
              <a:t>chael</a:t>
            </a:r>
            <a:r>
              <a:rPr lang="en-GB" b="1" dirty="0">
                <a:solidFill>
                  <a:schemeClr val="tx1">
                    <a:lumMod val="75000"/>
                  </a:schemeClr>
                </a:solidFill>
              </a:rPr>
              <a:t> clod.</a:t>
            </a:r>
          </a:p>
          <a:p>
            <a:r>
              <a:rPr lang="en-GB" dirty="0">
                <a:solidFill>
                  <a:srgbClr val="C1AEFF">
                    <a:lumMod val="10000"/>
                  </a:srgbClr>
                </a:solidFill>
              </a:rPr>
              <a:t>I like easy learning goals and being told I’ve done well.</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Nid</a:t>
            </a:r>
            <a:r>
              <a:rPr lang="en-GB" b="1" dirty="0">
                <a:solidFill>
                  <a:schemeClr val="tx1">
                    <a:lumMod val="75000"/>
                  </a:schemeClr>
                </a:solidFill>
              </a:rPr>
              <a:t> </a:t>
            </a:r>
            <a:r>
              <a:rPr lang="en-GB" b="1" dirty="0" err="1">
                <a:solidFill>
                  <a:schemeClr val="tx1">
                    <a:lumMod val="75000"/>
                  </a:schemeClr>
                </a:solidFill>
              </a:rPr>
              <a:t>wyf</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ofnus</a:t>
            </a:r>
            <a:r>
              <a:rPr lang="en-GB" b="1" dirty="0">
                <a:solidFill>
                  <a:schemeClr val="tx1">
                    <a:lumMod val="75000"/>
                  </a:schemeClr>
                </a:solidFill>
              </a:rPr>
              <a:t> o </a:t>
            </a:r>
            <a:r>
              <a:rPr lang="en-GB" b="1" dirty="0" err="1">
                <a:solidFill>
                  <a:schemeClr val="tx1">
                    <a:lumMod val="75000"/>
                  </a:schemeClr>
                </a:solidFill>
              </a:rPr>
              <a:t>ymddangos</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fregus</a:t>
            </a:r>
            <a:r>
              <a:rPr lang="en-GB" b="1" dirty="0">
                <a:solidFill>
                  <a:schemeClr val="tx1">
                    <a:lumMod val="75000"/>
                  </a:schemeClr>
                </a:solidFill>
              </a:rPr>
              <a:t>.</a:t>
            </a:r>
          </a:p>
          <a:p>
            <a:r>
              <a:rPr lang="en-GB" dirty="0">
                <a:solidFill>
                  <a:schemeClr val="tx1">
                    <a:lumMod val="10000"/>
                  </a:schemeClr>
                </a:solidFill>
              </a:rPr>
              <a:t>I don’t like challenge. I don’t want to risk looking stupid. I am vulnerable.</a:t>
            </a:r>
          </a:p>
        </p:txBody>
      </p:sp>
      <p:sp>
        <p:nvSpPr>
          <p:cNvPr id="11" name="TextBox 10"/>
          <p:cNvSpPr txBox="1"/>
          <p:nvPr/>
        </p:nvSpPr>
        <p:spPr>
          <a:xfrm>
            <a:off x="737019" y="3581400"/>
            <a:ext cx="1949031"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tueddi</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gydymffurfio</a:t>
            </a:r>
            <a:r>
              <a:rPr lang="en-GB" b="1" dirty="0">
                <a:solidFill>
                  <a:schemeClr val="tx1">
                    <a:lumMod val="75000"/>
                  </a:schemeClr>
                </a:solidFill>
              </a:rPr>
              <a:t> â </a:t>
            </a:r>
            <a:r>
              <a:rPr lang="en-GB" b="1" dirty="0" err="1">
                <a:solidFill>
                  <a:schemeClr val="tx1">
                    <a:lumMod val="75000"/>
                  </a:schemeClr>
                </a:solidFill>
              </a:rPr>
              <a:t>disgwyliadau</a:t>
            </a:r>
            <a:r>
              <a:rPr lang="en-GB" b="1" dirty="0">
                <a:solidFill>
                  <a:schemeClr val="tx1">
                    <a:lumMod val="75000"/>
                  </a:schemeClr>
                </a:solidFill>
              </a:rPr>
              <a:t> </a:t>
            </a:r>
            <a:r>
              <a:rPr lang="en-GB" b="1" dirty="0" err="1">
                <a:solidFill>
                  <a:schemeClr val="tx1">
                    <a:lumMod val="75000"/>
                  </a:schemeClr>
                </a:solidFill>
              </a:rPr>
              <a:t>isel</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nghyfoedion</a:t>
            </a:r>
            <a:r>
              <a:rPr lang="en-GB" b="1" dirty="0">
                <a:solidFill>
                  <a:schemeClr val="tx1">
                    <a:lumMod val="75000"/>
                  </a:schemeClr>
                </a:solidFill>
              </a:rPr>
              <a:t>.</a:t>
            </a:r>
          </a:p>
          <a:p>
            <a:r>
              <a:rPr lang="en-GB" dirty="0">
                <a:solidFill>
                  <a:srgbClr val="C1AEFF">
                    <a:lumMod val="10000"/>
                  </a:srgbClr>
                </a:solidFill>
              </a:rPr>
              <a:t>I tend to conform to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7004"/>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14" name="Rectangle 13"/>
          <p:cNvSpPr/>
          <p:nvPr/>
        </p:nvSpPr>
        <p:spPr>
          <a:xfrm>
            <a:off x="6728178" y="4647382"/>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pitchFamily="34" charset="0"/>
              <a:cs typeface="Arial"/>
            </a:endParaRPr>
          </a:p>
        </p:txBody>
      </p:sp>
      <p:sp>
        <p:nvSpPr>
          <p:cNvPr id="3" name="TextBox 2"/>
          <p:cNvSpPr txBox="1"/>
          <p:nvPr/>
        </p:nvSpPr>
        <p:spPr>
          <a:xfrm>
            <a:off x="3887113" y="94335"/>
            <a:ext cx="4629150"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b="1" dirty="0" err="1">
                <a:solidFill>
                  <a:srgbClr val="FF0000"/>
                </a:solidFill>
              </a:rPr>
              <a:t>Nid</a:t>
            </a:r>
            <a:r>
              <a:rPr lang="en-GB" b="1" dirty="0">
                <a:solidFill>
                  <a:srgbClr val="FF0000"/>
                </a:solidFill>
              </a:rPr>
              <a:t> </a:t>
            </a:r>
            <a:r>
              <a:rPr lang="en-GB" b="1" dirty="0" err="1">
                <a:solidFill>
                  <a:srgbClr val="FF0000"/>
                </a:solidFill>
              </a:rPr>
              <a:t>gor-ddefnyddio</a:t>
            </a:r>
            <a:r>
              <a:rPr lang="en-GB" b="1" dirty="0">
                <a:solidFill>
                  <a:srgbClr val="FF0000"/>
                </a:solidFill>
              </a:rPr>
              <a:t> clod </a:t>
            </a:r>
            <a:r>
              <a:rPr lang="en-GB" b="1" dirty="0" err="1">
                <a:solidFill>
                  <a:srgbClr val="FF0000"/>
                </a:solidFill>
              </a:rPr>
              <a:t>yw’r</a:t>
            </a:r>
            <a:r>
              <a:rPr lang="en-GB" b="1" dirty="0">
                <a:solidFill>
                  <a:srgbClr val="FF0000"/>
                </a:solidFill>
              </a:rPr>
              <a:t> </a:t>
            </a:r>
            <a:r>
              <a:rPr lang="en-GB" b="1" dirty="0" err="1">
                <a:solidFill>
                  <a:srgbClr val="FF0000"/>
                </a:solidFill>
              </a:rPr>
              <a:t>ateb</a:t>
            </a:r>
            <a:r>
              <a:rPr lang="en-GB" b="1" dirty="0">
                <a:solidFill>
                  <a:srgbClr val="FF0000"/>
                </a:solidFill>
              </a:rPr>
              <a:t>!</a:t>
            </a:r>
          </a:p>
          <a:p>
            <a:r>
              <a:rPr lang="en-GB" b="1" dirty="0">
                <a:solidFill>
                  <a:srgbClr val="FF0000"/>
                </a:solidFill>
              </a:rPr>
              <a:t>Easy praise is not the answer!</a:t>
            </a:r>
          </a:p>
        </p:txBody>
      </p:sp>
    </p:spTree>
    <p:extLst>
      <p:ext uri="{BB962C8B-B14F-4D97-AF65-F5344CB8AC3E}">
        <p14:creationId xmlns:p14="http://schemas.microsoft.com/office/powerpoint/2010/main" val="2425668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836" y="267794"/>
            <a:ext cx="8229600" cy="1143000"/>
          </a:xfrm>
        </p:spPr>
        <p:txBody>
          <a:bodyPr>
            <a:noAutofit/>
          </a:bodyPr>
          <a:lstStyle/>
          <a:p>
            <a:r>
              <a:rPr lang="en-GB" sz="3500" dirty="0" err="1"/>
              <a:t>Effaith</a:t>
            </a:r>
            <a:r>
              <a:rPr lang="en-GB" sz="3500" dirty="0"/>
              <a:t> </a:t>
            </a:r>
            <a:r>
              <a:rPr lang="en-GB" sz="3500" dirty="0" err="1"/>
              <a:t>Meddylfryd</a:t>
            </a:r>
            <a:r>
              <a:rPr lang="en-GB" sz="3500" dirty="0"/>
              <a:t> </a:t>
            </a:r>
            <a:r>
              <a:rPr lang="en-GB" sz="3500" dirty="0" err="1"/>
              <a:t>Sefydlog</a:t>
            </a:r>
            <a:r>
              <a:rPr lang="en-GB" sz="3500" dirty="0"/>
              <a:t/>
            </a:r>
            <a:br>
              <a:rPr lang="en-GB" sz="3500" dirty="0"/>
            </a:br>
            <a:r>
              <a:rPr lang="en-GB" sz="3500" dirty="0"/>
              <a:t>Impact of a Fixed Mindset</a:t>
            </a:r>
          </a:p>
        </p:txBody>
      </p:sp>
      <p:sp>
        <p:nvSpPr>
          <p:cNvPr id="3" name="Content Placeholder 2"/>
          <p:cNvSpPr>
            <a:spLocks noGrp="1"/>
          </p:cNvSpPr>
          <p:nvPr>
            <p:ph sz="half" idx="1"/>
          </p:nvPr>
        </p:nvSpPr>
        <p:spPr>
          <a:xfrm>
            <a:off x="368224" y="2079302"/>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7500" lnSpcReduction="20000"/>
          </a:bodyPr>
          <a:lstStyle/>
          <a:p>
            <a:pPr marL="0" indent="0">
              <a:buNone/>
            </a:pPr>
            <a:r>
              <a:rPr lang="en-GB" dirty="0" err="1"/>
              <a:t>Mae’r</a:t>
            </a:r>
            <a:r>
              <a:rPr lang="en-GB" dirty="0"/>
              <a:t> </a:t>
            </a:r>
            <a:r>
              <a:rPr lang="en-GB" dirty="0" err="1"/>
              <a:t>gred</a:t>
            </a:r>
            <a:r>
              <a:rPr lang="en-GB" dirty="0"/>
              <a:t> bod </a:t>
            </a:r>
            <a:r>
              <a:rPr lang="en-GB" dirty="0" err="1"/>
              <a:t>deallusrwydd</a:t>
            </a:r>
            <a:r>
              <a:rPr lang="en-GB" dirty="0"/>
              <a:t> </a:t>
            </a:r>
            <a:r>
              <a:rPr lang="en-GB" dirty="0" err="1"/>
              <a:t>yn</a:t>
            </a:r>
            <a:r>
              <a:rPr lang="en-GB" dirty="0"/>
              <a:t> </a:t>
            </a:r>
            <a:r>
              <a:rPr lang="en-GB" dirty="0" err="1"/>
              <a:t>sefydlog</a:t>
            </a:r>
            <a:r>
              <a:rPr lang="en-GB" dirty="0"/>
              <a:t> </a:t>
            </a:r>
            <a:r>
              <a:rPr lang="en-GB" dirty="0" err="1"/>
              <a:t>yn</a:t>
            </a:r>
            <a:r>
              <a:rPr lang="en-GB" dirty="0"/>
              <a:t> </a:t>
            </a:r>
            <a:r>
              <a:rPr lang="en-GB" dirty="0" err="1"/>
              <a:t>arwain</a:t>
            </a:r>
            <a:r>
              <a:rPr lang="en-GB" dirty="0"/>
              <a:t> at…</a:t>
            </a:r>
          </a:p>
          <a:p>
            <a:pPr indent="-342900"/>
            <a:r>
              <a:rPr lang="en-GB" dirty="0" err="1"/>
              <a:t>osgoi</a:t>
            </a:r>
            <a:r>
              <a:rPr lang="en-GB" dirty="0"/>
              <a:t> </a:t>
            </a:r>
            <a:r>
              <a:rPr lang="en-GB" dirty="0" err="1"/>
              <a:t>heriau</a:t>
            </a:r>
            <a:endParaRPr lang="en-GB" dirty="0"/>
          </a:p>
          <a:p>
            <a:pPr indent="-342900"/>
            <a:r>
              <a:rPr lang="en-GB" dirty="0" err="1"/>
              <a:t>Ildio’n</a:t>
            </a:r>
            <a:r>
              <a:rPr lang="en-GB" dirty="0"/>
              <a:t> </a:t>
            </a:r>
            <a:r>
              <a:rPr lang="en-GB" dirty="0" err="1"/>
              <a:t>hawdd</a:t>
            </a:r>
            <a:endParaRPr lang="en-GB" dirty="0"/>
          </a:p>
          <a:p>
            <a:pPr indent="-342900"/>
            <a:r>
              <a:rPr lang="en-GB" dirty="0" err="1"/>
              <a:t>gweld</a:t>
            </a:r>
            <a:r>
              <a:rPr lang="en-GB" dirty="0"/>
              <a:t> </a:t>
            </a:r>
            <a:r>
              <a:rPr lang="en-GB" dirty="0" err="1"/>
              <a:t>gwneud</a:t>
            </a:r>
            <a:r>
              <a:rPr lang="en-GB" dirty="0"/>
              <a:t> </a:t>
            </a:r>
            <a:r>
              <a:rPr lang="en-GB" dirty="0" err="1"/>
              <a:t>ymdrech</a:t>
            </a:r>
            <a:r>
              <a:rPr lang="en-GB" dirty="0"/>
              <a:t> </a:t>
            </a:r>
            <a:r>
              <a:rPr lang="en-GB" dirty="0" err="1"/>
              <a:t>yn</a:t>
            </a:r>
            <a:r>
              <a:rPr lang="en-GB" dirty="0"/>
              <a:t> </a:t>
            </a:r>
            <a:r>
              <a:rPr lang="en-GB" dirty="0" err="1"/>
              <a:t>ddiwerth</a:t>
            </a:r>
            <a:endParaRPr lang="en-GB" dirty="0"/>
          </a:p>
          <a:p>
            <a:r>
              <a:rPr lang="en-GB" dirty="0" err="1"/>
              <a:t>anwybyddu</a:t>
            </a:r>
            <a:r>
              <a:rPr lang="en-GB" dirty="0"/>
              <a:t> neu </a:t>
            </a:r>
            <a:r>
              <a:rPr lang="en-GB" dirty="0" err="1"/>
              <a:t>deimlo</a:t>
            </a:r>
            <a:r>
              <a:rPr lang="en-GB" dirty="0"/>
              <a:t> bod </a:t>
            </a:r>
            <a:r>
              <a:rPr lang="en-GB" dirty="0" err="1"/>
              <a:t>adborth</a:t>
            </a:r>
            <a:r>
              <a:rPr lang="en-GB" dirty="0"/>
              <a:t> </a:t>
            </a:r>
            <a:r>
              <a:rPr lang="en-GB" dirty="0" err="1"/>
              <a:t>defnyddiol</a:t>
            </a:r>
            <a:r>
              <a:rPr lang="en-GB" dirty="0"/>
              <a:t> </a:t>
            </a:r>
            <a:r>
              <a:rPr lang="en-GB" dirty="0" err="1"/>
              <a:t>ond</a:t>
            </a:r>
            <a:r>
              <a:rPr lang="en-GB" dirty="0"/>
              <a:t> </a:t>
            </a:r>
            <a:r>
              <a:rPr lang="en-GB" dirty="0" err="1"/>
              <a:t>negyddol</a:t>
            </a:r>
            <a:r>
              <a:rPr lang="en-GB" dirty="0"/>
              <a:t> </a:t>
            </a:r>
            <a:r>
              <a:rPr lang="en-GB" dirty="0" err="1"/>
              <a:t>yn</a:t>
            </a:r>
            <a:r>
              <a:rPr lang="en-GB" dirty="0"/>
              <a:t> </a:t>
            </a:r>
            <a:r>
              <a:rPr lang="en-GB" dirty="0" err="1"/>
              <a:t>ymosodol</a:t>
            </a:r>
            <a:endParaRPr lang="en-GB" dirty="0"/>
          </a:p>
          <a:p>
            <a:pPr indent="-342900"/>
            <a:r>
              <a:rPr lang="en-GB" dirty="0" err="1"/>
              <a:t>gweld</a:t>
            </a:r>
            <a:r>
              <a:rPr lang="en-GB" dirty="0"/>
              <a:t> </a:t>
            </a:r>
            <a:r>
              <a:rPr lang="en-GB" dirty="0" err="1"/>
              <a:t>llywddiant</a:t>
            </a:r>
            <a:r>
              <a:rPr lang="en-GB" dirty="0"/>
              <a:t> </a:t>
            </a:r>
            <a:r>
              <a:rPr lang="en-GB" dirty="0" err="1"/>
              <a:t>eraill</a:t>
            </a:r>
            <a:r>
              <a:rPr lang="en-GB" dirty="0"/>
              <a:t> </a:t>
            </a:r>
            <a:r>
              <a:rPr lang="en-GB" dirty="0" err="1"/>
              <a:t>fel</a:t>
            </a:r>
            <a:r>
              <a:rPr lang="en-GB" dirty="0"/>
              <a:t> </a:t>
            </a:r>
            <a:r>
              <a:rPr lang="en-GB" dirty="0" err="1"/>
              <a:t>bygythiad</a:t>
            </a:r>
            <a:endParaRPr lang="en-GB" dirty="0"/>
          </a:p>
          <a:p>
            <a:pPr marL="0" indent="0">
              <a:buNone/>
            </a:pPr>
            <a:endParaRPr lang="en-GB" dirty="0"/>
          </a:p>
          <a:p>
            <a:pPr marL="0" indent="0">
              <a:buNone/>
            </a:pPr>
            <a:r>
              <a:rPr lang="en-GB" b="1" dirty="0"/>
              <a:t>Sut </a:t>
            </a:r>
            <a:r>
              <a:rPr lang="en-GB" b="1" dirty="0" err="1"/>
              <a:t>allai</a:t>
            </a:r>
            <a:r>
              <a:rPr lang="en-GB" b="1" dirty="0"/>
              <a:t> </a:t>
            </a:r>
            <a:r>
              <a:rPr lang="en-GB" b="1" dirty="0" err="1"/>
              <a:t>plentyn</a:t>
            </a:r>
            <a:r>
              <a:rPr lang="en-GB" b="1" dirty="0"/>
              <a:t> </a:t>
            </a:r>
            <a:r>
              <a:rPr lang="en-GB" b="1" dirty="0" err="1"/>
              <a:t>arddangos</a:t>
            </a:r>
            <a:r>
              <a:rPr lang="en-GB" b="1" dirty="0"/>
              <a:t> </a:t>
            </a:r>
            <a:r>
              <a:rPr lang="en-GB" b="1" dirty="0" err="1"/>
              <a:t>hyn</a:t>
            </a:r>
            <a:r>
              <a:rPr lang="en-GB" b="1" dirty="0"/>
              <a:t>  o </a:t>
            </a:r>
            <a:r>
              <a:rPr lang="en-GB" b="1" dirty="0" err="1"/>
              <a:t>fewn</a:t>
            </a:r>
            <a:r>
              <a:rPr lang="en-GB" b="1" dirty="0"/>
              <a:t> y </a:t>
            </a:r>
            <a:r>
              <a:rPr lang="en-GB" b="1" dirty="0" err="1"/>
              <a:t>dosbarth</a:t>
            </a:r>
            <a:r>
              <a:rPr lang="en-GB" b="1" dirty="0"/>
              <a:t>?</a:t>
            </a:r>
          </a:p>
        </p:txBody>
      </p:sp>
      <p:sp>
        <p:nvSpPr>
          <p:cNvPr id="4" name="Content Placeholder 3"/>
          <p:cNvSpPr>
            <a:spLocks noGrp="1"/>
          </p:cNvSpPr>
          <p:nvPr>
            <p:ph sz="half" idx="2"/>
          </p:nvPr>
        </p:nvSpPr>
        <p:spPr>
          <a:xfrm>
            <a:off x="4771398" y="2079302"/>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77500" lnSpcReduction="20000"/>
          </a:bodyPr>
          <a:lstStyle/>
          <a:p>
            <a:pPr marL="0" indent="0">
              <a:buNone/>
            </a:pPr>
            <a:r>
              <a:rPr lang="en-GB" dirty="0"/>
              <a:t>The belief that intelligence is static leads to…</a:t>
            </a:r>
          </a:p>
          <a:p>
            <a:pPr indent="-342900"/>
            <a:r>
              <a:rPr lang="en-GB" dirty="0"/>
              <a:t>– avoiding challenges</a:t>
            </a:r>
          </a:p>
          <a:p>
            <a:pPr indent="-342900"/>
            <a:r>
              <a:rPr lang="en-GB" dirty="0"/>
              <a:t>– giving up easily</a:t>
            </a:r>
          </a:p>
          <a:p>
            <a:pPr indent="-342900"/>
            <a:r>
              <a:rPr lang="en-GB" dirty="0"/>
              <a:t>– seeing effort as fruitless</a:t>
            </a:r>
          </a:p>
          <a:p>
            <a:r>
              <a:rPr lang="en-GB" dirty="0"/>
              <a:t>– dismissing and/or feeling attacked by useful but negative feedback</a:t>
            </a:r>
            <a:endParaRPr lang="en-GB" dirty="0">
              <a:cs typeface="Calibri"/>
            </a:endParaRPr>
          </a:p>
          <a:p>
            <a:pPr indent="-342900"/>
            <a:r>
              <a:rPr lang="en-GB" dirty="0"/>
              <a:t>– feeling threatened by the success of others</a:t>
            </a:r>
          </a:p>
          <a:p>
            <a:pPr marL="0" indent="0">
              <a:buNone/>
            </a:pPr>
            <a:endParaRPr lang="en-GB" dirty="0"/>
          </a:p>
          <a:p>
            <a:pPr marL="0" indent="0">
              <a:buNone/>
            </a:pPr>
            <a:r>
              <a:rPr lang="en-GB" b="1" dirty="0"/>
              <a:t>How might a child demonstrate a fixed mindset in a classroom? </a:t>
            </a:r>
          </a:p>
        </p:txBody>
      </p:sp>
      <p:pic>
        <p:nvPicPr>
          <p:cNvPr id="5" name="Picture 5" descr="A close up of a sign&#10;&#10;Description automatically generated">
            <a:extLst>
              <a:ext uri="{FF2B5EF4-FFF2-40B4-BE49-F238E27FC236}">
                <a16:creationId xmlns:a16="http://schemas.microsoft.com/office/drawing/2014/main" id="{87F13B4A-9334-43D6-994A-42D6567EB333}"/>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5808082" y="210668"/>
            <a:ext cx="2743200" cy="1508760"/>
          </a:xfrm>
          <a:prstGeom prst="rect">
            <a:avLst/>
          </a:prstGeom>
        </p:spPr>
      </p:pic>
      <p:sp>
        <p:nvSpPr>
          <p:cNvPr id="6" name="TextBox 5">
            <a:extLst>
              <a:ext uri="{FF2B5EF4-FFF2-40B4-BE49-F238E27FC236}">
                <a16:creationId xmlns:a16="http://schemas.microsoft.com/office/drawing/2014/main" id="{E6448563-B725-4562-8FF0-D085A5613ADD}"/>
              </a:ext>
            </a:extLst>
          </p:cNvPr>
          <p:cNvSpPr txBox="1"/>
          <p:nvPr/>
        </p:nvSpPr>
        <p:spPr>
          <a:xfrm>
            <a:off x="3200400" y="4183063"/>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300686452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752" y="226728"/>
            <a:ext cx="8229600" cy="1143000"/>
          </a:xfrm>
        </p:spPr>
        <p:txBody>
          <a:bodyPr>
            <a:normAutofit fontScale="90000"/>
          </a:bodyPr>
          <a:lstStyle/>
          <a:p>
            <a:r>
              <a:rPr lang="en-GB" dirty="0" err="1"/>
              <a:t>Effaith</a:t>
            </a:r>
            <a:r>
              <a:rPr lang="en-GB" dirty="0"/>
              <a:t> </a:t>
            </a:r>
            <a:r>
              <a:rPr lang="en-GB" dirty="0" err="1"/>
              <a:t>Meddylfryd</a:t>
            </a:r>
            <a:r>
              <a:rPr lang="en-GB" dirty="0"/>
              <a:t> </a:t>
            </a:r>
            <a:r>
              <a:rPr lang="en-GB" dirty="0" err="1"/>
              <a:t>Tŵf</a:t>
            </a:r>
            <a:r>
              <a:rPr lang="en-GB" dirty="0"/>
              <a:t/>
            </a:r>
            <a:br>
              <a:rPr lang="en-GB" dirty="0"/>
            </a:br>
            <a:r>
              <a:rPr lang="en-GB" dirty="0"/>
              <a:t>Impact of Growth Mindset</a:t>
            </a:r>
          </a:p>
        </p:txBody>
      </p:sp>
      <p:sp>
        <p:nvSpPr>
          <p:cNvPr id="3" name="Content Placeholder 2"/>
          <p:cNvSpPr>
            <a:spLocks noGrp="1"/>
          </p:cNvSpPr>
          <p:nvPr>
            <p:ph sz="half" idx="1"/>
          </p:nvPr>
        </p:nvSpPr>
        <p:spPr>
          <a:xfrm>
            <a:off x="409290" y="1887661"/>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pPr marL="0" indent="0">
              <a:buNone/>
            </a:pPr>
            <a:r>
              <a:rPr lang="en-GB" dirty="0"/>
              <a:t>Mae </a:t>
            </a:r>
            <a:r>
              <a:rPr lang="en-GB" dirty="0" err="1"/>
              <a:t>credu</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bosib</a:t>
            </a:r>
            <a:r>
              <a:rPr lang="en-GB" dirty="0"/>
              <a:t> </a:t>
            </a:r>
            <a:r>
              <a:rPr lang="en-GB" dirty="0" err="1"/>
              <a:t>datblygu</a:t>
            </a:r>
            <a:r>
              <a:rPr lang="en-GB" dirty="0"/>
              <a:t> </a:t>
            </a:r>
            <a:r>
              <a:rPr lang="en-GB" dirty="0" err="1"/>
              <a:t>deallusrwydd</a:t>
            </a:r>
            <a:r>
              <a:rPr lang="en-GB" dirty="0"/>
              <a:t> </a:t>
            </a:r>
            <a:r>
              <a:rPr lang="en-GB" dirty="0" err="1"/>
              <a:t>yn</a:t>
            </a:r>
            <a:r>
              <a:rPr lang="en-GB" dirty="0"/>
              <a:t> </a:t>
            </a:r>
            <a:r>
              <a:rPr lang="en-GB" dirty="0" err="1"/>
              <a:t>arwain</a:t>
            </a:r>
            <a:r>
              <a:rPr lang="en-GB" dirty="0"/>
              <a:t> at …</a:t>
            </a:r>
          </a:p>
          <a:p>
            <a:pPr indent="-342900"/>
            <a:r>
              <a:rPr lang="en-GB" dirty="0" err="1"/>
              <a:t>Croesawi</a:t>
            </a:r>
            <a:r>
              <a:rPr lang="en-GB" dirty="0"/>
              <a:t> her</a:t>
            </a:r>
          </a:p>
          <a:p>
            <a:pPr indent="-342900"/>
            <a:r>
              <a:rPr lang="en-GB" dirty="0" err="1"/>
              <a:t>Dyfalbarhau</a:t>
            </a:r>
            <a:r>
              <a:rPr lang="en-GB" dirty="0"/>
              <a:t> </a:t>
            </a:r>
            <a:r>
              <a:rPr lang="en-GB" dirty="0" err="1"/>
              <a:t>yng</a:t>
            </a:r>
            <a:r>
              <a:rPr lang="en-GB" dirty="0"/>
              <a:t> </a:t>
            </a:r>
            <a:r>
              <a:rPr lang="en-GB" dirty="0" err="1"/>
              <a:t>nghwyneb</a:t>
            </a:r>
            <a:r>
              <a:rPr lang="en-GB" dirty="0"/>
              <a:t> </a:t>
            </a:r>
            <a:r>
              <a:rPr lang="en-GB" dirty="0" err="1"/>
              <a:t>heriau</a:t>
            </a:r>
            <a:endParaRPr lang="en-GB" dirty="0"/>
          </a:p>
          <a:p>
            <a:pPr indent="-342900"/>
            <a:r>
              <a:rPr lang="en-GB" dirty="0" err="1"/>
              <a:t>Gweld</a:t>
            </a:r>
            <a:r>
              <a:rPr lang="en-GB" dirty="0"/>
              <a:t> </a:t>
            </a:r>
            <a:r>
              <a:rPr lang="en-GB" dirty="0" err="1"/>
              <a:t>gweithio’n</a:t>
            </a:r>
            <a:r>
              <a:rPr lang="en-GB" dirty="0"/>
              <a:t> </a:t>
            </a:r>
            <a:r>
              <a:rPr lang="en-GB" dirty="0" err="1"/>
              <a:t>galed</a:t>
            </a:r>
            <a:r>
              <a:rPr lang="en-GB" dirty="0"/>
              <a:t> </a:t>
            </a:r>
            <a:r>
              <a:rPr lang="en-GB" dirty="0" err="1"/>
              <a:t>fel</a:t>
            </a:r>
            <a:r>
              <a:rPr lang="en-GB" dirty="0"/>
              <a:t> y </a:t>
            </a:r>
            <a:r>
              <a:rPr lang="en-GB" dirty="0" err="1"/>
              <a:t>ffordd</a:t>
            </a:r>
            <a:r>
              <a:rPr lang="en-GB" dirty="0"/>
              <a:t> </a:t>
            </a:r>
            <a:r>
              <a:rPr lang="en-GB" dirty="0" err="1"/>
              <a:t>i</a:t>
            </a:r>
            <a:r>
              <a:rPr lang="en-GB" dirty="0"/>
              <a:t> </a:t>
            </a:r>
            <a:r>
              <a:rPr lang="en-GB" dirty="0" err="1"/>
              <a:t>lwyddo</a:t>
            </a:r>
            <a:endParaRPr lang="en-GB" dirty="0"/>
          </a:p>
          <a:p>
            <a:pPr indent="-342900"/>
            <a:r>
              <a:rPr lang="en-GB" dirty="0" err="1"/>
              <a:t>Gweld</a:t>
            </a:r>
            <a:r>
              <a:rPr lang="en-GB" dirty="0"/>
              <a:t> </a:t>
            </a:r>
            <a:r>
              <a:rPr lang="en-GB" dirty="0" err="1"/>
              <a:t>adborth</a:t>
            </a:r>
            <a:r>
              <a:rPr lang="en-GB" dirty="0"/>
              <a:t> </a:t>
            </a:r>
            <a:r>
              <a:rPr lang="en-GB" dirty="0" err="1"/>
              <a:t>negyddol</a:t>
            </a:r>
            <a:r>
              <a:rPr lang="en-GB" dirty="0"/>
              <a:t> </a:t>
            </a:r>
            <a:r>
              <a:rPr lang="en-GB" dirty="0" err="1"/>
              <a:t>fel</a:t>
            </a:r>
            <a:r>
              <a:rPr lang="en-GB" dirty="0"/>
              <a:t> </a:t>
            </a:r>
            <a:r>
              <a:rPr lang="en-GB" dirty="0" err="1"/>
              <a:t>ffordd</a:t>
            </a:r>
            <a:r>
              <a:rPr lang="en-GB" dirty="0"/>
              <a:t> o </a:t>
            </a:r>
            <a:r>
              <a:rPr lang="en-GB" dirty="0" err="1"/>
              <a:t>ddysgu</a:t>
            </a:r>
            <a:endParaRPr lang="en-GB" dirty="0"/>
          </a:p>
          <a:p>
            <a:pPr indent="-342900"/>
            <a:r>
              <a:rPr lang="en-GB" dirty="0" err="1"/>
              <a:t>Dysgu</a:t>
            </a:r>
            <a:r>
              <a:rPr lang="en-GB" dirty="0"/>
              <a:t> </a:t>
            </a:r>
            <a:r>
              <a:rPr lang="en-GB" dirty="0" err="1"/>
              <a:t>gwersi</a:t>
            </a:r>
            <a:r>
              <a:rPr lang="en-GB" dirty="0"/>
              <a:t> a </a:t>
            </a:r>
            <a:r>
              <a:rPr lang="en-GB" dirty="0" err="1"/>
              <a:t>chael</a:t>
            </a:r>
            <a:r>
              <a:rPr lang="en-GB" dirty="0"/>
              <a:t> </a:t>
            </a:r>
            <a:r>
              <a:rPr lang="en-GB" dirty="0" err="1"/>
              <a:t>eu</a:t>
            </a:r>
            <a:r>
              <a:rPr lang="en-GB" dirty="0"/>
              <a:t> </a:t>
            </a:r>
            <a:r>
              <a:rPr lang="en-GB" dirty="0" err="1"/>
              <a:t>hysbrydoli</a:t>
            </a:r>
            <a:r>
              <a:rPr lang="en-GB" dirty="0"/>
              <a:t> </a:t>
            </a:r>
            <a:r>
              <a:rPr lang="en-GB" dirty="0" err="1"/>
              <a:t>gan</a:t>
            </a:r>
            <a:r>
              <a:rPr lang="en-GB" dirty="0"/>
              <a:t> </a:t>
            </a:r>
            <a:r>
              <a:rPr lang="en-GB" dirty="0" err="1"/>
              <a:t>lwyddiant</a:t>
            </a:r>
            <a:r>
              <a:rPr lang="en-GB" dirty="0"/>
              <a:t> </a:t>
            </a:r>
            <a:r>
              <a:rPr lang="en-GB" dirty="0" err="1"/>
              <a:t>eraill</a:t>
            </a:r>
            <a:r>
              <a:rPr lang="en-GB" dirty="0"/>
              <a:t>.</a:t>
            </a:r>
          </a:p>
        </p:txBody>
      </p:sp>
      <p:sp>
        <p:nvSpPr>
          <p:cNvPr id="4" name="Content Placeholder 3"/>
          <p:cNvSpPr>
            <a:spLocks noGrp="1"/>
          </p:cNvSpPr>
          <p:nvPr>
            <p:ph sz="half" idx="2"/>
          </p:nvPr>
        </p:nvSpPr>
        <p:spPr>
          <a:xfrm>
            <a:off x="4648200" y="1887661"/>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pPr marL="0" indent="0">
              <a:buNone/>
            </a:pPr>
            <a:r>
              <a:rPr lang="en-GB" dirty="0"/>
              <a:t>The belief that intelligence can be developed leads to…</a:t>
            </a:r>
          </a:p>
          <a:p>
            <a:pPr indent="-342900"/>
            <a:r>
              <a:rPr lang="en-GB" dirty="0"/>
              <a:t>– Embracing challenges</a:t>
            </a:r>
          </a:p>
          <a:p>
            <a:pPr indent="-342900"/>
            <a:r>
              <a:rPr lang="en-GB" dirty="0"/>
              <a:t>– Persisting in the face of setbacks</a:t>
            </a:r>
          </a:p>
          <a:p>
            <a:pPr indent="-342900"/>
            <a:r>
              <a:rPr lang="en-GB" dirty="0"/>
              <a:t>– Seeing effort as the path to mastery</a:t>
            </a:r>
          </a:p>
          <a:p>
            <a:pPr indent="-342900"/>
            <a:r>
              <a:rPr lang="en-GB" dirty="0"/>
              <a:t>– Learning from negative feedback</a:t>
            </a:r>
          </a:p>
          <a:p>
            <a:pPr indent="-342900"/>
            <a:r>
              <a:rPr lang="en-GB" dirty="0"/>
              <a:t>– Finding lessons and inspiration in the success of others</a:t>
            </a:r>
          </a:p>
          <a:p>
            <a:endParaRPr lang="en-GB" dirty="0"/>
          </a:p>
        </p:txBody>
      </p:sp>
      <p:pic>
        <p:nvPicPr>
          <p:cNvPr id="8" name="Picture 5" descr="A close up of a sign&#10;&#10;Description automatically generated">
            <a:extLst>
              <a:ext uri="{FF2B5EF4-FFF2-40B4-BE49-F238E27FC236}">
                <a16:creationId xmlns:a16="http://schemas.microsoft.com/office/drawing/2014/main" id="{AE06F278-F173-43F3-9711-AA8C597E0346}"/>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136608" y="224356"/>
            <a:ext cx="2633692" cy="1433474"/>
          </a:xfrm>
          <a:prstGeom prst="rect">
            <a:avLst/>
          </a:prstGeom>
        </p:spPr>
      </p:pic>
    </p:spTree>
    <p:extLst>
      <p:ext uri="{BB962C8B-B14F-4D97-AF65-F5344CB8AC3E}">
        <p14:creationId xmlns:p14="http://schemas.microsoft.com/office/powerpoint/2010/main" val="426382596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69793" y="192506"/>
            <a:ext cx="8229600" cy="1143000"/>
          </a:xfrm>
        </p:spPr>
        <p:txBody>
          <a:bodyPr/>
          <a:lstStyle/>
          <a:p>
            <a:r>
              <a:rPr lang="en-GB" dirty="0"/>
              <a:t>HEDFANA!/SOAR! </a:t>
            </a:r>
          </a:p>
        </p:txBody>
      </p:sp>
      <p:sp>
        <p:nvSpPr>
          <p:cNvPr id="5" name="Content Placeholder 4"/>
          <p:cNvSpPr>
            <a:spLocks noGrp="1"/>
          </p:cNvSpPr>
          <p:nvPr>
            <p:ph sz="half" idx="1"/>
          </p:nvPr>
        </p:nvSpPr>
        <p:spPr>
          <a:xfrm>
            <a:off x="457200" y="1600200"/>
            <a:ext cx="4237085" cy="4525963"/>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err="1"/>
              <a:t>Gwyliwch</a:t>
            </a:r>
            <a:r>
              <a:rPr lang="en-GB" dirty="0"/>
              <a:t> y clip. </a:t>
            </a:r>
            <a:r>
              <a:rPr lang="en-GB" dirty="0" err="1"/>
              <a:t>Wrth</a:t>
            </a:r>
            <a:r>
              <a:rPr lang="en-GB" dirty="0"/>
              <a:t> </a:t>
            </a:r>
            <a:r>
              <a:rPr lang="en-GB" dirty="0" err="1"/>
              <a:t>wylio</a:t>
            </a:r>
            <a:r>
              <a:rPr lang="en-GB" dirty="0"/>
              <a:t>, </a:t>
            </a:r>
            <a:r>
              <a:rPr lang="en-GB" dirty="0" err="1"/>
              <a:t>nodwch</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sefydlog</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twf</a:t>
            </a:r>
            <a:r>
              <a:rPr lang="en-GB" dirty="0"/>
              <a:t>. </a:t>
            </a:r>
          </a:p>
          <a:p>
            <a:r>
              <a:rPr lang="en-GB" dirty="0" err="1"/>
              <a:t>Trafodwch</a:t>
            </a:r>
            <a:r>
              <a:rPr lang="en-GB" dirty="0"/>
              <a:t> </a:t>
            </a:r>
            <a:r>
              <a:rPr lang="en-GB" dirty="0" err="1"/>
              <a:t>sut</a:t>
            </a:r>
            <a:r>
              <a:rPr lang="en-GB" dirty="0"/>
              <a:t> </a:t>
            </a:r>
            <a:r>
              <a:rPr lang="en-GB" dirty="0" err="1"/>
              <a:t>allwch</a:t>
            </a:r>
            <a:r>
              <a:rPr lang="en-GB" dirty="0"/>
              <a:t> </a:t>
            </a:r>
            <a:r>
              <a:rPr lang="en-GB" dirty="0" err="1"/>
              <a:t>ddefnyddio</a:t>
            </a:r>
            <a:r>
              <a:rPr lang="en-GB" dirty="0"/>
              <a:t> </a:t>
            </a:r>
            <a:r>
              <a:rPr lang="en-GB" dirty="0" err="1"/>
              <a:t>hwn</a:t>
            </a:r>
            <a:r>
              <a:rPr lang="en-GB" dirty="0"/>
              <a:t> </a:t>
            </a:r>
            <a:r>
              <a:rPr lang="en-GB" dirty="0" err="1"/>
              <a:t>fel</a:t>
            </a:r>
            <a:r>
              <a:rPr lang="en-GB" dirty="0"/>
              <a:t> </a:t>
            </a:r>
            <a:r>
              <a:rPr lang="en-GB" dirty="0" err="1"/>
              <a:t>adnodd</a:t>
            </a:r>
            <a:r>
              <a:rPr lang="en-GB" dirty="0"/>
              <a:t> </a:t>
            </a:r>
            <a:r>
              <a:rPr lang="en-GB" dirty="0" err="1"/>
              <a:t>i</a:t>
            </a:r>
            <a:r>
              <a:rPr lang="en-GB" dirty="0"/>
              <a:t> </a:t>
            </a:r>
            <a:r>
              <a:rPr lang="en-GB" dirty="0" err="1"/>
              <a:t>hybu</a:t>
            </a:r>
            <a:r>
              <a:rPr lang="en-GB" dirty="0"/>
              <a:t> </a:t>
            </a:r>
            <a:r>
              <a:rPr lang="en-GB" dirty="0" err="1"/>
              <a:t>nodweddion</a:t>
            </a:r>
            <a:r>
              <a:rPr lang="en-GB" dirty="0"/>
              <a:t> </a:t>
            </a:r>
            <a:r>
              <a:rPr lang="en-GB" dirty="0" err="1"/>
              <a:t>meddylfryd</a:t>
            </a:r>
            <a:r>
              <a:rPr lang="en-GB" dirty="0"/>
              <a:t> </a:t>
            </a:r>
            <a:r>
              <a:rPr lang="en-GB" dirty="0" err="1"/>
              <a:t>twf</a:t>
            </a:r>
            <a:r>
              <a:rPr lang="en-GB" dirty="0"/>
              <a:t> o </a:t>
            </a:r>
            <a:r>
              <a:rPr lang="en-GB" dirty="0" err="1"/>
              <a:t>fewn</a:t>
            </a:r>
            <a:r>
              <a:rPr lang="en-GB" dirty="0"/>
              <a:t> y </a:t>
            </a:r>
            <a:r>
              <a:rPr lang="en-GB" dirty="0" err="1"/>
              <a:t>dosbarth</a:t>
            </a:r>
            <a:r>
              <a:rPr lang="en-GB" dirty="0"/>
              <a:t>. </a:t>
            </a:r>
          </a:p>
        </p:txBody>
      </p:sp>
      <p:sp>
        <p:nvSpPr>
          <p:cNvPr id="6" name="Content Placeholder 5"/>
          <p:cNvSpPr>
            <a:spLocks noGrp="1"/>
          </p:cNvSpPr>
          <p:nvPr>
            <p:ph sz="half" idx="2"/>
          </p:nvPr>
        </p:nvSpPr>
        <p:spPr>
          <a:xfrm>
            <a:off x="4915128" y="1600200"/>
            <a:ext cx="4038600" cy="4525963"/>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Watch the following </a:t>
            </a:r>
            <a:r>
              <a:rPr lang="en-GB" dirty="0">
                <a:hlinkClick r:id="rId2"/>
              </a:rPr>
              <a:t>clip</a:t>
            </a:r>
            <a:r>
              <a:rPr lang="en-GB" dirty="0"/>
              <a:t>. </a:t>
            </a:r>
          </a:p>
          <a:p>
            <a:pPr lvl="1"/>
            <a:r>
              <a:rPr lang="en-GB" dirty="0"/>
              <a:t>As you watch, note how the video demonstrates:</a:t>
            </a:r>
          </a:p>
          <a:p>
            <a:pPr lvl="2"/>
            <a:r>
              <a:rPr lang="en-GB" dirty="0"/>
              <a:t>Fixed </a:t>
            </a:r>
            <a:r>
              <a:rPr lang="en-GB" dirty="0" err="1"/>
              <a:t>mindset</a:t>
            </a:r>
            <a:endParaRPr lang="en-GB" dirty="0"/>
          </a:p>
          <a:p>
            <a:pPr lvl="2"/>
            <a:r>
              <a:rPr lang="en-GB" dirty="0"/>
              <a:t>Growth </a:t>
            </a:r>
            <a:r>
              <a:rPr lang="en-GB" dirty="0" err="1"/>
              <a:t>mindset</a:t>
            </a:r>
            <a:r>
              <a:rPr lang="en-GB" dirty="0"/>
              <a:t> </a:t>
            </a:r>
          </a:p>
          <a:p>
            <a:r>
              <a:rPr lang="en-GB" dirty="0"/>
              <a:t>Discuss how you could use this as a resource to promote the principles of growth </a:t>
            </a:r>
            <a:r>
              <a:rPr lang="en-GB" dirty="0" err="1"/>
              <a:t>mindset</a:t>
            </a:r>
            <a:r>
              <a:rPr lang="en-GB" dirty="0"/>
              <a:t> in a primary classroom. </a:t>
            </a:r>
          </a:p>
        </p:txBody>
      </p:sp>
      <p:pic>
        <p:nvPicPr>
          <p:cNvPr id="2" name="Picture 2" descr="A picture containing diagram&#10;&#10;Description automatically generated">
            <a:extLst>
              <a:ext uri="{FF2B5EF4-FFF2-40B4-BE49-F238E27FC236}">
                <a16:creationId xmlns:a16="http://schemas.microsoft.com/office/drawing/2014/main" id="{318ECF34-E09F-457B-8376-EDE0E5895332}"/>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832268" y="163683"/>
            <a:ext cx="2476271" cy="1301579"/>
          </a:xfrm>
          <a:prstGeom prst="rect">
            <a:avLst/>
          </a:prstGeom>
        </p:spPr>
      </p:pic>
      <p:sp>
        <p:nvSpPr>
          <p:cNvPr id="3" name="TextBox 2">
            <a:extLst>
              <a:ext uri="{FF2B5EF4-FFF2-40B4-BE49-F238E27FC236}">
                <a16:creationId xmlns:a16="http://schemas.microsoft.com/office/drawing/2014/main" id="{F3603065-D52E-47AC-880E-0F75FC50EAC2}"/>
              </a:ext>
            </a:extLst>
          </p:cNvPr>
          <p:cNvSpPr txBox="1"/>
          <p:nvPr/>
        </p:nvSpPr>
        <p:spPr>
          <a:xfrm>
            <a:off x="3200400" y="4148138"/>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1982657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609600" y="806365"/>
            <a:ext cx="3810000" cy="4011168"/>
          </a:xfrm>
          <a:prstGeom prst="rect">
            <a:avLst/>
          </a:prstGeom>
        </p:spPr>
        <p:txBody>
          <a:bodyPr vert="horz" lIns="91440" tIns="45720" rIns="91440" bIns="45720" rtlCol="0" anchor="t">
            <a:normAutofit fontScale="85000" lnSpcReduction="20000"/>
          </a:bodyPr>
          <a:lstStyle/>
          <a:p>
            <a:r>
              <a:rPr lang="en-GB" b="1" dirty="0" err="1"/>
              <a:t>Meddylfryd</a:t>
            </a:r>
            <a:r>
              <a:rPr lang="en-GB" b="1" dirty="0"/>
              <a:t> o </a:t>
            </a:r>
            <a:r>
              <a:rPr lang="en-GB" b="1" dirty="0" err="1"/>
              <a:t>Dŵf</a:t>
            </a:r>
            <a:r>
              <a:rPr lang="en-GB" dirty="0"/>
              <a:t>: y </a:t>
            </a:r>
            <a:r>
              <a:rPr lang="en-GB" dirty="0" err="1"/>
              <a:t>gred</a:t>
            </a:r>
            <a:r>
              <a:rPr lang="en-GB" dirty="0"/>
              <a:t> y gall </a:t>
            </a:r>
            <a:r>
              <a:rPr lang="en-GB" dirty="0" err="1"/>
              <a:t>pobl</a:t>
            </a:r>
            <a:r>
              <a:rPr lang="en-GB" dirty="0"/>
              <a:t> </a:t>
            </a:r>
            <a:r>
              <a:rPr lang="en-GB" dirty="0" err="1"/>
              <a:t>newid</a:t>
            </a:r>
            <a:r>
              <a:rPr lang="en-GB" dirty="0"/>
              <a:t> </a:t>
            </a:r>
            <a:r>
              <a:rPr lang="en-GB" dirty="0" err="1"/>
              <a:t>eu</a:t>
            </a:r>
            <a:r>
              <a:rPr lang="en-GB" dirty="0"/>
              <a:t> </a:t>
            </a:r>
            <a:r>
              <a:rPr lang="en-GB" dirty="0" err="1"/>
              <a:t>deallusrwydd</a:t>
            </a:r>
            <a:r>
              <a:rPr lang="en-GB" dirty="0"/>
              <a:t> </a:t>
            </a:r>
            <a:r>
              <a:rPr lang="en-GB" dirty="0" err="1"/>
              <a:t>trwy</a:t>
            </a:r>
            <a:r>
              <a:rPr lang="en-GB" dirty="0"/>
              <a:t> </a:t>
            </a:r>
            <a:r>
              <a:rPr lang="en-GB" dirty="0" err="1"/>
              <a:t>weithio’n</a:t>
            </a:r>
            <a:r>
              <a:rPr lang="en-GB" dirty="0"/>
              <a:t> </a:t>
            </a:r>
            <a:r>
              <a:rPr lang="en-GB" dirty="0" err="1"/>
              <a:t>galed</a:t>
            </a:r>
            <a:r>
              <a:rPr lang="en-GB" dirty="0"/>
              <a:t>, </a:t>
            </a:r>
            <a:r>
              <a:rPr lang="en-GB" dirty="0" err="1"/>
              <a:t>ymdrech</a:t>
            </a:r>
            <a:r>
              <a:rPr lang="en-GB" dirty="0"/>
              <a:t>, </a:t>
            </a:r>
            <a:r>
              <a:rPr lang="en-GB" dirty="0" err="1"/>
              <a:t>defnyddio</a:t>
            </a:r>
            <a:r>
              <a:rPr lang="en-GB" dirty="0"/>
              <a:t> </a:t>
            </a:r>
            <a:r>
              <a:rPr lang="en-GB" dirty="0" err="1"/>
              <a:t>strategaethau</a:t>
            </a:r>
            <a:r>
              <a:rPr lang="en-GB" dirty="0"/>
              <a:t> ac </a:t>
            </a:r>
            <a:r>
              <a:rPr lang="en-GB" dirty="0" err="1"/>
              <a:t>ymarfer</a:t>
            </a:r>
            <a:endParaRPr lang="en-GB" dirty="0"/>
          </a:p>
          <a:p>
            <a:endParaRPr lang="en-GB" dirty="0"/>
          </a:p>
          <a:p>
            <a:r>
              <a:rPr lang="en-GB" dirty="0" err="1"/>
              <a:t>Ond</a:t>
            </a:r>
            <a:r>
              <a:rPr lang="en-GB" dirty="0"/>
              <a:t> a </a:t>
            </a:r>
            <a:r>
              <a:rPr lang="en-GB" dirty="0" err="1"/>
              <a:t>yw</a:t>
            </a:r>
            <a:r>
              <a:rPr lang="en-GB" dirty="0"/>
              <a:t> </a:t>
            </a:r>
            <a:r>
              <a:rPr lang="en-GB" dirty="0" err="1"/>
              <a:t>deallusrwydd</a:t>
            </a:r>
            <a:r>
              <a:rPr lang="en-GB" dirty="0"/>
              <a:t> </a:t>
            </a:r>
            <a:r>
              <a:rPr lang="en-GB" dirty="0" err="1"/>
              <a:t>yn</a:t>
            </a:r>
            <a:r>
              <a:rPr lang="en-GB" dirty="0"/>
              <a:t> </a:t>
            </a:r>
            <a:r>
              <a:rPr lang="en-GB" dirty="0" err="1"/>
              <a:t>gallu</a:t>
            </a:r>
            <a:r>
              <a:rPr lang="en-GB" dirty="0"/>
              <a:t> </a:t>
            </a:r>
            <a:r>
              <a:rPr lang="en-GB" dirty="0" err="1"/>
              <a:t>newid</a:t>
            </a:r>
            <a:r>
              <a:rPr lang="en-GB" dirty="0"/>
              <a:t> </a:t>
            </a:r>
            <a:r>
              <a:rPr lang="en-GB" i="1" dirty="0" err="1"/>
              <a:t>mewn</a:t>
            </a:r>
            <a:r>
              <a:rPr lang="en-GB" i="1" dirty="0"/>
              <a:t> </a:t>
            </a:r>
            <a:r>
              <a:rPr lang="en-GB" i="1" dirty="0" err="1"/>
              <a:t>gwirionedd</a:t>
            </a:r>
            <a:r>
              <a:rPr lang="en-GB" dirty="0"/>
              <a:t>?</a:t>
            </a:r>
          </a:p>
        </p:txBody>
      </p:sp>
      <p:sp>
        <p:nvSpPr>
          <p:cNvPr id="5" name="Content Placeholder 4"/>
          <p:cNvSpPr>
            <a:spLocks noGrp="1"/>
          </p:cNvSpPr>
          <p:nvPr>
            <p:ph sz="quarter" idx="4294967295"/>
          </p:nvPr>
        </p:nvSpPr>
        <p:spPr>
          <a:xfrm>
            <a:off x="4800600" y="762000"/>
            <a:ext cx="3965448" cy="3934969"/>
          </a:xfrm>
          <a:prstGeom prst="rect">
            <a:avLst/>
          </a:prstGeom>
        </p:spPr>
        <p:txBody>
          <a:bodyPr>
            <a:normAutofit fontScale="92500" lnSpcReduction="20000"/>
          </a:bodyPr>
          <a:lstStyle/>
          <a:p>
            <a:r>
              <a:rPr lang="en-GB" b="1" dirty="0"/>
              <a:t>Growth </a:t>
            </a:r>
            <a:r>
              <a:rPr lang="en-GB" b="1" dirty="0" err="1"/>
              <a:t>mindset</a:t>
            </a:r>
            <a:r>
              <a:rPr lang="en-GB" dirty="0"/>
              <a:t>: the belief that people can change their intelligence through hard work, effort, strategy use, and practice.</a:t>
            </a:r>
          </a:p>
          <a:p>
            <a:pPr marL="0" indent="0">
              <a:buNone/>
            </a:pPr>
            <a:endParaRPr lang="en-GB" dirty="0"/>
          </a:p>
          <a:p>
            <a:r>
              <a:rPr lang="en-GB" dirty="0"/>
              <a:t> But can intelligence </a:t>
            </a:r>
            <a:r>
              <a:rPr lang="en-GB" i="1" dirty="0"/>
              <a:t>really </a:t>
            </a:r>
            <a:r>
              <a:rPr lang="en-GB" dirty="0"/>
              <a:t>change?</a:t>
            </a:r>
          </a:p>
          <a:p>
            <a:endParaRPr lang="en-GB" dirty="0"/>
          </a:p>
        </p:txBody>
      </p:sp>
      <p:pic>
        <p:nvPicPr>
          <p:cNvPr id="4098" name="Picture 2" descr="C:\Users\a.baggott\AppData\Local\Microsoft\Windows\Temporary Internet Files\Content.IE5\3WJIBTMF\Screen-shot-2015-05-11-at-13.13.0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425" y="4817533"/>
            <a:ext cx="2971410" cy="19386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5" descr="A close up of a sign&#10;&#10;Description automatically generated">
            <a:extLst>
              <a:ext uri="{FF2B5EF4-FFF2-40B4-BE49-F238E27FC236}">
                <a16:creationId xmlns:a16="http://schemas.microsoft.com/office/drawing/2014/main" id="{9750B78A-E05C-482B-8A8B-63A396D3C8A6}"/>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1242925" y="4946931"/>
            <a:ext cx="2633692" cy="1433474"/>
          </a:xfrm>
          <a:prstGeom prst="rect">
            <a:avLst/>
          </a:prstGeom>
        </p:spPr>
      </p:pic>
    </p:spTree>
    <p:extLst>
      <p:ext uri="{BB962C8B-B14F-4D97-AF65-F5344CB8AC3E}">
        <p14:creationId xmlns:p14="http://schemas.microsoft.com/office/powerpoint/2010/main" val="1241098863"/>
      </p:ext>
    </p:extLst>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Mae </a:t>
            </a:r>
            <a:r>
              <a:rPr lang="en-GB" dirty="0" err="1"/>
              <a:t>Ymennydd</a:t>
            </a:r>
            <a:r>
              <a:rPr lang="en-GB" dirty="0"/>
              <a:t> </a:t>
            </a:r>
            <a:r>
              <a:rPr lang="en-GB" dirty="0" err="1"/>
              <a:t>Yn</a:t>
            </a:r>
            <a:r>
              <a:rPr lang="en-GB" dirty="0"/>
              <a:t> </a:t>
            </a:r>
            <a:r>
              <a:rPr lang="en-GB" dirty="0" err="1"/>
              <a:t>Gallu</a:t>
            </a:r>
            <a:r>
              <a:rPr lang="en-GB" dirty="0"/>
              <a:t> </a:t>
            </a:r>
            <a:r>
              <a:rPr lang="en-GB" dirty="0" err="1"/>
              <a:t>Datblygu</a:t>
            </a:r>
            <a:r>
              <a:rPr lang="en-GB" dirty="0"/>
              <a:t/>
            </a:r>
            <a:br>
              <a:rPr lang="en-GB" dirty="0"/>
            </a:br>
            <a:r>
              <a:rPr lang="en-GB" dirty="0"/>
              <a:t>The Brain Can Get Smarter</a:t>
            </a:r>
            <a:br>
              <a:rPr lang="en-GB" dirty="0"/>
            </a:br>
            <a:endParaRPr lang="en-GB" dirty="0"/>
          </a:p>
        </p:txBody>
      </p:sp>
      <p:sp>
        <p:nvSpPr>
          <p:cNvPr id="3" name="Content Placeholder 2"/>
          <p:cNvSpPr>
            <a:spLocks noGrp="1"/>
          </p:cNvSpPr>
          <p:nvPr>
            <p:ph sz="half" idx="1"/>
          </p:nvPr>
        </p:nvSpPr>
        <p:spPr>
          <a:prstGeom prst="rect">
            <a:avLst/>
          </a:prstGeom>
        </p:spPr>
        <p:txBody>
          <a:bodyPr vert="horz" lIns="91440" tIns="45720" rIns="91440" bIns="45720" rtlCol="0" anchor="t">
            <a:normAutofit fontScale="85000" lnSpcReduction="10000"/>
          </a:bodyPr>
          <a:lstStyle/>
          <a:p>
            <a:r>
              <a:rPr lang="en-GB" dirty="0" err="1"/>
              <a:t>Mae’r</a:t>
            </a:r>
            <a:r>
              <a:rPr lang="en-GB" dirty="0"/>
              <a:t> </a:t>
            </a:r>
            <a:r>
              <a:rPr lang="en-GB" dirty="0" err="1"/>
              <a:t>ymennydd</a:t>
            </a:r>
            <a:r>
              <a:rPr lang="en-GB" dirty="0"/>
              <a:t> </a:t>
            </a:r>
            <a:r>
              <a:rPr lang="en-GB" dirty="0" err="1"/>
              <a:t>fel</a:t>
            </a:r>
            <a:r>
              <a:rPr lang="en-GB" dirty="0"/>
              <a:t> </a:t>
            </a:r>
            <a:r>
              <a:rPr lang="en-GB" dirty="0" err="1"/>
              <a:t>cyhyr</a:t>
            </a:r>
            <a:r>
              <a:rPr lang="en-GB" dirty="0"/>
              <a:t> </a:t>
            </a:r>
            <a:r>
              <a:rPr lang="en-GB" dirty="0" err="1"/>
              <a:t>sy’n</a:t>
            </a:r>
            <a:r>
              <a:rPr lang="en-GB" dirty="0"/>
              <a:t> </a:t>
            </a:r>
            <a:r>
              <a:rPr lang="en-GB" dirty="0" err="1"/>
              <a:t>gallu</a:t>
            </a:r>
            <a:r>
              <a:rPr lang="en-GB" dirty="0"/>
              <a:t> </a:t>
            </a:r>
            <a:r>
              <a:rPr lang="en-GB" dirty="0" err="1"/>
              <a:t>cryfhau</a:t>
            </a:r>
            <a:r>
              <a:rPr lang="en-GB" dirty="0"/>
              <a:t> a </a:t>
            </a:r>
            <a:r>
              <a:rPr lang="en-GB" dirty="0" err="1"/>
              <a:t>gweithio’n</a:t>
            </a:r>
            <a:r>
              <a:rPr lang="en-GB" dirty="0"/>
              <a:t> well </a:t>
            </a:r>
            <a:r>
              <a:rPr lang="en-GB" dirty="0" err="1"/>
              <a:t>wrth</a:t>
            </a:r>
            <a:r>
              <a:rPr lang="en-GB" dirty="0"/>
              <a:t> </a:t>
            </a:r>
            <a:r>
              <a:rPr lang="en-GB" dirty="0" err="1"/>
              <a:t>gael</a:t>
            </a:r>
            <a:r>
              <a:rPr lang="en-GB" dirty="0"/>
              <a:t> </a:t>
            </a:r>
            <a:r>
              <a:rPr lang="en-GB" dirty="0" err="1"/>
              <a:t>ei</a:t>
            </a:r>
            <a:r>
              <a:rPr lang="en-GB" dirty="0"/>
              <a:t> </a:t>
            </a:r>
            <a:r>
              <a:rPr lang="en-GB" dirty="0" err="1"/>
              <a:t>ymarfer</a:t>
            </a:r>
            <a:endParaRPr lang="en-GB" dirty="0"/>
          </a:p>
          <a:p>
            <a:pPr marL="68580" indent="0">
              <a:buNone/>
            </a:pPr>
            <a:endParaRPr lang="en-GB" dirty="0"/>
          </a:p>
          <a:p>
            <a:r>
              <a:rPr lang="en-GB" dirty="0" err="1"/>
              <a:t>Yn</a:t>
            </a:r>
            <a:r>
              <a:rPr lang="en-GB" dirty="0"/>
              <a:t> </a:t>
            </a:r>
            <a:r>
              <a:rPr lang="en-GB" dirty="0" err="1"/>
              <a:t>rhy</a:t>
            </a:r>
            <a:r>
              <a:rPr lang="en-GB" dirty="0"/>
              <a:t> </a:t>
            </a:r>
            <a:r>
              <a:rPr lang="en-GB" dirty="0" err="1"/>
              <a:t>aml</a:t>
            </a:r>
            <a:r>
              <a:rPr lang="en-GB" dirty="0"/>
              <a:t> </a:t>
            </a:r>
            <a:r>
              <a:rPr lang="en-GB" dirty="0" err="1"/>
              <a:t>mae</a:t>
            </a:r>
            <a:r>
              <a:rPr lang="en-GB" dirty="0"/>
              <a:t> </a:t>
            </a:r>
            <a:r>
              <a:rPr lang="en-GB" dirty="0" err="1"/>
              <a:t>disgyblion</a:t>
            </a:r>
            <a:r>
              <a:rPr lang="en-GB" dirty="0"/>
              <a:t> </a:t>
            </a:r>
            <a:r>
              <a:rPr lang="en-GB" dirty="0" err="1"/>
              <a:t>yn</a:t>
            </a:r>
            <a:r>
              <a:rPr lang="en-GB" dirty="0"/>
              <a:t> </a:t>
            </a:r>
            <a:r>
              <a:rPr lang="en-GB" dirty="0" err="1"/>
              <a:t>credu</a:t>
            </a:r>
            <a:r>
              <a:rPr lang="en-GB" dirty="0"/>
              <a:t> bod </a:t>
            </a:r>
            <a:r>
              <a:rPr lang="en-GB" dirty="0" err="1"/>
              <a:t>yr</a:t>
            </a:r>
            <a:r>
              <a:rPr lang="en-GB" dirty="0"/>
              <a:t> </a:t>
            </a:r>
            <a:r>
              <a:rPr lang="en-GB" dirty="0" err="1"/>
              <a:t>ymennydd</a:t>
            </a:r>
            <a:r>
              <a:rPr lang="en-GB" dirty="0"/>
              <a:t> </a:t>
            </a:r>
            <a:r>
              <a:rPr lang="en-GB" dirty="0" err="1"/>
              <a:t>yn</a:t>
            </a:r>
            <a:r>
              <a:rPr lang="en-GB" dirty="0"/>
              <a:t> </a:t>
            </a:r>
            <a:r>
              <a:rPr lang="en-GB" dirty="0" err="1"/>
              <a:t>sefydlog</a:t>
            </a:r>
            <a:r>
              <a:rPr lang="en-GB" dirty="0"/>
              <a:t> </a:t>
            </a:r>
            <a:r>
              <a:rPr lang="en-GB" dirty="0" err="1"/>
              <a:t>gan</a:t>
            </a:r>
            <a:r>
              <a:rPr lang="en-GB" dirty="0"/>
              <a:t> </a:t>
            </a:r>
            <a:r>
              <a:rPr lang="en-GB" dirty="0" err="1"/>
              <a:t>arwain</a:t>
            </a:r>
            <a:r>
              <a:rPr lang="en-GB" dirty="0"/>
              <a:t> </a:t>
            </a:r>
            <a:r>
              <a:rPr lang="en-GB" dirty="0" err="1"/>
              <a:t>iddynt</a:t>
            </a:r>
            <a:r>
              <a:rPr lang="en-GB" dirty="0"/>
              <a:t> </a:t>
            </a:r>
            <a:r>
              <a:rPr lang="en-GB" dirty="0" err="1"/>
              <a:t>gredu</a:t>
            </a:r>
            <a:r>
              <a:rPr lang="en-GB" dirty="0"/>
              <a:t> bod dawn a </a:t>
            </a:r>
            <a:r>
              <a:rPr lang="en-GB" dirty="0" err="1"/>
              <a:t>thalent</a:t>
            </a:r>
            <a:r>
              <a:rPr lang="en-GB" dirty="0"/>
              <a:t> </a:t>
            </a:r>
            <a:r>
              <a:rPr lang="en-GB" dirty="0" err="1"/>
              <a:t>yn</a:t>
            </a:r>
            <a:r>
              <a:rPr lang="en-GB" dirty="0"/>
              <a:t> </a:t>
            </a:r>
            <a:r>
              <a:rPr lang="en-GB" dirty="0" err="1"/>
              <a:t>nodweddion</a:t>
            </a:r>
            <a:r>
              <a:rPr lang="en-GB" dirty="0"/>
              <a:t> </a:t>
            </a:r>
            <a:r>
              <a:rPr lang="en-GB" dirty="0" err="1"/>
              <a:t>personol</a:t>
            </a:r>
            <a:r>
              <a:rPr lang="en-GB" dirty="0"/>
              <a:t> </a:t>
            </a:r>
            <a:r>
              <a:rPr lang="en-GB" dirty="0" err="1"/>
              <a:t>parhaol</a:t>
            </a:r>
            <a:r>
              <a:rPr lang="en-GB" dirty="0"/>
              <a:t> a </a:t>
            </a:r>
            <a:r>
              <a:rPr lang="en-GB" dirty="0" err="1"/>
              <a:t>fydd</a:t>
            </a:r>
            <a:r>
              <a:rPr lang="en-GB" dirty="0"/>
              <a:t> </a:t>
            </a:r>
            <a:r>
              <a:rPr lang="en-GB" dirty="0" err="1"/>
              <a:t>yn</a:t>
            </a:r>
            <a:r>
              <a:rPr lang="en-GB" dirty="0"/>
              <a:t> </a:t>
            </a:r>
            <a:r>
              <a:rPr lang="en-GB" dirty="0" err="1"/>
              <a:t>arwain</a:t>
            </a:r>
            <a:r>
              <a:rPr lang="en-GB" dirty="0"/>
              <a:t> </a:t>
            </a:r>
            <a:r>
              <a:rPr lang="en-GB" dirty="0" err="1"/>
              <a:t>yn</a:t>
            </a:r>
            <a:r>
              <a:rPr lang="en-GB" dirty="0"/>
              <a:t> </a:t>
            </a:r>
            <a:r>
              <a:rPr lang="en-GB" dirty="0" err="1"/>
              <a:t>awtomatig</a:t>
            </a:r>
            <a:r>
              <a:rPr lang="en-GB" dirty="0"/>
              <a:t> at </a:t>
            </a:r>
            <a:r>
              <a:rPr lang="en-GB" dirty="0" err="1"/>
              <a:t>lwyddiant</a:t>
            </a:r>
            <a:r>
              <a:rPr lang="en-GB" dirty="0"/>
              <a:t>.</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fontScale="85000" lnSpcReduction="10000"/>
          </a:bodyPr>
          <a:lstStyle/>
          <a:p>
            <a:r>
              <a:rPr lang="en-GB" dirty="0"/>
              <a:t>The brain is like a muscle that gets stronger and works better the more it is exercised. </a:t>
            </a:r>
          </a:p>
          <a:p>
            <a:endParaRPr lang="en-GB" dirty="0"/>
          </a:p>
          <a:p>
            <a:r>
              <a:rPr lang="en-GB" dirty="0"/>
              <a:t>Too often pupils believe the brain  is static, leading them to think talent and giftedness are permanent, unchanging personal attributes that automatically bring later success. </a:t>
            </a:r>
          </a:p>
          <a:p>
            <a:endParaRPr lang="en-GB" dirty="0"/>
          </a:p>
        </p:txBody>
      </p:sp>
      <p:pic>
        <p:nvPicPr>
          <p:cNvPr id="5" name="Picture 5" descr="Icon&#10;&#10;Description automatically generated">
            <a:extLst>
              <a:ext uri="{FF2B5EF4-FFF2-40B4-BE49-F238E27FC236}">
                <a16:creationId xmlns:a16="http://schemas.microsoft.com/office/drawing/2014/main" id="{388AE85D-D4C0-41B6-9834-A55CE8E86189}"/>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588334" y="5582220"/>
            <a:ext cx="1196386" cy="1196386"/>
          </a:xfrm>
          <a:prstGeom prst="rect">
            <a:avLst/>
          </a:prstGeom>
        </p:spPr>
      </p:pic>
    </p:spTree>
    <p:extLst>
      <p:ext uri="{BB962C8B-B14F-4D97-AF65-F5344CB8AC3E}">
        <p14:creationId xmlns:p14="http://schemas.microsoft.com/office/powerpoint/2010/main" val="2872981584"/>
      </p:ext>
    </p:extLst>
  </p:cSld>
  <p:clrMapOvr>
    <a:masterClrMapping/>
  </p:clrMapOvr>
  <p:transition spd="slow">
    <p:cov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dirty="0"/>
              <a:t>Mae </a:t>
            </a:r>
            <a:r>
              <a:rPr lang="en-GB" sz="3000" dirty="0" err="1"/>
              <a:t>Ymennydd</a:t>
            </a:r>
            <a:r>
              <a:rPr lang="en-GB" sz="3000" dirty="0"/>
              <a:t> </a:t>
            </a:r>
            <a:r>
              <a:rPr lang="en-GB" sz="3000" dirty="0" err="1"/>
              <a:t>Yn</a:t>
            </a:r>
            <a:r>
              <a:rPr lang="en-GB" sz="3000" dirty="0"/>
              <a:t> </a:t>
            </a:r>
            <a:r>
              <a:rPr lang="en-GB" sz="3000" dirty="0" err="1"/>
              <a:t>Gallu</a:t>
            </a:r>
            <a:r>
              <a:rPr lang="en-GB" sz="3000" dirty="0"/>
              <a:t> </a:t>
            </a:r>
            <a:r>
              <a:rPr lang="en-GB" sz="3000" dirty="0" err="1"/>
              <a:t>Datblygu</a:t>
            </a:r>
            <a:r>
              <a:rPr lang="en-GB" sz="3000" dirty="0"/>
              <a:t/>
            </a:r>
            <a:br>
              <a:rPr lang="en-GB" sz="3000" dirty="0"/>
            </a:br>
            <a:r>
              <a:rPr lang="en-GB" sz="3000" dirty="0"/>
              <a:t>The Brain Can Get Smarter</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lnSpcReduction="10000"/>
          </a:bodyPr>
          <a:lstStyle/>
          <a:p>
            <a:r>
              <a:rPr lang="en-GB" sz="2600" dirty="0"/>
              <a:t>Bob </a:t>
            </a:r>
            <a:r>
              <a:rPr lang="en-GB" sz="2600" dirty="0" err="1"/>
              <a:t>tro</a:t>
            </a:r>
            <a:r>
              <a:rPr lang="en-GB" sz="2600" dirty="0"/>
              <a:t> y </a:t>
            </a:r>
            <a:r>
              <a:rPr lang="en-GB" sz="2600" dirty="0" err="1"/>
              <a:t>byddwch</a:t>
            </a:r>
            <a:r>
              <a:rPr lang="en-GB" sz="2600" dirty="0"/>
              <a:t> </a:t>
            </a:r>
            <a:r>
              <a:rPr lang="en-GB" sz="2600" dirty="0" err="1"/>
              <a:t>yn</a:t>
            </a:r>
            <a:r>
              <a:rPr lang="en-GB" sz="2600" dirty="0"/>
              <a:t> </a:t>
            </a:r>
            <a:r>
              <a:rPr lang="en-GB" sz="2600" dirty="0" err="1"/>
              <a:t>gweithio’n</a:t>
            </a:r>
            <a:r>
              <a:rPr lang="en-GB" sz="2600" dirty="0"/>
              <a:t> </a:t>
            </a:r>
            <a:r>
              <a:rPr lang="en-GB" sz="2600" dirty="0" err="1"/>
              <a:t>galed</a:t>
            </a:r>
            <a:r>
              <a:rPr lang="en-GB" sz="2600" dirty="0"/>
              <a:t>, </a:t>
            </a:r>
            <a:r>
              <a:rPr lang="en-GB" sz="2600" dirty="0" err="1"/>
              <a:t>yn</a:t>
            </a:r>
            <a:r>
              <a:rPr lang="en-GB" sz="2600" dirty="0"/>
              <a:t> </a:t>
            </a:r>
            <a:r>
              <a:rPr lang="en-GB" sz="2600" dirty="0" err="1"/>
              <a:t>ymestyn</a:t>
            </a:r>
            <a:r>
              <a:rPr lang="en-GB" sz="2600" dirty="0"/>
              <a:t> </a:t>
            </a:r>
            <a:r>
              <a:rPr lang="en-GB" sz="2600" dirty="0" err="1"/>
              <a:t>eich</a:t>
            </a:r>
            <a:r>
              <a:rPr lang="en-GB" sz="2600" dirty="0"/>
              <a:t> </a:t>
            </a:r>
            <a:r>
              <a:rPr lang="en-GB" sz="2600" dirty="0" err="1"/>
              <a:t>hun</a:t>
            </a:r>
            <a:r>
              <a:rPr lang="en-GB" sz="2600" dirty="0"/>
              <a:t> ac </a:t>
            </a:r>
            <a:r>
              <a:rPr lang="en-GB" sz="2600" dirty="0" err="1"/>
              <a:t>yn</a:t>
            </a:r>
            <a:r>
              <a:rPr lang="en-GB" sz="2600" dirty="0"/>
              <a:t> </a:t>
            </a:r>
            <a:r>
              <a:rPr lang="en-GB" sz="2600" dirty="0" err="1"/>
              <a:t>dysgu</a:t>
            </a:r>
            <a:r>
              <a:rPr lang="en-GB" sz="2600" dirty="0"/>
              <a:t> </a:t>
            </a:r>
            <a:r>
              <a:rPr lang="en-GB" sz="2600" dirty="0" err="1"/>
              <a:t>rhywbeth</a:t>
            </a:r>
            <a:r>
              <a:rPr lang="en-GB" sz="2600" dirty="0"/>
              <a:t> </a:t>
            </a:r>
            <a:r>
              <a:rPr lang="en-GB" sz="2600" dirty="0" err="1"/>
              <a:t>newydd</a:t>
            </a:r>
            <a:r>
              <a:rPr lang="en-GB" sz="2600" dirty="0"/>
              <a:t> </a:t>
            </a:r>
            <a:r>
              <a:rPr lang="en-GB" sz="2600" dirty="0" err="1"/>
              <a:t>mae’r</a:t>
            </a:r>
            <a:r>
              <a:rPr lang="en-GB" sz="2600" dirty="0"/>
              <a:t> </a:t>
            </a:r>
            <a:r>
              <a:rPr lang="en-GB" sz="2600" dirty="0" err="1"/>
              <a:t>ymennydd</a:t>
            </a:r>
            <a:r>
              <a:rPr lang="en-GB" sz="2600" dirty="0"/>
              <a:t> </a:t>
            </a:r>
            <a:r>
              <a:rPr lang="en-GB" sz="2600" dirty="0" err="1"/>
              <a:t>yn</a:t>
            </a:r>
            <a:r>
              <a:rPr lang="en-GB" sz="2600" dirty="0"/>
              <a:t> </a:t>
            </a:r>
            <a:r>
              <a:rPr lang="en-GB" sz="2600" dirty="0" err="1"/>
              <a:t>ffurfio</a:t>
            </a:r>
            <a:r>
              <a:rPr lang="en-GB" sz="2600" dirty="0"/>
              <a:t> </a:t>
            </a:r>
            <a:r>
              <a:rPr lang="en-GB" sz="2600" dirty="0" err="1"/>
              <a:t>cysylltiadau</a:t>
            </a:r>
            <a:r>
              <a:rPr lang="en-GB" sz="2600" dirty="0"/>
              <a:t> </a:t>
            </a:r>
            <a:r>
              <a:rPr lang="en-GB" sz="2600" dirty="0" err="1"/>
              <a:t>newydd</a:t>
            </a:r>
            <a:r>
              <a:rPr lang="en-GB" sz="2600" dirty="0"/>
              <a:t> a </a:t>
            </a:r>
            <a:r>
              <a:rPr lang="en-GB" sz="2600" dirty="0" err="1"/>
              <a:t>dros</a:t>
            </a:r>
            <a:r>
              <a:rPr lang="en-GB" sz="2600" dirty="0"/>
              <a:t> </a:t>
            </a:r>
            <a:r>
              <a:rPr lang="en-GB" sz="2600" dirty="0" err="1"/>
              <a:t>amser</a:t>
            </a:r>
            <a:r>
              <a:rPr lang="en-GB" sz="2600" dirty="0"/>
              <a:t> </a:t>
            </a:r>
            <a:r>
              <a:rPr lang="en-GB" sz="2600" dirty="0" err="1"/>
              <a:t>byddwch</a:t>
            </a:r>
            <a:r>
              <a:rPr lang="en-GB" sz="2600" dirty="0"/>
              <a:t> </a:t>
            </a:r>
            <a:r>
              <a:rPr lang="en-GB" sz="2600" dirty="0" err="1"/>
              <a:t>yn</a:t>
            </a:r>
            <a:r>
              <a:rPr lang="en-GB" sz="2600" dirty="0"/>
              <a:t> </a:t>
            </a:r>
            <a:r>
              <a:rPr lang="en-GB" sz="2600" dirty="0" err="1"/>
              <a:t>dod</a:t>
            </a:r>
            <a:r>
              <a:rPr lang="en-GB" sz="2600" dirty="0"/>
              <a:t> </a:t>
            </a:r>
            <a:r>
              <a:rPr lang="en-GB" sz="2600" dirty="0" err="1"/>
              <a:t>yn</a:t>
            </a:r>
            <a:r>
              <a:rPr lang="en-GB" sz="2600" dirty="0"/>
              <a:t> </a:t>
            </a:r>
            <a:r>
              <a:rPr lang="en-GB" sz="2600" dirty="0" err="1"/>
              <a:t>fwy</a:t>
            </a:r>
            <a:r>
              <a:rPr lang="en-GB" sz="2600" dirty="0"/>
              <a:t> </a:t>
            </a:r>
            <a:r>
              <a:rPr lang="en-GB" sz="2600" dirty="0" err="1"/>
              <a:t>deallus</a:t>
            </a:r>
            <a:r>
              <a:rPr lang="en-GB" sz="2600" dirty="0"/>
              <a:t>.</a:t>
            </a:r>
            <a:endParaRPr lang="en-GB" sz="2600" dirty="0">
              <a:cs typeface="Calibri"/>
            </a:endParaRPr>
          </a:p>
          <a:p>
            <a:r>
              <a:rPr lang="en-GB" dirty="0"/>
              <a:t>MAE’R YMENNYDD YN HYDRIN.</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lnSpcReduction="10000"/>
          </a:bodyPr>
          <a:lstStyle/>
          <a:p>
            <a:r>
              <a:rPr lang="en-GB" dirty="0"/>
              <a:t>Every time you work hard, stretch yourself and learn something new your brain forms new connections and over time you actually become smarter. </a:t>
            </a:r>
          </a:p>
          <a:p>
            <a:r>
              <a:rPr lang="en-GB" dirty="0"/>
              <a:t>THE BRAIN IS MALLEABLE. </a:t>
            </a:r>
            <a:endParaRPr lang="en-GB" dirty="0">
              <a:cs typeface="Calibri"/>
            </a:endParaRPr>
          </a:p>
          <a:p>
            <a:endParaRPr lang="en-GB" dirty="0"/>
          </a:p>
        </p:txBody>
      </p:sp>
      <p:pic>
        <p:nvPicPr>
          <p:cNvPr id="7" name="Picture 5" descr="Icon&#10;&#10;Description automatically generated">
            <a:extLst>
              <a:ext uri="{FF2B5EF4-FFF2-40B4-BE49-F238E27FC236}">
                <a16:creationId xmlns:a16="http://schemas.microsoft.com/office/drawing/2014/main" id="{190D8FCD-ED43-4A22-B02E-1C46394CB8F8}"/>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7142724" y="5062053"/>
            <a:ext cx="1401715" cy="1401715"/>
          </a:xfrm>
          <a:prstGeom prst="rect">
            <a:avLst/>
          </a:prstGeom>
        </p:spPr>
      </p:pic>
    </p:spTree>
    <p:extLst>
      <p:ext uri="{BB962C8B-B14F-4D97-AF65-F5344CB8AC3E}">
        <p14:creationId xmlns:p14="http://schemas.microsoft.com/office/powerpoint/2010/main" val="2761759718"/>
      </p:ext>
    </p:extLst>
  </p:cSld>
  <p:clrMapOvr>
    <a:masterClrMapping/>
  </p:clrMapOvr>
  <p:transition spd="slow">
    <p:cove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So, how do we create a growth </a:t>
            </a:r>
            <a:r>
              <a:rPr lang="en-GB" sz="3600" dirty="0" err="1"/>
              <a:t>mindset</a:t>
            </a:r>
            <a:r>
              <a:rPr lang="en-GB" sz="3600" dirty="0"/>
              <a:t>?</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a:t>Mae </a:t>
            </a:r>
            <a:r>
              <a:rPr lang="en-GB" dirty="0" err="1"/>
              <a:t>athrawon</a:t>
            </a:r>
            <a:r>
              <a:rPr lang="en-GB" dirty="0"/>
              <a:t> </a:t>
            </a:r>
            <a:r>
              <a:rPr lang="en-GB" dirty="0" err="1"/>
              <a:t>yn</a:t>
            </a:r>
            <a:r>
              <a:rPr lang="en-GB" dirty="0"/>
              <a:t> </a:t>
            </a:r>
            <a:r>
              <a:rPr lang="en-GB" dirty="0" err="1"/>
              <a:t>defnyddio</a:t>
            </a:r>
            <a:r>
              <a:rPr lang="en-GB" dirty="0"/>
              <a:t> </a:t>
            </a:r>
            <a:r>
              <a:rPr lang="en-GB" dirty="0" err="1"/>
              <a:t>canmoliaeth</a:t>
            </a:r>
            <a:r>
              <a:rPr lang="en-GB" dirty="0"/>
              <a:t> </a:t>
            </a:r>
            <a:r>
              <a:rPr lang="en-GB" dirty="0" err="1"/>
              <a:t>fel</a:t>
            </a:r>
            <a:r>
              <a:rPr lang="en-GB" dirty="0"/>
              <a:t> </a:t>
            </a:r>
            <a:r>
              <a:rPr lang="en-GB" dirty="0" err="1"/>
              <a:t>ffordd</a:t>
            </a:r>
            <a:r>
              <a:rPr lang="en-GB" dirty="0"/>
              <a:t> o </a:t>
            </a:r>
            <a:r>
              <a:rPr lang="en-GB" dirty="0" err="1"/>
              <a:t>sbarduno</a:t>
            </a:r>
            <a:r>
              <a:rPr lang="en-GB" dirty="0"/>
              <a:t> a </a:t>
            </a:r>
            <a:r>
              <a:rPr lang="en-GB" dirty="0" err="1"/>
              <a:t>chefnogi</a:t>
            </a:r>
            <a:r>
              <a:rPr lang="en-GB" dirty="0"/>
              <a:t> </a:t>
            </a:r>
            <a:r>
              <a:rPr lang="en-GB" dirty="0" err="1"/>
              <a:t>disgyblion</a:t>
            </a:r>
            <a:r>
              <a:rPr lang="en-GB" dirty="0"/>
              <a:t>. </a:t>
            </a:r>
          </a:p>
          <a:p>
            <a:pPr marL="0" indent="0">
              <a:buNone/>
            </a:pPr>
            <a:endParaRPr lang="en-GB" dirty="0"/>
          </a:p>
          <a:p>
            <a:r>
              <a:rPr lang="en-GB" dirty="0"/>
              <a:t>OND… </a:t>
            </a:r>
            <a:r>
              <a:rPr lang="en-GB" dirty="0" err="1"/>
              <a:t>mae</a:t>
            </a:r>
            <a:r>
              <a:rPr lang="en-GB" dirty="0"/>
              <a:t> </a:t>
            </a:r>
            <a:r>
              <a:rPr lang="en-GB" dirty="0" err="1"/>
              <a:t>elfen</a:t>
            </a:r>
            <a:r>
              <a:rPr lang="en-GB" dirty="0"/>
              <a:t> </a:t>
            </a:r>
            <a:r>
              <a:rPr lang="en-GB" dirty="0" err="1"/>
              <a:t>i’w</a:t>
            </a:r>
            <a:r>
              <a:rPr lang="en-GB" dirty="0"/>
              <a:t> </a:t>
            </a:r>
            <a:r>
              <a:rPr lang="en-GB" dirty="0" err="1"/>
              <a:t>osgoi</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dirty="0"/>
              <a:t>Teachers often use praise as a way to encourage and support pupils.</a:t>
            </a:r>
          </a:p>
          <a:p>
            <a:r>
              <a:rPr lang="en-GB" dirty="0"/>
              <a:t>BUT… it does come with a caveat! </a:t>
            </a:r>
          </a:p>
          <a:p>
            <a:endParaRPr lang="en-GB" dirty="0">
              <a:hlinkClick r:id="rId2"/>
            </a:endParaRPr>
          </a:p>
          <a:p>
            <a:r>
              <a:rPr lang="en-GB" dirty="0">
                <a:hlinkClick r:id="rId2"/>
              </a:rPr>
              <a:t>Praise Theory </a:t>
            </a:r>
            <a:r>
              <a:rPr lang="en-GB" dirty="0"/>
              <a:t> </a:t>
            </a:r>
          </a:p>
        </p:txBody>
      </p:sp>
    </p:spTree>
    <p:extLst>
      <p:ext uri="{BB962C8B-B14F-4D97-AF65-F5344CB8AC3E}">
        <p14:creationId xmlns:p14="http://schemas.microsoft.com/office/powerpoint/2010/main" val="318007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True or False? </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gallu</a:t>
            </a:r>
            <a:r>
              <a:rPr lang="en-GB" dirty="0">
                <a:solidFill>
                  <a:schemeClr val="tx1">
                    <a:lumMod val="50000"/>
                  </a:schemeClr>
                </a:solidFill>
              </a:rPr>
              <a:t> </a:t>
            </a:r>
            <a:r>
              <a:rPr lang="en-GB" dirty="0" err="1">
                <a:solidFill>
                  <a:schemeClr val="tx1">
                    <a:lumMod val="50000"/>
                  </a:schemeClr>
                </a:solidFill>
              </a:rPr>
              <a:t>uwch</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fwy</a:t>
            </a:r>
            <a:r>
              <a:rPr lang="en-GB" dirty="0">
                <a:solidFill>
                  <a:schemeClr val="tx1">
                    <a:lumMod val="50000"/>
                  </a:schemeClr>
                </a:solidFill>
              </a:rPr>
              <a:t> </a:t>
            </a:r>
            <a:r>
              <a:rPr lang="en-GB" dirty="0" err="1">
                <a:solidFill>
                  <a:schemeClr val="tx1">
                    <a:lumMod val="50000"/>
                  </a:schemeClr>
                </a:solidFill>
              </a:rPr>
              <a:t>tebygol</a:t>
            </a:r>
            <a:r>
              <a:rPr lang="en-GB" dirty="0">
                <a:solidFill>
                  <a:schemeClr val="tx1">
                    <a:lumMod val="50000"/>
                  </a:schemeClr>
                </a:solidFill>
              </a:rPr>
              <a:t> o </a:t>
            </a:r>
            <a:r>
              <a:rPr lang="en-GB" dirty="0" err="1">
                <a:solidFill>
                  <a:schemeClr val="tx1">
                    <a:lumMod val="50000"/>
                  </a:schemeClr>
                </a:solidFill>
              </a:rPr>
              <a:t>arddangos</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a:t>
            </a:r>
            <a:r>
              <a:rPr lang="en-GB" dirty="0">
                <a:solidFill>
                  <a:schemeClr val="accent3">
                    <a:lumMod val="50000"/>
                  </a:schemeClr>
                </a:solidFill>
              </a:rPr>
              <a:t/>
            </a:r>
            <a:br>
              <a:rPr lang="en-GB" dirty="0">
                <a:solidFill>
                  <a:schemeClr val="accent3">
                    <a:lumMod val="50000"/>
                  </a:schemeClr>
                </a:solidFill>
              </a:rPr>
            </a:br>
            <a:endParaRPr lang="en-GB" dirty="0">
              <a:solidFill>
                <a:schemeClr val="accent3">
                  <a:lumMod val="50000"/>
                </a:schemeClr>
              </a:solidFill>
            </a:endParaRPr>
          </a:p>
          <a:p>
            <a:r>
              <a:rPr lang="en-GB" dirty="0" err="1">
                <a:solidFill>
                  <a:schemeClr val="accent3">
                    <a:lumMod val="50000"/>
                  </a:schemeClr>
                </a:solidFill>
              </a:rPr>
              <a:t>Anwir</a:t>
            </a:r>
            <a:r>
              <a:rPr lang="en-GB" dirty="0">
                <a:solidFill>
                  <a:schemeClr val="accent3">
                    <a:lumMod val="50000"/>
                  </a:schemeClr>
                </a:solidFill>
              </a:rPr>
              <a:t> - </a:t>
            </a:r>
            <a:r>
              <a:rPr lang="en-GB" dirty="0"/>
              <a:t>NID </a:t>
            </a:r>
            <a:r>
              <a:rPr lang="en-GB" dirty="0" err="1"/>
              <a:t>yw</a:t>
            </a:r>
            <a:r>
              <a:rPr lang="en-GB" dirty="0"/>
              <a:t> </a:t>
            </a:r>
            <a:r>
              <a:rPr lang="en-GB" dirty="0" err="1"/>
              <a:t>Hyder</a:t>
            </a:r>
            <a:r>
              <a:rPr lang="en-GB" dirty="0"/>
              <a:t> a </a:t>
            </a:r>
            <a:r>
              <a:rPr lang="en-GB" dirty="0" err="1"/>
              <a:t>Thŵf</a:t>
            </a:r>
            <a:r>
              <a:rPr lang="en-GB" dirty="0"/>
              <a:t> </a:t>
            </a:r>
            <a:r>
              <a:rPr lang="en-GB" dirty="0" err="1"/>
              <a:t>yr</a:t>
            </a:r>
            <a:r>
              <a:rPr lang="en-GB" dirty="0"/>
              <a:t> un </a:t>
            </a:r>
            <a:r>
              <a:rPr lang="en-GB" dirty="0" err="1"/>
              <a:t>peth</a:t>
            </a:r>
            <a:r>
              <a:rPr lang="en-GB" dirty="0"/>
              <a:t>.</a:t>
            </a:r>
            <a:br>
              <a:rPr lang="en-GB" dirty="0"/>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Students with high ability are more likely to display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a:t>
            </a:r>
            <a:r>
              <a:rPr lang="en-GB" dirty="0"/>
              <a:t>Confidence and Growth are NOT the same.</a:t>
            </a:r>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4937" t="27543" r="14231" b="19661"/>
          <a:stretch/>
        </p:blipFill>
        <p:spPr bwMode="auto">
          <a:xfrm>
            <a:off x="303342" y="404664"/>
            <a:ext cx="850146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546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normAutofit lnSpcReduction="10000"/>
          </a:bodyPr>
          <a:lstStyle/>
          <a:p>
            <a:r>
              <a:rPr lang="en-GB" dirty="0">
                <a:solidFill>
                  <a:schemeClr val="tx1">
                    <a:lumMod val="50000"/>
                  </a:schemeClr>
                </a:solidFill>
              </a:rPr>
              <a:t>Mae </a:t>
            </a:r>
            <a:r>
              <a:rPr lang="en-GB" dirty="0" err="1">
                <a:solidFill>
                  <a:schemeClr val="tx1">
                    <a:lumMod val="50000"/>
                  </a:schemeClr>
                </a:solidFill>
              </a:rPr>
              <a:t>llwyddo</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yr</a:t>
            </a:r>
            <a:r>
              <a:rPr lang="en-GB" dirty="0">
                <a:solidFill>
                  <a:schemeClr val="tx1">
                    <a:lumMod val="50000"/>
                  </a:schemeClr>
                </a:solidFill>
              </a:rPr>
              <a:t> </a:t>
            </a:r>
            <a:r>
              <a:rPr lang="en-GB" dirty="0" err="1">
                <a:solidFill>
                  <a:schemeClr val="tx1">
                    <a:lumMod val="50000"/>
                  </a:schemeClr>
                </a:solidFill>
              </a:rPr>
              <a:t>ysgol</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magu</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Nid</a:t>
            </a:r>
            <a:r>
              <a:rPr lang="en-GB" dirty="0">
                <a:solidFill>
                  <a:schemeClr val="tx1">
                    <a:lumMod val="50000"/>
                  </a:schemeClr>
                </a:solidFill>
              </a:rPr>
              <a:t> </a:t>
            </a:r>
            <a:r>
              <a:rPr lang="en-GB" dirty="0" err="1">
                <a:solidFill>
                  <a:schemeClr val="tx1">
                    <a:lumMod val="50000"/>
                  </a:schemeClr>
                </a:solidFill>
              </a:rPr>
              <a:t>oes</a:t>
            </a:r>
            <a:r>
              <a:rPr lang="en-GB" dirty="0">
                <a:solidFill>
                  <a:schemeClr val="tx1">
                    <a:lumMod val="50000"/>
                  </a:schemeClr>
                </a:solidFill>
              </a:rPr>
              <a:t> </a:t>
            </a:r>
            <a:r>
              <a:rPr lang="en-GB" dirty="0" err="1">
                <a:solidFill>
                  <a:schemeClr val="tx1">
                    <a:lumMod val="50000"/>
                  </a:schemeClr>
                </a:solidFill>
              </a:rPr>
              <a:t>cyswllt</a:t>
            </a:r>
            <a:r>
              <a:rPr lang="en-GB" dirty="0">
                <a:solidFill>
                  <a:schemeClr val="tx1">
                    <a:lumMod val="50000"/>
                  </a:schemeClr>
                </a:solidFill>
              </a:rPr>
              <a:t> </a:t>
            </a:r>
            <a:r>
              <a:rPr lang="en-GB" dirty="0" err="1">
                <a:solidFill>
                  <a:schemeClr val="tx1">
                    <a:lumMod val="50000"/>
                  </a:schemeClr>
                </a:solidFill>
              </a:rPr>
              <a:t>rhwng</a:t>
            </a:r>
            <a:r>
              <a:rPr lang="en-GB" dirty="0">
                <a:solidFill>
                  <a:schemeClr val="tx1">
                    <a:lumMod val="50000"/>
                  </a:schemeClr>
                </a:solidFill>
              </a:rPr>
              <a:t> </a:t>
            </a:r>
            <a:r>
              <a:rPr lang="en-GB" dirty="0" err="1">
                <a:solidFill>
                  <a:schemeClr val="tx1">
                    <a:lumMod val="50000"/>
                  </a:schemeClr>
                </a:solidFill>
              </a:rPr>
              <a:t>llwyddiant</a:t>
            </a:r>
            <a:r>
              <a:rPr lang="en-GB" dirty="0">
                <a:solidFill>
                  <a:schemeClr val="tx1">
                    <a:lumMod val="50000"/>
                  </a:schemeClr>
                </a:solidFill>
              </a:rPr>
              <a:t> </a:t>
            </a:r>
            <a:r>
              <a:rPr lang="en-GB" altLang="en-US" dirty="0" err="1"/>
              <a:t>disgyblion</a:t>
            </a:r>
            <a:r>
              <a:rPr lang="en-GB" altLang="en-US" dirty="0"/>
              <a:t> a </a:t>
            </a:r>
            <a:r>
              <a:rPr lang="en-GB" altLang="en-US" dirty="0" err="1"/>
              <a:t>cael</a:t>
            </a:r>
            <a:r>
              <a:rPr lang="en-GB" altLang="en-US" dirty="0"/>
              <a:t> </a:t>
            </a:r>
            <a:r>
              <a:rPr lang="en-GB" altLang="en-US" dirty="0" err="1"/>
              <a:t>ei</a:t>
            </a:r>
            <a:r>
              <a:rPr lang="en-GB" altLang="en-US" dirty="0"/>
              <a:t> </a:t>
            </a:r>
            <a:r>
              <a:rPr lang="en-GB" altLang="en-US" dirty="0" err="1"/>
              <a:t>ysgogi</a:t>
            </a:r>
            <a:r>
              <a:rPr lang="en-GB" altLang="en-US" dirty="0"/>
              <a:t> </a:t>
            </a:r>
            <a:r>
              <a:rPr lang="en-GB" altLang="en-US" dirty="0" err="1"/>
              <a:t>i</a:t>
            </a:r>
            <a:r>
              <a:rPr lang="en-GB" altLang="en-US" dirty="0"/>
              <a:t> </a:t>
            </a:r>
            <a:r>
              <a:rPr lang="en-GB" altLang="en-US" dirty="0" err="1"/>
              <a:t>chwilio</a:t>
            </a:r>
            <a:r>
              <a:rPr lang="en-GB" altLang="en-US" dirty="0"/>
              <a:t> her </a:t>
            </a:r>
            <a:r>
              <a:rPr lang="en-GB" altLang="en-US" dirty="0" err="1"/>
              <a:t>newydd</a:t>
            </a:r>
            <a:r>
              <a:rPr lang="en-GB" altLang="en-US" dirty="0"/>
              <a:t>. </a:t>
            </a:r>
            <a:r>
              <a:rPr lang="en-GB" dirty="0">
                <a:solidFill>
                  <a:schemeClr val="accent3">
                    <a:lumMod val="50000"/>
                  </a:schemeClr>
                </a:solidFill>
              </a:rPr>
              <a:t/>
            </a:r>
            <a:br>
              <a:rPr lang="en-GB" dirty="0">
                <a:solidFill>
                  <a:schemeClr val="accent3">
                    <a:lumMod val="50000"/>
                  </a:schemeClr>
                </a:solidFill>
              </a:rPr>
            </a:br>
            <a:endParaRPr lang="en-GB" dirty="0"/>
          </a:p>
        </p:txBody>
      </p:sp>
      <p:sp>
        <p:nvSpPr>
          <p:cNvPr id="4" name="Content Placeholder 3"/>
          <p:cNvSpPr>
            <a:spLocks noGrp="1"/>
          </p:cNvSpPr>
          <p:nvPr>
            <p:ph sz="half" idx="2"/>
          </p:nvPr>
        </p:nvSpPr>
        <p:spPr/>
        <p:txBody>
          <a:bodyPr>
            <a:normAutofit lnSpcReduction="10000"/>
          </a:bodyPr>
          <a:lstStyle/>
          <a:p>
            <a:r>
              <a:rPr lang="en-GB" dirty="0">
                <a:solidFill>
                  <a:schemeClr val="accent3">
                    <a:lumMod val="50000"/>
                  </a:schemeClr>
                </a:solidFill>
              </a:rPr>
              <a:t>Success in school directly fosters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success does not encourage you to seek out more challenging tasks! </a:t>
            </a:r>
          </a:p>
          <a:p>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076" t="15678" r="11018" b="21610"/>
          <a:stretch/>
        </p:blipFill>
        <p:spPr bwMode="auto">
          <a:xfrm>
            <a:off x="392130" y="188640"/>
            <a:ext cx="835974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244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Gwir neu </a:t>
            </a:r>
            <a:r>
              <a:rPr lang="en-GB" dirty="0" err="1"/>
              <a:t>gau</a:t>
            </a:r>
            <a:r>
              <a:rPr lang="en-GB" dirty="0"/>
              <a:t>? / True or False?</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a:solidFill>
                  <a:schemeClr val="tx1">
                    <a:lumMod val="50000"/>
                  </a:schemeClr>
                </a:solidFill>
              </a:rPr>
              <a:t>Mae </a:t>
            </a:r>
            <a:r>
              <a:rPr lang="en-GB" dirty="0" err="1">
                <a:solidFill>
                  <a:schemeClr val="tx1">
                    <a:lumMod val="50000"/>
                  </a:schemeClr>
                </a:solidFill>
              </a:rPr>
              <a:t>hyder</a:t>
            </a:r>
            <a:r>
              <a:rPr lang="en-GB" dirty="0">
                <a:solidFill>
                  <a:schemeClr val="tx1">
                    <a:lumMod val="50000"/>
                  </a:schemeClr>
                </a:solidFill>
              </a:rPr>
              <a:t>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eu</a:t>
            </a:r>
            <a:r>
              <a:rPr lang="en-GB" dirty="0">
                <a:solidFill>
                  <a:schemeClr val="tx1">
                    <a:lumMod val="50000"/>
                  </a:schemeClr>
                </a:solidFill>
              </a:rPr>
              <a:t> </a:t>
            </a:r>
            <a:r>
              <a:rPr lang="en-GB" dirty="0" err="1">
                <a:solidFill>
                  <a:schemeClr val="tx1">
                    <a:lumMod val="50000"/>
                  </a:schemeClr>
                </a:solidFill>
              </a:rPr>
              <a:t>deallusrwydd</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allweddol</a:t>
            </a:r>
            <a:r>
              <a:rPr lang="en-GB" dirty="0">
                <a:solidFill>
                  <a:schemeClr val="tx1">
                    <a:lumMod val="50000"/>
                  </a:schemeClr>
                </a:solidFill>
              </a:rPr>
              <a:t> </a:t>
            </a:r>
            <a:r>
              <a:rPr lang="en-GB" dirty="0" err="1">
                <a:solidFill>
                  <a:schemeClr val="tx1">
                    <a:lumMod val="50000"/>
                  </a:schemeClr>
                </a:solidFill>
              </a:rPr>
              <a:t>ar</a:t>
            </a:r>
            <a:r>
              <a:rPr lang="en-GB" dirty="0">
                <a:solidFill>
                  <a:schemeClr val="tx1">
                    <a:lumMod val="50000"/>
                  </a:schemeClr>
                </a:solidFill>
              </a:rPr>
              <a:t> </a:t>
            </a:r>
            <a:r>
              <a:rPr lang="en-GB" dirty="0" err="1">
                <a:solidFill>
                  <a:schemeClr val="tx1">
                    <a:lumMod val="50000"/>
                  </a:schemeClr>
                </a:solidFill>
              </a:rPr>
              <a:t>gyfer</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Pam? </a:t>
            </a:r>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dirty="0">
                <a:solidFill>
                  <a:schemeClr val="accent3">
                    <a:lumMod val="50000"/>
                  </a:schemeClr>
                </a:solidFill>
              </a:rPr>
              <a:t>Students’ confidence in their intelligence is the key to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Why? </a:t>
            </a:r>
            <a:endParaRPr lang="en-GB" dirty="0"/>
          </a:p>
        </p:txBody>
      </p:sp>
    </p:spTree>
    <p:extLst>
      <p:ext uri="{BB962C8B-B14F-4D97-AF65-F5344CB8AC3E}">
        <p14:creationId xmlns:p14="http://schemas.microsoft.com/office/powerpoint/2010/main" val="327762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rhoi</a:t>
            </a:r>
            <a:r>
              <a:rPr lang="en-GB" dirty="0">
                <a:solidFill>
                  <a:schemeClr val="tx1">
                    <a:lumMod val="50000"/>
                  </a:schemeClr>
                </a:solidFill>
              </a:rPr>
              <a:t> clod </a:t>
            </a:r>
            <a:r>
              <a:rPr lang="en-GB" dirty="0" err="1">
                <a:solidFill>
                  <a:schemeClr val="tx1">
                    <a:lumMod val="50000"/>
                  </a:schemeClr>
                </a:solidFill>
              </a:rPr>
              <a:t>i</a:t>
            </a:r>
            <a:r>
              <a:rPr lang="en-GB" dirty="0">
                <a:solidFill>
                  <a:schemeClr val="tx1">
                    <a:lumMod val="50000"/>
                  </a:schemeClr>
                </a:solidFill>
              </a:rPr>
              <a:t> </a:t>
            </a:r>
            <a:r>
              <a:rPr lang="en-GB" dirty="0" err="1">
                <a:solidFill>
                  <a:schemeClr val="tx1">
                    <a:lumMod val="50000"/>
                  </a:schemeClr>
                </a:solidFill>
              </a:rPr>
              <a:t>ddeallusrwydd</a:t>
            </a:r>
            <a:r>
              <a:rPr lang="en-GB" dirty="0">
                <a:solidFill>
                  <a:schemeClr val="tx1">
                    <a:lumMod val="50000"/>
                  </a:schemeClr>
                </a:solidFill>
              </a:rPr>
              <a:t> </a:t>
            </a:r>
            <a:r>
              <a:rPr lang="en-GB" dirty="0" err="1">
                <a:solidFill>
                  <a:schemeClr val="tx1">
                    <a:lumMod val="50000"/>
                  </a:schemeClr>
                </a:solidFill>
              </a:rPr>
              <a:t>plentyn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annog</a:t>
            </a:r>
            <a:r>
              <a:rPr lang="en-GB" dirty="0">
                <a:solidFill>
                  <a:schemeClr val="tx1">
                    <a:lumMod val="50000"/>
                  </a:schemeClr>
                </a:solidFill>
              </a:rPr>
              <a:t> </a:t>
            </a:r>
            <a:r>
              <a:rPr lang="en-GB" dirty="0" err="1">
                <a:solidFill>
                  <a:schemeClr val="tx1">
                    <a:lumMod val="50000"/>
                  </a:schemeClr>
                </a:solidFill>
              </a:rPr>
              <a:t>nodweddion</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mae’n</a:t>
            </a:r>
            <a:r>
              <a:rPr lang="en-GB" dirty="0">
                <a:solidFill>
                  <a:schemeClr val="tx1">
                    <a:lumMod val="50000"/>
                  </a:schemeClr>
                </a:solidFill>
              </a:rPr>
              <a:t> </a:t>
            </a:r>
            <a:r>
              <a:rPr lang="en-GB" dirty="0" err="1">
                <a:solidFill>
                  <a:schemeClr val="tx1">
                    <a:lumMod val="50000"/>
                  </a:schemeClr>
                </a:solidFill>
              </a:rPr>
              <a:t>achosu’r</a:t>
            </a:r>
            <a:r>
              <a:rPr lang="en-GB" dirty="0">
                <a:solidFill>
                  <a:schemeClr val="tx1">
                    <a:lumMod val="50000"/>
                  </a:schemeClr>
                </a:solidFill>
              </a:rPr>
              <a:t> </a:t>
            </a:r>
            <a:r>
              <a:rPr lang="en-GB" dirty="0" err="1">
                <a:solidFill>
                  <a:schemeClr val="tx1">
                    <a:lumMod val="50000"/>
                  </a:schemeClr>
                </a:solidFill>
              </a:rPr>
              <a:t>gyferbyn</a:t>
            </a:r>
            <a:r>
              <a:rPr lang="en-GB" dirty="0">
                <a:solidFill>
                  <a:schemeClr val="tx1">
                    <a:lumMod val="50000"/>
                  </a:schemeClr>
                </a:solidFill>
              </a:rPr>
              <a:t>! </a:t>
            </a:r>
            <a:br>
              <a:rPr lang="en-GB" dirty="0">
                <a:solidFill>
                  <a:schemeClr val="tx1">
                    <a:lumMod val="50000"/>
                  </a:schemeClr>
                </a:solidFill>
              </a:rPr>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Particularly praising a student’s intelligence, encourages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this can in fact cause the opposite! </a:t>
            </a:r>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1440" t="14619" r="14036" b="19915"/>
          <a:stretch/>
        </p:blipFill>
        <p:spPr bwMode="auto">
          <a:xfrm>
            <a:off x="251520" y="188640"/>
            <a:ext cx="8634201"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016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2739" y="185662"/>
            <a:ext cx="11165808" cy="1143000"/>
          </a:xfrm>
        </p:spPr>
        <p:txBody>
          <a:bodyPr>
            <a:normAutofit fontScale="90000"/>
          </a:bodyPr>
          <a:lstStyle/>
          <a:p>
            <a:r>
              <a:rPr lang="en-GB" dirty="0" err="1"/>
              <a:t>Newid</a:t>
            </a:r>
            <a:r>
              <a:rPr lang="en-GB" dirty="0"/>
              <a:t> </a:t>
            </a:r>
            <a:r>
              <a:rPr lang="en-GB" dirty="0" err="1"/>
              <a:t>eich</a:t>
            </a:r>
            <a:r>
              <a:rPr lang="en-GB" dirty="0"/>
              <a:t> </a:t>
            </a:r>
            <a:r>
              <a:rPr lang="en-GB" dirty="0" err="1"/>
              <a:t>Meddylfryd</a:t>
            </a:r>
            <a:r>
              <a:rPr lang="en-GB" dirty="0"/>
              <a:t>/</a:t>
            </a:r>
            <a:r>
              <a:rPr lang="en-US" dirty="0"/>
              <a:t/>
            </a:r>
            <a:br>
              <a:rPr lang="en-US" dirty="0"/>
            </a:br>
            <a:r>
              <a:rPr lang="en-GB" dirty="0"/>
              <a:t>                                                    Changing your Mindset</a:t>
            </a:r>
          </a:p>
        </p:txBody>
      </p:sp>
      <p:sp>
        <p:nvSpPr>
          <p:cNvPr id="3" name="Content Placeholder 2"/>
          <p:cNvSpPr>
            <a:spLocks noGrp="1"/>
          </p:cNvSpPr>
          <p:nvPr>
            <p:ph sz="half" idx="1"/>
          </p:nvPr>
        </p:nvSpPr>
        <p:spPr>
          <a:xfrm>
            <a:off x="179512" y="1628800"/>
            <a:ext cx="4316288" cy="499715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0" indent="0">
              <a:buNone/>
            </a:pPr>
            <a:r>
              <a:rPr lang="en-GB" sz="2400" dirty="0" err="1"/>
              <a:t>Camau</a:t>
            </a:r>
            <a:r>
              <a:rPr lang="en-GB" sz="2400" dirty="0"/>
              <a:t> </a:t>
            </a:r>
            <a:r>
              <a:rPr lang="en-GB" sz="2400" dirty="0" err="1"/>
              <a:t>i</a:t>
            </a:r>
            <a:r>
              <a:rPr lang="en-GB" sz="2400" dirty="0"/>
              <a:t> </a:t>
            </a:r>
            <a:r>
              <a:rPr lang="en-GB" sz="2400" dirty="0" err="1"/>
              <a:t>newid</a:t>
            </a:r>
            <a:r>
              <a:rPr lang="en-GB" sz="2400" dirty="0"/>
              <a:t> </a:t>
            </a:r>
            <a:r>
              <a:rPr lang="en-GB" sz="2400" dirty="0" err="1"/>
              <a:t>eich</a:t>
            </a:r>
            <a:r>
              <a:rPr lang="en-GB" sz="2400" dirty="0"/>
              <a:t> </a:t>
            </a:r>
            <a:r>
              <a:rPr lang="en-GB" sz="2400" dirty="0" err="1"/>
              <a:t>meddylfryd</a:t>
            </a:r>
            <a:endParaRPr lang="en-GB" sz="2400">
              <a:cs typeface="Calibri"/>
            </a:endParaRPr>
          </a:p>
          <a:p>
            <a:pPr lvl="1" indent="-342900"/>
            <a:r>
              <a:rPr lang="en-GB" b="1" dirty="0"/>
              <a:t>Cam 1</a:t>
            </a:r>
            <a:r>
              <a:rPr lang="en-GB" dirty="0"/>
              <a:t>: </a:t>
            </a:r>
            <a:r>
              <a:rPr lang="en-GB" dirty="0" err="1"/>
              <a:t>Dysgu</a:t>
            </a:r>
            <a:r>
              <a:rPr lang="en-GB" dirty="0"/>
              <a:t> </a:t>
            </a:r>
            <a:r>
              <a:rPr lang="en-GB" dirty="0" err="1"/>
              <a:t>gwrando</a:t>
            </a:r>
            <a:r>
              <a:rPr lang="en-GB" dirty="0"/>
              <a:t> </a:t>
            </a:r>
            <a:r>
              <a:rPr lang="en-GB" dirty="0" err="1"/>
              <a:t>ar</a:t>
            </a:r>
            <a:r>
              <a:rPr lang="en-GB" dirty="0"/>
              <a:t> y </a:t>
            </a:r>
            <a:r>
              <a:rPr lang="en-GB" dirty="0" err="1"/>
              <a:t>llais</a:t>
            </a:r>
            <a:r>
              <a:rPr lang="en-GB" dirty="0"/>
              <a:t> </a:t>
            </a:r>
            <a:r>
              <a:rPr lang="en-GB" dirty="0" err="1"/>
              <a:t>meddylfryd</a:t>
            </a:r>
            <a:r>
              <a:rPr lang="en-GB" dirty="0"/>
              <a:t> </a:t>
            </a:r>
            <a:r>
              <a:rPr lang="en-GB" dirty="0" err="1"/>
              <a:t>sefydlog</a:t>
            </a:r>
            <a:endParaRPr lang="en-GB">
              <a:cs typeface="Calibri"/>
            </a:endParaRPr>
          </a:p>
          <a:p>
            <a:pPr lvl="1" indent="-342900"/>
            <a:r>
              <a:rPr lang="en-GB" b="1" dirty="0"/>
              <a:t>Cam 2</a:t>
            </a:r>
            <a:r>
              <a:rPr lang="en-GB" dirty="0"/>
              <a:t>: </a:t>
            </a:r>
            <a:r>
              <a:rPr lang="en-GB" dirty="0" err="1"/>
              <a:t>adnabod</a:t>
            </a:r>
            <a:r>
              <a:rPr lang="en-GB" dirty="0"/>
              <a:t> bod </a:t>
            </a:r>
            <a:r>
              <a:rPr lang="en-GB" dirty="0" err="1"/>
              <a:t>dewis</a:t>
            </a:r>
            <a:r>
              <a:rPr lang="en-GB" dirty="0"/>
              <a:t> </a:t>
            </a:r>
            <a:r>
              <a:rPr lang="en-GB" dirty="0" err="1"/>
              <a:t>i</a:t>
            </a:r>
            <a:r>
              <a:rPr lang="en-GB" dirty="0"/>
              <a:t> </a:t>
            </a:r>
            <a:r>
              <a:rPr lang="en-GB" dirty="0" err="1"/>
              <a:t>gael</a:t>
            </a:r>
            <a:endParaRPr lang="en-GB">
              <a:cs typeface="Calibri"/>
            </a:endParaRPr>
          </a:p>
          <a:p>
            <a:pPr lvl="1" indent="-342900"/>
            <a:r>
              <a:rPr lang="en-GB" b="1" dirty="0"/>
              <a:t>Cam 3:</a:t>
            </a:r>
            <a:r>
              <a:rPr lang="en-GB" dirty="0"/>
              <a:t> </a:t>
            </a:r>
            <a:r>
              <a:rPr lang="en-GB" dirty="0" err="1"/>
              <a:t>Siaradwch</a:t>
            </a:r>
            <a:r>
              <a:rPr lang="en-GB" dirty="0"/>
              <a:t> </a:t>
            </a:r>
            <a:r>
              <a:rPr lang="en-GB" dirty="0" err="1"/>
              <a:t>nol</a:t>
            </a:r>
            <a:r>
              <a:rPr lang="en-GB" dirty="0"/>
              <a:t> </a:t>
            </a:r>
            <a:r>
              <a:rPr lang="en-GB" dirty="0" err="1"/>
              <a:t>gyda</a:t>
            </a:r>
            <a:r>
              <a:rPr lang="en-GB" dirty="0"/>
              <a:t> </a:t>
            </a:r>
            <a:r>
              <a:rPr lang="en-GB" dirty="0" err="1"/>
              <a:t>llais</a:t>
            </a:r>
            <a:r>
              <a:rPr lang="en-GB" dirty="0"/>
              <a:t> </a:t>
            </a:r>
            <a:r>
              <a:rPr lang="en-GB" dirty="0" err="1"/>
              <a:t>meddylfryd</a:t>
            </a:r>
            <a:r>
              <a:rPr lang="en-GB" dirty="0"/>
              <a:t> </a:t>
            </a:r>
            <a:r>
              <a:rPr lang="en-GB" dirty="0" err="1"/>
              <a:t>tŵf</a:t>
            </a:r>
            <a:endParaRPr lang="en-GB">
              <a:cs typeface="Calibri"/>
            </a:endParaRPr>
          </a:p>
          <a:p>
            <a:pPr lvl="1" indent="-342900"/>
            <a:r>
              <a:rPr lang="en-GB" b="1" dirty="0"/>
              <a:t>Cam 4:</a:t>
            </a:r>
            <a:r>
              <a:rPr lang="en-GB" dirty="0"/>
              <a:t> </a:t>
            </a:r>
            <a:r>
              <a:rPr lang="en-GB" dirty="0" err="1"/>
              <a:t>Gweithredwch</a:t>
            </a:r>
            <a:r>
              <a:rPr lang="en-GB" dirty="0"/>
              <a:t> </a:t>
            </a:r>
            <a:r>
              <a:rPr lang="en-GB" dirty="0" err="1"/>
              <a:t>yn</a:t>
            </a:r>
            <a:r>
              <a:rPr lang="en-GB" dirty="0"/>
              <a:t> </a:t>
            </a:r>
            <a:r>
              <a:rPr lang="en-GB" dirty="0" err="1"/>
              <a:t>ôl</a:t>
            </a:r>
            <a:r>
              <a:rPr lang="en-GB" dirty="0"/>
              <a:t> y </a:t>
            </a:r>
            <a:r>
              <a:rPr lang="en-GB" dirty="0" err="1"/>
              <a:t>meddylfryd</a:t>
            </a:r>
            <a:r>
              <a:rPr lang="en-GB" dirty="0"/>
              <a:t> </a:t>
            </a:r>
            <a:r>
              <a:rPr lang="en-GB" dirty="0" err="1"/>
              <a:t>tŵf</a:t>
            </a:r>
            <a:endParaRPr lang="en-GB" dirty="0"/>
          </a:p>
        </p:txBody>
      </p:sp>
      <p:sp>
        <p:nvSpPr>
          <p:cNvPr id="4" name="Content Placeholder 3"/>
          <p:cNvSpPr>
            <a:spLocks noGrp="1"/>
          </p:cNvSpPr>
          <p:nvPr>
            <p:ph sz="half" idx="2"/>
          </p:nvPr>
        </p:nvSpPr>
        <p:spPr>
          <a:xfrm>
            <a:off x="4648200" y="1600200"/>
            <a:ext cx="4038600" cy="4997152"/>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92500" lnSpcReduction="10000"/>
          </a:bodyPr>
          <a:lstStyle/>
          <a:p>
            <a:pPr marL="0" indent="0">
              <a:buNone/>
            </a:pPr>
            <a:r>
              <a:rPr lang="en-GB" dirty="0"/>
              <a:t>Steps to changing your mindset</a:t>
            </a:r>
            <a:endParaRPr lang="en-GB" dirty="0">
              <a:cs typeface="Calibri"/>
            </a:endParaRPr>
          </a:p>
          <a:p>
            <a:r>
              <a:rPr lang="en-GB" b="1" dirty="0"/>
              <a:t>Step 1: </a:t>
            </a:r>
            <a:r>
              <a:rPr lang="en-GB" dirty="0"/>
              <a:t>Learn to hear your fixed mindset voice</a:t>
            </a:r>
          </a:p>
          <a:p>
            <a:r>
              <a:rPr lang="en-GB" b="1" dirty="0"/>
              <a:t>Step 2: </a:t>
            </a:r>
            <a:r>
              <a:rPr lang="en-GB" dirty="0"/>
              <a:t>Recognize that you have a choice</a:t>
            </a:r>
          </a:p>
          <a:p>
            <a:r>
              <a:rPr lang="en-GB" b="1" dirty="0"/>
              <a:t>Step 3: </a:t>
            </a:r>
            <a:r>
              <a:rPr lang="en-GB" dirty="0"/>
              <a:t>Talk back to it with a growth mindset voice</a:t>
            </a:r>
          </a:p>
          <a:p>
            <a:r>
              <a:rPr lang="en-GB" b="1" dirty="0"/>
              <a:t>Step 4: </a:t>
            </a:r>
            <a:r>
              <a:rPr lang="en-GB" dirty="0"/>
              <a:t>Take the growth mindset action</a:t>
            </a:r>
          </a:p>
          <a:p>
            <a:pPr marL="0" indent="0" algn="r">
              <a:buNone/>
            </a:pPr>
            <a:r>
              <a:rPr lang="en-GB" dirty="0"/>
              <a:t>Dweck, 2006</a:t>
            </a:r>
          </a:p>
          <a:p>
            <a:endParaRPr lang="en-GB" dirty="0"/>
          </a:p>
        </p:txBody>
      </p:sp>
      <p:pic>
        <p:nvPicPr>
          <p:cNvPr id="5" name="Picture 5" descr="A picture containing icon&#10;&#10;Description automatically generated">
            <a:extLst>
              <a:ext uri="{FF2B5EF4-FFF2-40B4-BE49-F238E27FC236}">
                <a16:creationId xmlns:a16="http://schemas.microsoft.com/office/drawing/2014/main" id="{61F3891A-3F15-4BCD-9B4B-C3C7025D39D1}"/>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1591987" y="5315612"/>
            <a:ext cx="2318852" cy="1223122"/>
          </a:xfrm>
          <a:prstGeom prst="rect">
            <a:avLst/>
          </a:prstGeom>
        </p:spPr>
      </p:pic>
    </p:spTree>
    <p:extLst>
      <p:ext uri="{BB962C8B-B14F-4D97-AF65-F5344CB8AC3E}">
        <p14:creationId xmlns:p14="http://schemas.microsoft.com/office/powerpoint/2010/main" val="1718468251"/>
      </p:ext>
    </p:extLst>
  </p:cSld>
  <p:clrMapOvr>
    <a:masterClrMapping/>
  </p:clrMapOvr>
  <p:transition spd="slow">
    <p:cove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511" t="29735" r="16193" b="20833"/>
          <a:stretch/>
        </p:blipFill>
        <p:spPr bwMode="auto">
          <a:xfrm>
            <a:off x="265209" y="333512"/>
            <a:ext cx="8541640"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descr="A picture containing icon&#10;&#10;Description automatically generated">
            <a:extLst>
              <a:ext uri="{FF2B5EF4-FFF2-40B4-BE49-F238E27FC236}">
                <a16:creationId xmlns:a16="http://schemas.microsoft.com/office/drawing/2014/main" id="{675EC74A-E752-4A5D-AC57-1039BF602DFA}"/>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3891676" y="5656605"/>
            <a:ext cx="1634421" cy="1081837"/>
          </a:xfrm>
          <a:prstGeom prst="rect">
            <a:avLst/>
          </a:prstGeom>
        </p:spPr>
      </p:pic>
    </p:spTree>
    <p:extLst>
      <p:ext uri="{BB962C8B-B14F-4D97-AF65-F5344CB8AC3E}">
        <p14:creationId xmlns:p14="http://schemas.microsoft.com/office/powerpoint/2010/main" val="561989898"/>
      </p:ext>
    </p:extLst>
  </p:cSld>
  <p:clrMapOvr>
    <a:masterClrMapping/>
  </p:clrMapOvr>
  <p:transition spd="slow">
    <p:cove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297" y="226728"/>
            <a:ext cx="8229600" cy="1143000"/>
          </a:xfrm>
        </p:spPr>
        <p:txBody>
          <a:bodyPr>
            <a:normAutofit fontScale="90000"/>
          </a:body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r>
              <a:rPr lang="en-GB" dirty="0" err="1"/>
              <a:t>Rydych</a:t>
            </a:r>
            <a:r>
              <a:rPr lang="en-GB" dirty="0"/>
              <a:t> </a:t>
            </a:r>
            <a:r>
              <a:rPr lang="en-GB" dirty="0" err="1"/>
              <a:t>yn</a:t>
            </a:r>
            <a:r>
              <a:rPr lang="en-GB" dirty="0"/>
              <a:t> </a:t>
            </a:r>
            <a:r>
              <a:rPr lang="en-GB" dirty="0" err="1"/>
              <a:t>sylwi</a:t>
            </a:r>
            <a:r>
              <a:rPr lang="en-GB" dirty="0"/>
              <a:t> bod </a:t>
            </a:r>
            <a:r>
              <a:rPr lang="en-GB" dirty="0" err="1"/>
              <a:t>rhai</a:t>
            </a:r>
            <a:r>
              <a:rPr lang="en-GB" dirty="0"/>
              <a:t> </a:t>
            </a:r>
            <a:r>
              <a:rPr lang="en-GB" dirty="0" err="1"/>
              <a:t>disgyblion</a:t>
            </a:r>
            <a:r>
              <a:rPr lang="en-GB" dirty="0"/>
              <a:t> </a:t>
            </a:r>
            <a:r>
              <a:rPr lang="en-GB" dirty="0" err="1"/>
              <a:t>ddim</a:t>
            </a:r>
            <a:r>
              <a:rPr lang="en-GB" dirty="0"/>
              <a:t> </a:t>
            </a:r>
            <a:r>
              <a:rPr lang="en-GB" dirty="0" err="1"/>
              <a:t>yn</a:t>
            </a:r>
            <a:r>
              <a:rPr lang="en-GB" dirty="0"/>
              <a:t> </a:t>
            </a:r>
            <a:r>
              <a:rPr lang="en-GB" dirty="0" err="1"/>
              <a:t>cyfrannu</a:t>
            </a:r>
            <a:r>
              <a:rPr lang="en-GB" dirty="0"/>
              <a:t> </a:t>
            </a:r>
            <a:r>
              <a:rPr lang="en-GB" dirty="0" err="1"/>
              <a:t>mewn</a:t>
            </a:r>
            <a:r>
              <a:rPr lang="en-GB" dirty="0"/>
              <a:t> </a:t>
            </a:r>
            <a:r>
              <a:rPr lang="en-GB" dirty="0" err="1"/>
              <a:t>trafodaethau</a:t>
            </a:r>
            <a:r>
              <a:rPr lang="en-GB" dirty="0"/>
              <a:t> </a:t>
            </a:r>
            <a:r>
              <a:rPr lang="en-GB" dirty="0" err="1"/>
              <a:t>dosbarth</a:t>
            </a:r>
            <a:r>
              <a:rPr lang="en-GB" dirty="0"/>
              <a:t>. I </a:t>
            </a:r>
            <a:r>
              <a:rPr lang="en-GB" dirty="0" err="1"/>
              <a:t>chi'n</a:t>
            </a:r>
            <a:r>
              <a:rPr lang="en-GB" dirty="0"/>
              <a:t> </a:t>
            </a:r>
            <a:r>
              <a:rPr lang="en-GB" dirty="0" err="1"/>
              <a:t>tybio</a:t>
            </a:r>
            <a:r>
              <a:rPr lang="en-GB" dirty="0"/>
              <a:t> </a:t>
            </a:r>
            <a:r>
              <a:rPr lang="en-GB" dirty="0" err="1"/>
              <a:t>efallai</a:t>
            </a:r>
            <a:r>
              <a:rPr lang="en-GB" dirty="0"/>
              <a:t> </a:t>
            </a:r>
            <a:r>
              <a:rPr lang="en-GB" dirty="0" err="1"/>
              <a:t>eu</a:t>
            </a:r>
            <a:r>
              <a:rPr lang="en-GB" dirty="0"/>
              <a:t> bod </a:t>
            </a:r>
            <a:r>
              <a:rPr lang="en-GB" dirty="0" err="1"/>
              <a:t>yn</a:t>
            </a:r>
            <a:r>
              <a:rPr lang="en-GB" dirty="0"/>
              <a:t> </a:t>
            </a:r>
            <a:r>
              <a:rPr lang="en-GB" dirty="0" err="1"/>
              <a:t>swil</a:t>
            </a:r>
            <a:r>
              <a:rPr lang="en-GB" dirty="0"/>
              <a:t> neu </a:t>
            </a:r>
            <a:r>
              <a:rPr lang="en-GB" dirty="0" err="1"/>
              <a:t>eu</a:t>
            </a:r>
            <a:r>
              <a:rPr lang="en-GB" dirty="0"/>
              <a:t> bod </a:t>
            </a:r>
            <a:r>
              <a:rPr lang="en-GB" dirty="0" err="1"/>
              <a:t>yn</a:t>
            </a:r>
            <a:r>
              <a:rPr lang="en-GB" dirty="0"/>
              <a:t> </a:t>
            </a:r>
            <a:r>
              <a:rPr lang="en-GB" dirty="0" err="1"/>
              <a:t>teimlo</a:t>
            </a:r>
            <a:r>
              <a:rPr lang="en-GB" dirty="0"/>
              <a:t> </a:t>
            </a:r>
            <a:r>
              <a:rPr lang="en-GB" dirty="0" err="1"/>
              <a:t>yn</a:t>
            </a:r>
            <a:r>
              <a:rPr lang="en-GB" dirty="0"/>
              <a:t> </a:t>
            </a:r>
            <a:r>
              <a:rPr lang="en-GB" dirty="0" err="1"/>
              <a:t>anghyfforddus</a:t>
            </a:r>
            <a:r>
              <a:rPr lang="en-GB" dirty="0"/>
              <a:t>  am y </a:t>
            </a:r>
            <a:r>
              <a:rPr lang="en-GB" dirty="0" err="1"/>
              <a:t>posibilrwydd</a:t>
            </a:r>
            <a:r>
              <a:rPr lang="en-GB" dirty="0"/>
              <a:t> o </a:t>
            </a:r>
            <a:r>
              <a:rPr lang="en-GB" dirty="0" err="1"/>
              <a:t>wneud</a:t>
            </a:r>
            <a:r>
              <a:rPr lang="en-GB" dirty="0"/>
              <a:t> </a:t>
            </a:r>
            <a:r>
              <a:rPr lang="en-GB" dirty="0" err="1"/>
              <a:t>camgymeriad</a:t>
            </a:r>
            <a:r>
              <a:rPr lang="en-GB" dirty="0"/>
              <a:t> </a:t>
            </a:r>
            <a:r>
              <a:rPr lang="en-GB" dirty="0" err="1"/>
              <a:t>yn</a:t>
            </a:r>
            <a:r>
              <a:rPr lang="en-GB" dirty="0"/>
              <a:t> </a:t>
            </a:r>
            <a:r>
              <a:rPr lang="en-GB" dirty="0" err="1"/>
              <a:t>gyhoeddus</a:t>
            </a:r>
            <a:r>
              <a:rPr lang="en-GB" dirty="0"/>
              <a:t>. Sut </a:t>
            </a:r>
            <a:r>
              <a:rPr lang="en-GB" dirty="0" err="1"/>
              <a:t>fyddech</a:t>
            </a:r>
            <a:r>
              <a:rPr lang="en-GB" dirty="0"/>
              <a:t> chi </a:t>
            </a:r>
            <a:r>
              <a:rPr lang="en-GB" dirty="0" err="1"/>
              <a:t>yn</a:t>
            </a:r>
            <a:r>
              <a:rPr lang="en-GB" dirty="0"/>
              <a:t> </a:t>
            </a:r>
            <a:r>
              <a:rPr lang="en-GB" dirty="0" err="1"/>
              <a:t>delio</a:t>
            </a:r>
            <a:r>
              <a:rPr lang="en-GB" dirty="0"/>
              <a:t> â </a:t>
            </a:r>
            <a:r>
              <a:rPr lang="en-GB" dirty="0" err="1"/>
              <a:t>hyn</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92500" lnSpcReduction="10000"/>
          </a:bodyPr>
          <a:lstStyle/>
          <a:p>
            <a:r>
              <a:rPr lang="en-GB" dirty="0"/>
              <a:t>You notice that some students are not participating in class discussions. You suspect it may be either shyness or that they are uncomfortable at the possibility of making mistakes publicly. How would you address this? </a:t>
            </a:r>
          </a:p>
        </p:txBody>
      </p:sp>
      <p:pic>
        <p:nvPicPr>
          <p:cNvPr id="5" name="Picture 5" descr="A picture containing drawing&#10;&#10;Description automatically generated">
            <a:extLst>
              <a:ext uri="{FF2B5EF4-FFF2-40B4-BE49-F238E27FC236}">
                <a16:creationId xmlns:a16="http://schemas.microsoft.com/office/drawing/2014/main" id="{9249EE6C-2D91-44B0-9429-A1B808E4C576}"/>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7636682" y="228399"/>
            <a:ext cx="810768" cy="1267968"/>
          </a:xfrm>
          <a:prstGeom prst="rect">
            <a:avLst/>
          </a:prstGeom>
        </p:spPr>
      </p:pic>
      <p:sp>
        <p:nvSpPr>
          <p:cNvPr id="6" name="TextBox 5">
            <a:extLst>
              <a:ext uri="{FF2B5EF4-FFF2-40B4-BE49-F238E27FC236}">
                <a16:creationId xmlns:a16="http://schemas.microsoft.com/office/drawing/2014/main" id="{862B18CC-06E5-4F5C-8166-25CDBBF8C78A}"/>
              </a:ext>
            </a:extLst>
          </p:cNvPr>
          <p:cNvSpPr txBox="1"/>
          <p:nvPr/>
        </p:nvSpPr>
        <p:spPr>
          <a:xfrm>
            <a:off x="4167188" y="4062413"/>
            <a:ext cx="15875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2519518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r>
              <a:rPr lang="en-GB" dirty="0" err="1"/>
              <a:t>Rydych</a:t>
            </a:r>
            <a:r>
              <a:rPr lang="en-GB" dirty="0"/>
              <a:t> </a:t>
            </a:r>
            <a:r>
              <a:rPr lang="en-GB" dirty="0" err="1"/>
              <a:t>yn</a:t>
            </a:r>
            <a:r>
              <a:rPr lang="en-GB" dirty="0"/>
              <a:t> </a:t>
            </a:r>
            <a:r>
              <a:rPr lang="en-GB" dirty="0" err="1"/>
              <a:t>clywed</a:t>
            </a:r>
            <a:r>
              <a:rPr lang="en-GB" dirty="0"/>
              <a:t> </a:t>
            </a:r>
            <a:r>
              <a:rPr lang="en-GB" dirty="0" err="1"/>
              <a:t>dau</a:t>
            </a:r>
            <a:r>
              <a:rPr lang="en-GB" dirty="0"/>
              <a:t> </a:t>
            </a:r>
            <a:r>
              <a:rPr lang="en-GB" dirty="0" err="1"/>
              <a:t>ddisgybl</a:t>
            </a:r>
            <a:r>
              <a:rPr lang="en-GB" dirty="0"/>
              <a:t> </a:t>
            </a:r>
            <a:r>
              <a:rPr lang="en-GB" dirty="0" err="1"/>
              <a:t>yn</a:t>
            </a:r>
            <a:r>
              <a:rPr lang="en-GB" dirty="0"/>
              <a:t> </a:t>
            </a:r>
            <a:r>
              <a:rPr lang="en-GB" dirty="0" err="1"/>
              <a:t>sgwrsio</a:t>
            </a:r>
            <a:r>
              <a:rPr lang="en-GB" dirty="0"/>
              <a:t>. Mae un </a:t>
            </a:r>
            <a:r>
              <a:rPr lang="en-GB" dirty="0" err="1"/>
              <a:t>yn</a:t>
            </a:r>
            <a:r>
              <a:rPr lang="en-GB" dirty="0"/>
              <a:t> </a:t>
            </a:r>
            <a:r>
              <a:rPr lang="en-GB" dirty="0" err="1"/>
              <a:t>dweud</a:t>
            </a:r>
            <a:r>
              <a:rPr lang="en-GB" dirty="0"/>
              <a:t> </a:t>
            </a:r>
            <a:r>
              <a:rPr lang="en-GB" dirty="0" err="1"/>
              <a:t>wrth</a:t>
            </a:r>
            <a:r>
              <a:rPr lang="en-GB" dirty="0"/>
              <a:t> y </a:t>
            </a:r>
            <a:r>
              <a:rPr lang="en-GB" dirty="0" err="1"/>
              <a:t>llall</a:t>
            </a:r>
            <a:r>
              <a:rPr lang="en-GB" dirty="0"/>
              <a:t> "Dyna </a:t>
            </a:r>
            <a:r>
              <a:rPr lang="en-GB" dirty="0" err="1"/>
              <a:t>gwestiwn</a:t>
            </a:r>
            <a:r>
              <a:rPr lang="en-GB" dirty="0"/>
              <a:t> </a:t>
            </a:r>
            <a:r>
              <a:rPr lang="en-GB" dirty="0" err="1"/>
              <a:t>twp</a:t>
            </a:r>
            <a:r>
              <a:rPr lang="en-GB" dirty="0"/>
              <a:t>! </a:t>
            </a:r>
            <a:r>
              <a:rPr lang="en-GB" dirty="0" err="1"/>
              <a:t>Dwyt</a:t>
            </a:r>
            <a:r>
              <a:rPr lang="en-GB" dirty="0"/>
              <a:t> </a:t>
            </a:r>
            <a:r>
              <a:rPr lang="en-GB" dirty="0" err="1"/>
              <a:t>ti</a:t>
            </a:r>
            <a:r>
              <a:rPr lang="en-GB" dirty="0"/>
              <a:t> </a:t>
            </a:r>
            <a:r>
              <a:rPr lang="en-GB" dirty="0" err="1"/>
              <a:t>ddim</a:t>
            </a:r>
            <a:r>
              <a:rPr lang="en-GB" dirty="0"/>
              <a:t> </a:t>
            </a:r>
            <a:r>
              <a:rPr lang="en-GB" dirty="0" err="1"/>
              <a:t>yn</a:t>
            </a:r>
            <a:r>
              <a:rPr lang="en-GB" dirty="0"/>
              <a:t> </a:t>
            </a:r>
            <a:r>
              <a:rPr lang="en-GB" dirty="0" err="1"/>
              <a:t>gwybod</a:t>
            </a:r>
            <a:r>
              <a:rPr lang="en-GB" dirty="0"/>
              <a:t> </a:t>
            </a:r>
            <a:r>
              <a:rPr lang="en-GB" dirty="0" err="1"/>
              <a:t>hynna</a:t>
            </a:r>
            <a:r>
              <a:rPr lang="en-GB" dirty="0"/>
              <a:t> </a:t>
            </a:r>
            <a:r>
              <a:rPr lang="en-GB" dirty="0" err="1"/>
              <a:t>yn</a:t>
            </a:r>
            <a:r>
              <a:rPr lang="en-GB" dirty="0"/>
              <a:t> </a:t>
            </a:r>
            <a:r>
              <a:rPr lang="en-GB" dirty="0" err="1"/>
              <a:t>barod</a:t>
            </a:r>
            <a:r>
              <a:rPr lang="en-GB" dirty="0"/>
              <a:t>?" </a:t>
            </a:r>
          </a:p>
          <a:p>
            <a:endParaRPr lang="en-GB" dirty="0"/>
          </a:p>
          <a:p>
            <a:r>
              <a:rPr lang="en-GB" dirty="0" err="1"/>
              <a:t>Wrth</a:t>
            </a:r>
            <a:r>
              <a:rPr lang="en-GB" dirty="0"/>
              <a:t> </a:t>
            </a:r>
            <a:r>
              <a:rPr lang="en-GB" dirty="0" err="1"/>
              <a:t>dderbyn</a:t>
            </a:r>
            <a:r>
              <a:rPr lang="en-GB" dirty="0"/>
              <a:t> </a:t>
            </a:r>
            <a:r>
              <a:rPr lang="en-GB" dirty="0" err="1"/>
              <a:t>marciau</a:t>
            </a:r>
            <a:r>
              <a:rPr lang="en-GB" dirty="0"/>
              <a:t> </a:t>
            </a:r>
            <a:r>
              <a:rPr lang="en-GB" dirty="0" err="1"/>
              <a:t>isel</a:t>
            </a:r>
            <a:r>
              <a:rPr lang="en-GB" dirty="0"/>
              <a:t> </a:t>
            </a:r>
            <a:r>
              <a:rPr lang="en-GB" dirty="0" err="1"/>
              <a:t>ar</a:t>
            </a:r>
            <a:r>
              <a:rPr lang="en-GB" dirty="0"/>
              <a:t> </a:t>
            </a:r>
            <a:r>
              <a:rPr lang="en-GB" dirty="0" err="1"/>
              <a:t>brawf</a:t>
            </a:r>
            <a:r>
              <a:rPr lang="en-GB" dirty="0"/>
              <a:t> </a:t>
            </a:r>
            <a:r>
              <a:rPr lang="en-GB" dirty="0" err="1"/>
              <a:t>sillafu</a:t>
            </a:r>
            <a:r>
              <a:rPr lang="en-GB" dirty="0"/>
              <a:t>, </a:t>
            </a:r>
            <a:r>
              <a:rPr lang="en-GB" dirty="0" err="1"/>
              <a:t>mae</a:t>
            </a:r>
            <a:r>
              <a:rPr lang="en-GB" dirty="0"/>
              <a:t> </a:t>
            </a:r>
            <a:r>
              <a:rPr lang="en-GB" dirty="0" err="1"/>
              <a:t>plentyn</a:t>
            </a:r>
            <a:r>
              <a:rPr lang="en-GB" dirty="0"/>
              <a:t> </a:t>
            </a:r>
            <a:r>
              <a:rPr lang="en-GB" dirty="0" err="1"/>
              <a:t>yn</a:t>
            </a:r>
            <a:r>
              <a:rPr lang="en-GB" dirty="0"/>
              <a:t> </a:t>
            </a:r>
            <a:r>
              <a:rPr lang="en-GB" dirty="0" err="1"/>
              <a:t>dweud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gwybod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methu</a:t>
            </a:r>
            <a:r>
              <a:rPr lang="en-GB" dirty="0"/>
              <a:t> </a:t>
            </a:r>
            <a:r>
              <a:rPr lang="en-GB" dirty="0" err="1"/>
              <a:t>sillafu</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You overhear one student saying to another, “What a stupid question! Don’t you know that already?”</a:t>
            </a:r>
          </a:p>
          <a:p>
            <a:endParaRPr lang="en-GB" dirty="0"/>
          </a:p>
          <a:p>
            <a:r>
              <a:rPr lang="en-GB" dirty="0"/>
              <a:t>On receiving low marks back from a spelling test, a child comments that they knew they were rubbish at spelling. </a:t>
            </a:r>
          </a:p>
          <a:p>
            <a:endParaRPr lang="en-GB" dirty="0"/>
          </a:p>
          <a:p>
            <a:endParaRPr lang="en-GB" dirty="0"/>
          </a:p>
        </p:txBody>
      </p:sp>
      <p:sp>
        <p:nvSpPr>
          <p:cNvPr id="6" name="Title 1">
            <a:extLst>
              <a:ext uri="{FF2B5EF4-FFF2-40B4-BE49-F238E27FC236}">
                <a16:creationId xmlns:a16="http://schemas.microsoft.com/office/drawing/2014/main" id="{BAD64E0B-C1BD-42D7-9C52-B7FA77A6D621}"/>
              </a:ext>
            </a:extLst>
          </p:cNvPr>
          <p:cNvSpPr txBox="1">
            <a:spLocks/>
          </p:cNvSpPr>
          <p:nvPr/>
        </p:nvSpPr>
        <p:spPr>
          <a:xfrm>
            <a:off x="-287005" y="17379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pic>
        <p:nvPicPr>
          <p:cNvPr id="8" name="Picture 5" descr="A picture containing drawing&#10;&#10;Description automatically generated">
            <a:extLst>
              <a:ext uri="{FF2B5EF4-FFF2-40B4-BE49-F238E27FC236}">
                <a16:creationId xmlns:a16="http://schemas.microsoft.com/office/drawing/2014/main" id="{107CCFD3-F790-41B2-9758-2074DBC5A224}"/>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7636682" y="228399"/>
            <a:ext cx="810768" cy="1267968"/>
          </a:xfrm>
          <a:prstGeom prst="rect">
            <a:avLst/>
          </a:prstGeom>
        </p:spPr>
      </p:pic>
    </p:spTree>
    <p:extLst>
      <p:ext uri="{BB962C8B-B14F-4D97-AF65-F5344CB8AC3E}">
        <p14:creationId xmlns:p14="http://schemas.microsoft.com/office/powerpoint/2010/main" val="1437646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Strategaethau</a:t>
            </a:r>
            <a:r>
              <a:rPr lang="en-GB" dirty="0"/>
              <a:t> </a:t>
            </a:r>
            <a:r>
              <a:rPr lang="en-GB" dirty="0" err="1"/>
              <a:t>dosbarth</a:t>
            </a:r>
            <a:r>
              <a:rPr lang="en-GB" dirty="0"/>
              <a:t> </a:t>
            </a:r>
            <a:br>
              <a:rPr lang="en-GB" dirty="0"/>
            </a:br>
            <a:r>
              <a:rPr lang="en-GB" dirty="0"/>
              <a:t>Strategies used in the classroom </a:t>
            </a:r>
          </a:p>
        </p:txBody>
      </p:sp>
      <p:sp>
        <p:nvSpPr>
          <p:cNvPr id="3" name="Content Placeholder 2"/>
          <p:cNvSpPr>
            <a:spLocks noGrp="1"/>
          </p:cNvSpPr>
          <p:nvPr>
            <p:ph sz="half" idx="1"/>
          </p:nvPr>
        </p:nvSpPr>
        <p:spPr>
          <a:xfrm>
            <a:off x="395536" y="3717032"/>
            <a:ext cx="4038600" cy="2841179"/>
          </a:xfrm>
          <a:prstGeom prst="rect">
            <a:avLst/>
          </a:prstGeo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marL="457200" indent="-457200">
              <a:buFont typeface="+mj-lt"/>
              <a:buAutoNum type="arabicPeriod"/>
            </a:pPr>
            <a:r>
              <a:rPr lang="en-GB" dirty="0" err="1"/>
              <a:t>Athrawon</a:t>
            </a:r>
            <a:r>
              <a:rPr lang="en-GB" dirty="0"/>
              <a:t> </a:t>
            </a:r>
            <a:r>
              <a:rPr lang="en-GB" dirty="0" err="1"/>
              <a:t>yn</a:t>
            </a:r>
            <a:r>
              <a:rPr lang="en-GB" dirty="0"/>
              <a:t> </a:t>
            </a:r>
            <a:r>
              <a:rPr lang="en-GB" dirty="0" err="1"/>
              <a:t>defnyddio</a:t>
            </a:r>
            <a:r>
              <a:rPr lang="en-GB" dirty="0"/>
              <a:t> clod </a:t>
            </a:r>
            <a:r>
              <a:rPr lang="en-GB" dirty="0" err="1"/>
              <a:t>wedi</a:t>
            </a:r>
            <a:r>
              <a:rPr lang="en-GB" dirty="0"/>
              <a:t> </a:t>
            </a:r>
            <a:r>
              <a:rPr lang="en-GB" dirty="0" err="1"/>
              <a:t>seilio</a:t>
            </a:r>
            <a:r>
              <a:rPr lang="en-GB" dirty="0"/>
              <a:t> </a:t>
            </a:r>
            <a:r>
              <a:rPr lang="en-GB" dirty="0" err="1"/>
              <a:t>ar</a:t>
            </a:r>
            <a:r>
              <a:rPr lang="en-GB" dirty="0"/>
              <a:t> </a:t>
            </a:r>
            <a:r>
              <a:rPr lang="en-GB" b="1" dirty="0" err="1"/>
              <a:t>ymdrech</a:t>
            </a:r>
            <a:endParaRPr lang="en-GB" b="1" dirty="0"/>
          </a:p>
          <a:p>
            <a:pPr marL="457200" indent="-457200">
              <a:buFont typeface="+mj-lt"/>
              <a:buAutoNum type="arabicPeriod"/>
            </a:pPr>
            <a:r>
              <a:rPr lang="en-GB" dirty="0" err="1"/>
              <a:t>Dysgu</a:t>
            </a:r>
            <a:r>
              <a:rPr lang="en-GB" dirty="0"/>
              <a:t> </a:t>
            </a:r>
            <a:r>
              <a:rPr lang="en-GB" dirty="0" err="1"/>
              <a:t>meddylfryd</a:t>
            </a:r>
            <a:r>
              <a:rPr lang="en-GB" dirty="0"/>
              <a:t> </a:t>
            </a:r>
            <a:r>
              <a:rPr lang="en-GB" dirty="0" err="1"/>
              <a:t>tŵf</a:t>
            </a:r>
            <a:endParaRPr lang="en-GB" dirty="0"/>
          </a:p>
          <a:p>
            <a:pPr marL="457200" indent="-457200">
              <a:buFont typeface="+mj-lt"/>
              <a:buAutoNum type="arabicPeriod"/>
            </a:pPr>
            <a:r>
              <a:rPr lang="en-GB" dirty="0" err="1"/>
              <a:t>Modelu</a:t>
            </a:r>
            <a:r>
              <a:rPr lang="en-GB" dirty="0"/>
              <a:t> </a:t>
            </a:r>
            <a:r>
              <a:rPr lang="en-GB" dirty="0" err="1"/>
              <a:t>meddylfryd</a:t>
            </a:r>
            <a:r>
              <a:rPr lang="en-GB" dirty="0"/>
              <a:t> </a:t>
            </a:r>
            <a:r>
              <a:rPr lang="en-GB" dirty="0" err="1"/>
              <a:t>tŵf</a:t>
            </a:r>
            <a:endParaRPr lang="en-GB" dirty="0"/>
          </a:p>
        </p:txBody>
      </p:sp>
      <p:sp>
        <p:nvSpPr>
          <p:cNvPr id="4" name="Content Placeholder 3"/>
          <p:cNvSpPr>
            <a:spLocks noGrp="1"/>
          </p:cNvSpPr>
          <p:nvPr>
            <p:ph sz="half" idx="2"/>
          </p:nvPr>
        </p:nvSpPr>
        <p:spPr>
          <a:xfrm>
            <a:off x="4788024" y="3717032"/>
            <a:ext cx="4172272" cy="2841179"/>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marL="0" indent="0">
              <a:buNone/>
            </a:pPr>
            <a:r>
              <a:rPr lang="en-GB" dirty="0"/>
              <a:t>1</a:t>
            </a:r>
            <a:r>
              <a:rPr lang="en-GB" sz="3200" dirty="0"/>
              <a:t>. Use </a:t>
            </a:r>
            <a:r>
              <a:rPr lang="en-GB" sz="3200" b="1" dirty="0"/>
              <a:t>effort-based</a:t>
            </a:r>
            <a:r>
              <a:rPr lang="en-GB" sz="3200" dirty="0"/>
              <a:t> praise</a:t>
            </a:r>
          </a:p>
          <a:p>
            <a:pPr marL="0" indent="0">
              <a:buNone/>
            </a:pPr>
            <a:r>
              <a:rPr lang="en-GB" sz="3200" dirty="0"/>
              <a:t>2. Teach a growth </a:t>
            </a:r>
            <a:r>
              <a:rPr lang="en-GB" sz="3200" dirty="0" err="1"/>
              <a:t>mindset</a:t>
            </a:r>
            <a:endParaRPr lang="en-GB" sz="3200" dirty="0"/>
          </a:p>
          <a:p>
            <a:pPr marL="0" indent="0">
              <a:buNone/>
            </a:pPr>
            <a:r>
              <a:rPr lang="en-GB" sz="3200" dirty="0"/>
              <a:t>3. Model a growth </a:t>
            </a:r>
            <a:r>
              <a:rPr lang="en-GB" sz="3200" dirty="0" err="1"/>
              <a:t>mindset</a:t>
            </a:r>
            <a:endParaRPr lang="en-GB" sz="3200" dirty="0"/>
          </a:p>
          <a:p>
            <a:endParaRPr lang="en-GB" sz="3200"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84447" y="1567201"/>
            <a:ext cx="2266682" cy="176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descr="A picture containing shape&#10;&#10;Description automatically generated">
            <a:extLst>
              <a:ext uri="{FF2B5EF4-FFF2-40B4-BE49-F238E27FC236}">
                <a16:creationId xmlns:a16="http://schemas.microsoft.com/office/drawing/2014/main" id="{5F1CF072-CB50-41D5-9851-BD8E0BD3CDE6}"/>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5595909" y="1576464"/>
            <a:ext cx="2010859" cy="1686000"/>
          </a:xfrm>
          <a:prstGeom prst="rect">
            <a:avLst/>
          </a:prstGeom>
        </p:spPr>
      </p:pic>
      <p:sp>
        <p:nvSpPr>
          <p:cNvPr id="6" name="TextBox 5">
            <a:extLst>
              <a:ext uri="{FF2B5EF4-FFF2-40B4-BE49-F238E27FC236}">
                <a16:creationId xmlns:a16="http://schemas.microsoft.com/office/drawing/2014/main" id="{D0BA848A-B5C5-4741-9E4F-86D4F07C8706}"/>
              </a:ext>
            </a:extLst>
          </p:cNvPr>
          <p:cNvSpPr txBox="1"/>
          <p:nvPr/>
        </p:nvSpPr>
        <p:spPr>
          <a:xfrm>
            <a:off x="5595909" y="3372164"/>
            <a:ext cx="1750775" cy="207992"/>
          </a:xfrm>
          <a:prstGeom prst="rect">
            <a:avLst/>
          </a:prstGeom>
        </p:spPr>
        <p:txBody>
          <a:bodyPr lIns="91440" tIns="45720" rIns="91440" bIns="45720" anchor="t">
            <a:normAutofit fontScale="47500" lnSpcReduction="20000"/>
          </a:bodyPr>
          <a:lstStyle/>
          <a:p>
            <a:endParaRPr lang="en-US" dirty="0">
              <a:cs typeface="Calibri"/>
            </a:endParaRPr>
          </a:p>
        </p:txBody>
      </p:sp>
    </p:spTree>
    <p:extLst>
      <p:ext uri="{BB962C8B-B14F-4D97-AF65-F5344CB8AC3E}">
        <p14:creationId xmlns:p14="http://schemas.microsoft.com/office/powerpoint/2010/main" val="436363666"/>
      </p:ext>
    </p:extLst>
  </p:cSld>
  <p:clrMapOvr>
    <a:masterClrMapping/>
  </p:clrMapOvr>
  <p:transition spd="slow">
    <p:cove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843219" y="192506"/>
            <a:ext cx="8229600" cy="1143000"/>
          </a:xfrm>
        </p:spPr>
        <p:txBody>
          <a:bodyPr>
            <a:normAutofit fontScale="90000"/>
          </a:bodyPr>
          <a:lstStyle/>
          <a:p>
            <a:pPr eaLnBrk="1" fontAlgn="auto" hangingPunct="1">
              <a:spcAft>
                <a:spcPts val="0"/>
              </a:spcAft>
              <a:defRPr/>
            </a:pPr>
            <a:r>
              <a:rPr lang="en-GB" dirty="0" err="1"/>
              <a:t>Dysgu</a:t>
            </a:r>
            <a:r>
              <a:rPr lang="en-GB" dirty="0"/>
              <a:t> </a:t>
            </a:r>
            <a:r>
              <a:rPr lang="en-GB" dirty="0" err="1"/>
              <a:t>meddylfryd</a:t>
            </a:r>
            <a:r>
              <a:rPr lang="en-GB" dirty="0"/>
              <a:t> </a:t>
            </a:r>
            <a:r>
              <a:rPr lang="en-GB" dirty="0" err="1"/>
              <a:t>tŵf</a:t>
            </a:r>
            <a:r>
              <a:rPr lang="en-GB" dirty="0"/>
              <a:t/>
            </a:r>
            <a:br>
              <a:rPr lang="en-GB" dirty="0"/>
            </a:br>
            <a:r>
              <a:rPr lang="en-GB" dirty="0"/>
              <a:t>Teaching Incremental Growth</a:t>
            </a:r>
          </a:p>
        </p:txBody>
      </p:sp>
      <p:sp>
        <p:nvSpPr>
          <p:cNvPr id="86019" name="Rectangle 3"/>
          <p:cNvSpPr>
            <a:spLocks noGrp="1" noChangeArrowheads="1"/>
          </p:cNvSpPr>
          <p:nvPr>
            <p:ph sz="half" idx="1"/>
          </p:nvPr>
        </p:nvSpPr>
        <p:spPr>
          <a:xfrm>
            <a:off x="176583" y="1374338"/>
            <a:ext cx="4243929" cy="534293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566420" indent="-457200">
              <a:lnSpc>
                <a:spcPct val="90000"/>
              </a:lnSpc>
              <a:defRPr/>
            </a:pPr>
            <a:r>
              <a:rPr lang="en-GB" sz="2200" dirty="0" err="1"/>
              <a:t>Trafod</a:t>
            </a:r>
            <a:r>
              <a:rPr lang="en-GB" sz="2200" dirty="0"/>
              <a:t> </a:t>
            </a:r>
            <a:r>
              <a:rPr lang="en-GB" sz="2200" dirty="0" err="1"/>
              <a:t>meddylfryd</a:t>
            </a:r>
            <a:r>
              <a:rPr lang="en-GB" sz="2200" dirty="0"/>
              <a:t> </a:t>
            </a:r>
            <a:r>
              <a:rPr lang="en-GB" sz="2200" dirty="0" err="1"/>
              <a:t>gyda</a:t>
            </a:r>
            <a:r>
              <a:rPr lang="en-GB" sz="2200" dirty="0"/>
              <a:t> </a:t>
            </a:r>
            <a:r>
              <a:rPr lang="en-GB" sz="2200" dirty="0" err="1"/>
              <a:t>phlant</a:t>
            </a:r>
            <a:endParaRPr lang="en-GB" sz="2200" dirty="0">
              <a:cs typeface="Calibri"/>
            </a:endParaRPr>
          </a:p>
          <a:p>
            <a:pPr marL="566420" indent="-457200">
              <a:lnSpc>
                <a:spcPct val="90000"/>
              </a:lnSpc>
              <a:defRPr/>
            </a:pPr>
            <a:r>
              <a:rPr lang="en-GB" sz="2200" dirty="0" err="1"/>
              <a:t>Gofyn</a:t>
            </a:r>
            <a:r>
              <a:rPr lang="en-GB" sz="2200" dirty="0"/>
              <a:t> </a:t>
            </a:r>
            <a:r>
              <a:rPr lang="en-GB" sz="2200" dirty="0" err="1"/>
              <a:t>iddynt</a:t>
            </a:r>
            <a:r>
              <a:rPr lang="en-GB" sz="2200" dirty="0"/>
              <a:t> </a:t>
            </a:r>
            <a:r>
              <a:rPr lang="en-GB" sz="2200" dirty="0" err="1"/>
              <a:t>pryd</a:t>
            </a:r>
            <a:r>
              <a:rPr lang="en-GB" sz="2200" dirty="0"/>
              <a:t> </a:t>
            </a:r>
            <a:r>
              <a:rPr lang="en-GB" sz="2200" dirty="0" err="1"/>
              <a:t>maent</a:t>
            </a:r>
            <a:r>
              <a:rPr lang="en-GB" sz="2200" dirty="0"/>
              <a:t> </a:t>
            </a:r>
            <a:r>
              <a:rPr lang="en-GB" sz="2200" dirty="0" err="1"/>
              <a:t>yn</a:t>
            </a:r>
            <a:r>
              <a:rPr lang="en-GB" sz="2200" dirty="0"/>
              <a:t> </a:t>
            </a:r>
            <a:r>
              <a:rPr lang="en-GB" sz="2200" dirty="0" err="1"/>
              <a:t>teimlo’n</a:t>
            </a:r>
            <a:r>
              <a:rPr lang="en-GB" sz="2200" dirty="0"/>
              <a:t> </a:t>
            </a:r>
            <a:r>
              <a:rPr lang="en-GB" sz="2200" dirty="0" err="1"/>
              <a:t>ddeallus</a:t>
            </a:r>
            <a:r>
              <a:rPr lang="en-GB" sz="2200" dirty="0"/>
              <a:t> a </a:t>
            </a:r>
            <a:r>
              <a:rPr lang="en-GB" sz="2200" dirty="0" err="1"/>
              <a:t>pham</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gwaith</a:t>
            </a:r>
            <a:r>
              <a:rPr lang="en-GB" sz="2200" dirty="0"/>
              <a:t> </a:t>
            </a:r>
            <a:r>
              <a:rPr lang="en-GB" sz="2200" dirty="0" err="1"/>
              <a:t>hawdd</a:t>
            </a:r>
            <a:r>
              <a:rPr lang="en-GB" sz="2200" dirty="0"/>
              <a:t> / </a:t>
            </a:r>
            <a:r>
              <a:rPr lang="en-GB" sz="2200" dirty="0" err="1"/>
              <a:t>anodd</a:t>
            </a:r>
            <a:r>
              <a:rPr lang="en-GB" sz="2200" dirty="0"/>
              <a:t> (pa un </a:t>
            </a:r>
            <a:r>
              <a:rPr lang="en-GB" sz="2200" dirty="0" err="1"/>
              <a:t>sy’n</a:t>
            </a:r>
            <a:r>
              <a:rPr lang="en-GB" sz="2200" dirty="0"/>
              <a:t> </a:t>
            </a:r>
            <a:r>
              <a:rPr lang="en-GB" sz="2200" dirty="0" err="1"/>
              <a:t>eu</a:t>
            </a:r>
            <a:r>
              <a:rPr lang="en-GB" sz="2200" dirty="0"/>
              <a:t> </a:t>
            </a:r>
            <a:r>
              <a:rPr lang="en-GB" sz="2200" dirty="0" err="1"/>
              <a:t>cynorthwyo</a:t>
            </a:r>
            <a:r>
              <a:rPr lang="en-GB" sz="2200" dirty="0"/>
              <a:t> </a:t>
            </a:r>
            <a:r>
              <a:rPr lang="en-GB" sz="2200" dirty="0" err="1"/>
              <a:t>i</a:t>
            </a:r>
            <a:r>
              <a:rPr lang="en-GB" sz="2200" dirty="0"/>
              <a:t> </a:t>
            </a:r>
            <a:r>
              <a:rPr lang="en-GB" sz="2200" dirty="0" err="1"/>
              <a:t>ddysgu</a:t>
            </a:r>
            <a:r>
              <a:rPr lang="en-GB" sz="2200" dirty="0"/>
              <a:t> </a:t>
            </a:r>
            <a:r>
              <a:rPr lang="en-GB" sz="2200" dirty="0" err="1"/>
              <a:t>fwyaf</a:t>
            </a:r>
            <a:r>
              <a:rPr lang="en-GB" sz="2200" dirty="0"/>
              <a:t>?)</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pwysigrwydd</a:t>
            </a:r>
            <a:r>
              <a:rPr lang="en-GB" sz="2200" dirty="0"/>
              <a:t> </a:t>
            </a:r>
            <a:r>
              <a:rPr lang="en-GB" sz="2200" dirty="0" err="1"/>
              <a:t>heriau</a:t>
            </a:r>
            <a:r>
              <a:rPr lang="en-GB" sz="2200" dirty="0"/>
              <a:t> a '</a:t>
            </a:r>
            <a:r>
              <a:rPr lang="en-GB" sz="2200" dirty="0" err="1"/>
              <a:t>chael</a:t>
            </a:r>
            <a:r>
              <a:rPr lang="en-GB" sz="2200" dirty="0"/>
              <a:t> go'/trio.</a:t>
            </a:r>
          </a:p>
          <a:p>
            <a:pPr marL="566420" indent="-457200">
              <a:lnSpc>
                <a:spcPct val="90000"/>
              </a:lnSpc>
              <a:defRPr/>
            </a:pPr>
            <a:r>
              <a:rPr lang="en-GB" sz="2200" dirty="0"/>
              <a:t>Pam bod </a:t>
            </a:r>
            <a:r>
              <a:rPr lang="en-GB" sz="2200" dirty="0" err="1"/>
              <a:t>camgymeriadau’n</a:t>
            </a:r>
            <a:r>
              <a:rPr lang="en-GB" sz="2200" dirty="0"/>
              <a:t> </a:t>
            </a:r>
            <a:r>
              <a:rPr lang="en-GB" sz="2200" dirty="0" err="1"/>
              <a:t>dda</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modelau</a:t>
            </a:r>
            <a:r>
              <a:rPr lang="en-GB" sz="2200" dirty="0"/>
              <a:t> </a:t>
            </a:r>
            <a:r>
              <a:rPr lang="en-GB" sz="2200" dirty="0" err="1"/>
              <a:t>rôl</a:t>
            </a:r>
            <a:r>
              <a:rPr lang="en-GB" sz="2200" dirty="0"/>
              <a:t> </a:t>
            </a:r>
            <a:r>
              <a:rPr lang="en-GB" sz="2200" dirty="0" err="1"/>
              <a:t>ee</a:t>
            </a:r>
            <a:r>
              <a:rPr lang="en-GB" sz="2200" dirty="0"/>
              <a:t>. o </a:t>
            </a:r>
            <a:r>
              <a:rPr lang="en-GB" sz="2200" dirty="0" err="1"/>
              <a:t>fyd</a:t>
            </a:r>
            <a:r>
              <a:rPr lang="en-GB" sz="2200" dirty="0"/>
              <a:t> </a:t>
            </a:r>
            <a:r>
              <a:rPr lang="en-GB" sz="2200" dirty="0" err="1"/>
              <a:t>chwaraeon</a:t>
            </a:r>
            <a:endParaRPr lang="en-GB" sz="2200" dirty="0">
              <a:cs typeface="Calibri"/>
            </a:endParaRPr>
          </a:p>
          <a:p>
            <a:pPr marL="566420" indent="-457200">
              <a:lnSpc>
                <a:spcPct val="90000"/>
              </a:lnSpc>
              <a:defRPr/>
            </a:pPr>
            <a:r>
              <a:rPr lang="en-GB" sz="2200" dirty="0" err="1"/>
              <a:t>Trafod</a:t>
            </a:r>
            <a:r>
              <a:rPr lang="en-GB" sz="2200" dirty="0"/>
              <a:t> y </a:t>
            </a:r>
            <a:r>
              <a:rPr lang="en-GB" sz="2200" dirty="0" err="1"/>
              <a:t>cysyniad</a:t>
            </a:r>
            <a:r>
              <a:rPr lang="en-GB" sz="2200" dirty="0"/>
              <a:t> o </a:t>
            </a:r>
            <a:r>
              <a:rPr lang="en-GB" sz="2200" dirty="0" err="1"/>
              <a:t>feddlyfryd</a:t>
            </a:r>
            <a:r>
              <a:rPr lang="en-GB" sz="2200" dirty="0"/>
              <a:t> </a:t>
            </a:r>
            <a:r>
              <a:rPr lang="en-GB" sz="2200" dirty="0" err="1"/>
              <a:t>sefydlog</a:t>
            </a:r>
            <a:r>
              <a:rPr lang="en-GB" sz="2200" dirty="0"/>
              <a:t> a </a:t>
            </a:r>
            <a:r>
              <a:rPr lang="en-GB" sz="2200" dirty="0" err="1"/>
              <a:t>thwf</a:t>
            </a:r>
            <a:r>
              <a:rPr lang="en-GB" sz="2200" dirty="0"/>
              <a:t> </a:t>
            </a:r>
            <a:r>
              <a:rPr lang="en-GB" sz="2200" dirty="0" err="1"/>
              <a:t>a'r</a:t>
            </a:r>
            <a:r>
              <a:rPr lang="en-GB" sz="2200" dirty="0"/>
              <a:t> broses </a:t>
            </a:r>
            <a:r>
              <a:rPr lang="en-GB" sz="2200" dirty="0" err="1"/>
              <a:t>canmol</a:t>
            </a:r>
            <a:r>
              <a:rPr lang="en-GB" sz="2200" dirty="0"/>
              <a:t> </a:t>
            </a:r>
            <a:r>
              <a:rPr lang="en-GB" sz="2200" dirty="0" err="1"/>
              <a:t>gyda</a:t>
            </a:r>
            <a:r>
              <a:rPr lang="en-GB" sz="2200" dirty="0"/>
              <a:t> </a:t>
            </a:r>
            <a:r>
              <a:rPr lang="en-GB" sz="2200" dirty="0" err="1"/>
              <a:t>rhieni</a:t>
            </a:r>
            <a:endParaRPr lang="en-GB" sz="2200" dirty="0" err="1">
              <a:cs typeface="Calibri"/>
            </a:endParaRPr>
          </a:p>
          <a:p>
            <a:pPr marL="566420" indent="-457200">
              <a:lnSpc>
                <a:spcPct val="90000"/>
              </a:lnSpc>
              <a:defRPr/>
            </a:pPr>
            <a:r>
              <a:rPr lang="en-GB" sz="2200" b="1" dirty="0" err="1"/>
              <a:t>Ffocysu</a:t>
            </a:r>
            <a:r>
              <a:rPr lang="en-GB" sz="2200" b="1" dirty="0"/>
              <a:t> </a:t>
            </a:r>
            <a:r>
              <a:rPr lang="en-GB" sz="2200" b="1" dirty="0" err="1"/>
              <a:t>ar</a:t>
            </a:r>
            <a:r>
              <a:rPr lang="en-GB" sz="2200" b="1" dirty="0"/>
              <a:t> </a:t>
            </a:r>
            <a:r>
              <a:rPr lang="en-GB" sz="2200" b="1" dirty="0" err="1"/>
              <a:t>ddysgu</a:t>
            </a:r>
            <a:endParaRPr lang="en-GB" sz="2200" b="1" dirty="0">
              <a:cs typeface="Calibri"/>
            </a:endParaRPr>
          </a:p>
        </p:txBody>
      </p:sp>
      <p:sp>
        <p:nvSpPr>
          <p:cNvPr id="2" name="Content Placeholder 1"/>
          <p:cNvSpPr>
            <a:spLocks noGrp="1"/>
          </p:cNvSpPr>
          <p:nvPr>
            <p:ph sz="half" idx="2"/>
          </p:nvPr>
        </p:nvSpPr>
        <p:spPr>
          <a:xfrm>
            <a:off x="4627667" y="1415404"/>
            <a:ext cx="4373970" cy="5336088"/>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85000" lnSpcReduction="20000"/>
          </a:bodyPr>
          <a:lstStyle/>
          <a:p>
            <a:pPr marL="566420" indent="-457200">
              <a:lnSpc>
                <a:spcPct val="90000"/>
              </a:lnSpc>
              <a:defRPr/>
            </a:pPr>
            <a:r>
              <a:rPr lang="en-GB" dirty="0"/>
              <a:t>Discuss mindsets with children</a:t>
            </a:r>
            <a:endParaRPr lang="en-US"/>
          </a:p>
          <a:p>
            <a:pPr marL="566420" indent="-457200">
              <a:lnSpc>
                <a:spcPct val="90000"/>
              </a:lnSpc>
              <a:defRPr/>
            </a:pPr>
            <a:r>
              <a:rPr lang="en-GB" dirty="0"/>
              <a:t>Ask them when they feel smart &amp; why</a:t>
            </a:r>
            <a:endParaRPr lang="en-GB" dirty="0">
              <a:cs typeface="Calibri"/>
            </a:endParaRPr>
          </a:p>
          <a:p>
            <a:pPr marL="566420" indent="-457200">
              <a:lnSpc>
                <a:spcPct val="90000"/>
              </a:lnSpc>
              <a:defRPr/>
            </a:pPr>
            <a:r>
              <a:rPr lang="en-GB" dirty="0"/>
              <a:t>Discuss easy work and difficult work (which helps you learn more?)</a:t>
            </a:r>
            <a:endParaRPr lang="en-GB" dirty="0">
              <a:cs typeface="Calibri"/>
            </a:endParaRPr>
          </a:p>
          <a:p>
            <a:pPr marL="566420" indent="-457200">
              <a:lnSpc>
                <a:spcPct val="90000"/>
              </a:lnSpc>
              <a:defRPr/>
            </a:pPr>
            <a:r>
              <a:rPr lang="en-GB" dirty="0"/>
              <a:t>Discuss the importance of challenge and having a go at difficult tasks</a:t>
            </a:r>
            <a:endParaRPr lang="en-GB" dirty="0">
              <a:cs typeface="Calibri"/>
            </a:endParaRPr>
          </a:p>
          <a:p>
            <a:pPr marL="566420" indent="-457200">
              <a:lnSpc>
                <a:spcPct val="90000"/>
              </a:lnSpc>
              <a:defRPr/>
            </a:pPr>
            <a:r>
              <a:rPr lang="en-GB" dirty="0"/>
              <a:t>Why mistakes are good</a:t>
            </a:r>
            <a:endParaRPr lang="en-GB" dirty="0">
              <a:cs typeface="Calibri"/>
            </a:endParaRPr>
          </a:p>
          <a:p>
            <a:pPr marL="566420" indent="-457200">
              <a:lnSpc>
                <a:spcPct val="90000"/>
              </a:lnSpc>
              <a:defRPr/>
            </a:pPr>
            <a:r>
              <a:rPr lang="en-GB" dirty="0"/>
              <a:t>Discuss sporting and other role-models</a:t>
            </a:r>
            <a:endParaRPr lang="en-GB" dirty="0">
              <a:cs typeface="Calibri"/>
            </a:endParaRPr>
          </a:p>
          <a:p>
            <a:pPr marL="566420" indent="-457200">
              <a:lnSpc>
                <a:spcPct val="90000"/>
              </a:lnSpc>
              <a:defRPr/>
            </a:pPr>
            <a:r>
              <a:rPr lang="en-GB" dirty="0"/>
              <a:t>Discuss the Growth Mindset &amp; Process Praise with parents</a:t>
            </a:r>
            <a:endParaRPr lang="en-GB" dirty="0">
              <a:cs typeface="Calibri"/>
            </a:endParaRPr>
          </a:p>
          <a:p>
            <a:pPr marL="566420" indent="-457200">
              <a:lnSpc>
                <a:spcPct val="90000"/>
              </a:lnSpc>
              <a:defRPr/>
            </a:pPr>
            <a:r>
              <a:rPr lang="en-GB" b="1" dirty="0"/>
              <a:t>Focus on Learning</a:t>
            </a:r>
            <a:endParaRPr lang="en-GB" b="1" dirty="0">
              <a:cs typeface="Calibri"/>
            </a:endParaRPr>
          </a:p>
          <a:p>
            <a:pPr marL="365760" indent="-255905">
              <a:lnSpc>
                <a:spcPct val="90000"/>
              </a:lnSpc>
              <a:buFont typeface="Wingdings 3"/>
              <a:buChar char=""/>
              <a:defRPr/>
            </a:pPr>
            <a:endParaRPr lang="en-GB" dirty="0">
              <a:cs typeface="Calibri"/>
            </a:endParaRPr>
          </a:p>
          <a:p>
            <a:endParaRPr lang="en-GB" dirty="0"/>
          </a:p>
        </p:txBody>
      </p:sp>
      <p:pic>
        <p:nvPicPr>
          <p:cNvPr id="3" name="Picture 5" descr="A picture containing shape&#10;&#10;Description automatically generated">
            <a:extLst>
              <a:ext uri="{FF2B5EF4-FFF2-40B4-BE49-F238E27FC236}">
                <a16:creationId xmlns:a16="http://schemas.microsoft.com/office/drawing/2014/main" id="{60F04C86-F781-4AE5-91AD-CE02F7DD72CD}"/>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916860" y="111782"/>
            <a:ext cx="1600201" cy="1220587"/>
          </a:xfrm>
          <a:prstGeom prst="rect">
            <a:avLst/>
          </a:prstGeom>
        </p:spPr>
      </p:pic>
    </p:spTree>
    <p:extLst>
      <p:ext uri="{BB962C8B-B14F-4D97-AF65-F5344CB8AC3E}">
        <p14:creationId xmlns:p14="http://schemas.microsoft.com/office/powerpoint/2010/main" val="42498124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836" y="171973"/>
            <a:ext cx="8229600" cy="1143000"/>
          </a:xfrm>
        </p:spPr>
        <p:txBody>
          <a:bodyPr>
            <a:normAutofit fontScale="90000"/>
          </a:bodyPr>
          <a:lstStyle/>
          <a:p>
            <a:r>
              <a:rPr lang="en-GB" dirty="0" err="1"/>
              <a:t>Darparu</a:t>
            </a:r>
            <a:r>
              <a:rPr lang="en-GB" dirty="0"/>
              <a:t> </a:t>
            </a:r>
            <a:r>
              <a:rPr lang="en-GB" dirty="0" err="1"/>
              <a:t>Adborth</a:t>
            </a:r>
            <a:r>
              <a:rPr lang="en-GB" dirty="0"/>
              <a:t/>
            </a:r>
            <a:br>
              <a:rPr lang="en-GB" dirty="0"/>
            </a:br>
            <a:r>
              <a:rPr lang="en-GB" dirty="0"/>
              <a:t>Providing Feedback</a:t>
            </a:r>
          </a:p>
        </p:txBody>
      </p:sp>
      <p:sp>
        <p:nvSpPr>
          <p:cNvPr id="3" name="Content Placeholder 2"/>
          <p:cNvSpPr>
            <a:spLocks noGrp="1"/>
          </p:cNvSpPr>
          <p:nvPr>
            <p:ph sz="half" idx="1"/>
          </p:nvPr>
        </p:nvSpPr>
        <p:spPr>
          <a:xfrm>
            <a:off x="457200" y="1586512"/>
            <a:ext cx="4038600" cy="492977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r>
              <a:rPr lang="en-GB" dirty="0" err="1"/>
              <a:t>Edrych</a:t>
            </a:r>
            <a:r>
              <a:rPr lang="en-GB" dirty="0"/>
              <a:t> </a:t>
            </a:r>
            <a:r>
              <a:rPr lang="en-GB" dirty="0" err="1"/>
              <a:t>ar</a:t>
            </a:r>
            <a:r>
              <a:rPr lang="en-GB" dirty="0"/>
              <a:t> </a:t>
            </a:r>
            <a:r>
              <a:rPr lang="en-GB" dirty="0" err="1"/>
              <a:t>gamgymeriadau</a:t>
            </a:r>
            <a:r>
              <a:rPr lang="en-GB" dirty="0"/>
              <a:t> </a:t>
            </a:r>
            <a:r>
              <a:rPr lang="en-GB" dirty="0" err="1"/>
              <a:t>fel</a:t>
            </a:r>
            <a:r>
              <a:rPr lang="en-GB" dirty="0"/>
              <a:t> </a:t>
            </a:r>
            <a:r>
              <a:rPr lang="en-GB" dirty="0" err="1"/>
              <a:t>cyfleoedd</a:t>
            </a:r>
            <a:r>
              <a:rPr lang="en-GB" dirty="0"/>
              <a:t> </a:t>
            </a:r>
            <a:r>
              <a:rPr lang="en-GB" dirty="0" err="1"/>
              <a:t>i</a:t>
            </a:r>
            <a:r>
              <a:rPr lang="en-GB" dirty="0"/>
              <a:t> </a:t>
            </a:r>
            <a:r>
              <a:rPr lang="en-GB" dirty="0" err="1"/>
              <a:t>drafod</a:t>
            </a:r>
            <a:r>
              <a:rPr lang="en-GB" dirty="0"/>
              <a:t>  </a:t>
            </a:r>
            <a:r>
              <a:rPr lang="en-GB" dirty="0" err="1"/>
              <a:t>strategaethau</a:t>
            </a:r>
            <a:r>
              <a:rPr lang="en-GB" dirty="0"/>
              <a:t>, </a:t>
            </a:r>
            <a:r>
              <a:rPr lang="en-GB" dirty="0" err="1"/>
              <a:t>ymdrech</a:t>
            </a:r>
            <a:r>
              <a:rPr lang="en-GB" dirty="0"/>
              <a:t> </a:t>
            </a:r>
            <a:r>
              <a:rPr lang="en-GB" dirty="0" err="1"/>
              <a:t>a’i</a:t>
            </a:r>
            <a:r>
              <a:rPr lang="en-GB" dirty="0"/>
              <a:t> </a:t>
            </a:r>
            <a:r>
              <a:rPr lang="en-GB" dirty="0" err="1"/>
              <a:t>dealltwriaeth</a:t>
            </a:r>
            <a:r>
              <a:rPr lang="en-GB" dirty="0"/>
              <a:t> </a:t>
            </a:r>
            <a:r>
              <a:rPr lang="en-GB" dirty="0" err="1"/>
              <a:t>gyda</a:t>
            </a:r>
            <a:r>
              <a:rPr lang="en-GB" dirty="0"/>
              <a:t> </a:t>
            </a:r>
            <a:r>
              <a:rPr lang="en-GB" dirty="0" err="1"/>
              <a:t>disgyblion</a:t>
            </a:r>
            <a:r>
              <a:rPr lang="en-GB" dirty="0"/>
              <a:t> </a:t>
            </a:r>
          </a:p>
          <a:p>
            <a:r>
              <a:rPr lang="en-GB" dirty="0" err="1"/>
              <a:t>Cynorthwyo</a:t>
            </a:r>
            <a:r>
              <a:rPr lang="en-GB" dirty="0"/>
              <a:t> </a:t>
            </a:r>
            <a:r>
              <a:rPr lang="en-GB" dirty="0" err="1"/>
              <a:t>disgyblion</a:t>
            </a:r>
            <a:r>
              <a:rPr lang="en-GB" dirty="0"/>
              <a:t> </a:t>
            </a:r>
            <a:r>
              <a:rPr lang="en-GB" dirty="0" err="1"/>
              <a:t>i</a:t>
            </a:r>
            <a:r>
              <a:rPr lang="en-GB" dirty="0"/>
              <a:t> </a:t>
            </a:r>
            <a:r>
              <a:rPr lang="en-GB" dirty="0" err="1"/>
              <a:t>ffocysu</a:t>
            </a:r>
            <a:r>
              <a:rPr lang="en-GB" dirty="0"/>
              <a:t> </a:t>
            </a:r>
            <a:r>
              <a:rPr lang="en-GB" dirty="0" err="1"/>
              <a:t>ar</a:t>
            </a:r>
            <a:r>
              <a:rPr lang="en-GB" dirty="0"/>
              <a:t> </a:t>
            </a:r>
            <a:r>
              <a:rPr lang="en-GB" dirty="0" err="1"/>
              <a:t>ddysgu</a:t>
            </a:r>
            <a:r>
              <a:rPr lang="en-GB" dirty="0"/>
              <a:t> </a:t>
            </a:r>
            <a:r>
              <a:rPr lang="en-GB" dirty="0" err="1"/>
              <a:t>fel</a:t>
            </a:r>
            <a:r>
              <a:rPr lang="en-GB" dirty="0"/>
              <a:t> proses </a:t>
            </a:r>
            <a:r>
              <a:rPr lang="en-GB" dirty="0" err="1"/>
              <a:t>yn</a:t>
            </a:r>
            <a:r>
              <a:rPr lang="en-GB" dirty="0"/>
              <a:t> </a:t>
            </a:r>
            <a:r>
              <a:rPr lang="en-GB" dirty="0" err="1"/>
              <a:t>hytrach</a:t>
            </a:r>
            <a:r>
              <a:rPr lang="en-GB" dirty="0"/>
              <a:t> </a:t>
            </a:r>
            <a:r>
              <a:rPr lang="en-GB" dirty="0" err="1"/>
              <a:t>na</a:t>
            </a:r>
            <a:r>
              <a:rPr lang="en-GB" dirty="0"/>
              <a:t>  </a:t>
            </a:r>
            <a:r>
              <a:rPr lang="en-GB" dirty="0" err="1"/>
              <a:t>pherfformiad</a:t>
            </a:r>
            <a:r>
              <a:rPr lang="en-GB" dirty="0"/>
              <a:t> </a:t>
            </a:r>
            <a:r>
              <a:rPr lang="en-GB" dirty="0" err="1"/>
              <a:t>e.e.</a:t>
            </a:r>
            <a:r>
              <a:rPr lang="en-GB" dirty="0"/>
              <a:t> </a:t>
            </a:r>
            <a:r>
              <a:rPr lang="en-GB" dirty="0" err="1"/>
              <a:t>mewn</a:t>
            </a:r>
            <a:r>
              <a:rPr lang="en-GB" dirty="0"/>
              <a:t> </a:t>
            </a:r>
            <a:r>
              <a:rPr lang="en-GB" dirty="0" err="1"/>
              <a:t>prawf</a:t>
            </a:r>
            <a:endParaRPr lang="en-GB" dirty="0">
              <a:cs typeface="Calibri"/>
            </a:endParaRPr>
          </a:p>
          <a:p>
            <a:r>
              <a:rPr lang="en-GB" dirty="0" err="1"/>
              <a:t>Darparu</a:t>
            </a:r>
            <a:r>
              <a:rPr lang="en-GB" dirty="0"/>
              <a:t> </a:t>
            </a:r>
            <a:r>
              <a:rPr lang="en-GB" dirty="0" err="1"/>
              <a:t>adborth</a:t>
            </a:r>
            <a:r>
              <a:rPr lang="en-GB" dirty="0"/>
              <a:t> </a:t>
            </a:r>
            <a:r>
              <a:rPr lang="en-GB" dirty="0" err="1"/>
              <a:t>penodol</a:t>
            </a:r>
            <a:r>
              <a:rPr lang="en-GB" dirty="0"/>
              <a:t> </a:t>
            </a:r>
            <a:r>
              <a:rPr lang="en-GB" dirty="0" err="1"/>
              <a:t>ar</a:t>
            </a:r>
            <a:r>
              <a:rPr lang="en-GB" dirty="0"/>
              <a:t> </a:t>
            </a:r>
            <a:r>
              <a:rPr lang="en-GB" dirty="0" err="1"/>
              <a:t>yr</a:t>
            </a:r>
            <a:r>
              <a:rPr lang="en-GB" dirty="0"/>
              <a:t> </a:t>
            </a:r>
            <a:r>
              <a:rPr lang="en-GB" dirty="0" err="1"/>
              <a:t>hyn</a:t>
            </a:r>
            <a:r>
              <a:rPr lang="en-GB" dirty="0"/>
              <a:t> </a:t>
            </a:r>
            <a:r>
              <a:rPr lang="en-GB" dirty="0" err="1"/>
              <a:t>wnaeth</a:t>
            </a:r>
            <a:r>
              <a:rPr lang="en-GB" dirty="0"/>
              <a:t> </a:t>
            </a:r>
            <a:r>
              <a:rPr lang="en-GB" dirty="0" err="1"/>
              <a:t>atal</a:t>
            </a:r>
            <a:r>
              <a:rPr lang="en-GB" dirty="0"/>
              <a:t> y </a:t>
            </a:r>
            <a:r>
              <a:rPr lang="en-GB" dirty="0" err="1"/>
              <a:t>disgybl</a:t>
            </a:r>
            <a:r>
              <a:rPr lang="en-GB" dirty="0"/>
              <a:t> </a:t>
            </a:r>
            <a:r>
              <a:rPr lang="en-GB" dirty="0" err="1"/>
              <a:t>rhag</a:t>
            </a:r>
            <a:r>
              <a:rPr lang="en-GB" dirty="0"/>
              <a:t> </a:t>
            </a:r>
            <a:r>
              <a:rPr lang="en-GB" dirty="0" err="1"/>
              <a:t>lwyddo</a:t>
            </a:r>
            <a:r>
              <a:rPr lang="en-GB" dirty="0"/>
              <a:t> a </a:t>
            </a:r>
            <a:r>
              <a:rPr lang="en-GB" dirty="0" err="1"/>
              <a:t>sut</a:t>
            </a:r>
            <a:r>
              <a:rPr lang="en-GB" dirty="0"/>
              <a:t> gall </a:t>
            </a:r>
            <a:r>
              <a:rPr lang="en-GB" dirty="0" err="1"/>
              <a:t>ef</a:t>
            </a:r>
            <a:r>
              <a:rPr lang="en-GB" dirty="0"/>
              <a:t>/hi </a:t>
            </a:r>
            <a:r>
              <a:rPr lang="en-GB" dirty="0" err="1"/>
              <a:t>ddatblygu</a:t>
            </a:r>
            <a:endParaRPr lang="en-GB" dirty="0"/>
          </a:p>
          <a:p>
            <a:endParaRPr lang="en-GB" dirty="0"/>
          </a:p>
        </p:txBody>
      </p:sp>
      <p:sp>
        <p:nvSpPr>
          <p:cNvPr id="4" name="Content Placeholder 3"/>
          <p:cNvSpPr>
            <a:spLocks noGrp="1"/>
          </p:cNvSpPr>
          <p:nvPr>
            <p:ph sz="half" idx="2"/>
          </p:nvPr>
        </p:nvSpPr>
        <p:spPr>
          <a:xfrm>
            <a:off x="4648200" y="1586512"/>
            <a:ext cx="4223396" cy="4929777"/>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Look at mistakes as opportunities to talk with students about strategies, effort, and their understanding</a:t>
            </a:r>
          </a:p>
          <a:p>
            <a:r>
              <a:rPr lang="en-GB" dirty="0"/>
              <a:t>Help students focus on learning as a process rather than one-time performance</a:t>
            </a:r>
          </a:p>
          <a:p>
            <a:r>
              <a:rPr lang="en-GB" dirty="0"/>
              <a:t>Provide specific feedback on what kept the student from succeeding and how he/she can improve</a:t>
            </a:r>
          </a:p>
          <a:p>
            <a:endParaRPr lang="en-GB" dirty="0"/>
          </a:p>
        </p:txBody>
      </p:sp>
      <p:pic>
        <p:nvPicPr>
          <p:cNvPr id="5" name="Picture 5" descr="Kommunikation Kopf Sprechblasen · Kostenloses Bild auf Pixabay">
            <a:extLst>
              <a:ext uri="{FF2B5EF4-FFF2-40B4-BE49-F238E27FC236}">
                <a16:creationId xmlns:a16="http://schemas.microsoft.com/office/drawing/2014/main" id="{1A858891-4D09-40C6-9ADE-37746E17E7DD}"/>
              </a:ext>
            </a:extLst>
          </p:cNvPr>
          <p:cNvPicPr>
            <a:picLocks noChangeAspect="1"/>
          </p:cNvPicPr>
          <p:nvPr/>
        </p:nvPicPr>
        <p:blipFill>
          <a:blip r:embed="rId2"/>
          <a:stretch>
            <a:fillRect/>
          </a:stretch>
        </p:blipFill>
        <p:spPr>
          <a:xfrm>
            <a:off x="5684885" y="117175"/>
            <a:ext cx="2743200" cy="1463040"/>
          </a:xfrm>
          <a:prstGeom prst="rect">
            <a:avLst/>
          </a:prstGeom>
        </p:spPr>
      </p:pic>
    </p:spTree>
    <p:extLst>
      <p:ext uri="{BB962C8B-B14F-4D97-AF65-F5344CB8AC3E}">
        <p14:creationId xmlns:p14="http://schemas.microsoft.com/office/powerpoint/2010/main" val="3676487600"/>
      </p:ext>
    </p:extLst>
  </p:cSld>
  <p:clrMapOvr>
    <a:masterClrMapping/>
  </p:clrMapOvr>
  <p:transition spd="slow">
    <p:cove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309" y="226728"/>
            <a:ext cx="8229600" cy="1143000"/>
          </a:xfrm>
        </p:spPr>
        <p:txBody>
          <a:bodyPr>
            <a:normAutofit fontScale="90000"/>
          </a:bodyPr>
          <a:lstStyle/>
          <a:p>
            <a:r>
              <a:rPr lang="en-GB" dirty="0" err="1"/>
              <a:t>Modelu</a:t>
            </a:r>
            <a:r>
              <a:rPr lang="en-GB" dirty="0"/>
              <a:t> </a:t>
            </a:r>
            <a:r>
              <a:rPr lang="en-GB" dirty="0" err="1"/>
              <a:t>Meddylfryd</a:t>
            </a:r>
            <a:r>
              <a:rPr lang="en-GB" dirty="0"/>
              <a:t/>
            </a:r>
            <a:br>
              <a:rPr lang="en-GB" dirty="0"/>
            </a:br>
            <a:r>
              <a:rPr lang="en-GB" dirty="0"/>
              <a:t>Model a </a:t>
            </a:r>
            <a:r>
              <a:rPr lang="en-GB" dirty="0" err="1"/>
              <a:t>Mindset</a:t>
            </a:r>
            <a:endParaRPr lang="en-GB" dirty="0"/>
          </a:p>
        </p:txBody>
      </p:sp>
      <p:sp>
        <p:nvSpPr>
          <p:cNvPr id="3" name="Content Placeholder 2"/>
          <p:cNvSpPr>
            <a:spLocks noGrp="1"/>
          </p:cNvSpPr>
          <p:nvPr>
            <p:ph sz="half" idx="1"/>
          </p:nvPr>
        </p:nvSpPr>
        <p:spPr>
          <a:xfrm>
            <a:off x="457200" y="1600200"/>
            <a:ext cx="4038600" cy="485313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r>
              <a:rPr lang="en-GB" sz="2000" dirty="0" err="1"/>
              <a:t>Athrawon</a:t>
            </a:r>
            <a:r>
              <a:rPr lang="en-GB" sz="2000" dirty="0"/>
              <a:t> </a:t>
            </a:r>
            <a:r>
              <a:rPr lang="en-GB" sz="2000" dirty="0" err="1"/>
              <a:t>yn</a:t>
            </a:r>
            <a:r>
              <a:rPr lang="en-GB" sz="2000" dirty="0"/>
              <a:t> </a:t>
            </a:r>
            <a:r>
              <a:rPr lang="en-GB" sz="2000" dirty="0" err="1"/>
              <a:t>siarad</a:t>
            </a:r>
            <a:r>
              <a:rPr lang="en-GB" sz="2000" dirty="0"/>
              <a:t> </a:t>
            </a:r>
            <a:r>
              <a:rPr lang="en-GB" sz="2000" dirty="0" err="1"/>
              <a:t>yn</a:t>
            </a:r>
            <a:r>
              <a:rPr lang="en-GB" sz="2000" dirty="0"/>
              <a:t> </a:t>
            </a:r>
            <a:r>
              <a:rPr lang="en-GB" sz="2000" dirty="0" err="1"/>
              <a:t>uchel</a:t>
            </a:r>
            <a:r>
              <a:rPr lang="en-GB" sz="2000" dirty="0"/>
              <a:t>  am </a:t>
            </a:r>
            <a:r>
              <a:rPr lang="en-GB" sz="2000" dirty="0" err="1"/>
              <a:t>heriau</a:t>
            </a:r>
            <a:r>
              <a:rPr lang="en-GB" sz="2000" dirty="0"/>
              <a:t> </a:t>
            </a:r>
            <a:r>
              <a:rPr lang="en-GB" sz="2000" dirty="0" err="1"/>
              <a:t>maent</a:t>
            </a:r>
            <a:r>
              <a:rPr lang="en-GB" sz="2000" dirty="0"/>
              <a:t> </a:t>
            </a:r>
            <a:r>
              <a:rPr lang="en-GB" sz="2000" dirty="0" err="1"/>
              <a:t>wedi</a:t>
            </a:r>
            <a:r>
              <a:rPr lang="en-GB" sz="2000" dirty="0"/>
              <a:t> </a:t>
            </a:r>
            <a:r>
              <a:rPr lang="en-GB" sz="2000" dirty="0" err="1"/>
              <a:t>wynebu</a:t>
            </a:r>
            <a:r>
              <a:rPr lang="en-GB" sz="2000" dirty="0"/>
              <a:t> neu </a:t>
            </a:r>
            <a:r>
              <a:rPr lang="en-GB" sz="2000" dirty="0" err="1"/>
              <a:t>adborth</a:t>
            </a:r>
            <a:r>
              <a:rPr lang="en-GB" sz="2000" dirty="0"/>
              <a:t> </a:t>
            </a:r>
            <a:r>
              <a:rPr lang="en-GB" sz="2000" dirty="0" err="1"/>
              <a:t>negyddol</a:t>
            </a:r>
            <a:r>
              <a:rPr lang="en-GB" sz="2000" dirty="0"/>
              <a:t> a </a:t>
            </a:r>
            <a:r>
              <a:rPr lang="en-GB" sz="2000" dirty="0" err="1"/>
              <a:t>beirniadaeth</a:t>
            </a:r>
            <a:r>
              <a:rPr lang="en-GB" sz="2000" dirty="0"/>
              <a:t> </a:t>
            </a:r>
            <a:r>
              <a:rPr lang="en-GB" sz="2000" dirty="0" err="1"/>
              <a:t>maent</a:t>
            </a:r>
            <a:r>
              <a:rPr lang="en-GB" sz="2000" dirty="0"/>
              <a:t> </a:t>
            </a:r>
            <a:r>
              <a:rPr lang="en-GB" sz="2000" dirty="0" err="1"/>
              <a:t>wedi</a:t>
            </a:r>
            <a:r>
              <a:rPr lang="en-GB" sz="2000" dirty="0"/>
              <a:t> </a:t>
            </a:r>
            <a:r>
              <a:rPr lang="en-GB" sz="2000" dirty="0" err="1"/>
              <a:t>ei</a:t>
            </a:r>
            <a:r>
              <a:rPr lang="en-GB" sz="2000" dirty="0"/>
              <a:t> </a:t>
            </a:r>
            <a:r>
              <a:rPr lang="en-GB" sz="2000" dirty="0" err="1"/>
              <a:t>dderbyn</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arddangos</a:t>
            </a:r>
            <a:r>
              <a:rPr lang="en-GB" sz="2000" dirty="0"/>
              <a:t> </a:t>
            </a:r>
            <a:r>
              <a:rPr lang="en-GB" sz="2000" dirty="0" err="1"/>
              <a:t>gwrando</a:t>
            </a:r>
            <a:r>
              <a:rPr lang="en-GB" sz="2000" dirty="0"/>
              <a:t> </a:t>
            </a:r>
            <a:r>
              <a:rPr lang="en-GB" sz="2000" dirty="0" err="1"/>
              <a:t>ar</a:t>
            </a:r>
            <a:r>
              <a:rPr lang="en-GB" sz="2000" dirty="0"/>
              <a:t> y </a:t>
            </a:r>
            <a:r>
              <a:rPr lang="en-GB" sz="2000" dirty="0" err="1"/>
              <a:t>meddylfryd</a:t>
            </a:r>
            <a:r>
              <a:rPr lang="en-GB" sz="2000" dirty="0"/>
              <a:t> </a:t>
            </a:r>
            <a:r>
              <a:rPr lang="en-GB" sz="2000" dirty="0" err="1"/>
              <a:t>sefydlog</a:t>
            </a:r>
            <a:r>
              <a:rPr lang="en-GB" sz="2000" dirty="0"/>
              <a:t> a </a:t>
            </a:r>
            <a:r>
              <a:rPr lang="en-GB" sz="2000" dirty="0" err="1"/>
              <a:t>siarad</a:t>
            </a:r>
            <a:r>
              <a:rPr lang="en-GB" sz="2000" dirty="0"/>
              <a:t> </a:t>
            </a:r>
            <a:r>
              <a:rPr lang="en-GB" sz="2000" dirty="0" err="1"/>
              <a:t>nôl</a:t>
            </a:r>
            <a:r>
              <a:rPr lang="en-GB" sz="2000" dirty="0"/>
              <a:t> </a:t>
            </a:r>
            <a:r>
              <a:rPr lang="en-GB" sz="2000" dirty="0" err="1"/>
              <a:t>iddo</a:t>
            </a:r>
            <a:r>
              <a:rPr lang="en-GB" sz="2000" dirty="0"/>
              <a:t>.</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gofyn</a:t>
            </a:r>
            <a:r>
              <a:rPr lang="en-GB" sz="2000" dirty="0"/>
              <a:t> </a:t>
            </a:r>
            <a:r>
              <a:rPr lang="en-GB" sz="2000" dirty="0" err="1"/>
              <a:t>i</a:t>
            </a:r>
            <a:r>
              <a:rPr lang="en-GB" sz="2000" dirty="0"/>
              <a:t> </a:t>
            </a:r>
            <a:r>
              <a:rPr lang="en-GB" sz="2000" dirty="0" err="1"/>
              <a:t>ddisgyblion</a:t>
            </a:r>
            <a:r>
              <a:rPr lang="en-GB" sz="2000" dirty="0"/>
              <a:t> am </a:t>
            </a:r>
            <a:r>
              <a:rPr lang="en-GB" sz="2000" dirty="0" err="1"/>
              <a:t>adborth</a:t>
            </a:r>
            <a:r>
              <a:rPr lang="en-GB" sz="2000" dirty="0"/>
              <a:t> pan </a:t>
            </a:r>
            <a:r>
              <a:rPr lang="en-GB" sz="2000" dirty="0" err="1"/>
              <a:t>yn</a:t>
            </a:r>
            <a:r>
              <a:rPr lang="en-GB" sz="2000" dirty="0"/>
              <a:t> </a:t>
            </a:r>
            <a:r>
              <a:rPr lang="en-GB" sz="2000" dirty="0" err="1"/>
              <a:t>gweithio</a:t>
            </a:r>
            <a:r>
              <a:rPr lang="en-GB" sz="2000" dirty="0"/>
              <a:t> </a:t>
            </a:r>
            <a:r>
              <a:rPr lang="en-GB" sz="2000" dirty="0" err="1"/>
              <a:t>gyda</a:t>
            </a:r>
            <a:r>
              <a:rPr lang="en-GB" sz="2000" dirty="0"/>
              <a:t> </a:t>
            </a:r>
            <a:r>
              <a:rPr lang="en-GB" sz="2000" dirty="0" err="1"/>
              <a:t>nhw</a:t>
            </a:r>
            <a:r>
              <a:rPr lang="en-GB" sz="2000" dirty="0"/>
              <a:t> a </a:t>
            </a:r>
            <a:r>
              <a:rPr lang="en-GB" sz="2000" dirty="0" err="1"/>
              <a:t>wedyn</a:t>
            </a:r>
            <a:r>
              <a:rPr lang="en-GB" sz="2000" dirty="0"/>
              <a:t> </a:t>
            </a:r>
            <a:r>
              <a:rPr lang="en-GB" sz="2000" dirty="0" err="1"/>
              <a:t>arddangos</a:t>
            </a:r>
            <a:r>
              <a:rPr lang="en-GB" sz="2000" dirty="0"/>
              <a:t> </a:t>
            </a:r>
            <a:r>
              <a:rPr lang="en-GB" sz="2000" dirty="0" err="1"/>
              <a:t>sut</a:t>
            </a:r>
            <a:r>
              <a:rPr lang="en-GB" sz="2000" dirty="0"/>
              <a:t> </a:t>
            </a:r>
            <a:r>
              <a:rPr lang="en-GB" sz="2000" dirty="0" err="1"/>
              <a:t>maent</a:t>
            </a:r>
            <a:r>
              <a:rPr lang="en-GB" sz="2000" dirty="0"/>
              <a:t> </a:t>
            </a:r>
            <a:r>
              <a:rPr lang="en-GB" sz="2000" dirty="0" err="1"/>
              <a:t>yn</a:t>
            </a:r>
            <a:r>
              <a:rPr lang="en-GB" sz="2000" dirty="0"/>
              <a:t> </a:t>
            </a:r>
            <a:r>
              <a:rPr lang="en-GB" sz="2000" dirty="0" err="1"/>
              <a:t>defnyddio'r</a:t>
            </a:r>
            <a:r>
              <a:rPr lang="en-GB" sz="2000" dirty="0"/>
              <a:t> </a:t>
            </a:r>
            <a:r>
              <a:rPr lang="en-GB" sz="2000" dirty="0" err="1"/>
              <a:t>adborth</a:t>
            </a:r>
            <a:r>
              <a:rPr lang="en-GB" sz="2000" dirty="0"/>
              <a:t> </a:t>
            </a:r>
            <a:r>
              <a:rPr lang="en-GB" sz="2000" dirty="0" err="1"/>
              <a:t>hynny</a:t>
            </a:r>
            <a:r>
              <a:rPr lang="en-GB" sz="2000" dirty="0"/>
              <a:t> </a:t>
            </a:r>
            <a:r>
              <a:rPr lang="en-GB" sz="2000" dirty="0" err="1"/>
              <a:t>i</a:t>
            </a:r>
            <a:r>
              <a:rPr lang="en-GB" sz="2000" dirty="0"/>
              <a:t> </a:t>
            </a:r>
            <a:r>
              <a:rPr lang="en-GB" sz="2000" dirty="0" err="1"/>
              <a:t>newid</a:t>
            </a:r>
            <a:r>
              <a:rPr lang="en-GB" sz="2000" dirty="0"/>
              <a:t> </a:t>
            </a:r>
            <a:r>
              <a:rPr lang="en-GB" sz="2000" dirty="0" err="1"/>
              <a:t>eu</a:t>
            </a:r>
            <a:r>
              <a:rPr lang="en-GB" sz="2000" dirty="0"/>
              <a:t> </a:t>
            </a:r>
            <a:r>
              <a:rPr lang="en-GB" sz="2000" dirty="0" err="1"/>
              <a:t>hymarfer</a:t>
            </a:r>
            <a:r>
              <a:rPr lang="en-GB" sz="2000" dirty="0"/>
              <a:t>. </a:t>
            </a:r>
            <a:endParaRPr lang="en-GB" sz="2000" dirty="0">
              <a:cs typeface="Calibri"/>
            </a:endParaRPr>
          </a:p>
        </p:txBody>
      </p:sp>
      <p:sp>
        <p:nvSpPr>
          <p:cNvPr id="4" name="Content Placeholder 3"/>
          <p:cNvSpPr>
            <a:spLocks noGrp="1"/>
          </p:cNvSpPr>
          <p:nvPr>
            <p:ph sz="half" idx="2"/>
          </p:nvPr>
        </p:nvSpPr>
        <p:spPr>
          <a:xfrm>
            <a:off x="4648200" y="1600200"/>
            <a:ext cx="4038600" cy="4853136"/>
          </a:xfrm>
          <a:prstGeom prst="rect">
            <a:avLst/>
          </a:prstGeom>
        </p:spPr>
        <p:style>
          <a:lnRef idx="2">
            <a:schemeClr val="accent5"/>
          </a:lnRef>
          <a:fillRef idx="1">
            <a:schemeClr val="lt1"/>
          </a:fillRef>
          <a:effectRef idx="0">
            <a:schemeClr val="accent5"/>
          </a:effectRef>
          <a:fontRef idx="minor">
            <a:schemeClr val="dk1"/>
          </a:fontRef>
        </p:style>
        <p:txBody>
          <a:bodyPr>
            <a:noAutofit/>
          </a:bodyPr>
          <a:lstStyle/>
          <a:p>
            <a:r>
              <a:rPr lang="en-GB" sz="2250" dirty="0"/>
              <a:t>Teachers talk aloud about challenges and setbacks they’ve faced and feedback or criticism they’ve received.</a:t>
            </a:r>
          </a:p>
          <a:p>
            <a:r>
              <a:rPr lang="en-GB" sz="2250" dirty="0"/>
              <a:t>Teachers demonstrate hearing the fixed </a:t>
            </a:r>
            <a:r>
              <a:rPr lang="en-GB" sz="2250" dirty="0" err="1"/>
              <a:t>mindset</a:t>
            </a:r>
            <a:r>
              <a:rPr lang="en-GB" sz="2250" dirty="0"/>
              <a:t> voice and talking back to it.</a:t>
            </a:r>
          </a:p>
          <a:p>
            <a:r>
              <a:rPr lang="en-GB" sz="2250" dirty="0"/>
              <a:t>Teachers ask students for feedback when working with them and then demonstrate how they use that feedback to change their practice.</a:t>
            </a:r>
          </a:p>
          <a:p>
            <a:endParaRPr lang="en-GB" sz="2250" dirty="0"/>
          </a:p>
        </p:txBody>
      </p:sp>
      <p:pic>
        <p:nvPicPr>
          <p:cNvPr id="5" name="Picture 5" descr="A picture containing icon&#10;&#10;Description automatically generated">
            <a:extLst>
              <a:ext uri="{FF2B5EF4-FFF2-40B4-BE49-F238E27FC236}">
                <a16:creationId xmlns:a16="http://schemas.microsoft.com/office/drawing/2014/main" id="{D825AB8D-7F6A-43DF-A692-9C1B44476E72}"/>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677311" y="120459"/>
            <a:ext cx="1586511" cy="1305895"/>
          </a:xfrm>
          <a:prstGeom prst="rect">
            <a:avLst/>
          </a:prstGeom>
        </p:spPr>
      </p:pic>
    </p:spTree>
    <p:extLst>
      <p:ext uri="{BB962C8B-B14F-4D97-AF65-F5344CB8AC3E}">
        <p14:creationId xmlns:p14="http://schemas.microsoft.com/office/powerpoint/2010/main" val="1992833776"/>
      </p:ext>
    </p:extLst>
  </p:cSld>
  <p:clrMapOvr>
    <a:masterClrMapping/>
  </p:clrMapOvr>
  <p:transition spd="slow">
    <p:cove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Rhestr</a:t>
            </a:r>
            <a:r>
              <a:rPr lang="en-GB" dirty="0"/>
              <a:t> </a:t>
            </a:r>
            <a:r>
              <a:rPr lang="en-GB" dirty="0" err="1"/>
              <a:t>gyfeirnodi</a:t>
            </a:r>
            <a:r>
              <a:rPr lang="en-GB" dirty="0"/>
              <a:t> /  Reference list</a:t>
            </a:r>
          </a:p>
        </p:txBody>
      </p:sp>
      <p:sp>
        <p:nvSpPr>
          <p:cNvPr id="5" name="Content Placeholder 4"/>
          <p:cNvSpPr>
            <a:spLocks noGrp="1"/>
          </p:cNvSpPr>
          <p:nvPr>
            <p:ph idx="1"/>
          </p:nvPr>
        </p:nvSpPr>
        <p:spPr/>
        <p:txBody>
          <a:bodyPr/>
          <a:lstStyle/>
          <a:p>
            <a:r>
              <a:rPr lang="en-GB" dirty="0" err="1"/>
              <a:t>Dweck</a:t>
            </a:r>
            <a:r>
              <a:rPr lang="en-GB" dirty="0"/>
              <a:t>, C. (2012) </a:t>
            </a:r>
            <a:r>
              <a:rPr lang="en-GB" dirty="0" err="1"/>
              <a:t>Mindset</a:t>
            </a:r>
            <a:r>
              <a:rPr lang="en-GB" dirty="0"/>
              <a:t>: How you can </a:t>
            </a:r>
            <a:r>
              <a:rPr lang="en-GB" dirty="0" err="1"/>
              <a:t>fulfill</a:t>
            </a:r>
            <a:r>
              <a:rPr lang="en-GB" dirty="0"/>
              <a:t> your potential. Ballantine Books: New York</a:t>
            </a:r>
          </a:p>
        </p:txBody>
      </p:sp>
    </p:spTree>
    <p:extLst>
      <p:ext uri="{BB962C8B-B14F-4D97-AF65-F5344CB8AC3E}">
        <p14:creationId xmlns:p14="http://schemas.microsoft.com/office/powerpoint/2010/main" val="376976783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ustin">
  <a:themeElements>
    <a:clrScheme name="Custom 7">
      <a:dk1>
        <a:srgbClr val="C1AEFF"/>
      </a:dk1>
      <a:lt1>
        <a:srgbClr val="FFFFFF"/>
      </a:lt1>
      <a:dk2>
        <a:srgbClr val="845EFF"/>
      </a:dk2>
      <a:lt2>
        <a:srgbClr val="CCCCFF"/>
      </a:lt2>
      <a:accent1>
        <a:srgbClr val="0099CC"/>
      </a:accent1>
      <a:accent2>
        <a:srgbClr val="6600CC"/>
      </a:accent2>
      <a:accent3>
        <a:srgbClr val="AAAAB8"/>
      </a:accent3>
      <a:accent4>
        <a:srgbClr val="DADADA"/>
      </a:accent4>
      <a:accent5>
        <a:srgbClr val="AACAE2"/>
      </a:accent5>
      <a:accent6>
        <a:srgbClr val="5C00B9"/>
      </a:accent6>
      <a:hlink>
        <a:srgbClr val="9999FF"/>
      </a:hlink>
      <a:folHlink>
        <a:srgbClr val="33CCCC"/>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7142B0C-7164-43E4-BADD-D5A3EB3DC2AE}">
  <ds:schemaRefs>
    <ds:schemaRef ds:uri="http://schemas.microsoft.com/sharepoint/v3/contenttype/forms"/>
  </ds:schemaRefs>
</ds:datastoreItem>
</file>

<file path=customXml/itemProps2.xml><?xml version="1.0" encoding="utf-8"?>
<ds:datastoreItem xmlns:ds="http://schemas.openxmlformats.org/officeDocument/2006/customXml" ds:itemID="{1C6A7DE6-9CEA-407F-BD72-2C908BBC4D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881EF7-33CF-4C54-A879-8EE320299796}">
  <ds:schemaRefs>
    <ds:schemaRef ds:uri="http://purl.org/dc/elements/1.1/"/>
    <ds:schemaRef ds:uri="http://schemas.microsoft.com/office/2006/metadata/properties"/>
    <ds:schemaRef ds:uri="87976339-b2f2-475f-bce4-3bdd3c5bdf03"/>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148</TotalTime>
  <Words>2754</Words>
  <Application>Microsoft Office PowerPoint</Application>
  <PresentationFormat>On-screen Show (4:3)</PresentationFormat>
  <Paragraphs>256</Paragraphs>
  <Slides>34</Slides>
  <Notes>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34</vt:i4>
      </vt:variant>
    </vt:vector>
  </HeadingPairs>
  <TitlesOfParts>
    <vt:vector size="41" baseType="lpstr">
      <vt:lpstr>Arial</vt:lpstr>
      <vt:lpstr>Calibri</vt:lpstr>
      <vt:lpstr>Century Gothic</vt:lpstr>
      <vt:lpstr>Wingdings 2</vt:lpstr>
      <vt:lpstr>Wingdings 3</vt:lpstr>
      <vt:lpstr>Office Theme</vt:lpstr>
      <vt:lpstr>Austin</vt:lpstr>
      <vt:lpstr>ECES6010/C</vt:lpstr>
      <vt:lpstr>Deilliannau Dysgu/Learning Outcomes </vt:lpstr>
      <vt:lpstr>Deilliannau Dysgu/Learning Outcomes </vt:lpstr>
      <vt:lpstr>Deilliannau Dysgu/Learning Outcomes </vt:lpstr>
      <vt:lpstr>Deilliannau Dysgu/Learning Outcomes </vt:lpstr>
      <vt:lpstr>Pam nad ydym yn gweld babanod heb ysgogiad? Why don’t we see demotivated babies?</vt:lpstr>
      <vt:lpstr>PowerPoint Presentation</vt:lpstr>
      <vt:lpstr> Beth sy’n digwydd? What happens?</vt:lpstr>
      <vt:lpstr>Y ddamcaniaeth Theory </vt:lpstr>
      <vt:lpstr>Pa fath o ddysgwr ydych chi? What type of learner are you?</vt:lpstr>
      <vt:lpstr>Cwis / Quiz </vt:lpstr>
      <vt:lpstr>Curwch yr athro! Beat the Teacher! </vt:lpstr>
      <vt:lpstr>PowerPoint Presentation</vt:lpstr>
      <vt:lpstr>PowerPoint Presentation</vt:lpstr>
      <vt:lpstr>Effaith Meddylfryd Sefydlog Impact of a Fixed Mindset</vt:lpstr>
      <vt:lpstr>Effaith Meddylfryd Tŵf Impact of Growth Mindset</vt:lpstr>
      <vt:lpstr>HEDFANA!/SOAR! </vt:lpstr>
      <vt:lpstr>PowerPoint Presentation</vt:lpstr>
      <vt:lpstr> Mae Ymennydd Yn Gallu Datblygu The Brain Can Get Smarter </vt:lpstr>
      <vt:lpstr>Mae Ymennydd Yn Gallu Datblygu The Brain Can Get Smarter</vt:lpstr>
      <vt:lpstr>So, how do we create a growth mindset?</vt:lpstr>
      <vt:lpstr>True or False? </vt:lpstr>
      <vt:lpstr>Wir neu Anwir? True or False?</vt:lpstr>
      <vt:lpstr>Gwir neu gau? / True or False?</vt:lpstr>
      <vt:lpstr>Wir neu Anwir? True or False?</vt:lpstr>
      <vt:lpstr>Newid eich Meddylfryd/                                                     Changing your Mindset</vt:lpstr>
      <vt:lpstr>PowerPoint Presentation</vt:lpstr>
      <vt:lpstr>Dychmygwch mai chi yw'r athro… Imagine you are the teacher… </vt:lpstr>
      <vt:lpstr>PowerPoint Presentation</vt:lpstr>
      <vt:lpstr>Strategaethau dosbarth  Strategies used in the classroom </vt:lpstr>
      <vt:lpstr>Dysgu meddylfryd tŵf Teaching Incremental Growth</vt:lpstr>
      <vt:lpstr>Darparu Adborth Providing Feedback</vt:lpstr>
      <vt:lpstr>Modelu Meddylfryd Model a Mindset</vt:lpstr>
      <vt:lpstr>Rhestr gyfeirnodi /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Helen A Griffiths</cp:lastModifiedBy>
  <cp:revision>485</cp:revision>
  <dcterms:created xsi:type="dcterms:W3CDTF">2017-06-27T09:52:24Z</dcterms:created>
  <dcterms:modified xsi:type="dcterms:W3CDTF">2020-11-04T00:14:17Z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ies>
</file>