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56" r:id="rId2"/>
    <p:sldId id="259" r:id="rId3"/>
    <p:sldId id="260" r:id="rId4"/>
    <p:sldId id="262" r:id="rId5"/>
    <p:sldId id="263" r:id="rId6"/>
    <p:sldId id="264" r:id="rId7"/>
    <p:sldId id="265" r:id="rId8"/>
    <p:sldId id="270" r:id="rId9"/>
    <p:sldId id="271" r:id="rId10"/>
    <p:sldId id="272" r:id="rId11"/>
    <p:sldId id="273" r:id="rId12"/>
    <p:sldId id="274" r:id="rId13"/>
    <p:sldId id="282" r:id="rId14"/>
    <p:sldId id="281" r:id="rId15"/>
    <p:sldId id="276" r:id="rId16"/>
    <p:sldId id="277" r:id="rId17"/>
    <p:sldId id="278" r:id="rId18"/>
    <p:sldId id="279" r:id="rId19"/>
    <p:sldId id="267" r:id="rId20"/>
    <p:sldId id="28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6"/>
  </p:normalViewPr>
  <p:slideViewPr>
    <p:cSldViewPr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EFD40BF-401A-4737-8B31-ADE3A5C1B0FA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3A08B86-14EF-483C-AB7F-64484D87D77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5526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1A092-51FF-43FE-89D2-FA62BC85EA5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1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754B6756-7430-4896-B8CD-9689DF47834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5159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00-95EB-442C-8032-A26C68B8430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441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EF66D-ADA6-4D1E-B8E3-6209268C2F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05170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59C60-55E6-4327-AC01-8CEAD09D7C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805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94C14-69CB-4516-8B24-20426BEF526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714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1E6D3C2-B735-4860-B99E-4D827215896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38750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CD3614-EF2C-440C-A934-3FF04D470D8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66725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AA65B-ACF1-47E3-B3D0-98E2CF2C6E8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038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7D1CF-70F1-40B3-BC5C-E361A656455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497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28EF66D-ADA6-4D1E-B8E3-6209268C2F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232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Developing human potential to facilitate change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6F8C-95E6-4697-BDBD-847C497100B1}" type="slidenum">
              <a:rPr lang="en-GB"/>
              <a:pPr/>
              <a:t>1</a:t>
            </a:fld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05962" y="437524"/>
            <a:ext cx="7680960" cy="626166"/>
          </a:xfrm>
          <a:noFill/>
          <a:ln/>
        </p:spPr>
        <p:txBody>
          <a:bodyPr lIns="92075" tIns="46038" rIns="92075" bIns="46038" anchor="b">
            <a:normAutofit fontScale="90000"/>
          </a:bodyPr>
          <a:lstStyle/>
          <a:p>
            <a:r>
              <a:rPr lang="en-GB" dirty="0"/>
              <a:t>Paradox of change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88219"/>
            <a:ext cx="8229600" cy="792088"/>
          </a:xfrm>
          <a:noFill/>
          <a:ln/>
        </p:spPr>
        <p:txBody>
          <a:bodyPr lIns="92075" tIns="46038" rIns="92075" bIns="46038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is omnipresent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Stopping change is in itself a change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8DADE-52E1-4EBA-A706-F49BD38E447F}" type="slidenum">
              <a:rPr lang="en-GB"/>
              <a:pPr/>
              <a:t>2</a:t>
            </a:fld>
            <a:endParaRPr lang="en-GB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32522" y="2104836"/>
            <a:ext cx="7639878" cy="421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eaLnBrk="0" hangingPunct="0"/>
            <a:r>
              <a:rPr lang="en-GB" sz="2400" dirty="0">
                <a:latin typeface="Times New Roman" charset="0"/>
              </a:rPr>
              <a:t>1.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Positive change requires significant stability</a:t>
            </a:r>
          </a:p>
          <a:p>
            <a:pPr eaLnBrk="0" hangingPunct="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2. To build an enterprise focus on the individual</a:t>
            </a:r>
          </a:p>
          <a:p>
            <a:pPr eaLnBrk="0" hangingPunct="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3. Focus directly on culture, indirectly.</a:t>
            </a:r>
          </a:p>
          <a:p>
            <a:pPr eaLnBrk="0" hangingPunct="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4. True empowerment requires forceful leadership</a:t>
            </a:r>
          </a:p>
          <a:p>
            <a:pPr eaLnBrk="0" hangingPunct="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5. In order to build you must tear down.</a:t>
            </a:r>
          </a:p>
          <a:p>
            <a:pPr eaLnBrk="0" hangingPunct="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	(See Change Integration Team from Price</a:t>
            </a:r>
          </a:p>
          <a:p>
            <a:pPr eaLnBrk="0" hangingPunct="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	Waterhouse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Dauphinais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et al 1996)</a:t>
            </a:r>
          </a:p>
          <a:p>
            <a:pPr eaLnBrk="0" hangingPunct="0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Even simple technical changes can have social &amp;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organisational implications whatever the expected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domain of the change all domains must be looked at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Organisational change needs to be tackled systematically</a:t>
            </a:r>
          </a:p>
          <a:p>
            <a:pPr eaLnBrk="0" hangingPunct="0"/>
            <a:endParaRPr lang="en-GB" sz="2400" dirty="0">
              <a:latin typeface="Times New Roman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731520" y="642594"/>
            <a:ext cx="7680960" cy="1058214"/>
          </a:xfrm>
          <a:noFill/>
          <a:ln/>
        </p:spPr>
        <p:txBody>
          <a:bodyPr lIns="92075" tIns="46038" rIns="92075" bIns="46038" anchor="b"/>
          <a:lstStyle/>
          <a:p>
            <a:r>
              <a:rPr lang="en-GB" dirty="0"/>
              <a:t>Nature of change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2014194"/>
            <a:ext cx="4033838" cy="4111969"/>
          </a:xfrm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Locus of the imperative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internal (top-down, bottom-up, middle-out)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external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Degree of compulsion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52963" y="2014194"/>
            <a:ext cx="4033837" cy="4111969"/>
          </a:xfrm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Radical or incremental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Domain or domains 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(physical, technical, structural etc..)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(strategy, structure, systems, staff, style, shared values, skills)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48E4D-3AD6-4A20-AD5E-A838CBD3C4AA}" type="slidenum">
              <a:rPr lang="en-GB"/>
              <a:pPr/>
              <a:t>3</a:t>
            </a:fld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/>
          <a:lstStyle/>
          <a:p>
            <a:r>
              <a:rPr lang="en-GB"/>
              <a:t>Burnes nine element model (1992)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59ADA-0A50-43E6-9DCB-E9B160ABDD8C}" type="slidenum">
              <a:rPr lang="en-GB"/>
              <a:pPr/>
              <a:t>4</a:t>
            </a:fld>
            <a:endParaRPr lang="en-GB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593725" y="2193925"/>
            <a:ext cx="5330825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GB" sz="2400">
                <a:latin typeface="Times New Roman" charset="0"/>
              </a:rPr>
              <a:t>1. Create a vision</a:t>
            </a:r>
          </a:p>
          <a:p>
            <a:pPr eaLnBrk="0" hangingPunct="0"/>
            <a:r>
              <a:rPr lang="en-GB" sz="2400">
                <a:latin typeface="Times New Roman" charset="0"/>
              </a:rPr>
              <a:t>2. Develop strategies</a:t>
            </a:r>
          </a:p>
          <a:p>
            <a:pPr eaLnBrk="0" hangingPunct="0"/>
            <a:r>
              <a:rPr lang="en-GB" sz="2400">
                <a:latin typeface="Times New Roman" charset="0"/>
              </a:rPr>
              <a:t>3. Create conditions for successful change</a:t>
            </a:r>
          </a:p>
          <a:p>
            <a:pPr eaLnBrk="0" hangingPunct="0"/>
            <a:r>
              <a:rPr lang="en-GB" sz="2400">
                <a:latin typeface="Times New Roman" charset="0"/>
              </a:rPr>
              <a:t>4. Create right culture</a:t>
            </a:r>
          </a:p>
          <a:p>
            <a:pPr eaLnBrk="0" hangingPunct="0"/>
            <a:r>
              <a:rPr lang="en-GB" sz="2400">
                <a:latin typeface="Times New Roman" charset="0"/>
              </a:rPr>
              <a:t>5. Assess need for &amp; type of change</a:t>
            </a:r>
          </a:p>
          <a:p>
            <a:pPr eaLnBrk="0" hangingPunct="0"/>
            <a:r>
              <a:rPr lang="en-GB" sz="2400">
                <a:latin typeface="Times New Roman" charset="0"/>
              </a:rPr>
              <a:t>6. Plan &amp; implement change</a:t>
            </a:r>
          </a:p>
          <a:p>
            <a:pPr eaLnBrk="0" hangingPunct="0"/>
            <a:r>
              <a:rPr lang="en-GB" sz="2400">
                <a:latin typeface="Times New Roman" charset="0"/>
              </a:rPr>
              <a:t>7. Involve everyone</a:t>
            </a:r>
          </a:p>
          <a:p>
            <a:pPr eaLnBrk="0" hangingPunct="0"/>
            <a:r>
              <a:rPr lang="en-GB" sz="2400">
                <a:latin typeface="Times New Roman" charset="0"/>
              </a:rPr>
              <a:t>8. Sustain momentum</a:t>
            </a:r>
          </a:p>
          <a:p>
            <a:pPr eaLnBrk="0" hangingPunct="0"/>
            <a:r>
              <a:rPr lang="en-GB" sz="2400">
                <a:latin typeface="Times New Roman" charset="0"/>
              </a:rPr>
              <a:t>9. Commit to continuous improvement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/>
          <a:lstStyle/>
          <a:p>
            <a:r>
              <a:rPr lang="en-GB"/>
              <a:t>What can go wrong?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Unintended consequences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Self-fulfilling fear of failure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Lack of preparation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Ill-conceived change process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Inadequate consultation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Not invented here syndrome- consultants?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7831B-1D4C-4FB5-8D5F-6BCEFBF45F55}" type="slidenum">
              <a:rPr lang="en-GB"/>
              <a:pPr/>
              <a:t>5</a:t>
            </a:fld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/>
          <a:lstStyle/>
          <a:p>
            <a:r>
              <a:rPr lang="en-GB"/>
              <a:t>Role of HRD in organisational change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Process roles (change agent/consultant)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role in change assessment team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team-building &amp; facilitation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training in problem-solving &amp; analysis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interpersonal skills training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education about the nature of change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DEAEB-6A4E-44FC-AC9F-73982FF0B332}" type="slidenum">
              <a:rPr lang="en-GB"/>
              <a:pPr/>
              <a:t>6</a:t>
            </a:fld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/>
          <a:lstStyle/>
          <a:p>
            <a:r>
              <a:rPr lang="en-GB"/>
              <a:t>Role of HRD in organisational change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Task roles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new equipment, software, operations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structure &amp; organisation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career counselling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implementation of cascade models of training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B095A-89BE-4761-B12F-CCE4C5603FE0}" type="slidenum">
              <a:rPr lang="en-GB"/>
              <a:pPr/>
              <a:t>7</a:t>
            </a:fld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/>
          <a:lstStyle/>
          <a:p>
            <a:r>
              <a:rPr lang="en-GB"/>
              <a:t>Key tasks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Organisational analysis 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strategic analysis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organisational capability analysis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culture audit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communications audit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E5B64-4D8F-4B98-8365-3124880BA53E}" type="slidenum">
              <a:rPr lang="en-GB"/>
              <a:pPr/>
              <a:t>8</a:t>
            </a:fld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/>
          <a:lstStyle/>
          <a:p>
            <a:r>
              <a:rPr lang="en-GB"/>
              <a:t>Strategies for change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Strategies for change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personal &amp; OD support on internal consultancy basis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problem-solving project groups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 of external consultants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0733-BDB1-46D4-A2C8-912DDD5BBAAF}" type="slidenum">
              <a:rPr lang="en-GB"/>
              <a:pPr/>
              <a:t>9</a:t>
            </a:fld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>
            <a:normAutofit/>
          </a:bodyPr>
          <a:lstStyle/>
          <a:p>
            <a:r>
              <a:rPr lang="en-GB" sz="4000"/>
              <a:t>Training &amp; development interventions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Training &amp; development interventions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project management training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team building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senior manager role review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3729D-0325-4F82-BA10-CA6120E977F1}" type="slidenum">
              <a:rPr lang="en-GB"/>
              <a:pPr/>
              <a:t>10</a:t>
            </a:fld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731520" y="642594"/>
            <a:ext cx="7680960" cy="914198"/>
          </a:xfrm>
          <a:noFill/>
          <a:ln/>
        </p:spPr>
        <p:txBody>
          <a:bodyPr lIns="92075" tIns="46038" rIns="92075" bIns="46038" anchor="b"/>
          <a:lstStyle/>
          <a:p>
            <a:r>
              <a:rPr lang="en-GB" dirty="0"/>
              <a:t>Training contribution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Ensuring that people implications of change are raised &amp; understood by organisational decision makers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Helping individuals their ability to cope with change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Developing managers to manage the required learning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B6D61-D04D-4286-88DE-F45C1190338D}" type="slidenum">
              <a:rPr lang="en-GB"/>
              <a:pPr/>
              <a:t>11</a:t>
            </a:fld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/>
          <a:lstStyle/>
          <a:p>
            <a:r>
              <a:rPr lang="en-GB"/>
              <a:t>Training contribution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Providing knowledge &amp; skills to utilise in the change process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Helping in development of an outward looking &amp; future-orientated approach to managing the organisation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0CECF-C5D9-4F0C-B842-0DB1285AA306}" type="slidenum">
              <a:rPr lang="en-GB"/>
              <a:pPr/>
              <a:t>12</a:t>
            </a:fld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DDDE3-7BC6-0349-AC41-C9E32454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554158"/>
          </a:xfrm>
        </p:spPr>
        <p:txBody>
          <a:bodyPr>
            <a:normAutofit fontScale="90000"/>
          </a:bodyPr>
          <a:lstStyle/>
          <a:p>
            <a:r>
              <a:rPr lang="en-US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12F8A-A654-E34A-97BC-490A9909C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340768"/>
            <a:ext cx="7680960" cy="4694272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 in groups and consider the following:  </a:t>
            </a:r>
          </a:p>
          <a:p>
            <a:pPr lvl="0">
              <a:lnSpc>
                <a:spcPct val="8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8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what is meant by the term ‘change agent’.</a:t>
            </a:r>
          </a:p>
          <a:p>
            <a:pPr lvl="0">
              <a:lnSpc>
                <a:spcPct val="8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8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what skills/attributes the CEO should look for when engaging ‘change agents’</a:t>
            </a:r>
          </a:p>
          <a:p>
            <a:pPr lvl="0">
              <a:lnSpc>
                <a:spcPct val="8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8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how change agents may help resolve some of the issues identified above. </a:t>
            </a:r>
          </a:p>
          <a:p>
            <a:pPr lvl="0">
              <a:lnSpc>
                <a:spcPct val="8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8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Choose one member of the group to read the task findings back to the whole class at the end of the task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364642-BBD6-9045-9A22-EC60B885D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1A092-51FF-43FE-89D2-FA62BC85EA51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4877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029D6-9694-7542-B2E4-58A8D548B0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culture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61234E-106A-3E43-BCD5-F9C5DA617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08B86-14EF-483C-AB7F-64484D87D77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489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Strategy School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41F9F-3207-409A-AD2C-0F13B6D6E485}" type="slidenum">
              <a:rPr lang="en-GB"/>
              <a:pPr/>
              <a:t>15</a:t>
            </a:fld>
            <a:endParaRPr lang="en-GB"/>
          </a:p>
        </p:txBody>
      </p:sp>
      <p:sp>
        <p:nvSpPr>
          <p:cNvPr id="4098" name="Oval 2"/>
          <p:cNvSpPr>
            <a:spLocks noChangeArrowheads="1"/>
          </p:cNvSpPr>
          <p:nvPr/>
        </p:nvSpPr>
        <p:spPr bwMode="auto">
          <a:xfrm>
            <a:off x="2208213" y="1041400"/>
            <a:ext cx="4760912" cy="4760913"/>
          </a:xfrm>
          <a:prstGeom prst="ellipse">
            <a:avLst/>
          </a:prstGeom>
          <a:solidFill>
            <a:srgbClr val="E5EB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099" name="Oval 3"/>
          <p:cNvSpPr>
            <a:spLocks noChangeArrowheads="1"/>
          </p:cNvSpPr>
          <p:nvPr/>
        </p:nvSpPr>
        <p:spPr bwMode="auto">
          <a:xfrm>
            <a:off x="2947988" y="1781175"/>
            <a:ext cx="3279775" cy="3279775"/>
          </a:xfrm>
          <a:prstGeom prst="ellipse">
            <a:avLst/>
          </a:prstGeom>
          <a:solidFill>
            <a:srgbClr val="9EB3FF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Oval 4"/>
          <p:cNvSpPr>
            <a:spLocks noChangeArrowheads="1"/>
          </p:cNvSpPr>
          <p:nvPr/>
        </p:nvSpPr>
        <p:spPr bwMode="auto">
          <a:xfrm>
            <a:off x="3679825" y="2513013"/>
            <a:ext cx="1816100" cy="1816100"/>
          </a:xfrm>
          <a:prstGeom prst="ellipse">
            <a:avLst/>
          </a:prstGeom>
          <a:solidFill>
            <a:srgbClr val="3365FB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849438" y="5922963"/>
            <a:ext cx="6697662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r" eaLnBrk="0" hangingPunct="0"/>
            <a:r>
              <a:rPr lang="en-GB" sz="1600" b="1">
                <a:latin typeface="Arial" charset="0"/>
              </a:rPr>
              <a:t>Exhibit 5.10 Culture in three layers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593725" y="6169025"/>
            <a:ext cx="7940675" cy="180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r" eaLnBrk="0" hangingPunct="0"/>
            <a:r>
              <a:rPr lang="en-GB" sz="600">
                <a:latin typeface="Arial" charset="0"/>
              </a:rPr>
              <a:t>Source: Adapted from E, Schein, </a:t>
            </a:r>
            <a:r>
              <a:rPr lang="en-GB" sz="600" i="1">
                <a:latin typeface="Arial" charset="0"/>
              </a:rPr>
              <a:t>Organisation Culture and Leadership</a:t>
            </a:r>
            <a:r>
              <a:rPr lang="en-GB" sz="600">
                <a:latin typeface="Arial" charset="0"/>
              </a:rPr>
              <a:t>, Jossey-Bass, 1985</a:t>
            </a: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3660775" y="3009900"/>
            <a:ext cx="1808163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GB" sz="1600">
                <a:latin typeface="Arial" charset="0"/>
              </a:rPr>
              <a:t>Paradigm</a:t>
            </a:r>
          </a:p>
          <a:p>
            <a:pPr algn="ctr" eaLnBrk="0" hangingPunct="0"/>
            <a:r>
              <a:rPr lang="en-GB" sz="1600">
                <a:latin typeface="Arial" charset="0"/>
              </a:rPr>
              <a:t>Taken-for-granted</a:t>
            </a:r>
          </a:p>
          <a:p>
            <a:pPr algn="ctr" eaLnBrk="0" hangingPunct="0"/>
            <a:r>
              <a:rPr lang="en-GB" sz="1600">
                <a:latin typeface="Arial" charset="0"/>
              </a:rPr>
              <a:t>assumptions</a:t>
            </a: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4183063" y="2006600"/>
            <a:ext cx="788987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GB" sz="1600">
                <a:solidFill>
                  <a:schemeClr val="accent2"/>
                </a:solidFill>
                <a:latin typeface="Arial" charset="0"/>
              </a:rPr>
              <a:t>Beliefs</a:t>
            </a:r>
            <a:endParaRPr lang="en-GB" sz="1600">
              <a:latin typeface="Arial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4176713" y="1257300"/>
            <a:ext cx="800100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GB" sz="1600">
                <a:solidFill>
                  <a:schemeClr val="accent2"/>
                </a:solidFill>
                <a:latin typeface="Arial" charset="0"/>
              </a:rPr>
              <a:t>Values</a:t>
            </a:r>
          </a:p>
        </p:txBody>
      </p:sp>
    </p:spTree>
    <p:extLst>
      <p:ext uri="{BB962C8B-B14F-4D97-AF65-F5344CB8AC3E}">
        <p14:creationId xmlns:p14="http://schemas.microsoft.com/office/powerpoint/2010/main" val="836226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Elements of Organisational Culture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Every organisation has its OWN culture.</a:t>
            </a:r>
          </a:p>
          <a:p>
            <a:pPr marL="609600" indent="-60960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Culture = beliefs + values + learned ways of managing</a:t>
            </a:r>
          </a:p>
          <a:p>
            <a:pPr marL="609600" indent="-60960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Influences the development of strategy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Strategy School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8C369-E25E-41EA-9345-BBC208904443}" type="slidenum">
              <a:rPr lang="en-GB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33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  <p:bldP spid="8192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Important Qualifications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Organisations change over time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	Small entrepreneurial business which matures into a larger organisation:-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	Starts as power culture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	Bureaucracy – role culture may move to task culture?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Strategy School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440D7-BF56-48D8-8D79-20FC84F8E572}" type="slidenum">
              <a:rPr lang="en-GB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1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  <p:bldP spid="7782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Culture and Strategy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Not a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best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culture</a:t>
            </a:r>
          </a:p>
          <a:p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Fit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between culture and strategy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Culture is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self-perpetuating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; but may change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Managing the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mix of sub-cultures</a:t>
            </a:r>
          </a:p>
          <a:p>
            <a:endParaRPr lang="en-GB" i="1" dirty="0"/>
          </a:p>
          <a:p>
            <a:endParaRPr lang="en-GB" i="1" dirty="0"/>
          </a:p>
          <a:p>
            <a:endParaRPr lang="en-GB" i="1" dirty="0"/>
          </a:p>
          <a:p>
            <a:endParaRPr lang="en-GB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Strategy School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3E9D9-2CDE-4DCD-BFE5-D34CBE5DC16E}" type="slidenum">
              <a:rPr lang="en-GB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70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  <p:bldP spid="6963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b"/>
          <a:lstStyle/>
          <a:p>
            <a:r>
              <a:rPr lang="en-GB" dirty="0"/>
              <a:t>Conclusion (</a:t>
            </a:r>
            <a:r>
              <a:rPr lang="en-GB" dirty="0" err="1"/>
              <a:t>contd</a:t>
            </a:r>
            <a:r>
              <a:rPr lang="en-GB" dirty="0"/>
              <a:t>)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Change often doomed to failure - important to know causes of failure, build on previous mistakes &amp; learn to avoid principal pitfalls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Whatever the change it will have human consequences. HRM &amp; HRD specialists should be involved at the start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Role of HR developer in developing change process is as important as their role in skills training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106A4-0D50-45D7-A964-32FBE331D9CC}" type="slidenum">
              <a:rPr lang="en-GB"/>
              <a:pPr/>
              <a:t>19</a:t>
            </a:fld>
            <a:endParaRPr lang="en-GB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Note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Within your organisation you will need to identify if there was a change in culture after change was implemented. 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Was a change in culture part of the aim/objectives of the project?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1A092-51FF-43FE-89D2-FA62BC85EA51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5108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{A4A8C908-BC9D-7943-B310-3CC72623F3C4}tf10001067</Template>
  <TotalTime>51</TotalTime>
  <Words>721</Words>
  <Application>Microsoft Macintosh PowerPoint</Application>
  <PresentationFormat>On-screen Show (4:3)</PresentationFormat>
  <Paragraphs>143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Century Gothic</vt:lpstr>
      <vt:lpstr>Garamond</vt:lpstr>
      <vt:lpstr>Times New Roman</vt:lpstr>
      <vt:lpstr>Wingdings</vt:lpstr>
      <vt:lpstr>Savon</vt:lpstr>
      <vt:lpstr>Developing human potential to facilitate change</vt:lpstr>
      <vt:lpstr>Paradox of change</vt:lpstr>
      <vt:lpstr>Nature of change</vt:lpstr>
      <vt:lpstr>Burnes nine element model (1992)</vt:lpstr>
      <vt:lpstr>What can go wrong?</vt:lpstr>
      <vt:lpstr>Role of HRD in organisational change</vt:lpstr>
      <vt:lpstr>Role of HRD in organisational change</vt:lpstr>
      <vt:lpstr>Key tasks</vt:lpstr>
      <vt:lpstr>Strategies for change</vt:lpstr>
      <vt:lpstr>Training &amp; development interventions</vt:lpstr>
      <vt:lpstr>Training contribution</vt:lpstr>
      <vt:lpstr>Training contribution</vt:lpstr>
      <vt:lpstr>Activity</vt:lpstr>
      <vt:lpstr>culture</vt:lpstr>
      <vt:lpstr>PowerPoint Presentation</vt:lpstr>
      <vt:lpstr>Elements of Organisational Culture</vt:lpstr>
      <vt:lpstr>Important Qualifications</vt:lpstr>
      <vt:lpstr>Culture and Strategy</vt:lpstr>
      <vt:lpstr>Conclusion (contd)</vt:lpstr>
      <vt:lpstr>Assignment Note</vt:lpstr>
    </vt:vector>
  </TitlesOfParts>
  <Company>University of Glamorgan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human potential to facilitate change</dc:title>
  <dc:creator>mbroomfi</dc:creator>
  <cp:lastModifiedBy>Marie Pitson</cp:lastModifiedBy>
  <cp:revision>7</cp:revision>
  <dcterms:created xsi:type="dcterms:W3CDTF">2006-11-13T14:53:40Z</dcterms:created>
  <dcterms:modified xsi:type="dcterms:W3CDTF">2022-02-16T07:10:42Z</dcterms:modified>
</cp:coreProperties>
</file>