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1pPr>
    <a:lvl2pPr marL="0" marR="0" indent="228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2pPr>
    <a:lvl3pPr marL="0" marR="0" indent="457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3pPr>
    <a:lvl4pPr marL="0" marR="0" indent="685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4pPr>
    <a:lvl5pPr marL="0" marR="0" indent="9144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5pPr>
    <a:lvl6pPr marL="0" marR="0" indent="11430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6pPr>
    <a:lvl7pPr marL="0" marR="0" indent="1371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7pPr>
    <a:lvl8pPr marL="0" marR="0" indent="1600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8pPr>
    <a:lvl9pPr marL="0" marR="0" indent="1828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41900"/>
            <a:ext cx="10464800" cy="11303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25600" y="673100"/>
            <a:ext cx="9753600" cy="59055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53400"/>
            <a:ext cx="10464800" cy="11303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8300" y="635000"/>
            <a:ext cx="5334000" cy="8216900"/>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635000"/>
            <a:ext cx="5334000" cy="39878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4724400"/>
            <a:ext cx="5334000" cy="4114800"/>
          </a:xfrm>
          <a:prstGeom prst="rect">
            <a:avLst/>
          </a:prstGeom>
        </p:spPr>
        <p:txBody>
          <a:bodyPr anchor="t"/>
          <a:lstStyle>
            <a:lvl1pPr marL="0" indent="0" algn="ctr">
              <a:spcBef>
                <a:spcPts val="0"/>
              </a:spcBef>
              <a:buSzTx/>
              <a:buNone/>
              <a:defRPr sz="3700"/>
            </a:lvl1pPr>
            <a:lvl2pPr marL="0" indent="0" algn="ctr">
              <a:spcBef>
                <a:spcPts val="0"/>
              </a:spcBef>
              <a:buSzTx/>
              <a:buNone/>
              <a:defRPr sz="3700"/>
            </a:lvl2pPr>
            <a:lvl3pPr marL="0" indent="0" algn="ctr">
              <a:spcBef>
                <a:spcPts val="0"/>
              </a:spcBef>
              <a:buSzTx/>
              <a:buNone/>
              <a:defRPr sz="3700"/>
            </a:lvl3pPr>
            <a:lvl4pPr marL="0" indent="0" algn="ctr">
              <a:spcBef>
                <a:spcPts val="0"/>
              </a:spcBef>
              <a:buSzTx/>
              <a:buNone/>
              <a:defRPr sz="3700"/>
            </a:lvl4pPr>
            <a:lvl5pPr marL="0" indent="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half" idx="13"/>
          </p:nvPr>
        </p:nvSpPr>
        <p:spPr>
          <a:xfrm>
            <a:off x="6718300" y="2590800"/>
            <a:ext cx="5334000" cy="62865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952500" y="25908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6328884" y="9296400"/>
            <a:ext cx="340259" cy="342900"/>
          </a:xfrm>
          <a:prstGeom prst="rect">
            <a:avLst/>
          </a:prstGeom>
        </p:spPr>
        <p:txBody>
          <a:bodyPr/>
          <a:lstStyle>
            <a:lvl1pPr>
              <a:defRPr>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6718300" y="5092700"/>
            <a:ext cx="5334000" cy="3771900"/>
          </a:xfrm>
          <a:prstGeom prst="rect">
            <a:avLst/>
          </a:prstGeom>
        </p:spPr>
        <p:txBody>
          <a:bodyPr lIns="91439" tIns="45719" rIns="91439" bIns="45719" anchor="t">
            <a:noAutofit/>
          </a:bodyPr>
          <a:lstStyle/>
          <a:p>
            <a:pPr/>
          </a:p>
        </p:txBody>
      </p:sp>
      <p:sp>
        <p:nvSpPr>
          <p:cNvPr id="84" name="Image"/>
          <p:cNvSpPr/>
          <p:nvPr>
            <p:ph type="pic" sz="quarter" idx="14"/>
          </p:nvPr>
        </p:nvSpPr>
        <p:spPr>
          <a:xfrm>
            <a:off x="6718300" y="889000"/>
            <a:ext cx="5334000" cy="3771900"/>
          </a:xfrm>
          <a:prstGeom prst="rect">
            <a:avLst/>
          </a:prstGeom>
        </p:spPr>
        <p:txBody>
          <a:bodyPr lIns="91439" tIns="45719" rIns="91439" bIns="45719" anchor="t">
            <a:noAutofit/>
          </a:bodyPr>
          <a:lstStyle/>
          <a:p>
            <a:pPr/>
          </a:p>
        </p:txBody>
      </p:sp>
      <p:sp>
        <p:nvSpPr>
          <p:cNvPr id="85" name="Image"/>
          <p:cNvSpPr/>
          <p:nvPr>
            <p:ph type="pic" sz="half" idx="15"/>
          </p:nvPr>
        </p:nvSpPr>
        <p:spPr>
          <a:xfrm>
            <a:off x="952500" y="889000"/>
            <a:ext cx="5334000" cy="7975600"/>
          </a:xfrm>
          <a:prstGeom prst="rect">
            <a:avLst/>
          </a:prstGeom>
        </p:spPr>
        <p:txBody>
          <a:bodyPr lIns="91439" tIns="45719" rIns="91439" bIns="45719" anchor="t">
            <a:noAutofit/>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461366"/>
          </a:xfrm>
          <a:prstGeom prst="rect">
            <a:avLst/>
          </a:prstGeom>
        </p:spPr>
        <p:txBody>
          <a:bodyPr anchor="t">
            <a:spAutoFit/>
          </a:bodyPr>
          <a:lstStyle>
            <a:lvl1pPr marL="0" indent="0" algn="ctr">
              <a:spcBef>
                <a:spcPts val="0"/>
              </a:spcBef>
              <a:buSzTx/>
              <a:buNone/>
              <a:defRPr i="1" sz="2400"/>
            </a:lvl1pPr>
          </a:lstStyle>
          <a:p>
            <a:pPr/>
            <a:r>
              <a:t>–Johnny Appleseed</a:t>
            </a:r>
          </a:p>
        </p:txBody>
      </p:sp>
      <p:sp>
        <p:nvSpPr>
          <p:cNvPr id="94" name="“Type a quote here.”"/>
          <p:cNvSpPr txBox="1"/>
          <p:nvPr>
            <p:ph type="body" sz="quarter" idx="14"/>
          </p:nvPr>
        </p:nvSpPr>
        <p:spPr>
          <a:xfrm>
            <a:off x="1270000" y="4267112"/>
            <a:ext cx="10464800" cy="609776"/>
          </a:xfrm>
          <a:prstGeom prst="rect">
            <a:avLst/>
          </a:prstGeom>
        </p:spPr>
        <p:txBody>
          <a:bodyPr>
            <a:spAutoFit/>
          </a:bodyPr>
          <a:lstStyle>
            <a:lvl1pPr marL="0" indent="0" algn="ctr">
              <a:spcBef>
                <a:spcPts val="0"/>
              </a:spcBef>
              <a:buSzTx/>
              <a:buNone/>
              <a:defRPr sz="3400">
                <a:latin typeface="+mn-lt"/>
                <a:ea typeface="+mn-ea"/>
                <a:cs typeface="+mn-cs"/>
                <a:sym typeface="Helvetica Neue Medium"/>
              </a:defRPr>
            </a:lvl1pPr>
          </a:lstStyle>
          <a:p>
            <a:pPr/>
            <a:r>
              <a:t>“Type a quote here.” </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952500" y="254000"/>
            <a:ext cx="11099800" cy="215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28884" y="9296400"/>
            <a:ext cx="340259" cy="324306"/>
          </a:xfrm>
          <a:prstGeom prst="rect">
            <a:avLst/>
          </a:prstGeom>
          <a:ln w="12700">
            <a:miter lim="400000"/>
          </a:ln>
        </p:spPr>
        <p:txBody>
          <a:bodyPr wrap="none" lIns="50800" tIns="50800" rIns="50800" bIns="50800">
            <a:spAutoFit/>
          </a:bodyPr>
          <a:lstStyle>
            <a:lvl1pPr>
              <a:defRPr b="0" sz="16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1pPr>
      <a:lvl2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2pPr>
      <a:lvl3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3pPr>
      <a:lvl4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4pPr>
      <a:lvl5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5pPr>
      <a:lvl6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6pPr>
      <a:lvl7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7pPr>
      <a:lvl8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8pPr>
      <a:lvl9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9pPr>
    </p:titleStyle>
    <p:bodyStyle>
      <a:lvl1pPr marL="444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1pPr>
      <a:lvl2pPr marL="889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2pPr>
      <a:lvl3pPr marL="1333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3pPr>
      <a:lvl4pPr marL="1778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4pPr>
      <a:lvl5pPr marL="2222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5pPr>
      <a:lvl6pPr marL="2667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6pPr>
      <a:lvl7pPr marL="3111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7pPr>
      <a:lvl8pPr marL="3556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8pPr>
      <a:lvl9pPr marL="4000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9pPr>
    </p:bodyStyle>
    <p:otherStyle>
      <a:lvl1pPr marL="0" marR="0" indent="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1pPr>
      <a:lvl2pPr marL="0" marR="0" indent="2286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2pPr>
      <a:lvl3pPr marL="0" marR="0" indent="4572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3pPr>
      <a:lvl4pPr marL="0" marR="0" indent="6858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4pPr>
      <a:lvl5pPr marL="0" marR="0" indent="9144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5pPr>
      <a:lvl6pPr marL="0" marR="0" indent="11430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6pPr>
      <a:lvl7pPr marL="0" marR="0" indent="13716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7pPr>
      <a:lvl8pPr marL="0" marR="0" indent="16002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8pPr>
      <a:lvl9pPr marL="0" marR="0" indent="1828800" algn="ctr" defTabSz="58420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blogs.worldbank.org/developmenttalk/international-poverty-line-has-just-been-raised-190-day-global-poverty-basically-unchanged-how-even" TargetMode="External"/><Relationship Id="rId3" Type="http://schemas.openxmlformats.org/officeDocument/2006/relationships/hyperlink" Target="https://dera.ioe.ac.uk/23963/1/rn14-005-English.pdf" TargetMode="External"/><Relationship Id="rId4" Type="http://schemas.openxmlformats.org/officeDocument/2006/relationships/hyperlink" Target="https://seneddresearch.blog/2018/05/21/is-the-welsh-government-giving-a-flying-start-to-all-children-who-need-it/" TargetMode="External"/><Relationship Id="rId5" Type="http://schemas.openxmlformats.org/officeDocument/2006/relationships/hyperlink" Target="https://gov.wales/topics/people-and-communities/people/children-and-young-people/parenting-support-guidance/help/flyingstart/?lang=en" TargetMode="External"/><Relationship Id="rId6" Type="http://schemas.openxmlformats.org/officeDocument/2006/relationships/hyperlink" Target="https://gov.wales/docs/statistics/2018/180718-flying-start-summary-statistics-2017-18-en.pdf"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9" name="Rectangle"/>
          <p:cNvSpPr/>
          <p:nvPr/>
        </p:nvSpPr>
        <p:spPr>
          <a:xfrm>
            <a:off x="-25400" y="-25400"/>
            <a:ext cx="13055600" cy="9804400"/>
          </a:xfrm>
          <a:prstGeom prst="rect">
            <a:avLst/>
          </a:prstGeom>
          <a:solidFill>
            <a:srgbClr val="7D3585"/>
          </a:solidFill>
          <a:ln w="12700">
            <a:miter lim="400000"/>
          </a:ln>
        </p:spPr>
        <p:txBody>
          <a:bodyPr lIns="50800" tIns="50800" rIns="50800" bIns="50800" anchor="ctr"/>
          <a:lstStyle/>
          <a:p>
            <a:pPr>
              <a:defRPr b="0" sz="2200">
                <a:solidFill>
                  <a:srgbClr val="FFFFFF"/>
                </a:solidFill>
                <a:latin typeface="+mn-lt"/>
                <a:ea typeface="+mn-ea"/>
                <a:cs typeface="+mn-cs"/>
                <a:sym typeface="Helvetica Neue Medium"/>
              </a:defRPr>
            </a:pPr>
          </a:p>
        </p:txBody>
      </p:sp>
      <p:sp>
        <p:nvSpPr>
          <p:cNvPr id="120" name="Flying Start"/>
          <p:cNvSpPr txBox="1"/>
          <p:nvPr>
            <p:ph type="ctrTitle"/>
          </p:nvPr>
        </p:nvSpPr>
        <p:spPr>
          <a:prstGeom prst="rect">
            <a:avLst/>
          </a:prstGeom>
        </p:spPr>
        <p:txBody>
          <a:bodyPr/>
          <a:lstStyle/>
          <a:p>
            <a:pPr/>
            <a:r>
              <a:t>Flying Start</a:t>
            </a:r>
          </a:p>
        </p:txBody>
      </p:sp>
      <p:sp>
        <p:nvSpPr>
          <p:cNvPr id="121" name="What is it?…"/>
          <p:cNvSpPr txBox="1"/>
          <p:nvPr>
            <p:ph type="subTitle" sz="quarter" idx="1"/>
          </p:nvPr>
        </p:nvSpPr>
        <p:spPr>
          <a:xfrm>
            <a:off x="1270000" y="5141466"/>
            <a:ext cx="10464800" cy="918468"/>
          </a:xfrm>
          <a:prstGeom prst="rect">
            <a:avLst/>
          </a:prstGeom>
        </p:spPr>
        <p:txBody>
          <a:bodyPr/>
          <a:lstStyle/>
          <a:p>
            <a:pPr defTabSz="233679">
              <a:defRPr sz="1480"/>
            </a:pPr>
            <a:r>
              <a:t>What is it?</a:t>
            </a:r>
          </a:p>
          <a:p>
            <a:pPr defTabSz="233679">
              <a:defRPr sz="1480"/>
            </a:pPr>
            <a:r>
              <a:t>Is it fulfilling it’s purpose?</a:t>
            </a:r>
          </a:p>
          <a:p>
            <a:pPr defTabSz="233679">
              <a:defRPr sz="1480"/>
            </a:pPr>
            <a:r>
              <a:t>Could it be more effective?</a:t>
            </a: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a:p>
            <a:pPr defTabSz="233679">
              <a:defRPr sz="1480"/>
            </a:pPr>
          </a:p>
        </p:txBody>
      </p:sp>
      <p:sp>
        <p:nvSpPr>
          <p:cNvPr id="122" name="Josh Light"/>
          <p:cNvSpPr txBox="1"/>
          <p:nvPr/>
        </p:nvSpPr>
        <p:spPr>
          <a:xfrm>
            <a:off x="148793" y="283820"/>
            <a:ext cx="1632814" cy="461060"/>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a:r>
              <a:t>Josh Light</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4" name="A Flying Introduction"/>
          <p:cNvSpPr txBox="1"/>
          <p:nvPr>
            <p:ph type="title"/>
          </p:nvPr>
        </p:nvSpPr>
        <p:spPr>
          <a:prstGeom prst="rect">
            <a:avLst/>
          </a:prstGeom>
        </p:spPr>
        <p:txBody>
          <a:bodyPr/>
          <a:lstStyle/>
          <a:p>
            <a:pPr/>
            <a:r>
              <a:t>A Flying Introduction</a:t>
            </a:r>
          </a:p>
        </p:txBody>
      </p:sp>
      <p:sp>
        <p:nvSpPr>
          <p:cNvPr id="125" name="Flying Start is a Welsh Government initiative made up of four key elements:…"/>
          <p:cNvSpPr txBox="1"/>
          <p:nvPr>
            <p:ph type="body" idx="1"/>
          </p:nvPr>
        </p:nvSpPr>
        <p:spPr>
          <a:prstGeom prst="rect">
            <a:avLst/>
          </a:prstGeom>
        </p:spPr>
        <p:txBody>
          <a:bodyPr anchor="t"/>
          <a:lstStyle/>
          <a:p>
            <a:pPr marL="0" indent="0" defTabSz="467359">
              <a:spcBef>
                <a:spcPts val="3300"/>
              </a:spcBef>
              <a:buSzTx/>
              <a:buNone/>
              <a:defRPr sz="2560"/>
            </a:pPr>
            <a:r>
              <a:t>Flying Start is a Welsh Government initiative made up of four key elements:</a:t>
            </a:r>
          </a:p>
          <a:p>
            <a:pPr marL="508000" indent="-508000" defTabSz="467359">
              <a:spcBef>
                <a:spcPts val="3300"/>
              </a:spcBef>
              <a:buSzPct val="100000"/>
              <a:buAutoNum type="arabicPeriod" startAt="1"/>
              <a:defRPr sz="2560"/>
            </a:pPr>
            <a:r>
              <a:t>Quality, part-time childcare for 2-3 year olds</a:t>
            </a:r>
          </a:p>
          <a:p>
            <a:pPr marL="508000" indent="-508000" defTabSz="467359">
              <a:spcBef>
                <a:spcPts val="3300"/>
              </a:spcBef>
              <a:buSzPct val="100000"/>
              <a:buAutoNum type="arabicPeriod" startAt="1"/>
              <a:defRPr sz="2560"/>
            </a:pPr>
            <a:r>
              <a:t>Enhanced health visiting service</a:t>
            </a:r>
          </a:p>
          <a:p>
            <a:pPr marL="508000" indent="-508000" defTabSz="467359">
              <a:spcBef>
                <a:spcPts val="3300"/>
              </a:spcBef>
              <a:buSzPct val="100000"/>
              <a:buAutoNum type="arabicPeriod" startAt="1"/>
              <a:defRPr sz="2560"/>
            </a:pPr>
            <a:r>
              <a:t>Access to parenting programmes</a:t>
            </a:r>
          </a:p>
          <a:p>
            <a:pPr marL="508000" indent="-508000" defTabSz="467359">
              <a:spcBef>
                <a:spcPts val="3300"/>
              </a:spcBef>
              <a:buSzPct val="100000"/>
              <a:buAutoNum type="arabicPeriod" startAt="1"/>
              <a:defRPr sz="2560"/>
            </a:pPr>
            <a:r>
              <a:t>Speech, language and communication</a:t>
            </a:r>
          </a:p>
          <a:p>
            <a:pPr marL="0" indent="0" defTabSz="467359">
              <a:spcBef>
                <a:spcPts val="3300"/>
              </a:spcBef>
              <a:buSzTx/>
              <a:buNone/>
              <a:defRPr sz="2560"/>
            </a:pPr>
            <a:r>
              <a:t>(Welsh Government, 2017)</a:t>
            </a:r>
          </a:p>
          <a:p>
            <a:pPr marL="0" indent="0" defTabSz="467359">
              <a:spcBef>
                <a:spcPts val="3300"/>
              </a:spcBef>
              <a:buSzTx/>
              <a:buNone/>
              <a:defRPr sz="2560"/>
            </a:pPr>
            <a:r>
              <a:t>Whilst all four elements can help those living in poverty, it is the first and last that are perhaps the most vital in closing the gap between poverty and educational attainment.</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 name="What is poverty?"/>
          <p:cNvSpPr txBox="1"/>
          <p:nvPr>
            <p:ph type="title"/>
          </p:nvPr>
        </p:nvSpPr>
        <p:spPr>
          <a:prstGeom prst="rect">
            <a:avLst/>
          </a:prstGeom>
        </p:spPr>
        <p:txBody>
          <a:bodyPr/>
          <a:lstStyle/>
          <a:p>
            <a:pPr/>
            <a:r>
              <a:t>What is poverty?</a:t>
            </a:r>
          </a:p>
        </p:txBody>
      </p:sp>
      <p:sp>
        <p:nvSpPr>
          <p:cNvPr id="128" name="We will all define poverty differently, as it means something slightly different to all of us.…"/>
          <p:cNvSpPr txBox="1"/>
          <p:nvPr>
            <p:ph type="body" idx="1"/>
          </p:nvPr>
        </p:nvSpPr>
        <p:spPr>
          <a:prstGeom prst="rect">
            <a:avLst/>
          </a:prstGeom>
        </p:spPr>
        <p:txBody>
          <a:bodyPr anchor="t"/>
          <a:lstStyle/>
          <a:p>
            <a:pPr marL="0" indent="0">
              <a:buSzTx/>
              <a:buNone/>
            </a:pPr>
            <a:r>
              <a:t>We will all define poverty differently, as it means something slightly different to all of us.</a:t>
            </a:r>
          </a:p>
          <a:p>
            <a:pPr marL="0" indent="0">
              <a:buSzTx/>
              <a:buNone/>
            </a:pPr>
            <a:r>
              <a:t>Most will define poverty by economic means, and there is a definitive price on poverty. The World Bank declared that living in extreme poverty meant living on less than $1.90 per day. Ferreira (2015).</a:t>
            </a:r>
          </a:p>
          <a:p>
            <a:pPr marL="0" indent="0">
              <a:buSzTx/>
              <a:buNone/>
            </a:pPr>
            <a:r>
              <a:t>But that does not mean we don’t feel poverty in other ways. We can be impoverished of education, something Flying Start aims to combat.</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What is Educational Attainment?"/>
          <p:cNvSpPr txBox="1"/>
          <p:nvPr>
            <p:ph type="title"/>
          </p:nvPr>
        </p:nvSpPr>
        <p:spPr>
          <a:prstGeom prst="rect">
            <a:avLst/>
          </a:prstGeom>
        </p:spPr>
        <p:txBody>
          <a:bodyPr/>
          <a:lstStyle>
            <a:lvl1pPr defTabSz="484886">
              <a:defRPr sz="6640"/>
            </a:lvl1pPr>
          </a:lstStyle>
          <a:p>
            <a:pPr/>
            <a:r>
              <a:t>What is Educational Attainment?</a:t>
            </a:r>
          </a:p>
        </p:txBody>
      </p:sp>
      <p:sp>
        <p:nvSpPr>
          <p:cNvPr id="131" name="Educational attainment is sometimes difficult to define as some will see it as grades achieved at key stages, for example at GCSE or A-Level. However, the achieved grades do not necessarily reflect the attainment of education amongst pupils.…"/>
          <p:cNvSpPr txBox="1"/>
          <p:nvPr>
            <p:ph type="body" idx="1"/>
          </p:nvPr>
        </p:nvSpPr>
        <p:spPr>
          <a:prstGeom prst="rect">
            <a:avLst/>
          </a:prstGeom>
        </p:spPr>
        <p:txBody>
          <a:bodyPr anchor="t"/>
          <a:lstStyle/>
          <a:p>
            <a:pPr marL="0" indent="0">
              <a:buSzTx/>
              <a:buNone/>
            </a:pPr>
            <a:r>
              <a:t>Educational attainment is sometimes difficult to define as some will see it as grades achieved at key stages, for example at GCSE or A-Level. However, the achieved grades do not necessarily reflect the attainment of education amongst pupils.</a:t>
            </a:r>
          </a:p>
          <a:p>
            <a:pPr marL="0" indent="0">
              <a:buSzTx/>
              <a:buNone/>
            </a:pPr>
            <a:r>
              <a:t>Attainment is difficult to measure without grades from schools, however it is fair to assume pupils from disadvantaged areas may struggle to reach the same level of educational attainment as those from more affluent areas. This is because generally more money in an area, means there are more resources available to aid in education.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2007, a Flying Start?"/>
          <p:cNvSpPr txBox="1"/>
          <p:nvPr>
            <p:ph type="title"/>
          </p:nvPr>
        </p:nvSpPr>
        <p:spPr>
          <a:prstGeom prst="rect">
            <a:avLst/>
          </a:prstGeom>
        </p:spPr>
        <p:txBody>
          <a:bodyPr/>
          <a:lstStyle/>
          <a:p>
            <a:pPr/>
            <a:r>
              <a:t>2007, a Flying Start?</a:t>
            </a:r>
          </a:p>
        </p:txBody>
      </p:sp>
      <p:sp>
        <p:nvSpPr>
          <p:cNvPr id="134" name="2007 marked a new beginning in the Welsh Government’s efforts to reduce the gap between poverty and educational attainment. They introduced a new programme, Flying Start, a grant based initiative “targeted on the catchment areas of schools in deprived areas.” (Thomas, 2014, p. 2).…"/>
          <p:cNvSpPr txBox="1"/>
          <p:nvPr>
            <p:ph type="body" idx="1"/>
          </p:nvPr>
        </p:nvSpPr>
        <p:spPr>
          <a:prstGeom prst="rect">
            <a:avLst/>
          </a:prstGeom>
        </p:spPr>
        <p:txBody>
          <a:bodyPr anchor="t"/>
          <a:lstStyle/>
          <a:p>
            <a:pPr marL="0" indent="0">
              <a:buSzTx/>
              <a:buNone/>
            </a:pPr>
            <a:r>
              <a:t>2007 marked a new beginning in the Welsh Government’s efforts to reduce the gap between poverty and educational attainment. They introduced a new programme, Flying Start, a grant based initiative “targeted on the catchment areas of schools in deprived areas.” (Thomas, 2014, p. 2).</a:t>
            </a:r>
          </a:p>
          <a:p>
            <a:pPr marL="0" indent="0">
              <a:buSzTx/>
              <a:buNone/>
            </a:pPr>
            <a:r>
              <a:t>This is the primary initiative being used by the Welsh Government to combat poverty, and so has been reviewed a number of times since it’s launch. Each review has brought about a need for further funding, in fact Thomas (2018) tells us that over a period of 11 years, the Welsh Government has fuelled Flying Start with a budget of more than £600 million.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The Results are in…"/>
          <p:cNvSpPr txBox="1"/>
          <p:nvPr>
            <p:ph type="title"/>
          </p:nvPr>
        </p:nvSpPr>
        <p:spPr>
          <a:prstGeom prst="rect">
            <a:avLst/>
          </a:prstGeom>
        </p:spPr>
        <p:txBody>
          <a:bodyPr/>
          <a:lstStyle/>
          <a:p>
            <a:pPr/>
            <a:r>
              <a:t>The Results are in…</a:t>
            </a:r>
          </a:p>
        </p:txBody>
      </p:sp>
      <p:sp>
        <p:nvSpPr>
          <p:cNvPr id="137" name="The most up to date statistics from the Welsh Government, only cover April - August 2018, so instead we’ll look at the complete statistics for 2017/18:…"/>
          <p:cNvSpPr txBox="1"/>
          <p:nvPr>
            <p:ph type="body" idx="1"/>
          </p:nvPr>
        </p:nvSpPr>
        <p:spPr>
          <a:prstGeom prst="rect">
            <a:avLst/>
          </a:prstGeom>
        </p:spPr>
        <p:txBody>
          <a:bodyPr anchor="t"/>
          <a:lstStyle/>
          <a:p>
            <a:pPr marL="0" indent="0" defTabSz="373887">
              <a:spcBef>
                <a:spcPts val="2600"/>
              </a:spcBef>
              <a:buSzTx/>
              <a:buNone/>
              <a:defRPr sz="2048"/>
            </a:pPr>
            <a:r>
              <a:t>The most up to date statistics from the Welsh Government, only cover April - August 2018, so instead we’ll look at the complete statistics for 2017/18:</a:t>
            </a:r>
          </a:p>
          <a:p>
            <a:pPr marL="284479" indent="-284479" defTabSz="373887">
              <a:spcBef>
                <a:spcPts val="2600"/>
              </a:spcBef>
              <a:defRPr sz="2048"/>
            </a:pPr>
            <a:r>
              <a:t>36,869 children were directly in receipt of Flying Start’s services, a 2% drop from 2016/17</a:t>
            </a:r>
          </a:p>
          <a:p>
            <a:pPr marL="284479" indent="-284479" defTabSz="373887">
              <a:spcBef>
                <a:spcPts val="2600"/>
              </a:spcBef>
              <a:defRPr sz="2048"/>
            </a:pPr>
            <a:r>
              <a:t>87% of childcare offers were taken up, a drop from 88% in 2016/17</a:t>
            </a:r>
          </a:p>
          <a:p>
            <a:pPr marL="284479" indent="-284479" defTabSz="373887">
              <a:spcBef>
                <a:spcPts val="2600"/>
              </a:spcBef>
              <a:defRPr sz="2048"/>
            </a:pPr>
            <a:r>
              <a:t>93% of children aged 3 and living in Flying Start areas were on roll at a maintained school, a drop of 1% from 2016</a:t>
            </a:r>
          </a:p>
          <a:p>
            <a:pPr marL="0" indent="0" defTabSz="373887">
              <a:spcBef>
                <a:spcPts val="2600"/>
              </a:spcBef>
              <a:buSzTx/>
              <a:buNone/>
              <a:defRPr sz="2048"/>
            </a:pPr>
            <a:r>
              <a:t>Welsh Government (2018)</a:t>
            </a:r>
          </a:p>
          <a:p>
            <a:pPr marL="0" indent="0" defTabSz="373887">
              <a:spcBef>
                <a:spcPts val="2600"/>
              </a:spcBef>
              <a:buSzTx/>
              <a:buNone/>
              <a:defRPr sz="2048"/>
            </a:pPr>
            <a:r>
              <a:t>So is Flying Start actually working? These small drops can be interpreted in two ways. One which shows a positive impact from Flying Start, with decreasing numbers needing to use it’s services in education due to it’s other benefits. Another shows its lack of effectiveness, the drops in usage actually implying that they are failing to consistently reach the children who need their help.</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 name="Can Flying Start fly higher?"/>
          <p:cNvSpPr txBox="1"/>
          <p:nvPr>
            <p:ph type="title"/>
          </p:nvPr>
        </p:nvSpPr>
        <p:spPr>
          <a:prstGeom prst="rect">
            <a:avLst/>
          </a:prstGeom>
        </p:spPr>
        <p:txBody>
          <a:bodyPr/>
          <a:lstStyle>
            <a:lvl1pPr defTabSz="502412">
              <a:defRPr sz="6880"/>
            </a:lvl1pPr>
          </a:lstStyle>
          <a:p>
            <a:pPr/>
            <a:r>
              <a:t>Can Flying Start fly higher?</a:t>
            </a:r>
          </a:p>
        </p:txBody>
      </p:sp>
      <p:sp>
        <p:nvSpPr>
          <p:cNvPr id="140" name="You’ve heard how Flying Start aims to help, and is indeed helping to an extent, but can it be improved?…"/>
          <p:cNvSpPr txBox="1"/>
          <p:nvPr>
            <p:ph type="body" idx="1"/>
          </p:nvPr>
        </p:nvSpPr>
        <p:spPr>
          <a:prstGeom prst="rect">
            <a:avLst/>
          </a:prstGeom>
        </p:spPr>
        <p:txBody>
          <a:bodyPr anchor="t"/>
          <a:lstStyle/>
          <a:p>
            <a:pPr marL="0" indent="0">
              <a:buSzTx/>
              <a:buNone/>
            </a:pPr>
            <a:r>
              <a:t>You’ve heard how Flying Start aims to help, and is indeed helping to an extent, but can it be improved? </a:t>
            </a:r>
          </a:p>
          <a:p>
            <a:pPr marL="0" indent="0">
              <a:buSzTx/>
              <a:buNone/>
            </a:pPr>
            <a:r>
              <a:t>On reflection, yes it can. The latest figures are telling us that Flying Start is reaching less of the children within it’s catchment area, meaning there is a definite room for improvement.  However, they are certainly making an impact in helping children from disadvantaged areas to get a fairer stance in education. It offers multiple opportunities to help, with the free childcare just scratching the surface.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2" name="Reference List"/>
          <p:cNvSpPr txBox="1"/>
          <p:nvPr>
            <p:ph type="title"/>
          </p:nvPr>
        </p:nvSpPr>
        <p:spPr>
          <a:prstGeom prst="rect">
            <a:avLst/>
          </a:prstGeom>
        </p:spPr>
        <p:txBody>
          <a:bodyPr/>
          <a:lstStyle/>
          <a:p>
            <a:pPr/>
            <a:r>
              <a:t>Reference List</a:t>
            </a:r>
          </a:p>
        </p:txBody>
      </p:sp>
      <p:sp>
        <p:nvSpPr>
          <p:cNvPr id="143" name="Ferreira, F. (2015) The international poverty line has just been raised to $1.90 a day, but global poverty is basically unchanged. How is that even possible? Available at: https://blogs.worldbank.org/developmenttalk/international-poverty-line-has-just-been-raised-190-day-global-poverty-basically-unchanged-how-even (Accessed: 17 February 2019)…"/>
          <p:cNvSpPr txBox="1"/>
          <p:nvPr>
            <p:ph type="body" idx="1"/>
          </p:nvPr>
        </p:nvSpPr>
        <p:spPr>
          <a:prstGeom prst="rect">
            <a:avLst/>
          </a:prstGeom>
        </p:spPr>
        <p:txBody>
          <a:bodyPr anchor="t"/>
          <a:lstStyle/>
          <a:p>
            <a:pPr marL="0" indent="0" defTabSz="385572">
              <a:spcBef>
                <a:spcPts val="2700"/>
              </a:spcBef>
              <a:buSzTx/>
              <a:buNone/>
              <a:defRPr sz="2112"/>
            </a:pPr>
            <a:r>
              <a:t>Ferreira, F. (2015) </a:t>
            </a:r>
            <a:r>
              <a:rPr i="1"/>
              <a:t>The international poverty line has just been raised to $1.90 a day, but global poverty is basically unchanged. How is that even possible? </a:t>
            </a:r>
            <a:r>
              <a:t>Available at: </a:t>
            </a:r>
            <a:r>
              <a:rPr u="sng">
                <a:hlinkClick r:id="rId2" invalidUrl="" action="" tgtFrame="" tooltip="" history="1" highlightClick="0" endSnd="0"/>
              </a:rPr>
              <a:t>https://blogs.worldbank.org/developmenttalk/international-poverty-line-has-just-been-raised-190-day-global-poverty-basically-unchanged-how-even</a:t>
            </a:r>
            <a:r>
              <a:t> (Accessed: 17 February 2019)</a:t>
            </a:r>
          </a:p>
          <a:p>
            <a:pPr marL="0" indent="0" defTabSz="385572">
              <a:spcBef>
                <a:spcPts val="2700"/>
              </a:spcBef>
              <a:buSzTx/>
              <a:buNone/>
              <a:defRPr sz="2112"/>
            </a:pPr>
            <a:r>
              <a:t>Thomas, S. (2014) </a:t>
            </a:r>
            <a:r>
              <a:rPr i="1"/>
              <a:t>Flying Start</a:t>
            </a:r>
            <a:r>
              <a:t> Available at: </a:t>
            </a:r>
            <a:r>
              <a:rPr u="sng">
                <a:hlinkClick r:id="rId3" invalidUrl="" action="" tgtFrame="" tooltip="" history="1" highlightClick="0" endSnd="0"/>
              </a:rPr>
              <a:t>https://dera.ioe.ac.uk/23963/1/rn14-005-English.pdf</a:t>
            </a:r>
            <a:r>
              <a:t> (Accessed: 17 February 2019)</a:t>
            </a:r>
          </a:p>
          <a:p>
            <a:pPr marL="0" indent="0" defTabSz="385572">
              <a:spcBef>
                <a:spcPts val="2700"/>
              </a:spcBef>
              <a:buSzTx/>
              <a:buNone/>
              <a:defRPr sz="2112"/>
            </a:pPr>
            <a:r>
              <a:t>Thomas, S. (2018) </a:t>
            </a:r>
            <a:r>
              <a:rPr i="1"/>
              <a:t>Is the Welsh Government giving a ‘Flying Start’ to all children who need it? </a:t>
            </a:r>
            <a:r>
              <a:t>Available at: </a:t>
            </a:r>
            <a:r>
              <a:rPr u="sng">
                <a:hlinkClick r:id="rId4" invalidUrl="" action="" tgtFrame="" tooltip="" history="1" highlightClick="0" endSnd="0"/>
              </a:rPr>
              <a:t>https://seneddresearch.blog/2018/05/21/is-the-welsh-government-giving-a-flying-start-to-all-children-who-need-it/</a:t>
            </a:r>
            <a:r>
              <a:t> (Accessed: 17 February 2019)</a:t>
            </a:r>
          </a:p>
          <a:p>
            <a:pPr marL="0" indent="0" defTabSz="385572">
              <a:spcBef>
                <a:spcPts val="2700"/>
              </a:spcBef>
              <a:buSzTx/>
              <a:buNone/>
              <a:defRPr sz="2112"/>
            </a:pPr>
            <a:r>
              <a:t>Welsh Government (2017) </a:t>
            </a:r>
            <a:r>
              <a:rPr i="1"/>
              <a:t>Flying Start </a:t>
            </a:r>
            <a:r>
              <a:t>Available at: </a:t>
            </a:r>
            <a:r>
              <a:rPr u="sng">
                <a:hlinkClick r:id="rId5" invalidUrl="" action="" tgtFrame="" tooltip="" history="1" highlightClick="0" endSnd="0"/>
              </a:rPr>
              <a:t>https://gov.wales/topics/people-and-communities/people/children-and-young-people/parenting-support-guidance/help/flyingstart/?lang=en</a:t>
            </a:r>
            <a:r>
              <a:t> (Accessed: 17 February 2019)</a:t>
            </a:r>
          </a:p>
          <a:p>
            <a:pPr marL="0" indent="0" defTabSz="385572">
              <a:spcBef>
                <a:spcPts val="2700"/>
              </a:spcBef>
              <a:buSzTx/>
              <a:buNone/>
              <a:defRPr sz="2112"/>
            </a:pPr>
            <a:r>
              <a:t>Welsh Government (2018) </a:t>
            </a:r>
            <a:r>
              <a:rPr i="1"/>
              <a:t>Flying Start, summary statistics 2017-18 </a:t>
            </a:r>
            <a:r>
              <a:t>Available at: </a:t>
            </a:r>
            <a:r>
              <a:rPr u="sng">
                <a:hlinkClick r:id="rId6" invalidUrl="" action="" tgtFrame="" tooltip="" history="1" highlightClick="0" endSnd="0"/>
              </a:rPr>
              <a:t>https://gov.wales/docs/statistics/2018/180718-flying-start-summary-statistics-2017-18-en.pdf</a:t>
            </a:r>
            <a:r>
              <a:t> (Accessed: 17 February 2019)</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