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0"/>
  </p:notesMasterIdLst>
  <p:handoutMasterIdLst>
    <p:handoutMasterId r:id="rId31"/>
  </p:handoutMasterIdLst>
  <p:sldIdLst>
    <p:sldId id="256" r:id="rId4"/>
    <p:sldId id="257" r:id="rId5"/>
    <p:sldId id="408" r:id="rId6"/>
    <p:sldId id="409" r:id="rId7"/>
    <p:sldId id="410" r:id="rId8"/>
    <p:sldId id="412" r:id="rId9"/>
    <p:sldId id="413" r:id="rId10"/>
    <p:sldId id="415" r:id="rId11"/>
    <p:sldId id="454" r:id="rId12"/>
    <p:sldId id="414" r:id="rId13"/>
    <p:sldId id="432" r:id="rId14"/>
    <p:sldId id="435" r:id="rId15"/>
    <p:sldId id="437" r:id="rId16"/>
    <p:sldId id="438" r:id="rId17"/>
    <p:sldId id="439" r:id="rId18"/>
    <p:sldId id="445" r:id="rId19"/>
    <p:sldId id="448" r:id="rId20"/>
    <p:sldId id="449" r:id="rId21"/>
    <p:sldId id="447" r:id="rId22"/>
    <p:sldId id="461" r:id="rId23"/>
    <p:sldId id="457" r:id="rId24"/>
    <p:sldId id="462" r:id="rId25"/>
    <p:sldId id="451" r:id="rId26"/>
    <p:sldId id="472" r:id="rId27"/>
    <p:sldId id="473" r:id="rId28"/>
    <p:sldId id="453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26" autoAdjust="0"/>
    <p:restoredTop sz="90794" autoAdjust="0"/>
  </p:normalViewPr>
  <p:slideViewPr>
    <p:cSldViewPr>
      <p:cViewPr varScale="1">
        <p:scale>
          <a:sx n="104" d="100"/>
          <a:sy n="104" d="100"/>
        </p:scale>
        <p:origin x="204" y="9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will be using the Code First</a:t>
            </a:r>
            <a:r>
              <a:rPr lang="en-GB" baseline="0" dirty="0" smtClean="0"/>
              <a:t> (New Database) approach.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0707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imported</a:t>
            </a:r>
            <a:r>
              <a:rPr lang="en-GB" baseline="0" dirty="0" smtClean="0"/>
              <a:t> library </a:t>
            </a:r>
            <a:r>
              <a:rPr lang="en-GB" dirty="0" smtClean="0"/>
              <a:t>gives you access to special attributes for specifying the database properties for the columns the properties in the class map</a:t>
            </a:r>
            <a:r>
              <a:rPr lang="en-GB" baseline="0" dirty="0" smtClean="0"/>
              <a:t> to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example,</a:t>
            </a:r>
            <a:r>
              <a:rPr lang="en-GB" baseline="0" dirty="0" smtClean="0"/>
              <a:t> required columns, min length, max length, primary key, etc.</a:t>
            </a:r>
          </a:p>
          <a:p>
            <a:r>
              <a:rPr lang="en-GB" baseline="0" dirty="0" smtClean="0"/>
              <a:t>See full list: https://msdn.microsoft.com/en-us/library/system.componentmodel.dataannotations.aspx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316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http://www.entityframeworktutorial.net/code-first/dataannotation-in-code-first.aspx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https://msdn.microsoft.com/en-us/library/system.componentmodel.dataannotations.aspx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2346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moodle.swanseamet.uwtsd.ac.uk/course/view.php?id=312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msdn.microsoft.com/en-us/library/system.componentmodel.dataannotations.aspx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ntityframeworktutorial.net/code-first/stringlength-dataannotations-attribute-in-code-first.aspx" TargetMode="External"/><Relationship Id="rId3" Type="http://schemas.openxmlformats.org/officeDocument/2006/relationships/hyperlink" Target="http://www.entityframeworktutorial.net/code-first/key-dataannotations-attribute-in-code-first.aspx" TargetMode="External"/><Relationship Id="rId7" Type="http://schemas.openxmlformats.org/officeDocument/2006/relationships/hyperlink" Target="http://www.entityframeworktutorial.net/code-first/maxlength-minlength-dataannotations-attribute-in-code-first.aspx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ntityframeworktutorial.net/code-first/required-attribute-dataannotations-in-code-first.aspx" TargetMode="External"/><Relationship Id="rId5" Type="http://schemas.openxmlformats.org/officeDocument/2006/relationships/hyperlink" Target="http://www.entityframeworktutorial.net/code-first/concurrencycheck-dataannotations-attribute-in-code-first.aspx" TargetMode="External"/><Relationship Id="rId4" Type="http://schemas.openxmlformats.org/officeDocument/2006/relationships/hyperlink" Target="http://www.entityframeworktutorial.net/code-first/TimeStamp-dataannotations-attribute-in-code-first.aspx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msdn.microsoft.com/en-us/library/system.componentmodel.dataannotations.Schema(v=vs.110).aspx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sp.net/identity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Introduction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1: Web Development: ASP.NET (WD Dot NET)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30-Jan-2017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Overview of this part of the Module</a:t>
            </a:r>
          </a:p>
          <a:p>
            <a:r>
              <a:rPr lang="en-GB" dirty="0" smtClean="0"/>
              <a:t>What is MVC?</a:t>
            </a:r>
          </a:p>
          <a:p>
            <a:r>
              <a:rPr lang="en-GB" dirty="0" smtClean="0"/>
              <a:t>Code First (New Database) ASP.NET MVC Development Approach</a:t>
            </a:r>
          </a:p>
          <a:p>
            <a:r>
              <a:rPr lang="en-GB" dirty="0" smtClean="0"/>
              <a:t>Building the Web Application Models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with a systematic understanding of </a:t>
            </a:r>
            <a:r>
              <a:rPr lang="en-GB" b="1" dirty="0"/>
              <a:t>web development using server-side programming languages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In this half of the module, you will be learning </a:t>
            </a:r>
            <a:r>
              <a:rPr lang="en-GB" b="1" dirty="0"/>
              <a:t>ASP.NET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25632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50% Coursework</a:t>
            </a:r>
          </a:p>
          <a:p>
            <a:pPr lvl="1"/>
            <a:r>
              <a:rPr lang="en-GB" dirty="0"/>
              <a:t>Hand out:	February</a:t>
            </a:r>
          </a:p>
          <a:p>
            <a:pPr lvl="1"/>
            <a:r>
              <a:rPr lang="en-GB" dirty="0"/>
              <a:t>Hand in:	April 2016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0464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Materials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Reading List is available on </a:t>
            </a:r>
            <a:r>
              <a:rPr lang="en-GB" dirty="0" smtClean="0">
                <a:hlinkClick r:id="rId2"/>
              </a:rPr>
              <a:t>Moodle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89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Software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Microsoft Visual Studio </a:t>
            </a:r>
            <a:r>
              <a:rPr lang="en-GB" b="1" dirty="0" smtClean="0"/>
              <a:t>2015</a:t>
            </a:r>
            <a:r>
              <a:rPr lang="en-GB" dirty="0" smtClean="0"/>
              <a:t> with:</a:t>
            </a:r>
          </a:p>
          <a:p>
            <a:pPr lvl="1"/>
            <a:r>
              <a:rPr lang="en-GB" dirty="0" smtClean="0"/>
              <a:t>Microsoft SQL Server Data Tools</a:t>
            </a:r>
          </a:p>
          <a:p>
            <a:pPr lvl="1"/>
            <a:r>
              <a:rPr lang="en-GB" dirty="0" smtClean="0"/>
              <a:t>Microsoft Web Developer Tools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0152" y="2204864"/>
            <a:ext cx="2979420" cy="4171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529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143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ASP.NET?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It is a server-side web application development framework allowing developers to build:</a:t>
            </a:r>
          </a:p>
          <a:p>
            <a:pPr lvl="1"/>
            <a:r>
              <a:rPr lang="en-GB" dirty="0" smtClean="0"/>
              <a:t>Web applications</a:t>
            </a:r>
          </a:p>
          <a:p>
            <a:pPr lvl="1"/>
            <a:r>
              <a:rPr lang="en-GB" dirty="0" smtClean="0"/>
              <a:t>Websites</a:t>
            </a:r>
          </a:p>
          <a:p>
            <a:pPr lvl="1"/>
            <a:r>
              <a:rPr lang="en-GB" dirty="0" smtClean="0"/>
              <a:t>Web Services</a:t>
            </a:r>
            <a:endParaRPr lang="en-GB" dirty="0"/>
          </a:p>
          <a:p>
            <a:r>
              <a:rPr lang="en-GB" dirty="0" smtClean="0"/>
              <a:t>I will not be going in to a lot of detail </a:t>
            </a:r>
            <a:r>
              <a:rPr lang="en-GB" dirty="0" smtClean="0"/>
              <a:t>explaining </a:t>
            </a:r>
            <a:r>
              <a:rPr lang="en-GB" dirty="0" smtClean="0"/>
              <a:t>what ASP.NET is and its variants, as that is part of your assignment.</a:t>
            </a:r>
          </a:p>
          <a:p>
            <a:r>
              <a:rPr lang="en-GB" dirty="0" smtClean="0"/>
              <a:t>For </a:t>
            </a:r>
            <a:r>
              <a:rPr lang="en-GB" dirty="0"/>
              <a:t>this part of </a:t>
            </a:r>
            <a:r>
              <a:rPr lang="en-GB" dirty="0" smtClean="0"/>
              <a:t>this module, we will be using the </a:t>
            </a:r>
            <a:r>
              <a:rPr lang="en-GB" b="1" dirty="0" smtClean="0"/>
              <a:t>ASP.NET MVC </a:t>
            </a:r>
            <a:r>
              <a:rPr lang="en-GB" dirty="0" smtClean="0"/>
              <a:t>part of the framework.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377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Object Oriented Development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is a class?</a:t>
            </a:r>
          </a:p>
          <a:p>
            <a:r>
              <a:rPr lang="en-GB" dirty="0"/>
              <a:t>What is the difference between a class and an object?</a:t>
            </a:r>
          </a:p>
          <a:p>
            <a:r>
              <a:rPr lang="en-GB" dirty="0"/>
              <a:t>What is a Field?</a:t>
            </a:r>
          </a:p>
          <a:p>
            <a:r>
              <a:rPr lang="en-GB" dirty="0"/>
              <a:t>What is a Property?</a:t>
            </a:r>
          </a:p>
          <a:p>
            <a:r>
              <a:rPr lang="en-GB" dirty="0" smtClean="0"/>
              <a:t>What is a method?</a:t>
            </a:r>
            <a:endParaRPr lang="en-GB" dirty="0"/>
          </a:p>
          <a:p>
            <a:r>
              <a:rPr lang="en-GB" dirty="0"/>
              <a:t>What is the role of a constructor?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01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What is MVC?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MVC stands for Model-View-Controller.</a:t>
            </a:r>
          </a:p>
          <a:p>
            <a:r>
              <a:rPr lang="en-GB" dirty="0" smtClean="0"/>
              <a:t>It is a popular design pattern used in programming.</a:t>
            </a:r>
          </a:p>
          <a:p>
            <a:r>
              <a:rPr lang="en-GB" dirty="0" smtClean="0"/>
              <a:t>Use Google to find out </a:t>
            </a:r>
            <a:r>
              <a:rPr lang="en-GB" b="1" dirty="0" smtClean="0"/>
              <a:t>what it is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742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“M” in MVC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Today’s focus is on “M”, i.e. the </a:t>
            </a:r>
            <a:r>
              <a:rPr lang="en-GB" b="1" dirty="0" smtClean="0"/>
              <a:t>Model</a:t>
            </a:r>
            <a:r>
              <a:rPr lang="en-GB" dirty="0" smtClean="0"/>
              <a:t>.</a:t>
            </a:r>
          </a:p>
          <a:p>
            <a:r>
              <a:rPr lang="en-GB" dirty="0" smtClean="0"/>
              <a:t>Models are simply C# object classes representing the </a:t>
            </a:r>
            <a:r>
              <a:rPr lang="en-GB" b="1" dirty="0" smtClean="0"/>
              <a:t>business domain data </a:t>
            </a:r>
            <a:r>
              <a:rPr lang="en-GB" dirty="0" smtClean="0"/>
              <a:t>in an application.</a:t>
            </a:r>
          </a:p>
          <a:p>
            <a:r>
              <a:rPr lang="en-GB" dirty="0"/>
              <a:t>The models do not have any knowledge of the underlying data source </a:t>
            </a:r>
            <a:r>
              <a:rPr lang="en-GB" dirty="0" smtClean="0"/>
              <a:t>where the actual data is stored.</a:t>
            </a:r>
          </a:p>
          <a:p>
            <a:r>
              <a:rPr lang="en-GB" dirty="0" smtClean="0"/>
              <a:t>They simply model the business domain data (the entity types </a:t>
            </a:r>
            <a:r>
              <a:rPr lang="en-GB" dirty="0"/>
              <a:t>and </a:t>
            </a:r>
            <a:r>
              <a:rPr lang="en-GB" dirty="0" smtClean="0"/>
              <a:t>their properties</a:t>
            </a:r>
            <a:r>
              <a:rPr lang="en-GB" dirty="0"/>
              <a:t>) </a:t>
            </a:r>
            <a:r>
              <a:rPr lang="en-GB" dirty="0" smtClean="0"/>
              <a:t>for the application!</a:t>
            </a:r>
          </a:p>
          <a:p>
            <a:pPr lvl="1"/>
            <a:r>
              <a:rPr lang="en-GB" dirty="0" smtClean="0"/>
              <a:t>For example, </a:t>
            </a:r>
            <a:r>
              <a:rPr lang="en-GB" dirty="0"/>
              <a:t>a </a:t>
            </a:r>
            <a:r>
              <a:rPr lang="en-GB" dirty="0" smtClean="0"/>
              <a:t>University application will need model classes for Students, Teachers, Courses, etc..</a:t>
            </a:r>
            <a:endParaRPr lang="en-GB" dirty="0"/>
          </a:p>
          <a:p>
            <a:r>
              <a:rPr lang="en-GB" dirty="0" smtClean="0"/>
              <a:t>The model classes are then used to represent data items as </a:t>
            </a:r>
            <a:r>
              <a:rPr lang="en-GB" b="1" dirty="0" smtClean="0"/>
              <a:t>objects</a:t>
            </a:r>
            <a:r>
              <a:rPr lang="en-GB" dirty="0" smtClean="0"/>
              <a:t> while the </a:t>
            </a:r>
            <a:r>
              <a:rPr lang="en-GB" dirty="0"/>
              <a:t>application </a:t>
            </a:r>
            <a:r>
              <a:rPr lang="en-GB" dirty="0" smtClean="0"/>
              <a:t>is running.</a:t>
            </a:r>
          </a:p>
        </p:txBody>
      </p:sp>
    </p:spTree>
    <p:extLst>
      <p:ext uri="{BB962C8B-B14F-4D97-AF65-F5344CB8AC3E}">
        <p14:creationId xmlns:p14="http://schemas.microsoft.com/office/powerpoint/2010/main" val="1216991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 Classes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As mentioned, models do not have any knowledge of the underlying data source.</a:t>
            </a:r>
          </a:p>
          <a:p>
            <a:pPr lvl="1"/>
            <a:r>
              <a:rPr lang="en-GB" dirty="0"/>
              <a:t>As such, they can be used to represent data from different </a:t>
            </a:r>
            <a:r>
              <a:rPr lang="en-GB" dirty="0" smtClean="0"/>
              <a:t>sources.</a:t>
            </a:r>
          </a:p>
          <a:p>
            <a:pPr lvl="1"/>
            <a:r>
              <a:rPr lang="en-GB" dirty="0" smtClean="0"/>
              <a:t>E.g</a:t>
            </a:r>
            <a:r>
              <a:rPr lang="en-GB" dirty="0"/>
              <a:t>. a database, XML, CSV or any other type of data storage.</a:t>
            </a:r>
          </a:p>
          <a:p>
            <a:r>
              <a:rPr lang="en-GB" dirty="0" smtClean="0"/>
              <a:t>Having said that, model classes are </a:t>
            </a:r>
            <a:r>
              <a:rPr lang="en-GB" dirty="0"/>
              <a:t>typically used to interact with the data </a:t>
            </a:r>
            <a:r>
              <a:rPr lang="en-GB" dirty="0" smtClean="0"/>
              <a:t>source in an application, </a:t>
            </a:r>
            <a:r>
              <a:rPr lang="en-GB" b="1" i="1" dirty="0"/>
              <a:t>but</a:t>
            </a:r>
            <a:r>
              <a:rPr lang="en-GB" dirty="0"/>
              <a:t> without needing to know what that data source is.</a:t>
            </a:r>
          </a:p>
          <a:p>
            <a:r>
              <a:rPr lang="en-GB" dirty="0"/>
              <a:t>In other words, at runtime, the data gets passed to and fro between the model classes and the data source.</a:t>
            </a:r>
          </a:p>
          <a:p>
            <a:pPr lvl="1"/>
            <a:r>
              <a:rPr lang="en-GB" dirty="0"/>
              <a:t>Data from somewhere is loaded into model class objects</a:t>
            </a:r>
          </a:p>
          <a:p>
            <a:pPr lvl="1"/>
            <a:r>
              <a:rPr lang="en-GB" dirty="0"/>
              <a:t>Data represented in </a:t>
            </a:r>
            <a:r>
              <a:rPr lang="en-GB" dirty="0" smtClean="0"/>
              <a:t>model </a:t>
            </a:r>
            <a:r>
              <a:rPr lang="en-GB" dirty="0"/>
              <a:t>class objects is sent somewhere to be saved.</a:t>
            </a:r>
          </a:p>
          <a:p>
            <a:pPr marL="365760" lvl="1" indent="0">
              <a:buNone/>
            </a:pPr>
            <a:r>
              <a:rPr lang="en-GB" i="1" dirty="0"/>
              <a:t>The somewhere is the underlying data source, whatever it is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092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Data-Access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For the data to get passed to and fro between the model and underlying data source, you need some form of </a:t>
            </a:r>
            <a:r>
              <a:rPr lang="en-GB" b="1" i="1" dirty="0" smtClean="0"/>
              <a:t>data-access code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755576" y="3140968"/>
          <a:ext cx="1080120" cy="10652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80120"/>
              </a:tblGrid>
              <a:tr h="216000">
                <a:tc>
                  <a:txBody>
                    <a:bodyPr/>
                    <a:lstStyle/>
                    <a:p>
                      <a:r>
                        <a:rPr lang="en-GB" sz="1100" dirty="0" smtClean="0"/>
                        <a:t>Student</a:t>
                      </a:r>
                      <a:endParaRPr lang="en-GB" sz="1100" dirty="0"/>
                    </a:p>
                  </a:txBody>
                  <a:tcPr/>
                </a:tc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 smtClean="0"/>
                        <a:t>ID</a:t>
                      </a:r>
                      <a:endParaRPr lang="en-GB" sz="1100" dirty="0"/>
                    </a:p>
                  </a:txBody>
                  <a:tcPr/>
                </a:tc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 smtClean="0"/>
                        <a:t>Name</a:t>
                      </a:r>
                      <a:endParaRPr lang="en-GB" sz="1100" dirty="0"/>
                    </a:p>
                  </a:txBody>
                  <a:tcPr/>
                </a:tc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 smtClean="0"/>
                        <a:t>…</a:t>
                      </a:r>
                      <a:endParaRPr lang="en-GB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755576" y="4365104"/>
          <a:ext cx="1080120" cy="10652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80120"/>
              </a:tblGrid>
              <a:tr h="216000">
                <a:tc>
                  <a:txBody>
                    <a:bodyPr/>
                    <a:lstStyle/>
                    <a:p>
                      <a:r>
                        <a:rPr lang="en-GB" sz="1100" dirty="0" smtClean="0"/>
                        <a:t>Teacher</a:t>
                      </a:r>
                      <a:endParaRPr lang="en-GB" sz="1100" dirty="0"/>
                    </a:p>
                  </a:txBody>
                  <a:tcPr/>
                </a:tc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 smtClean="0"/>
                        <a:t>ID</a:t>
                      </a:r>
                      <a:endParaRPr lang="en-GB" sz="1100" dirty="0"/>
                    </a:p>
                  </a:txBody>
                  <a:tcPr/>
                </a:tc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 smtClean="0"/>
                        <a:t>Name</a:t>
                      </a:r>
                      <a:endParaRPr lang="en-GB" sz="1100" dirty="0"/>
                    </a:p>
                  </a:txBody>
                  <a:tcPr/>
                </a:tc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 smtClean="0"/>
                        <a:t>…</a:t>
                      </a:r>
                      <a:endParaRPr lang="en-GB" sz="11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79512" y="5805264"/>
            <a:ext cx="2370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Model Data Object Classes to represent data at runtime</a:t>
            </a:r>
            <a:endParaRPr lang="en-GB" sz="1400" dirty="0"/>
          </a:p>
        </p:txBody>
      </p:sp>
      <p:grpSp>
        <p:nvGrpSpPr>
          <p:cNvPr id="13" name="Group 12"/>
          <p:cNvGrpSpPr/>
          <p:nvPr/>
        </p:nvGrpSpPr>
        <p:grpSpPr>
          <a:xfrm>
            <a:off x="5722047" y="2662779"/>
            <a:ext cx="2487209" cy="3041501"/>
            <a:chOff x="5722047" y="2662779"/>
            <a:chExt cx="2487209" cy="3041501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92418" y="2662779"/>
              <a:ext cx="1079365" cy="1303873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22047" y="3573796"/>
              <a:ext cx="1381939" cy="1381939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03986" y="3653573"/>
              <a:ext cx="1105270" cy="1105270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70436" y="4558072"/>
              <a:ext cx="1146208" cy="1146208"/>
            </a:xfrm>
            <a:prstGeom prst="rect">
              <a:avLst/>
            </a:prstGeom>
          </p:spPr>
        </p:pic>
      </p:grpSp>
      <p:grpSp>
        <p:nvGrpSpPr>
          <p:cNvPr id="5" name="Group 4"/>
          <p:cNvGrpSpPr/>
          <p:nvPr/>
        </p:nvGrpSpPr>
        <p:grpSpPr>
          <a:xfrm>
            <a:off x="2143023" y="3573016"/>
            <a:ext cx="3461934" cy="792088"/>
            <a:chOff x="2550226" y="3573016"/>
            <a:chExt cx="3461934" cy="792088"/>
          </a:xfrm>
        </p:grpSpPr>
        <p:sp>
          <p:nvSpPr>
            <p:cNvPr id="9" name="Right Arrow 8"/>
            <p:cNvSpPr/>
            <p:nvPr/>
          </p:nvSpPr>
          <p:spPr>
            <a:xfrm>
              <a:off x="2550226" y="3573016"/>
              <a:ext cx="3461934" cy="288032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ight Arrow 14"/>
            <p:cNvSpPr/>
            <p:nvPr/>
          </p:nvSpPr>
          <p:spPr>
            <a:xfrm flipH="1">
              <a:off x="2550226" y="4077072"/>
              <a:ext cx="3461934" cy="288032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326881" y="3774240"/>
              <a:ext cx="189006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Data Access Code</a:t>
              </a:r>
              <a:endParaRPr lang="en-GB" dirty="0"/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6150090" y="5805264"/>
            <a:ext cx="2615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The data can be from any type of data source</a:t>
            </a:r>
            <a:endParaRPr lang="en-GB" sz="1400" dirty="0"/>
          </a:p>
        </p:txBody>
      </p:sp>
      <p:grpSp>
        <p:nvGrpSpPr>
          <p:cNvPr id="18" name="Group 17"/>
          <p:cNvGrpSpPr/>
          <p:nvPr/>
        </p:nvGrpSpPr>
        <p:grpSpPr>
          <a:xfrm>
            <a:off x="2123728" y="4354717"/>
            <a:ext cx="3469476" cy="1278707"/>
            <a:chOff x="2464473" y="4354717"/>
            <a:chExt cx="3469476" cy="1278707"/>
          </a:xfrm>
        </p:grpSpPr>
        <p:sp>
          <p:nvSpPr>
            <p:cNvPr id="17" name="TextBox 16"/>
            <p:cNvSpPr txBox="1"/>
            <p:nvPr/>
          </p:nvSpPr>
          <p:spPr>
            <a:xfrm>
              <a:off x="2464473" y="4710094"/>
              <a:ext cx="3469476" cy="92333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b="1" dirty="0" smtClean="0"/>
                <a:t>Have no fear</a:t>
              </a:r>
              <a:r>
                <a:rPr lang="en-GB" dirty="0" smtClean="0"/>
                <a:t>!</a:t>
              </a:r>
            </a:p>
            <a:p>
              <a:r>
                <a:rPr lang="en-GB" dirty="0" smtClean="0"/>
                <a:t>I am not going to make you write this data access code. </a:t>
              </a:r>
              <a:r>
                <a:rPr lang="en-GB" dirty="0" smtClean="0">
                  <a:sym typeface="Wingdings" panose="05000000000000000000" pitchFamily="2" charset="2"/>
                </a:rPr>
                <a:t></a:t>
              </a:r>
              <a:endParaRPr lang="en-GB" dirty="0"/>
            </a:p>
          </p:txBody>
        </p:sp>
        <p:cxnSp>
          <p:nvCxnSpPr>
            <p:cNvPr id="19" name="Straight Arrow Connector 18"/>
            <p:cNvCxnSpPr>
              <a:stCxn id="17" idx="0"/>
            </p:cNvCxnSpPr>
            <p:nvPr/>
          </p:nvCxnSpPr>
          <p:spPr>
            <a:xfrm flipV="1">
              <a:off x="4199211" y="4354717"/>
              <a:ext cx="1597" cy="355377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0874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For the web application that we are going to be building, the underlying data source will be a </a:t>
            </a:r>
            <a:r>
              <a:rPr lang="en-GB" b="1" dirty="0" smtClean="0"/>
              <a:t>relational</a:t>
            </a:r>
            <a:r>
              <a:rPr lang="en-GB" dirty="0" smtClean="0"/>
              <a:t> </a:t>
            </a:r>
            <a:r>
              <a:rPr lang="en-GB" b="1" dirty="0" smtClean="0"/>
              <a:t>database</a:t>
            </a:r>
            <a:r>
              <a:rPr lang="en-GB" dirty="0" smtClean="0"/>
              <a:t> (using MS SQL Server).</a:t>
            </a:r>
          </a:p>
          <a:p>
            <a:r>
              <a:rPr lang="en-GB" dirty="0" smtClean="0"/>
              <a:t>Use Google to find out what is meant by the term </a:t>
            </a:r>
            <a:r>
              <a:rPr lang="en-GB" b="1" dirty="0" smtClean="0"/>
              <a:t>Object-Relational Mapping (ORM, O/RM)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6528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Entity Framework (EF)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Entity Framework, or simply </a:t>
            </a:r>
            <a:r>
              <a:rPr lang="en-GB" b="1" dirty="0" smtClean="0"/>
              <a:t>EF</a:t>
            </a:r>
            <a:r>
              <a:rPr lang="en-GB" dirty="0" smtClean="0"/>
              <a:t>, is an ORM tool that enables .NET developers to work with a database using .NET objects.</a:t>
            </a:r>
          </a:p>
          <a:p>
            <a:r>
              <a:rPr lang="en-GB" dirty="0" smtClean="0"/>
              <a:t>Put simply, EF:</a:t>
            </a:r>
          </a:p>
          <a:p>
            <a:pPr lvl="1"/>
            <a:r>
              <a:rPr lang="en-GB" dirty="0" smtClean="0"/>
              <a:t>Creates a mapping between your application’s model classes and </a:t>
            </a:r>
            <a:r>
              <a:rPr lang="en-GB" dirty="0"/>
              <a:t>corresponding relational database </a:t>
            </a:r>
            <a:r>
              <a:rPr lang="en-GB" dirty="0" smtClean="0"/>
              <a:t>tables.</a:t>
            </a:r>
          </a:p>
          <a:p>
            <a:pPr lvl="1"/>
            <a:r>
              <a:rPr lang="en-GB" dirty="0" smtClean="0"/>
              <a:t>Provides the data access logic, </a:t>
            </a:r>
            <a:r>
              <a:rPr lang="en-GB" b="1" i="1" dirty="0" smtClean="0"/>
              <a:t>in </a:t>
            </a:r>
            <a:r>
              <a:rPr lang="en-GB" b="1" i="1" dirty="0"/>
              <a:t>the </a:t>
            </a:r>
            <a:r>
              <a:rPr lang="en-GB" b="1" i="1" dirty="0" smtClean="0"/>
              <a:t>background</a:t>
            </a:r>
            <a:r>
              <a:rPr lang="en-GB" dirty="0" smtClean="0"/>
              <a:t>, e.g.:</a:t>
            </a:r>
            <a:endParaRPr lang="en-GB" dirty="0"/>
          </a:p>
          <a:p>
            <a:pPr lvl="2"/>
            <a:r>
              <a:rPr lang="en-GB" dirty="0"/>
              <a:t>Connecting to the database source</a:t>
            </a:r>
          </a:p>
          <a:p>
            <a:pPr lvl="2"/>
            <a:r>
              <a:rPr lang="en-GB" dirty="0"/>
              <a:t>Executing queries e.g. CRUD </a:t>
            </a:r>
            <a:r>
              <a:rPr lang="en-GB" dirty="0" smtClean="0"/>
              <a:t>operations</a:t>
            </a:r>
          </a:p>
          <a:p>
            <a:r>
              <a:rPr lang="en-GB" dirty="0" smtClean="0"/>
              <a:t>Thus, eliminating </a:t>
            </a:r>
            <a:r>
              <a:rPr lang="en-GB" dirty="0"/>
              <a:t>the need </a:t>
            </a:r>
            <a:r>
              <a:rPr lang="en-GB" dirty="0" smtClean="0"/>
              <a:t>for developers to </a:t>
            </a:r>
            <a:r>
              <a:rPr lang="en-GB" dirty="0"/>
              <a:t>write data-access code so </a:t>
            </a:r>
            <a:r>
              <a:rPr lang="en-GB" dirty="0" smtClean="0"/>
              <a:t>they can focus </a:t>
            </a:r>
            <a:r>
              <a:rPr lang="en-GB" dirty="0"/>
              <a:t>on </a:t>
            </a:r>
            <a:r>
              <a:rPr lang="en-GB" dirty="0" smtClean="0"/>
              <a:t>providing the </a:t>
            </a:r>
            <a:r>
              <a:rPr lang="en-GB" dirty="0"/>
              <a:t>business logic </a:t>
            </a:r>
            <a:r>
              <a:rPr lang="en-GB" dirty="0" smtClean="0"/>
              <a:t>functionality.</a:t>
            </a:r>
          </a:p>
        </p:txBody>
      </p:sp>
    </p:spTree>
    <p:extLst>
      <p:ext uri="{BB962C8B-B14F-4D97-AF65-F5344CB8AC3E}">
        <p14:creationId xmlns:p14="http://schemas.microsoft.com/office/powerpoint/2010/main" val="2160262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 Framework (EF)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It enables creating and maintaining data-oriented applications with less code</a:t>
            </a:r>
            <a:r>
              <a:rPr lang="en-GB" dirty="0" smtClean="0"/>
              <a:t>.</a:t>
            </a:r>
          </a:p>
          <a:p>
            <a:r>
              <a:rPr lang="en-GB" dirty="0"/>
              <a:t>Data access </a:t>
            </a:r>
            <a:r>
              <a:rPr lang="en-GB" dirty="0" smtClean="0"/>
              <a:t>logic, when needed, is </a:t>
            </a:r>
            <a:r>
              <a:rPr lang="en-GB" dirty="0"/>
              <a:t>written in higher level languages </a:t>
            </a:r>
            <a:r>
              <a:rPr lang="en-GB" dirty="0" smtClean="0"/>
              <a:t>i.e.</a:t>
            </a:r>
          </a:p>
          <a:p>
            <a:pPr lvl="1"/>
            <a:r>
              <a:rPr lang="en-GB" dirty="0" smtClean="0"/>
              <a:t>Coding using objects instead </a:t>
            </a:r>
            <a:r>
              <a:rPr lang="en-GB" dirty="0"/>
              <a:t>of SQL </a:t>
            </a:r>
            <a:r>
              <a:rPr lang="en-GB" dirty="0" smtClean="0"/>
              <a:t>queries.</a:t>
            </a:r>
          </a:p>
          <a:p>
            <a:r>
              <a:rPr lang="en-GB" dirty="0" smtClean="0"/>
              <a:t>EF also </a:t>
            </a:r>
            <a:r>
              <a:rPr lang="en-GB" dirty="0"/>
              <a:t>makes it easier to change the underlying database without having to rewrite the application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335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an ORM Tool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There are two primary approaches for using an ORM tool such as EF in your application.</a:t>
            </a:r>
          </a:p>
          <a:p>
            <a:pPr lvl="1"/>
            <a:r>
              <a:rPr lang="en-GB" b="1" dirty="0" smtClean="0"/>
              <a:t>Data First</a:t>
            </a:r>
            <a:r>
              <a:rPr lang="en-GB" dirty="0" smtClean="0"/>
              <a:t>: define/create the database first</a:t>
            </a:r>
          </a:p>
          <a:p>
            <a:pPr lvl="1"/>
            <a:r>
              <a:rPr lang="en-GB" b="1" dirty="0" smtClean="0"/>
              <a:t>Code First</a:t>
            </a:r>
            <a:r>
              <a:rPr lang="en-GB" dirty="0" smtClean="0"/>
              <a:t>: define/create the model classes first</a:t>
            </a:r>
          </a:p>
          <a:p>
            <a:r>
              <a:rPr lang="en-GB" dirty="0" smtClean="0"/>
              <a:t>The two approaches have in turn led to four ASP.NET </a:t>
            </a:r>
            <a:r>
              <a:rPr lang="en-GB" b="1" dirty="0" smtClean="0"/>
              <a:t>development workflows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181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ASP.NET Development Workflows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/>
          </p:nvPr>
        </p:nvGraphicFramePr>
        <p:xfrm>
          <a:off x="612775" y="1600200"/>
          <a:ext cx="8153400" cy="5215167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438945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3312368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3402087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</a:tblGrid>
              <a:tr h="1972816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Visual</a:t>
                      </a:r>
                      <a:r>
                        <a:rPr lang="en-GB" b="1" baseline="0" dirty="0" smtClean="0"/>
                        <a:t> Designer</a:t>
                      </a:r>
                      <a:endParaRPr lang="en-GB" b="1" dirty="0"/>
                    </a:p>
                  </a:txBody>
                  <a:tcPr anchor="b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/>
                        <a:t>Code Editor</a:t>
                      </a:r>
                      <a:endParaRPr lang="en-GB" b="1" dirty="0"/>
                    </a:p>
                  </a:txBody>
                  <a:tcPr anchor="b"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50499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Model First (New Database)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Create model in designer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 smtClean="0"/>
                        <a:t>Classes</a:t>
                      </a:r>
                      <a:r>
                        <a:rPr lang="en-GB" baseline="0" dirty="0" smtClean="0"/>
                        <a:t> auto-generated from model</a:t>
                      </a:r>
                      <a:endParaRPr lang="en-GB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Database created from model</a:t>
                      </a:r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Code First (New Database)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Create model in code – defined classes and</a:t>
                      </a:r>
                      <a:r>
                        <a:rPr lang="en-GB" baseline="0" dirty="0" smtClean="0"/>
                        <a:t> mappings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/>
                        <a:t>Database created from model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/>
                        <a:t>Use Migrations to evolve database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150499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Database</a:t>
                      </a:r>
                      <a:r>
                        <a:rPr lang="en-GB" b="1" baseline="0" dirty="0" smtClean="0"/>
                        <a:t> First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/>
                        <a:t>Reverse engineer model in designer.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 smtClean="0"/>
                        <a:t>Classes auto-generated from model.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Code First (Existing Database)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 smtClean="0"/>
                        <a:t>Create model in code – defined classes and</a:t>
                      </a:r>
                      <a:r>
                        <a:rPr lang="en-GB" baseline="0" dirty="0" smtClean="0"/>
                        <a:t> mappings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Reverse engineer</a:t>
                      </a:r>
                      <a:r>
                        <a:rPr lang="en-GB" baseline="0" dirty="0" smtClean="0"/>
                        <a:t> tools available.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bg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777" y="1654994"/>
            <a:ext cx="1825943" cy="16330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8105" y="1628799"/>
            <a:ext cx="2490311" cy="1680210"/>
          </a:xfrm>
          <a:prstGeom prst="rect">
            <a:avLst/>
          </a:prstGeom>
        </p:spPr>
      </p:pic>
      <p:sp>
        <p:nvSpPr>
          <p:cNvPr id="7" name="Flowchart: Magnetic Disk 6"/>
          <p:cNvSpPr/>
          <p:nvPr/>
        </p:nvSpPr>
        <p:spPr>
          <a:xfrm>
            <a:off x="818055" y="3861048"/>
            <a:ext cx="1008112" cy="122413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New Database</a:t>
            </a:r>
            <a:endParaRPr lang="en-GB" sz="1600" dirty="0"/>
          </a:p>
        </p:txBody>
      </p:sp>
      <p:sp>
        <p:nvSpPr>
          <p:cNvPr id="8" name="Flowchart: Magnetic Disk 7"/>
          <p:cNvSpPr/>
          <p:nvPr/>
        </p:nvSpPr>
        <p:spPr>
          <a:xfrm>
            <a:off x="827584" y="5373216"/>
            <a:ext cx="1008112" cy="1224136"/>
          </a:xfrm>
          <a:prstGeom prst="flowChartMagneticDisk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Existing Database</a:t>
            </a:r>
            <a:endParaRPr lang="en-GB" sz="1600" dirty="0"/>
          </a:p>
        </p:txBody>
      </p:sp>
      <p:sp>
        <p:nvSpPr>
          <p:cNvPr id="9" name="Rectangle 8"/>
          <p:cNvSpPr/>
          <p:nvPr/>
        </p:nvSpPr>
        <p:spPr>
          <a:xfrm>
            <a:off x="5364088" y="3573016"/>
            <a:ext cx="3401960" cy="1728192"/>
          </a:xfrm>
          <a:prstGeom prst="rect">
            <a:avLst/>
          </a:prstGeom>
          <a:noFill/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512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 First (New Database)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We will be using the Code First (New Database) approach.</a:t>
            </a:r>
          </a:p>
          <a:p>
            <a:r>
              <a:rPr lang="en-GB" dirty="0" smtClean="0"/>
              <a:t>In this approach, you simply create C# classes representing the models first.</a:t>
            </a:r>
          </a:p>
          <a:p>
            <a:pPr lvl="1"/>
            <a:r>
              <a:rPr lang="en-GB" b="1" i="1" dirty="0" smtClean="0"/>
              <a:t>Classes map to tables</a:t>
            </a:r>
          </a:p>
          <a:p>
            <a:pPr lvl="1"/>
            <a:r>
              <a:rPr lang="en-GB" b="1" i="1" dirty="0" smtClean="0"/>
              <a:t>Class properties map to columns in the table</a:t>
            </a:r>
          </a:p>
          <a:p>
            <a:r>
              <a:rPr lang="en-GB" dirty="0" smtClean="0"/>
              <a:t>There are two approaches:</a:t>
            </a:r>
          </a:p>
          <a:p>
            <a:pPr lvl="1"/>
            <a:r>
              <a:rPr lang="en-GB" b="1" dirty="0" smtClean="0"/>
              <a:t>Data Annotations</a:t>
            </a:r>
            <a:r>
              <a:rPr lang="en-GB" dirty="0" smtClean="0"/>
              <a:t> – the </a:t>
            </a:r>
            <a:r>
              <a:rPr lang="en-GB" i="1" u="sng" dirty="0" smtClean="0"/>
              <a:t>easier approach and this is what we will use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Fluent API</a:t>
            </a:r>
            <a:r>
              <a:rPr lang="en-GB" dirty="0" smtClean="0"/>
              <a:t> –provides more flexibility and control, but harder – you code the mappings.</a:t>
            </a:r>
          </a:p>
        </p:txBody>
      </p:sp>
    </p:spTree>
    <p:extLst>
      <p:ext uri="{BB962C8B-B14F-4D97-AF65-F5344CB8AC3E}">
        <p14:creationId xmlns:p14="http://schemas.microsoft.com/office/powerpoint/2010/main" val="3725763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Annotations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35719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 will need to import the following library at the top of your class. </a:t>
            </a:r>
          </a:p>
          <a:p>
            <a:pPr marL="640080" lvl="2" indent="0">
              <a:buNone/>
            </a:pPr>
            <a:r>
              <a:rPr lang="en-GB" sz="25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5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System.ComponentModel.</a:t>
            </a:r>
            <a:r>
              <a:rPr lang="en-GB" sz="25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DataAnnotations</a:t>
            </a:r>
            <a:r>
              <a:rPr lang="en-GB" sz="25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r>
              <a:rPr lang="en-GB" dirty="0" smtClean="0"/>
              <a:t>Data annotations work </a:t>
            </a:r>
            <a:r>
              <a:rPr lang="en-GB" dirty="0"/>
              <a:t>by annotating (marking) properties in the model class with </a:t>
            </a:r>
            <a:r>
              <a:rPr lang="en-GB" dirty="0" smtClean="0">
                <a:hlinkClick r:id="rId3"/>
              </a:rPr>
              <a:t>column data </a:t>
            </a:r>
            <a:r>
              <a:rPr lang="en-GB" dirty="0">
                <a:hlinkClick r:id="rId3"/>
              </a:rPr>
              <a:t>definition </a:t>
            </a:r>
            <a:r>
              <a:rPr lang="en-GB" dirty="0" smtClean="0">
                <a:hlinkClick r:id="rId3"/>
              </a:rPr>
              <a:t>attributes</a:t>
            </a:r>
            <a:r>
              <a:rPr lang="en-GB" dirty="0" smtClean="0"/>
              <a:t>. For example:</a:t>
            </a:r>
          </a:p>
          <a:p>
            <a:pPr lvl="1"/>
            <a:r>
              <a:rPr lang="en-GB" dirty="0"/>
              <a:t>The column this property maps to is required and has a maximum length of </a:t>
            </a:r>
            <a:r>
              <a:rPr lang="en-GB" dirty="0" smtClean="0"/>
              <a:t>3</a:t>
            </a:r>
            <a:r>
              <a:rPr lang="en-GB" dirty="0"/>
              <a:t>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Required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StringLength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(3)]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CertificateRating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pPr lvl="1"/>
            <a:r>
              <a:rPr lang="en-GB" dirty="0"/>
              <a:t>The column this property maps to is the primary </a:t>
            </a:r>
            <a:r>
              <a:rPr lang="en-GB" dirty="0" smtClean="0"/>
              <a:t>key:</a:t>
            </a:r>
            <a:endParaRPr lang="en-GB" dirty="0"/>
          </a:p>
          <a:p>
            <a:pPr marL="59436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Key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FilmId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3041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Common Data Annotation Attributes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551426025"/>
              </p:ext>
            </p:extLst>
          </p:nvPr>
        </p:nvGraphicFramePr>
        <p:xfrm>
          <a:off x="612775" y="1600200"/>
          <a:ext cx="8153400" cy="515239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10953"/>
                <a:gridCol w="6642447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solidFill>
                            <a:srgbClr val="337AB7"/>
                          </a:solidFill>
                          <a:effectLst/>
                          <a:hlinkClick r:id="rId3"/>
                        </a:rPr>
                        <a:t>Key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</a:rPr>
                        <a:t>Mark property as EntityKey which will be mapped to PK of the related table.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>
                          <a:solidFill>
                            <a:srgbClr val="337AB7"/>
                          </a:solidFill>
                          <a:effectLst/>
                          <a:hlinkClick r:id="rId4"/>
                        </a:rPr>
                        <a:t>Timestamp</a:t>
                      </a:r>
                      <a:endParaRPr lang="en-GB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Mark the property as a non-</a:t>
                      </a:r>
                      <a:r>
                        <a:rPr lang="en-GB" dirty="0" err="1">
                          <a:effectLst/>
                        </a:rPr>
                        <a:t>nullable</a:t>
                      </a:r>
                      <a:r>
                        <a:rPr lang="en-GB" dirty="0">
                          <a:effectLst/>
                        </a:rPr>
                        <a:t> timestamp column in the database.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solidFill>
                            <a:srgbClr val="337AB7"/>
                          </a:solidFill>
                          <a:effectLst/>
                          <a:hlinkClick r:id="rId5"/>
                        </a:rPr>
                        <a:t>ConcurrencyCheck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 err="1">
                          <a:effectLst/>
                        </a:rPr>
                        <a:t>ConcurrencyCheck</a:t>
                      </a:r>
                      <a:r>
                        <a:rPr lang="en-GB" dirty="0">
                          <a:effectLst/>
                        </a:rPr>
                        <a:t> annotation allows you to flag one or more properties to be used for concurrency checking in the database when a user edits or deletes an entity.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solidFill>
                            <a:srgbClr val="337AB7"/>
                          </a:solidFill>
                          <a:effectLst/>
                          <a:hlinkClick r:id="rId6"/>
                        </a:rPr>
                        <a:t>Required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The Required annotation will force EF (and MVC) to ensure that property has data in it.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solidFill>
                            <a:srgbClr val="337AB7"/>
                          </a:solidFill>
                          <a:effectLst/>
                          <a:hlinkClick r:id="rId7"/>
                        </a:rPr>
                        <a:t>MinLength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 err="1">
                          <a:effectLst/>
                        </a:rPr>
                        <a:t>MinLength</a:t>
                      </a:r>
                      <a:r>
                        <a:rPr lang="en-GB" dirty="0">
                          <a:effectLst/>
                        </a:rPr>
                        <a:t> annotation validates property whether it has minimum length of array or string.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solidFill>
                            <a:srgbClr val="337AB7"/>
                          </a:solidFill>
                          <a:effectLst/>
                          <a:hlinkClick r:id="rId7"/>
                        </a:rPr>
                        <a:t>MaxLength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 err="1">
                          <a:effectLst/>
                        </a:rPr>
                        <a:t>MaxLength</a:t>
                      </a:r>
                      <a:r>
                        <a:rPr lang="en-GB" dirty="0">
                          <a:effectLst/>
                        </a:rPr>
                        <a:t> annotation is the maximum length of property which in turn sets the maximum length of a column in the database</a:t>
                      </a:r>
                    </a:p>
                  </a:txBody>
                  <a:tcPr marL="47625" marR="47625" marT="47625" marB="47625"/>
                </a:tc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solidFill>
                            <a:srgbClr val="337AB7"/>
                          </a:solidFill>
                          <a:effectLst/>
                          <a:hlinkClick r:id="rId8"/>
                        </a:rPr>
                        <a:t>StringLength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the minimum and maximum length of characters that are allowed in a data field.</a:t>
                      </a:r>
                    </a:p>
                  </a:txBody>
                  <a:tcPr marL="47625" marR="47625" marT="47625" marB="476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5243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Annotations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 smtClean="0"/>
              <a:t>Sometimes, you may also need to specify </a:t>
            </a:r>
            <a:r>
              <a:rPr lang="en-GB" dirty="0" smtClean="0">
                <a:hlinkClick r:id="rId2"/>
              </a:rPr>
              <a:t>schema related data attributes</a:t>
            </a:r>
            <a:r>
              <a:rPr lang="en-GB" dirty="0" smtClean="0"/>
              <a:t>. For example:</a:t>
            </a:r>
          </a:p>
          <a:p>
            <a:pPr lvl="1"/>
            <a:r>
              <a:rPr lang="en-GB" dirty="0" smtClean="0"/>
              <a:t>Indexes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oreign keys (only needed if the name of the Primary Key and Foreign Key are not the same).</a:t>
            </a:r>
          </a:p>
          <a:p>
            <a:pPr lvl="1"/>
            <a:r>
              <a:rPr lang="en-GB" dirty="0" smtClean="0"/>
              <a:t>Computed fields (known as </a:t>
            </a:r>
            <a:r>
              <a:rPr lang="en-GB" dirty="0" err="1" smtClean="0"/>
              <a:t>DatabaseGenerated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Properties not mapped to table columns</a:t>
            </a:r>
          </a:p>
          <a:p>
            <a:pPr lvl="1"/>
            <a:r>
              <a:rPr lang="en-GB" dirty="0" smtClean="0"/>
              <a:t>Etc.</a:t>
            </a:r>
            <a:endParaRPr lang="en-GB" dirty="0"/>
          </a:p>
          <a:p>
            <a:r>
              <a:rPr lang="en-GB" dirty="0" smtClean="0"/>
              <a:t>You will need to import the following library: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System.ComponentModel.DataAnnotations.</a:t>
            </a:r>
            <a:r>
              <a:rPr lang="en-GB" sz="20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Schema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1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2040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What Models?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As mentioned, the first step in the Code-First approach is to build the </a:t>
            </a:r>
            <a:r>
              <a:rPr lang="en-GB" dirty="0"/>
              <a:t>model classes that our application needs</a:t>
            </a:r>
            <a:r>
              <a:rPr lang="en-GB" dirty="0" smtClean="0"/>
              <a:t>.</a:t>
            </a:r>
          </a:p>
          <a:p>
            <a:r>
              <a:rPr lang="en-GB" dirty="0" smtClean="0"/>
              <a:t>We need to know what application we are building!</a:t>
            </a:r>
            <a:endParaRPr lang="en-GB" dirty="0"/>
          </a:p>
          <a:p>
            <a:pPr marL="320040" lvl="1" indent="0">
              <a:buNone/>
            </a:pPr>
            <a:r>
              <a:rPr lang="en-GB" b="1" dirty="0" smtClean="0"/>
              <a:t>The Case Study</a:t>
            </a:r>
          </a:p>
          <a:p>
            <a:pPr marL="365760" lvl="1" indent="0">
              <a:buNone/>
            </a:pPr>
            <a:r>
              <a:rPr lang="en-GB" dirty="0" smtClean="0"/>
              <a:t>An </a:t>
            </a:r>
            <a:r>
              <a:rPr lang="en-GB" dirty="0"/>
              <a:t>independent cinema company has just opened in the Swansea area and they have asked you to implement an online booking web application for them</a:t>
            </a:r>
            <a:r>
              <a:rPr lang="en-GB" dirty="0" smtClean="0"/>
              <a:t>.</a:t>
            </a:r>
          </a:p>
          <a:p>
            <a:pPr marL="365760" lvl="1" indent="0">
              <a:buNone/>
            </a:pPr>
            <a:r>
              <a:rPr lang="en-GB" dirty="0" smtClean="0"/>
              <a:t>The full case study is available on Moodle.</a:t>
            </a:r>
          </a:p>
          <a:p>
            <a:r>
              <a:rPr lang="en-GB" dirty="0" smtClean="0"/>
              <a:t>What data model classes do you think are required?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730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you will be doing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Working in pairs using a pair-programming approach to develop the application.</a:t>
            </a:r>
          </a:p>
          <a:p>
            <a:r>
              <a:rPr lang="en-GB" dirty="0" smtClean="0"/>
              <a:t>You will add your project to a source control cloud library e.g. </a:t>
            </a:r>
            <a:r>
              <a:rPr lang="en-GB" dirty="0" err="1" smtClean="0"/>
              <a:t>BitBucket</a:t>
            </a:r>
            <a:r>
              <a:rPr lang="en-GB" dirty="0" smtClean="0"/>
              <a:t>, GitHub, etc.</a:t>
            </a:r>
          </a:p>
          <a:p>
            <a:r>
              <a:rPr lang="en-GB" dirty="0" smtClean="0"/>
              <a:t>Developing the web application over the next few weeks.</a:t>
            </a:r>
          </a:p>
          <a:p>
            <a:pPr lvl="1"/>
            <a:r>
              <a:rPr lang="en-GB" dirty="0" smtClean="0"/>
              <a:t>It is a progressive exercise which means you </a:t>
            </a:r>
            <a:r>
              <a:rPr lang="en-GB" b="1" u="sng" dirty="0" smtClean="0"/>
              <a:t>must</a:t>
            </a:r>
            <a:r>
              <a:rPr lang="en-GB" dirty="0" smtClean="0"/>
              <a:t> complete each of the class tutorial exercises.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03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 Accounts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For user accounts in your web application, you will use the </a:t>
            </a:r>
            <a:r>
              <a:rPr lang="en-GB" dirty="0"/>
              <a:t>already tried and tested </a:t>
            </a:r>
            <a:r>
              <a:rPr lang="en-GB" u="sng" dirty="0">
                <a:hlinkClick r:id="rId2"/>
              </a:rPr>
              <a:t>ASP.NET </a:t>
            </a:r>
            <a:r>
              <a:rPr lang="en-GB" u="sng" dirty="0" smtClean="0">
                <a:hlinkClick r:id="rId2"/>
              </a:rPr>
              <a:t>Identity</a:t>
            </a:r>
            <a:r>
              <a:rPr lang="en-GB" dirty="0" smtClean="0"/>
              <a:t>.</a:t>
            </a:r>
          </a:p>
          <a:p>
            <a:r>
              <a:rPr lang="en-GB" dirty="0" smtClean="0"/>
              <a:t>ASP.NET Identity comes with the following tables:</a:t>
            </a:r>
          </a:p>
          <a:p>
            <a:pPr lvl="1"/>
            <a:r>
              <a:rPr lang="en-GB" dirty="0" err="1" smtClean="0"/>
              <a:t>AspNetUsers</a:t>
            </a:r>
            <a:r>
              <a:rPr lang="en-GB" dirty="0" smtClean="0"/>
              <a:t> (maps to </a:t>
            </a:r>
            <a:r>
              <a:rPr lang="en-GB" dirty="0" err="1" smtClean="0"/>
              <a:t>ApplicationUser</a:t>
            </a:r>
            <a:r>
              <a:rPr lang="en-GB" dirty="0" smtClean="0"/>
              <a:t> class)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 err="1" smtClean="0"/>
              <a:t>AspNetUserLogins</a:t>
            </a:r>
            <a:endParaRPr lang="en-GB" dirty="0" smtClean="0"/>
          </a:p>
          <a:p>
            <a:pPr lvl="1"/>
            <a:r>
              <a:rPr lang="en-GB" dirty="0" err="1" smtClean="0"/>
              <a:t>AspNetRoles</a:t>
            </a:r>
            <a:endParaRPr lang="en-GB" dirty="0" smtClean="0"/>
          </a:p>
          <a:p>
            <a:pPr lvl="1"/>
            <a:r>
              <a:rPr lang="en-GB" dirty="0" err="1" smtClean="0"/>
              <a:t>AspNetUserRoles</a:t>
            </a:r>
            <a:endParaRPr lang="en-GB" dirty="0" smtClean="0"/>
          </a:p>
          <a:p>
            <a:pPr lvl="1"/>
            <a:r>
              <a:rPr lang="en-GB" dirty="0" err="1" smtClean="0"/>
              <a:t>AspNetUserClaims</a:t>
            </a:r>
            <a:endParaRPr lang="en-GB" dirty="0" smtClean="0"/>
          </a:p>
          <a:p>
            <a:r>
              <a:rPr lang="en-GB" dirty="0" smtClean="0"/>
              <a:t>The user class, however, contains just basic account properties, but you can extend these properties and you will do this in the lab exercise.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31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Building the Cinema Application Data Model Classes.</a:t>
            </a:r>
          </a:p>
          <a:p>
            <a:pPr lvl="1"/>
            <a:r>
              <a:rPr lang="en-GB" dirty="0" smtClean="0"/>
              <a:t>Part 1: Demonstration</a:t>
            </a:r>
          </a:p>
          <a:p>
            <a:pPr lvl="1"/>
            <a:r>
              <a:rPr lang="en-GB" dirty="0" smtClean="0"/>
              <a:t>Part 2: Download </a:t>
            </a:r>
            <a:r>
              <a:rPr lang="en-GB" dirty="0"/>
              <a:t>Instructions from Moodle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98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13507</TotalTime>
  <Words>1601</Words>
  <Application>Microsoft Office PowerPoint</Application>
  <PresentationFormat>On-screen Show (4:3)</PresentationFormat>
  <Paragraphs>196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Software Requirements</vt:lpstr>
      <vt:lpstr>Introduction</vt:lpstr>
      <vt:lpstr>What is ASP.NET?</vt:lpstr>
      <vt:lpstr>Object Oriented Development Review</vt:lpstr>
      <vt:lpstr>Exercise: What is MVC?</vt:lpstr>
      <vt:lpstr>The “M” in MVC</vt:lpstr>
      <vt:lpstr>Model Classes</vt:lpstr>
      <vt:lpstr>Data-Access</vt:lpstr>
      <vt:lpstr>Exercise</vt:lpstr>
      <vt:lpstr>Entity Framework (EF)</vt:lpstr>
      <vt:lpstr>Entity Framework (EF)</vt:lpstr>
      <vt:lpstr>Using an ORM Tool</vt:lpstr>
      <vt:lpstr>ASP.NET Development Workflows</vt:lpstr>
      <vt:lpstr>Code First (New Database)</vt:lpstr>
      <vt:lpstr>Data Annotations</vt:lpstr>
      <vt:lpstr>Common Data Annotation Attributes</vt:lpstr>
      <vt:lpstr>Data Annotations</vt:lpstr>
      <vt:lpstr>Exercise: What Models?</vt:lpstr>
      <vt:lpstr>What you will be doing</vt:lpstr>
      <vt:lpstr>User Accounts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2525</cp:revision>
  <cp:lastPrinted>2014-09-29T16:21:25Z</cp:lastPrinted>
  <dcterms:created xsi:type="dcterms:W3CDTF">2013-09-18T07:00:31Z</dcterms:created>
  <dcterms:modified xsi:type="dcterms:W3CDTF">2017-02-02T14:02:54Z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