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9141"/>
    <p:restoredTop sz="94694"/>
  </p:normalViewPr>
  <p:slideViewPr>
    <p:cSldViewPr snapToGrid="0">
      <p:cViewPr varScale="1">
        <p:scale>
          <a:sx n="82" d="100"/>
          <a:sy n="82" d="100"/>
        </p:scale>
        <p:origin x="168" y="10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F20C5-A98C-4547-9ABC-4667912FD6D6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B72471-44C6-6144-A172-04D3302F6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549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B72471-44C6-6144-A172-04D3302F6F3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7873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CF971-EE9F-AE0B-8737-D27446C6EE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178DA4-EF5D-F587-2D8B-62B583C6AD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D2A047-E2C3-5ED8-66C3-4B34DB97C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AB4FF-D178-5449-9DAF-9F9C0B4F547E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1F002A-2B8A-CDA0-7233-74E074E6D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115781-922A-1B84-3346-D627F208B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09A19-4DE3-5047-85AF-B27DCB5EA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3699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EDD60-1F5D-42FD-4BC6-729BDBBED2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76685-CEC8-3A98-AEA9-DF74F6C20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B83CE-A9D4-A83F-EAB5-135B9A79EE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AB4FF-D178-5449-9DAF-9F9C0B4F547E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D64C54-F81F-EA63-50DF-082358300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D27E4-26C8-DCF4-3F6B-9E3BEE9AC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09A19-4DE3-5047-85AF-B27DCB5EA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631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63051-CD80-0665-6B0D-52B67179AF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182481-E450-9DC2-6BEF-8F5C4A79CE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E4F63E-B123-071C-0C13-E2A99CF10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AB4FF-D178-5449-9DAF-9F9C0B4F547E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21016-61DA-8DF8-2BDE-B05FEFA1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8B9E2-30CB-099C-3C94-DC36DDBF4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09A19-4DE3-5047-85AF-B27DCB5EA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307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F0421-8DD8-7E62-8D29-E06AC3070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39F00-3627-D1D2-595C-3F53878743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6B7A4-4638-765C-0443-7FA44EB884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57EEE7-88DA-AB92-AF55-432136E3F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AB4FF-D178-5449-9DAF-9F9C0B4F547E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9B68AE-14BC-5E37-9E5F-E88B3013B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A222D3-59E7-40CE-CB1A-86AEE4F70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09A19-4DE3-5047-85AF-B27DCB5EA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915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F08BB-DA40-6F6A-12A2-B233492713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0074AB-A587-E252-8686-D5E67CD97C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C35141-3D4A-8B91-3335-D5A036F927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7B8C1F6-2201-73D5-48D7-1085AA09DA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73D29E-5181-1B95-0EA9-D087BDC935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EE3BCD-BED1-1C8D-2DA1-82D6B8325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AB4FF-D178-5449-9DAF-9F9C0B4F547E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87279C-F0AE-3B04-CA56-AEF900B2DB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61E8AF-82F5-2FCA-0EBE-6319A3C1D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09A19-4DE3-5047-85AF-B27DCB5EA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845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19C328-E35B-9ADA-FD52-962EA959E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59B889-9C17-D4D1-05E0-032DC8D70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AB4FF-D178-5449-9DAF-9F9C0B4F547E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8C5318-69AA-E034-570A-9E3A5556C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893837-E902-E90E-FA15-3DAD6DE67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09A19-4DE3-5047-85AF-B27DCB5EA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952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0FA0E-E454-CFC6-85EC-A37437CA65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AB4FF-D178-5449-9DAF-9F9C0B4F547E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9A8001-F651-71CD-403A-67661E237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203808-B9B6-2A71-B269-CC04A9F53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09A19-4DE3-5047-85AF-B27DCB5EA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338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665E6-0FE5-A0E0-458C-F5FF62F96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3C645D-70B1-10C2-C495-AC9DE0FA53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65C91-0C0B-0746-AA87-0C270FA7B6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8742C2-62B4-F9D9-BF61-765D3660D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AB4FF-D178-5449-9DAF-9F9C0B4F547E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E1534A-4798-C09C-FDB0-75C70251F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004008-4283-0C75-3358-BE28C0530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09A19-4DE3-5047-85AF-B27DCB5EA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624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DB750-DD06-2EE1-78AA-6CB65B2D8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B776A0-7265-347C-2360-074E085912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67CA45-DA5D-C265-78CB-BCC79F345A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C9D5FA-7B17-36A9-EE18-D5F419D41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AB4FF-D178-5449-9DAF-9F9C0B4F547E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847156-A529-11A5-FF55-9BED97554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03AB35-ADAA-F970-509B-F91D7615C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09A19-4DE3-5047-85AF-B27DCB5EA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060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B8F57-86FF-8D2D-0BA0-8EFAF42D1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F3C019-6DA7-F824-2D03-5612A28F99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7AA0A4-D932-D263-114C-3032A0CAFA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AB4FF-D178-5449-9DAF-9F9C0B4F547E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17DCBB-BFF9-0CEE-0F44-1F98E6FD7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683548-B7AC-C4D8-604C-EF6D15013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09A19-4DE3-5047-85AF-B27DCB5EA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6263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BC9214-A0AD-3688-18C3-B0764BA647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0BB5C0-4707-9A03-DAEA-5D2614C5C5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9FF2FE-A36C-7EC0-6BCC-B715E433B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AB4FF-D178-5449-9DAF-9F9C0B4F547E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835C5F-3CDF-9BA0-0BEC-86D24759F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7DD86-FA86-5013-86EC-ABFAA81ED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E09A19-4DE3-5047-85AF-B27DCB5EA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097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DB0930-6E8D-36FA-1598-E84CC241A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C0093-EEE2-4B48-6FD5-2B226965C5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4F744F-C5DA-DB92-28B1-8D79937EC90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EFAB4FF-D178-5449-9DAF-9F9C0B4F547E}" type="datetimeFigureOut">
              <a:rPr lang="en-GB" smtClean="0"/>
              <a:t>01/04/2024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239BB-FC26-24D7-586F-4234ADCAA6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25CDB7-F7F6-9CD1-D5B2-8F313C6D63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E09A19-4DE3-5047-85AF-B27DCB5EA4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823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3390/admsci1304010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646BA-CCA0-05E6-9C89-384255F1D5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1261" y="590062"/>
            <a:ext cx="5409655" cy="2838938"/>
          </a:xfrm>
        </p:spPr>
        <p:txBody>
          <a:bodyPr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Tesco’s Establishment of a new office in Germany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5FE0E7-CB88-BBB4-4298-3764B063A0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2044" y="4698614"/>
            <a:ext cx="5088650" cy="1198120"/>
          </a:xfrm>
        </p:spPr>
        <p:txBody>
          <a:bodyPr>
            <a:normAutofit/>
          </a:bodyPr>
          <a:lstStyle/>
          <a:p>
            <a:pPr algn="r"/>
            <a:r>
              <a:rPr lang="en-GB" sz="2000">
                <a:solidFill>
                  <a:srgbClr val="FFFFFF"/>
                </a:solidFill>
              </a:rPr>
              <a:t>Presentataion 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1762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7E3E2D-0EDC-CD34-668F-F4524C49C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Tesco’s background  and facts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F7A0B-455E-03A5-429F-C025FB0B6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lvl="1"/>
            <a:endParaRPr lang="en-GB" sz="1700"/>
          </a:p>
          <a:p>
            <a:pPr lvl="1"/>
            <a:r>
              <a:rPr lang="en-GB" sz="1700"/>
              <a:t> Growth between 1950-1960 Tesco grew dramatically, acquiring other shops until their number became 800</a:t>
            </a:r>
          </a:p>
          <a:p>
            <a:pPr lvl="1"/>
            <a:endParaRPr lang="en-GB" sz="1700"/>
          </a:p>
          <a:p>
            <a:pPr lvl="1"/>
            <a:r>
              <a:rPr lang="en-GB" sz="1700"/>
              <a:t>Recent International Operations: Slovakia, Ireland, Hungary, Czech Republic</a:t>
            </a:r>
          </a:p>
          <a:p>
            <a:pPr lvl="1"/>
            <a:endParaRPr lang="en-GB" sz="1700"/>
          </a:p>
          <a:p>
            <a:pPr lvl="1"/>
            <a:endParaRPr lang="en-GB" sz="1700"/>
          </a:p>
          <a:p>
            <a:pPr lvl="1"/>
            <a:r>
              <a:rPr lang="en-GB" sz="1700"/>
              <a:t>Recently Tesco is the third largest largest groceries retailer in the world and the largest one in the UK owning 4100 stores. With a 27.3% Market share followed by Sainsbury by 15% and etc.</a:t>
            </a:r>
          </a:p>
          <a:p>
            <a:pPr lvl="1"/>
            <a:endParaRPr lang="en-GB" sz="1700"/>
          </a:p>
          <a:p>
            <a:pPr lvl="1"/>
            <a:r>
              <a:rPr lang="en-GB" sz="1700"/>
              <a:t>Revenues:  an estimate of 60.25 billion British pounds for the year 2022\2023 </a:t>
            </a:r>
          </a:p>
          <a:p>
            <a:pPr lvl="1"/>
            <a:endParaRPr lang="en-GB" sz="1700"/>
          </a:p>
          <a:p>
            <a:pPr lvl="1"/>
            <a:r>
              <a:rPr lang="en-GB" sz="1700"/>
              <a:t>CEO: Ken Murphy </a:t>
            </a:r>
          </a:p>
          <a:p>
            <a:pPr lvl="1"/>
            <a:endParaRPr lang="en-GB" sz="1700"/>
          </a:p>
          <a:p>
            <a:pPr lvl="1"/>
            <a:r>
              <a:rPr lang="en-GB" sz="1700"/>
              <a:t>Organisational Structure: Decentralized Tall Hierarchical with a three layers of management</a:t>
            </a:r>
          </a:p>
          <a:p>
            <a:pPr marL="457200" lvl="1" indent="0">
              <a:buNone/>
            </a:pPr>
            <a:r>
              <a:rPr lang="en-GB" sz="1700"/>
              <a:t> </a:t>
            </a:r>
          </a:p>
          <a:p>
            <a:pPr marL="457200" lvl="1" indent="0"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27366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F46AE6-0BCC-AD45-62A3-C81F2A489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Facts about Germany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459F5-FB5F-04C3-4A37-B59BF7DD3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600"/>
              <a:t>Population-  84.7 million people</a:t>
            </a:r>
          </a:p>
          <a:p>
            <a:endParaRPr lang="en-GB" sz="2600"/>
          </a:p>
          <a:p>
            <a:r>
              <a:rPr lang="en-GB" sz="2600"/>
              <a:t>45.7 million people in employment/ 76.9% of the total population  </a:t>
            </a:r>
          </a:p>
          <a:p>
            <a:endParaRPr lang="en-GB" sz="2600"/>
          </a:p>
          <a:p>
            <a:r>
              <a:rPr lang="en-GB" sz="2600"/>
              <a:t>GDP growth-2024 forecast GDP to increase by 0.3% in 2024, 1.2% in 2025</a:t>
            </a:r>
          </a:p>
          <a:p>
            <a:endParaRPr lang="en-GB" sz="2600"/>
          </a:p>
          <a:p>
            <a:r>
              <a:rPr lang="en-GB" sz="2600"/>
              <a:t>Inflation rates decelerated from 11.6% in 2022 down to 3.1% in January 2024 </a:t>
            </a:r>
          </a:p>
          <a:p>
            <a:endParaRPr lang="en-GB" sz="2600"/>
          </a:p>
          <a:p>
            <a:pPr marL="0" indent="0">
              <a:buNone/>
            </a:pPr>
            <a:r>
              <a:rPr lang="en-GB" sz="26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32961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C17EF3-251F-BD34-5019-400626CE6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Germany Supermarket Industry and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Straight Competitors  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D8C785-21E2-7A56-91BC-A5011B7673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000"/>
              <a:t>Supermarket size: </a:t>
            </a:r>
            <a:r>
              <a:rPr lang="en-GB" sz="2000" b="0" i="0" u="none" strike="noStrike">
                <a:effectLst/>
                <a:latin typeface="Pangea Text"/>
              </a:rPr>
              <a:t>Supermarkets industry analysis</a:t>
            </a:r>
          </a:p>
          <a:p>
            <a:endParaRPr lang="en-GB" sz="2000" b="0" i="0" u="none" strike="noStrike">
              <a:effectLst/>
              <a:latin typeface="Pangea Text"/>
            </a:endParaRPr>
          </a:p>
          <a:p>
            <a:r>
              <a:rPr lang="en-GB" sz="2000" b="0" i="0" u="none" strike="noStrike">
                <a:effectLst/>
                <a:latin typeface="Pangea Text"/>
              </a:rPr>
              <a:t>The Supermarkets industry in Germany is highly competitive. In 2023, industry revenue is expected to rise by 2.1%, to €241.6 billion due to higher consumer prices for food.</a:t>
            </a:r>
          </a:p>
          <a:p>
            <a:endParaRPr lang="en-GB" sz="2000"/>
          </a:p>
          <a:p>
            <a:r>
              <a:rPr lang="en-GB" sz="2000"/>
              <a:t>Top 3 Tesco’s Biggest Competitors:</a:t>
            </a:r>
          </a:p>
          <a:p>
            <a:r>
              <a:rPr lang="en-GB" sz="2000" b="1" i="0" u="none" strike="noStrike">
                <a:effectLst/>
                <a:latin typeface="Lato" panose="020F0502020204030203" pitchFamily="34" charset="0"/>
              </a:rPr>
              <a:t>1. </a:t>
            </a:r>
            <a:r>
              <a:rPr lang="en-GB" sz="2000" b="1" i="0" u="none" strike="noStrike" err="1">
                <a:effectLst/>
                <a:latin typeface="Lato" panose="020F0502020204030203" pitchFamily="34" charset="0"/>
              </a:rPr>
              <a:t>Edeka</a:t>
            </a:r>
            <a:r>
              <a:rPr lang="en-GB" sz="2000" b="1" i="0" u="none" strike="noStrike">
                <a:effectLst/>
                <a:latin typeface="Lato" panose="020F0502020204030203" pitchFamily="34" charset="0"/>
              </a:rPr>
              <a:t> </a:t>
            </a:r>
            <a:br>
              <a:rPr lang="en-GB" sz="2000" b="1" i="0" u="none" strike="noStrike">
                <a:effectLst/>
                <a:latin typeface="Lato" panose="020F0502020204030203" pitchFamily="34" charset="0"/>
              </a:rPr>
            </a:br>
            <a:r>
              <a:rPr lang="en-GB" sz="2000" b="1" i="0" u="none" strike="noStrike">
                <a:effectLst/>
                <a:latin typeface="Lato" panose="020F0502020204030203" pitchFamily="34" charset="0"/>
              </a:rPr>
              <a:t>Turnover: €62.7 billion (2021)</a:t>
            </a:r>
            <a:endParaRPr lang="en-GB" sz="2000" b="0" i="0" u="none" strike="noStrike">
              <a:effectLst/>
              <a:latin typeface="Lato" panose="020F0502020204030203" pitchFamily="34" charset="0"/>
            </a:endParaRPr>
          </a:p>
          <a:p>
            <a:endParaRPr lang="en-GB" sz="2000" b="0" i="0" u="none" strike="noStrike">
              <a:effectLst/>
              <a:latin typeface="Lato" panose="020F0502020204030203" pitchFamily="34" charset="0"/>
            </a:endParaRPr>
          </a:p>
          <a:p>
            <a:r>
              <a:rPr lang="en-GB" sz="2000" b="1" i="0" u="none" strike="noStrike">
                <a:effectLst/>
                <a:latin typeface="Lato" panose="020F0502020204030203" pitchFamily="34" charset="0"/>
              </a:rPr>
              <a:t>2. Lidl &amp; Kaufland</a:t>
            </a:r>
            <a:br>
              <a:rPr lang="en-GB" sz="2000" b="1" i="0" u="none" strike="noStrike">
                <a:effectLst/>
                <a:latin typeface="Lato" panose="020F0502020204030203" pitchFamily="34" charset="0"/>
              </a:rPr>
            </a:br>
            <a:r>
              <a:rPr lang="en-GB" sz="2000" b="1" i="0" u="none" strike="noStrike">
                <a:effectLst/>
                <a:latin typeface="Lato" panose="020F0502020204030203" pitchFamily="34" charset="0"/>
              </a:rPr>
              <a:t>Turnover: €48.4 billion (2021)</a:t>
            </a:r>
          </a:p>
          <a:p>
            <a:endParaRPr lang="en-GB" sz="2000" b="1">
              <a:effectLst/>
              <a:latin typeface="Helvetica Neue" panose="02000503000000020004" pitchFamily="2" charset="0"/>
            </a:endParaRPr>
          </a:p>
          <a:p>
            <a:r>
              <a:rPr lang="en-GB" sz="2000" b="1">
                <a:effectLst/>
                <a:latin typeface="Helvetica Neue" panose="02000503000000020004" pitchFamily="2" charset="0"/>
              </a:rPr>
              <a:t>3. REWE</a:t>
            </a:r>
            <a:endParaRPr lang="en-GB" sz="2000"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2000" b="1">
                <a:effectLst/>
                <a:latin typeface="Helvetica Neue" panose="02000503000000020004" pitchFamily="2" charset="0"/>
              </a:rPr>
              <a:t>Turnover: €33.94 billion (estimated, 2021)</a:t>
            </a:r>
            <a:endParaRPr lang="en-GB" sz="2000">
              <a:effectLst/>
              <a:latin typeface="Helvetica Neue" panose="02000503000000020004" pitchFamily="2" charset="0"/>
            </a:endParaRPr>
          </a:p>
          <a:p>
            <a:endParaRPr lang="en-GB" sz="2000" b="0" i="0" u="none" strike="noStrike">
              <a:effectLst/>
              <a:latin typeface="Lato" panose="020F050202020403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540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89575E1-3389-451A-A5F7-27854C25C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429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3CCC5C-D88E-40FB-B30B-23DCDBD0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"/>
            <a:ext cx="4167268" cy="68580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EF0CA7-48FA-91C6-5F86-1FF1D7250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Germany Culture and Organisational Culture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781BE-8DDE-ADA5-C0A2-F051585CC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 Working hours </a:t>
            </a:r>
          </a:p>
          <a:p>
            <a:endParaRPr lang="en-GB" dirty="0"/>
          </a:p>
          <a:p>
            <a:r>
              <a:rPr lang="en-GB" dirty="0"/>
              <a:t>Punctuality </a:t>
            </a:r>
          </a:p>
          <a:p>
            <a:endParaRPr lang="en-GB" dirty="0"/>
          </a:p>
          <a:p>
            <a:r>
              <a:rPr lang="en-GB" dirty="0"/>
              <a:t>Communication </a:t>
            </a:r>
          </a:p>
          <a:p>
            <a:endParaRPr lang="en-GB" dirty="0"/>
          </a:p>
          <a:p>
            <a:r>
              <a:rPr lang="en-GB" dirty="0"/>
              <a:t>Language </a:t>
            </a:r>
          </a:p>
          <a:p>
            <a:endParaRPr lang="en-GB" dirty="0"/>
          </a:p>
          <a:p>
            <a:r>
              <a:rPr lang="en-GB" dirty="0"/>
              <a:t>Sickness </a:t>
            </a:r>
          </a:p>
        </p:txBody>
      </p:sp>
    </p:spTree>
    <p:extLst>
      <p:ext uri="{BB962C8B-B14F-4D97-AF65-F5344CB8AC3E}">
        <p14:creationId xmlns:p14="http://schemas.microsoft.com/office/powerpoint/2010/main" val="24392640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3FD00E-D252-FA11-B596-2547480FE5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Hofstede’s cultural dimentions 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F31E8-0D4F-76ED-70B0-1EB7ACB44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Power Distance </a:t>
            </a:r>
          </a:p>
          <a:p>
            <a:r>
              <a:rPr lang="en-GB" dirty="0"/>
              <a:t>Individualism vs Collectivism </a:t>
            </a:r>
          </a:p>
          <a:p>
            <a:r>
              <a:rPr lang="en-GB" dirty="0"/>
              <a:t>Masculinity Versus </a:t>
            </a:r>
            <a:r>
              <a:rPr lang="en-GB" dirty="0" err="1"/>
              <a:t>Feminity</a:t>
            </a:r>
            <a:r>
              <a:rPr lang="en-GB" dirty="0"/>
              <a:t> </a:t>
            </a:r>
          </a:p>
          <a:p>
            <a:r>
              <a:rPr lang="en-GB" dirty="0"/>
              <a:t>Uncertainty Avoidance</a:t>
            </a:r>
          </a:p>
          <a:p>
            <a:r>
              <a:rPr lang="en-GB" dirty="0"/>
              <a:t>Long Versus Short-Term Orientation </a:t>
            </a:r>
          </a:p>
          <a:p>
            <a:r>
              <a:rPr lang="en-GB" dirty="0"/>
              <a:t>Indulgence Versus Restraint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6580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96CCF-3566-5004-D4BE-FF90849C6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00" y="299108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600" dirty="0"/>
              <a:t>Hofstede Comparison Tool Great Britain and Germany</a:t>
            </a:r>
          </a:p>
        </p:txBody>
      </p:sp>
      <p:sp>
        <p:nvSpPr>
          <p:cNvPr id="37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4843AA6F-331D-124D-3BE6-73B44C01AA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62" t="45910" r="18405" b="10309"/>
          <a:stretch/>
        </p:blipFill>
        <p:spPr>
          <a:xfrm>
            <a:off x="284479" y="1667722"/>
            <a:ext cx="11020945" cy="3766251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D9D36AAA-78BE-D22F-9282-15AF1FD5C3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480" y="5521161"/>
            <a:ext cx="5614416" cy="113691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90D8BA5-BB89-AF60-FC6A-4DF259D9AAAD}"/>
              </a:ext>
            </a:extLst>
          </p:cNvPr>
          <p:cNvSpPr txBox="1"/>
          <p:nvPr/>
        </p:nvSpPr>
        <p:spPr>
          <a:xfrm>
            <a:off x="711200" y="2051932"/>
            <a:ext cx="114808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br>
              <a:rPr lang="en-GB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187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7F6F8-953F-A2C2-AF24-DFBCE13F0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High/Low Context Cultures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853EB-04C4-D014-9B0D-B30A1BAB1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High Context Culture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Low Context Culture </a:t>
            </a:r>
          </a:p>
        </p:txBody>
      </p:sp>
    </p:spTree>
    <p:extLst>
      <p:ext uri="{BB962C8B-B14F-4D97-AF65-F5344CB8AC3E}">
        <p14:creationId xmlns:p14="http://schemas.microsoft.com/office/powerpoint/2010/main" val="2582639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50A748-4C09-5995-C7D6-354A35D69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Solutions for Successful Managing Office Integration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585BD-54DB-8802-E2F7-4AF811D168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/>
          </a:bodyPr>
          <a:lstStyle/>
          <a:p>
            <a:r>
              <a:rPr lang="en-GB" sz="2000"/>
              <a:t>Develop cultural profile</a:t>
            </a:r>
          </a:p>
          <a:p>
            <a:endParaRPr lang="en-GB" sz="2000"/>
          </a:p>
          <a:p>
            <a:r>
              <a:rPr lang="en-GB" sz="2000"/>
              <a:t>Develop cultural sensitivity </a:t>
            </a:r>
          </a:p>
          <a:p>
            <a:endParaRPr lang="en-GB" sz="2000"/>
          </a:p>
          <a:p>
            <a:r>
              <a:rPr lang="en-GB" sz="2000"/>
              <a:t>Employee local people </a:t>
            </a:r>
          </a:p>
        </p:txBody>
      </p:sp>
    </p:spTree>
    <p:extLst>
      <p:ext uri="{BB962C8B-B14F-4D97-AF65-F5344CB8AC3E}">
        <p14:creationId xmlns:p14="http://schemas.microsoft.com/office/powerpoint/2010/main" val="2290417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1F867A-7861-412D-E3BC-5CC0C143B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A8924-20E9-D9F8-199C-7E714AB2D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889" y="1309512"/>
            <a:ext cx="10732911" cy="483358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Almeida, F., and Oliveira, J. M. (2023). Talent management practices in </a:t>
            </a:r>
            <a:r>
              <a:rPr lang="en-GB" dirty="0" err="1"/>
              <a:t>startups</a:t>
            </a:r>
            <a:r>
              <a:rPr lang="en-GB" dirty="0"/>
              <a:t> and their effects in innovation, </a:t>
            </a:r>
          </a:p>
          <a:p>
            <a:pPr marL="0" indent="0">
              <a:buNone/>
            </a:pPr>
            <a:r>
              <a:rPr lang="en-GB" dirty="0"/>
              <a:t>intrapreneurship, and internationalisation. International Journal of Business Innovation and Research, 30(3). https://</a:t>
            </a:r>
            <a:r>
              <a:rPr lang="en-GB" dirty="0" err="1"/>
              <a:t>dx.doi.org</a:t>
            </a:r>
            <a:r>
              <a:rPr lang="en-GB" dirty="0"/>
              <a:t>/10.1504/IJBIR.2023.129363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Daunfeldt</a:t>
            </a:r>
            <a:r>
              <a:rPr lang="en-GB" dirty="0"/>
              <a:t>, S. O., and </a:t>
            </a:r>
            <a:r>
              <a:rPr lang="en-GB" dirty="0" err="1"/>
              <a:t>Halvarsson</a:t>
            </a:r>
            <a:r>
              <a:rPr lang="en-GB" dirty="0"/>
              <a:t>, D. (2014). Are high-growth firms one-hit wonders? Evidence from Sweden. </a:t>
            </a:r>
          </a:p>
          <a:p>
            <a:pPr marL="0" indent="0">
              <a:buNone/>
            </a:pPr>
            <a:r>
              <a:rPr lang="en-GB" dirty="0"/>
              <a:t>Small Business Economics, 44(2), pp. 361-383. https://</a:t>
            </a:r>
            <a:r>
              <a:rPr lang="en-GB" dirty="0" err="1"/>
              <a:t>doi.org</a:t>
            </a:r>
            <a:r>
              <a:rPr lang="en-GB" dirty="0"/>
              <a:t>/10.1007/s11187-014-9599-8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Lee, S. (2017). An analysis of the critical success factors of start-ups in small businesses. Asia-Pacific Journal of </a:t>
            </a:r>
          </a:p>
          <a:p>
            <a:pPr marL="0" indent="0">
              <a:buNone/>
            </a:pPr>
            <a:r>
              <a:rPr lang="en-GB" dirty="0"/>
              <a:t>Business Venturing and Entrepreneurship, 12(3), pp. 53-63.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Otomo</a:t>
            </a:r>
            <a:r>
              <a:rPr lang="en-GB" dirty="0"/>
              <a:t>, S.; Ishida, S., and Yang-Yoshihara, M. (2023). Empirical Research on Early Internationalization of Firms in </a:t>
            </a:r>
          </a:p>
          <a:p>
            <a:pPr marL="0" indent="0">
              <a:buNone/>
            </a:pPr>
            <a:r>
              <a:rPr lang="en-GB" dirty="0"/>
              <a:t>Sufficiently-Sized Domestic Market Country. Administrative Sciences. 13(4), 107.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https://doi.org/10.3390/admsci13040107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Steedman, H. and Wagner, K. (1989). Productivity, machinery and skills: </a:t>
            </a:r>
          </a:p>
          <a:p>
            <a:pPr marL="0" indent="0">
              <a:buNone/>
            </a:pPr>
            <a:r>
              <a:rPr lang="en-GB" dirty="0"/>
              <a:t>clothing manufacture in Britain and Germany. National Institute </a:t>
            </a:r>
          </a:p>
          <a:p>
            <a:pPr marL="0" indent="0">
              <a:buNone/>
            </a:pPr>
            <a:r>
              <a:rPr lang="en-GB" dirty="0"/>
              <a:t>Economic Review, 128, 2: pp. 40-57.</a:t>
            </a:r>
          </a:p>
        </p:txBody>
      </p:sp>
    </p:spTree>
    <p:extLst>
      <p:ext uri="{BB962C8B-B14F-4D97-AF65-F5344CB8AC3E}">
        <p14:creationId xmlns:p14="http://schemas.microsoft.com/office/powerpoint/2010/main" val="9359511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9759</TotalTime>
  <Words>537</Words>
  <Application>Microsoft Macintosh PowerPoint</Application>
  <PresentationFormat>Widescreen</PresentationFormat>
  <Paragraphs>89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Helvetica Neue</vt:lpstr>
      <vt:lpstr>Lato</vt:lpstr>
      <vt:lpstr>Pangea Text</vt:lpstr>
      <vt:lpstr>Office Theme</vt:lpstr>
      <vt:lpstr>Tesco’s Establishment of a new office in Germany </vt:lpstr>
      <vt:lpstr>Tesco’s background  and facts</vt:lpstr>
      <vt:lpstr> Facts about Germany</vt:lpstr>
      <vt:lpstr>Germany Supermarket Industry and Straight Competitors   </vt:lpstr>
      <vt:lpstr>Germany Culture and Organisational Culture</vt:lpstr>
      <vt:lpstr>Hofstede’s cultural dimentions  </vt:lpstr>
      <vt:lpstr>Hofstede Comparison Tool Great Britain and Germany</vt:lpstr>
      <vt:lpstr>High/Low Context Cultures </vt:lpstr>
      <vt:lpstr>Solutions for Successful Managing Office Integration 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Establishing new office in Germany </dc:title>
  <dc:creator>Lachezar Dimitrov (1915922)</dc:creator>
  <cp:lastModifiedBy>Lachezar Dimitrov (1915922)</cp:lastModifiedBy>
  <cp:revision>4</cp:revision>
  <dcterms:created xsi:type="dcterms:W3CDTF">2024-03-14T08:24:51Z</dcterms:created>
  <dcterms:modified xsi:type="dcterms:W3CDTF">2024-04-02T21:18:03Z</dcterms:modified>
</cp:coreProperties>
</file>