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4"/>
  </p:sldMasterIdLst>
  <p:notesMasterIdLst>
    <p:notesMasterId r:id="rId30"/>
  </p:notesMasterIdLst>
  <p:handoutMasterIdLst>
    <p:handoutMasterId r:id="rId31"/>
  </p:handoutMasterIdLst>
  <p:sldIdLst>
    <p:sldId id="301" r:id="rId5"/>
    <p:sldId id="355" r:id="rId6"/>
    <p:sldId id="305" r:id="rId7"/>
    <p:sldId id="307" r:id="rId8"/>
    <p:sldId id="354" r:id="rId9"/>
    <p:sldId id="356" r:id="rId10"/>
    <p:sldId id="311" r:id="rId11"/>
    <p:sldId id="358" r:id="rId12"/>
    <p:sldId id="321" r:id="rId13"/>
    <p:sldId id="364" r:id="rId14"/>
    <p:sldId id="344" r:id="rId15"/>
    <p:sldId id="359" r:id="rId16"/>
    <p:sldId id="365" r:id="rId17"/>
    <p:sldId id="366" r:id="rId18"/>
    <p:sldId id="377" r:id="rId19"/>
    <p:sldId id="378" r:id="rId20"/>
    <p:sldId id="383" r:id="rId21"/>
    <p:sldId id="379" r:id="rId22"/>
    <p:sldId id="367" r:id="rId23"/>
    <p:sldId id="368" r:id="rId24"/>
    <p:sldId id="380" r:id="rId25"/>
    <p:sldId id="381" r:id="rId26"/>
    <p:sldId id="382" r:id="rId27"/>
    <p:sldId id="384" r:id="rId28"/>
    <p:sldId id="385" r:id="rId29"/>
  </p:sldIdLst>
  <p:sldSz cx="9144000" cy="6858000" type="screen4x3"/>
  <p:notesSz cx="6889750" cy="100187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56" userDrawn="1">
          <p15:clr>
            <a:srgbClr val="A4A3A4"/>
          </p15:clr>
        </p15:guide>
        <p15:guide id="2" pos="217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8" d="100"/>
          <a:sy n="88" d="100"/>
        </p:scale>
        <p:origin x="885"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56"/>
        <p:guide pos="217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F5FC84-0048-4F8B-9BA8-ED138956E87B}" type="doc">
      <dgm:prSet loTypeId="urn:microsoft.com/office/officeart/2005/8/layout/chevron2" loCatId="process" qsTypeId="urn:microsoft.com/office/officeart/2005/8/quickstyle/simple1" qsCatId="simple" csTypeId="urn:microsoft.com/office/officeart/2005/8/colors/colorful1" csCatId="colorful" phldr="1"/>
      <dgm:spPr/>
      <dgm:t>
        <a:bodyPr/>
        <a:lstStyle/>
        <a:p>
          <a:endParaRPr lang="en-GB"/>
        </a:p>
      </dgm:t>
    </dgm:pt>
    <dgm:pt modelId="{B1DA9E72-EE22-449E-91E8-6BDB305089E7}">
      <dgm:prSet phldrT="[Text]"/>
      <dgm:spPr/>
      <dgm:t>
        <a:bodyPr/>
        <a:lstStyle/>
        <a:p>
          <a:r>
            <a:rPr lang="en-GB" dirty="0"/>
            <a:t>Prep</a:t>
          </a:r>
        </a:p>
      </dgm:t>
    </dgm:pt>
    <dgm:pt modelId="{797AF5FE-544A-4192-A15B-37108E1180FC}" type="parTrans" cxnId="{7E9C33A3-21F0-43A8-A6DA-B094D7DE3864}">
      <dgm:prSet/>
      <dgm:spPr/>
      <dgm:t>
        <a:bodyPr/>
        <a:lstStyle/>
        <a:p>
          <a:endParaRPr lang="en-GB"/>
        </a:p>
      </dgm:t>
    </dgm:pt>
    <dgm:pt modelId="{9A44E7B3-D5C3-4995-A979-57998FCFA97B}" type="sibTrans" cxnId="{7E9C33A3-21F0-43A8-A6DA-B094D7DE3864}">
      <dgm:prSet/>
      <dgm:spPr/>
      <dgm:t>
        <a:bodyPr/>
        <a:lstStyle/>
        <a:p>
          <a:endParaRPr lang="en-GB"/>
        </a:p>
      </dgm:t>
    </dgm:pt>
    <dgm:pt modelId="{C404F70F-438A-40E9-8F39-3576F18A87BA}">
      <dgm:prSet phldrT="[Text]"/>
      <dgm:spPr/>
      <dgm:t>
        <a:bodyPr/>
        <a:lstStyle/>
        <a:p>
          <a:r>
            <a:rPr lang="en-GB" dirty="0"/>
            <a:t>Job analysis, develop JD, Person specification and advert</a:t>
          </a:r>
        </a:p>
      </dgm:t>
    </dgm:pt>
    <dgm:pt modelId="{23D86D8B-1563-4E98-B7F7-071937694129}" type="parTrans" cxnId="{3D58AAA7-4CFB-44F2-A220-6016483CDC2D}">
      <dgm:prSet/>
      <dgm:spPr/>
      <dgm:t>
        <a:bodyPr/>
        <a:lstStyle/>
        <a:p>
          <a:endParaRPr lang="en-GB"/>
        </a:p>
      </dgm:t>
    </dgm:pt>
    <dgm:pt modelId="{A3887983-DD6D-4B6D-9718-DD2C67D0D1A8}" type="sibTrans" cxnId="{3D58AAA7-4CFB-44F2-A220-6016483CDC2D}">
      <dgm:prSet/>
      <dgm:spPr/>
      <dgm:t>
        <a:bodyPr/>
        <a:lstStyle/>
        <a:p>
          <a:endParaRPr lang="en-GB"/>
        </a:p>
      </dgm:t>
    </dgm:pt>
    <dgm:pt modelId="{A7F84EBF-7D98-42E3-AEF9-5722D6944189}">
      <dgm:prSet phldrT="[Text]"/>
      <dgm:spPr/>
      <dgm:t>
        <a:bodyPr/>
        <a:lstStyle/>
        <a:p>
          <a:r>
            <a:rPr lang="en-GB" dirty="0"/>
            <a:t>Action</a:t>
          </a:r>
        </a:p>
      </dgm:t>
    </dgm:pt>
    <dgm:pt modelId="{6149AA93-3E7F-418E-887B-CE4FA1EFD194}" type="parTrans" cxnId="{C0AAB99F-A6B2-4C47-AA76-BCE1084BFA79}">
      <dgm:prSet/>
      <dgm:spPr/>
      <dgm:t>
        <a:bodyPr/>
        <a:lstStyle/>
        <a:p>
          <a:endParaRPr lang="en-GB"/>
        </a:p>
      </dgm:t>
    </dgm:pt>
    <dgm:pt modelId="{2B44D9C6-3873-4091-8174-31DE83BB4D43}" type="sibTrans" cxnId="{C0AAB99F-A6B2-4C47-AA76-BCE1084BFA79}">
      <dgm:prSet/>
      <dgm:spPr/>
      <dgm:t>
        <a:bodyPr/>
        <a:lstStyle/>
        <a:p>
          <a:endParaRPr lang="en-GB"/>
        </a:p>
      </dgm:t>
    </dgm:pt>
    <dgm:pt modelId="{DF2F51C9-2749-4C4B-BB7F-475B5C9C6EEB}">
      <dgm:prSet phldrT="[Text]"/>
      <dgm:spPr/>
      <dgm:t>
        <a:bodyPr/>
        <a:lstStyle/>
        <a:p>
          <a:r>
            <a:rPr lang="en-GB" dirty="0"/>
            <a:t>Advertise, send out application packs, receive applications/CV’s</a:t>
          </a:r>
        </a:p>
      </dgm:t>
    </dgm:pt>
    <dgm:pt modelId="{22ACD2DB-C16C-48BC-961D-0B037F999598}" type="parTrans" cxnId="{017C4F93-3993-4AEF-B390-D7AF4B86A8B6}">
      <dgm:prSet/>
      <dgm:spPr/>
      <dgm:t>
        <a:bodyPr/>
        <a:lstStyle/>
        <a:p>
          <a:endParaRPr lang="en-GB"/>
        </a:p>
      </dgm:t>
    </dgm:pt>
    <dgm:pt modelId="{E557C7B7-6F30-4254-B525-EDA655968A6F}" type="sibTrans" cxnId="{017C4F93-3993-4AEF-B390-D7AF4B86A8B6}">
      <dgm:prSet/>
      <dgm:spPr/>
      <dgm:t>
        <a:bodyPr/>
        <a:lstStyle/>
        <a:p>
          <a:endParaRPr lang="en-GB"/>
        </a:p>
      </dgm:t>
    </dgm:pt>
    <dgm:pt modelId="{68F9E836-412D-4640-9451-04296A211308}">
      <dgm:prSet phldrT="[Text]"/>
      <dgm:spPr/>
      <dgm:t>
        <a:bodyPr/>
        <a:lstStyle/>
        <a:p>
          <a:r>
            <a:rPr lang="en-GB" dirty="0"/>
            <a:t>Select</a:t>
          </a:r>
        </a:p>
      </dgm:t>
    </dgm:pt>
    <dgm:pt modelId="{B9347689-E347-40C1-A1DC-DD13A9F28CC2}" type="parTrans" cxnId="{0E3DB5F2-0C78-4EC7-AA2C-DC5802FEAAA7}">
      <dgm:prSet/>
      <dgm:spPr/>
      <dgm:t>
        <a:bodyPr/>
        <a:lstStyle/>
        <a:p>
          <a:endParaRPr lang="en-GB"/>
        </a:p>
      </dgm:t>
    </dgm:pt>
    <dgm:pt modelId="{DA8DE019-EA14-4053-8956-796FC178CAB4}" type="sibTrans" cxnId="{0E3DB5F2-0C78-4EC7-AA2C-DC5802FEAAA7}">
      <dgm:prSet/>
      <dgm:spPr/>
      <dgm:t>
        <a:bodyPr/>
        <a:lstStyle/>
        <a:p>
          <a:endParaRPr lang="en-GB"/>
        </a:p>
      </dgm:t>
    </dgm:pt>
    <dgm:pt modelId="{08E50684-15B0-49C7-A843-19D06A508356}">
      <dgm:prSet phldrT="[Text]"/>
      <dgm:spPr/>
      <dgm:t>
        <a:bodyPr/>
        <a:lstStyle/>
        <a:p>
          <a:r>
            <a:rPr lang="en-GB" dirty="0"/>
            <a:t>Develop selection process – short-listing, interviews, tests &amp; other selection methods</a:t>
          </a:r>
        </a:p>
      </dgm:t>
    </dgm:pt>
    <dgm:pt modelId="{42491D2E-D770-4001-AE63-378723043650}" type="parTrans" cxnId="{46904CA0-1B0C-4927-8F74-F709267CE7C2}">
      <dgm:prSet/>
      <dgm:spPr/>
      <dgm:t>
        <a:bodyPr/>
        <a:lstStyle/>
        <a:p>
          <a:endParaRPr lang="en-GB"/>
        </a:p>
      </dgm:t>
    </dgm:pt>
    <dgm:pt modelId="{F056F65B-4864-48AA-AEB5-5593FB993B95}" type="sibTrans" cxnId="{46904CA0-1B0C-4927-8F74-F709267CE7C2}">
      <dgm:prSet/>
      <dgm:spPr/>
      <dgm:t>
        <a:bodyPr/>
        <a:lstStyle/>
        <a:p>
          <a:endParaRPr lang="en-GB"/>
        </a:p>
      </dgm:t>
    </dgm:pt>
    <dgm:pt modelId="{A2F5BBF3-DBD7-42C5-842D-3E5360CB6277}">
      <dgm:prSet phldrT="[Text]"/>
      <dgm:spPr/>
      <dgm:t>
        <a:bodyPr/>
        <a:lstStyle/>
        <a:p>
          <a:r>
            <a:rPr lang="en-GB" dirty="0"/>
            <a:t>Conduct interviews and make job offer</a:t>
          </a:r>
        </a:p>
      </dgm:t>
    </dgm:pt>
    <dgm:pt modelId="{DC3E02EB-A7A9-4AA8-9AFD-7FB0A0FEA6F3}" type="parTrans" cxnId="{9391C304-79B0-4AA4-91B1-89EF5BA52281}">
      <dgm:prSet/>
      <dgm:spPr/>
      <dgm:t>
        <a:bodyPr/>
        <a:lstStyle/>
        <a:p>
          <a:endParaRPr lang="en-GB"/>
        </a:p>
      </dgm:t>
    </dgm:pt>
    <dgm:pt modelId="{9888D478-AACB-412E-A38E-0C0DF8AC505C}" type="sibTrans" cxnId="{9391C304-79B0-4AA4-91B1-89EF5BA52281}">
      <dgm:prSet/>
      <dgm:spPr/>
      <dgm:t>
        <a:bodyPr/>
        <a:lstStyle/>
        <a:p>
          <a:endParaRPr lang="en-GB"/>
        </a:p>
      </dgm:t>
    </dgm:pt>
    <dgm:pt modelId="{F05E0E67-65AF-4E88-B52C-8E6D0BA7D270}">
      <dgm:prSet phldrT="[Text]"/>
      <dgm:spPr/>
      <dgm:t>
        <a:bodyPr/>
        <a:lstStyle/>
        <a:p>
          <a:r>
            <a:rPr lang="en-GB" dirty="0"/>
            <a:t>Monitor</a:t>
          </a:r>
        </a:p>
      </dgm:t>
    </dgm:pt>
    <dgm:pt modelId="{21D73546-EBA8-41C9-926F-5E0E166A2203}" type="parTrans" cxnId="{43AF07C8-0119-471B-85B1-D5B7F1BCD4AB}">
      <dgm:prSet/>
      <dgm:spPr/>
      <dgm:t>
        <a:bodyPr/>
        <a:lstStyle/>
        <a:p>
          <a:endParaRPr lang="en-GB"/>
        </a:p>
      </dgm:t>
    </dgm:pt>
    <dgm:pt modelId="{4C029227-1C1B-4DEE-99B9-AD06010D767E}" type="sibTrans" cxnId="{43AF07C8-0119-471B-85B1-D5B7F1BCD4AB}">
      <dgm:prSet/>
      <dgm:spPr/>
      <dgm:t>
        <a:bodyPr/>
        <a:lstStyle/>
        <a:p>
          <a:endParaRPr lang="en-GB"/>
        </a:p>
      </dgm:t>
    </dgm:pt>
    <dgm:pt modelId="{FB378911-74D3-4AEA-BFFE-F5C1FA9B578F}">
      <dgm:prSet/>
      <dgm:spPr/>
      <dgm:t>
        <a:bodyPr/>
        <a:lstStyle/>
        <a:p>
          <a:r>
            <a:rPr lang="en-GB" dirty="0"/>
            <a:t>Monitor and evaluate process</a:t>
          </a:r>
        </a:p>
      </dgm:t>
    </dgm:pt>
    <dgm:pt modelId="{A0C2B39A-48D9-494B-B209-78CCDC691F24}" type="parTrans" cxnId="{3D430F03-6332-46FE-AFE0-7B1D9BFB8232}">
      <dgm:prSet/>
      <dgm:spPr/>
      <dgm:t>
        <a:bodyPr/>
        <a:lstStyle/>
        <a:p>
          <a:endParaRPr lang="en-US"/>
        </a:p>
      </dgm:t>
    </dgm:pt>
    <dgm:pt modelId="{80E2C264-E0D7-4A1E-98FB-C16170D2EC0C}" type="sibTrans" cxnId="{3D430F03-6332-46FE-AFE0-7B1D9BFB8232}">
      <dgm:prSet/>
      <dgm:spPr/>
      <dgm:t>
        <a:bodyPr/>
        <a:lstStyle/>
        <a:p>
          <a:endParaRPr lang="en-US"/>
        </a:p>
      </dgm:t>
    </dgm:pt>
    <dgm:pt modelId="{AAE6DB26-18B0-44EF-8C12-8C09B129C984}" type="pres">
      <dgm:prSet presAssocID="{B6F5FC84-0048-4F8B-9BA8-ED138956E87B}" presName="linearFlow" presStyleCnt="0">
        <dgm:presLayoutVars>
          <dgm:dir/>
          <dgm:animLvl val="lvl"/>
          <dgm:resizeHandles val="exact"/>
        </dgm:presLayoutVars>
      </dgm:prSet>
      <dgm:spPr/>
    </dgm:pt>
    <dgm:pt modelId="{2D351EAA-5538-442D-A873-37EA64430FA7}" type="pres">
      <dgm:prSet presAssocID="{B1DA9E72-EE22-449E-91E8-6BDB305089E7}" presName="composite" presStyleCnt="0"/>
      <dgm:spPr/>
    </dgm:pt>
    <dgm:pt modelId="{17BF48CC-8777-4767-863B-BE60506A96BB}" type="pres">
      <dgm:prSet presAssocID="{B1DA9E72-EE22-449E-91E8-6BDB305089E7}" presName="parentText" presStyleLbl="alignNode1" presStyleIdx="0" presStyleCnt="4">
        <dgm:presLayoutVars>
          <dgm:chMax val="1"/>
          <dgm:bulletEnabled val="1"/>
        </dgm:presLayoutVars>
      </dgm:prSet>
      <dgm:spPr/>
    </dgm:pt>
    <dgm:pt modelId="{105368ED-E5A4-473F-AA51-C86FED2C5245}" type="pres">
      <dgm:prSet presAssocID="{B1DA9E72-EE22-449E-91E8-6BDB305089E7}" presName="descendantText" presStyleLbl="alignAcc1" presStyleIdx="0" presStyleCnt="4">
        <dgm:presLayoutVars>
          <dgm:bulletEnabled val="1"/>
        </dgm:presLayoutVars>
      </dgm:prSet>
      <dgm:spPr/>
    </dgm:pt>
    <dgm:pt modelId="{7CCC988C-5E6D-4EE1-B8FC-FD4415F6F110}" type="pres">
      <dgm:prSet presAssocID="{9A44E7B3-D5C3-4995-A979-57998FCFA97B}" presName="sp" presStyleCnt="0"/>
      <dgm:spPr/>
    </dgm:pt>
    <dgm:pt modelId="{069C6D38-5BEE-4B9F-B3B9-C868A6DDEEA1}" type="pres">
      <dgm:prSet presAssocID="{A7F84EBF-7D98-42E3-AEF9-5722D6944189}" presName="composite" presStyleCnt="0"/>
      <dgm:spPr/>
    </dgm:pt>
    <dgm:pt modelId="{8A1949D7-3D14-4626-AFAE-FBAFC3BE5CD2}" type="pres">
      <dgm:prSet presAssocID="{A7F84EBF-7D98-42E3-AEF9-5722D6944189}" presName="parentText" presStyleLbl="alignNode1" presStyleIdx="1" presStyleCnt="4">
        <dgm:presLayoutVars>
          <dgm:chMax val="1"/>
          <dgm:bulletEnabled val="1"/>
        </dgm:presLayoutVars>
      </dgm:prSet>
      <dgm:spPr/>
    </dgm:pt>
    <dgm:pt modelId="{CD4A7A43-DA45-41F5-84E3-8213DA910896}" type="pres">
      <dgm:prSet presAssocID="{A7F84EBF-7D98-42E3-AEF9-5722D6944189}" presName="descendantText" presStyleLbl="alignAcc1" presStyleIdx="1" presStyleCnt="4">
        <dgm:presLayoutVars>
          <dgm:bulletEnabled val="1"/>
        </dgm:presLayoutVars>
      </dgm:prSet>
      <dgm:spPr/>
    </dgm:pt>
    <dgm:pt modelId="{03FC2C28-8C28-4186-8E96-8E0793C836CC}" type="pres">
      <dgm:prSet presAssocID="{2B44D9C6-3873-4091-8174-31DE83BB4D43}" presName="sp" presStyleCnt="0"/>
      <dgm:spPr/>
    </dgm:pt>
    <dgm:pt modelId="{36497B8C-B657-4769-9E9D-D1D7B5D5E8B4}" type="pres">
      <dgm:prSet presAssocID="{68F9E836-412D-4640-9451-04296A211308}" presName="composite" presStyleCnt="0"/>
      <dgm:spPr/>
    </dgm:pt>
    <dgm:pt modelId="{9B5397AF-FA56-439B-B17B-D1FB731CDD14}" type="pres">
      <dgm:prSet presAssocID="{68F9E836-412D-4640-9451-04296A211308}" presName="parentText" presStyleLbl="alignNode1" presStyleIdx="2" presStyleCnt="4">
        <dgm:presLayoutVars>
          <dgm:chMax val="1"/>
          <dgm:bulletEnabled val="1"/>
        </dgm:presLayoutVars>
      </dgm:prSet>
      <dgm:spPr/>
    </dgm:pt>
    <dgm:pt modelId="{A84841F5-B02A-4468-B311-6B850B5EAF5B}" type="pres">
      <dgm:prSet presAssocID="{68F9E836-412D-4640-9451-04296A211308}" presName="descendantText" presStyleLbl="alignAcc1" presStyleIdx="2" presStyleCnt="4">
        <dgm:presLayoutVars>
          <dgm:bulletEnabled val="1"/>
        </dgm:presLayoutVars>
      </dgm:prSet>
      <dgm:spPr/>
    </dgm:pt>
    <dgm:pt modelId="{8994AD35-6E4F-42CC-840C-56E69EA5DD66}" type="pres">
      <dgm:prSet presAssocID="{DA8DE019-EA14-4053-8956-796FC178CAB4}" presName="sp" presStyleCnt="0"/>
      <dgm:spPr/>
    </dgm:pt>
    <dgm:pt modelId="{6DD4863C-1883-4BE6-89E9-760BAC566F07}" type="pres">
      <dgm:prSet presAssocID="{F05E0E67-65AF-4E88-B52C-8E6D0BA7D270}" presName="composite" presStyleCnt="0"/>
      <dgm:spPr/>
    </dgm:pt>
    <dgm:pt modelId="{A4E91B3A-354F-4C83-AB2C-2C116C7A0D6C}" type="pres">
      <dgm:prSet presAssocID="{F05E0E67-65AF-4E88-B52C-8E6D0BA7D270}" presName="parentText" presStyleLbl="alignNode1" presStyleIdx="3" presStyleCnt="4">
        <dgm:presLayoutVars>
          <dgm:chMax val="1"/>
          <dgm:bulletEnabled val="1"/>
        </dgm:presLayoutVars>
      </dgm:prSet>
      <dgm:spPr/>
    </dgm:pt>
    <dgm:pt modelId="{E903F611-13B7-4BF1-9C21-126B9B288C94}" type="pres">
      <dgm:prSet presAssocID="{F05E0E67-65AF-4E88-B52C-8E6D0BA7D270}" presName="descendantText" presStyleLbl="alignAcc1" presStyleIdx="3" presStyleCnt="4" custLinFactNeighborX="-14" custLinFactNeighborY="5723">
        <dgm:presLayoutVars>
          <dgm:bulletEnabled val="1"/>
        </dgm:presLayoutVars>
      </dgm:prSet>
      <dgm:spPr/>
    </dgm:pt>
  </dgm:ptLst>
  <dgm:cxnLst>
    <dgm:cxn modelId="{3D430F03-6332-46FE-AFE0-7B1D9BFB8232}" srcId="{F05E0E67-65AF-4E88-B52C-8E6D0BA7D270}" destId="{FB378911-74D3-4AEA-BFFE-F5C1FA9B578F}" srcOrd="0" destOrd="0" parTransId="{A0C2B39A-48D9-494B-B209-78CCDC691F24}" sibTransId="{80E2C264-E0D7-4A1E-98FB-C16170D2EC0C}"/>
    <dgm:cxn modelId="{9391C304-79B0-4AA4-91B1-89EF5BA52281}" srcId="{68F9E836-412D-4640-9451-04296A211308}" destId="{A2F5BBF3-DBD7-42C5-842D-3E5360CB6277}" srcOrd="1" destOrd="0" parTransId="{DC3E02EB-A7A9-4AA8-9AFD-7FB0A0FEA6F3}" sibTransId="{9888D478-AACB-412E-A38E-0C0DF8AC505C}"/>
    <dgm:cxn modelId="{674E3C19-4B29-457B-A7C0-74F222187E9D}" type="presOf" srcId="{B1DA9E72-EE22-449E-91E8-6BDB305089E7}" destId="{17BF48CC-8777-4767-863B-BE60506A96BB}" srcOrd="0" destOrd="0" presId="urn:microsoft.com/office/officeart/2005/8/layout/chevron2"/>
    <dgm:cxn modelId="{FDF07124-62FC-4588-8FB1-7887D2AF20AC}" type="presOf" srcId="{C404F70F-438A-40E9-8F39-3576F18A87BA}" destId="{105368ED-E5A4-473F-AA51-C86FED2C5245}" srcOrd="0" destOrd="0" presId="urn:microsoft.com/office/officeart/2005/8/layout/chevron2"/>
    <dgm:cxn modelId="{D73D8D5D-BE4B-4645-AE79-E9FE6F0D7F29}" type="presOf" srcId="{F05E0E67-65AF-4E88-B52C-8E6D0BA7D270}" destId="{A4E91B3A-354F-4C83-AB2C-2C116C7A0D6C}" srcOrd="0" destOrd="0" presId="urn:microsoft.com/office/officeart/2005/8/layout/chevron2"/>
    <dgm:cxn modelId="{03737045-F9C0-4A9A-BC21-ADB37B8E69D4}" type="presOf" srcId="{B6F5FC84-0048-4F8B-9BA8-ED138956E87B}" destId="{AAE6DB26-18B0-44EF-8C12-8C09B129C984}" srcOrd="0" destOrd="0" presId="urn:microsoft.com/office/officeart/2005/8/layout/chevron2"/>
    <dgm:cxn modelId="{079ED46A-82C9-42BD-84FE-0F41EFFC1823}" type="presOf" srcId="{08E50684-15B0-49C7-A843-19D06A508356}" destId="{A84841F5-B02A-4468-B311-6B850B5EAF5B}" srcOrd="0" destOrd="0" presId="urn:microsoft.com/office/officeart/2005/8/layout/chevron2"/>
    <dgm:cxn modelId="{7273D57F-2292-4AC6-A5AF-7740E2518AA1}" type="presOf" srcId="{FB378911-74D3-4AEA-BFFE-F5C1FA9B578F}" destId="{E903F611-13B7-4BF1-9C21-126B9B288C94}" srcOrd="0" destOrd="0" presId="urn:microsoft.com/office/officeart/2005/8/layout/chevron2"/>
    <dgm:cxn modelId="{017C4F93-3993-4AEF-B390-D7AF4B86A8B6}" srcId="{A7F84EBF-7D98-42E3-AEF9-5722D6944189}" destId="{DF2F51C9-2749-4C4B-BB7F-475B5C9C6EEB}" srcOrd="0" destOrd="0" parTransId="{22ACD2DB-C16C-48BC-961D-0B037F999598}" sibTransId="{E557C7B7-6F30-4254-B525-EDA655968A6F}"/>
    <dgm:cxn modelId="{C0AAB99F-A6B2-4C47-AA76-BCE1084BFA79}" srcId="{B6F5FC84-0048-4F8B-9BA8-ED138956E87B}" destId="{A7F84EBF-7D98-42E3-AEF9-5722D6944189}" srcOrd="1" destOrd="0" parTransId="{6149AA93-3E7F-418E-887B-CE4FA1EFD194}" sibTransId="{2B44D9C6-3873-4091-8174-31DE83BB4D43}"/>
    <dgm:cxn modelId="{46904CA0-1B0C-4927-8F74-F709267CE7C2}" srcId="{68F9E836-412D-4640-9451-04296A211308}" destId="{08E50684-15B0-49C7-A843-19D06A508356}" srcOrd="0" destOrd="0" parTransId="{42491D2E-D770-4001-AE63-378723043650}" sibTransId="{F056F65B-4864-48AA-AEB5-5593FB993B95}"/>
    <dgm:cxn modelId="{7E9C33A3-21F0-43A8-A6DA-B094D7DE3864}" srcId="{B6F5FC84-0048-4F8B-9BA8-ED138956E87B}" destId="{B1DA9E72-EE22-449E-91E8-6BDB305089E7}" srcOrd="0" destOrd="0" parTransId="{797AF5FE-544A-4192-A15B-37108E1180FC}" sibTransId="{9A44E7B3-D5C3-4995-A979-57998FCFA97B}"/>
    <dgm:cxn modelId="{674B46A5-E8A4-4F79-ADAE-B9DFCF4429CE}" type="presOf" srcId="{68F9E836-412D-4640-9451-04296A211308}" destId="{9B5397AF-FA56-439B-B17B-D1FB731CDD14}" srcOrd="0" destOrd="0" presId="urn:microsoft.com/office/officeart/2005/8/layout/chevron2"/>
    <dgm:cxn modelId="{3D58AAA7-4CFB-44F2-A220-6016483CDC2D}" srcId="{B1DA9E72-EE22-449E-91E8-6BDB305089E7}" destId="{C404F70F-438A-40E9-8F39-3576F18A87BA}" srcOrd="0" destOrd="0" parTransId="{23D86D8B-1563-4E98-B7F7-071937694129}" sibTransId="{A3887983-DD6D-4B6D-9718-DD2C67D0D1A8}"/>
    <dgm:cxn modelId="{C4B00DC2-5304-4E19-98EC-F3C2349A0FD3}" type="presOf" srcId="{DF2F51C9-2749-4C4B-BB7F-475B5C9C6EEB}" destId="{CD4A7A43-DA45-41F5-84E3-8213DA910896}" srcOrd="0" destOrd="0" presId="urn:microsoft.com/office/officeart/2005/8/layout/chevron2"/>
    <dgm:cxn modelId="{43AF07C8-0119-471B-85B1-D5B7F1BCD4AB}" srcId="{B6F5FC84-0048-4F8B-9BA8-ED138956E87B}" destId="{F05E0E67-65AF-4E88-B52C-8E6D0BA7D270}" srcOrd="3" destOrd="0" parTransId="{21D73546-EBA8-41C9-926F-5E0E166A2203}" sibTransId="{4C029227-1C1B-4DEE-99B9-AD06010D767E}"/>
    <dgm:cxn modelId="{A8B1CECF-90A9-4CF5-A9F4-A2BE4045D370}" type="presOf" srcId="{A7F84EBF-7D98-42E3-AEF9-5722D6944189}" destId="{8A1949D7-3D14-4626-AFAE-FBAFC3BE5CD2}" srcOrd="0" destOrd="0" presId="urn:microsoft.com/office/officeart/2005/8/layout/chevron2"/>
    <dgm:cxn modelId="{A7699FE6-8181-401A-8942-45601FFC1E5A}" type="presOf" srcId="{A2F5BBF3-DBD7-42C5-842D-3E5360CB6277}" destId="{A84841F5-B02A-4468-B311-6B850B5EAF5B}" srcOrd="0" destOrd="1" presId="urn:microsoft.com/office/officeart/2005/8/layout/chevron2"/>
    <dgm:cxn modelId="{0E3DB5F2-0C78-4EC7-AA2C-DC5802FEAAA7}" srcId="{B6F5FC84-0048-4F8B-9BA8-ED138956E87B}" destId="{68F9E836-412D-4640-9451-04296A211308}" srcOrd="2" destOrd="0" parTransId="{B9347689-E347-40C1-A1DC-DD13A9F28CC2}" sibTransId="{DA8DE019-EA14-4053-8956-796FC178CAB4}"/>
    <dgm:cxn modelId="{C156C7BD-DC79-469F-A9C7-CBA3689476BC}" type="presParOf" srcId="{AAE6DB26-18B0-44EF-8C12-8C09B129C984}" destId="{2D351EAA-5538-442D-A873-37EA64430FA7}" srcOrd="0" destOrd="0" presId="urn:microsoft.com/office/officeart/2005/8/layout/chevron2"/>
    <dgm:cxn modelId="{1968DE4A-AE75-46A5-8AB7-05BE2E6E2C41}" type="presParOf" srcId="{2D351EAA-5538-442D-A873-37EA64430FA7}" destId="{17BF48CC-8777-4767-863B-BE60506A96BB}" srcOrd="0" destOrd="0" presId="urn:microsoft.com/office/officeart/2005/8/layout/chevron2"/>
    <dgm:cxn modelId="{92FD1521-A4C9-4E66-9941-FE06E8832906}" type="presParOf" srcId="{2D351EAA-5538-442D-A873-37EA64430FA7}" destId="{105368ED-E5A4-473F-AA51-C86FED2C5245}" srcOrd="1" destOrd="0" presId="urn:microsoft.com/office/officeart/2005/8/layout/chevron2"/>
    <dgm:cxn modelId="{63766BDE-2809-41E2-9778-86A1144D253D}" type="presParOf" srcId="{AAE6DB26-18B0-44EF-8C12-8C09B129C984}" destId="{7CCC988C-5E6D-4EE1-B8FC-FD4415F6F110}" srcOrd="1" destOrd="0" presId="urn:microsoft.com/office/officeart/2005/8/layout/chevron2"/>
    <dgm:cxn modelId="{0F3A21A5-825A-48DB-A33F-92B5383DDDE1}" type="presParOf" srcId="{AAE6DB26-18B0-44EF-8C12-8C09B129C984}" destId="{069C6D38-5BEE-4B9F-B3B9-C868A6DDEEA1}" srcOrd="2" destOrd="0" presId="urn:microsoft.com/office/officeart/2005/8/layout/chevron2"/>
    <dgm:cxn modelId="{47130799-1A5C-46B0-B0CA-CEF663A66B90}" type="presParOf" srcId="{069C6D38-5BEE-4B9F-B3B9-C868A6DDEEA1}" destId="{8A1949D7-3D14-4626-AFAE-FBAFC3BE5CD2}" srcOrd="0" destOrd="0" presId="urn:microsoft.com/office/officeart/2005/8/layout/chevron2"/>
    <dgm:cxn modelId="{94804879-2825-4CCD-8CBB-7814561317D6}" type="presParOf" srcId="{069C6D38-5BEE-4B9F-B3B9-C868A6DDEEA1}" destId="{CD4A7A43-DA45-41F5-84E3-8213DA910896}" srcOrd="1" destOrd="0" presId="urn:microsoft.com/office/officeart/2005/8/layout/chevron2"/>
    <dgm:cxn modelId="{1E5DA819-4666-43DD-ACCE-E3617E589EC4}" type="presParOf" srcId="{AAE6DB26-18B0-44EF-8C12-8C09B129C984}" destId="{03FC2C28-8C28-4186-8E96-8E0793C836CC}" srcOrd="3" destOrd="0" presId="urn:microsoft.com/office/officeart/2005/8/layout/chevron2"/>
    <dgm:cxn modelId="{D684FD4B-0AAA-45D4-ABC8-D9292BB67BD4}" type="presParOf" srcId="{AAE6DB26-18B0-44EF-8C12-8C09B129C984}" destId="{36497B8C-B657-4769-9E9D-D1D7B5D5E8B4}" srcOrd="4" destOrd="0" presId="urn:microsoft.com/office/officeart/2005/8/layout/chevron2"/>
    <dgm:cxn modelId="{07EFDAA6-96FC-4FB1-B17A-1821010C9E76}" type="presParOf" srcId="{36497B8C-B657-4769-9E9D-D1D7B5D5E8B4}" destId="{9B5397AF-FA56-439B-B17B-D1FB731CDD14}" srcOrd="0" destOrd="0" presId="urn:microsoft.com/office/officeart/2005/8/layout/chevron2"/>
    <dgm:cxn modelId="{0AC7FF36-1AA6-4319-9785-A1BF0BBA2F2E}" type="presParOf" srcId="{36497B8C-B657-4769-9E9D-D1D7B5D5E8B4}" destId="{A84841F5-B02A-4468-B311-6B850B5EAF5B}" srcOrd="1" destOrd="0" presId="urn:microsoft.com/office/officeart/2005/8/layout/chevron2"/>
    <dgm:cxn modelId="{F298D63E-D28C-42A3-9EAE-FA08C2DBC669}" type="presParOf" srcId="{AAE6DB26-18B0-44EF-8C12-8C09B129C984}" destId="{8994AD35-6E4F-42CC-840C-56E69EA5DD66}" srcOrd="5" destOrd="0" presId="urn:microsoft.com/office/officeart/2005/8/layout/chevron2"/>
    <dgm:cxn modelId="{53ECEA37-DA53-4D08-B31E-BFB7D3DE9B93}" type="presParOf" srcId="{AAE6DB26-18B0-44EF-8C12-8C09B129C984}" destId="{6DD4863C-1883-4BE6-89E9-760BAC566F07}" srcOrd="6" destOrd="0" presId="urn:microsoft.com/office/officeart/2005/8/layout/chevron2"/>
    <dgm:cxn modelId="{80527DAE-DBA6-46BA-8B15-D9219DE483CA}" type="presParOf" srcId="{6DD4863C-1883-4BE6-89E9-760BAC566F07}" destId="{A4E91B3A-354F-4C83-AB2C-2C116C7A0D6C}" srcOrd="0" destOrd="0" presId="urn:microsoft.com/office/officeart/2005/8/layout/chevron2"/>
    <dgm:cxn modelId="{41229E14-1911-4AC2-9512-EE7BA5B4137A}" type="presParOf" srcId="{6DD4863C-1883-4BE6-89E9-760BAC566F07}" destId="{E903F611-13B7-4BF1-9C21-126B9B288C94}"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4155779-4E7C-45D6-B8F6-33065BDAA632}" type="doc">
      <dgm:prSet loTypeId="urn:microsoft.com/office/officeart/2005/8/layout/pyramid1" loCatId="pyramid" qsTypeId="urn:microsoft.com/office/officeart/2005/8/quickstyle/simple1" qsCatId="simple" csTypeId="urn:microsoft.com/office/officeart/2005/8/colors/colorful2" csCatId="colorful" phldr="1"/>
      <dgm:spPr/>
    </dgm:pt>
    <dgm:pt modelId="{B5AA93F3-EC53-4280-80C1-3AD22805EB58}">
      <dgm:prSet phldrT="[Text]"/>
      <dgm:spPr/>
      <dgm:t>
        <a:bodyPr/>
        <a:lstStyle/>
        <a:p>
          <a:r>
            <a:rPr lang="en-GB" b="0">
              <a:latin typeface="+mn-lt"/>
              <a:cs typeface="Arial" panose="020B0604020202020204" pitchFamily="34" charset="0"/>
            </a:rPr>
            <a:t>?</a:t>
          </a:r>
          <a:endParaRPr lang="en-GB" b="0" dirty="0">
            <a:latin typeface="+mn-lt"/>
            <a:cs typeface="Arial" panose="020B0604020202020204" pitchFamily="34" charset="0"/>
          </a:endParaRPr>
        </a:p>
      </dgm:t>
    </dgm:pt>
    <dgm:pt modelId="{D61D6F19-680D-4F6C-B3BF-A857C629FE83}" type="parTrans" cxnId="{14A37346-882A-46F3-86DE-1D2C13E89BA4}">
      <dgm:prSet/>
      <dgm:spPr/>
      <dgm:t>
        <a:bodyPr/>
        <a:lstStyle/>
        <a:p>
          <a:endParaRPr lang="en-GB">
            <a:latin typeface="+mn-lt"/>
          </a:endParaRPr>
        </a:p>
      </dgm:t>
    </dgm:pt>
    <dgm:pt modelId="{B28716C5-7D40-47B9-B416-183153247C6D}" type="sibTrans" cxnId="{14A37346-882A-46F3-86DE-1D2C13E89BA4}">
      <dgm:prSet/>
      <dgm:spPr/>
      <dgm:t>
        <a:bodyPr/>
        <a:lstStyle/>
        <a:p>
          <a:endParaRPr lang="en-GB">
            <a:latin typeface="+mn-lt"/>
          </a:endParaRPr>
        </a:p>
      </dgm:t>
    </dgm:pt>
    <dgm:pt modelId="{B8FEE1B1-31F0-47D4-BBF2-B1AF4626AE3E}">
      <dgm:prSet phldrT="[Text]"/>
      <dgm:spPr/>
      <dgm:t>
        <a:bodyPr/>
        <a:lstStyle/>
        <a:p>
          <a:r>
            <a:rPr lang="en-GB" dirty="0">
              <a:latin typeface="+mn-lt"/>
              <a:cs typeface="Arial" panose="020B0604020202020204" pitchFamily="34" charset="0"/>
            </a:rPr>
            <a:t>Advert &amp; Interview</a:t>
          </a:r>
        </a:p>
      </dgm:t>
    </dgm:pt>
    <dgm:pt modelId="{48466A30-BED9-49EA-A428-3564B24F45AB}" type="parTrans" cxnId="{7565465D-27C4-4475-A22C-EA2477DF0293}">
      <dgm:prSet/>
      <dgm:spPr/>
      <dgm:t>
        <a:bodyPr/>
        <a:lstStyle/>
        <a:p>
          <a:endParaRPr lang="en-GB">
            <a:latin typeface="+mn-lt"/>
          </a:endParaRPr>
        </a:p>
      </dgm:t>
    </dgm:pt>
    <dgm:pt modelId="{CB2E67DB-05E4-4883-9254-2504C2D24F2F}" type="sibTrans" cxnId="{7565465D-27C4-4475-A22C-EA2477DF0293}">
      <dgm:prSet/>
      <dgm:spPr/>
      <dgm:t>
        <a:bodyPr/>
        <a:lstStyle/>
        <a:p>
          <a:endParaRPr lang="en-GB">
            <a:latin typeface="+mn-lt"/>
          </a:endParaRPr>
        </a:p>
      </dgm:t>
    </dgm:pt>
    <dgm:pt modelId="{7C1C70DB-5194-4C61-9F07-E49F302FCA42}">
      <dgm:prSet phldrT="[Text]"/>
      <dgm:spPr/>
      <dgm:t>
        <a:bodyPr/>
        <a:lstStyle/>
        <a:p>
          <a:r>
            <a:rPr lang="en-GB">
              <a:latin typeface="+mn-lt"/>
              <a:cs typeface="Arial" panose="020B0604020202020204" pitchFamily="34" charset="0"/>
            </a:rPr>
            <a:t>JD &amp; Person Specification</a:t>
          </a:r>
          <a:endParaRPr lang="en-GB" dirty="0">
            <a:latin typeface="+mn-lt"/>
            <a:cs typeface="Arial" panose="020B0604020202020204" pitchFamily="34" charset="0"/>
          </a:endParaRPr>
        </a:p>
      </dgm:t>
    </dgm:pt>
    <dgm:pt modelId="{E1DDCFC6-ED35-4728-8079-BB79F70CE31B}" type="parTrans" cxnId="{81CF86E6-0506-4016-A0C7-5E92A97A9C6C}">
      <dgm:prSet/>
      <dgm:spPr/>
      <dgm:t>
        <a:bodyPr/>
        <a:lstStyle/>
        <a:p>
          <a:endParaRPr lang="en-GB">
            <a:latin typeface="+mn-lt"/>
          </a:endParaRPr>
        </a:p>
      </dgm:t>
    </dgm:pt>
    <dgm:pt modelId="{6DF5D243-38F1-4F65-A6BF-B024000FA0C9}" type="sibTrans" cxnId="{81CF86E6-0506-4016-A0C7-5E92A97A9C6C}">
      <dgm:prSet/>
      <dgm:spPr/>
      <dgm:t>
        <a:bodyPr/>
        <a:lstStyle/>
        <a:p>
          <a:endParaRPr lang="en-GB">
            <a:latin typeface="+mn-lt"/>
          </a:endParaRPr>
        </a:p>
      </dgm:t>
    </dgm:pt>
    <dgm:pt modelId="{5C405F90-9047-4EC3-8BA0-79ED4EFF7027}">
      <dgm:prSet phldrT="[Text]"/>
      <dgm:spPr/>
      <dgm:t>
        <a:bodyPr/>
        <a:lstStyle/>
        <a:p>
          <a:r>
            <a:rPr lang="en-GB">
              <a:latin typeface="+mn-lt"/>
              <a:cs typeface="Arial" panose="020B0604020202020204" pitchFamily="34" charset="0"/>
            </a:rPr>
            <a:t>Job analysis</a:t>
          </a:r>
          <a:endParaRPr lang="en-GB" dirty="0">
            <a:latin typeface="+mn-lt"/>
            <a:cs typeface="Arial" panose="020B0604020202020204" pitchFamily="34" charset="0"/>
          </a:endParaRPr>
        </a:p>
      </dgm:t>
    </dgm:pt>
    <dgm:pt modelId="{4F718368-6721-46C4-A9F7-9BC7C4880452}" type="parTrans" cxnId="{9266D9F5-A64A-4BE6-B918-E9C35188DDD3}">
      <dgm:prSet/>
      <dgm:spPr/>
      <dgm:t>
        <a:bodyPr/>
        <a:lstStyle/>
        <a:p>
          <a:endParaRPr lang="en-GB">
            <a:latin typeface="+mn-lt"/>
          </a:endParaRPr>
        </a:p>
      </dgm:t>
    </dgm:pt>
    <dgm:pt modelId="{D4AFE249-C416-4EF8-A718-9D38D3B3E0F7}" type="sibTrans" cxnId="{9266D9F5-A64A-4BE6-B918-E9C35188DDD3}">
      <dgm:prSet/>
      <dgm:spPr/>
      <dgm:t>
        <a:bodyPr/>
        <a:lstStyle/>
        <a:p>
          <a:endParaRPr lang="en-GB">
            <a:latin typeface="+mn-lt"/>
          </a:endParaRPr>
        </a:p>
      </dgm:t>
    </dgm:pt>
    <dgm:pt modelId="{4E7A5EFA-5BC4-46CA-85C2-F8793FE403B7}">
      <dgm:prSet custT="1"/>
      <dgm:spPr/>
      <dgm:t>
        <a:bodyPr/>
        <a:lstStyle/>
        <a:p>
          <a:r>
            <a:rPr lang="en-GB" sz="2000" dirty="0">
              <a:latin typeface="+mn-lt"/>
              <a:cs typeface="Arial" panose="020B0604020202020204" pitchFamily="34" charset="0"/>
            </a:rPr>
            <a:t>Advert &amp; interview questions derived from JD &amp; Person Specification</a:t>
          </a:r>
        </a:p>
      </dgm:t>
    </dgm:pt>
    <dgm:pt modelId="{CBF1AFAE-4CC3-4B68-B6C1-45CFBA4FF04F}" type="parTrans" cxnId="{9070EEBF-0B19-4607-BEB2-888719021AB9}">
      <dgm:prSet/>
      <dgm:spPr/>
      <dgm:t>
        <a:bodyPr/>
        <a:lstStyle/>
        <a:p>
          <a:endParaRPr lang="en-GB">
            <a:latin typeface="+mn-lt"/>
          </a:endParaRPr>
        </a:p>
      </dgm:t>
    </dgm:pt>
    <dgm:pt modelId="{36566C4D-E449-478C-AF03-089E4D7EDCF2}" type="sibTrans" cxnId="{9070EEBF-0B19-4607-BEB2-888719021AB9}">
      <dgm:prSet/>
      <dgm:spPr/>
      <dgm:t>
        <a:bodyPr/>
        <a:lstStyle/>
        <a:p>
          <a:endParaRPr lang="en-GB">
            <a:latin typeface="+mn-lt"/>
          </a:endParaRPr>
        </a:p>
      </dgm:t>
    </dgm:pt>
    <dgm:pt modelId="{A14040F1-6CCB-4694-B65F-1046814C6F52}">
      <dgm:prSet custT="1"/>
      <dgm:spPr/>
      <dgm:t>
        <a:bodyPr/>
        <a:lstStyle/>
        <a:p>
          <a:endParaRPr lang="en-GB" sz="2400" dirty="0">
            <a:latin typeface="+mn-lt"/>
            <a:cs typeface="Arial" panose="020B0604020202020204" pitchFamily="34" charset="0"/>
          </a:endParaRPr>
        </a:p>
      </dgm:t>
    </dgm:pt>
    <dgm:pt modelId="{E8443052-819A-475C-B2EE-2362730BDA91}" type="parTrans" cxnId="{766C6236-22CF-4CC1-9D3B-80C0EEA60EF3}">
      <dgm:prSet/>
      <dgm:spPr/>
      <dgm:t>
        <a:bodyPr/>
        <a:lstStyle/>
        <a:p>
          <a:endParaRPr lang="en-GB">
            <a:latin typeface="+mn-lt"/>
          </a:endParaRPr>
        </a:p>
      </dgm:t>
    </dgm:pt>
    <dgm:pt modelId="{4FC1299C-1BA3-449E-96BA-FB19685E3741}" type="sibTrans" cxnId="{766C6236-22CF-4CC1-9D3B-80C0EEA60EF3}">
      <dgm:prSet/>
      <dgm:spPr/>
      <dgm:t>
        <a:bodyPr/>
        <a:lstStyle/>
        <a:p>
          <a:endParaRPr lang="en-GB">
            <a:latin typeface="+mn-lt"/>
          </a:endParaRPr>
        </a:p>
      </dgm:t>
    </dgm:pt>
    <dgm:pt modelId="{BCDF0703-9744-41EF-8B36-51B9078F2198}">
      <dgm:prSet custT="1"/>
      <dgm:spPr/>
      <dgm:t>
        <a:bodyPr/>
        <a:lstStyle/>
        <a:p>
          <a:r>
            <a:rPr lang="en-GB" sz="2000" dirty="0">
              <a:latin typeface="+mn-lt"/>
              <a:cs typeface="Arial" panose="020B0604020202020204" pitchFamily="34" charset="0"/>
            </a:rPr>
            <a:t>Role &amp; Responsibilities</a:t>
          </a:r>
        </a:p>
      </dgm:t>
    </dgm:pt>
    <dgm:pt modelId="{2871DC29-7830-4A9F-8443-0A371D779DD1}" type="parTrans" cxnId="{28D951D5-9BF8-4C82-B247-648811A9AAB6}">
      <dgm:prSet/>
      <dgm:spPr/>
      <dgm:t>
        <a:bodyPr/>
        <a:lstStyle/>
        <a:p>
          <a:endParaRPr lang="en-GB">
            <a:latin typeface="+mn-lt"/>
          </a:endParaRPr>
        </a:p>
      </dgm:t>
    </dgm:pt>
    <dgm:pt modelId="{D7DAF6C8-243B-490A-883D-57403FC2CD4F}" type="sibTrans" cxnId="{28D951D5-9BF8-4C82-B247-648811A9AAB6}">
      <dgm:prSet/>
      <dgm:spPr/>
      <dgm:t>
        <a:bodyPr/>
        <a:lstStyle/>
        <a:p>
          <a:endParaRPr lang="en-GB">
            <a:latin typeface="+mn-lt"/>
          </a:endParaRPr>
        </a:p>
      </dgm:t>
    </dgm:pt>
    <dgm:pt modelId="{AB2E647C-5C8B-4785-ABDC-F84F0FDA990C}">
      <dgm:prSet custT="1"/>
      <dgm:spPr/>
      <dgm:t>
        <a:bodyPr/>
        <a:lstStyle/>
        <a:p>
          <a:r>
            <a:rPr lang="en-GB" sz="2000" dirty="0">
              <a:latin typeface="+mn-lt"/>
              <a:cs typeface="Arial" panose="020B0604020202020204" pitchFamily="34" charset="0"/>
            </a:rPr>
            <a:t>What is needed by the organisation</a:t>
          </a:r>
        </a:p>
      </dgm:t>
    </dgm:pt>
    <dgm:pt modelId="{1B678857-7B74-4E07-B395-C81448255E4C}" type="parTrans" cxnId="{782E3B5B-D5AC-4DA7-B063-1E67EB69680E}">
      <dgm:prSet/>
      <dgm:spPr/>
      <dgm:t>
        <a:bodyPr/>
        <a:lstStyle/>
        <a:p>
          <a:endParaRPr lang="en-GB">
            <a:latin typeface="+mn-lt"/>
          </a:endParaRPr>
        </a:p>
      </dgm:t>
    </dgm:pt>
    <dgm:pt modelId="{EEF655A1-1A2D-4621-9D53-72DFDD16860E}" type="sibTrans" cxnId="{782E3B5B-D5AC-4DA7-B063-1E67EB69680E}">
      <dgm:prSet/>
      <dgm:spPr/>
      <dgm:t>
        <a:bodyPr/>
        <a:lstStyle/>
        <a:p>
          <a:endParaRPr lang="en-GB">
            <a:latin typeface="+mn-lt"/>
          </a:endParaRPr>
        </a:p>
      </dgm:t>
    </dgm:pt>
    <dgm:pt modelId="{7157572A-9894-4BD4-A678-3DF313BDD1D6}">
      <dgm:prSet custT="1"/>
      <dgm:spPr/>
      <dgm:t>
        <a:bodyPr/>
        <a:lstStyle/>
        <a:p>
          <a:endParaRPr lang="en-GB" sz="2400" dirty="0">
            <a:latin typeface="+mn-lt"/>
            <a:cs typeface="Arial" panose="020B0604020202020204" pitchFamily="34" charset="0"/>
          </a:endParaRPr>
        </a:p>
      </dgm:t>
    </dgm:pt>
    <dgm:pt modelId="{3D28E484-46DB-495D-A966-5F03F13935AD}" type="parTrans" cxnId="{2911536A-12B0-4545-B379-D04D953EBAC2}">
      <dgm:prSet/>
      <dgm:spPr/>
      <dgm:t>
        <a:bodyPr/>
        <a:lstStyle/>
        <a:p>
          <a:endParaRPr lang="en-GB">
            <a:latin typeface="+mn-lt"/>
          </a:endParaRPr>
        </a:p>
      </dgm:t>
    </dgm:pt>
    <dgm:pt modelId="{A940DE28-8DC5-406D-89F4-CD405E9EBC15}" type="sibTrans" cxnId="{2911536A-12B0-4545-B379-D04D953EBAC2}">
      <dgm:prSet/>
      <dgm:spPr/>
      <dgm:t>
        <a:bodyPr/>
        <a:lstStyle/>
        <a:p>
          <a:endParaRPr lang="en-GB">
            <a:latin typeface="+mn-lt"/>
          </a:endParaRPr>
        </a:p>
      </dgm:t>
    </dgm:pt>
    <dgm:pt modelId="{0CDC33BB-E009-4947-BB48-089B7939AD3D}">
      <dgm:prSet custT="1"/>
      <dgm:spPr/>
      <dgm:t>
        <a:bodyPr/>
        <a:lstStyle/>
        <a:p>
          <a:r>
            <a:rPr lang="en-GB" sz="2000" dirty="0">
              <a:latin typeface="+mn-lt"/>
              <a:cs typeface="Arial" panose="020B0604020202020204" pitchFamily="34" charset="0"/>
            </a:rPr>
            <a:t>Skills, Knowledge &amp; Abilities</a:t>
          </a:r>
        </a:p>
      </dgm:t>
    </dgm:pt>
    <dgm:pt modelId="{43FFD134-3208-4D86-9151-5F75C0DE3414}" type="parTrans" cxnId="{3EDB5055-85B3-46D4-8D17-0559A36307D1}">
      <dgm:prSet/>
      <dgm:spPr/>
      <dgm:t>
        <a:bodyPr/>
        <a:lstStyle/>
        <a:p>
          <a:endParaRPr lang="en-GB"/>
        </a:p>
      </dgm:t>
    </dgm:pt>
    <dgm:pt modelId="{1EB74F63-06CD-480A-8806-50D33EE1A1F5}" type="sibTrans" cxnId="{3EDB5055-85B3-46D4-8D17-0559A36307D1}">
      <dgm:prSet/>
      <dgm:spPr/>
      <dgm:t>
        <a:bodyPr/>
        <a:lstStyle/>
        <a:p>
          <a:endParaRPr lang="en-GB"/>
        </a:p>
      </dgm:t>
    </dgm:pt>
    <dgm:pt modelId="{802C0AAB-DA13-4A61-8AA5-48EAA0286FD1}" type="pres">
      <dgm:prSet presAssocID="{94155779-4E7C-45D6-B8F6-33065BDAA632}" presName="Name0" presStyleCnt="0">
        <dgm:presLayoutVars>
          <dgm:dir/>
          <dgm:animLvl val="lvl"/>
          <dgm:resizeHandles val="exact"/>
        </dgm:presLayoutVars>
      </dgm:prSet>
      <dgm:spPr/>
    </dgm:pt>
    <dgm:pt modelId="{0932CB5D-566F-494E-9C25-7BA164704A91}" type="pres">
      <dgm:prSet presAssocID="{B5AA93F3-EC53-4280-80C1-3AD22805EB58}" presName="Name8" presStyleCnt="0"/>
      <dgm:spPr/>
    </dgm:pt>
    <dgm:pt modelId="{6082663E-58B0-4521-A208-86CE44BD0C96}" type="pres">
      <dgm:prSet presAssocID="{B5AA93F3-EC53-4280-80C1-3AD22805EB58}" presName="level" presStyleLbl="node1" presStyleIdx="0" presStyleCnt="4">
        <dgm:presLayoutVars>
          <dgm:chMax val="1"/>
          <dgm:bulletEnabled val="1"/>
        </dgm:presLayoutVars>
      </dgm:prSet>
      <dgm:spPr/>
    </dgm:pt>
    <dgm:pt modelId="{CF15BE7E-E1C1-4C13-8A59-493269243B90}" type="pres">
      <dgm:prSet presAssocID="{B5AA93F3-EC53-4280-80C1-3AD22805EB58}" presName="levelTx" presStyleLbl="revTx" presStyleIdx="0" presStyleCnt="0">
        <dgm:presLayoutVars>
          <dgm:chMax val="1"/>
          <dgm:bulletEnabled val="1"/>
        </dgm:presLayoutVars>
      </dgm:prSet>
      <dgm:spPr/>
    </dgm:pt>
    <dgm:pt modelId="{15D16CA7-27FF-4769-9E91-977064F050E9}" type="pres">
      <dgm:prSet presAssocID="{B8FEE1B1-31F0-47D4-BBF2-B1AF4626AE3E}" presName="Name8" presStyleCnt="0"/>
      <dgm:spPr/>
    </dgm:pt>
    <dgm:pt modelId="{C0EA27F1-A008-4D67-B7E5-F9879415A123}" type="pres">
      <dgm:prSet presAssocID="{B8FEE1B1-31F0-47D4-BBF2-B1AF4626AE3E}" presName="acctBkgd" presStyleLbl="alignAcc1" presStyleIdx="0" presStyleCnt="3" custScaleX="108346" custLinFactNeighborX="-652" custLinFactNeighborY="-2012"/>
      <dgm:spPr/>
    </dgm:pt>
    <dgm:pt modelId="{59B982CF-8E10-4A3F-B76F-430A9A6ABE39}" type="pres">
      <dgm:prSet presAssocID="{B8FEE1B1-31F0-47D4-BBF2-B1AF4626AE3E}" presName="acctTx" presStyleLbl="alignAcc1" presStyleIdx="0" presStyleCnt="3">
        <dgm:presLayoutVars>
          <dgm:bulletEnabled val="1"/>
        </dgm:presLayoutVars>
      </dgm:prSet>
      <dgm:spPr/>
    </dgm:pt>
    <dgm:pt modelId="{FBDC4920-D3A7-4470-8DE4-145F0895B2BA}" type="pres">
      <dgm:prSet presAssocID="{B8FEE1B1-31F0-47D4-BBF2-B1AF4626AE3E}" presName="level" presStyleLbl="node1" presStyleIdx="1" presStyleCnt="4">
        <dgm:presLayoutVars>
          <dgm:chMax val="1"/>
          <dgm:bulletEnabled val="1"/>
        </dgm:presLayoutVars>
      </dgm:prSet>
      <dgm:spPr/>
    </dgm:pt>
    <dgm:pt modelId="{A3ACEB3C-7FD2-49FA-9FEC-1472B72588EB}" type="pres">
      <dgm:prSet presAssocID="{B8FEE1B1-31F0-47D4-BBF2-B1AF4626AE3E}" presName="levelTx" presStyleLbl="revTx" presStyleIdx="0" presStyleCnt="0">
        <dgm:presLayoutVars>
          <dgm:chMax val="1"/>
          <dgm:bulletEnabled val="1"/>
        </dgm:presLayoutVars>
      </dgm:prSet>
      <dgm:spPr/>
    </dgm:pt>
    <dgm:pt modelId="{3C1C7C7B-5257-4149-BDA0-F0CE60D28933}" type="pres">
      <dgm:prSet presAssocID="{7C1C70DB-5194-4C61-9F07-E49F302FCA42}" presName="Name8" presStyleCnt="0"/>
      <dgm:spPr/>
    </dgm:pt>
    <dgm:pt modelId="{F384CBB0-B58D-4440-A673-285CD9675584}" type="pres">
      <dgm:prSet presAssocID="{7C1C70DB-5194-4C61-9F07-E49F302FCA42}" presName="acctBkgd" presStyleLbl="alignAcc1" presStyleIdx="1" presStyleCnt="3" custScaleX="108264" custLinFactNeighborX="3146" custLinFactNeighborY="-189"/>
      <dgm:spPr/>
    </dgm:pt>
    <dgm:pt modelId="{BEE57D09-2CC4-47D9-B495-D19AF09ED358}" type="pres">
      <dgm:prSet presAssocID="{7C1C70DB-5194-4C61-9F07-E49F302FCA42}" presName="acctTx" presStyleLbl="alignAcc1" presStyleIdx="1" presStyleCnt="3">
        <dgm:presLayoutVars>
          <dgm:bulletEnabled val="1"/>
        </dgm:presLayoutVars>
      </dgm:prSet>
      <dgm:spPr/>
    </dgm:pt>
    <dgm:pt modelId="{94192366-358B-4AD4-A135-793386780E5D}" type="pres">
      <dgm:prSet presAssocID="{7C1C70DB-5194-4C61-9F07-E49F302FCA42}" presName="level" presStyleLbl="node1" presStyleIdx="2" presStyleCnt="4">
        <dgm:presLayoutVars>
          <dgm:chMax val="1"/>
          <dgm:bulletEnabled val="1"/>
        </dgm:presLayoutVars>
      </dgm:prSet>
      <dgm:spPr/>
    </dgm:pt>
    <dgm:pt modelId="{0774F093-8003-4033-BBE0-B5434D9919D4}" type="pres">
      <dgm:prSet presAssocID="{7C1C70DB-5194-4C61-9F07-E49F302FCA42}" presName="levelTx" presStyleLbl="revTx" presStyleIdx="0" presStyleCnt="0">
        <dgm:presLayoutVars>
          <dgm:chMax val="1"/>
          <dgm:bulletEnabled val="1"/>
        </dgm:presLayoutVars>
      </dgm:prSet>
      <dgm:spPr/>
    </dgm:pt>
    <dgm:pt modelId="{42F66AF7-AF21-4481-881B-CCA703D4F49E}" type="pres">
      <dgm:prSet presAssocID="{5C405F90-9047-4EC3-8BA0-79ED4EFF7027}" presName="Name8" presStyleCnt="0"/>
      <dgm:spPr/>
    </dgm:pt>
    <dgm:pt modelId="{C9616E14-2FAB-442D-8D88-E0EF16C81BE8}" type="pres">
      <dgm:prSet presAssocID="{5C405F90-9047-4EC3-8BA0-79ED4EFF7027}" presName="acctBkgd" presStyleLbl="alignAcc1" presStyleIdx="2" presStyleCnt="3" custScaleX="112342"/>
      <dgm:spPr/>
    </dgm:pt>
    <dgm:pt modelId="{0C9DFD1B-7AC7-47C6-BAE5-DB1524F08098}" type="pres">
      <dgm:prSet presAssocID="{5C405F90-9047-4EC3-8BA0-79ED4EFF7027}" presName="acctTx" presStyleLbl="alignAcc1" presStyleIdx="2" presStyleCnt="3">
        <dgm:presLayoutVars>
          <dgm:bulletEnabled val="1"/>
        </dgm:presLayoutVars>
      </dgm:prSet>
      <dgm:spPr/>
    </dgm:pt>
    <dgm:pt modelId="{1E6D4C57-1988-4D97-AA4A-FC6652A120C3}" type="pres">
      <dgm:prSet presAssocID="{5C405F90-9047-4EC3-8BA0-79ED4EFF7027}" presName="level" presStyleLbl="node1" presStyleIdx="3" presStyleCnt="4" custLinFactNeighborX="-648" custLinFactNeighborY="33412">
        <dgm:presLayoutVars>
          <dgm:chMax val="1"/>
          <dgm:bulletEnabled val="1"/>
        </dgm:presLayoutVars>
      </dgm:prSet>
      <dgm:spPr/>
    </dgm:pt>
    <dgm:pt modelId="{F29C0F3E-264F-4845-BFFE-BEE49E8C5FBD}" type="pres">
      <dgm:prSet presAssocID="{5C405F90-9047-4EC3-8BA0-79ED4EFF7027}" presName="levelTx" presStyleLbl="revTx" presStyleIdx="0" presStyleCnt="0">
        <dgm:presLayoutVars>
          <dgm:chMax val="1"/>
          <dgm:bulletEnabled val="1"/>
        </dgm:presLayoutVars>
      </dgm:prSet>
      <dgm:spPr/>
    </dgm:pt>
  </dgm:ptLst>
  <dgm:cxnLst>
    <dgm:cxn modelId="{9649B410-0768-4EEB-950A-27AB8F67CD44}" type="presOf" srcId="{B5AA93F3-EC53-4280-80C1-3AD22805EB58}" destId="{6082663E-58B0-4521-A208-86CE44BD0C96}" srcOrd="0" destOrd="0" presId="urn:microsoft.com/office/officeart/2005/8/layout/pyramid1"/>
    <dgm:cxn modelId="{E5B1EB13-9779-47EA-8EDD-6D81C36D22FD}" type="presOf" srcId="{B5AA93F3-EC53-4280-80C1-3AD22805EB58}" destId="{CF15BE7E-E1C1-4C13-8A59-493269243B90}" srcOrd="1" destOrd="0" presId="urn:microsoft.com/office/officeart/2005/8/layout/pyramid1"/>
    <dgm:cxn modelId="{7EB8641C-2CCB-47D9-92F6-EAA7B925F4FC}" type="presOf" srcId="{7157572A-9894-4BD4-A678-3DF313BDD1D6}" destId="{59B982CF-8E10-4A3F-B76F-430A9A6ABE39}" srcOrd="1" destOrd="0" presId="urn:microsoft.com/office/officeart/2005/8/layout/pyramid1"/>
    <dgm:cxn modelId="{B27E3C36-7476-4F4C-89D3-11270E15D6CA}" type="presOf" srcId="{B8FEE1B1-31F0-47D4-BBF2-B1AF4626AE3E}" destId="{A3ACEB3C-7FD2-49FA-9FEC-1472B72588EB}" srcOrd="1" destOrd="0" presId="urn:microsoft.com/office/officeart/2005/8/layout/pyramid1"/>
    <dgm:cxn modelId="{766C6236-22CF-4CC1-9D3B-80C0EEA60EF3}" srcId="{B8FEE1B1-31F0-47D4-BBF2-B1AF4626AE3E}" destId="{A14040F1-6CCB-4694-B65F-1046814C6F52}" srcOrd="2" destOrd="0" parTransId="{E8443052-819A-475C-B2EE-2362730BDA91}" sibTransId="{4FC1299C-1BA3-449E-96BA-FB19685E3741}"/>
    <dgm:cxn modelId="{95605237-D566-4441-A416-261782DB64B4}" type="presOf" srcId="{A14040F1-6CCB-4694-B65F-1046814C6F52}" destId="{59B982CF-8E10-4A3F-B76F-430A9A6ABE39}" srcOrd="1" destOrd="2" presId="urn:microsoft.com/office/officeart/2005/8/layout/pyramid1"/>
    <dgm:cxn modelId="{6B0A8339-376C-4153-8AC9-D41B92D7FE69}" type="presOf" srcId="{7157572A-9894-4BD4-A678-3DF313BDD1D6}" destId="{C0EA27F1-A008-4D67-B7E5-F9879415A123}" srcOrd="0" destOrd="0" presId="urn:microsoft.com/office/officeart/2005/8/layout/pyramid1"/>
    <dgm:cxn modelId="{8EF1A13F-3C92-4154-8A87-059962521E6D}" type="presOf" srcId="{BCDF0703-9744-41EF-8B36-51B9078F2198}" destId="{F384CBB0-B58D-4440-A673-285CD9675584}" srcOrd="0" destOrd="0" presId="urn:microsoft.com/office/officeart/2005/8/layout/pyramid1"/>
    <dgm:cxn modelId="{782E3B5B-D5AC-4DA7-B063-1E67EB69680E}" srcId="{5C405F90-9047-4EC3-8BA0-79ED4EFF7027}" destId="{AB2E647C-5C8B-4785-ABDC-F84F0FDA990C}" srcOrd="0" destOrd="0" parTransId="{1B678857-7B74-4E07-B395-C81448255E4C}" sibTransId="{EEF655A1-1A2D-4621-9D53-72DFDD16860E}"/>
    <dgm:cxn modelId="{7565465D-27C4-4475-A22C-EA2477DF0293}" srcId="{94155779-4E7C-45D6-B8F6-33065BDAA632}" destId="{B8FEE1B1-31F0-47D4-BBF2-B1AF4626AE3E}" srcOrd="1" destOrd="0" parTransId="{48466A30-BED9-49EA-A428-3564B24F45AB}" sibTransId="{CB2E67DB-05E4-4883-9254-2504C2D24F2F}"/>
    <dgm:cxn modelId="{77619842-FD37-49A8-986B-FCEEB86A6AE8}" type="presOf" srcId="{0CDC33BB-E009-4947-BB48-089B7939AD3D}" destId="{BEE57D09-2CC4-47D9-B495-D19AF09ED358}" srcOrd="1" destOrd="1" presId="urn:microsoft.com/office/officeart/2005/8/layout/pyramid1"/>
    <dgm:cxn modelId="{D5D25C45-EED5-4D6D-A3A1-9E8ABC968E2B}" type="presOf" srcId="{5C405F90-9047-4EC3-8BA0-79ED4EFF7027}" destId="{1E6D4C57-1988-4D97-AA4A-FC6652A120C3}" srcOrd="0" destOrd="0" presId="urn:microsoft.com/office/officeart/2005/8/layout/pyramid1"/>
    <dgm:cxn modelId="{14A37346-882A-46F3-86DE-1D2C13E89BA4}" srcId="{94155779-4E7C-45D6-B8F6-33065BDAA632}" destId="{B5AA93F3-EC53-4280-80C1-3AD22805EB58}" srcOrd="0" destOrd="0" parTransId="{D61D6F19-680D-4F6C-B3BF-A857C629FE83}" sibTransId="{B28716C5-7D40-47B9-B416-183153247C6D}"/>
    <dgm:cxn modelId="{82633C47-40E8-4CE1-9160-9BFAE18748A4}" type="presOf" srcId="{AB2E647C-5C8B-4785-ABDC-F84F0FDA990C}" destId="{C9616E14-2FAB-442D-8D88-E0EF16C81BE8}" srcOrd="0" destOrd="0" presId="urn:microsoft.com/office/officeart/2005/8/layout/pyramid1"/>
    <dgm:cxn modelId="{A0ACB847-C429-4957-8C92-80CD4E64A611}" type="presOf" srcId="{BCDF0703-9744-41EF-8B36-51B9078F2198}" destId="{BEE57D09-2CC4-47D9-B495-D19AF09ED358}" srcOrd="1" destOrd="0" presId="urn:microsoft.com/office/officeart/2005/8/layout/pyramid1"/>
    <dgm:cxn modelId="{2911536A-12B0-4545-B379-D04D953EBAC2}" srcId="{B8FEE1B1-31F0-47D4-BBF2-B1AF4626AE3E}" destId="{7157572A-9894-4BD4-A678-3DF313BDD1D6}" srcOrd="0" destOrd="0" parTransId="{3D28E484-46DB-495D-A966-5F03F13935AD}" sibTransId="{A940DE28-8DC5-406D-89F4-CD405E9EBC15}"/>
    <dgm:cxn modelId="{3EDB5055-85B3-46D4-8D17-0559A36307D1}" srcId="{7C1C70DB-5194-4C61-9F07-E49F302FCA42}" destId="{0CDC33BB-E009-4947-BB48-089B7939AD3D}" srcOrd="1" destOrd="0" parTransId="{43FFD134-3208-4D86-9151-5F75C0DE3414}" sibTransId="{1EB74F63-06CD-480A-8806-50D33EE1A1F5}"/>
    <dgm:cxn modelId="{9D88998D-62A8-476F-A793-5ABE2EEFABE2}" type="presOf" srcId="{5C405F90-9047-4EC3-8BA0-79ED4EFF7027}" destId="{F29C0F3E-264F-4845-BFFE-BEE49E8C5FBD}" srcOrd="1" destOrd="0" presId="urn:microsoft.com/office/officeart/2005/8/layout/pyramid1"/>
    <dgm:cxn modelId="{75F67499-F476-4CC9-9E21-211CFAA7CE6A}" type="presOf" srcId="{B8FEE1B1-31F0-47D4-BBF2-B1AF4626AE3E}" destId="{FBDC4920-D3A7-4470-8DE4-145F0895B2BA}" srcOrd="0" destOrd="0" presId="urn:microsoft.com/office/officeart/2005/8/layout/pyramid1"/>
    <dgm:cxn modelId="{0F9E4E9B-4A2F-41A1-B492-186EF0B8B872}" type="presOf" srcId="{A14040F1-6CCB-4694-B65F-1046814C6F52}" destId="{C0EA27F1-A008-4D67-B7E5-F9879415A123}" srcOrd="0" destOrd="2" presId="urn:microsoft.com/office/officeart/2005/8/layout/pyramid1"/>
    <dgm:cxn modelId="{9070EEBF-0B19-4607-BEB2-888719021AB9}" srcId="{B8FEE1B1-31F0-47D4-BBF2-B1AF4626AE3E}" destId="{4E7A5EFA-5BC4-46CA-85C2-F8793FE403B7}" srcOrd="1" destOrd="0" parTransId="{CBF1AFAE-4CC3-4B68-B6C1-45CFBA4FF04F}" sibTransId="{36566C4D-E449-478C-AF03-089E4D7EDCF2}"/>
    <dgm:cxn modelId="{C5DEF0C7-3E5A-46F4-A206-42B0D1A8606C}" type="presOf" srcId="{AB2E647C-5C8B-4785-ABDC-F84F0FDA990C}" destId="{0C9DFD1B-7AC7-47C6-BAE5-DB1524F08098}" srcOrd="1" destOrd="0" presId="urn:microsoft.com/office/officeart/2005/8/layout/pyramid1"/>
    <dgm:cxn modelId="{D051A3CB-3D3E-4CFD-9687-2DCC1B258C6A}" type="presOf" srcId="{7C1C70DB-5194-4C61-9F07-E49F302FCA42}" destId="{0774F093-8003-4033-BBE0-B5434D9919D4}" srcOrd="1" destOrd="0" presId="urn:microsoft.com/office/officeart/2005/8/layout/pyramid1"/>
    <dgm:cxn modelId="{28D951D5-9BF8-4C82-B247-648811A9AAB6}" srcId="{7C1C70DB-5194-4C61-9F07-E49F302FCA42}" destId="{BCDF0703-9744-41EF-8B36-51B9078F2198}" srcOrd="0" destOrd="0" parTransId="{2871DC29-7830-4A9F-8443-0A371D779DD1}" sibTransId="{D7DAF6C8-243B-490A-883D-57403FC2CD4F}"/>
    <dgm:cxn modelId="{3BDDBBDF-35EB-4935-9D75-24618273CA85}" type="presOf" srcId="{4E7A5EFA-5BC4-46CA-85C2-F8793FE403B7}" destId="{C0EA27F1-A008-4D67-B7E5-F9879415A123}" srcOrd="0" destOrd="1" presId="urn:microsoft.com/office/officeart/2005/8/layout/pyramid1"/>
    <dgm:cxn modelId="{ECC193E1-DE93-4E3B-8F6D-198FD56DEE51}" type="presOf" srcId="{7C1C70DB-5194-4C61-9F07-E49F302FCA42}" destId="{94192366-358B-4AD4-A135-793386780E5D}" srcOrd="0" destOrd="0" presId="urn:microsoft.com/office/officeart/2005/8/layout/pyramid1"/>
    <dgm:cxn modelId="{5AA485E6-486D-43E1-97E6-7830548AC425}" type="presOf" srcId="{0CDC33BB-E009-4947-BB48-089B7939AD3D}" destId="{F384CBB0-B58D-4440-A673-285CD9675584}" srcOrd="0" destOrd="1" presId="urn:microsoft.com/office/officeart/2005/8/layout/pyramid1"/>
    <dgm:cxn modelId="{81CF86E6-0506-4016-A0C7-5E92A97A9C6C}" srcId="{94155779-4E7C-45D6-B8F6-33065BDAA632}" destId="{7C1C70DB-5194-4C61-9F07-E49F302FCA42}" srcOrd="2" destOrd="0" parTransId="{E1DDCFC6-ED35-4728-8079-BB79F70CE31B}" sibTransId="{6DF5D243-38F1-4F65-A6BF-B024000FA0C9}"/>
    <dgm:cxn modelId="{99A6D2F2-5E85-470D-81F8-2C5E62EC88D0}" type="presOf" srcId="{94155779-4E7C-45D6-B8F6-33065BDAA632}" destId="{802C0AAB-DA13-4A61-8AA5-48EAA0286FD1}" srcOrd="0" destOrd="0" presId="urn:microsoft.com/office/officeart/2005/8/layout/pyramid1"/>
    <dgm:cxn modelId="{9266D9F5-A64A-4BE6-B918-E9C35188DDD3}" srcId="{94155779-4E7C-45D6-B8F6-33065BDAA632}" destId="{5C405F90-9047-4EC3-8BA0-79ED4EFF7027}" srcOrd="3" destOrd="0" parTransId="{4F718368-6721-46C4-A9F7-9BC7C4880452}" sibTransId="{D4AFE249-C416-4EF8-A718-9D38D3B3E0F7}"/>
    <dgm:cxn modelId="{D8F6E4FD-98BC-474F-8FA7-24FC7AD293C8}" type="presOf" srcId="{4E7A5EFA-5BC4-46CA-85C2-F8793FE403B7}" destId="{59B982CF-8E10-4A3F-B76F-430A9A6ABE39}" srcOrd="1" destOrd="1" presId="urn:microsoft.com/office/officeart/2005/8/layout/pyramid1"/>
    <dgm:cxn modelId="{3D00730C-59FB-4B56-BB91-CD0F7429CDA0}" type="presParOf" srcId="{802C0AAB-DA13-4A61-8AA5-48EAA0286FD1}" destId="{0932CB5D-566F-494E-9C25-7BA164704A91}" srcOrd="0" destOrd="0" presId="urn:microsoft.com/office/officeart/2005/8/layout/pyramid1"/>
    <dgm:cxn modelId="{5FA2737C-FDA7-4819-B472-EA9EE065A8FD}" type="presParOf" srcId="{0932CB5D-566F-494E-9C25-7BA164704A91}" destId="{6082663E-58B0-4521-A208-86CE44BD0C96}" srcOrd="0" destOrd="0" presId="urn:microsoft.com/office/officeart/2005/8/layout/pyramid1"/>
    <dgm:cxn modelId="{5CB275BB-A35D-45BF-B230-BD9608C7F3FD}" type="presParOf" srcId="{0932CB5D-566F-494E-9C25-7BA164704A91}" destId="{CF15BE7E-E1C1-4C13-8A59-493269243B90}" srcOrd="1" destOrd="0" presId="urn:microsoft.com/office/officeart/2005/8/layout/pyramid1"/>
    <dgm:cxn modelId="{71BF7724-EFF7-438D-B5AD-7C8C5024B82A}" type="presParOf" srcId="{802C0AAB-DA13-4A61-8AA5-48EAA0286FD1}" destId="{15D16CA7-27FF-4769-9E91-977064F050E9}" srcOrd="1" destOrd="0" presId="urn:microsoft.com/office/officeart/2005/8/layout/pyramid1"/>
    <dgm:cxn modelId="{9171E60E-D53F-497B-9B04-8783DE05B814}" type="presParOf" srcId="{15D16CA7-27FF-4769-9E91-977064F050E9}" destId="{C0EA27F1-A008-4D67-B7E5-F9879415A123}" srcOrd="0" destOrd="0" presId="urn:microsoft.com/office/officeart/2005/8/layout/pyramid1"/>
    <dgm:cxn modelId="{073E6C25-0F50-4F17-8601-28CC45DBD7CD}" type="presParOf" srcId="{15D16CA7-27FF-4769-9E91-977064F050E9}" destId="{59B982CF-8E10-4A3F-B76F-430A9A6ABE39}" srcOrd="1" destOrd="0" presId="urn:microsoft.com/office/officeart/2005/8/layout/pyramid1"/>
    <dgm:cxn modelId="{C8578FA1-B859-43D1-9F07-7BC4E23E9BF2}" type="presParOf" srcId="{15D16CA7-27FF-4769-9E91-977064F050E9}" destId="{FBDC4920-D3A7-4470-8DE4-145F0895B2BA}" srcOrd="2" destOrd="0" presId="urn:microsoft.com/office/officeart/2005/8/layout/pyramid1"/>
    <dgm:cxn modelId="{C3E21531-CD80-4C0F-8C94-BC94A94702C1}" type="presParOf" srcId="{15D16CA7-27FF-4769-9E91-977064F050E9}" destId="{A3ACEB3C-7FD2-49FA-9FEC-1472B72588EB}" srcOrd="3" destOrd="0" presId="urn:microsoft.com/office/officeart/2005/8/layout/pyramid1"/>
    <dgm:cxn modelId="{58BD4D1E-1F91-4E7E-AD50-5E07788FBBD2}" type="presParOf" srcId="{802C0AAB-DA13-4A61-8AA5-48EAA0286FD1}" destId="{3C1C7C7B-5257-4149-BDA0-F0CE60D28933}" srcOrd="2" destOrd="0" presId="urn:microsoft.com/office/officeart/2005/8/layout/pyramid1"/>
    <dgm:cxn modelId="{E384893D-5F32-4BB8-B3C5-A5B3208880C7}" type="presParOf" srcId="{3C1C7C7B-5257-4149-BDA0-F0CE60D28933}" destId="{F384CBB0-B58D-4440-A673-285CD9675584}" srcOrd="0" destOrd="0" presId="urn:microsoft.com/office/officeart/2005/8/layout/pyramid1"/>
    <dgm:cxn modelId="{D9E0DE23-91DC-4657-A314-0C7B0FD604AB}" type="presParOf" srcId="{3C1C7C7B-5257-4149-BDA0-F0CE60D28933}" destId="{BEE57D09-2CC4-47D9-B495-D19AF09ED358}" srcOrd="1" destOrd="0" presId="urn:microsoft.com/office/officeart/2005/8/layout/pyramid1"/>
    <dgm:cxn modelId="{4DE5B6B3-7467-44D3-8AB3-FFFE9A25E2E6}" type="presParOf" srcId="{3C1C7C7B-5257-4149-BDA0-F0CE60D28933}" destId="{94192366-358B-4AD4-A135-793386780E5D}" srcOrd="2" destOrd="0" presId="urn:microsoft.com/office/officeart/2005/8/layout/pyramid1"/>
    <dgm:cxn modelId="{3C4581F2-E4B8-4B1B-8FAE-CC0B7BA126F1}" type="presParOf" srcId="{3C1C7C7B-5257-4149-BDA0-F0CE60D28933}" destId="{0774F093-8003-4033-BBE0-B5434D9919D4}" srcOrd="3" destOrd="0" presId="urn:microsoft.com/office/officeart/2005/8/layout/pyramid1"/>
    <dgm:cxn modelId="{7F95ABB6-0187-43D2-B010-11DC54DC159D}" type="presParOf" srcId="{802C0AAB-DA13-4A61-8AA5-48EAA0286FD1}" destId="{42F66AF7-AF21-4481-881B-CCA703D4F49E}" srcOrd="3" destOrd="0" presId="urn:microsoft.com/office/officeart/2005/8/layout/pyramid1"/>
    <dgm:cxn modelId="{6D606DB7-0978-40E1-938B-9E1CF0A520D1}" type="presParOf" srcId="{42F66AF7-AF21-4481-881B-CCA703D4F49E}" destId="{C9616E14-2FAB-442D-8D88-E0EF16C81BE8}" srcOrd="0" destOrd="0" presId="urn:microsoft.com/office/officeart/2005/8/layout/pyramid1"/>
    <dgm:cxn modelId="{7B38EEDC-9F32-45C2-AD25-4700A167D67A}" type="presParOf" srcId="{42F66AF7-AF21-4481-881B-CCA703D4F49E}" destId="{0C9DFD1B-7AC7-47C6-BAE5-DB1524F08098}" srcOrd="1" destOrd="0" presId="urn:microsoft.com/office/officeart/2005/8/layout/pyramid1"/>
    <dgm:cxn modelId="{131FCB4E-B321-4E5E-90DF-73F3B612B526}" type="presParOf" srcId="{42F66AF7-AF21-4481-881B-CCA703D4F49E}" destId="{1E6D4C57-1988-4D97-AA4A-FC6652A120C3}" srcOrd="2" destOrd="0" presId="urn:microsoft.com/office/officeart/2005/8/layout/pyramid1"/>
    <dgm:cxn modelId="{53978BA1-D11B-4EE2-A5FE-3457AAE7FF23}" type="presParOf" srcId="{42F66AF7-AF21-4481-881B-CCA703D4F49E}" destId="{F29C0F3E-264F-4845-BFFE-BEE49E8C5FBD}" srcOrd="3"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BF48CC-8777-4767-863B-BE60506A96BB}">
      <dsp:nvSpPr>
        <dsp:cNvPr id="0" name=""/>
        <dsp:cNvSpPr/>
      </dsp:nvSpPr>
      <dsp:spPr>
        <a:xfrm rot="5400000">
          <a:off x="-205264" y="206821"/>
          <a:ext cx="1368433" cy="957903"/>
        </a:xfrm>
        <a:prstGeom prst="chevron">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Prep</a:t>
          </a:r>
        </a:p>
      </dsp:txBody>
      <dsp:txXfrm rot="-5400000">
        <a:off x="2" y="480508"/>
        <a:ext cx="957903" cy="410530"/>
      </dsp:txXfrm>
    </dsp:sp>
    <dsp:sp modelId="{105368ED-E5A4-473F-AA51-C86FED2C5245}">
      <dsp:nvSpPr>
        <dsp:cNvPr id="0" name=""/>
        <dsp:cNvSpPr/>
      </dsp:nvSpPr>
      <dsp:spPr>
        <a:xfrm rot="5400000">
          <a:off x="3958646" y="-2999186"/>
          <a:ext cx="889481" cy="6890968"/>
        </a:xfrm>
        <a:prstGeom prst="round2Same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10795" rIns="10795" bIns="10795" numCol="1" spcCol="1270" anchor="ctr" anchorCtr="0">
          <a:noAutofit/>
        </a:bodyPr>
        <a:lstStyle/>
        <a:p>
          <a:pPr marL="171450" lvl="1" indent="-171450" algn="l" defTabSz="755650">
            <a:lnSpc>
              <a:spcPct val="90000"/>
            </a:lnSpc>
            <a:spcBef>
              <a:spcPct val="0"/>
            </a:spcBef>
            <a:spcAft>
              <a:spcPct val="15000"/>
            </a:spcAft>
            <a:buChar char="•"/>
          </a:pPr>
          <a:r>
            <a:rPr lang="en-GB" sz="1700" kern="1200" dirty="0"/>
            <a:t>Job analysis, develop JD, Person specification and advert</a:t>
          </a:r>
        </a:p>
      </dsp:txBody>
      <dsp:txXfrm rot="-5400000">
        <a:off x="957903" y="44978"/>
        <a:ext cx="6847547" cy="802639"/>
      </dsp:txXfrm>
    </dsp:sp>
    <dsp:sp modelId="{8A1949D7-3D14-4626-AFAE-FBAFC3BE5CD2}">
      <dsp:nvSpPr>
        <dsp:cNvPr id="0" name=""/>
        <dsp:cNvSpPr/>
      </dsp:nvSpPr>
      <dsp:spPr>
        <a:xfrm rot="5400000">
          <a:off x="-205264" y="1429826"/>
          <a:ext cx="1368433" cy="957903"/>
        </a:xfrm>
        <a:prstGeom prst="chevron">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Action</a:t>
          </a:r>
        </a:p>
      </dsp:txBody>
      <dsp:txXfrm rot="-5400000">
        <a:off x="2" y="1703513"/>
        <a:ext cx="957903" cy="410530"/>
      </dsp:txXfrm>
    </dsp:sp>
    <dsp:sp modelId="{CD4A7A43-DA45-41F5-84E3-8213DA910896}">
      <dsp:nvSpPr>
        <dsp:cNvPr id="0" name=""/>
        <dsp:cNvSpPr/>
      </dsp:nvSpPr>
      <dsp:spPr>
        <a:xfrm rot="5400000">
          <a:off x="3958646" y="-1776182"/>
          <a:ext cx="889481" cy="6890968"/>
        </a:xfrm>
        <a:prstGeom prst="round2Same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10795" rIns="10795" bIns="10795" numCol="1" spcCol="1270" anchor="ctr" anchorCtr="0">
          <a:noAutofit/>
        </a:bodyPr>
        <a:lstStyle/>
        <a:p>
          <a:pPr marL="171450" lvl="1" indent="-171450" algn="l" defTabSz="755650">
            <a:lnSpc>
              <a:spcPct val="90000"/>
            </a:lnSpc>
            <a:spcBef>
              <a:spcPct val="0"/>
            </a:spcBef>
            <a:spcAft>
              <a:spcPct val="15000"/>
            </a:spcAft>
            <a:buChar char="•"/>
          </a:pPr>
          <a:r>
            <a:rPr lang="en-GB" sz="1700" kern="1200" dirty="0"/>
            <a:t>Advertise, send out application packs, receive applications/CV’s</a:t>
          </a:r>
        </a:p>
      </dsp:txBody>
      <dsp:txXfrm rot="-5400000">
        <a:off x="957903" y="1267982"/>
        <a:ext cx="6847547" cy="802639"/>
      </dsp:txXfrm>
    </dsp:sp>
    <dsp:sp modelId="{9B5397AF-FA56-439B-B17B-D1FB731CDD14}">
      <dsp:nvSpPr>
        <dsp:cNvPr id="0" name=""/>
        <dsp:cNvSpPr/>
      </dsp:nvSpPr>
      <dsp:spPr>
        <a:xfrm rot="5400000">
          <a:off x="-205264" y="2652830"/>
          <a:ext cx="1368433" cy="957903"/>
        </a:xfrm>
        <a:prstGeom prst="chevron">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Select</a:t>
          </a:r>
        </a:p>
      </dsp:txBody>
      <dsp:txXfrm rot="-5400000">
        <a:off x="2" y="2926517"/>
        <a:ext cx="957903" cy="410530"/>
      </dsp:txXfrm>
    </dsp:sp>
    <dsp:sp modelId="{A84841F5-B02A-4468-B311-6B850B5EAF5B}">
      <dsp:nvSpPr>
        <dsp:cNvPr id="0" name=""/>
        <dsp:cNvSpPr/>
      </dsp:nvSpPr>
      <dsp:spPr>
        <a:xfrm rot="5400000">
          <a:off x="3958646" y="-553177"/>
          <a:ext cx="889481" cy="6890968"/>
        </a:xfrm>
        <a:prstGeom prst="round2Same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10795" rIns="10795" bIns="10795" numCol="1" spcCol="1270" anchor="ctr" anchorCtr="0">
          <a:noAutofit/>
        </a:bodyPr>
        <a:lstStyle/>
        <a:p>
          <a:pPr marL="171450" lvl="1" indent="-171450" algn="l" defTabSz="755650">
            <a:lnSpc>
              <a:spcPct val="90000"/>
            </a:lnSpc>
            <a:spcBef>
              <a:spcPct val="0"/>
            </a:spcBef>
            <a:spcAft>
              <a:spcPct val="15000"/>
            </a:spcAft>
            <a:buChar char="•"/>
          </a:pPr>
          <a:r>
            <a:rPr lang="en-GB" sz="1700" kern="1200" dirty="0"/>
            <a:t>Develop selection process – short-listing, interviews, tests &amp; other selection methods</a:t>
          </a:r>
        </a:p>
        <a:p>
          <a:pPr marL="171450" lvl="1" indent="-171450" algn="l" defTabSz="755650">
            <a:lnSpc>
              <a:spcPct val="90000"/>
            </a:lnSpc>
            <a:spcBef>
              <a:spcPct val="0"/>
            </a:spcBef>
            <a:spcAft>
              <a:spcPct val="15000"/>
            </a:spcAft>
            <a:buChar char="•"/>
          </a:pPr>
          <a:r>
            <a:rPr lang="en-GB" sz="1700" kern="1200" dirty="0"/>
            <a:t>Conduct interviews and make job offer</a:t>
          </a:r>
        </a:p>
      </dsp:txBody>
      <dsp:txXfrm rot="-5400000">
        <a:off x="957903" y="2490987"/>
        <a:ext cx="6847547" cy="802639"/>
      </dsp:txXfrm>
    </dsp:sp>
    <dsp:sp modelId="{A4E91B3A-354F-4C83-AB2C-2C116C7A0D6C}">
      <dsp:nvSpPr>
        <dsp:cNvPr id="0" name=""/>
        <dsp:cNvSpPr/>
      </dsp:nvSpPr>
      <dsp:spPr>
        <a:xfrm rot="5400000">
          <a:off x="-205264" y="3875835"/>
          <a:ext cx="1368433" cy="957903"/>
        </a:xfrm>
        <a:prstGeom prst="chevron">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Monitor</a:t>
          </a:r>
        </a:p>
      </dsp:txBody>
      <dsp:txXfrm rot="-5400000">
        <a:off x="2" y="4149522"/>
        <a:ext cx="957903" cy="410530"/>
      </dsp:txXfrm>
    </dsp:sp>
    <dsp:sp modelId="{E903F611-13B7-4BF1-9C21-126B9B288C94}">
      <dsp:nvSpPr>
        <dsp:cNvPr id="0" name=""/>
        <dsp:cNvSpPr/>
      </dsp:nvSpPr>
      <dsp:spPr>
        <a:xfrm rot="5400000">
          <a:off x="3957682" y="720731"/>
          <a:ext cx="889481" cy="6890968"/>
        </a:xfrm>
        <a:prstGeom prst="round2Same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10795" rIns="10795" bIns="10795" numCol="1" spcCol="1270" anchor="ctr" anchorCtr="0">
          <a:noAutofit/>
        </a:bodyPr>
        <a:lstStyle/>
        <a:p>
          <a:pPr marL="171450" lvl="1" indent="-171450" algn="l" defTabSz="755650">
            <a:lnSpc>
              <a:spcPct val="90000"/>
            </a:lnSpc>
            <a:spcBef>
              <a:spcPct val="0"/>
            </a:spcBef>
            <a:spcAft>
              <a:spcPct val="15000"/>
            </a:spcAft>
            <a:buChar char="•"/>
          </a:pPr>
          <a:r>
            <a:rPr lang="en-GB" sz="1700" kern="1200" dirty="0"/>
            <a:t>Monitor and evaluate process</a:t>
          </a:r>
        </a:p>
      </dsp:txBody>
      <dsp:txXfrm rot="-5400000">
        <a:off x="956939" y="3764896"/>
        <a:ext cx="6847547" cy="8026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82663E-58B0-4521-A208-86CE44BD0C96}">
      <dsp:nvSpPr>
        <dsp:cNvPr id="0" name=""/>
        <dsp:cNvSpPr/>
      </dsp:nvSpPr>
      <dsp:spPr>
        <a:xfrm>
          <a:off x="1897202" y="0"/>
          <a:ext cx="1337825" cy="1058267"/>
        </a:xfrm>
        <a:prstGeom prst="trapezoid">
          <a:avLst>
            <a:gd name="adj" fmla="val 63208"/>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r>
            <a:rPr lang="en-GB" sz="3300" b="0" kern="1200">
              <a:latin typeface="+mn-lt"/>
              <a:cs typeface="Arial" panose="020B0604020202020204" pitchFamily="34" charset="0"/>
            </a:rPr>
            <a:t>?</a:t>
          </a:r>
          <a:endParaRPr lang="en-GB" sz="3300" b="0" kern="1200" dirty="0">
            <a:latin typeface="+mn-lt"/>
            <a:cs typeface="Arial" panose="020B0604020202020204" pitchFamily="34" charset="0"/>
          </a:endParaRPr>
        </a:p>
      </dsp:txBody>
      <dsp:txXfrm>
        <a:off x="1897202" y="0"/>
        <a:ext cx="1337825" cy="1058267"/>
      </dsp:txXfrm>
    </dsp:sp>
    <dsp:sp modelId="{C0EA27F1-A008-4D67-B7E5-F9879415A123}">
      <dsp:nvSpPr>
        <dsp:cNvPr id="0" name=""/>
        <dsp:cNvSpPr/>
      </dsp:nvSpPr>
      <dsp:spPr>
        <a:xfrm rot="10800000">
          <a:off x="3016696" y="1036974"/>
          <a:ext cx="4902653" cy="1058267"/>
        </a:xfrm>
        <a:prstGeom prst="nonIsoscelesTrapezoid">
          <a:avLst>
            <a:gd name="adj1" fmla="val 0"/>
            <a:gd name="adj2" fmla="val 63208"/>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1066800">
            <a:lnSpc>
              <a:spcPct val="90000"/>
            </a:lnSpc>
            <a:spcBef>
              <a:spcPct val="0"/>
            </a:spcBef>
            <a:spcAft>
              <a:spcPct val="15000"/>
            </a:spcAft>
            <a:buChar char="•"/>
          </a:pPr>
          <a:endParaRPr lang="en-GB" sz="2400" kern="1200" dirty="0">
            <a:latin typeface="+mn-lt"/>
            <a:cs typeface="Arial" panose="020B0604020202020204" pitchFamily="34" charset="0"/>
          </a:endParaRP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Advert &amp; interview questions derived from JD &amp; Person Specification</a:t>
          </a:r>
        </a:p>
        <a:p>
          <a:pPr marL="228600" lvl="1" indent="-228600" algn="l" defTabSz="1066800">
            <a:lnSpc>
              <a:spcPct val="90000"/>
            </a:lnSpc>
            <a:spcBef>
              <a:spcPct val="0"/>
            </a:spcBef>
            <a:spcAft>
              <a:spcPct val="15000"/>
            </a:spcAft>
            <a:buChar char="•"/>
          </a:pPr>
          <a:endParaRPr lang="en-GB" sz="2400" kern="1200" dirty="0">
            <a:latin typeface="+mn-lt"/>
            <a:cs typeface="Arial" panose="020B0604020202020204" pitchFamily="34" charset="0"/>
          </a:endParaRPr>
        </a:p>
      </dsp:txBody>
      <dsp:txXfrm rot="10800000">
        <a:off x="3771679" y="1036974"/>
        <a:ext cx="4177913" cy="1058267"/>
      </dsp:txXfrm>
    </dsp:sp>
    <dsp:sp modelId="{FBDC4920-D3A7-4470-8DE4-145F0895B2BA}">
      <dsp:nvSpPr>
        <dsp:cNvPr id="0" name=""/>
        <dsp:cNvSpPr/>
      </dsp:nvSpPr>
      <dsp:spPr>
        <a:xfrm>
          <a:off x="1228289" y="1058267"/>
          <a:ext cx="2675650" cy="1058267"/>
        </a:xfrm>
        <a:prstGeom prst="trapezoid">
          <a:avLst>
            <a:gd name="adj" fmla="val 63208"/>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r>
            <a:rPr lang="en-GB" sz="3300" kern="1200" dirty="0">
              <a:latin typeface="+mn-lt"/>
              <a:cs typeface="Arial" panose="020B0604020202020204" pitchFamily="34" charset="0"/>
            </a:rPr>
            <a:t>Advert &amp; Interview</a:t>
          </a:r>
        </a:p>
      </dsp:txBody>
      <dsp:txXfrm>
        <a:off x="1696528" y="1058267"/>
        <a:ext cx="1739172" cy="1058267"/>
      </dsp:txXfrm>
    </dsp:sp>
    <dsp:sp modelId="{F384CBB0-B58D-4440-A673-285CD9675584}">
      <dsp:nvSpPr>
        <dsp:cNvPr id="0" name=""/>
        <dsp:cNvSpPr/>
      </dsp:nvSpPr>
      <dsp:spPr>
        <a:xfrm rot="10800000">
          <a:off x="3744606" y="2114534"/>
          <a:ext cx="4174751" cy="1058267"/>
        </a:xfrm>
        <a:prstGeom prst="nonIsoscelesTrapezoid">
          <a:avLst>
            <a:gd name="adj1" fmla="val 0"/>
            <a:gd name="adj2" fmla="val 63208"/>
          </a:avLst>
        </a:prstGeom>
        <a:solidFill>
          <a:schemeClr val="lt1">
            <a:alpha val="90000"/>
            <a:hueOff val="0"/>
            <a:satOff val="0"/>
            <a:lumOff val="0"/>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Role &amp; Responsibilities</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Skills, Knowledge &amp; Abilities</a:t>
          </a:r>
        </a:p>
      </dsp:txBody>
      <dsp:txXfrm rot="10800000">
        <a:off x="4498721" y="2114534"/>
        <a:ext cx="3450559" cy="1058267"/>
      </dsp:txXfrm>
    </dsp:sp>
    <dsp:sp modelId="{94192366-358B-4AD4-A135-793386780E5D}">
      <dsp:nvSpPr>
        <dsp:cNvPr id="0" name=""/>
        <dsp:cNvSpPr/>
      </dsp:nvSpPr>
      <dsp:spPr>
        <a:xfrm>
          <a:off x="559376" y="2116534"/>
          <a:ext cx="4013475" cy="1058267"/>
        </a:xfrm>
        <a:prstGeom prst="trapezoid">
          <a:avLst>
            <a:gd name="adj" fmla="val 63208"/>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r>
            <a:rPr lang="en-GB" sz="3300" kern="1200">
              <a:latin typeface="+mn-lt"/>
              <a:cs typeface="Arial" panose="020B0604020202020204" pitchFamily="34" charset="0"/>
            </a:rPr>
            <a:t>JD &amp; Person Specification</a:t>
          </a:r>
          <a:endParaRPr lang="en-GB" sz="3300" kern="1200" dirty="0">
            <a:latin typeface="+mn-lt"/>
            <a:cs typeface="Arial" panose="020B0604020202020204" pitchFamily="34" charset="0"/>
          </a:endParaRPr>
        </a:p>
      </dsp:txBody>
      <dsp:txXfrm>
        <a:off x="1261735" y="2116534"/>
        <a:ext cx="2608759" cy="1058267"/>
      </dsp:txXfrm>
    </dsp:sp>
    <dsp:sp modelId="{C9616E14-2FAB-442D-8D88-E0EF16C81BE8}">
      <dsp:nvSpPr>
        <dsp:cNvPr id="0" name=""/>
        <dsp:cNvSpPr/>
      </dsp:nvSpPr>
      <dsp:spPr>
        <a:xfrm rot="10800000">
          <a:off x="4352765" y="3174801"/>
          <a:ext cx="3561849" cy="1058267"/>
        </a:xfrm>
        <a:prstGeom prst="nonIsoscelesTrapezoid">
          <a:avLst>
            <a:gd name="adj1" fmla="val 0"/>
            <a:gd name="adj2" fmla="val 63208"/>
          </a:avLst>
        </a:prstGeom>
        <a:solidFill>
          <a:schemeClr val="lt1">
            <a:alpha val="90000"/>
            <a:hueOff val="0"/>
            <a:satOff val="0"/>
            <a:lumOff val="0"/>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What is needed by the organisation</a:t>
          </a:r>
        </a:p>
      </dsp:txBody>
      <dsp:txXfrm rot="10800000">
        <a:off x="5146445" y="3174801"/>
        <a:ext cx="2814300" cy="1058267"/>
      </dsp:txXfrm>
    </dsp:sp>
    <dsp:sp modelId="{1E6D4C57-1988-4D97-AA4A-FC6652A120C3}">
      <dsp:nvSpPr>
        <dsp:cNvPr id="0" name=""/>
        <dsp:cNvSpPr/>
      </dsp:nvSpPr>
      <dsp:spPr>
        <a:xfrm>
          <a:off x="-109535" y="3174801"/>
          <a:ext cx="5323377" cy="1058267"/>
        </a:xfrm>
        <a:prstGeom prst="trapezoid">
          <a:avLst>
            <a:gd name="adj" fmla="val 63208"/>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r>
            <a:rPr lang="en-GB" sz="3300" kern="1200">
              <a:latin typeface="+mn-lt"/>
              <a:cs typeface="Arial" panose="020B0604020202020204" pitchFamily="34" charset="0"/>
            </a:rPr>
            <a:t>Job analysis</a:t>
          </a:r>
          <a:endParaRPr lang="en-GB" sz="3300" kern="1200" dirty="0">
            <a:latin typeface="+mn-lt"/>
            <a:cs typeface="Arial" panose="020B0604020202020204" pitchFamily="34" charset="0"/>
          </a:endParaRPr>
        </a:p>
      </dsp:txBody>
      <dsp:txXfrm>
        <a:off x="822055" y="3174801"/>
        <a:ext cx="3460195" cy="1058267"/>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0936"/>
          </a:xfrm>
          <a:prstGeom prst="rect">
            <a:avLst/>
          </a:prstGeom>
        </p:spPr>
        <p:txBody>
          <a:bodyPr vert="horz" lIns="94137" tIns="47069" rIns="94137" bIns="47069" rtlCol="0"/>
          <a:lstStyle>
            <a:lvl1pPr algn="l">
              <a:defRPr sz="1200"/>
            </a:lvl1pPr>
          </a:lstStyle>
          <a:p>
            <a:endParaRPr lang="en-GB"/>
          </a:p>
        </p:txBody>
      </p:sp>
      <p:sp>
        <p:nvSpPr>
          <p:cNvPr id="3" name="Date Placeholder 2"/>
          <p:cNvSpPr>
            <a:spLocks noGrp="1"/>
          </p:cNvSpPr>
          <p:nvPr>
            <p:ph type="dt" sz="quarter" idx="1"/>
          </p:nvPr>
        </p:nvSpPr>
        <p:spPr>
          <a:xfrm>
            <a:off x="3902598" y="0"/>
            <a:ext cx="2985558" cy="500936"/>
          </a:xfrm>
          <a:prstGeom prst="rect">
            <a:avLst/>
          </a:prstGeom>
        </p:spPr>
        <p:txBody>
          <a:bodyPr vert="horz" lIns="94137" tIns="47069" rIns="94137" bIns="47069" rtlCol="0"/>
          <a:lstStyle>
            <a:lvl1pPr algn="r">
              <a:defRPr sz="1200"/>
            </a:lvl1pPr>
          </a:lstStyle>
          <a:p>
            <a:fld id="{96D292DE-8B7A-4254-AA83-74C1F4DD4AF0}" type="datetimeFigureOut">
              <a:rPr lang="en-GB" smtClean="0"/>
              <a:t>24/11/2021</a:t>
            </a:fld>
            <a:endParaRPr lang="en-GB"/>
          </a:p>
        </p:txBody>
      </p:sp>
      <p:sp>
        <p:nvSpPr>
          <p:cNvPr id="4" name="Footer Placeholder 3"/>
          <p:cNvSpPr>
            <a:spLocks noGrp="1"/>
          </p:cNvSpPr>
          <p:nvPr>
            <p:ph type="ftr" sz="quarter" idx="2"/>
          </p:nvPr>
        </p:nvSpPr>
        <p:spPr>
          <a:xfrm>
            <a:off x="0" y="9516038"/>
            <a:ext cx="2985558" cy="500936"/>
          </a:xfrm>
          <a:prstGeom prst="rect">
            <a:avLst/>
          </a:prstGeom>
        </p:spPr>
        <p:txBody>
          <a:bodyPr vert="horz" lIns="94137" tIns="47069" rIns="94137" bIns="47069" rtlCol="0" anchor="b"/>
          <a:lstStyle>
            <a:lvl1pPr algn="l">
              <a:defRPr sz="1200"/>
            </a:lvl1pPr>
          </a:lstStyle>
          <a:p>
            <a:endParaRPr lang="en-GB"/>
          </a:p>
        </p:txBody>
      </p:sp>
      <p:sp>
        <p:nvSpPr>
          <p:cNvPr id="5" name="Slide Number Placeholder 4"/>
          <p:cNvSpPr>
            <a:spLocks noGrp="1"/>
          </p:cNvSpPr>
          <p:nvPr>
            <p:ph type="sldNum" sz="quarter" idx="3"/>
          </p:nvPr>
        </p:nvSpPr>
        <p:spPr>
          <a:xfrm>
            <a:off x="3902598" y="9516038"/>
            <a:ext cx="2985558" cy="500936"/>
          </a:xfrm>
          <a:prstGeom prst="rect">
            <a:avLst/>
          </a:prstGeom>
        </p:spPr>
        <p:txBody>
          <a:bodyPr vert="horz" lIns="94137" tIns="47069" rIns="94137" bIns="47069"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2676"/>
          </a:xfrm>
          <a:prstGeom prst="rect">
            <a:avLst/>
          </a:prstGeom>
        </p:spPr>
        <p:txBody>
          <a:bodyPr vert="horz" lIns="94137" tIns="47069" rIns="94137" bIns="47069" rtlCol="0"/>
          <a:lstStyle>
            <a:lvl1pPr algn="l">
              <a:defRPr sz="1200"/>
            </a:lvl1pPr>
          </a:lstStyle>
          <a:p>
            <a:endParaRPr lang="en-GB"/>
          </a:p>
        </p:txBody>
      </p:sp>
      <p:sp>
        <p:nvSpPr>
          <p:cNvPr id="3" name="Date Placeholder 2"/>
          <p:cNvSpPr>
            <a:spLocks noGrp="1"/>
          </p:cNvSpPr>
          <p:nvPr>
            <p:ph type="dt" idx="1"/>
          </p:nvPr>
        </p:nvSpPr>
        <p:spPr>
          <a:xfrm>
            <a:off x="3902598" y="0"/>
            <a:ext cx="2985558" cy="502676"/>
          </a:xfrm>
          <a:prstGeom prst="rect">
            <a:avLst/>
          </a:prstGeom>
        </p:spPr>
        <p:txBody>
          <a:bodyPr vert="horz" lIns="94137" tIns="47069" rIns="94137" bIns="47069" rtlCol="0"/>
          <a:lstStyle>
            <a:lvl1pPr algn="r">
              <a:defRPr sz="1200"/>
            </a:lvl1pPr>
          </a:lstStyle>
          <a:p>
            <a:fld id="{33946EE2-1D1B-4DB5-8843-9F48E774CDDE}" type="datetimeFigureOut">
              <a:rPr lang="en-GB" smtClean="0"/>
              <a:t>24/11/2021</a:t>
            </a:fld>
            <a:endParaRPr lang="en-GB"/>
          </a:p>
        </p:txBody>
      </p:sp>
      <p:sp>
        <p:nvSpPr>
          <p:cNvPr id="4" name="Slide Image Placeholder 3"/>
          <p:cNvSpPr>
            <a:spLocks noGrp="1" noRot="1" noChangeAspect="1"/>
          </p:cNvSpPr>
          <p:nvPr>
            <p:ph type="sldImg" idx="2"/>
          </p:nvPr>
        </p:nvSpPr>
        <p:spPr>
          <a:xfrm>
            <a:off x="1190625" y="1252538"/>
            <a:ext cx="4508500" cy="3381375"/>
          </a:xfrm>
          <a:prstGeom prst="rect">
            <a:avLst/>
          </a:prstGeom>
          <a:noFill/>
          <a:ln w="12700">
            <a:solidFill>
              <a:prstClr val="black"/>
            </a:solidFill>
          </a:ln>
        </p:spPr>
        <p:txBody>
          <a:bodyPr vert="horz" lIns="94137" tIns="47069" rIns="94137" bIns="47069" rtlCol="0" anchor="ctr"/>
          <a:lstStyle/>
          <a:p>
            <a:endParaRPr lang="en-GB"/>
          </a:p>
        </p:txBody>
      </p:sp>
      <p:sp>
        <p:nvSpPr>
          <p:cNvPr id="5" name="Notes Placeholder 4"/>
          <p:cNvSpPr>
            <a:spLocks noGrp="1"/>
          </p:cNvSpPr>
          <p:nvPr>
            <p:ph type="body" sz="quarter" idx="3"/>
          </p:nvPr>
        </p:nvSpPr>
        <p:spPr>
          <a:xfrm>
            <a:off x="688975" y="4821506"/>
            <a:ext cx="5511800" cy="3944868"/>
          </a:xfrm>
          <a:prstGeom prst="rect">
            <a:avLst/>
          </a:prstGeom>
        </p:spPr>
        <p:txBody>
          <a:bodyPr vert="horz" lIns="94137" tIns="47069" rIns="94137" bIns="47069"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6040"/>
            <a:ext cx="2985558" cy="502675"/>
          </a:xfrm>
          <a:prstGeom prst="rect">
            <a:avLst/>
          </a:prstGeom>
        </p:spPr>
        <p:txBody>
          <a:bodyPr vert="horz" lIns="94137" tIns="47069" rIns="94137" bIns="47069" rtlCol="0" anchor="b"/>
          <a:lstStyle>
            <a:lvl1pPr algn="l">
              <a:defRPr sz="1200"/>
            </a:lvl1pPr>
          </a:lstStyle>
          <a:p>
            <a:endParaRPr lang="en-GB"/>
          </a:p>
        </p:txBody>
      </p:sp>
      <p:sp>
        <p:nvSpPr>
          <p:cNvPr id="7" name="Slide Number Placeholder 6"/>
          <p:cNvSpPr>
            <a:spLocks noGrp="1"/>
          </p:cNvSpPr>
          <p:nvPr>
            <p:ph type="sldNum" sz="quarter" idx="5"/>
          </p:nvPr>
        </p:nvSpPr>
        <p:spPr>
          <a:xfrm>
            <a:off x="3902598" y="9516040"/>
            <a:ext cx="2985558" cy="502675"/>
          </a:xfrm>
          <a:prstGeom prst="rect">
            <a:avLst/>
          </a:prstGeom>
        </p:spPr>
        <p:txBody>
          <a:bodyPr vert="horz" lIns="94137" tIns="47069" rIns="94137" bIns="47069" rtlCol="0" anchor="b"/>
          <a:lstStyle>
            <a:lvl1pPr algn="r">
              <a:defRPr sz="1200"/>
            </a:lvl1pPr>
          </a:lstStyle>
          <a:p>
            <a:fld id="{A0A7379B-C253-4423-B142-13ECA5AC82D8}" type="slidenum">
              <a:rPr lang="en-GB" smtClean="0"/>
              <a:t>‹#›</a:t>
            </a:fld>
            <a:endParaRPr lang="en-GB"/>
          </a:p>
        </p:txBody>
      </p:sp>
    </p:spTree>
    <p:extLst>
      <p:ext uri="{BB962C8B-B14F-4D97-AF65-F5344CB8AC3E}">
        <p14:creationId xmlns:p14="http://schemas.microsoft.com/office/powerpoint/2010/main" val="41960233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1</a:t>
            </a:fld>
            <a:endParaRPr lang="en-GB"/>
          </a:p>
        </p:txBody>
      </p:sp>
    </p:spTree>
    <p:extLst>
      <p:ext uri="{BB962C8B-B14F-4D97-AF65-F5344CB8AC3E}">
        <p14:creationId xmlns:p14="http://schemas.microsoft.com/office/powerpoint/2010/main" val="6138113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D1C8CBEF-9633-4CA3-B96E-A874A0FDD83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5346430F-B658-4E08-9FEB-F8495CA5AF5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0244" name="Slide Number Placeholder 3">
            <a:extLst>
              <a:ext uri="{FF2B5EF4-FFF2-40B4-BE49-F238E27FC236}">
                <a16:creationId xmlns:a16="http://schemas.microsoft.com/office/drawing/2014/main" id="{2DBFDCD1-5CBE-4BFF-840F-AB87F520AD4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4867" indent="-294180">
              <a:defRPr>
                <a:solidFill>
                  <a:schemeClr val="tx1"/>
                </a:solidFill>
                <a:latin typeface="Arial" panose="020B0604020202020204" pitchFamily="34" charset="0"/>
                <a:cs typeface="Arial" panose="020B0604020202020204" pitchFamily="34" charset="0"/>
              </a:defRPr>
            </a:lvl2pPr>
            <a:lvl3pPr marL="1176719" indent="-235344">
              <a:defRPr>
                <a:solidFill>
                  <a:schemeClr val="tx1"/>
                </a:solidFill>
                <a:latin typeface="Arial" panose="020B0604020202020204" pitchFamily="34" charset="0"/>
                <a:cs typeface="Arial" panose="020B0604020202020204" pitchFamily="34" charset="0"/>
              </a:defRPr>
            </a:lvl3pPr>
            <a:lvl4pPr marL="1647406" indent="-235344">
              <a:defRPr>
                <a:solidFill>
                  <a:schemeClr val="tx1"/>
                </a:solidFill>
                <a:latin typeface="Arial" panose="020B0604020202020204" pitchFamily="34" charset="0"/>
                <a:cs typeface="Arial" panose="020B0604020202020204" pitchFamily="34" charset="0"/>
              </a:defRPr>
            </a:lvl4pPr>
            <a:lvl5pPr marL="2118093" indent="-235344">
              <a:defRPr>
                <a:solidFill>
                  <a:schemeClr val="tx1"/>
                </a:solidFill>
                <a:latin typeface="Arial" panose="020B0604020202020204" pitchFamily="34" charset="0"/>
                <a:cs typeface="Arial" panose="020B0604020202020204" pitchFamily="34" charset="0"/>
              </a:defRPr>
            </a:lvl5pPr>
            <a:lvl6pPr marL="2588781" indent="-23534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59468" indent="-23534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0156" indent="-23534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0843" indent="-23534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DB498DF-B886-4A28-9C5F-DDD985A2F369}" type="slidenum">
              <a:rPr lang="en-GB" altLang="en-US" smtClean="0">
                <a:latin typeface="Calibri" panose="020F0502020204030204" pitchFamily="34" charset="0"/>
              </a:rPr>
              <a:pPr/>
              <a:t>2</a:t>
            </a:fld>
            <a:endParaRPr lang="en-GB"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Competency = Skills, Knowledge and Attitude required for the Job Position. A core competency is a quality that is an essential quality (remember when looking at Essential Criteria for the Person Specification).</a:t>
            </a:r>
          </a:p>
          <a:p>
            <a:r>
              <a:rPr lang="en-GB" dirty="0"/>
              <a:t>Read about Job analysis p329 peter Morgan’s text book</a:t>
            </a:r>
          </a:p>
        </p:txBody>
      </p:sp>
      <p:sp>
        <p:nvSpPr>
          <p:cNvPr id="4" name="Slide Number Placeholder 3"/>
          <p:cNvSpPr>
            <a:spLocks noGrp="1"/>
          </p:cNvSpPr>
          <p:nvPr>
            <p:ph type="sldNum" sz="quarter" idx="5"/>
          </p:nvPr>
        </p:nvSpPr>
        <p:spPr/>
        <p:txBody>
          <a:bodyPr/>
          <a:lstStyle/>
          <a:p>
            <a:fld id="{A0A7379B-C253-4423-B142-13ECA5AC82D8}" type="slidenum">
              <a:rPr lang="en-GB" smtClean="0"/>
              <a:t>4</a:t>
            </a:fld>
            <a:endParaRPr lang="en-GB"/>
          </a:p>
        </p:txBody>
      </p:sp>
    </p:spTree>
    <p:extLst>
      <p:ext uri="{BB962C8B-B14F-4D97-AF65-F5344CB8AC3E}">
        <p14:creationId xmlns:p14="http://schemas.microsoft.com/office/powerpoint/2010/main" val="28923532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requirements of jobs continue to change all the time within organisations resulting from changes such as 1. technology, market places, customer preferences, growth/downsizing, location, investment, funding, restructuring, culture, politics (BREXIT), legislation etc</a:t>
            </a:r>
          </a:p>
        </p:txBody>
      </p:sp>
      <p:sp>
        <p:nvSpPr>
          <p:cNvPr id="4" name="Slide Number Placeholder 3"/>
          <p:cNvSpPr>
            <a:spLocks noGrp="1"/>
          </p:cNvSpPr>
          <p:nvPr>
            <p:ph type="sldNum" sz="quarter" idx="5"/>
          </p:nvPr>
        </p:nvSpPr>
        <p:spPr/>
        <p:txBody>
          <a:bodyPr/>
          <a:lstStyle/>
          <a:p>
            <a:fld id="{A0A7379B-C253-4423-B142-13ECA5AC82D8}" type="slidenum">
              <a:rPr lang="en-GB" smtClean="0"/>
              <a:t>5</a:t>
            </a:fld>
            <a:endParaRPr lang="en-GB"/>
          </a:p>
        </p:txBody>
      </p:sp>
    </p:spTree>
    <p:extLst>
      <p:ext uri="{BB962C8B-B14F-4D97-AF65-F5344CB8AC3E}">
        <p14:creationId xmlns:p14="http://schemas.microsoft.com/office/powerpoint/2010/main" val="29166217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HANDOUT – JD + Person Specification example</a:t>
            </a:r>
          </a:p>
        </p:txBody>
      </p:sp>
      <p:sp>
        <p:nvSpPr>
          <p:cNvPr id="4" name="Slide Number Placeholder 3"/>
          <p:cNvSpPr>
            <a:spLocks noGrp="1"/>
          </p:cNvSpPr>
          <p:nvPr>
            <p:ph type="sldNum" sz="quarter" idx="5"/>
          </p:nvPr>
        </p:nvSpPr>
        <p:spPr/>
        <p:txBody>
          <a:bodyPr/>
          <a:lstStyle/>
          <a:p>
            <a:fld id="{A0A7379B-C253-4423-B142-13ECA5AC82D8}" type="slidenum">
              <a:rPr lang="en-GB" smtClean="0"/>
              <a:t>6</a:t>
            </a:fld>
            <a:endParaRPr lang="en-GB"/>
          </a:p>
        </p:txBody>
      </p:sp>
    </p:spTree>
    <p:extLst>
      <p:ext uri="{BB962C8B-B14F-4D97-AF65-F5344CB8AC3E}">
        <p14:creationId xmlns:p14="http://schemas.microsoft.com/office/powerpoint/2010/main" val="38878455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 at what point do you decide on interview questions?</a:t>
            </a:r>
          </a:p>
        </p:txBody>
      </p:sp>
      <p:sp>
        <p:nvSpPr>
          <p:cNvPr id="4" name="Slide Number Placeholder 3"/>
          <p:cNvSpPr>
            <a:spLocks noGrp="1"/>
          </p:cNvSpPr>
          <p:nvPr>
            <p:ph type="sldNum" sz="quarter" idx="5"/>
          </p:nvPr>
        </p:nvSpPr>
        <p:spPr/>
        <p:txBody>
          <a:bodyPr/>
          <a:lstStyle/>
          <a:p>
            <a:fld id="{A0A7379B-C253-4423-B142-13ECA5AC82D8}" type="slidenum">
              <a:rPr lang="en-GB" smtClean="0"/>
              <a:t>8</a:t>
            </a:fld>
            <a:endParaRPr lang="en-GB"/>
          </a:p>
        </p:txBody>
      </p:sp>
    </p:spTree>
    <p:extLst>
      <p:ext uri="{BB962C8B-B14F-4D97-AF65-F5344CB8AC3E}">
        <p14:creationId xmlns:p14="http://schemas.microsoft.com/office/powerpoint/2010/main" val="34801694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Yes, interview questions also derived from JD &amp; Person Specification</a:t>
            </a:r>
          </a:p>
        </p:txBody>
      </p:sp>
      <p:sp>
        <p:nvSpPr>
          <p:cNvPr id="4" name="Slide Number Placeholder 3"/>
          <p:cNvSpPr>
            <a:spLocks noGrp="1"/>
          </p:cNvSpPr>
          <p:nvPr>
            <p:ph type="sldNum" sz="quarter" idx="5"/>
          </p:nvPr>
        </p:nvSpPr>
        <p:spPr/>
        <p:txBody>
          <a:bodyPr/>
          <a:lstStyle/>
          <a:p>
            <a:fld id="{A0A7379B-C253-4423-B142-13ECA5AC82D8}" type="slidenum">
              <a:rPr lang="en-GB" smtClean="0"/>
              <a:t>9</a:t>
            </a:fld>
            <a:endParaRPr lang="en-GB"/>
          </a:p>
        </p:txBody>
      </p:sp>
    </p:spTree>
    <p:extLst>
      <p:ext uri="{BB962C8B-B14F-4D97-AF65-F5344CB8AC3E}">
        <p14:creationId xmlns:p14="http://schemas.microsoft.com/office/powerpoint/2010/main" val="20840561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Talk through these elements and explain each of these to the students – have they experienced any of them?  Screening is the process of deciding ‘who’ gets an interview, from the many applicants.  It is about reviewing application forms, covering letters and CVs and eliminating those that don’t comply….for whatever reason…..and selecting the best ones (or ones that catch your eye) for interview.</a:t>
            </a:r>
          </a:p>
          <a:p>
            <a:endParaRPr lang="en-GB" dirty="0"/>
          </a:p>
        </p:txBody>
      </p:sp>
      <p:sp>
        <p:nvSpPr>
          <p:cNvPr id="4" name="Slide Number Placeholder 3"/>
          <p:cNvSpPr>
            <a:spLocks noGrp="1"/>
          </p:cNvSpPr>
          <p:nvPr>
            <p:ph type="sldNum" sz="quarter" idx="10"/>
          </p:nvPr>
        </p:nvSpPr>
        <p:spPr/>
        <p:txBody>
          <a:bodyPr/>
          <a:lstStyle/>
          <a:p>
            <a:fld id="{A0A7379B-C253-4423-B142-13ECA5AC82D8}" type="slidenum">
              <a:rPr lang="en-GB" smtClean="0"/>
              <a:pPr/>
              <a:t>10</a:t>
            </a:fld>
            <a:endParaRPr lang="en-GB"/>
          </a:p>
        </p:txBody>
      </p:sp>
    </p:spTree>
    <p:extLst>
      <p:ext uri="{BB962C8B-B14F-4D97-AF65-F5344CB8AC3E}">
        <p14:creationId xmlns:p14="http://schemas.microsoft.com/office/powerpoint/2010/main" val="22214390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11</a:t>
            </a:fld>
            <a:endParaRPr lang="en-GB"/>
          </a:p>
        </p:txBody>
      </p:sp>
    </p:spTree>
    <p:extLst>
      <p:ext uri="{BB962C8B-B14F-4D97-AF65-F5344CB8AC3E}">
        <p14:creationId xmlns:p14="http://schemas.microsoft.com/office/powerpoint/2010/main" val="8715224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Decide on pass mark e.g. 0 and 1 being a fail, 3 acceptable, 5 exceptional</a:t>
            </a:r>
          </a:p>
          <a:p>
            <a:r>
              <a:rPr lang="en-GB" dirty="0"/>
              <a:t>Ensure essential and desirable criteria are used for interview shortlisting and/or interview questions</a:t>
            </a:r>
          </a:p>
          <a:p>
            <a:r>
              <a:rPr lang="en-GB" dirty="0"/>
              <a:t>Set the marking criteria and agree with other panel members – don’t change during process!!</a:t>
            </a:r>
          </a:p>
        </p:txBody>
      </p:sp>
      <p:sp>
        <p:nvSpPr>
          <p:cNvPr id="4" name="Slide Number Placeholder 3"/>
          <p:cNvSpPr>
            <a:spLocks noGrp="1"/>
          </p:cNvSpPr>
          <p:nvPr>
            <p:ph type="sldNum" sz="quarter" idx="5"/>
          </p:nvPr>
        </p:nvSpPr>
        <p:spPr/>
        <p:txBody>
          <a:bodyPr/>
          <a:lstStyle/>
          <a:p>
            <a:fld id="{A0A7379B-C253-4423-B142-13ECA5AC82D8}" type="slidenum">
              <a:rPr lang="en-GB" smtClean="0"/>
              <a:t>12</a:t>
            </a:fld>
            <a:endParaRPr lang="en-GB"/>
          </a:p>
        </p:txBody>
      </p:sp>
    </p:spTree>
    <p:extLst>
      <p:ext uri="{BB962C8B-B14F-4D97-AF65-F5344CB8AC3E}">
        <p14:creationId xmlns:p14="http://schemas.microsoft.com/office/powerpoint/2010/main" val="11919235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15</a:t>
            </a:fld>
            <a:endParaRPr lang="en-GB"/>
          </a:p>
        </p:txBody>
      </p:sp>
    </p:spTree>
    <p:extLst>
      <p:ext uri="{BB962C8B-B14F-4D97-AF65-F5344CB8AC3E}">
        <p14:creationId xmlns:p14="http://schemas.microsoft.com/office/powerpoint/2010/main" val="35115246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16</a:t>
            </a:fld>
            <a:endParaRPr lang="en-GB"/>
          </a:p>
        </p:txBody>
      </p:sp>
    </p:spTree>
    <p:extLst>
      <p:ext uri="{BB962C8B-B14F-4D97-AF65-F5344CB8AC3E}">
        <p14:creationId xmlns:p14="http://schemas.microsoft.com/office/powerpoint/2010/main" val="7404239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18</a:t>
            </a:fld>
            <a:endParaRPr lang="en-GB"/>
          </a:p>
        </p:txBody>
      </p:sp>
    </p:spTree>
    <p:extLst>
      <p:ext uri="{BB962C8B-B14F-4D97-AF65-F5344CB8AC3E}">
        <p14:creationId xmlns:p14="http://schemas.microsoft.com/office/powerpoint/2010/main" val="19347113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the issues on this slide have been covered, the Facilitator is to choose a couple of students and ask them to stand up – then ask them to deliver a 5 minutes presentation on ‘Moodle’ </a:t>
            </a:r>
            <a:r>
              <a:rPr lang="en-GB" b="1" i="1" dirty="0"/>
              <a:t>now!  </a:t>
            </a:r>
            <a:r>
              <a:rPr lang="en-GB" b="0" i="0" dirty="0"/>
              <a:t>It is likely that the students will be shocked…..after a few moments ask them how they feel?  It is likely they are feeling a little stressed and nervous, and don’t know where to start.  That is why preparation is so important……it also helps moderate the problems on the next slide….</a:t>
            </a:r>
            <a:r>
              <a:rPr lang="en-GB" b="1" i="0" dirty="0"/>
              <a:t>.emotions</a:t>
            </a:r>
            <a:r>
              <a:rPr lang="en-GB" b="0" i="0" dirty="0"/>
              <a:t>!</a:t>
            </a:r>
            <a:endParaRPr lang="en-GB" b="1" i="1" dirty="0"/>
          </a:p>
        </p:txBody>
      </p:sp>
      <p:sp>
        <p:nvSpPr>
          <p:cNvPr id="4" name="Slide Number Placeholder 3"/>
          <p:cNvSpPr>
            <a:spLocks noGrp="1"/>
          </p:cNvSpPr>
          <p:nvPr>
            <p:ph type="sldNum" sz="quarter" idx="10"/>
          </p:nvPr>
        </p:nvSpPr>
        <p:spPr/>
        <p:txBody>
          <a:bodyPr/>
          <a:lstStyle/>
          <a:p>
            <a:fld id="{A0A7379B-C253-4423-B142-13ECA5AC82D8}" type="slidenum">
              <a:rPr lang="en-GB" smtClean="0"/>
              <a:pPr/>
              <a:t>19</a:t>
            </a:fld>
            <a:endParaRPr lang="en-GB"/>
          </a:p>
        </p:txBody>
      </p:sp>
    </p:spTree>
    <p:extLst>
      <p:ext uri="{BB962C8B-B14F-4D97-AF65-F5344CB8AC3E}">
        <p14:creationId xmlns:p14="http://schemas.microsoft.com/office/powerpoint/2010/main" val="25750932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if anyone has suffered with any of these.  How did it make them feel?  There is no easy remedy….we will look at how to deliver effective presentations shortly.</a:t>
            </a:r>
          </a:p>
        </p:txBody>
      </p:sp>
      <p:sp>
        <p:nvSpPr>
          <p:cNvPr id="4" name="Slide Number Placeholder 3"/>
          <p:cNvSpPr>
            <a:spLocks noGrp="1"/>
          </p:cNvSpPr>
          <p:nvPr>
            <p:ph type="sldNum" sz="quarter" idx="10"/>
          </p:nvPr>
        </p:nvSpPr>
        <p:spPr/>
        <p:txBody>
          <a:bodyPr/>
          <a:lstStyle/>
          <a:p>
            <a:fld id="{A0A7379B-C253-4423-B142-13ECA5AC82D8}" type="slidenum">
              <a:rPr lang="en-GB" smtClean="0"/>
              <a:pPr/>
              <a:t>20</a:t>
            </a:fld>
            <a:endParaRPr lang="en-GB"/>
          </a:p>
        </p:txBody>
      </p:sp>
    </p:spTree>
    <p:extLst>
      <p:ext uri="{BB962C8B-B14F-4D97-AF65-F5344CB8AC3E}">
        <p14:creationId xmlns:p14="http://schemas.microsoft.com/office/powerpoint/2010/main" val="26076319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21</a:t>
            </a:fld>
            <a:endParaRPr lang="en-GB"/>
          </a:p>
        </p:txBody>
      </p:sp>
    </p:spTree>
    <p:extLst>
      <p:ext uri="{BB962C8B-B14F-4D97-AF65-F5344CB8AC3E}">
        <p14:creationId xmlns:p14="http://schemas.microsoft.com/office/powerpoint/2010/main" val="11304703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22</a:t>
            </a:fld>
            <a:endParaRPr lang="en-GB"/>
          </a:p>
        </p:txBody>
      </p:sp>
    </p:spTree>
    <p:extLst>
      <p:ext uri="{BB962C8B-B14F-4D97-AF65-F5344CB8AC3E}">
        <p14:creationId xmlns:p14="http://schemas.microsoft.com/office/powerpoint/2010/main" val="30289681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878610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24/11/2021</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343172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6138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24/11/2021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95543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24/11/2021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023432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24/11/2021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161878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24/11/2021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737213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726641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7428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940027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826060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C64F3F4-CE19-49F8-9EF4-FF4EE52031C2}" type="datetimeFigureOut">
              <a:rPr lang="en-GB" smtClean="0"/>
              <a:pPr/>
              <a:t>24/11/2021</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072206036"/>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youtube.com/watch?v=fVIHJlw-qZE"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BMSK4005</a:t>
            </a:r>
            <a:endParaRPr lang="en-GB" dirty="0"/>
          </a:p>
        </p:txBody>
      </p:sp>
      <p:sp>
        <p:nvSpPr>
          <p:cNvPr id="3" name="Subtitle 2"/>
          <p:cNvSpPr>
            <a:spLocks noGrp="1"/>
          </p:cNvSpPr>
          <p:nvPr>
            <p:ph type="subTitle" idx="1"/>
          </p:nvPr>
        </p:nvSpPr>
        <p:spPr/>
        <p:txBody>
          <a:bodyPr/>
          <a:lstStyle/>
          <a:p>
            <a:r>
              <a:rPr lang="en-GB" dirty="0"/>
              <a:t>Professional Career Development</a:t>
            </a:r>
          </a:p>
          <a:p>
            <a:endParaRPr lang="en-GB" dirty="0"/>
          </a:p>
          <a:p>
            <a:r>
              <a:rPr lang="en-GB" altLang="en-US" sz="2000" b="1" dirty="0">
                <a:solidFill>
                  <a:srgbClr val="FF0000"/>
                </a:solidFill>
              </a:rPr>
              <a:t>Session 9</a:t>
            </a:r>
            <a:endParaRPr lang="en-GB" sz="2000" b="1" dirty="0">
              <a:solidFill>
                <a:srgbClr val="FF0000"/>
              </a:solidFill>
            </a:endParaRPr>
          </a:p>
          <a:p>
            <a:endParaRPr lang="en-GB" dirty="0"/>
          </a:p>
        </p:txBody>
      </p:sp>
    </p:spTree>
    <p:extLst>
      <p:ext uri="{BB962C8B-B14F-4D97-AF65-F5344CB8AC3E}">
        <p14:creationId xmlns:p14="http://schemas.microsoft.com/office/powerpoint/2010/main" val="34859928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A090D1-17D8-4514-9C02-6DC16673FAE5}"/>
              </a:ext>
            </a:extLst>
          </p:cNvPr>
          <p:cNvSpPr txBox="1"/>
          <p:nvPr/>
        </p:nvSpPr>
        <p:spPr>
          <a:xfrm>
            <a:off x="3707904" y="692696"/>
            <a:ext cx="4392488" cy="1301750"/>
          </a:xfrm>
          <a:prstGeom prst="rect">
            <a:avLst/>
          </a:prstGeom>
        </p:spPr>
        <p:txBody>
          <a:bodyPr lIns="68580" tIns="34290" rIns="68580" bIns="34290" anchor="b">
            <a:noAutofit/>
          </a:bodyPr>
          <a:lstStyle/>
          <a:p>
            <a:pPr>
              <a:spcAft>
                <a:spcPts val="450"/>
              </a:spcAft>
              <a:defRPr/>
            </a:pPr>
            <a:r>
              <a:rPr lang="en-US" sz="4400" dirty="0">
                <a:solidFill>
                  <a:schemeClr val="bg1"/>
                </a:solidFill>
                <a:latin typeface="Century Gothic" panose="020B0502020202020204" pitchFamily="34" charset="0"/>
                <a:ea typeface="+mj-ea"/>
                <a:cs typeface="+mj-cs"/>
              </a:rPr>
              <a:t>Week 9</a:t>
            </a:r>
          </a:p>
        </p:txBody>
      </p:sp>
      <p:pic>
        <p:nvPicPr>
          <p:cNvPr id="9219" name="Picture 2">
            <a:extLst>
              <a:ext uri="{FF2B5EF4-FFF2-40B4-BE49-F238E27FC236}">
                <a16:creationId xmlns:a16="http://schemas.microsoft.com/office/drawing/2014/main" id="{CAEF057B-701D-46C8-8647-9EA31A4A42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2864" y="2446108"/>
            <a:ext cx="2824162" cy="277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181B8FE0-0635-4E80-B360-93FFE778597D}"/>
              </a:ext>
            </a:extLst>
          </p:cNvPr>
          <p:cNvSpPr txBox="1"/>
          <p:nvPr/>
        </p:nvSpPr>
        <p:spPr>
          <a:xfrm flipH="1">
            <a:off x="3692108" y="1985924"/>
            <a:ext cx="4729162" cy="3208571"/>
          </a:xfrm>
          <a:prstGeom prst="rect">
            <a:avLst/>
          </a:prstGeom>
          <a:noFill/>
        </p:spPr>
        <p:txBody>
          <a:bodyPr>
            <a:spAutoFit/>
          </a:bodyPr>
          <a:lstStyle/>
          <a:p>
            <a:pPr>
              <a:lnSpc>
                <a:spcPct val="150000"/>
              </a:lnSpc>
              <a:defRPr/>
            </a:pPr>
            <a:endParaRPr lang="en-GB" sz="2100" dirty="0">
              <a:latin typeface="Century Gothic" panose="020B0502020202020204" pitchFamily="34" charset="0"/>
              <a:cs typeface="Calibri" panose="020F0502020204030204" pitchFamily="34" charset="0"/>
            </a:endParaRPr>
          </a:p>
          <a:p>
            <a:pPr marL="342900" indent="-342900">
              <a:lnSpc>
                <a:spcPct val="150000"/>
              </a:lnSpc>
              <a:buFont typeface="Wingdings" panose="05000000000000000000" pitchFamily="2" charset="2"/>
              <a:buChar char="v"/>
              <a:defRPr/>
            </a:pPr>
            <a:r>
              <a:rPr lang="en-GB" sz="2100" dirty="0">
                <a:latin typeface="Century Gothic" panose="020B0502020202020204" pitchFamily="34" charset="0"/>
                <a:cs typeface="Calibri" panose="020F0502020204030204" pitchFamily="34" charset="0"/>
              </a:rPr>
              <a:t>Recruitment &amp; Selection</a:t>
            </a:r>
          </a:p>
          <a:p>
            <a:pPr marL="342900" indent="-342900">
              <a:lnSpc>
                <a:spcPct val="150000"/>
              </a:lnSpc>
              <a:buFont typeface="Wingdings" panose="05000000000000000000" pitchFamily="2" charset="2"/>
              <a:buChar char="v"/>
              <a:defRPr/>
            </a:pPr>
            <a:r>
              <a:rPr lang="en-GB" sz="2100" dirty="0">
                <a:latin typeface="Century Gothic" panose="020B0502020202020204" pitchFamily="34" charset="0"/>
                <a:cs typeface="Calibri" panose="020F0502020204030204" pitchFamily="34" charset="0"/>
              </a:rPr>
              <a:t>Job Analysis</a:t>
            </a:r>
          </a:p>
          <a:p>
            <a:pPr marL="342900" indent="-342900">
              <a:lnSpc>
                <a:spcPct val="150000"/>
              </a:lnSpc>
              <a:buFont typeface="Wingdings" panose="05000000000000000000" pitchFamily="2" charset="2"/>
              <a:buChar char="v"/>
              <a:defRPr/>
            </a:pPr>
            <a:r>
              <a:rPr lang="en-GB" sz="2100" dirty="0">
                <a:latin typeface="Century Gothic" panose="020B0502020202020204" pitchFamily="34" charset="0"/>
                <a:cs typeface="Calibri" panose="020F0502020204030204" pitchFamily="34" charset="0"/>
              </a:rPr>
              <a:t>Interview skills</a:t>
            </a:r>
          </a:p>
          <a:p>
            <a:pPr marL="342900" indent="-342900">
              <a:lnSpc>
                <a:spcPct val="150000"/>
              </a:lnSpc>
              <a:buFont typeface="Wingdings" panose="05000000000000000000" pitchFamily="2" charset="2"/>
              <a:buChar char="v"/>
              <a:defRPr/>
            </a:pPr>
            <a:r>
              <a:rPr lang="en-GB" sz="2100" dirty="0">
                <a:latin typeface="Century Gothic" panose="020B0502020202020204" pitchFamily="34" charset="0"/>
                <a:cs typeface="Calibri" panose="020F0502020204030204" pitchFamily="34" charset="0"/>
              </a:rPr>
              <a:t> Assignment</a:t>
            </a:r>
          </a:p>
          <a:p>
            <a:pPr>
              <a:lnSpc>
                <a:spcPct val="150000"/>
              </a:lnSpc>
              <a:defRPr/>
            </a:pPr>
            <a:endParaRPr lang="en-GB" sz="2100" dirty="0">
              <a:latin typeface="Century Gothic" panose="020B0502020202020204" pitchFamily="34" charset="0"/>
              <a:cs typeface="Calibri" panose="020F0502020204030204" pitchFamily="34" charset="0"/>
            </a:endParaRPr>
          </a:p>
          <a:p>
            <a:pPr>
              <a:defRPr/>
            </a:pPr>
            <a:endParaRPr lang="en-US" sz="13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6CA37-6C50-4BF2-9924-ED560DB1A10B}"/>
              </a:ext>
            </a:extLst>
          </p:cNvPr>
          <p:cNvSpPr>
            <a:spLocks noGrp="1"/>
          </p:cNvSpPr>
          <p:nvPr>
            <p:ph type="title"/>
          </p:nvPr>
        </p:nvSpPr>
        <p:spPr/>
        <p:txBody>
          <a:bodyPr/>
          <a:lstStyle/>
          <a:p>
            <a:r>
              <a:rPr lang="en-US" dirty="0"/>
              <a:t>The Process</a:t>
            </a:r>
            <a:endParaRPr lang="en-GB" dirty="0"/>
          </a:p>
        </p:txBody>
      </p:sp>
      <p:sp>
        <p:nvSpPr>
          <p:cNvPr id="3" name="Content Placeholder 2">
            <a:extLst>
              <a:ext uri="{FF2B5EF4-FFF2-40B4-BE49-F238E27FC236}">
                <a16:creationId xmlns:a16="http://schemas.microsoft.com/office/drawing/2014/main" id="{7BD5A957-5EAB-45E2-8398-64D8E65FF5E8}"/>
              </a:ext>
            </a:extLst>
          </p:cNvPr>
          <p:cNvSpPr>
            <a:spLocks noGrp="1"/>
          </p:cNvSpPr>
          <p:nvPr>
            <p:ph idx="1"/>
          </p:nvPr>
        </p:nvSpPr>
        <p:spPr/>
        <p:txBody>
          <a:bodyPr>
            <a:normAutofit/>
          </a:bodyPr>
          <a:lstStyle/>
          <a:p>
            <a:pPr marL="0" indent="0">
              <a:buNone/>
            </a:pPr>
            <a:r>
              <a:rPr lang="en-US" dirty="0"/>
              <a:t>Identify the key stages in the recruitment and selection process.</a:t>
            </a:r>
          </a:p>
          <a:p>
            <a:r>
              <a:rPr lang="en-US" dirty="0"/>
              <a:t>Defining requirements</a:t>
            </a:r>
          </a:p>
          <a:p>
            <a:r>
              <a:rPr lang="en-US" dirty="0"/>
              <a:t>Preparing for the interviews</a:t>
            </a:r>
          </a:p>
          <a:p>
            <a:r>
              <a:rPr lang="en-US" dirty="0"/>
              <a:t>Selection of candidates</a:t>
            </a:r>
          </a:p>
          <a:p>
            <a:pPr marL="0" indent="0">
              <a:buNone/>
            </a:pPr>
            <a:endParaRPr lang="en-US" sz="1400" dirty="0"/>
          </a:p>
          <a:p>
            <a:pPr marL="0" indent="0">
              <a:buNone/>
            </a:pPr>
            <a:endParaRPr lang="en-US" sz="1400" dirty="0"/>
          </a:p>
          <a:p>
            <a:pPr marL="0" indent="0">
              <a:buNone/>
            </a:pPr>
            <a:r>
              <a:rPr lang="en-US" sz="1400" dirty="0"/>
              <a:t>Armstrong, M. (2011) A Handbook of </a:t>
            </a:r>
            <a:r>
              <a:rPr lang="en-US" sz="1400" i="1" dirty="0"/>
              <a:t>Human Resource Management </a:t>
            </a:r>
            <a:r>
              <a:rPr lang="en-US" sz="1400" dirty="0"/>
              <a:t>(11</a:t>
            </a:r>
            <a:r>
              <a:rPr lang="en-US" sz="1400" baseline="30000" dirty="0"/>
              <a:t>th</a:t>
            </a:r>
            <a:r>
              <a:rPr lang="en-US" sz="1400" dirty="0"/>
              <a:t> </a:t>
            </a:r>
            <a:r>
              <a:rPr lang="en-US" sz="1400" dirty="0" err="1"/>
              <a:t>ed</a:t>
            </a:r>
            <a:r>
              <a:rPr lang="en-US" sz="1400" dirty="0"/>
              <a:t>) London:  Kogan Page Ltd</a:t>
            </a:r>
          </a:p>
          <a:p>
            <a:pPr marL="0" indent="0">
              <a:buNone/>
            </a:pPr>
            <a:endParaRPr lang="en-GB" dirty="0"/>
          </a:p>
        </p:txBody>
      </p:sp>
    </p:spTree>
    <p:extLst>
      <p:ext uri="{BB962C8B-B14F-4D97-AF65-F5344CB8AC3E}">
        <p14:creationId xmlns:p14="http://schemas.microsoft.com/office/powerpoint/2010/main" val="23468047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61668-D018-400F-9C1D-79D60A02AAED}"/>
              </a:ext>
            </a:extLst>
          </p:cNvPr>
          <p:cNvSpPr>
            <a:spLocks noGrp="1"/>
          </p:cNvSpPr>
          <p:nvPr>
            <p:ph type="title"/>
          </p:nvPr>
        </p:nvSpPr>
        <p:spPr/>
        <p:txBody>
          <a:bodyPr/>
          <a:lstStyle/>
          <a:p>
            <a:r>
              <a:rPr lang="en-GB" dirty="0">
                <a:cs typeface="Arial" panose="020B0604020202020204" pitchFamily="34" charset="0"/>
              </a:rPr>
              <a:t>What is </a:t>
            </a:r>
            <a:r>
              <a:rPr lang="en-GB" b="1" dirty="0">
                <a:cs typeface="Arial" panose="020B0604020202020204" pitchFamily="34" charset="0"/>
              </a:rPr>
              <a:t>job</a:t>
            </a:r>
            <a:r>
              <a:rPr lang="en-GB" dirty="0">
                <a:cs typeface="Arial" panose="020B0604020202020204" pitchFamily="34" charset="0"/>
              </a:rPr>
              <a:t> analysis?</a:t>
            </a:r>
            <a:endParaRPr lang="en-GB" dirty="0"/>
          </a:p>
        </p:txBody>
      </p:sp>
      <p:sp>
        <p:nvSpPr>
          <p:cNvPr id="3" name="Content Placeholder 2">
            <a:extLst>
              <a:ext uri="{FF2B5EF4-FFF2-40B4-BE49-F238E27FC236}">
                <a16:creationId xmlns:a16="http://schemas.microsoft.com/office/drawing/2014/main" id="{A7DC3022-84D1-4C2B-8DD2-4604316671F3}"/>
              </a:ext>
            </a:extLst>
          </p:cNvPr>
          <p:cNvSpPr>
            <a:spLocks noGrp="1"/>
          </p:cNvSpPr>
          <p:nvPr>
            <p:ph idx="1"/>
          </p:nvPr>
        </p:nvSpPr>
        <p:spPr>
          <a:xfrm>
            <a:off x="628650" y="1665160"/>
            <a:ext cx="8229600" cy="3917032"/>
          </a:xfrm>
        </p:spPr>
        <p:txBody>
          <a:bodyPr/>
          <a:lstStyle/>
          <a:p>
            <a:r>
              <a:rPr lang="en-GB" altLang="en-US" sz="2800" dirty="0">
                <a:cs typeface="Arial" charset="0"/>
              </a:rPr>
              <a:t>Job Analysis is a systematic exploration, study and recording of the responsibilities, duties, skills, accountabilities, work environment and ability requirements of a specific job.</a:t>
            </a:r>
          </a:p>
          <a:p>
            <a:endParaRPr lang="en-GB" dirty="0"/>
          </a:p>
        </p:txBody>
      </p:sp>
      <p:pic>
        <p:nvPicPr>
          <p:cNvPr id="4" name="Content Placeholder 4">
            <a:extLst>
              <a:ext uri="{FF2B5EF4-FFF2-40B4-BE49-F238E27FC236}">
                <a16:creationId xmlns:a16="http://schemas.microsoft.com/office/drawing/2014/main" id="{D029FB53-4F5E-47B0-88E2-96626DDBC74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2267744" y="3429000"/>
            <a:ext cx="4100124" cy="3238138"/>
          </a:xfrm>
          <a:prstGeom prst="rect">
            <a:avLst/>
          </a:prstGeom>
        </p:spPr>
      </p:pic>
    </p:spTree>
    <p:extLst>
      <p:ext uri="{BB962C8B-B14F-4D97-AF65-F5344CB8AC3E}">
        <p14:creationId xmlns:p14="http://schemas.microsoft.com/office/powerpoint/2010/main" val="2608340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537AC-7883-4F73-AED4-287912C1A136}"/>
              </a:ext>
            </a:extLst>
          </p:cNvPr>
          <p:cNvSpPr>
            <a:spLocks noGrp="1"/>
          </p:cNvSpPr>
          <p:nvPr>
            <p:ph type="title"/>
          </p:nvPr>
        </p:nvSpPr>
        <p:spPr/>
        <p:txBody>
          <a:bodyPr/>
          <a:lstStyle/>
          <a:p>
            <a:pPr algn="ctr"/>
            <a:r>
              <a:rPr lang="en-GB" dirty="0"/>
              <a:t>Why is a Job analysis important when recruiting?</a:t>
            </a:r>
          </a:p>
        </p:txBody>
      </p:sp>
      <p:sp>
        <p:nvSpPr>
          <p:cNvPr id="3" name="Content Placeholder 2">
            <a:extLst>
              <a:ext uri="{FF2B5EF4-FFF2-40B4-BE49-F238E27FC236}">
                <a16:creationId xmlns:a16="http://schemas.microsoft.com/office/drawing/2014/main" id="{CFD24351-9DE2-4D9A-81AC-94858C294E59}"/>
              </a:ext>
            </a:extLst>
          </p:cNvPr>
          <p:cNvSpPr>
            <a:spLocks noGrp="1"/>
          </p:cNvSpPr>
          <p:nvPr>
            <p:ph idx="1"/>
          </p:nvPr>
        </p:nvSpPr>
        <p:spPr>
          <a:xfrm>
            <a:off x="919300" y="1916832"/>
            <a:ext cx="7596050" cy="3964136"/>
          </a:xfrm>
        </p:spPr>
        <p:txBody>
          <a:bodyPr/>
          <a:lstStyle/>
          <a:p>
            <a:r>
              <a:rPr lang="en-GB" dirty="0"/>
              <a:t>Replacing an exiting member of staff?</a:t>
            </a:r>
          </a:p>
          <a:p>
            <a:endParaRPr lang="en-GB" dirty="0"/>
          </a:p>
          <a:p>
            <a:r>
              <a:rPr lang="en-GB" dirty="0"/>
              <a:t>Promoting a member of staff into a role?</a:t>
            </a:r>
          </a:p>
          <a:p>
            <a:endParaRPr lang="en-GB" dirty="0"/>
          </a:p>
          <a:p>
            <a:r>
              <a:rPr lang="en-GB" dirty="0"/>
              <a:t>Creating a new job position?</a:t>
            </a:r>
          </a:p>
          <a:p>
            <a:endParaRPr lang="en-GB" dirty="0"/>
          </a:p>
          <a:p>
            <a:r>
              <a:rPr lang="en-GB" dirty="0"/>
              <a:t>Reducing the hours of a role e.g. following a request to flexible working, making reasonable adjustments?</a:t>
            </a:r>
          </a:p>
          <a:p>
            <a:endParaRPr lang="en-GB" dirty="0"/>
          </a:p>
          <a:p>
            <a:r>
              <a:rPr lang="en-GB" dirty="0"/>
              <a:t>Providing cover e.g. maternity leave</a:t>
            </a:r>
          </a:p>
        </p:txBody>
      </p:sp>
    </p:spTree>
    <p:extLst>
      <p:ext uri="{BB962C8B-B14F-4D97-AF65-F5344CB8AC3E}">
        <p14:creationId xmlns:p14="http://schemas.microsoft.com/office/powerpoint/2010/main" val="25205402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265A8-4502-4C38-9C46-37F920CDFE45}"/>
              </a:ext>
            </a:extLst>
          </p:cNvPr>
          <p:cNvSpPr>
            <a:spLocks noGrp="1"/>
          </p:cNvSpPr>
          <p:nvPr>
            <p:ph type="title"/>
          </p:nvPr>
        </p:nvSpPr>
        <p:spPr>
          <a:xfrm>
            <a:off x="865970" y="927098"/>
            <a:ext cx="6802374" cy="709865"/>
          </a:xfrm>
        </p:spPr>
        <p:txBody>
          <a:bodyPr/>
          <a:lstStyle/>
          <a:p>
            <a:r>
              <a:rPr lang="en-GB" dirty="0"/>
              <a:t>Job analysis – what comes next?</a:t>
            </a:r>
          </a:p>
        </p:txBody>
      </p:sp>
      <p:sp>
        <p:nvSpPr>
          <p:cNvPr id="3" name="Content Placeholder 2">
            <a:extLst>
              <a:ext uri="{FF2B5EF4-FFF2-40B4-BE49-F238E27FC236}">
                <a16:creationId xmlns:a16="http://schemas.microsoft.com/office/drawing/2014/main" id="{A520CF2A-E112-4957-A7A4-887D26D8E4F0}"/>
              </a:ext>
            </a:extLst>
          </p:cNvPr>
          <p:cNvSpPr>
            <a:spLocks noGrp="1"/>
          </p:cNvSpPr>
          <p:nvPr>
            <p:ph idx="1"/>
          </p:nvPr>
        </p:nvSpPr>
        <p:spPr/>
        <p:txBody>
          <a:bodyPr>
            <a:normAutofit/>
          </a:bodyPr>
          <a:lstStyle/>
          <a:p>
            <a:r>
              <a:rPr lang="en-GB" sz="4000" dirty="0"/>
              <a:t>Job description</a:t>
            </a:r>
          </a:p>
          <a:p>
            <a:r>
              <a:rPr lang="en-GB" sz="4000" dirty="0"/>
              <a:t>Person specification</a:t>
            </a:r>
          </a:p>
          <a:p>
            <a:r>
              <a:rPr lang="en-GB" sz="4000" dirty="0"/>
              <a:t>Job advert</a:t>
            </a:r>
          </a:p>
        </p:txBody>
      </p:sp>
    </p:spTree>
    <p:extLst>
      <p:ext uri="{BB962C8B-B14F-4D97-AF65-F5344CB8AC3E}">
        <p14:creationId xmlns:p14="http://schemas.microsoft.com/office/powerpoint/2010/main" val="42792355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6A4C1-5062-4CED-BD1A-C79F2533335D}"/>
              </a:ext>
            </a:extLst>
          </p:cNvPr>
          <p:cNvSpPr>
            <a:spLocks noGrp="1"/>
          </p:cNvSpPr>
          <p:nvPr>
            <p:ph type="title"/>
          </p:nvPr>
        </p:nvSpPr>
        <p:spPr/>
        <p:txBody>
          <a:bodyPr/>
          <a:lstStyle/>
          <a:p>
            <a:pPr algn="ctr"/>
            <a:r>
              <a:rPr lang="en-US" dirty="0"/>
              <a:t>Where to place your job advert - Sourcing Candidates</a:t>
            </a:r>
            <a:endParaRPr lang="en-GB" dirty="0"/>
          </a:p>
        </p:txBody>
      </p:sp>
      <p:sp>
        <p:nvSpPr>
          <p:cNvPr id="3" name="Content Placeholder 2">
            <a:extLst>
              <a:ext uri="{FF2B5EF4-FFF2-40B4-BE49-F238E27FC236}">
                <a16:creationId xmlns:a16="http://schemas.microsoft.com/office/drawing/2014/main" id="{8DAA610C-4910-4B03-B220-7AF19479B3A8}"/>
              </a:ext>
            </a:extLst>
          </p:cNvPr>
          <p:cNvSpPr>
            <a:spLocks noGrp="1"/>
          </p:cNvSpPr>
          <p:nvPr>
            <p:ph idx="1"/>
          </p:nvPr>
        </p:nvSpPr>
        <p:spPr/>
        <p:txBody>
          <a:bodyPr/>
          <a:lstStyle/>
          <a:p>
            <a:r>
              <a:rPr lang="en-US" dirty="0">
                <a:latin typeface="Century Gothic" panose="020B0502020202020204" pitchFamily="34" charset="0"/>
              </a:rPr>
              <a:t>Internally – notice boards, intranet, newsletters</a:t>
            </a:r>
          </a:p>
          <a:p>
            <a:r>
              <a:rPr lang="en-US" dirty="0">
                <a:latin typeface="Century Gothic" panose="020B0502020202020204" pitchFamily="34" charset="0"/>
              </a:rPr>
              <a:t>Online via website and through social networking sites e.g. </a:t>
            </a:r>
            <a:r>
              <a:rPr lang="en-US" dirty="0" err="1">
                <a:latin typeface="Century Gothic" panose="020B0502020202020204" pitchFamily="34" charset="0"/>
              </a:rPr>
              <a:t>Linkedin</a:t>
            </a:r>
            <a:endParaRPr lang="en-US" dirty="0">
              <a:latin typeface="Century Gothic" panose="020B0502020202020204" pitchFamily="34" charset="0"/>
            </a:endParaRPr>
          </a:p>
          <a:p>
            <a:r>
              <a:rPr lang="en-US" dirty="0">
                <a:latin typeface="Century Gothic" panose="020B0502020202020204" pitchFamily="34" charset="0"/>
              </a:rPr>
              <a:t>Job Centre Plus </a:t>
            </a:r>
          </a:p>
          <a:p>
            <a:r>
              <a:rPr lang="en-US" dirty="0">
                <a:latin typeface="Century Gothic" panose="020B0502020202020204" pitchFamily="34" charset="0"/>
              </a:rPr>
              <a:t>Advertising – newspapers, publications, radio</a:t>
            </a:r>
          </a:p>
          <a:p>
            <a:r>
              <a:rPr lang="en-US" dirty="0">
                <a:latin typeface="Century Gothic" panose="020B0502020202020204" pitchFamily="34" charset="0"/>
              </a:rPr>
              <a:t>Recruitment agencies</a:t>
            </a:r>
          </a:p>
          <a:p>
            <a:r>
              <a:rPr lang="en-US" dirty="0">
                <a:latin typeface="Century Gothic" panose="020B0502020202020204" pitchFamily="34" charset="0"/>
              </a:rPr>
              <a:t>Executive search consultants/’headhunters’</a:t>
            </a:r>
          </a:p>
          <a:p>
            <a:r>
              <a:rPr lang="en-US" dirty="0">
                <a:latin typeface="Century Gothic" panose="020B0502020202020204" pitchFamily="34" charset="0"/>
              </a:rPr>
              <a:t>Customers, business associations and other stakeholders</a:t>
            </a:r>
          </a:p>
          <a:p>
            <a:endParaRPr lang="en-GB" dirty="0"/>
          </a:p>
        </p:txBody>
      </p:sp>
    </p:spTree>
    <p:extLst>
      <p:ext uri="{BB962C8B-B14F-4D97-AF65-F5344CB8AC3E}">
        <p14:creationId xmlns:p14="http://schemas.microsoft.com/office/powerpoint/2010/main" val="25986435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76AA8-FFDB-4F2C-B7C3-E0CE589F5CCC}"/>
              </a:ext>
            </a:extLst>
          </p:cNvPr>
          <p:cNvSpPr>
            <a:spLocks noGrp="1"/>
          </p:cNvSpPr>
          <p:nvPr>
            <p:ph type="title"/>
          </p:nvPr>
        </p:nvSpPr>
        <p:spPr>
          <a:xfrm>
            <a:off x="1619672" y="692696"/>
            <a:ext cx="6343672" cy="512219"/>
          </a:xfrm>
        </p:spPr>
        <p:txBody>
          <a:bodyPr>
            <a:normAutofit fontScale="90000"/>
          </a:bodyPr>
          <a:lstStyle/>
          <a:p>
            <a:pPr algn="ctr"/>
            <a:r>
              <a:rPr lang="en-GB" dirty="0"/>
              <a:t>Recruitment and Selection process</a:t>
            </a:r>
            <a:br>
              <a:rPr lang="en-GB" dirty="0"/>
            </a:br>
            <a:endParaRPr lang="en-GB" dirty="0"/>
          </a:p>
        </p:txBody>
      </p:sp>
      <p:graphicFrame>
        <p:nvGraphicFramePr>
          <p:cNvPr id="4" name="Content Placeholder 3">
            <a:extLst>
              <a:ext uri="{FF2B5EF4-FFF2-40B4-BE49-F238E27FC236}">
                <a16:creationId xmlns:a16="http://schemas.microsoft.com/office/drawing/2014/main" id="{8849B2E0-7FF8-4338-89FE-A54B18D4BAEF}"/>
              </a:ext>
            </a:extLst>
          </p:cNvPr>
          <p:cNvGraphicFramePr>
            <a:graphicFrameLocks noGrp="1"/>
          </p:cNvGraphicFramePr>
          <p:nvPr>
            <p:ph idx="1"/>
            <p:extLst>
              <p:ext uri="{D42A27DB-BD31-4B8C-83A1-F6EECF244321}">
                <p14:modId xmlns:p14="http://schemas.microsoft.com/office/powerpoint/2010/main" val="73202575"/>
              </p:ext>
            </p:extLst>
          </p:nvPr>
        </p:nvGraphicFramePr>
        <p:xfrm>
          <a:off x="539552" y="1484784"/>
          <a:ext cx="7848872" cy="50405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071588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7BA2D-99FB-4E68-AEDC-7A10AECC4939}"/>
              </a:ext>
            </a:extLst>
          </p:cNvPr>
          <p:cNvSpPr>
            <a:spLocks noGrp="1"/>
          </p:cNvSpPr>
          <p:nvPr>
            <p:ph type="title"/>
          </p:nvPr>
        </p:nvSpPr>
        <p:spPr>
          <a:xfrm>
            <a:off x="1835696" y="692696"/>
            <a:ext cx="6343672" cy="989734"/>
          </a:xfrm>
        </p:spPr>
        <p:txBody>
          <a:bodyPr/>
          <a:lstStyle/>
          <a:p>
            <a:pPr algn="ctr"/>
            <a:r>
              <a:rPr lang="en-GB" dirty="0">
                <a:cs typeface="Arial" panose="020B0604020202020204" pitchFamily="34" charset="0"/>
              </a:rPr>
              <a:t>Recruitment and Selection process</a:t>
            </a:r>
            <a:endParaRPr lang="en-GB" dirty="0"/>
          </a:p>
        </p:txBody>
      </p:sp>
      <p:graphicFrame>
        <p:nvGraphicFramePr>
          <p:cNvPr id="4" name="Content Placeholder 3">
            <a:extLst>
              <a:ext uri="{FF2B5EF4-FFF2-40B4-BE49-F238E27FC236}">
                <a16:creationId xmlns:a16="http://schemas.microsoft.com/office/drawing/2014/main" id="{EA8C39E9-7F8D-4E84-B1AE-5BBB547AE406}"/>
              </a:ext>
            </a:extLst>
          </p:cNvPr>
          <p:cNvGraphicFramePr>
            <a:graphicFrameLocks noGrp="1"/>
          </p:cNvGraphicFramePr>
          <p:nvPr>
            <p:ph idx="1"/>
            <p:extLst>
              <p:ext uri="{D42A27DB-BD31-4B8C-83A1-F6EECF244321}">
                <p14:modId xmlns:p14="http://schemas.microsoft.com/office/powerpoint/2010/main" val="22511542"/>
              </p:ext>
            </p:extLst>
          </p:nvPr>
        </p:nvGraphicFramePr>
        <p:xfrm>
          <a:off x="467544" y="1682430"/>
          <a:ext cx="7869560" cy="42330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81091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437F1-72AD-4266-A37B-6CDEE15044A5}"/>
              </a:ext>
            </a:extLst>
          </p:cNvPr>
          <p:cNvSpPr>
            <a:spLocks noGrp="1"/>
          </p:cNvSpPr>
          <p:nvPr>
            <p:ph type="title"/>
          </p:nvPr>
        </p:nvSpPr>
        <p:spPr/>
        <p:txBody>
          <a:bodyPr>
            <a:normAutofit/>
          </a:bodyPr>
          <a:lstStyle/>
          <a:p>
            <a:pPr algn="ctr"/>
            <a:r>
              <a:rPr lang="en-GB" dirty="0"/>
              <a:t>How an Organisation Develops a Selection Process</a:t>
            </a:r>
          </a:p>
        </p:txBody>
      </p:sp>
      <p:sp>
        <p:nvSpPr>
          <p:cNvPr id="3" name="Content Placeholder 2">
            <a:extLst>
              <a:ext uri="{FF2B5EF4-FFF2-40B4-BE49-F238E27FC236}">
                <a16:creationId xmlns:a16="http://schemas.microsoft.com/office/drawing/2014/main" id="{1B955C29-EB0D-4E69-BC52-091A1A89DA94}"/>
              </a:ext>
            </a:extLst>
          </p:cNvPr>
          <p:cNvSpPr>
            <a:spLocks noGrp="1"/>
          </p:cNvSpPr>
          <p:nvPr>
            <p:ph idx="1"/>
          </p:nvPr>
        </p:nvSpPr>
        <p:spPr/>
        <p:txBody>
          <a:bodyPr/>
          <a:lstStyle/>
          <a:p>
            <a:r>
              <a:rPr lang="en-GB" dirty="0"/>
              <a:t>Screening of application forms/ CV based on person specification criterion</a:t>
            </a:r>
          </a:p>
          <a:p>
            <a:r>
              <a:rPr lang="en-GB" dirty="0"/>
              <a:t>Use of selection methods:</a:t>
            </a:r>
          </a:p>
          <a:p>
            <a:pPr marL="1714500" lvl="3" indent="-457200"/>
            <a:r>
              <a:rPr lang="en-GB" sz="2400" dirty="0"/>
              <a:t>Selection interview</a:t>
            </a:r>
          </a:p>
          <a:p>
            <a:pPr marL="1714500" lvl="3" indent="-457200"/>
            <a:r>
              <a:rPr lang="en-GB" sz="2400" dirty="0"/>
              <a:t>Psychometric test</a:t>
            </a:r>
          </a:p>
          <a:p>
            <a:pPr marL="1714500" lvl="3" indent="-457200"/>
            <a:r>
              <a:rPr lang="en-GB" sz="2400" dirty="0"/>
              <a:t>In-basket exercise</a:t>
            </a:r>
          </a:p>
          <a:p>
            <a:pPr marL="1714500" lvl="3" indent="-457200"/>
            <a:r>
              <a:rPr lang="en-GB" sz="2400" dirty="0"/>
              <a:t>Work sample</a:t>
            </a:r>
          </a:p>
          <a:p>
            <a:pPr marL="1714500" lvl="3" indent="-457200"/>
            <a:r>
              <a:rPr lang="en-GB" sz="2400" dirty="0"/>
              <a:t>Assessment centre</a:t>
            </a:r>
          </a:p>
          <a:p>
            <a:pPr marL="1714500" lvl="3" indent="-457200"/>
            <a:r>
              <a:rPr lang="en-GB" sz="2400" dirty="0"/>
              <a:t>Presentations</a:t>
            </a:r>
          </a:p>
          <a:p>
            <a:pPr marL="1714500" lvl="3" indent="-457200"/>
            <a:r>
              <a:rPr lang="en-GB" sz="2400" dirty="0"/>
              <a:t>Interviews</a:t>
            </a:r>
          </a:p>
          <a:p>
            <a:endParaRPr lang="en-GB" dirty="0"/>
          </a:p>
        </p:txBody>
      </p:sp>
      <p:pic>
        <p:nvPicPr>
          <p:cNvPr id="2052" name="Picture 4" descr="See the source image"/>
          <p:cNvPicPr>
            <a:picLocks noChangeAspect="1" noChangeArrowheads="1"/>
          </p:cNvPicPr>
          <p:nvPr/>
        </p:nvPicPr>
        <p:blipFill>
          <a:blip r:embed="rId3" cstate="print">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938562" y="2844496"/>
            <a:ext cx="2470284" cy="26007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24222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C21A9-7C91-452F-B978-69A47EE78DA9}"/>
              </a:ext>
            </a:extLst>
          </p:cNvPr>
          <p:cNvSpPr>
            <a:spLocks noGrp="1"/>
          </p:cNvSpPr>
          <p:nvPr>
            <p:ph type="title"/>
          </p:nvPr>
        </p:nvSpPr>
        <p:spPr>
          <a:xfrm>
            <a:off x="251520" y="476672"/>
            <a:ext cx="4702192" cy="1391692"/>
          </a:xfrm>
        </p:spPr>
        <p:txBody>
          <a:bodyPr>
            <a:normAutofit/>
          </a:bodyPr>
          <a:lstStyle/>
          <a:p>
            <a:r>
              <a:rPr lang="en-GB" dirty="0">
                <a:solidFill>
                  <a:schemeClr val="tx2"/>
                </a:solidFill>
              </a:rPr>
              <a:t>Likely interview structure</a:t>
            </a:r>
          </a:p>
        </p:txBody>
      </p:sp>
      <p:sp>
        <p:nvSpPr>
          <p:cNvPr id="3" name="Content Placeholder 2">
            <a:extLst>
              <a:ext uri="{FF2B5EF4-FFF2-40B4-BE49-F238E27FC236}">
                <a16:creationId xmlns:a16="http://schemas.microsoft.com/office/drawing/2014/main" id="{A8D62A1B-7584-444A-B073-380F4313313F}"/>
              </a:ext>
            </a:extLst>
          </p:cNvPr>
          <p:cNvSpPr>
            <a:spLocks noGrp="1"/>
          </p:cNvSpPr>
          <p:nvPr>
            <p:ph idx="1"/>
          </p:nvPr>
        </p:nvSpPr>
        <p:spPr>
          <a:xfrm>
            <a:off x="251520" y="1720849"/>
            <a:ext cx="3816424" cy="3796383"/>
          </a:xfrm>
        </p:spPr>
        <p:txBody>
          <a:bodyPr>
            <a:normAutofit/>
          </a:bodyPr>
          <a:lstStyle/>
          <a:p>
            <a:pPr marL="0" indent="0">
              <a:lnSpc>
                <a:spcPct val="90000"/>
              </a:lnSpc>
              <a:buNone/>
            </a:pPr>
            <a:endParaRPr lang="en-GB" sz="1400" dirty="0"/>
          </a:p>
          <a:p>
            <a:pPr lvl="1">
              <a:lnSpc>
                <a:spcPct val="90000"/>
              </a:lnSpc>
            </a:pPr>
            <a:r>
              <a:rPr lang="en-GB" sz="2000" dirty="0"/>
              <a:t>Welcome and introduction to the panel (1–2 </a:t>
            </a:r>
            <a:r>
              <a:rPr lang="en-GB" sz="2000" dirty="0" err="1"/>
              <a:t>mins</a:t>
            </a:r>
            <a:r>
              <a:rPr lang="en-GB" sz="2000" dirty="0"/>
              <a:t>)</a:t>
            </a:r>
          </a:p>
          <a:p>
            <a:pPr lvl="1">
              <a:lnSpc>
                <a:spcPct val="90000"/>
              </a:lnSpc>
            </a:pPr>
            <a:endParaRPr lang="en-GB" sz="2000" dirty="0"/>
          </a:p>
          <a:p>
            <a:pPr lvl="1">
              <a:lnSpc>
                <a:spcPct val="90000"/>
              </a:lnSpc>
            </a:pPr>
            <a:r>
              <a:rPr lang="en-GB" sz="2000" dirty="0"/>
              <a:t>Questions to interview candidate (25–35 </a:t>
            </a:r>
            <a:r>
              <a:rPr lang="en-GB" sz="2000" dirty="0" err="1"/>
              <a:t>mins</a:t>
            </a:r>
            <a:r>
              <a:rPr lang="en-GB" sz="2000" dirty="0"/>
              <a:t>)</a:t>
            </a:r>
          </a:p>
          <a:p>
            <a:pPr lvl="1">
              <a:lnSpc>
                <a:spcPct val="90000"/>
              </a:lnSpc>
            </a:pPr>
            <a:endParaRPr lang="en-GB" sz="2000" dirty="0"/>
          </a:p>
          <a:p>
            <a:pPr lvl="1">
              <a:lnSpc>
                <a:spcPct val="90000"/>
              </a:lnSpc>
            </a:pPr>
            <a:r>
              <a:rPr lang="en-GB" sz="2000" dirty="0"/>
              <a:t>Candidates questions (approximately 5 </a:t>
            </a:r>
            <a:r>
              <a:rPr lang="en-GB" sz="2000" dirty="0" err="1"/>
              <a:t>mins</a:t>
            </a:r>
            <a:r>
              <a:rPr lang="en-GB" sz="2000" dirty="0"/>
              <a:t>)</a:t>
            </a:r>
          </a:p>
          <a:p>
            <a:pPr lvl="1">
              <a:lnSpc>
                <a:spcPct val="90000"/>
              </a:lnSpc>
            </a:pPr>
            <a:endParaRPr lang="en-GB" sz="2000" dirty="0"/>
          </a:p>
          <a:p>
            <a:pPr lvl="1">
              <a:lnSpc>
                <a:spcPct val="90000"/>
              </a:lnSpc>
            </a:pPr>
            <a:r>
              <a:rPr lang="en-GB" sz="2000" dirty="0"/>
              <a:t>Thank you and summary of next steps (1–2 </a:t>
            </a:r>
            <a:r>
              <a:rPr lang="en-GB" sz="2000" dirty="0" err="1"/>
              <a:t>mins</a:t>
            </a:r>
            <a:r>
              <a:rPr lang="en-GB" sz="2000" dirty="0"/>
              <a:t>)</a:t>
            </a:r>
          </a:p>
          <a:p>
            <a:pPr>
              <a:lnSpc>
                <a:spcPct val="90000"/>
              </a:lnSpc>
            </a:pPr>
            <a:endParaRPr lang="en-GB" sz="1400" dirty="0"/>
          </a:p>
        </p:txBody>
      </p:sp>
      <p:pic>
        <p:nvPicPr>
          <p:cNvPr id="3074" name="Picture 2" descr="See the source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9992" y="1720849"/>
            <a:ext cx="4266660" cy="35803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60954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1DC35-11A4-46FF-B100-98BBDF05A8DE}"/>
              </a:ext>
            </a:extLst>
          </p:cNvPr>
          <p:cNvSpPr>
            <a:spLocks noGrp="1"/>
          </p:cNvSpPr>
          <p:nvPr>
            <p:ph type="title"/>
          </p:nvPr>
        </p:nvSpPr>
        <p:spPr/>
        <p:txBody>
          <a:bodyPr/>
          <a:lstStyle/>
          <a:p>
            <a:pPr algn="ctr"/>
            <a:r>
              <a:rPr lang="en-GB" dirty="0"/>
              <a:t>Interview questions – format example</a:t>
            </a:r>
          </a:p>
        </p:txBody>
      </p:sp>
      <p:graphicFrame>
        <p:nvGraphicFramePr>
          <p:cNvPr id="4" name="Table 4">
            <a:extLst>
              <a:ext uri="{FF2B5EF4-FFF2-40B4-BE49-F238E27FC236}">
                <a16:creationId xmlns:a16="http://schemas.microsoft.com/office/drawing/2014/main" id="{5CF63B8D-C79F-4FBD-BBBB-B6C2FE0008C4}"/>
              </a:ext>
            </a:extLst>
          </p:cNvPr>
          <p:cNvGraphicFramePr>
            <a:graphicFrameLocks noGrp="1"/>
          </p:cNvGraphicFramePr>
          <p:nvPr>
            <p:ph idx="1"/>
            <p:extLst>
              <p:ext uri="{D42A27DB-BD31-4B8C-83A1-F6EECF244321}">
                <p14:modId xmlns:p14="http://schemas.microsoft.com/office/powerpoint/2010/main" val="3519416697"/>
              </p:ext>
            </p:extLst>
          </p:nvPr>
        </p:nvGraphicFramePr>
        <p:xfrm>
          <a:off x="467544" y="1412777"/>
          <a:ext cx="8280920" cy="4968551"/>
        </p:xfrm>
        <a:graphic>
          <a:graphicData uri="http://schemas.openxmlformats.org/drawingml/2006/table">
            <a:tbl>
              <a:tblPr firstRow="1" bandRow="1">
                <a:tableStyleId>{5C22544A-7EE6-4342-B048-85BDC9FD1C3A}</a:tableStyleId>
              </a:tblPr>
              <a:tblGrid>
                <a:gridCol w="2070232">
                  <a:extLst>
                    <a:ext uri="{9D8B030D-6E8A-4147-A177-3AD203B41FA5}">
                      <a16:colId xmlns:a16="http://schemas.microsoft.com/office/drawing/2014/main" val="3239930093"/>
                    </a:ext>
                  </a:extLst>
                </a:gridCol>
                <a:gridCol w="2776201">
                  <a:extLst>
                    <a:ext uri="{9D8B030D-6E8A-4147-A177-3AD203B41FA5}">
                      <a16:colId xmlns:a16="http://schemas.microsoft.com/office/drawing/2014/main" val="1087193280"/>
                    </a:ext>
                  </a:extLst>
                </a:gridCol>
                <a:gridCol w="2060693">
                  <a:extLst>
                    <a:ext uri="{9D8B030D-6E8A-4147-A177-3AD203B41FA5}">
                      <a16:colId xmlns:a16="http://schemas.microsoft.com/office/drawing/2014/main" val="2075535650"/>
                    </a:ext>
                  </a:extLst>
                </a:gridCol>
                <a:gridCol w="1373794">
                  <a:extLst>
                    <a:ext uri="{9D8B030D-6E8A-4147-A177-3AD203B41FA5}">
                      <a16:colId xmlns:a16="http://schemas.microsoft.com/office/drawing/2014/main" val="1372273058"/>
                    </a:ext>
                  </a:extLst>
                </a:gridCol>
              </a:tblGrid>
              <a:tr h="732519">
                <a:tc>
                  <a:txBody>
                    <a:bodyPr/>
                    <a:lstStyle/>
                    <a:p>
                      <a:r>
                        <a:rPr lang="en-GB" dirty="0"/>
                        <a:t>Type of question</a:t>
                      </a:r>
                    </a:p>
                  </a:txBody>
                  <a:tcPr/>
                </a:tc>
                <a:tc>
                  <a:txBody>
                    <a:bodyPr/>
                    <a:lstStyle/>
                    <a:p>
                      <a:r>
                        <a:rPr lang="en-GB" dirty="0"/>
                        <a:t>Examples reflecting Person Spec </a:t>
                      </a:r>
                    </a:p>
                  </a:txBody>
                  <a:tcPr/>
                </a:tc>
                <a:tc>
                  <a:txBody>
                    <a:bodyPr/>
                    <a:lstStyle/>
                    <a:p>
                      <a:r>
                        <a:rPr lang="en-GB" dirty="0"/>
                        <a:t>Evidence given by interviewee</a:t>
                      </a:r>
                    </a:p>
                  </a:txBody>
                  <a:tcPr/>
                </a:tc>
                <a:tc>
                  <a:txBody>
                    <a:bodyPr/>
                    <a:lstStyle/>
                    <a:p>
                      <a:r>
                        <a:rPr lang="en-GB" dirty="0"/>
                        <a:t>Score 0-5</a:t>
                      </a:r>
                    </a:p>
                  </a:txBody>
                  <a:tcPr/>
                </a:tc>
                <a:extLst>
                  <a:ext uri="{0D108BD9-81ED-4DB2-BD59-A6C34878D82A}">
                    <a16:rowId xmlns:a16="http://schemas.microsoft.com/office/drawing/2014/main" val="1247537105"/>
                  </a:ext>
                </a:extLst>
              </a:tr>
              <a:tr h="732519">
                <a:tc>
                  <a:txBody>
                    <a:bodyPr/>
                    <a:lstStyle/>
                    <a:p>
                      <a:r>
                        <a:rPr lang="en-GB" dirty="0"/>
                        <a:t>Icebreaker</a:t>
                      </a:r>
                    </a:p>
                  </a:txBody>
                  <a:tcPr/>
                </a:tc>
                <a:tc>
                  <a:txBody>
                    <a:bodyPr/>
                    <a:lstStyle/>
                    <a:p>
                      <a:r>
                        <a:rPr lang="en-GB" dirty="0"/>
                        <a:t>Company knowledge About yourself</a:t>
                      </a:r>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3875627076"/>
                  </a:ext>
                </a:extLst>
              </a:tr>
              <a:tr h="2230853">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Competency/</a:t>
                      </a:r>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skill</a:t>
                      </a:r>
                    </a:p>
                    <a:p>
                      <a:endParaRPr lang="en-GB" dirty="0"/>
                    </a:p>
                  </a:txBody>
                  <a:tcPr/>
                </a:tc>
                <a:tc>
                  <a:txBody>
                    <a:bodyPr/>
                    <a:lstStyle/>
                    <a:p>
                      <a:r>
                        <a:rPr lang="en-GB" dirty="0"/>
                        <a:t>People - IPS</a:t>
                      </a:r>
                    </a:p>
                    <a:p>
                      <a:r>
                        <a:rPr lang="en-GB" dirty="0"/>
                        <a:t>Leadership</a:t>
                      </a:r>
                    </a:p>
                    <a:p>
                      <a:r>
                        <a:rPr lang="en-GB" dirty="0"/>
                        <a:t>Organisational</a:t>
                      </a:r>
                    </a:p>
                    <a:p>
                      <a:r>
                        <a:rPr lang="en-GB" dirty="0"/>
                        <a:t>Team playing</a:t>
                      </a:r>
                    </a:p>
                    <a:p>
                      <a:r>
                        <a:rPr lang="en-GB" dirty="0"/>
                        <a:t>Dealing with conflict</a:t>
                      </a:r>
                    </a:p>
                    <a:p>
                      <a:r>
                        <a:rPr lang="en-GB" dirty="0"/>
                        <a:t>Presentation</a:t>
                      </a:r>
                    </a:p>
                    <a:p>
                      <a:r>
                        <a:rPr lang="en-GB" dirty="0"/>
                        <a:t>I.T</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816682631"/>
                  </a:ext>
                </a:extLst>
              </a:tr>
              <a:tr h="732519">
                <a:tc>
                  <a:txBody>
                    <a:bodyPr/>
                    <a:lstStyle/>
                    <a:p>
                      <a:r>
                        <a:rPr lang="en-GB" dirty="0"/>
                        <a:t>Attitude/values</a:t>
                      </a:r>
                    </a:p>
                  </a:txBody>
                  <a:tcPr/>
                </a:tc>
                <a:tc>
                  <a:txBody>
                    <a:bodyPr/>
                    <a:lstStyle/>
                    <a:p>
                      <a:r>
                        <a:rPr lang="en-GB" dirty="0"/>
                        <a:t>Going the extra mile</a:t>
                      </a:r>
                    </a:p>
                    <a:p>
                      <a:r>
                        <a:rPr lang="en-GB" dirty="0"/>
                        <a:t>Equality &amp; Diversity</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822419886"/>
                  </a:ext>
                </a:extLst>
              </a:tr>
              <a:tr h="540141">
                <a:tc>
                  <a:txBody>
                    <a:bodyPr/>
                    <a:lstStyle/>
                    <a:p>
                      <a:r>
                        <a:rPr lang="en-GB" dirty="0"/>
                        <a:t>Organisational/team fit</a:t>
                      </a:r>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3544647862"/>
                  </a:ext>
                </a:extLst>
              </a:tr>
            </a:tbl>
          </a:graphicData>
        </a:graphic>
      </p:graphicFrame>
    </p:spTree>
    <p:extLst>
      <p:ext uri="{BB962C8B-B14F-4D97-AF65-F5344CB8AC3E}">
        <p14:creationId xmlns:p14="http://schemas.microsoft.com/office/powerpoint/2010/main" val="14078232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99790-8D24-4684-9012-099E6E25D361}"/>
              </a:ext>
            </a:extLst>
          </p:cNvPr>
          <p:cNvSpPr>
            <a:spLocks noGrp="1"/>
          </p:cNvSpPr>
          <p:nvPr>
            <p:ph type="title"/>
          </p:nvPr>
        </p:nvSpPr>
        <p:spPr/>
        <p:txBody>
          <a:bodyPr>
            <a:normAutofit/>
          </a:bodyPr>
          <a:lstStyle/>
          <a:p>
            <a:r>
              <a:rPr lang="en-GB" dirty="0"/>
              <a:t>Performing Well: Interview Questions</a:t>
            </a:r>
          </a:p>
        </p:txBody>
      </p:sp>
      <p:sp>
        <p:nvSpPr>
          <p:cNvPr id="3" name="Content Placeholder 2">
            <a:extLst>
              <a:ext uri="{FF2B5EF4-FFF2-40B4-BE49-F238E27FC236}">
                <a16:creationId xmlns:a16="http://schemas.microsoft.com/office/drawing/2014/main" id="{00FD285C-E3C8-470D-A509-C9819DA2FAC9}"/>
              </a:ext>
            </a:extLst>
          </p:cNvPr>
          <p:cNvSpPr>
            <a:spLocks noGrp="1"/>
          </p:cNvSpPr>
          <p:nvPr>
            <p:ph idx="1"/>
          </p:nvPr>
        </p:nvSpPr>
        <p:spPr/>
        <p:txBody>
          <a:bodyPr>
            <a:normAutofit/>
          </a:bodyPr>
          <a:lstStyle/>
          <a:p>
            <a:pPr marL="0" indent="0">
              <a:buNone/>
            </a:pPr>
            <a:r>
              <a:rPr lang="en-GB" sz="3600" dirty="0"/>
              <a:t>Question types:</a:t>
            </a:r>
          </a:p>
          <a:p>
            <a:pPr lvl="1"/>
            <a:r>
              <a:rPr lang="en-GB" sz="3200" dirty="0"/>
              <a:t>Open questions</a:t>
            </a:r>
          </a:p>
          <a:p>
            <a:pPr lvl="1"/>
            <a:r>
              <a:rPr lang="en-GB" sz="3200" dirty="0"/>
              <a:t>Probing questions</a:t>
            </a:r>
          </a:p>
          <a:p>
            <a:pPr lvl="1"/>
            <a:r>
              <a:rPr lang="en-GB" sz="3200" dirty="0"/>
              <a:t>Closed questions</a:t>
            </a:r>
          </a:p>
          <a:p>
            <a:pPr lvl="1"/>
            <a:r>
              <a:rPr lang="en-GB" sz="3200" dirty="0"/>
              <a:t>Leading questions</a:t>
            </a:r>
          </a:p>
          <a:p>
            <a:pPr lvl="1"/>
            <a:r>
              <a:rPr lang="en-GB" sz="3200" dirty="0"/>
              <a:t>Hypothetical questions</a:t>
            </a:r>
          </a:p>
          <a:p>
            <a:pPr lvl="1"/>
            <a:r>
              <a:rPr lang="en-GB" sz="3200" dirty="0"/>
              <a:t>Behavioural questions</a:t>
            </a:r>
            <a:endParaRPr lang="en-GB" dirty="0"/>
          </a:p>
        </p:txBody>
      </p:sp>
      <p:pic>
        <p:nvPicPr>
          <p:cNvPr id="1026"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8144" y="2557462"/>
            <a:ext cx="1905000" cy="17430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68225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8DFAF-5214-4CBC-AFA9-469522C2F2AB}"/>
              </a:ext>
            </a:extLst>
          </p:cNvPr>
          <p:cNvSpPr>
            <a:spLocks noGrp="1"/>
          </p:cNvSpPr>
          <p:nvPr>
            <p:ph type="title"/>
          </p:nvPr>
        </p:nvSpPr>
        <p:spPr/>
        <p:txBody>
          <a:bodyPr/>
          <a:lstStyle/>
          <a:p>
            <a:r>
              <a:rPr lang="en-GB" dirty="0"/>
              <a:t>Giving Good Answers</a:t>
            </a:r>
          </a:p>
        </p:txBody>
      </p:sp>
      <p:sp>
        <p:nvSpPr>
          <p:cNvPr id="3" name="Content Placeholder 2">
            <a:extLst>
              <a:ext uri="{FF2B5EF4-FFF2-40B4-BE49-F238E27FC236}">
                <a16:creationId xmlns:a16="http://schemas.microsoft.com/office/drawing/2014/main" id="{BBE2BAB9-BC05-400F-9095-2D768B20DE88}"/>
              </a:ext>
            </a:extLst>
          </p:cNvPr>
          <p:cNvSpPr>
            <a:spLocks noGrp="1"/>
          </p:cNvSpPr>
          <p:nvPr>
            <p:ph idx="1"/>
          </p:nvPr>
        </p:nvSpPr>
        <p:spPr/>
        <p:txBody>
          <a:bodyPr>
            <a:normAutofit/>
          </a:bodyPr>
          <a:lstStyle/>
          <a:p>
            <a:r>
              <a:rPr lang="en-GB" dirty="0"/>
              <a:t>A good answer ‘… is one which provides convincing evidence to an interviewer that you have the capability and potential to do what is needed in the job’.</a:t>
            </a:r>
          </a:p>
          <a:p>
            <a:r>
              <a:rPr lang="en-GB" dirty="0"/>
              <a:t>S.T.A.R.</a:t>
            </a:r>
          </a:p>
          <a:p>
            <a:pPr lvl="1"/>
            <a:r>
              <a:rPr lang="en-GB" b="1" dirty="0"/>
              <a:t>S</a:t>
            </a:r>
            <a:r>
              <a:rPr lang="en-GB" dirty="0"/>
              <a:t>ituation: What was happening?</a:t>
            </a:r>
          </a:p>
          <a:p>
            <a:pPr lvl="1"/>
            <a:r>
              <a:rPr lang="en-GB" b="1" dirty="0"/>
              <a:t>T</a:t>
            </a:r>
            <a:r>
              <a:rPr lang="en-GB" dirty="0"/>
              <a:t>ask: What needed to be done?</a:t>
            </a:r>
          </a:p>
          <a:p>
            <a:pPr lvl="1"/>
            <a:r>
              <a:rPr lang="en-GB" b="1" dirty="0"/>
              <a:t>A</a:t>
            </a:r>
            <a:r>
              <a:rPr lang="en-GB" dirty="0"/>
              <a:t>ction: What did you do?</a:t>
            </a:r>
          </a:p>
          <a:p>
            <a:pPr lvl="1"/>
            <a:r>
              <a:rPr lang="en-GB" b="1" dirty="0"/>
              <a:t>R</a:t>
            </a:r>
            <a:r>
              <a:rPr lang="en-GB" dirty="0"/>
              <a:t>esult: What was the impact?</a:t>
            </a:r>
          </a:p>
          <a:p>
            <a:pPr lvl="1"/>
            <a:r>
              <a:rPr lang="en-GB" dirty="0">
                <a:hlinkClick r:id="rId2"/>
              </a:rPr>
              <a:t>Video on STAR METHOD</a:t>
            </a:r>
            <a:endParaRPr lang="en-GB" dirty="0"/>
          </a:p>
        </p:txBody>
      </p:sp>
      <p:pic>
        <p:nvPicPr>
          <p:cNvPr id="4098" name="Picture 2" descr="See the source image"/>
          <p:cNvPicPr>
            <a:picLocks noChangeAspect="1" noChangeArrowheads="1"/>
          </p:cNvPicPr>
          <p:nvPr/>
        </p:nvPicPr>
        <p:blipFill rotWithShape="1">
          <a:blip r:embed="rId3">
            <a:duotone>
              <a:schemeClr val="accent2">
                <a:shade val="45000"/>
                <a:satMod val="135000"/>
              </a:schemeClr>
              <a:prstClr val="white"/>
            </a:duotone>
            <a:extLst>
              <a:ext uri="{28A0092B-C50C-407E-A947-70E740481C1C}">
                <a14:useLocalDpi xmlns:a14="http://schemas.microsoft.com/office/drawing/2010/main" val="0"/>
              </a:ext>
            </a:extLst>
          </a:blip>
          <a:srcRect b="14269"/>
          <a:stretch/>
        </p:blipFill>
        <p:spPr bwMode="auto">
          <a:xfrm>
            <a:off x="5772150" y="3068960"/>
            <a:ext cx="2743200" cy="15841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37378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47AD0-4563-4462-B682-3D3969DC90E3}"/>
              </a:ext>
            </a:extLst>
          </p:cNvPr>
          <p:cNvSpPr>
            <a:spLocks noGrp="1"/>
          </p:cNvSpPr>
          <p:nvPr>
            <p:ph type="title"/>
          </p:nvPr>
        </p:nvSpPr>
        <p:spPr/>
        <p:txBody>
          <a:bodyPr>
            <a:normAutofit/>
          </a:bodyPr>
          <a:lstStyle/>
          <a:p>
            <a:pPr algn="ctr"/>
            <a:r>
              <a:rPr lang="en-GB" dirty="0"/>
              <a:t>Knowing Your Strengths and Weaknesses</a:t>
            </a:r>
          </a:p>
        </p:txBody>
      </p:sp>
      <p:sp>
        <p:nvSpPr>
          <p:cNvPr id="3" name="Content Placeholder 2">
            <a:extLst>
              <a:ext uri="{FF2B5EF4-FFF2-40B4-BE49-F238E27FC236}">
                <a16:creationId xmlns:a16="http://schemas.microsoft.com/office/drawing/2014/main" id="{300A530A-217D-4517-8D0A-E3F63D0DCE9F}"/>
              </a:ext>
            </a:extLst>
          </p:cNvPr>
          <p:cNvSpPr>
            <a:spLocks noGrp="1"/>
          </p:cNvSpPr>
          <p:nvPr>
            <p:ph idx="1"/>
          </p:nvPr>
        </p:nvSpPr>
        <p:spPr/>
        <p:txBody>
          <a:bodyPr>
            <a:normAutofit/>
          </a:bodyPr>
          <a:lstStyle/>
          <a:p>
            <a:pPr lvl="0"/>
            <a:r>
              <a:rPr lang="en-GB" dirty="0"/>
              <a:t>Consider your relevant strengths and weaknesses carefully, based on the job you are applying for.</a:t>
            </a:r>
          </a:p>
          <a:p>
            <a:pPr lvl="0"/>
            <a:r>
              <a:rPr lang="en-GB" dirty="0">
                <a:solidFill>
                  <a:srgbClr val="7030A0"/>
                </a:solidFill>
              </a:rPr>
              <a:t>Discuss examples of when you have used your strengths.</a:t>
            </a:r>
          </a:p>
          <a:p>
            <a:pPr lvl="0"/>
            <a:r>
              <a:rPr lang="en-GB" dirty="0"/>
              <a:t>Identify weaknesses that you can develop, and give examples of when you have developed those skills.</a:t>
            </a:r>
          </a:p>
          <a:p>
            <a:r>
              <a:rPr lang="en-GB" dirty="0">
                <a:solidFill>
                  <a:srgbClr val="7030A0"/>
                </a:solidFill>
              </a:rPr>
              <a:t>Answer honestly, but in a manner which shows some humility. Even if you are graduating with an MBA, you will still have something to learn</a:t>
            </a:r>
          </a:p>
          <a:p>
            <a:endParaRPr lang="en-GB" dirty="0"/>
          </a:p>
        </p:txBody>
      </p:sp>
    </p:spTree>
    <p:extLst>
      <p:ext uri="{BB962C8B-B14F-4D97-AF65-F5344CB8AC3E}">
        <p14:creationId xmlns:p14="http://schemas.microsoft.com/office/powerpoint/2010/main" val="23767065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DE710-BF50-4592-A340-AFF6AB2D27FC}"/>
              </a:ext>
            </a:extLst>
          </p:cNvPr>
          <p:cNvSpPr>
            <a:spLocks noGrp="1"/>
          </p:cNvSpPr>
          <p:nvPr>
            <p:ph type="title"/>
          </p:nvPr>
        </p:nvSpPr>
        <p:spPr/>
        <p:txBody>
          <a:bodyPr/>
          <a:lstStyle/>
          <a:p>
            <a:r>
              <a:rPr lang="en-GB" dirty="0"/>
              <a:t>Giving Good Answers (Cont.)</a:t>
            </a:r>
          </a:p>
        </p:txBody>
      </p:sp>
      <p:sp>
        <p:nvSpPr>
          <p:cNvPr id="3" name="Content Placeholder 2">
            <a:extLst>
              <a:ext uri="{FF2B5EF4-FFF2-40B4-BE49-F238E27FC236}">
                <a16:creationId xmlns:a16="http://schemas.microsoft.com/office/drawing/2014/main" id="{78383B62-FDD0-4E24-9B24-816DD586144D}"/>
              </a:ext>
            </a:extLst>
          </p:cNvPr>
          <p:cNvSpPr>
            <a:spLocks noGrp="1"/>
          </p:cNvSpPr>
          <p:nvPr>
            <p:ph idx="1"/>
          </p:nvPr>
        </p:nvSpPr>
        <p:spPr/>
        <p:txBody>
          <a:bodyPr>
            <a:normAutofit/>
          </a:bodyPr>
          <a:lstStyle/>
          <a:p>
            <a:pPr lvl="0"/>
            <a:r>
              <a:rPr lang="en-GB" dirty="0"/>
              <a:t>Keep your answers comprehensive but brief</a:t>
            </a:r>
          </a:p>
          <a:p>
            <a:pPr lvl="0"/>
            <a:r>
              <a:rPr lang="en-GB" dirty="0"/>
              <a:t>Watch the speed of your speech</a:t>
            </a:r>
          </a:p>
          <a:p>
            <a:pPr lvl="0"/>
            <a:r>
              <a:rPr lang="en-GB" dirty="0"/>
              <a:t>Imagine the issues you might face in doing the job, and prepare examples of how you might handle those issues in the workplace</a:t>
            </a:r>
          </a:p>
          <a:p>
            <a:pPr lvl="0"/>
            <a:r>
              <a:rPr lang="en-GB" dirty="0"/>
              <a:t>Focus on </a:t>
            </a:r>
            <a:r>
              <a:rPr lang="en-GB" i="1" dirty="0"/>
              <a:t>your</a:t>
            </a:r>
            <a:r>
              <a:rPr lang="en-GB" dirty="0"/>
              <a:t> contribution to group activities</a:t>
            </a:r>
          </a:p>
          <a:p>
            <a:r>
              <a:rPr lang="en-GB" dirty="0"/>
              <a:t>Be honest</a:t>
            </a:r>
          </a:p>
          <a:p>
            <a:r>
              <a:rPr lang="en-GB" dirty="0"/>
              <a:t>Give relevant answers</a:t>
            </a:r>
          </a:p>
        </p:txBody>
      </p:sp>
    </p:spTree>
    <p:extLst>
      <p:ext uri="{BB962C8B-B14F-4D97-AF65-F5344CB8AC3E}">
        <p14:creationId xmlns:p14="http://schemas.microsoft.com/office/powerpoint/2010/main" val="34663013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B1E20-A286-484E-A8A6-358EA8F74575}"/>
              </a:ext>
            </a:extLst>
          </p:cNvPr>
          <p:cNvSpPr>
            <a:spLocks noGrp="1"/>
          </p:cNvSpPr>
          <p:nvPr>
            <p:ph type="title"/>
          </p:nvPr>
        </p:nvSpPr>
        <p:spPr/>
        <p:txBody>
          <a:bodyPr/>
          <a:lstStyle/>
          <a:p>
            <a:pPr algn="ctr"/>
            <a:r>
              <a:rPr lang="en-GB" dirty="0"/>
              <a:t>Interview questions</a:t>
            </a:r>
          </a:p>
        </p:txBody>
      </p:sp>
      <p:sp>
        <p:nvSpPr>
          <p:cNvPr id="3" name="Content Placeholder 2">
            <a:extLst>
              <a:ext uri="{FF2B5EF4-FFF2-40B4-BE49-F238E27FC236}">
                <a16:creationId xmlns:a16="http://schemas.microsoft.com/office/drawing/2014/main" id="{973D6881-FE27-4618-A1C4-2484D532B5C8}"/>
              </a:ext>
            </a:extLst>
          </p:cNvPr>
          <p:cNvSpPr>
            <a:spLocks noGrp="1"/>
          </p:cNvSpPr>
          <p:nvPr>
            <p:ph idx="1"/>
          </p:nvPr>
        </p:nvSpPr>
        <p:spPr>
          <a:xfrm>
            <a:off x="395536" y="1268760"/>
            <a:ext cx="7886700" cy="4351338"/>
          </a:xfrm>
        </p:spPr>
        <p:txBody>
          <a:bodyPr/>
          <a:lstStyle/>
          <a:p>
            <a:r>
              <a:rPr lang="en-GB" dirty="0"/>
              <a:t>Related to application or CV</a:t>
            </a:r>
          </a:p>
          <a:p>
            <a:r>
              <a:rPr lang="en-GB" dirty="0"/>
              <a:t>Around themes of essential criterion</a:t>
            </a:r>
          </a:p>
          <a:p>
            <a:r>
              <a:rPr lang="en-GB" dirty="0"/>
              <a:t>Need examples of implementation of the essential criterion</a:t>
            </a:r>
          </a:p>
        </p:txBody>
      </p:sp>
      <p:pic>
        <p:nvPicPr>
          <p:cNvPr id="5" name="Picture 4">
            <a:extLst>
              <a:ext uri="{FF2B5EF4-FFF2-40B4-BE49-F238E27FC236}">
                <a16:creationId xmlns:a16="http://schemas.microsoft.com/office/drawing/2014/main" id="{6B9F5B0E-4F7D-4A7A-A69D-970F1D50A3E7}"/>
              </a:ext>
            </a:extLst>
          </p:cNvPr>
          <p:cNvPicPr>
            <a:picLocks noChangeAspect="1"/>
          </p:cNvPicPr>
          <p:nvPr/>
        </p:nvPicPr>
        <p:blipFill>
          <a:blip r:embed="rId2"/>
          <a:stretch>
            <a:fillRect/>
          </a:stretch>
        </p:blipFill>
        <p:spPr>
          <a:xfrm>
            <a:off x="755576" y="2564905"/>
            <a:ext cx="6012160" cy="4032448"/>
          </a:xfrm>
          <a:prstGeom prst="rect">
            <a:avLst/>
          </a:prstGeom>
        </p:spPr>
      </p:pic>
    </p:spTree>
    <p:extLst>
      <p:ext uri="{BB962C8B-B14F-4D97-AF65-F5344CB8AC3E}">
        <p14:creationId xmlns:p14="http://schemas.microsoft.com/office/powerpoint/2010/main" val="563541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F227C-6B22-4414-B09A-6C6E08EB6541}"/>
              </a:ext>
            </a:extLst>
          </p:cNvPr>
          <p:cNvSpPr>
            <a:spLocks noGrp="1"/>
          </p:cNvSpPr>
          <p:nvPr>
            <p:ph type="title"/>
          </p:nvPr>
        </p:nvSpPr>
        <p:spPr/>
        <p:txBody>
          <a:bodyPr>
            <a:normAutofit/>
          </a:bodyPr>
          <a:lstStyle/>
          <a:p>
            <a:pPr algn="ctr"/>
            <a:r>
              <a:rPr lang="en-GB" dirty="0"/>
              <a:t>Potential Work-related Issues to Ask About</a:t>
            </a:r>
          </a:p>
        </p:txBody>
      </p:sp>
      <p:sp>
        <p:nvSpPr>
          <p:cNvPr id="3" name="Content Placeholder 2">
            <a:extLst>
              <a:ext uri="{FF2B5EF4-FFF2-40B4-BE49-F238E27FC236}">
                <a16:creationId xmlns:a16="http://schemas.microsoft.com/office/drawing/2014/main" id="{E5CCCCEC-6F93-43F5-9525-CF8DC3CAAA61}"/>
              </a:ext>
            </a:extLst>
          </p:cNvPr>
          <p:cNvSpPr>
            <a:spLocks noGrp="1"/>
          </p:cNvSpPr>
          <p:nvPr>
            <p:ph idx="1"/>
          </p:nvPr>
        </p:nvSpPr>
        <p:spPr/>
        <p:txBody>
          <a:bodyPr>
            <a:normAutofit/>
          </a:bodyPr>
          <a:lstStyle/>
          <a:p>
            <a:pPr lvl="0"/>
            <a:r>
              <a:rPr lang="en-GB" dirty="0"/>
              <a:t>What kind of training might I receive?</a:t>
            </a:r>
          </a:p>
          <a:p>
            <a:pPr lvl="0"/>
            <a:r>
              <a:rPr lang="en-GB" dirty="0"/>
              <a:t>What assistance is available for me in terms of induction?</a:t>
            </a:r>
          </a:p>
          <a:p>
            <a:pPr lvl="0"/>
            <a:r>
              <a:rPr lang="en-GB" dirty="0"/>
              <a:t>Would I be working with a team or largely independently?</a:t>
            </a:r>
          </a:p>
          <a:p>
            <a:pPr lvl="0"/>
            <a:r>
              <a:rPr lang="en-GB" dirty="0"/>
              <a:t>How formal are relationships between junior and senior management?</a:t>
            </a:r>
          </a:p>
          <a:p>
            <a:pPr lvl="0"/>
            <a:r>
              <a:rPr lang="en-GB" dirty="0"/>
              <a:t>How resistant are people to change in your organisation?</a:t>
            </a:r>
          </a:p>
          <a:p>
            <a:r>
              <a:rPr lang="en-GB" dirty="0"/>
              <a:t>How would my performance in the job be evaluated?</a:t>
            </a:r>
          </a:p>
          <a:p>
            <a:endParaRPr lang="en-GB" dirty="0"/>
          </a:p>
        </p:txBody>
      </p:sp>
    </p:spTree>
    <p:extLst>
      <p:ext uri="{BB962C8B-B14F-4D97-AF65-F5344CB8AC3E}">
        <p14:creationId xmlns:p14="http://schemas.microsoft.com/office/powerpoint/2010/main" val="6845500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9DD77-ECE3-4FFC-A747-E8BD5BC2BDD2}"/>
              </a:ext>
            </a:extLst>
          </p:cNvPr>
          <p:cNvSpPr>
            <a:spLocks noGrp="1"/>
          </p:cNvSpPr>
          <p:nvPr>
            <p:ph type="title"/>
          </p:nvPr>
        </p:nvSpPr>
        <p:spPr/>
        <p:txBody>
          <a:bodyPr/>
          <a:lstStyle/>
          <a:p>
            <a:r>
              <a:rPr lang="en-GB" dirty="0"/>
              <a:t>Why many presentations fail</a:t>
            </a:r>
          </a:p>
        </p:txBody>
      </p:sp>
      <p:sp>
        <p:nvSpPr>
          <p:cNvPr id="3" name="Content Placeholder 2">
            <a:extLst>
              <a:ext uri="{FF2B5EF4-FFF2-40B4-BE49-F238E27FC236}">
                <a16:creationId xmlns:a16="http://schemas.microsoft.com/office/drawing/2014/main" id="{33780551-7719-493D-B69A-8A6EC12EDD25}"/>
              </a:ext>
            </a:extLst>
          </p:cNvPr>
          <p:cNvSpPr>
            <a:spLocks noGrp="1"/>
          </p:cNvSpPr>
          <p:nvPr>
            <p:ph idx="1"/>
          </p:nvPr>
        </p:nvSpPr>
        <p:spPr>
          <a:xfrm>
            <a:off x="107504" y="1961233"/>
            <a:ext cx="7886700" cy="4351338"/>
          </a:xfrm>
        </p:spPr>
        <p:txBody>
          <a:bodyPr>
            <a:normAutofit/>
          </a:bodyPr>
          <a:lstStyle/>
          <a:p>
            <a:pPr marL="514350" indent="-514350">
              <a:buFont typeface="+mj-lt"/>
              <a:buAutoNum type="arabicPeriod"/>
            </a:pPr>
            <a:r>
              <a:rPr lang="en-GB" b="1" dirty="0">
                <a:solidFill>
                  <a:srgbClr val="0070C0"/>
                </a:solidFill>
              </a:rPr>
              <a:t>Preparation</a:t>
            </a:r>
            <a:r>
              <a:rPr lang="en-GB" dirty="0"/>
              <a:t>: or rather, lack of! Didn’t take account of the: -</a:t>
            </a:r>
          </a:p>
          <a:p>
            <a:pPr marL="0" indent="0">
              <a:buNone/>
            </a:pPr>
            <a:endParaRPr lang="en-GB" dirty="0"/>
          </a:p>
          <a:p>
            <a:pPr lvl="2"/>
            <a:r>
              <a:rPr lang="en-GB" dirty="0"/>
              <a:t>Location/ Room</a:t>
            </a:r>
          </a:p>
          <a:p>
            <a:pPr lvl="2"/>
            <a:r>
              <a:rPr lang="en-GB" dirty="0"/>
              <a:t>Audience</a:t>
            </a:r>
          </a:p>
          <a:p>
            <a:pPr lvl="2"/>
            <a:r>
              <a:rPr lang="en-GB" dirty="0"/>
              <a:t>Look at own job application prior to interview</a:t>
            </a:r>
          </a:p>
          <a:p>
            <a:pPr lvl="2"/>
            <a:r>
              <a:rPr lang="en-GB" dirty="0"/>
              <a:t>Read job description again</a:t>
            </a:r>
          </a:p>
          <a:p>
            <a:pPr lvl="2"/>
            <a:r>
              <a:rPr lang="en-GB" dirty="0"/>
              <a:t>Research on organisation</a:t>
            </a:r>
          </a:p>
          <a:p>
            <a:pPr lvl="2"/>
            <a:r>
              <a:rPr lang="en-GB" dirty="0"/>
              <a:t>Research team</a:t>
            </a:r>
          </a:p>
          <a:p>
            <a:pPr lvl="2"/>
            <a:r>
              <a:rPr lang="en-GB" dirty="0"/>
              <a:t>Practice</a:t>
            </a:r>
          </a:p>
          <a:p>
            <a:pPr marL="685800" lvl="2" indent="0">
              <a:buNone/>
            </a:pPr>
            <a:endParaRPr lang="en-GB" dirty="0"/>
          </a:p>
        </p:txBody>
      </p:sp>
      <p:pic>
        <p:nvPicPr>
          <p:cNvPr id="5122" name="Picture 2" descr="See the source image"/>
          <p:cNvPicPr>
            <a:picLocks noChangeAspect="1" noChangeArrowheads="1"/>
          </p:cNvPicPr>
          <p:nvPr/>
        </p:nvPicPr>
        <p:blipFill rotWithShape="1">
          <a:blip r:embed="rId3">
            <a:extLst>
              <a:ext uri="{28A0092B-C50C-407E-A947-70E740481C1C}">
                <a14:useLocalDpi xmlns:a14="http://schemas.microsoft.com/office/drawing/2010/main" val="0"/>
              </a:ext>
            </a:extLst>
          </a:blip>
          <a:srcRect b="7134"/>
          <a:stretch/>
        </p:blipFill>
        <p:spPr bwMode="auto">
          <a:xfrm>
            <a:off x="6660232" y="2420888"/>
            <a:ext cx="1714500" cy="17160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95455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F8AD4-F3E3-4B19-B69D-38CA42DD4F79}"/>
              </a:ext>
            </a:extLst>
          </p:cNvPr>
          <p:cNvSpPr>
            <a:spLocks noGrp="1"/>
          </p:cNvSpPr>
          <p:nvPr>
            <p:ph type="title"/>
          </p:nvPr>
        </p:nvSpPr>
        <p:spPr>
          <a:xfrm>
            <a:off x="323528" y="404664"/>
            <a:ext cx="7886700" cy="1325563"/>
          </a:xfrm>
        </p:spPr>
        <p:txBody>
          <a:bodyPr/>
          <a:lstStyle/>
          <a:p>
            <a:r>
              <a:rPr lang="en-GB" dirty="0"/>
              <a:t>Why many presentations fail</a:t>
            </a:r>
          </a:p>
        </p:txBody>
      </p:sp>
      <p:sp>
        <p:nvSpPr>
          <p:cNvPr id="3" name="Content Placeholder 2">
            <a:extLst>
              <a:ext uri="{FF2B5EF4-FFF2-40B4-BE49-F238E27FC236}">
                <a16:creationId xmlns:a16="http://schemas.microsoft.com/office/drawing/2014/main" id="{B6B17E14-883E-4D46-8A4E-2DE315EE8EA5}"/>
              </a:ext>
            </a:extLst>
          </p:cNvPr>
          <p:cNvSpPr>
            <a:spLocks noGrp="1"/>
          </p:cNvSpPr>
          <p:nvPr>
            <p:ph idx="1"/>
          </p:nvPr>
        </p:nvSpPr>
        <p:spPr>
          <a:xfrm>
            <a:off x="107504" y="1500361"/>
            <a:ext cx="8574124" cy="4056186"/>
          </a:xfrm>
        </p:spPr>
        <p:txBody>
          <a:bodyPr>
            <a:normAutofit/>
          </a:bodyPr>
          <a:lstStyle/>
          <a:p>
            <a:pPr marL="457200" indent="-457200">
              <a:buAutoNum type="arabicPeriod" startAt="2"/>
            </a:pPr>
            <a:r>
              <a:rPr lang="en-GB" b="1" dirty="0">
                <a:solidFill>
                  <a:srgbClr val="FF0000"/>
                </a:solidFill>
              </a:rPr>
              <a:t>Emotions</a:t>
            </a:r>
            <a:r>
              <a:rPr lang="en-GB" dirty="0"/>
              <a:t>: getting the better of you...</a:t>
            </a:r>
            <a:r>
              <a:rPr lang="en-GB" i="1" dirty="0"/>
              <a:t>nerves</a:t>
            </a:r>
          </a:p>
          <a:p>
            <a:pPr marL="0" indent="0">
              <a:buNone/>
            </a:pPr>
            <a:endParaRPr lang="en-GB" i="1" dirty="0"/>
          </a:p>
          <a:p>
            <a:pPr lvl="2"/>
            <a:r>
              <a:rPr lang="en-GB" dirty="0"/>
              <a:t>Stuttering</a:t>
            </a:r>
          </a:p>
          <a:p>
            <a:pPr lvl="2"/>
            <a:r>
              <a:rPr lang="en-GB" dirty="0"/>
              <a:t>Mumbling</a:t>
            </a:r>
          </a:p>
          <a:p>
            <a:pPr lvl="2"/>
            <a:r>
              <a:rPr lang="en-GB" dirty="0"/>
              <a:t>Racing</a:t>
            </a:r>
          </a:p>
          <a:p>
            <a:pPr lvl="2"/>
            <a:r>
              <a:rPr lang="en-GB" dirty="0"/>
              <a:t>Lack of clarity and volume</a:t>
            </a:r>
          </a:p>
          <a:p>
            <a:pPr lvl="2"/>
            <a:r>
              <a:rPr lang="en-GB" dirty="0"/>
              <a:t>Looking down/no eye contact</a:t>
            </a:r>
          </a:p>
          <a:p>
            <a:pPr lvl="2"/>
            <a:r>
              <a:rPr lang="en-GB" dirty="0"/>
              <a:t>Lack of confidence</a:t>
            </a:r>
          </a:p>
          <a:p>
            <a:pPr marL="685800" lvl="2" indent="0">
              <a:buNone/>
            </a:pPr>
            <a:endParaRPr lang="en-GB" dirty="0"/>
          </a:p>
          <a:p>
            <a:pPr marL="457200" lvl="1" indent="0">
              <a:buNone/>
            </a:pPr>
            <a:r>
              <a:rPr lang="en-GB" dirty="0"/>
              <a:t>Practice, and more practice, coupled with </a:t>
            </a:r>
            <a:r>
              <a:rPr lang="en-GB" b="1" i="1" dirty="0">
                <a:solidFill>
                  <a:srgbClr val="FF0000"/>
                </a:solidFill>
              </a:rPr>
              <a:t>thorough preparation builds confidence and success</a:t>
            </a:r>
          </a:p>
          <a:p>
            <a:endParaRPr lang="en-GB" dirty="0"/>
          </a:p>
        </p:txBody>
      </p:sp>
      <p:pic>
        <p:nvPicPr>
          <p:cNvPr id="6146" name="Picture 2" descr="See the source imag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44208" y="2039241"/>
            <a:ext cx="2140644" cy="16041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23828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FA055-5341-4BCB-BA69-3210893460DF}"/>
              </a:ext>
            </a:extLst>
          </p:cNvPr>
          <p:cNvSpPr>
            <a:spLocks noGrp="1"/>
          </p:cNvSpPr>
          <p:nvPr>
            <p:ph type="title"/>
          </p:nvPr>
        </p:nvSpPr>
        <p:spPr/>
        <p:txBody>
          <a:bodyPr/>
          <a:lstStyle/>
          <a:p>
            <a:r>
              <a:rPr lang="en-GB" dirty="0"/>
              <a:t>General Behaviour at Interviews</a:t>
            </a:r>
          </a:p>
        </p:txBody>
      </p:sp>
      <p:sp>
        <p:nvSpPr>
          <p:cNvPr id="3" name="Content Placeholder 2">
            <a:extLst>
              <a:ext uri="{FF2B5EF4-FFF2-40B4-BE49-F238E27FC236}">
                <a16:creationId xmlns:a16="http://schemas.microsoft.com/office/drawing/2014/main" id="{F925C416-93D6-4887-B87F-7211983A36B8}"/>
              </a:ext>
            </a:extLst>
          </p:cNvPr>
          <p:cNvSpPr>
            <a:spLocks noGrp="1"/>
          </p:cNvSpPr>
          <p:nvPr>
            <p:ph idx="1"/>
          </p:nvPr>
        </p:nvSpPr>
        <p:spPr/>
        <p:txBody>
          <a:bodyPr>
            <a:normAutofit/>
          </a:bodyPr>
          <a:lstStyle/>
          <a:p>
            <a:r>
              <a:rPr lang="en-GB" dirty="0"/>
              <a:t>Dress smartly</a:t>
            </a:r>
          </a:p>
          <a:p>
            <a:r>
              <a:rPr lang="en-GB" dirty="0"/>
              <a:t>Go to the bathroom before the interview</a:t>
            </a:r>
          </a:p>
          <a:p>
            <a:r>
              <a:rPr lang="en-GB" dirty="0"/>
              <a:t>Use formal language</a:t>
            </a:r>
          </a:p>
          <a:p>
            <a:r>
              <a:rPr lang="en-GB" dirty="0"/>
              <a:t>Maintain eye contact</a:t>
            </a:r>
          </a:p>
          <a:p>
            <a:r>
              <a:rPr lang="en-GB" dirty="0"/>
              <a:t>Communicate effectively (paralinguistic, non-verbal behaviours and language) and respond appropriately to the interviewer</a:t>
            </a:r>
          </a:p>
          <a:p>
            <a:r>
              <a:rPr lang="en-GB" dirty="0"/>
              <a:t>Sit upright and lean forward</a:t>
            </a:r>
          </a:p>
          <a:p>
            <a:r>
              <a:rPr lang="en-GB" dirty="0"/>
              <a:t>Prepare some questions</a:t>
            </a:r>
          </a:p>
          <a:p>
            <a:r>
              <a:rPr lang="en-GB" dirty="0"/>
              <a:t>Turn your phone off</a:t>
            </a:r>
          </a:p>
        </p:txBody>
      </p:sp>
    </p:spTree>
    <p:extLst>
      <p:ext uri="{BB962C8B-B14F-4D97-AF65-F5344CB8AC3E}">
        <p14:creationId xmlns:p14="http://schemas.microsoft.com/office/powerpoint/2010/main" val="18845359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2B5BE-E8C4-4114-A49B-9EC8E5420CB9}"/>
              </a:ext>
            </a:extLst>
          </p:cNvPr>
          <p:cNvSpPr>
            <a:spLocks noGrp="1"/>
          </p:cNvSpPr>
          <p:nvPr>
            <p:ph type="title"/>
          </p:nvPr>
        </p:nvSpPr>
        <p:spPr/>
        <p:txBody>
          <a:bodyPr/>
          <a:lstStyle/>
          <a:p>
            <a:r>
              <a:rPr lang="en-GB" dirty="0"/>
              <a:t>After the whole process is over…</a:t>
            </a:r>
          </a:p>
        </p:txBody>
      </p:sp>
      <p:sp>
        <p:nvSpPr>
          <p:cNvPr id="7" name="TextBox 6">
            <a:extLst>
              <a:ext uri="{FF2B5EF4-FFF2-40B4-BE49-F238E27FC236}">
                <a16:creationId xmlns:a16="http://schemas.microsoft.com/office/drawing/2014/main" id="{C651D512-A7D0-4709-AEAB-57038E187DF3}"/>
              </a:ext>
            </a:extLst>
          </p:cNvPr>
          <p:cNvSpPr txBox="1"/>
          <p:nvPr/>
        </p:nvSpPr>
        <p:spPr>
          <a:xfrm>
            <a:off x="971600" y="1556792"/>
            <a:ext cx="4088850" cy="4216539"/>
          </a:xfrm>
          <a:prstGeom prst="rect">
            <a:avLst/>
          </a:prstGeom>
          <a:noFill/>
        </p:spPr>
        <p:txBody>
          <a:bodyPr wrap="square" rtlCol="0">
            <a:spAutoFit/>
          </a:bodyPr>
          <a:lstStyle/>
          <a:p>
            <a:r>
              <a:rPr lang="en-GB" sz="2800" b="1" i="1" dirty="0">
                <a:solidFill>
                  <a:srgbClr val="7030A0"/>
                </a:solidFill>
              </a:rPr>
              <a:t>…Reflect…Learn!</a:t>
            </a:r>
          </a:p>
          <a:p>
            <a:endParaRPr lang="en-GB" sz="2400" dirty="0">
              <a:solidFill>
                <a:srgbClr val="7030A0"/>
              </a:solidFill>
            </a:endParaRPr>
          </a:p>
          <a:p>
            <a:pPr marL="342900" indent="-342900">
              <a:buFont typeface="Arial" panose="020B0604020202020204" pitchFamily="34" charset="0"/>
              <a:buChar char="•"/>
            </a:pPr>
            <a:r>
              <a:rPr lang="en-GB" sz="2400" dirty="0">
                <a:solidFill>
                  <a:srgbClr val="7030A0"/>
                </a:solidFill>
              </a:rPr>
              <a:t>What went well?</a:t>
            </a:r>
          </a:p>
          <a:p>
            <a:pPr marL="342900" indent="-342900">
              <a:buFont typeface="Arial" panose="020B0604020202020204" pitchFamily="34" charset="0"/>
              <a:buChar char="•"/>
            </a:pPr>
            <a:r>
              <a:rPr lang="en-GB" sz="2400" dirty="0">
                <a:solidFill>
                  <a:srgbClr val="7030A0"/>
                </a:solidFill>
              </a:rPr>
              <a:t>What didn’t go well?</a:t>
            </a:r>
          </a:p>
          <a:p>
            <a:pPr marL="342900" indent="-342900">
              <a:buFont typeface="Arial" panose="020B0604020202020204" pitchFamily="34" charset="0"/>
              <a:buChar char="•"/>
            </a:pPr>
            <a:r>
              <a:rPr lang="en-GB" sz="2400" dirty="0">
                <a:solidFill>
                  <a:srgbClr val="7030A0"/>
                </a:solidFill>
              </a:rPr>
              <a:t>What have you learned?</a:t>
            </a:r>
          </a:p>
          <a:p>
            <a:pPr marL="342900" indent="-342900">
              <a:buFont typeface="Arial" panose="020B0604020202020204" pitchFamily="34" charset="0"/>
              <a:buChar char="•"/>
            </a:pPr>
            <a:r>
              <a:rPr lang="en-GB" sz="2400" dirty="0">
                <a:solidFill>
                  <a:srgbClr val="7030A0"/>
                </a:solidFill>
              </a:rPr>
              <a:t>What would you do differently next time?</a:t>
            </a:r>
          </a:p>
          <a:p>
            <a:pPr marL="342900" indent="-342900">
              <a:buFont typeface="Arial" panose="020B0604020202020204" pitchFamily="34" charset="0"/>
              <a:buChar char="•"/>
            </a:pPr>
            <a:r>
              <a:rPr lang="en-GB" sz="2400" dirty="0">
                <a:solidFill>
                  <a:srgbClr val="7030A0"/>
                </a:solidFill>
              </a:rPr>
              <a:t>How could you maximise your chances of success?</a:t>
            </a:r>
          </a:p>
        </p:txBody>
      </p:sp>
    </p:spTree>
    <p:extLst>
      <p:ext uri="{BB962C8B-B14F-4D97-AF65-F5344CB8AC3E}">
        <p14:creationId xmlns:p14="http://schemas.microsoft.com/office/powerpoint/2010/main" val="1532672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38826-ED55-41C7-8693-AA03B1DC1F0D}"/>
              </a:ext>
            </a:extLst>
          </p:cNvPr>
          <p:cNvSpPr>
            <a:spLocks noGrp="1"/>
          </p:cNvSpPr>
          <p:nvPr>
            <p:ph type="title"/>
          </p:nvPr>
        </p:nvSpPr>
        <p:spPr/>
        <p:txBody>
          <a:bodyPr/>
          <a:lstStyle/>
          <a:p>
            <a:r>
              <a:rPr lang="en-US" dirty="0"/>
              <a:t>After the Interview</a:t>
            </a:r>
            <a:endParaRPr lang="en-GB" dirty="0"/>
          </a:p>
        </p:txBody>
      </p:sp>
      <p:sp>
        <p:nvSpPr>
          <p:cNvPr id="3" name="Content Placeholder 2">
            <a:extLst>
              <a:ext uri="{FF2B5EF4-FFF2-40B4-BE49-F238E27FC236}">
                <a16:creationId xmlns:a16="http://schemas.microsoft.com/office/drawing/2014/main" id="{562C0506-E458-49B5-94BD-74C74524A479}"/>
              </a:ext>
            </a:extLst>
          </p:cNvPr>
          <p:cNvSpPr>
            <a:spLocks noGrp="1"/>
          </p:cNvSpPr>
          <p:nvPr>
            <p:ph idx="1"/>
          </p:nvPr>
        </p:nvSpPr>
        <p:spPr/>
        <p:txBody>
          <a:bodyPr/>
          <a:lstStyle/>
          <a:p>
            <a:pPr marL="0" indent="0">
              <a:buNone/>
            </a:pPr>
            <a:r>
              <a:rPr lang="en-US" dirty="0"/>
              <a:t>What comes next?</a:t>
            </a:r>
          </a:p>
          <a:p>
            <a:r>
              <a:rPr lang="en-US" dirty="0"/>
              <a:t>Fairly deciding on the ‘right’ person</a:t>
            </a:r>
          </a:p>
          <a:p>
            <a:r>
              <a:rPr lang="en-US" dirty="0"/>
              <a:t>Offer letter/written particulars of employment/references</a:t>
            </a:r>
          </a:p>
          <a:p>
            <a:r>
              <a:rPr lang="en-US" dirty="0"/>
              <a:t>Induction</a:t>
            </a:r>
          </a:p>
          <a:p>
            <a:r>
              <a:rPr lang="en-US" dirty="0"/>
              <a:t>Probationary period</a:t>
            </a:r>
            <a:endParaRPr lang="en-GB" dirty="0"/>
          </a:p>
        </p:txBody>
      </p:sp>
    </p:spTree>
    <p:extLst>
      <p:ext uri="{BB962C8B-B14F-4D97-AF65-F5344CB8AC3E}">
        <p14:creationId xmlns:p14="http://schemas.microsoft.com/office/powerpoint/2010/main" val="10609534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8B0C9-7B56-4D50-AD3D-ADF1D6FA9D76}"/>
              </a:ext>
            </a:extLst>
          </p:cNvPr>
          <p:cNvSpPr>
            <a:spLocks noGrp="1"/>
          </p:cNvSpPr>
          <p:nvPr>
            <p:ph type="title"/>
          </p:nvPr>
        </p:nvSpPr>
        <p:spPr/>
        <p:txBody>
          <a:bodyPr/>
          <a:lstStyle/>
          <a:p>
            <a:r>
              <a:rPr lang="en-GB" dirty="0"/>
              <a:t>Assignment</a:t>
            </a:r>
          </a:p>
        </p:txBody>
      </p:sp>
      <p:sp>
        <p:nvSpPr>
          <p:cNvPr id="3" name="Content Placeholder 2">
            <a:extLst>
              <a:ext uri="{FF2B5EF4-FFF2-40B4-BE49-F238E27FC236}">
                <a16:creationId xmlns:a16="http://schemas.microsoft.com/office/drawing/2014/main" id="{697FF377-6E30-4A3A-953B-AF3FA274C367}"/>
              </a:ext>
            </a:extLst>
          </p:cNvPr>
          <p:cNvSpPr>
            <a:spLocks noGrp="1"/>
          </p:cNvSpPr>
          <p:nvPr>
            <p:ph idx="1"/>
          </p:nvPr>
        </p:nvSpPr>
        <p:spPr/>
        <p:txBody>
          <a:bodyPr>
            <a:normAutofit lnSpcReduction="10000"/>
          </a:bodyPr>
          <a:lstStyle/>
          <a:p>
            <a:pPr marL="0" indent="0">
              <a:buNone/>
            </a:pPr>
            <a:r>
              <a:rPr lang="en-GB" dirty="0"/>
              <a:t>Component Two (C2)</a:t>
            </a:r>
          </a:p>
          <a:p>
            <a:endParaRPr lang="en-GB" dirty="0"/>
          </a:p>
          <a:p>
            <a:r>
              <a:rPr lang="en-GB" dirty="0"/>
              <a:t>For this task, you are required to:</a:t>
            </a:r>
          </a:p>
          <a:p>
            <a:pPr marL="0" indent="0">
              <a:buNone/>
            </a:pPr>
            <a:r>
              <a:rPr lang="en-GB" dirty="0"/>
              <a:t>a)	Consider a job you would like to apply for within a specific organisation</a:t>
            </a:r>
          </a:p>
          <a:p>
            <a:pPr marL="0" indent="0">
              <a:buNone/>
            </a:pPr>
            <a:r>
              <a:rPr lang="en-GB" dirty="0"/>
              <a:t>b)	Write a 2 page CV for the job you are applying for.</a:t>
            </a:r>
          </a:p>
          <a:p>
            <a:pPr marL="0" indent="0">
              <a:buNone/>
            </a:pPr>
            <a:r>
              <a:rPr lang="en-GB" dirty="0"/>
              <a:t>c)	Consider 5 interview questions you would expect to be asked at the interview for that specific job and write up to a 200 word response for EACH interview question. </a:t>
            </a:r>
          </a:p>
          <a:p>
            <a:pPr marL="0" indent="0">
              <a:buNone/>
            </a:pPr>
            <a:endParaRPr lang="en-GB" dirty="0"/>
          </a:p>
          <a:p>
            <a:pPr marL="0" indent="0">
              <a:buNone/>
            </a:pPr>
            <a:r>
              <a:rPr lang="en-GB" dirty="0"/>
              <a:t>You are required to write 1500 words (+/- 10%)</a:t>
            </a:r>
          </a:p>
          <a:p>
            <a:endParaRPr lang="en-GB" dirty="0"/>
          </a:p>
          <a:p>
            <a:r>
              <a:rPr lang="en-GB" dirty="0"/>
              <a:t>Submission date: 10/12/21 by 3.00pm</a:t>
            </a:r>
          </a:p>
          <a:p>
            <a:pPr marL="0" indent="0">
              <a:buNone/>
            </a:pPr>
            <a:endParaRPr lang="en-GB" dirty="0"/>
          </a:p>
        </p:txBody>
      </p:sp>
    </p:spTree>
    <p:extLst>
      <p:ext uri="{BB962C8B-B14F-4D97-AF65-F5344CB8AC3E}">
        <p14:creationId xmlns:p14="http://schemas.microsoft.com/office/powerpoint/2010/main" val="2658611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CD49F-AAFD-4C72-97D7-818771EB0C1C}"/>
              </a:ext>
            </a:extLst>
          </p:cNvPr>
          <p:cNvSpPr>
            <a:spLocks noGrp="1"/>
          </p:cNvSpPr>
          <p:nvPr>
            <p:ph type="title"/>
          </p:nvPr>
        </p:nvSpPr>
        <p:spPr/>
        <p:txBody>
          <a:bodyPr/>
          <a:lstStyle/>
          <a:p>
            <a:r>
              <a:rPr lang="en-GB" dirty="0"/>
              <a:t>Your Document should contain</a:t>
            </a:r>
          </a:p>
        </p:txBody>
      </p:sp>
      <p:sp>
        <p:nvSpPr>
          <p:cNvPr id="3" name="Content Placeholder 2">
            <a:extLst>
              <a:ext uri="{FF2B5EF4-FFF2-40B4-BE49-F238E27FC236}">
                <a16:creationId xmlns:a16="http://schemas.microsoft.com/office/drawing/2014/main" id="{8F0893CE-34C0-46B4-BC3C-D89B0DE02F74}"/>
              </a:ext>
            </a:extLst>
          </p:cNvPr>
          <p:cNvSpPr>
            <a:spLocks noGrp="1"/>
          </p:cNvSpPr>
          <p:nvPr>
            <p:ph idx="1"/>
          </p:nvPr>
        </p:nvSpPr>
        <p:spPr/>
        <p:txBody>
          <a:bodyPr/>
          <a:lstStyle/>
          <a:p>
            <a:r>
              <a:rPr lang="en-GB" dirty="0"/>
              <a:t>Job Advert</a:t>
            </a:r>
          </a:p>
          <a:p>
            <a:r>
              <a:rPr lang="en-GB" dirty="0"/>
              <a:t>Person specification</a:t>
            </a:r>
          </a:p>
          <a:p>
            <a:r>
              <a:rPr lang="en-GB" dirty="0"/>
              <a:t>2 page CV – linked with the person Specification</a:t>
            </a:r>
          </a:p>
          <a:p>
            <a:r>
              <a:rPr lang="en-GB" dirty="0"/>
              <a:t>5 Question- related to the Job role and essential Criterion- and a reflective answer (200 – words each)</a:t>
            </a:r>
          </a:p>
        </p:txBody>
      </p:sp>
    </p:spTree>
    <p:extLst>
      <p:ext uri="{BB962C8B-B14F-4D97-AF65-F5344CB8AC3E}">
        <p14:creationId xmlns:p14="http://schemas.microsoft.com/office/powerpoint/2010/main" val="29731552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303dbf9b-b85b-46a0-94f1-894078c07ecd"/>
    <ds:schemaRef ds:uri="http://schemas.microsoft.com/office/2006/documentManagement/types"/>
    <ds:schemaRef ds:uri="http://purl.org/dc/term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189</TotalTime>
  <Words>1497</Words>
  <Application>Microsoft Office PowerPoint</Application>
  <PresentationFormat>On-screen Show (4:3)</PresentationFormat>
  <Paragraphs>228</Paragraphs>
  <Slides>25</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Calibri</vt:lpstr>
      <vt:lpstr>Calibri Light</vt:lpstr>
      <vt:lpstr>Century Gothic</vt:lpstr>
      <vt:lpstr>Wingdings</vt:lpstr>
      <vt:lpstr>Office Theme</vt:lpstr>
      <vt:lpstr>CertHE Skills for the Workplace Module: BMSK4005</vt:lpstr>
      <vt:lpstr>PowerPoint Presentation</vt:lpstr>
      <vt:lpstr>The Process</vt:lpstr>
      <vt:lpstr>What is job analysis?</vt:lpstr>
      <vt:lpstr>Why is a Job analysis important when recruiting?</vt:lpstr>
      <vt:lpstr>Job analysis – what comes next?</vt:lpstr>
      <vt:lpstr>Where to place your job advert - Sourcing Candidates</vt:lpstr>
      <vt:lpstr>Recruitment and Selection process </vt:lpstr>
      <vt:lpstr>Recruitment and Selection process</vt:lpstr>
      <vt:lpstr>How an Organisation Develops a Selection Process</vt:lpstr>
      <vt:lpstr>Likely interview structure</vt:lpstr>
      <vt:lpstr>Interview questions – format example</vt:lpstr>
      <vt:lpstr>Performing Well: Interview Questions</vt:lpstr>
      <vt:lpstr>Giving Good Answers</vt:lpstr>
      <vt:lpstr>Knowing Your Strengths and Weaknesses</vt:lpstr>
      <vt:lpstr>Giving Good Answers (Cont.)</vt:lpstr>
      <vt:lpstr>Interview questions</vt:lpstr>
      <vt:lpstr>Potential Work-related Issues to Ask About</vt:lpstr>
      <vt:lpstr>Why many presentations fail</vt:lpstr>
      <vt:lpstr>Why many presentations fail</vt:lpstr>
      <vt:lpstr>General Behaviour at Interviews</vt:lpstr>
      <vt:lpstr>After the whole process is over…</vt:lpstr>
      <vt:lpstr>After the Interview</vt:lpstr>
      <vt:lpstr>Assignment</vt:lpstr>
      <vt:lpstr>Your Document should contain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BMSK4005</dc:title>
  <dc:creator>Deb</dc:creator>
  <cp:lastModifiedBy>Shehla Khan</cp:lastModifiedBy>
  <cp:revision>18</cp:revision>
  <cp:lastPrinted>2019-11-24T20:56:31Z</cp:lastPrinted>
  <dcterms:created xsi:type="dcterms:W3CDTF">2019-11-24T19:06:19Z</dcterms:created>
  <dcterms:modified xsi:type="dcterms:W3CDTF">2021-11-24T09:38:20Z</dcterms:modified>
</cp:coreProperties>
</file>