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5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6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8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684" r:id="rId2"/>
    <p:sldMasterId id="2147483672" r:id="rId3"/>
  </p:sldMasterIdLst>
  <p:notesMasterIdLst>
    <p:notesMasterId r:id="rId19"/>
  </p:notesMasterIdLst>
  <p:handoutMasterIdLst>
    <p:handoutMasterId r:id="rId20"/>
  </p:handoutMasterIdLst>
  <p:sldIdLst>
    <p:sldId id="292" r:id="rId4"/>
    <p:sldId id="301" r:id="rId5"/>
    <p:sldId id="302" r:id="rId6"/>
    <p:sldId id="304" r:id="rId7"/>
    <p:sldId id="305" r:id="rId8"/>
    <p:sldId id="306" r:id="rId9"/>
    <p:sldId id="307" r:id="rId10"/>
    <p:sldId id="308" r:id="rId11"/>
    <p:sldId id="309" r:id="rId12"/>
    <p:sldId id="310" r:id="rId13"/>
    <p:sldId id="311" r:id="rId14"/>
    <p:sldId id="312" r:id="rId15"/>
    <p:sldId id="313" r:id="rId16"/>
    <p:sldId id="315" r:id="rId17"/>
    <p:sldId id="316" r:id="rId18"/>
  </p:sldIdLst>
  <p:sldSz cx="12192000" cy="6858000"/>
  <p:notesSz cx="6858000" cy="9144000"/>
  <p:defaultTextStyle>
    <a:defPPr>
      <a:defRPr lang="id-ID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3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0C0"/>
    <a:srgbClr val="F8F8F8"/>
    <a:srgbClr val="FCFCFC"/>
    <a:srgbClr val="F8FAF8"/>
    <a:srgbClr val="224278"/>
    <a:srgbClr val="F7F7F7"/>
    <a:srgbClr val="5BD4FF"/>
    <a:srgbClr val="F5D75B"/>
    <a:srgbClr val="F3CF35"/>
    <a:srgbClr val="E63D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1" autoAdjust="0"/>
    <p:restoredTop sz="94660"/>
  </p:normalViewPr>
  <p:slideViewPr>
    <p:cSldViewPr snapToGrid="0">
      <p:cViewPr varScale="1">
        <p:scale>
          <a:sx n="91" d="100"/>
          <a:sy n="91" d="100"/>
        </p:scale>
        <p:origin x="182" y="53"/>
      </p:cViewPr>
      <p:guideLst>
        <p:guide pos="3840"/>
        <p:guide orient="horz" pos="237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3828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803383-CEED-4181-8D32-DA5927D6D1D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15F7EB83-73C1-40B0-9D7E-55BAA8E14D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Example Design work: </a:t>
          </a:r>
          <a:r>
            <a:rPr lang="en-GB" sz="2000" dirty="0"/>
            <a:t>Requirements specification, MVP (Minimum viable product), Sketches/drawings/illustrations, storyboards, UI, wireframe diagrams, colour scheme, flow chart, data structures, network maps, circuit diagrams etc..</a:t>
          </a:r>
          <a:endParaRPr lang="en-US" sz="2000" dirty="0"/>
        </a:p>
      </dgm:t>
    </dgm:pt>
    <dgm:pt modelId="{DFFCFE26-D55E-436D-8522-87BA934EC5B9}" type="parTrans" cxnId="{A7818061-7058-48EC-87F7-7FF0C4D22F4B}">
      <dgm:prSet/>
      <dgm:spPr/>
      <dgm:t>
        <a:bodyPr/>
        <a:lstStyle/>
        <a:p>
          <a:endParaRPr lang="en-US" sz="2400"/>
        </a:p>
      </dgm:t>
    </dgm:pt>
    <dgm:pt modelId="{23965E74-23A5-497B-8275-616B91423EE3}" type="sibTrans" cxnId="{A7818061-7058-48EC-87F7-7FF0C4D22F4B}">
      <dgm:prSet/>
      <dgm:spPr/>
      <dgm:t>
        <a:bodyPr/>
        <a:lstStyle/>
        <a:p>
          <a:endParaRPr lang="en-US"/>
        </a:p>
      </dgm:t>
    </dgm:pt>
    <dgm:pt modelId="{57057CC9-AAD7-447F-AD82-80F9B3A6749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The main focus of the project is ‘innovation’ and on allowing you to develop your skills using new technologies through practical implementation. </a:t>
          </a:r>
          <a:r>
            <a:rPr lang="en-GB" sz="2000" b="1" dirty="0">
              <a:solidFill>
                <a:schemeClr val="tx1"/>
              </a:solidFill>
              <a:highlight>
                <a:srgbClr val="FFFF00"/>
              </a:highlight>
            </a:rPr>
            <a:t>Time to finish Design work and move onto the Practical implementation stage of the project.</a:t>
          </a:r>
          <a:endParaRPr lang="en-US" sz="2000" b="1" dirty="0">
            <a:solidFill>
              <a:schemeClr val="tx1"/>
            </a:solidFill>
            <a:highlight>
              <a:srgbClr val="FFFF00"/>
            </a:highlight>
          </a:endParaRPr>
        </a:p>
      </dgm:t>
    </dgm:pt>
    <dgm:pt modelId="{D737C60D-53D3-4B24-AF9A-878397B76D30}" type="parTrans" cxnId="{02E5D487-40A5-43B0-BF78-12D3518754AB}">
      <dgm:prSet/>
      <dgm:spPr/>
      <dgm:t>
        <a:bodyPr/>
        <a:lstStyle/>
        <a:p>
          <a:endParaRPr lang="en-US" sz="2400"/>
        </a:p>
      </dgm:t>
    </dgm:pt>
    <dgm:pt modelId="{5D5DD0CF-4FCD-4784-861B-E34E03FF52B1}" type="sibTrans" cxnId="{02E5D487-40A5-43B0-BF78-12D3518754AB}">
      <dgm:prSet/>
      <dgm:spPr/>
      <dgm:t>
        <a:bodyPr/>
        <a:lstStyle/>
        <a:p>
          <a:endParaRPr lang="en-US"/>
        </a:p>
      </dgm:t>
    </dgm:pt>
    <dgm:pt modelId="{DDBCC953-30DA-4589-AB96-6FA7E878C6A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The Design documents produced by different students will vary significantly </a:t>
          </a:r>
          <a:r>
            <a:rPr lang="en-GB" sz="2000" dirty="0"/>
            <a:t>and depend on your project area. You will all have different design documentation. And that’s ok.</a:t>
          </a:r>
          <a:endParaRPr lang="en-US" sz="2000" dirty="0"/>
        </a:p>
      </dgm:t>
    </dgm:pt>
    <dgm:pt modelId="{E0E8801C-85C0-46D2-A2A8-994E5CAA53CD}" type="parTrans" cxnId="{0860F247-238F-4502-B1D3-ACCFDFB74268}">
      <dgm:prSet/>
      <dgm:spPr/>
      <dgm:t>
        <a:bodyPr/>
        <a:lstStyle/>
        <a:p>
          <a:endParaRPr lang="en-GB"/>
        </a:p>
      </dgm:t>
    </dgm:pt>
    <dgm:pt modelId="{5CB0BF55-FEE5-4C35-9C3A-0BB9CF95F12D}" type="sibTrans" cxnId="{0860F247-238F-4502-B1D3-ACCFDFB74268}">
      <dgm:prSet/>
      <dgm:spPr/>
      <dgm:t>
        <a:bodyPr/>
        <a:lstStyle/>
        <a:p>
          <a:endParaRPr lang="en-GB"/>
        </a:p>
      </dgm:t>
    </dgm:pt>
    <dgm:pt modelId="{9FD869CF-8C7A-4FD0-9F60-B695EE758D2A}" type="pres">
      <dgm:prSet presAssocID="{9B803383-CEED-4181-8D32-DA5927D6D1D9}" presName="root" presStyleCnt="0">
        <dgm:presLayoutVars>
          <dgm:dir/>
          <dgm:resizeHandles val="exact"/>
        </dgm:presLayoutVars>
      </dgm:prSet>
      <dgm:spPr/>
    </dgm:pt>
    <dgm:pt modelId="{C8E69A35-C38B-4064-83ED-4ED5DC3E978E}" type="pres">
      <dgm:prSet presAssocID="{15F7EB83-73C1-40B0-9D7E-55BAA8E14DDE}" presName="compNode" presStyleCnt="0"/>
      <dgm:spPr/>
    </dgm:pt>
    <dgm:pt modelId="{B2015CD1-1293-432A-AA20-283AEE42D872}" type="pres">
      <dgm:prSet presAssocID="{15F7EB83-73C1-40B0-9D7E-55BAA8E14DDE}" presName="bgRect" presStyleLbl="bgShp" presStyleIdx="0" presStyleCnt="3"/>
      <dgm:spPr/>
    </dgm:pt>
    <dgm:pt modelId="{A5DE5EC8-2940-40F5-ABB2-F6DD4C4D6179}" type="pres">
      <dgm:prSet presAssocID="{15F7EB83-73C1-40B0-9D7E-55BAA8E14D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19D0429-FB36-4ADC-843D-C37949215FE6}" type="pres">
      <dgm:prSet presAssocID="{15F7EB83-73C1-40B0-9D7E-55BAA8E14DDE}" presName="spaceRect" presStyleCnt="0"/>
      <dgm:spPr/>
    </dgm:pt>
    <dgm:pt modelId="{31A93EB0-BFC6-465B-9A66-6851C49356AA}" type="pres">
      <dgm:prSet presAssocID="{15F7EB83-73C1-40B0-9D7E-55BAA8E14DDE}" presName="parTx" presStyleLbl="revTx" presStyleIdx="0" presStyleCnt="3">
        <dgm:presLayoutVars>
          <dgm:chMax val="0"/>
          <dgm:chPref val="0"/>
        </dgm:presLayoutVars>
      </dgm:prSet>
      <dgm:spPr/>
    </dgm:pt>
    <dgm:pt modelId="{84BBE3D1-4F40-41F1-B0AF-B0D181FD8A26}" type="pres">
      <dgm:prSet presAssocID="{23965E74-23A5-497B-8275-616B91423EE3}" presName="sibTrans" presStyleCnt="0"/>
      <dgm:spPr/>
    </dgm:pt>
    <dgm:pt modelId="{3AE8640E-80D3-479C-97BF-DD695E1B1BF3}" type="pres">
      <dgm:prSet presAssocID="{DDBCC953-30DA-4589-AB96-6FA7E878C6A9}" presName="compNode" presStyleCnt="0"/>
      <dgm:spPr/>
    </dgm:pt>
    <dgm:pt modelId="{91238565-95D3-434A-9CFE-4DF1A9EB04CD}" type="pres">
      <dgm:prSet presAssocID="{DDBCC953-30DA-4589-AB96-6FA7E878C6A9}" presName="bgRect" presStyleLbl="bgShp" presStyleIdx="1" presStyleCnt="3"/>
      <dgm:spPr/>
    </dgm:pt>
    <dgm:pt modelId="{681A71D2-9381-43B8-A359-361B2F5A0BBA}" type="pres">
      <dgm:prSet presAssocID="{DDBCC953-30DA-4589-AB96-6FA7E878C6A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llustrator outline"/>
        </a:ext>
      </dgm:extLst>
    </dgm:pt>
    <dgm:pt modelId="{0B2ADF4D-1B59-4194-9B08-770272B23996}" type="pres">
      <dgm:prSet presAssocID="{DDBCC953-30DA-4589-AB96-6FA7E878C6A9}" presName="spaceRect" presStyleCnt="0"/>
      <dgm:spPr/>
    </dgm:pt>
    <dgm:pt modelId="{C0A547A6-189D-4870-BD64-92EFD9D010CB}" type="pres">
      <dgm:prSet presAssocID="{DDBCC953-30DA-4589-AB96-6FA7E878C6A9}" presName="parTx" presStyleLbl="revTx" presStyleIdx="1" presStyleCnt="3">
        <dgm:presLayoutVars>
          <dgm:chMax val="0"/>
          <dgm:chPref val="0"/>
        </dgm:presLayoutVars>
      </dgm:prSet>
      <dgm:spPr/>
    </dgm:pt>
    <dgm:pt modelId="{2C171C2B-5371-4FDD-9827-4C901AB7005F}" type="pres">
      <dgm:prSet presAssocID="{5CB0BF55-FEE5-4C35-9C3A-0BB9CF95F12D}" presName="sibTrans" presStyleCnt="0"/>
      <dgm:spPr/>
    </dgm:pt>
    <dgm:pt modelId="{B8EC9AE0-17EC-4C3D-84D9-082C3681E42D}" type="pres">
      <dgm:prSet presAssocID="{57057CC9-AAD7-447F-AD82-80F9B3A6749C}" presName="compNode" presStyleCnt="0"/>
      <dgm:spPr/>
    </dgm:pt>
    <dgm:pt modelId="{A82819EF-335D-4C98-92A4-DD17A98B056C}" type="pres">
      <dgm:prSet presAssocID="{57057CC9-AAD7-447F-AD82-80F9B3A6749C}" presName="bgRect" presStyleLbl="bgShp" presStyleIdx="2" presStyleCnt="3"/>
      <dgm:spPr/>
    </dgm:pt>
    <dgm:pt modelId="{018EFFB8-DF44-4465-84EE-34CB6AD0D2AF}" type="pres">
      <dgm:prSet presAssocID="{57057CC9-AAD7-447F-AD82-80F9B3A6749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7C21D7C-F4AC-4376-9C04-2DD9CE07CBB0}" type="pres">
      <dgm:prSet presAssocID="{57057CC9-AAD7-447F-AD82-80F9B3A6749C}" presName="spaceRect" presStyleCnt="0"/>
      <dgm:spPr/>
    </dgm:pt>
    <dgm:pt modelId="{7502F539-7097-4FEC-B478-C976393608D8}" type="pres">
      <dgm:prSet presAssocID="{57057CC9-AAD7-447F-AD82-80F9B3A6749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6EA409-1CC3-41F2-82C3-94A25A44EDE1}" type="presOf" srcId="{9B803383-CEED-4181-8D32-DA5927D6D1D9}" destId="{9FD869CF-8C7A-4FD0-9F60-B695EE758D2A}" srcOrd="0" destOrd="0" presId="urn:microsoft.com/office/officeart/2018/2/layout/IconVerticalSolidList"/>
    <dgm:cxn modelId="{4C468022-6C0F-4138-BCD3-CD06CA7B07C8}" type="presOf" srcId="{57057CC9-AAD7-447F-AD82-80F9B3A6749C}" destId="{7502F539-7097-4FEC-B478-C976393608D8}" srcOrd="0" destOrd="0" presId="urn:microsoft.com/office/officeart/2018/2/layout/IconVerticalSolidList"/>
    <dgm:cxn modelId="{96A7E02D-EDCA-487C-803F-0792E82451BA}" type="presOf" srcId="{15F7EB83-73C1-40B0-9D7E-55BAA8E14DDE}" destId="{31A93EB0-BFC6-465B-9A66-6851C49356AA}" srcOrd="0" destOrd="0" presId="urn:microsoft.com/office/officeart/2018/2/layout/IconVerticalSolidList"/>
    <dgm:cxn modelId="{A7818061-7058-48EC-87F7-7FF0C4D22F4B}" srcId="{9B803383-CEED-4181-8D32-DA5927D6D1D9}" destId="{15F7EB83-73C1-40B0-9D7E-55BAA8E14DDE}" srcOrd="0" destOrd="0" parTransId="{DFFCFE26-D55E-436D-8522-87BA934EC5B9}" sibTransId="{23965E74-23A5-497B-8275-616B91423EE3}"/>
    <dgm:cxn modelId="{0860F247-238F-4502-B1D3-ACCFDFB74268}" srcId="{9B803383-CEED-4181-8D32-DA5927D6D1D9}" destId="{DDBCC953-30DA-4589-AB96-6FA7E878C6A9}" srcOrd="1" destOrd="0" parTransId="{E0E8801C-85C0-46D2-A2A8-994E5CAA53CD}" sibTransId="{5CB0BF55-FEE5-4C35-9C3A-0BB9CF95F12D}"/>
    <dgm:cxn modelId="{02E5D487-40A5-43B0-BF78-12D3518754AB}" srcId="{9B803383-CEED-4181-8D32-DA5927D6D1D9}" destId="{57057CC9-AAD7-447F-AD82-80F9B3A6749C}" srcOrd="2" destOrd="0" parTransId="{D737C60D-53D3-4B24-AF9A-878397B76D30}" sibTransId="{5D5DD0CF-4FCD-4784-861B-E34E03FF52B1}"/>
    <dgm:cxn modelId="{B0063C9E-7D73-429E-8020-813EF0DBB43D}" type="presOf" srcId="{DDBCC953-30DA-4589-AB96-6FA7E878C6A9}" destId="{C0A547A6-189D-4870-BD64-92EFD9D010CB}" srcOrd="0" destOrd="0" presId="urn:microsoft.com/office/officeart/2018/2/layout/IconVerticalSolidList"/>
    <dgm:cxn modelId="{682A8E3F-409A-4C73-A219-6AF1499E6E88}" type="presParOf" srcId="{9FD869CF-8C7A-4FD0-9F60-B695EE758D2A}" destId="{C8E69A35-C38B-4064-83ED-4ED5DC3E978E}" srcOrd="0" destOrd="0" presId="urn:microsoft.com/office/officeart/2018/2/layout/IconVerticalSolidList"/>
    <dgm:cxn modelId="{9BB29FF6-CFA0-4554-8105-8096BAA77807}" type="presParOf" srcId="{C8E69A35-C38B-4064-83ED-4ED5DC3E978E}" destId="{B2015CD1-1293-432A-AA20-283AEE42D872}" srcOrd="0" destOrd="0" presId="urn:microsoft.com/office/officeart/2018/2/layout/IconVerticalSolidList"/>
    <dgm:cxn modelId="{C19F297A-09F0-4C1E-BA83-18FAB201F6DF}" type="presParOf" srcId="{C8E69A35-C38B-4064-83ED-4ED5DC3E978E}" destId="{A5DE5EC8-2940-40F5-ABB2-F6DD4C4D6179}" srcOrd="1" destOrd="0" presId="urn:microsoft.com/office/officeart/2018/2/layout/IconVerticalSolidList"/>
    <dgm:cxn modelId="{E3D3DF29-086E-4F43-99A3-F702828A5E4C}" type="presParOf" srcId="{C8E69A35-C38B-4064-83ED-4ED5DC3E978E}" destId="{519D0429-FB36-4ADC-843D-C37949215FE6}" srcOrd="2" destOrd="0" presId="urn:microsoft.com/office/officeart/2018/2/layout/IconVerticalSolidList"/>
    <dgm:cxn modelId="{37E3E5A6-763A-4320-9782-67B7765C5486}" type="presParOf" srcId="{C8E69A35-C38B-4064-83ED-4ED5DC3E978E}" destId="{31A93EB0-BFC6-465B-9A66-6851C49356AA}" srcOrd="3" destOrd="0" presId="urn:microsoft.com/office/officeart/2018/2/layout/IconVerticalSolidList"/>
    <dgm:cxn modelId="{741C4D9A-E6BD-40B3-84C8-07387165A72C}" type="presParOf" srcId="{9FD869CF-8C7A-4FD0-9F60-B695EE758D2A}" destId="{84BBE3D1-4F40-41F1-B0AF-B0D181FD8A26}" srcOrd="1" destOrd="0" presId="urn:microsoft.com/office/officeart/2018/2/layout/IconVerticalSolidList"/>
    <dgm:cxn modelId="{75B1C66F-1DA4-4695-94C8-F6A271368FB8}" type="presParOf" srcId="{9FD869CF-8C7A-4FD0-9F60-B695EE758D2A}" destId="{3AE8640E-80D3-479C-97BF-DD695E1B1BF3}" srcOrd="2" destOrd="0" presId="urn:microsoft.com/office/officeart/2018/2/layout/IconVerticalSolidList"/>
    <dgm:cxn modelId="{0580E85C-787B-4992-AEA8-58380C1FA268}" type="presParOf" srcId="{3AE8640E-80D3-479C-97BF-DD695E1B1BF3}" destId="{91238565-95D3-434A-9CFE-4DF1A9EB04CD}" srcOrd="0" destOrd="0" presId="urn:microsoft.com/office/officeart/2018/2/layout/IconVerticalSolidList"/>
    <dgm:cxn modelId="{B2E09CC9-C5F1-4A1A-A56F-ACBEA57543FB}" type="presParOf" srcId="{3AE8640E-80D3-479C-97BF-DD695E1B1BF3}" destId="{681A71D2-9381-43B8-A359-361B2F5A0BBA}" srcOrd="1" destOrd="0" presId="urn:microsoft.com/office/officeart/2018/2/layout/IconVerticalSolidList"/>
    <dgm:cxn modelId="{29CEFE2E-F869-4040-8B91-F6F8E2BD5EE5}" type="presParOf" srcId="{3AE8640E-80D3-479C-97BF-DD695E1B1BF3}" destId="{0B2ADF4D-1B59-4194-9B08-770272B23996}" srcOrd="2" destOrd="0" presId="urn:microsoft.com/office/officeart/2018/2/layout/IconVerticalSolidList"/>
    <dgm:cxn modelId="{511B2B20-6CE7-41B9-BCF1-D2458CE954BA}" type="presParOf" srcId="{3AE8640E-80D3-479C-97BF-DD695E1B1BF3}" destId="{C0A547A6-189D-4870-BD64-92EFD9D010CB}" srcOrd="3" destOrd="0" presId="urn:microsoft.com/office/officeart/2018/2/layout/IconVerticalSolidList"/>
    <dgm:cxn modelId="{458CD04F-5263-4B76-97FB-154372265816}" type="presParOf" srcId="{9FD869CF-8C7A-4FD0-9F60-B695EE758D2A}" destId="{2C171C2B-5371-4FDD-9827-4C901AB7005F}" srcOrd="3" destOrd="0" presId="urn:microsoft.com/office/officeart/2018/2/layout/IconVerticalSolidList"/>
    <dgm:cxn modelId="{831D3214-48DB-4781-BDCF-D2E4BE879378}" type="presParOf" srcId="{9FD869CF-8C7A-4FD0-9F60-B695EE758D2A}" destId="{B8EC9AE0-17EC-4C3D-84D9-082C3681E42D}" srcOrd="4" destOrd="0" presId="urn:microsoft.com/office/officeart/2018/2/layout/IconVerticalSolidList"/>
    <dgm:cxn modelId="{EFF918CF-2829-4D62-841C-E324108A9501}" type="presParOf" srcId="{B8EC9AE0-17EC-4C3D-84D9-082C3681E42D}" destId="{A82819EF-335D-4C98-92A4-DD17A98B056C}" srcOrd="0" destOrd="0" presId="urn:microsoft.com/office/officeart/2018/2/layout/IconVerticalSolidList"/>
    <dgm:cxn modelId="{3181050E-6319-4BF7-9B05-70B13FBE0816}" type="presParOf" srcId="{B8EC9AE0-17EC-4C3D-84D9-082C3681E42D}" destId="{018EFFB8-DF44-4465-84EE-34CB6AD0D2AF}" srcOrd="1" destOrd="0" presId="urn:microsoft.com/office/officeart/2018/2/layout/IconVerticalSolidList"/>
    <dgm:cxn modelId="{ADE3D981-96EE-446B-A5DB-E06BEE5029E1}" type="presParOf" srcId="{B8EC9AE0-17EC-4C3D-84D9-082C3681E42D}" destId="{97C21D7C-F4AC-4376-9C04-2DD9CE07CBB0}" srcOrd="2" destOrd="0" presId="urn:microsoft.com/office/officeart/2018/2/layout/IconVerticalSolidList"/>
    <dgm:cxn modelId="{DB66A886-4332-4347-88B7-65D735DA5A33}" type="presParOf" srcId="{B8EC9AE0-17EC-4C3D-84D9-082C3681E42D}" destId="{7502F539-7097-4FEC-B478-C976393608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/>
            <a:t>Y</a:t>
          </a:r>
          <a:r>
            <a:rPr lang="en-GB" sz="2400" b="0" i="0" dirty="0"/>
            <a:t>our project should help you to develop new up-to-date skills.</a:t>
          </a:r>
          <a:endParaRPr lang="en-US" sz="2400" dirty="0"/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4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4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be of interest to you and Computing related.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4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4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Your project will need to have a positive purpose and add value to yourself /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4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4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Due to the time limitations, be careful to limit the scope of your project.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4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4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15CD1-1293-432A-AA20-283AEE42D872}">
      <dsp:nvSpPr>
        <dsp:cNvPr id="0" name=""/>
        <dsp:cNvSpPr/>
      </dsp:nvSpPr>
      <dsp:spPr>
        <a:xfrm>
          <a:off x="0" y="2389"/>
          <a:ext cx="10972800" cy="10518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E5EC8-2940-40F5-ABB2-F6DD4C4D6179}">
      <dsp:nvSpPr>
        <dsp:cNvPr id="0" name=""/>
        <dsp:cNvSpPr/>
      </dsp:nvSpPr>
      <dsp:spPr>
        <a:xfrm>
          <a:off x="318185" y="239057"/>
          <a:ext cx="579085" cy="5785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93EB0-BFC6-465B-9A66-6851C49356AA}">
      <dsp:nvSpPr>
        <dsp:cNvPr id="0" name=""/>
        <dsp:cNvSpPr/>
      </dsp:nvSpPr>
      <dsp:spPr>
        <a:xfrm>
          <a:off x="1215457" y="2389"/>
          <a:ext cx="9720527" cy="1117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79" tIns="118279" rIns="118279" bIns="1182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Example Design work: </a:t>
          </a:r>
          <a:r>
            <a:rPr lang="en-GB" sz="2000" kern="1200" dirty="0"/>
            <a:t>Requirements specification, MVP (Minimum viable product), Sketches/drawings/illustrations, storyboards, UI, wireframe diagrams, colour scheme, flow chart, data structures, network maps, circuit diagrams etc..</a:t>
          </a:r>
          <a:endParaRPr lang="en-US" sz="2000" kern="1200" dirty="0"/>
        </a:p>
      </dsp:txBody>
      <dsp:txXfrm>
        <a:off x="1215457" y="2389"/>
        <a:ext cx="9720527" cy="1117595"/>
      </dsp:txXfrm>
    </dsp:sp>
    <dsp:sp modelId="{91238565-95D3-434A-9CFE-4DF1A9EB04CD}">
      <dsp:nvSpPr>
        <dsp:cNvPr id="0" name=""/>
        <dsp:cNvSpPr/>
      </dsp:nvSpPr>
      <dsp:spPr>
        <a:xfrm>
          <a:off x="0" y="1399383"/>
          <a:ext cx="10972800" cy="1051854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A71D2-9381-43B8-A359-361B2F5A0BBA}">
      <dsp:nvSpPr>
        <dsp:cNvPr id="0" name=""/>
        <dsp:cNvSpPr/>
      </dsp:nvSpPr>
      <dsp:spPr>
        <a:xfrm>
          <a:off x="318185" y="1636051"/>
          <a:ext cx="579085" cy="5785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A547A6-189D-4870-BD64-92EFD9D010CB}">
      <dsp:nvSpPr>
        <dsp:cNvPr id="0" name=""/>
        <dsp:cNvSpPr/>
      </dsp:nvSpPr>
      <dsp:spPr>
        <a:xfrm>
          <a:off x="1215457" y="1399383"/>
          <a:ext cx="9720527" cy="1117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79" tIns="118279" rIns="118279" bIns="1182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The Design documents produced by different students will vary significantly </a:t>
          </a:r>
          <a:r>
            <a:rPr lang="en-GB" sz="2000" kern="1200" dirty="0"/>
            <a:t>and depend on your project area. You will all have different design documentation. And that’s ok.</a:t>
          </a:r>
          <a:endParaRPr lang="en-US" sz="2000" kern="1200" dirty="0"/>
        </a:p>
      </dsp:txBody>
      <dsp:txXfrm>
        <a:off x="1215457" y="1399383"/>
        <a:ext cx="9720527" cy="1117595"/>
      </dsp:txXfrm>
    </dsp:sp>
    <dsp:sp modelId="{A82819EF-335D-4C98-92A4-DD17A98B056C}">
      <dsp:nvSpPr>
        <dsp:cNvPr id="0" name=""/>
        <dsp:cNvSpPr/>
      </dsp:nvSpPr>
      <dsp:spPr>
        <a:xfrm>
          <a:off x="0" y="2796377"/>
          <a:ext cx="10972800" cy="1051854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8EFFB8-DF44-4465-84EE-34CB6AD0D2AF}">
      <dsp:nvSpPr>
        <dsp:cNvPr id="0" name=""/>
        <dsp:cNvSpPr/>
      </dsp:nvSpPr>
      <dsp:spPr>
        <a:xfrm>
          <a:off x="318185" y="3033045"/>
          <a:ext cx="579085" cy="5785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2F539-7097-4FEC-B478-C976393608D8}">
      <dsp:nvSpPr>
        <dsp:cNvPr id="0" name=""/>
        <dsp:cNvSpPr/>
      </dsp:nvSpPr>
      <dsp:spPr>
        <a:xfrm>
          <a:off x="1215457" y="2796377"/>
          <a:ext cx="9720527" cy="1117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79" tIns="118279" rIns="118279" bIns="1182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main focus of the project is ‘innovation’ and on allowing you to develop your skills using new technologies through practical implementation. </a:t>
          </a:r>
          <a:r>
            <a:rPr lang="en-GB" sz="2000" b="1" kern="1200" dirty="0">
              <a:solidFill>
                <a:schemeClr val="tx1"/>
              </a:solidFill>
              <a:highlight>
                <a:srgbClr val="FFFF00"/>
              </a:highlight>
            </a:rPr>
            <a:t>Time to finish Design work and move onto the Practical implementation stage of the project.</a:t>
          </a:r>
          <a:endParaRPr lang="en-US" sz="2000" b="1" kern="1200" dirty="0">
            <a:solidFill>
              <a:schemeClr val="tx1"/>
            </a:solidFill>
            <a:highlight>
              <a:srgbClr val="FFFF00"/>
            </a:highlight>
          </a:endParaRPr>
        </a:p>
      </dsp:txBody>
      <dsp:txXfrm>
        <a:off x="1215457" y="2796377"/>
        <a:ext cx="9720527" cy="11175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902"/>
          <a:ext cx="10506456" cy="9644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91746" y="218904"/>
          <a:ext cx="530447" cy="5304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113940" y="190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</a:t>
          </a:r>
          <a:r>
            <a:rPr lang="en-GB" sz="2400" b="0" i="0" kern="1200" dirty="0"/>
            <a:t>our project should help you to develop new up-to-date skills.</a:t>
          </a:r>
          <a:endParaRPr lang="en-US" sz="2400" kern="1200" dirty="0"/>
        </a:p>
      </dsp:txBody>
      <dsp:txXfrm>
        <a:off x="1113940" y="1902"/>
        <a:ext cx="9392515" cy="964450"/>
      </dsp:txXfrm>
    </dsp:sp>
    <dsp:sp modelId="{55A7A872-3C53-4105-9F43-398CD9F6E700}">
      <dsp:nvSpPr>
        <dsp:cNvPr id="0" name=""/>
        <dsp:cNvSpPr/>
      </dsp:nvSpPr>
      <dsp:spPr>
        <a:xfrm>
          <a:off x="0" y="1207466"/>
          <a:ext cx="10506456" cy="964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91746" y="1424467"/>
          <a:ext cx="530447" cy="5304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113940" y="1207466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be of interest to you and Computing related.</a:t>
          </a:r>
          <a:endParaRPr lang="en-US" sz="2400" kern="1200" dirty="0"/>
        </a:p>
      </dsp:txBody>
      <dsp:txXfrm>
        <a:off x="1113940" y="1207466"/>
        <a:ext cx="9392515" cy="964450"/>
      </dsp:txXfrm>
    </dsp:sp>
    <dsp:sp modelId="{EEAD024D-9F26-4143-9007-7C68A75C3BFF}">
      <dsp:nvSpPr>
        <dsp:cNvPr id="0" name=""/>
        <dsp:cNvSpPr/>
      </dsp:nvSpPr>
      <dsp:spPr>
        <a:xfrm>
          <a:off x="0" y="2413029"/>
          <a:ext cx="10506456" cy="9644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91746" y="2630030"/>
          <a:ext cx="530447" cy="5304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113940" y="2413029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will need to have a positive purpose and add value to yourself / society in some way.</a:t>
          </a:r>
          <a:endParaRPr lang="en-US" sz="2400" kern="1200" dirty="0"/>
        </a:p>
      </dsp:txBody>
      <dsp:txXfrm>
        <a:off x="1113940" y="2413029"/>
        <a:ext cx="9392515" cy="964450"/>
      </dsp:txXfrm>
    </dsp:sp>
    <dsp:sp modelId="{6DC8B641-383C-4467-95A7-CA4A365429AD}">
      <dsp:nvSpPr>
        <dsp:cNvPr id="0" name=""/>
        <dsp:cNvSpPr/>
      </dsp:nvSpPr>
      <dsp:spPr>
        <a:xfrm>
          <a:off x="0" y="3618592"/>
          <a:ext cx="10506456" cy="964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91746" y="3835593"/>
          <a:ext cx="530447" cy="5304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113940" y="361859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Due to the time limitations, be careful to limit the scope of your project.</a:t>
          </a:r>
          <a:endParaRPr lang="en-US" sz="2400" kern="1200" dirty="0"/>
        </a:p>
      </dsp:txBody>
      <dsp:txXfrm>
        <a:off x="1113940" y="3618592"/>
        <a:ext cx="9392515" cy="964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3B2AABD-BF25-4A6D-A1D0-79908927F5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id-ID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0BB832-D7BB-45B4-8ADB-FA3F1BE522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190F08-54D9-4538-906C-CC83B54166C9}" type="datetimeFigureOut">
              <a:rPr lang="id-ID" smtClean="0"/>
              <a:t>25/07/2021</a:t>
            </a:fld>
            <a:endParaRPr lang="id-ID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4AF4D2-58B0-4928-9C6C-86C214701CA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id-ID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A22080-FE04-4E63-9ABB-99E30886120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CE2E02-7EDC-447C-8818-7C4ED6167A6A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3642332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E0B6EE-ECE1-6C47-AC2F-28CFFCB4A26C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7040D8-06E9-BC48-9169-8F097FC35C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272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today’s slide deck we will be looking at the module’s: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26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255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994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(1) Based on: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35CAD1-3F5E-4915-8F80-D7A7B7F05EF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5133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082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25/07/2021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9400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3839F-A31D-4847-9846-4278BADB884A}" type="datetime1">
              <a:rPr lang="en-GB" altLang="en-US"/>
              <a:pPr>
                <a:defRPr/>
              </a:pPr>
              <a:t>25/07/2021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10618-0AD2-4807-8340-FFD4715E76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3023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286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323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25/07/2021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8" r:id="rId1"/>
    <p:sldLayoutId id="2147483947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7/25/2021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785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949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entornos.codeandcoke.com/lib/exe/detail.php?id=apuntes%3Adesarrollo&amp;media=apuntes:software-development.png" TargetMode="External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.jpeg"/><Relationship Id="rId9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5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984330-62B1-4903-A6E8-BBF688EC637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25/07/2021</a:t>
            </a:fld>
            <a:endParaRPr lang="en-GB" altLang="en-US"/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FF93B30D-1131-422B-80A7-36B2410F42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04DC2E-B453-4ED2-9E81-5B358E8851C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68BC542-232C-40E9-9077-86E029099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0838" y="2906713"/>
            <a:ext cx="7237412" cy="120015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			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43762D3-DFC7-42CE-BEDE-0C1255336774}"/>
              </a:ext>
            </a:extLst>
          </p:cNvPr>
          <p:cNvSpPr txBox="1">
            <a:spLocks/>
          </p:cNvSpPr>
          <p:nvPr/>
        </p:nvSpPr>
        <p:spPr>
          <a:xfrm>
            <a:off x="890337" y="1972553"/>
            <a:ext cx="4039471" cy="223368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Changemakers: Creativity &amp; Value Creation.</a:t>
            </a:r>
            <a:endParaRPr lang="en-US" sz="5000" dirty="0">
              <a:solidFill>
                <a:schemeClr val="bg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04FA87F-E16D-42CF-AFD9-3D428D0D81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5074" y="4354015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A2T3: Practical Implementation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CEFD9B6-C734-4CE2-BD4D-3BA3846F7016}"/>
              </a:ext>
            </a:extLst>
          </p:cNvPr>
          <p:cNvSpPr txBox="1">
            <a:spLocks/>
          </p:cNvSpPr>
          <p:nvPr/>
        </p:nvSpPr>
        <p:spPr>
          <a:xfrm>
            <a:off x="905074" y="1153598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Welcome to the University’s new </a:t>
            </a:r>
            <a:r>
              <a:rPr lang="en-GB" sz="2000" b="1" dirty="0"/>
              <a:t>Online</a:t>
            </a:r>
            <a:r>
              <a:rPr lang="en-GB" sz="2000" dirty="0"/>
              <a:t> </a:t>
            </a:r>
            <a:r>
              <a:rPr lang="en-GB" sz="2000" b="1" dirty="0"/>
              <a:t>Learning module </a:t>
            </a:r>
            <a:r>
              <a:rPr lang="en-GB" sz="2000" dirty="0"/>
              <a:t>at L5.</a:t>
            </a:r>
            <a:endParaRPr lang="en-GB" sz="2000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/>
          </a:p>
        </p:txBody>
      </p:sp>
      <p:pic>
        <p:nvPicPr>
          <p:cNvPr id="10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2370587F-4781-4B23-8CB1-50F6C0E195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D3F134C-588B-4CD4-8D00-D5783944CD84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156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4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577" y="1454764"/>
            <a:ext cx="10656846" cy="4284618"/>
          </a:xfrm>
        </p:spPr>
        <p:txBody>
          <a:bodyPr>
            <a:normAutofit/>
          </a:bodyPr>
          <a:lstStyle/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Last week’s Activity: Project Design.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000" dirty="0"/>
              <a:t>Design Feedback.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000" dirty="0"/>
              <a:t>Assignment 1: Task 3.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000" b="1" dirty="0"/>
              <a:t>Practical work.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This week’s Activity focus: Assign. 2 Task 3.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Informal Q&amp;A support</a:t>
            </a:r>
            <a:r>
              <a:rPr lang="en-GB" dirty="0"/>
              <a:t>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Bg. Design examples and tools.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870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11426" y="1146708"/>
            <a:ext cx="9791833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1485900" lvl="2" indent="-5715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b="1" dirty="0"/>
              <a:t>Assign.1 </a:t>
            </a:r>
            <a:r>
              <a:rPr lang="en-GB" sz="3600" dirty="0"/>
              <a:t>Task 2 point 2: </a:t>
            </a:r>
            <a:br>
              <a:rPr lang="en-GB" sz="3600" dirty="0"/>
            </a:br>
            <a:r>
              <a:rPr lang="en-GB" sz="3600" b="1" dirty="0"/>
              <a:t>Project Design work.</a:t>
            </a:r>
          </a:p>
          <a:p>
            <a:pPr marL="1485900" lvl="2" indent="-5715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b="1" dirty="0"/>
              <a:t>If time: </a:t>
            </a:r>
            <a:r>
              <a:rPr lang="en-GB" sz="3600" dirty="0"/>
              <a:t>acquire some User/Stakeholder feedback.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565425" y="89153"/>
            <a:ext cx="62849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dirty="0">
                <a:latin typeface="+mj-lt"/>
                <a:ea typeface="+mj-ea"/>
                <a:cs typeface="+mj-cs"/>
              </a:rPr>
              <a:t>Last</a:t>
            </a:r>
            <a:r>
              <a:rPr lang="en-US" sz="5400" b="1" u="sng" kern="1200" dirty="0">
                <a:latin typeface="+mj-lt"/>
                <a:ea typeface="+mj-ea"/>
                <a:cs typeface="+mj-cs"/>
              </a:rPr>
              <a:t> week’s Activity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0805804-CC4F-40D1-9B30-07CCCE4C1053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" name="Arc 6">
            <a:extLst>
              <a:ext uri="{FF2B5EF4-FFF2-40B4-BE49-F238E27FC236}">
                <a16:creationId xmlns:a16="http://schemas.microsoft.com/office/drawing/2014/main" id="{F8930F8D-FCC4-4269-91F5-4C6CEE07E29E}"/>
              </a:ext>
            </a:extLst>
          </p:cNvPr>
          <p:cNvSpPr/>
          <p:nvPr/>
        </p:nvSpPr>
        <p:spPr>
          <a:xfrm rot="7949683">
            <a:off x="8025501" y="3057644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B03AC2-52DE-4F97-A02B-8407D0CF470D}"/>
              </a:ext>
            </a:extLst>
          </p:cNvPr>
          <p:cNvSpPr txBox="1"/>
          <p:nvPr/>
        </p:nvSpPr>
        <p:spPr>
          <a:xfrm>
            <a:off x="1411426" y="5323707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12102999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051168" y="658960"/>
            <a:ext cx="10218616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u="sng" dirty="0">
                <a:solidFill>
                  <a:schemeClr val="tx2"/>
                </a:solidFill>
              </a:rPr>
              <a:t>Kickstart: Practical implementation</a:t>
            </a:r>
            <a:endParaRPr lang="en-US" sz="40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4485" y="2133323"/>
            <a:ext cx="10738338" cy="3983673"/>
          </a:xfrm>
        </p:spPr>
        <p:txBody>
          <a:bodyPr vert="horz" lIns="91440" tIns="45720" rIns="91440" bIns="45720" rtlCol="0">
            <a:no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No new content this week. Focus = Practical work.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To allow time for you to move onto and kickstart the practical development/implementation phase of your project.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There will be new module content next week, before we move onto final practical implementation support.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And then Assignment 2 completion and submission support.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sz="2800" dirty="0">
              <a:highlight>
                <a:srgbClr val="FFFF00"/>
              </a:highlight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sz="2800" dirty="0">
              <a:highlight>
                <a:srgbClr val="FFFF00"/>
              </a:highligh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F0E58D-D868-4443-A993-52D08531638D}"/>
              </a:ext>
            </a:extLst>
          </p:cNvPr>
          <p:cNvSpPr/>
          <p:nvPr/>
        </p:nvSpPr>
        <p:spPr>
          <a:xfrm>
            <a:off x="797169" y="658960"/>
            <a:ext cx="10738339" cy="13783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8026696-C5E5-40B1-814F-EB8A216573E7}"/>
              </a:ext>
            </a:extLst>
          </p:cNvPr>
          <p:cNvSpPr/>
          <p:nvPr/>
        </p:nvSpPr>
        <p:spPr>
          <a:xfrm>
            <a:off x="676574" y="905628"/>
            <a:ext cx="258454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Graphic 7" descr="Single gear outline">
            <a:extLst>
              <a:ext uri="{FF2B5EF4-FFF2-40B4-BE49-F238E27FC236}">
                <a16:creationId xmlns:a16="http://schemas.microsoft.com/office/drawing/2014/main" id="{B5D5096C-BF3E-43B2-ACD1-1BA8C3DDD3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50517" y="700710"/>
            <a:ext cx="1362306" cy="1362306"/>
          </a:xfrm>
          <a:prstGeom prst="rect">
            <a:avLst/>
          </a:prstGeom>
        </p:spPr>
      </p:pic>
      <p:pic>
        <p:nvPicPr>
          <p:cNvPr id="7" name="Graphic 6" descr="Open hand outline">
            <a:extLst>
              <a:ext uri="{FF2B5EF4-FFF2-40B4-BE49-F238E27FC236}">
                <a16:creationId xmlns:a16="http://schemas.microsoft.com/office/drawing/2014/main" id="{CCE42BCD-C9FA-45D5-9456-AAD49371B3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446703" y="4707675"/>
            <a:ext cx="1393902" cy="123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3016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051168" y="658960"/>
            <a:ext cx="10218616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u="sng" dirty="0">
                <a:solidFill>
                  <a:schemeClr val="tx2"/>
                </a:solidFill>
              </a:rPr>
              <a:t>Task 2: Project Design.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4486" y="2088718"/>
            <a:ext cx="6012890" cy="4237741"/>
          </a:xfr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b="1" dirty="0"/>
              <a:t>Project Design</a:t>
            </a:r>
            <a:r>
              <a:rPr lang="en-GB" sz="2400" dirty="0"/>
              <a:t>: Document and describe some project ‘Design’ work e.g. requirements, sketches/drawings, storyboards, wireframes, flow charts, maps, charts, diagrams, data structures etc.).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FF0000"/>
                </a:solidFill>
              </a:rPr>
              <a:t>There needs to be some planning of course, but do not spend too much time in the planning stage.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F0E58D-D868-4443-A993-52D08531638D}"/>
              </a:ext>
            </a:extLst>
          </p:cNvPr>
          <p:cNvSpPr/>
          <p:nvPr/>
        </p:nvSpPr>
        <p:spPr>
          <a:xfrm>
            <a:off x="797169" y="614355"/>
            <a:ext cx="10738339" cy="13783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8026696-C5E5-40B1-814F-EB8A216573E7}"/>
              </a:ext>
            </a:extLst>
          </p:cNvPr>
          <p:cNvSpPr/>
          <p:nvPr/>
        </p:nvSpPr>
        <p:spPr>
          <a:xfrm>
            <a:off x="676574" y="905628"/>
            <a:ext cx="258454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Ui Ux outline">
            <a:extLst>
              <a:ext uri="{FF2B5EF4-FFF2-40B4-BE49-F238E27FC236}">
                <a16:creationId xmlns:a16="http://schemas.microsoft.com/office/drawing/2014/main" id="{5968755E-832C-42A7-B3E7-7338517EF2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23733" y="607556"/>
            <a:ext cx="1429758" cy="1429758"/>
          </a:xfrm>
          <a:prstGeom prst="rect">
            <a:avLst/>
          </a:prstGeom>
        </p:spPr>
      </p:pic>
      <p:pic>
        <p:nvPicPr>
          <p:cNvPr id="8" name="Picture 7" descr="A picture containing text, indoor, toy&#10;&#10;Description automatically generated">
            <a:extLst>
              <a:ext uri="{FF2B5EF4-FFF2-40B4-BE49-F238E27FC236}">
                <a16:creationId xmlns:a16="http://schemas.microsoft.com/office/drawing/2014/main" id="{84E9DB9B-B256-47AC-83B2-74915D1B3DC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989803" y="1653335"/>
            <a:ext cx="4545705" cy="45457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0E9A465-83EC-4029-998A-84B6D27C8827}"/>
              </a:ext>
            </a:extLst>
          </p:cNvPr>
          <p:cNvSpPr txBox="1"/>
          <p:nvPr/>
        </p:nvSpPr>
        <p:spPr>
          <a:xfrm>
            <a:off x="7419278" y="7150116"/>
            <a:ext cx="3733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://entornos.codeandcoke.com/lib/exe/detail.php?id=apuntes%3Adesarrollo&amp;media=apuntes:software-development.pn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04003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5B6D7-1C1A-44AE-8F40-8AEC394D8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6"/>
            <a:ext cx="10515600" cy="87752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/>
              <a:t>Computing Innovation Project: </a:t>
            </a:r>
            <a:br>
              <a:rPr lang="en-GB" sz="3600" dirty="0"/>
            </a:br>
            <a:r>
              <a:rPr lang="en-GB" sz="4900" b="1" dirty="0"/>
              <a:t>Design work</a:t>
            </a:r>
            <a:endParaRPr lang="en-GB" sz="3600" b="1" dirty="0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9C820689-4921-4134-8C91-F5AC1D8154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1545571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3672C1C4-EFA1-4AC7-9ECE-64CE765C7F47}"/>
              </a:ext>
            </a:extLst>
          </p:cNvPr>
          <p:cNvSpPr/>
          <p:nvPr/>
        </p:nvSpPr>
        <p:spPr>
          <a:xfrm>
            <a:off x="797169" y="495411"/>
            <a:ext cx="10738339" cy="11952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873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685" y="382211"/>
            <a:ext cx="8031316" cy="431522"/>
          </a:xfrm>
        </p:spPr>
        <p:txBody>
          <a:bodyPr>
            <a:noAutofit/>
          </a:bodyPr>
          <a:lstStyle/>
          <a:p>
            <a:r>
              <a:rPr lang="en-GB" b="1" u="sng" dirty="0"/>
              <a:t>Design 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61291"/>
            <a:ext cx="10972800" cy="5014119"/>
          </a:xfrm>
        </p:spPr>
        <p:txBody>
          <a:bodyPr>
            <a:noAutofit/>
          </a:bodyPr>
          <a:lstStyle/>
          <a:p>
            <a:r>
              <a:rPr lang="en-GB" sz="2200" dirty="0"/>
              <a:t>If possible, try and</a:t>
            </a:r>
            <a:r>
              <a:rPr lang="en-GB" sz="2200" b="1" dirty="0"/>
              <a:t> acquire some feedback from users / other relevant stakeholders.</a:t>
            </a:r>
            <a:endParaRPr lang="en-GB" sz="2200" dirty="0"/>
          </a:p>
          <a:p>
            <a:r>
              <a:rPr lang="en-GB" sz="2200" dirty="0"/>
              <a:t>This will help to </a:t>
            </a:r>
            <a:r>
              <a:rPr lang="en-GB" sz="2200" b="1" dirty="0"/>
              <a:t>inform</a:t>
            </a:r>
            <a:r>
              <a:rPr lang="en-GB" sz="2200" dirty="0"/>
              <a:t> </a:t>
            </a:r>
            <a:r>
              <a:rPr lang="en-GB" sz="2200" b="1" dirty="0"/>
              <a:t>prioritise </a:t>
            </a:r>
            <a:r>
              <a:rPr lang="en-GB" sz="2200" dirty="0"/>
              <a:t>and </a:t>
            </a:r>
            <a:r>
              <a:rPr lang="en-GB" sz="2200" b="1" dirty="0"/>
              <a:t>enhance</a:t>
            </a:r>
            <a:r>
              <a:rPr lang="en-GB" sz="2200" dirty="0"/>
              <a:t> your Design work before moving into the practical stage.</a:t>
            </a:r>
          </a:p>
          <a:p>
            <a:r>
              <a:rPr lang="en-GB" sz="2200" dirty="0"/>
              <a:t>You can simply send your initial Requirements/Design work to a few people with a few questions and ask for feedback, via email.</a:t>
            </a:r>
          </a:p>
          <a:p>
            <a:pPr lvl="1"/>
            <a:r>
              <a:rPr lang="en-GB" sz="1800" b="1" dirty="0"/>
              <a:t>E.g. Ask potential users </a:t>
            </a:r>
            <a:r>
              <a:rPr lang="en-GB" sz="1800" dirty="0"/>
              <a:t>what they like and don’t like about the proposed idea and requirements/design. And if they would like any additional features or features removed. Could it be improved in any other ways?.</a:t>
            </a:r>
          </a:p>
          <a:p>
            <a:pPr lvl="1"/>
            <a:r>
              <a:rPr lang="en-GB" sz="1800" dirty="0"/>
              <a:t>A short structured/semi-structured questionnaire of only a few questions can be used (this can be done informally via email or face-to-face). SurveyMonkey / Google forms or alternative is not required but can be used if desired.</a:t>
            </a:r>
          </a:p>
          <a:p>
            <a:r>
              <a:rPr lang="en-GB" sz="1800" dirty="0"/>
              <a:t>Record the results and update your Requirements/Designs as a result.</a:t>
            </a:r>
          </a:p>
          <a:p>
            <a:r>
              <a:rPr lang="en-GB" sz="1800" dirty="0"/>
              <a:t>Do not spend long doing this e.g. 1/2 days.</a:t>
            </a:r>
          </a:p>
          <a:p>
            <a:r>
              <a:rPr lang="en-GB" sz="1800" dirty="0"/>
              <a:t>You do not need to wait for all responses before moving on to the Practical phase.</a:t>
            </a:r>
          </a:p>
          <a:p>
            <a:endParaRPr lang="en-GB" sz="18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4" name="Graphic 3" descr="Meeting outline">
            <a:extLst>
              <a:ext uri="{FF2B5EF4-FFF2-40B4-BE49-F238E27FC236}">
                <a16:creationId xmlns:a16="http://schemas.microsoft.com/office/drawing/2014/main" id="{A652AC30-92F5-4208-96B0-28BEB127FC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0110832" y="206465"/>
            <a:ext cx="1238597" cy="123859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4D52C7D-6E92-4959-94A1-157F558F17FB}"/>
              </a:ext>
            </a:extLst>
          </p:cNvPr>
          <p:cNvSpPr/>
          <p:nvPr/>
        </p:nvSpPr>
        <p:spPr>
          <a:xfrm>
            <a:off x="611090" y="268907"/>
            <a:ext cx="10738339" cy="620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B20CD8-7F38-4D27-933C-7076E677DE1E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9E8C5CD1-D272-4F84-8AAF-37D9CEB28E04}"/>
              </a:ext>
            </a:extLst>
          </p:cNvPr>
          <p:cNvSpPr/>
          <p:nvPr/>
        </p:nvSpPr>
        <p:spPr>
          <a:xfrm rot="6468648">
            <a:off x="9278435" y="4400853"/>
            <a:ext cx="3388528" cy="1847527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1574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051168" y="658960"/>
            <a:ext cx="10218616" cy="804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u="sng" dirty="0">
                <a:solidFill>
                  <a:schemeClr val="tx2"/>
                </a:solidFill>
              </a:rPr>
              <a:t>Task 3: Project Practical work</a:t>
            </a:r>
            <a:endParaRPr lang="en-US" sz="40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7170" y="1588038"/>
            <a:ext cx="10738338" cy="3983673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This week we are going to progress onto task 3 of Assignment 2: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3. Development &amp; Testing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Showcase your project’s practical implementation/development work. 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Clearly outline everything you have done and worked on for your project.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can provide an overview of the development process e.g. Technologies used, key features, problem areas, solutions, code extracts and outcomes/outputs/results. 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Include screenshots / pictures, demos, text description and of course voice over to describe your practical project work.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F0E58D-D868-4443-A993-52D08531638D}"/>
              </a:ext>
            </a:extLst>
          </p:cNvPr>
          <p:cNvSpPr/>
          <p:nvPr/>
        </p:nvSpPr>
        <p:spPr>
          <a:xfrm>
            <a:off x="797169" y="658960"/>
            <a:ext cx="10738339" cy="8049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8026696-C5E5-40B1-814F-EB8A216573E7}"/>
              </a:ext>
            </a:extLst>
          </p:cNvPr>
          <p:cNvSpPr/>
          <p:nvPr/>
        </p:nvSpPr>
        <p:spPr>
          <a:xfrm>
            <a:off x="676574" y="905628"/>
            <a:ext cx="258454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Graphic 7" descr="Single gear outline">
            <a:extLst>
              <a:ext uri="{FF2B5EF4-FFF2-40B4-BE49-F238E27FC236}">
                <a16:creationId xmlns:a16="http://schemas.microsoft.com/office/drawing/2014/main" id="{B5D5096C-BF3E-43B2-ACD1-1BA8C3DDD3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50517" y="700710"/>
            <a:ext cx="1362306" cy="1362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44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11426" y="1389988"/>
            <a:ext cx="9791833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1200150" lvl="1" indent="-7429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000" dirty="0"/>
              <a:t>If possible, acquire some User/stakeholder feedback.</a:t>
            </a:r>
          </a:p>
          <a:p>
            <a:pPr marL="1200150" lvl="1" indent="-7429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000" b="1" dirty="0"/>
              <a:t>Update Design work.</a:t>
            </a:r>
          </a:p>
          <a:p>
            <a:pPr marL="1200150" lvl="1" indent="-7429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000" b="1" dirty="0"/>
              <a:t>Start Practical implementation.</a:t>
            </a:r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558524" y="466658"/>
            <a:ext cx="62785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latin typeface="+mj-lt"/>
                <a:ea typeface="+mj-ea"/>
                <a:cs typeface="+mj-cs"/>
              </a:rPr>
              <a:t>This week’s Activity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0805804-CC4F-40D1-9B30-07CCCE4C1053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" name="Arc 6">
            <a:extLst>
              <a:ext uri="{FF2B5EF4-FFF2-40B4-BE49-F238E27FC236}">
                <a16:creationId xmlns:a16="http://schemas.microsoft.com/office/drawing/2014/main" id="{F8930F8D-FCC4-4269-91F5-4C6CEE07E29E}"/>
              </a:ext>
            </a:extLst>
          </p:cNvPr>
          <p:cNvSpPr/>
          <p:nvPr/>
        </p:nvSpPr>
        <p:spPr>
          <a:xfrm rot="7949683">
            <a:off x="8025501" y="3057644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B03AC2-52DE-4F97-A02B-8407D0CF470D}"/>
              </a:ext>
            </a:extLst>
          </p:cNvPr>
          <p:cNvSpPr txBox="1"/>
          <p:nvPr/>
        </p:nvSpPr>
        <p:spPr>
          <a:xfrm>
            <a:off x="1411426" y="5114069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1351782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Tutor note: 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852746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solidFill>
                  <a:srgbClr val="FFFFFF"/>
                </a:solidFill>
              </a:rPr>
              <a:t>General Q&amp;A.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solidFill>
                  <a:srgbClr val="FFFFFF"/>
                </a:solidFill>
              </a:rPr>
              <a:t>If time: 1-2-1 Chat to address any concerns (due to pivotal point of moving onto the practical implementation phase of the project).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&amp; Peer Support</a:t>
            </a:r>
            <a:b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Changemakers 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41248" y="1352856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125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876</Words>
  <Application>Microsoft Office PowerPoint</Application>
  <PresentationFormat>Widescreen</PresentationFormat>
  <Paragraphs>77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Calibri Light</vt:lpstr>
      <vt:lpstr>Myriad Pro</vt:lpstr>
      <vt:lpstr>Symbol</vt:lpstr>
      <vt:lpstr>20140311PresentationUWTSDTemplate</vt:lpstr>
      <vt:lpstr>20140311PresentationUWTSDTemplate</vt:lpstr>
      <vt:lpstr>Office Theme</vt:lpstr>
      <vt:lpstr>            </vt:lpstr>
      <vt:lpstr>Introduction</vt:lpstr>
      <vt:lpstr>PowerPoint Presentation</vt:lpstr>
      <vt:lpstr>PowerPoint Presentation</vt:lpstr>
      <vt:lpstr>PowerPoint Presentation</vt:lpstr>
      <vt:lpstr>Computing Innovation Project:  Design work</vt:lpstr>
      <vt:lpstr>Design feedback</vt:lpstr>
      <vt:lpstr>PowerPoint Presentation</vt:lpstr>
      <vt:lpstr>PowerPoint Presentation</vt:lpstr>
      <vt:lpstr>Register.</vt:lpstr>
      <vt:lpstr> Questions.</vt:lpstr>
      <vt:lpstr>Student Social &amp; Peer Support (Chat &amp; Support each other)</vt:lpstr>
      <vt:lpstr>The End.</vt:lpstr>
      <vt:lpstr>Changemakers Computing Innovation Project</vt:lpstr>
      <vt:lpstr>The Key to Success</vt:lpstr>
    </vt:vector>
  </TitlesOfParts>
  <Manager>You Exec (https://youexec.com/resources)</Manager>
  <Company>You Exec (https://youexec.com/resources)</Company>
  <LinksUpToDate>false</LinksUpToDate>
  <SharedDoc>false</SharedDoc>
  <HyperlinkBase>You Exec (https://youexec.com/resources)</HyperlinkBase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Breakdown Structure (WBS)</dc:title>
  <dc:subject>Work Breakdown Structure (WBS)</dc:subject>
  <dc:creator>You Exec (https://youexec.com/resources)</dc:creator>
  <cp:keywords>You Exec (https:/youexec.com/resources)</cp:keywords>
  <dc:description>You Exec (https://youexec.com/resources)</dc:description>
  <cp:lastModifiedBy>Suneth Fernando</cp:lastModifiedBy>
  <cp:revision>722</cp:revision>
  <dcterms:created xsi:type="dcterms:W3CDTF">2019-09-10T04:46:41Z</dcterms:created>
  <dcterms:modified xsi:type="dcterms:W3CDTF">2021-07-25T22:58:41Z</dcterms:modified>
  <cp:category>You Exec (https://youexec.com/resources)</cp:category>
</cp:coreProperties>
</file>