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5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BFB7B9-0447-4041-7C42-C2EEA5C86E0A}" v="24" dt="2024-08-11T20:26:55.3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theme" Target="theme/theme1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viewProps" Target="viewProps.xml" Id="rId12" /><Relationship Type="http://schemas.openxmlformats.org/officeDocument/2006/relationships/slide" Target="slides/slide1.xml" Id="rId2" /><Relationship Type="http://schemas.microsoft.com/office/2015/10/relationships/revisionInfo" Target="revisionInfo.xml" Id="rId16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presProps" Target="presProps.xml" Id="rId11" /><Relationship Type="http://schemas.openxmlformats.org/officeDocument/2006/relationships/slide" Target="slides/slide4.xml" Id="rId5" /><Relationship Type="http://schemas.openxmlformats.org/officeDocument/2006/relationships/slide" Target="slides/slide9.xml" Id="rId10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tableStyles" Target="tableStyles.xml" Id="rId14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21818-E75A-458F-AC5B-0E9A2C76B8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8056" y="448056"/>
            <a:ext cx="11292840" cy="3401568"/>
          </a:xfrm>
        </p:spPr>
        <p:txBody>
          <a:bodyPr anchor="b">
            <a:normAutofit/>
          </a:bodyPr>
          <a:lstStyle>
            <a:lvl1pPr algn="l">
              <a:defRPr sz="6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EE64DE-978B-4F95-BB3C-D027D80087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8056" y="4471416"/>
            <a:ext cx="11292840" cy="1481328"/>
          </a:xfrm>
        </p:spPr>
        <p:txBody>
          <a:bodyPr/>
          <a:lstStyle>
            <a:lvl1pPr marL="0" indent="0" algn="l">
              <a:lnSpc>
                <a:spcPct val="120000"/>
              </a:lnSpc>
              <a:buNone/>
              <a:defRPr sz="2400">
                <a:solidFill>
                  <a:schemeClr val="tx2">
                    <a:alpha val="5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C66CC717-08C5-4F3E-B8AA-BA93C8755982}"/>
              </a:ext>
            </a:extLst>
          </p:cNvPr>
          <p:cNvCxnSpPr>
            <a:cxnSpLocks/>
          </p:cNvCxnSpPr>
          <p:nvPr/>
        </p:nvCxnSpPr>
        <p:spPr>
          <a:xfrm>
            <a:off x="449400" y="41220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896B5700-AA45-4E20-8BE5-2762041130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0832" y="6153912"/>
            <a:ext cx="5397056" cy="502920"/>
          </a:xfrm>
          <a:prstGeom prst="rect">
            <a:avLst/>
          </a:prstGeom>
        </p:spPr>
        <p:txBody>
          <a:bodyPr vert="horz" lIns="0" tIns="0" rIns="91440" bIns="0" rtlCol="0" anchor="ctr"/>
          <a:lstStyle>
            <a:lvl1pPr algn="l">
              <a:defRPr sz="900" cap="all" spc="200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US" spc="200" dirty="0"/>
              <a:t>Sample Footer Text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7C5B7199-CC00-4D38-8B48-F8A5391129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38232" y="6153912"/>
            <a:ext cx="1510856" cy="50292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16BC76EC-3453-4CE0-A71D-BD21940757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42912" y="6152968"/>
            <a:ext cx="3457576" cy="502920"/>
          </a:xfrm>
          <a:prstGeom prst="rect">
            <a:avLst/>
          </a:prstGeom>
        </p:spPr>
        <p:txBody>
          <a:bodyPr wrap="square" lIns="0" tIns="0" rIns="0" bIns="0" anchor="ctr" anchorCtr="0">
            <a:normAutofit/>
          </a:bodyPr>
          <a:lstStyle>
            <a:lvl1pPr>
              <a:defRPr sz="900" cap="all" spc="200" baseline="0">
                <a:solidFill>
                  <a:schemeClr val="tx1">
                    <a:alpha val="55000"/>
                  </a:schemeClr>
                </a:solidFill>
              </a:defRPr>
            </a:lvl1pPr>
          </a:lstStyle>
          <a:p>
            <a:fld id="{8256C2ED-54A4-480D-B5C8-65C0D62359B9}" type="datetime2">
              <a:rPr lang="en-US" smtClean="0"/>
              <a:pPr/>
              <a:t>Sunday, August 11, 2024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69326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B7685-BDD9-488F-B082-33592E0F1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CB5FF-7FB5-4B8A-BF1C-48765D40B4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1735200"/>
            <a:ext cx="11293200" cy="3783013"/>
          </a:xfrm>
        </p:spPr>
        <p:txBody>
          <a:bodyPr wrap="square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BDA03860-F8F0-4186-B5D0-72C935B2C2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0832" y="6153912"/>
            <a:ext cx="5397056" cy="502920"/>
          </a:xfrm>
          <a:prstGeom prst="rect">
            <a:avLst/>
          </a:prstGeom>
        </p:spPr>
        <p:txBody>
          <a:bodyPr vert="horz" lIns="0" tIns="0" rIns="91440" bIns="0" rtlCol="0" anchor="ctr"/>
          <a:lstStyle>
            <a:lvl1pPr algn="l">
              <a:defRPr sz="900" cap="all" spc="200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US" spc="200" dirty="0"/>
              <a:t>Sample Footer Text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60B9D802-9E36-42DA-B6CA-6C937CBE8A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38232" y="6153912"/>
            <a:ext cx="1510856" cy="50292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C227B5A7-BF66-4C50-9DAD-A24070310B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42912" y="6152968"/>
            <a:ext cx="3457576" cy="502920"/>
          </a:xfrm>
          <a:prstGeom prst="rect">
            <a:avLst/>
          </a:prstGeom>
        </p:spPr>
        <p:txBody>
          <a:bodyPr wrap="square" lIns="0" tIns="0" rIns="0" bIns="0" anchor="ctr" anchorCtr="0">
            <a:normAutofit/>
          </a:bodyPr>
          <a:lstStyle>
            <a:lvl1pPr>
              <a:defRPr sz="900" cap="all" spc="200" baseline="0">
                <a:solidFill>
                  <a:schemeClr val="tx1">
                    <a:alpha val="55000"/>
                  </a:schemeClr>
                </a:solidFill>
              </a:defRPr>
            </a:lvl1pPr>
          </a:lstStyle>
          <a:p>
            <a:fld id="{8256C2ED-54A4-480D-B5C8-65C0D62359B9}" type="datetime2">
              <a:rPr lang="en-US" smtClean="0"/>
              <a:pPr/>
              <a:t>Sunday, August 11, 2024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43873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E2B8D-DB20-44D1-84BC-F76685913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448056"/>
            <a:ext cx="11311128" cy="3401568"/>
          </a:xfrm>
        </p:spPr>
        <p:txBody>
          <a:bodyPr anchor="b">
            <a:normAutofit/>
          </a:bodyPr>
          <a:lstStyle>
            <a:lvl1pPr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4C298-618E-4642-8F2B-8DD253ED5C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8056" y="4471416"/>
            <a:ext cx="11292840" cy="1481328"/>
          </a:xfrm>
        </p:spPr>
        <p:txBody>
          <a:bodyPr/>
          <a:lstStyle>
            <a:lvl1pPr marL="0" indent="0">
              <a:lnSpc>
                <a:spcPct val="120000"/>
              </a:lnSpc>
              <a:buNone/>
              <a:defRPr sz="2400">
                <a:solidFill>
                  <a:schemeClr val="tx2">
                    <a:alpha val="5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B3ECD5-2EEA-457B-9C93-36F8AF368E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10EDCA73-0A86-4195-A787-75037827079D}" type="datetime2">
              <a:rPr lang="en-US" smtClean="0"/>
              <a:t>Sunday, August 11,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9A15D4-F172-4025-9290-C8F5D4197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26CD73-9984-4E1D-BD74-37115C1F4C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99FAD47-5E44-4EE5-A422-A77593F8F3A3}"/>
              </a:ext>
            </a:extLst>
          </p:cNvPr>
          <p:cNvCxnSpPr>
            <a:cxnSpLocks/>
          </p:cNvCxnSpPr>
          <p:nvPr/>
        </p:nvCxnSpPr>
        <p:spPr>
          <a:xfrm>
            <a:off x="449400" y="41220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4413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74E41-AB27-418C-AA9E-8F863DDE36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B9E10A-E18D-4122-A71B-0A22F695E0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8056" y="1735200"/>
            <a:ext cx="5431536" cy="4214750"/>
          </a:xfrm>
        </p:spPr>
        <p:txBody>
          <a:bodyPr/>
          <a:lstStyle>
            <a:lvl1pPr marL="450000">
              <a:defRPr/>
            </a:lvl1pPr>
            <a:lvl2pPr marL="900000">
              <a:defRPr/>
            </a:lvl2pPr>
            <a:lvl3pPr marL="1350000">
              <a:defRPr/>
            </a:lvl3pPr>
            <a:lvl4pPr marL="1800000">
              <a:defRPr/>
            </a:lvl4pPr>
            <a:lvl5pPr marL="225000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CB980D-2720-431B-88C8-4D837023BB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9360" y="1735200"/>
            <a:ext cx="5431536" cy="4214750"/>
          </a:xfrm>
        </p:spPr>
        <p:txBody>
          <a:bodyPr/>
          <a:lstStyle>
            <a:lvl2pPr marL="900000">
              <a:defRPr/>
            </a:lvl2pPr>
            <a:lvl3pPr marL="1350000">
              <a:defRPr/>
            </a:lvl3pPr>
            <a:lvl4pPr marL="1800000">
              <a:defRPr/>
            </a:lvl4pPr>
            <a:lvl5pPr marL="243000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8EB211-F6F7-4C53-B25F-F1EBF7A8BF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83C75374-B296-498E-A935-80631EA9020D}" type="datetime2">
              <a:rPr lang="en-US" smtClean="0"/>
              <a:t>Sunday, August 11,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AA830D-482E-415E-B855-D561B94BDC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7FB2AC-9F49-4D35-8C5E-ECECC6B131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66480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25D59-DC0A-4295-8714-902B54B983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11128" cy="11412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7A33E2-E7AE-4E37-9DF1-69697E45D2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8056" y="1774952"/>
            <a:ext cx="5431536" cy="612648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2000" b="0" i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2E79D5-E651-4B82-AFAA-DE6E16AC3E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8056" y="2752344"/>
            <a:ext cx="5431536" cy="3200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A91196-F771-42C3-A726-A4ECF561F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1774952"/>
            <a:ext cx="5431536" cy="612648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2000" b="0" i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76BA18-D373-4B5F-B812-5D5E4C2378E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09360" y="2752344"/>
            <a:ext cx="5431536" cy="3200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95D0EB-9F99-4C95-ADA6-AC6B493CCA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B098B728-214A-4ABC-8432-5B3A5A66A987}" type="datetime2">
              <a:rPr lang="en-US" smtClean="0"/>
              <a:t>Sunday, August 11, 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7EB69A9-1E48-4683-8873-D888C39E6E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7E419C-3010-4562-BA4B-ECBC2DBE62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67313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58066-A255-4886-A4B0-2AC829A76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11128" cy="5559552"/>
          </a:xfrm>
        </p:spPr>
        <p:txBody>
          <a:bodyPr wrap="square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8D80A-6560-46E3-AF30-9CEC54EA747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015F02D0-6806-43AF-9888-2359BF40C204}" type="datetime2">
              <a:rPr lang="en-US" smtClean="0"/>
              <a:t>Sunday, August 11, 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B673C2-FB1E-46F5-8CFB-93B9DB807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1E2120-410F-4382-81AB-37F161F72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38725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2802222-E41B-48E7-BF06-5C5509D621C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8EE14D2D-B1AF-4197-82D6-FC1F8BD05681}" type="datetime2">
              <a:rPr lang="en-US" smtClean="0"/>
              <a:t>Sunday, August 11, 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7A636E3-B721-46E8-882F-C123530F0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FC1178-3E0E-449A-B799-009C04C06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5271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23392-4FF4-4922-A14E-8AA23A9BDD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3447288" cy="1069848"/>
          </a:xfrm>
        </p:spPr>
        <p:txBody>
          <a:bodyPr wrap="square"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4FB38E-5055-4C9B-9A3B-A7B3A48879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0832" y="393192"/>
            <a:ext cx="7379208" cy="5559552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2EC2DB-2ED3-408C-BFF2-F413C9D8F9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8056" y="1733550"/>
            <a:ext cx="3447288" cy="421919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374FDF-3000-4B2C-AC88-8CE34D68059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98771CEB-9838-4245-91B8-EFBAFE2D8B44}" type="datetime2">
              <a:rPr lang="en-US" smtClean="0"/>
              <a:t>Sunday, August 11,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A0B7F4-5B8C-49BD-9BDA-FCBD13E242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02BC00-0803-4A53-8657-91CE0DB80E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4000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5C2A98-C272-40D9-B75A-77A3D5867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3447288" cy="1069848"/>
          </a:xfrm>
        </p:spPr>
        <p:txBody>
          <a:bodyPr wrap="square"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D50DAC-9AC3-4A9A-91B7-6C95E436256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370832" y="441324"/>
            <a:ext cx="7373112" cy="551141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721B04-C243-49A9-B5D3-4833792909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8056" y="1735200"/>
            <a:ext cx="3447288" cy="421475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8E949C-DD35-44F6-B45A-35134D7E12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51D3F6BF-A585-41F8-88DF-7E5D069F892A}" type="datetime2">
              <a:rPr lang="en-US" smtClean="0"/>
              <a:t>Sunday, August 11,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C70102-4B8E-4FEC-9BB7-97FDC1EABF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6693AF-08A9-4388-A9B8-174D539559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6761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733FC-38A1-463C-BF3D-0D99784E0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FD076A-A004-4560-A43B-028624E20D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48056" y="1956816"/>
            <a:ext cx="11301984" cy="39959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CFBA60-9309-4F2A-9FA9-305C4AFBEC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53CF612A-4CB0-4F57-9A87-F049CECB184D}" type="datetime2">
              <a:rPr lang="en-US" smtClean="0"/>
              <a:t>Sunday, August 11,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1BF451-928F-4E55-8A76-111D0E211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5EC161-BA80-4E93-AEB1-B61E38C09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71024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A44E3E-5EFE-4FCB-86A2-5E20CC6525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0232136" y="448056"/>
            <a:ext cx="1581912" cy="550468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95005E-2E0C-4200-BF29-1135A35EE9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38912" y="438912"/>
            <a:ext cx="9436608" cy="550468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2BBBED-3B21-4271-BC0F-BBA258B59D4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8F397F40-C8F7-4897-A6B8-241042F913A9}" type="datetime2">
              <a:rPr lang="en-US" smtClean="0"/>
              <a:t>Sunday, August 11,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9CED5-56F3-4943-8143-918F7A860C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C87180-7248-4741-8E3B-9AAFB414D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4122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DDBCE8-F60C-4E3A-83C0-BDE8DD2DE1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01984" cy="1141200"/>
          </a:xfrm>
          <a:prstGeom prst="rect">
            <a:avLst/>
          </a:prstGeom>
        </p:spPr>
        <p:txBody>
          <a:bodyPr vert="horz" lIns="0" tIns="0" rIns="0" bIns="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BBC57F-72F2-48BC-B1EE-1F2C6155D7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8056" y="1733550"/>
            <a:ext cx="11293200" cy="3783013"/>
          </a:xfrm>
          <a:prstGeom prst="rect">
            <a:avLst/>
          </a:prstGeom>
        </p:spPr>
        <p:txBody>
          <a:bodyPr vert="horz" lIns="0" tIns="0" rIns="9144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0FBC45-A4BC-4EE5-82B1-8BC7912255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0832" y="6153912"/>
            <a:ext cx="5397056" cy="502920"/>
          </a:xfrm>
          <a:prstGeom prst="rect">
            <a:avLst/>
          </a:prstGeom>
        </p:spPr>
        <p:txBody>
          <a:bodyPr vert="horz" lIns="0" tIns="0" rIns="91440" bIns="0" rtlCol="0" anchor="ctr"/>
          <a:lstStyle>
            <a:lvl1pPr algn="l">
              <a:defRPr sz="900" cap="all" spc="200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US" spc="200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5E1300-1995-409E-B058-59180872B6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38232" y="6153912"/>
            <a:ext cx="1510856" cy="50292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639030E9-7F3B-403F-96B2-7C2C627C30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42912" y="6152968"/>
            <a:ext cx="3457576" cy="502920"/>
          </a:xfrm>
          <a:prstGeom prst="rect">
            <a:avLst/>
          </a:prstGeom>
        </p:spPr>
        <p:txBody>
          <a:bodyPr wrap="square" lIns="0" tIns="0" rIns="0" bIns="0" anchor="ctr" anchorCtr="0">
            <a:normAutofit/>
          </a:bodyPr>
          <a:lstStyle>
            <a:lvl1pPr>
              <a:defRPr sz="900" cap="all" spc="200" baseline="0">
                <a:solidFill>
                  <a:schemeClr val="tx1">
                    <a:alpha val="55000"/>
                  </a:schemeClr>
                </a:solidFill>
              </a:defRPr>
            </a:lvl1pPr>
          </a:lstStyle>
          <a:p>
            <a:fld id="{8256C2ED-54A4-480D-B5C8-65C0D62359B9}" type="datetime2">
              <a:rPr lang="en-US" smtClean="0"/>
              <a:pPr/>
              <a:t>Sunday, August 11, 2024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244717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04" r:id="rId6"/>
    <p:sldLayoutId id="2147483700" r:id="rId7"/>
    <p:sldLayoutId id="2147483701" r:id="rId8"/>
    <p:sldLayoutId id="2147483702" r:id="rId9"/>
    <p:sldLayoutId id="2147483703" r:id="rId10"/>
    <p:sldLayoutId id="214748370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i="1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450000" indent="-448056" algn="l" defTabSz="914400" rtl="0" eaLnBrk="1" latinLnBrk="0" hangingPunct="1">
        <a:lnSpc>
          <a:spcPct val="140000"/>
        </a:lnSpc>
        <a:spcBef>
          <a:spcPts val="1000"/>
        </a:spcBef>
        <a:buFont typeface="Calibri Light" panose="020F0302020204030204" pitchFamily="34" charset="0"/>
        <a:buChar char="→"/>
        <a:defRPr sz="18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1pPr>
      <a:lvl2pPr marL="900000" indent="-448056" algn="l" defTabSz="914400" rtl="0" eaLnBrk="1" latinLnBrk="0" hangingPunct="1">
        <a:lnSpc>
          <a:spcPct val="140000"/>
        </a:lnSpc>
        <a:spcBef>
          <a:spcPts val="500"/>
        </a:spcBef>
        <a:buFont typeface="Calibri Light" panose="020F0302020204030204" pitchFamily="34" charset="0"/>
        <a:buChar char="→"/>
        <a:defRPr sz="18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2pPr>
      <a:lvl3pPr marL="1350000" indent="-448056" algn="l" defTabSz="914400" rtl="0" eaLnBrk="1" latinLnBrk="0" hangingPunct="1">
        <a:lnSpc>
          <a:spcPct val="140000"/>
        </a:lnSpc>
        <a:spcBef>
          <a:spcPts val="500"/>
        </a:spcBef>
        <a:buFont typeface="Calibri Light" panose="020F0302020204030204" pitchFamily="34" charset="0"/>
        <a:buChar char="→"/>
        <a:defRPr sz="18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3pPr>
      <a:lvl4pPr marL="1800000" indent="-448056" algn="l" defTabSz="914400" rtl="0" eaLnBrk="1" latinLnBrk="0" hangingPunct="1">
        <a:lnSpc>
          <a:spcPct val="140000"/>
        </a:lnSpc>
        <a:spcBef>
          <a:spcPts val="500"/>
        </a:spcBef>
        <a:buFont typeface="Calibri Light" panose="020F0302020204030204" pitchFamily="34" charset="0"/>
        <a:buChar char="→"/>
        <a:defRPr sz="18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4pPr>
      <a:lvl5pPr marL="2250000" indent="-448056" algn="l" defTabSz="914400" rtl="0" eaLnBrk="1" latinLnBrk="0" hangingPunct="1">
        <a:lnSpc>
          <a:spcPct val="140000"/>
        </a:lnSpc>
        <a:spcBef>
          <a:spcPts val="500"/>
        </a:spcBef>
        <a:buFont typeface="Calibri Light" panose="020F0302020204030204" pitchFamily="34" charset="0"/>
        <a:buChar char="→"/>
        <a:defRPr sz="18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iplayer/episodes/p0ff7cg0/once-upon-a-time-in-northern-irelan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C448D53-ACA1-4CA4-B08A-09FB0780C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11900" y="448056"/>
            <a:ext cx="5443373" cy="2107606"/>
          </a:xfrm>
        </p:spPr>
        <p:txBody>
          <a:bodyPr>
            <a:normAutofit/>
          </a:bodyPr>
          <a:lstStyle/>
          <a:p>
            <a:r>
              <a:rPr lang="en-US" sz="4800" b="1" dirty="0">
                <a:ea typeface="+mj-lt"/>
                <a:cs typeface="+mj-lt"/>
              </a:rPr>
              <a:t>Bloody Sunday, Bogside Massacre - </a:t>
            </a:r>
            <a:r>
              <a:rPr lang="en-US" sz="4800" b="1" i="0" dirty="0">
                <a:ea typeface="+mj-lt"/>
                <a:cs typeface="+mj-lt"/>
              </a:rPr>
              <a:t>January 30th 1972</a:t>
            </a:r>
            <a:endParaRPr lang="en-US" sz="4800" dirty="0">
              <a:ea typeface="Source Sans Pro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11900" y="4471416"/>
            <a:ext cx="5428996" cy="148132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b="1" dirty="0">
              <a:solidFill>
                <a:srgbClr val="FFFFFF">
                  <a:alpha val="55000"/>
                </a:srgbClr>
              </a:solidFill>
              <a:ea typeface="Source Sans Pro"/>
            </a:endParaRPr>
          </a:p>
          <a:p>
            <a:endParaRPr lang="en-US" b="1" dirty="0"/>
          </a:p>
          <a:p>
            <a:endParaRPr lang="en-US" b="1" dirty="0"/>
          </a:p>
        </p:txBody>
      </p:sp>
      <p:pic>
        <p:nvPicPr>
          <p:cNvPr id="4" name="Picture 3" descr="A person carrying a baby&#10;&#10;Description automatically generated">
            <a:extLst>
              <a:ext uri="{FF2B5EF4-FFF2-40B4-BE49-F238E27FC236}">
                <a16:creationId xmlns:a16="http://schemas.microsoft.com/office/drawing/2014/main" id="{B2907E54-CD76-4C6A-8B12-A7FB4DCC44F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371" r="8206"/>
          <a:stretch/>
        </p:blipFill>
        <p:spPr>
          <a:xfrm>
            <a:off x="451104" y="450000"/>
            <a:ext cx="5422576" cy="554400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B5719CE-F76F-4313-9A48-ADF79E67BB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318321" y="4122000"/>
            <a:ext cx="5447091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665DF9D4-F567-59B3-1420-8B45AF34CC6C}"/>
              </a:ext>
            </a:extLst>
          </p:cNvPr>
          <p:cNvSpPr txBox="1"/>
          <p:nvPr/>
        </p:nvSpPr>
        <p:spPr>
          <a:xfrm>
            <a:off x="6447692" y="3575538"/>
            <a:ext cx="468923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Source Sans Pro"/>
              </a:rPr>
              <a:t>A deeper dive into the one of the most infamous events of 'The Troubles'.</a:t>
            </a:r>
          </a:p>
          <a:p>
            <a:endParaRPr lang="en-US" dirty="0">
              <a:ea typeface="Source Sans Pro"/>
            </a:endParaRPr>
          </a:p>
          <a:p>
            <a:r>
              <a:rPr lang="en-US" dirty="0">
                <a:ea typeface="Source Sans Pro"/>
              </a:rPr>
              <a:t>By Matthew Simpson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2E4E9A-E992-419C-B03A-5686FEC1D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DDA7E5-391B-46F9-EE0E-514F8649C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00532" cy="986400"/>
          </a:xfrm>
        </p:spPr>
        <p:txBody>
          <a:bodyPr anchor="b">
            <a:normAutofit/>
          </a:bodyPr>
          <a:lstStyle/>
          <a:p>
            <a:r>
              <a:rPr lang="en-US" sz="6400" b="1" i="0">
                <a:ea typeface="Source Sans Pro Light"/>
              </a:rPr>
              <a:t>Setting the Scene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32E796E-8D19-4926-B7B8-653B019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1609200"/>
            <a:ext cx="113004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group of people protesting&#10;&#10;Description automatically generated">
            <a:extLst>
              <a:ext uri="{FF2B5EF4-FFF2-40B4-BE49-F238E27FC236}">
                <a16:creationId xmlns:a16="http://schemas.microsoft.com/office/drawing/2014/main" id="{E9CC60E7-383D-3C6D-F7AC-0059974D76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018" r="-1" b="16847"/>
          <a:stretch/>
        </p:blipFill>
        <p:spPr>
          <a:xfrm>
            <a:off x="449999" y="2059200"/>
            <a:ext cx="7374789" cy="38916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CA9783-11AC-DD6E-6AE7-CCFBA02009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56588" y="1944000"/>
            <a:ext cx="3490212" cy="4006800"/>
          </a:xfrm>
        </p:spPr>
        <p:txBody>
          <a:bodyPr vert="horz" wrap="square" lIns="0" tIns="0" rIns="91440" bIns="0" rtlCol="0" anchor="t">
            <a:normAutofit/>
          </a:bodyPr>
          <a:lstStyle/>
          <a:p>
            <a:pPr marL="449580" indent="-447675"/>
            <a:r>
              <a:rPr lang="en-US" b="1" dirty="0">
                <a:ea typeface="+mn-lt"/>
                <a:cs typeface="+mn-lt"/>
              </a:rPr>
              <a:t>Conflict, Colonization, Plantation and Resistance</a:t>
            </a:r>
          </a:p>
          <a:p>
            <a:pPr marL="449580" indent="-447675"/>
            <a:r>
              <a:rPr lang="en-US" b="1" dirty="0">
                <a:ea typeface="+mn-lt"/>
                <a:cs typeface="+mn-lt"/>
              </a:rPr>
              <a:t>Partition</a:t>
            </a:r>
            <a:endParaRPr lang="en-US" b="1" dirty="0">
              <a:solidFill>
                <a:srgbClr val="FFFFFF">
                  <a:alpha val="55000"/>
                </a:srgbClr>
              </a:solidFill>
              <a:ea typeface="+mn-lt"/>
              <a:cs typeface="+mn-lt"/>
            </a:endParaRPr>
          </a:p>
          <a:p>
            <a:pPr marL="449580" indent="-447675"/>
            <a:r>
              <a:rPr lang="en-US" b="1" dirty="0">
                <a:ea typeface="+mn-lt"/>
                <a:cs typeface="+mn-lt"/>
              </a:rPr>
              <a:t>Sectarian Divisions and Discrimination, Gerrymandering</a:t>
            </a:r>
            <a:endParaRPr lang="en-US" b="1">
              <a:solidFill>
                <a:srgbClr val="FFFFFF">
                  <a:alpha val="55000"/>
                </a:srgbClr>
              </a:solidFill>
              <a:ea typeface="+mn-lt"/>
              <a:cs typeface="+mn-lt"/>
            </a:endParaRPr>
          </a:p>
          <a:p>
            <a:pPr marL="449580" indent="-447675"/>
            <a:r>
              <a:rPr lang="en-US" b="1" dirty="0">
                <a:ea typeface="+mn-lt"/>
                <a:cs typeface="+mn-lt"/>
              </a:rPr>
              <a:t>Civil Rights Movement</a:t>
            </a:r>
            <a:endParaRPr lang="en-US" b="1" dirty="0">
              <a:solidFill>
                <a:srgbClr val="FFFFFF">
                  <a:alpha val="55000"/>
                </a:srgbClr>
              </a:solidFill>
              <a:ea typeface="+mn-lt"/>
              <a:cs typeface="+mn-lt"/>
            </a:endParaRPr>
          </a:p>
          <a:p>
            <a:pPr marL="449580" indent="-447675"/>
            <a:r>
              <a:rPr lang="en-US" b="1" dirty="0">
                <a:ea typeface="+mn-lt"/>
                <a:cs typeface="+mn-lt"/>
              </a:rPr>
              <a:t>Political and Sectarian Violence</a:t>
            </a:r>
            <a:endParaRPr lang="en-US" b="1" dirty="0">
              <a:ea typeface="Source Sans Pro"/>
            </a:endParaRPr>
          </a:p>
        </p:txBody>
      </p:sp>
    </p:spTree>
    <p:extLst>
      <p:ext uri="{BB962C8B-B14F-4D97-AF65-F5344CB8AC3E}">
        <p14:creationId xmlns:p14="http://schemas.microsoft.com/office/powerpoint/2010/main" val="14392772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D6BCA94-FEDC-4F9B-820A-BA138802E2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BEAE7E-C08C-3E3E-1F24-8EACB765A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00532" cy="986400"/>
          </a:xfrm>
        </p:spPr>
        <p:txBody>
          <a:bodyPr anchor="b">
            <a:normAutofit/>
          </a:bodyPr>
          <a:lstStyle/>
          <a:p>
            <a:r>
              <a:rPr lang="en-US" sz="5400" b="1" i="0">
                <a:ea typeface="Source Sans Pro Light"/>
              </a:rPr>
              <a:t>Rising Tensions and Increased Violence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32E796E-8D19-4926-B7B8-653B019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1609200"/>
            <a:ext cx="113004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black and white photo of a person&amp;#39;s face&#10;&#10;Description automatically generated">
            <a:extLst>
              <a:ext uri="{FF2B5EF4-FFF2-40B4-BE49-F238E27FC236}">
                <a16:creationId xmlns:a16="http://schemas.microsoft.com/office/drawing/2014/main" id="{F6C473E1-ACAC-3988-2958-C63C66591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999" y="2392425"/>
            <a:ext cx="5430101" cy="32251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3DBF81-8970-5D12-3888-F1FC0000F0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11900" y="1944000"/>
            <a:ext cx="5434900" cy="4006800"/>
          </a:xfrm>
        </p:spPr>
        <p:txBody>
          <a:bodyPr vert="horz" wrap="square" lIns="0" tIns="0" rIns="91440" bIns="0" rtlCol="0" anchor="t">
            <a:noAutofit/>
          </a:bodyPr>
          <a:lstStyle/>
          <a:p>
            <a:pPr marL="449580" indent="-447675"/>
            <a:r>
              <a:rPr lang="en-US" sz="2000" b="1" dirty="0">
                <a:ea typeface="Source Sans Pro"/>
              </a:rPr>
              <a:t>Internment Without Trail – 9th </a:t>
            </a:r>
            <a:r>
              <a:rPr lang="en-US" sz="2000" b="1" err="1">
                <a:ea typeface="Source Sans Pro"/>
              </a:rPr>
              <a:t>Ausgust</a:t>
            </a:r>
            <a:r>
              <a:rPr lang="en-US" sz="2000" b="1" dirty="0">
                <a:ea typeface="Source Sans Pro"/>
              </a:rPr>
              <a:t> 1971</a:t>
            </a:r>
            <a:endParaRPr lang="en-US" sz="2000" b="1">
              <a:solidFill>
                <a:srgbClr val="FFFFFF">
                  <a:alpha val="55000"/>
                </a:srgbClr>
              </a:solidFill>
              <a:ea typeface="Source Sans Pro"/>
            </a:endParaRPr>
          </a:p>
          <a:p>
            <a:pPr marL="449580" indent="-447675"/>
            <a:r>
              <a:rPr lang="en-US" sz="2000" dirty="0">
                <a:ea typeface="+mn-lt"/>
                <a:cs typeface="+mn-lt"/>
              </a:rPr>
              <a:t>Ballymurphy Massacre</a:t>
            </a:r>
            <a:endParaRPr lang="en-US" sz="2000">
              <a:solidFill>
                <a:srgbClr val="FFFFFF">
                  <a:alpha val="55000"/>
                </a:srgbClr>
              </a:solidFill>
              <a:ea typeface="+mn-lt"/>
              <a:cs typeface="+mn-lt"/>
            </a:endParaRPr>
          </a:p>
          <a:p>
            <a:pPr marL="449580" indent="-447675"/>
            <a:r>
              <a:rPr lang="en-US" sz="2000" dirty="0">
                <a:ea typeface="+mn-lt"/>
                <a:cs typeface="+mn-lt"/>
              </a:rPr>
              <a:t>Bombardier Paul Challenor 10 August 1971</a:t>
            </a:r>
            <a:endParaRPr lang="en-US" sz="2000">
              <a:solidFill>
                <a:srgbClr val="FFFFFF">
                  <a:alpha val="55000"/>
                </a:srgbClr>
              </a:solidFill>
              <a:ea typeface="+mn-lt"/>
              <a:cs typeface="+mn-lt"/>
            </a:endParaRPr>
          </a:p>
          <a:p>
            <a:pPr marL="449580" indent="-447675"/>
            <a:r>
              <a:rPr lang="en-US" sz="2000" dirty="0">
                <a:ea typeface="+mn-lt"/>
                <a:cs typeface="+mn-lt"/>
              </a:rPr>
              <a:t>Annette </a:t>
            </a:r>
            <a:r>
              <a:rPr lang="en-US" sz="2000" err="1">
                <a:ea typeface="+mn-lt"/>
                <a:cs typeface="+mn-lt"/>
              </a:rPr>
              <a:t>McGavigan</a:t>
            </a:r>
            <a:r>
              <a:rPr lang="en-US" sz="2000" dirty="0">
                <a:ea typeface="+mn-lt"/>
                <a:cs typeface="+mn-lt"/>
              </a:rPr>
              <a:t> and Kathleen Thompson</a:t>
            </a:r>
            <a:endParaRPr lang="en-US" sz="2000">
              <a:solidFill>
                <a:srgbClr val="FFFFFF">
                  <a:alpha val="55000"/>
                </a:srgbClr>
              </a:solidFill>
              <a:ea typeface="+mn-lt"/>
              <a:cs typeface="+mn-lt"/>
            </a:endParaRPr>
          </a:p>
          <a:p>
            <a:pPr marL="449580" indent="-447675"/>
            <a:r>
              <a:rPr lang="en-US" sz="2000" dirty="0">
                <a:ea typeface="+mn-lt"/>
                <a:cs typeface="+mn-lt"/>
              </a:rPr>
              <a:t>Increased IRA activity</a:t>
            </a:r>
            <a:endParaRPr lang="en-US" sz="2000">
              <a:solidFill>
                <a:srgbClr val="FFFFFF">
                  <a:alpha val="55000"/>
                </a:srgbClr>
              </a:solidFill>
              <a:ea typeface="+mn-lt"/>
              <a:cs typeface="+mn-lt"/>
            </a:endParaRPr>
          </a:p>
          <a:p>
            <a:pPr marL="449580" indent="-447675"/>
            <a:r>
              <a:rPr lang="en-US" sz="2000" dirty="0">
                <a:solidFill>
                  <a:srgbClr val="FFFFFF">
                    <a:alpha val="55000"/>
                  </a:srgbClr>
                </a:solidFill>
                <a:ea typeface="Source Sans Pro"/>
              </a:rPr>
              <a:t>Marching for Equality</a:t>
            </a:r>
          </a:p>
        </p:txBody>
      </p:sp>
    </p:spTree>
    <p:extLst>
      <p:ext uri="{BB962C8B-B14F-4D97-AF65-F5344CB8AC3E}">
        <p14:creationId xmlns:p14="http://schemas.microsoft.com/office/powerpoint/2010/main" val="28488240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9144F9C-6F12-451D-9954-9A30E8436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7357D2-D49F-4A78-97C7-385845FDB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3452432" cy="860400"/>
          </a:xfrm>
        </p:spPr>
        <p:txBody>
          <a:bodyPr anchor="b">
            <a:normAutofit/>
          </a:bodyPr>
          <a:lstStyle/>
          <a:p>
            <a:r>
              <a:rPr lang="en-US" b="1" i="0">
                <a:ea typeface="Source Sans Pro Light"/>
              </a:rPr>
              <a:t>Bloody Sunday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B32E796E-8D19-4926-B7B8-653B019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1609200"/>
            <a:ext cx="3454116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5917E5-F0AC-049F-B27A-C3F09BFAF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1944000"/>
            <a:ext cx="3452432" cy="4006800"/>
          </a:xfrm>
        </p:spPr>
        <p:txBody>
          <a:bodyPr vert="horz" wrap="square" lIns="0" tIns="0" rIns="91440" bIns="0" rtlCol="0" anchor="t">
            <a:normAutofit/>
          </a:bodyPr>
          <a:lstStyle/>
          <a:p>
            <a:pPr marL="449580" indent="-447675"/>
            <a:r>
              <a:rPr lang="en-US" dirty="0">
                <a:ea typeface="Source Sans Pro"/>
              </a:rPr>
              <a:t>Containment</a:t>
            </a:r>
          </a:p>
          <a:p>
            <a:pPr marL="449580" indent="-447675"/>
            <a:r>
              <a:rPr lang="en-US">
                <a:ea typeface="Source Sans Pro"/>
              </a:rPr>
              <a:t>Arrest order issued</a:t>
            </a:r>
          </a:p>
          <a:p>
            <a:pPr marL="449580" indent="-447675"/>
            <a:r>
              <a:rPr lang="en-US" dirty="0">
                <a:ea typeface="Source Sans Pro"/>
              </a:rPr>
              <a:t>Rapid Escalation of Violence</a:t>
            </a:r>
            <a:endParaRPr lang="en-US" dirty="0">
              <a:solidFill>
                <a:srgbClr val="FFFFFF">
                  <a:alpha val="55000"/>
                </a:srgbClr>
              </a:solidFill>
              <a:ea typeface="Source Sans Pro"/>
            </a:endParaRPr>
          </a:p>
          <a:p>
            <a:pPr marL="449580" indent="-447675"/>
            <a:r>
              <a:rPr lang="en-US" dirty="0">
                <a:ea typeface="Source Sans Pro"/>
              </a:rPr>
              <a:t>Gunmen in the Crowd?</a:t>
            </a:r>
            <a:endParaRPr lang="en-US" dirty="0">
              <a:solidFill>
                <a:srgbClr val="FFFFFF">
                  <a:alpha val="55000"/>
                </a:srgbClr>
              </a:solidFill>
              <a:ea typeface="Source Sans Pro"/>
            </a:endParaRPr>
          </a:p>
          <a:p>
            <a:pPr marL="449580" indent="-447675"/>
            <a:r>
              <a:rPr lang="en-US" dirty="0">
                <a:ea typeface="+mn-lt"/>
                <a:cs typeface="+mn-lt"/>
              </a:rPr>
              <a:t>John "Jackie" Duddy, age 17</a:t>
            </a:r>
            <a:endParaRPr lang="en-US" dirty="0">
              <a:ea typeface="Source Sans Pro"/>
            </a:endParaRPr>
          </a:p>
          <a:p>
            <a:pPr marL="449580" indent="-447675"/>
            <a:r>
              <a:rPr lang="en-US" dirty="0">
                <a:ea typeface="Source Sans Pro"/>
              </a:rPr>
              <a:t>26 Shot, 13 Dead</a:t>
            </a:r>
            <a:endParaRPr lang="en-US" dirty="0">
              <a:solidFill>
                <a:srgbClr val="FFFFFF">
                  <a:alpha val="55000"/>
                </a:srgbClr>
              </a:solidFill>
              <a:ea typeface="Source Sans Pro"/>
            </a:endParaRPr>
          </a:p>
        </p:txBody>
      </p:sp>
      <p:pic>
        <p:nvPicPr>
          <p:cNvPr id="5" name="Picture 4" descr="A group of soldiers standing outside a building&#10;&#10;Description automatically generated">
            <a:extLst>
              <a:ext uri="{FF2B5EF4-FFF2-40B4-BE49-F238E27FC236}">
                <a16:creationId xmlns:a16="http://schemas.microsoft.com/office/drawing/2014/main" id="{1673BDCD-DCDD-B188-BCC2-ABD4C6AC0F3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407" r="2413" b="-1"/>
          <a:stretch/>
        </p:blipFill>
        <p:spPr>
          <a:xfrm>
            <a:off x="4367213" y="450000"/>
            <a:ext cx="7381375" cy="550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07369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4079800-56F8-4FBC-9EC3-9B7FCA7BA8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1AFD65-AE8E-F3DB-9A94-B4ABC54F4E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7380000" cy="860400"/>
          </a:xfrm>
        </p:spPr>
        <p:txBody>
          <a:bodyPr anchor="b">
            <a:normAutofit/>
          </a:bodyPr>
          <a:lstStyle/>
          <a:p>
            <a:r>
              <a:rPr lang="en-US" b="1" i="0" dirty="0">
                <a:ea typeface="Source Sans Pro Light"/>
              </a:rPr>
              <a:t>Immediate Aftermath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32E796E-8D19-4926-B7B8-653B019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1609200"/>
            <a:ext cx="73836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502932-2491-F8B3-BDC2-8CF0ECE7DD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1944000"/>
            <a:ext cx="7380000" cy="4006800"/>
          </a:xfrm>
        </p:spPr>
        <p:txBody>
          <a:bodyPr vert="horz" wrap="square" lIns="0" tIns="0" rIns="91440" bIns="0" rtlCol="0" anchor="t">
            <a:noAutofit/>
          </a:bodyPr>
          <a:lstStyle/>
          <a:p>
            <a:pPr marL="449580" indent="-447675"/>
            <a:r>
              <a:rPr lang="en-US" sz="2400" b="1" dirty="0">
                <a:ea typeface="+mn-lt"/>
                <a:cs typeface="+mn-lt"/>
              </a:rPr>
              <a:t>Bernadette Devlin</a:t>
            </a:r>
            <a:endParaRPr lang="en-US" sz="2400" b="1" dirty="0">
              <a:solidFill>
                <a:srgbClr val="FFFFFF">
                  <a:alpha val="55000"/>
                </a:srgbClr>
              </a:solidFill>
              <a:ea typeface="+mn-lt"/>
              <a:cs typeface="+mn-lt"/>
            </a:endParaRPr>
          </a:p>
          <a:p>
            <a:pPr marL="449580" indent="-447675"/>
            <a:r>
              <a:rPr lang="en-US" sz="2400" b="1" dirty="0">
                <a:ea typeface="+mn-lt"/>
                <a:cs typeface="+mn-lt"/>
              </a:rPr>
              <a:t>Burning of the British Embassy in Dublin</a:t>
            </a:r>
            <a:endParaRPr lang="en-US" sz="2400" b="1">
              <a:solidFill>
                <a:srgbClr val="FFFFFF">
                  <a:alpha val="55000"/>
                </a:srgbClr>
              </a:solidFill>
              <a:ea typeface="Source Sans Pro"/>
            </a:endParaRPr>
          </a:p>
          <a:p>
            <a:pPr marL="449580" indent="-447675"/>
            <a:r>
              <a:rPr lang="en-US" sz="2400" b="1" dirty="0">
                <a:ea typeface="+mn-lt"/>
                <a:cs typeface="+mn-lt"/>
              </a:rPr>
              <a:t>Lt Col Wilford – OBE</a:t>
            </a:r>
            <a:endParaRPr lang="en-US" sz="2400" b="1" dirty="0">
              <a:solidFill>
                <a:srgbClr val="FFFFFF">
                  <a:alpha val="55000"/>
                </a:srgbClr>
              </a:solidFill>
              <a:ea typeface="+mn-lt"/>
              <a:cs typeface="+mn-lt"/>
            </a:endParaRPr>
          </a:p>
          <a:p>
            <a:pPr marL="449580" indent="-447675"/>
            <a:r>
              <a:rPr lang="en-US" sz="2400" b="1" dirty="0">
                <a:ea typeface="+mn-lt"/>
                <a:cs typeface="+mn-lt"/>
              </a:rPr>
              <a:t>Widgery Inquiry - 'Widgery Washes Whiter'</a:t>
            </a:r>
            <a:endParaRPr lang="en-US" sz="2400" b="1">
              <a:solidFill>
                <a:srgbClr val="FFFFFF">
                  <a:alpha val="55000"/>
                </a:srgbClr>
              </a:solidFill>
              <a:ea typeface="Source Sans Pro"/>
            </a:endParaRPr>
          </a:p>
          <a:p>
            <a:pPr marL="449580" indent="-447675"/>
            <a:r>
              <a:rPr lang="en-US" sz="2400" b="1" dirty="0">
                <a:solidFill>
                  <a:srgbClr val="FFFFFF">
                    <a:alpha val="55000"/>
                  </a:srgbClr>
                </a:solidFill>
                <a:ea typeface="+mn-lt"/>
                <a:cs typeface="+mn-lt"/>
              </a:rPr>
              <a:t>"13 gone and not forgotten, we got 18 and Mountbatten"</a:t>
            </a:r>
            <a:endParaRPr lang="en-US" sz="2400" b="1" dirty="0">
              <a:solidFill>
                <a:srgbClr val="FFFFFF">
                  <a:alpha val="55000"/>
                </a:srgbClr>
              </a:solidFill>
              <a:ea typeface="Source Sans Pro"/>
            </a:endParaRPr>
          </a:p>
          <a:p>
            <a:pPr marL="449580" indent="-447675"/>
            <a:endParaRPr lang="en-US">
              <a:solidFill>
                <a:srgbClr val="FFFFFF">
                  <a:alpha val="55000"/>
                </a:srgbClr>
              </a:solidFill>
              <a:ea typeface="Source Sans Pro"/>
            </a:endParaRPr>
          </a:p>
        </p:txBody>
      </p:sp>
      <p:pic>
        <p:nvPicPr>
          <p:cNvPr id="4" name="Picture 3" descr="A large crowd of people in a street&#10;&#10;Description automatically generated">
            <a:extLst>
              <a:ext uri="{FF2B5EF4-FFF2-40B4-BE49-F238E27FC236}">
                <a16:creationId xmlns:a16="http://schemas.microsoft.com/office/drawing/2014/main" id="{1658A186-0BFA-3285-7D09-72A838924D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817" r="-2" b="-2"/>
          <a:stretch/>
        </p:blipFill>
        <p:spPr>
          <a:xfrm>
            <a:off x="8256588" y="450000"/>
            <a:ext cx="3485412" cy="2664000"/>
          </a:xfrm>
          <a:custGeom>
            <a:avLst/>
            <a:gdLst/>
            <a:ahLst/>
            <a:cxnLst/>
            <a:rect l="l" t="t" r="r" b="b"/>
            <a:pathLst>
              <a:path w="3485412" h="2664000">
                <a:moveTo>
                  <a:pt x="0" y="0"/>
                </a:moveTo>
                <a:lnTo>
                  <a:pt x="3485412" y="0"/>
                </a:lnTo>
                <a:lnTo>
                  <a:pt x="3485412" y="2664000"/>
                </a:lnTo>
                <a:lnTo>
                  <a:pt x="0" y="2664000"/>
                </a:lnTo>
                <a:close/>
              </a:path>
            </a:pathLst>
          </a:custGeom>
        </p:spPr>
      </p:pic>
      <p:pic>
        <p:nvPicPr>
          <p:cNvPr id="5" name="Picture 4" descr="A document with text on it&#10;&#10;Description automatically generated">
            <a:extLst>
              <a:ext uri="{FF2B5EF4-FFF2-40B4-BE49-F238E27FC236}">
                <a16:creationId xmlns:a16="http://schemas.microsoft.com/office/drawing/2014/main" id="{03B15FA5-096C-4021-6CC2-24A83D5E700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1" b="25913"/>
          <a:stretch/>
        </p:blipFill>
        <p:spPr>
          <a:xfrm>
            <a:off x="8256588" y="3294000"/>
            <a:ext cx="3485412" cy="2664000"/>
          </a:xfrm>
          <a:custGeom>
            <a:avLst/>
            <a:gdLst/>
            <a:ahLst/>
            <a:cxnLst/>
            <a:rect l="l" t="t" r="r" b="b"/>
            <a:pathLst>
              <a:path w="3485412" h="2664000">
                <a:moveTo>
                  <a:pt x="0" y="0"/>
                </a:moveTo>
                <a:lnTo>
                  <a:pt x="3485412" y="0"/>
                </a:lnTo>
                <a:lnTo>
                  <a:pt x="3485412" y="2664000"/>
                </a:lnTo>
                <a:lnTo>
                  <a:pt x="0" y="2664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697796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1425D08-6505-4F53-9B03-D2F289363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48D04A-B631-1903-6FF3-9050219DA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5432044" cy="860400"/>
          </a:xfrm>
        </p:spPr>
        <p:txBody>
          <a:bodyPr anchor="b">
            <a:normAutofit/>
          </a:bodyPr>
          <a:lstStyle/>
          <a:p>
            <a:r>
              <a:rPr lang="en-US" b="1" i="0" dirty="0">
                <a:ea typeface="+mj-lt"/>
                <a:cs typeface="+mj-lt"/>
              </a:rPr>
              <a:t>Saville Inquiry</a:t>
            </a:r>
            <a:endParaRPr lang="en-US" b="1" dirty="0">
              <a:ea typeface="Source Sans Pro Light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32E796E-8D19-4926-B7B8-653B019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1609200"/>
            <a:ext cx="5434694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27BE72-2119-C6F4-F1B7-6D9496A56C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1944000"/>
            <a:ext cx="5432044" cy="4006800"/>
          </a:xfrm>
        </p:spPr>
        <p:txBody>
          <a:bodyPr vert="horz" wrap="square" lIns="0" tIns="0" rIns="91440" bIns="0" rtlCol="0" anchor="t">
            <a:noAutofit/>
          </a:bodyPr>
          <a:lstStyle/>
          <a:p>
            <a:pPr marL="449580" indent="-447675"/>
            <a:r>
              <a:rPr lang="en-US" sz="2800" b="1" dirty="0">
                <a:ea typeface="+mn-lt"/>
                <a:cs typeface="+mn-lt"/>
              </a:rPr>
              <a:t>"both unjustified and unjustifiable" - Prime Minister David Cameron</a:t>
            </a:r>
            <a:endParaRPr lang="en-US" sz="2800" b="1" dirty="0">
              <a:solidFill>
                <a:srgbClr val="FFFFFF">
                  <a:alpha val="55000"/>
                </a:srgbClr>
              </a:solidFill>
              <a:ea typeface="+mn-lt"/>
              <a:cs typeface="+mn-lt"/>
            </a:endParaRPr>
          </a:p>
          <a:p>
            <a:pPr marL="449580" indent="-447675"/>
            <a:r>
              <a:rPr lang="en-US" sz="2800" b="1" dirty="0">
                <a:ea typeface="Source Sans Pro"/>
              </a:rPr>
              <a:t>A new whitewash?</a:t>
            </a:r>
            <a:endParaRPr lang="en-US" sz="2800" b="1" dirty="0">
              <a:solidFill>
                <a:srgbClr val="FFFFFF">
                  <a:alpha val="55000"/>
                </a:srgbClr>
              </a:solidFill>
              <a:ea typeface="Source Sans Pro"/>
            </a:endParaRPr>
          </a:p>
          <a:p>
            <a:pPr marL="449580" indent="-447675"/>
            <a:r>
              <a:rPr lang="en-US" sz="2800" b="1" dirty="0">
                <a:ea typeface="Source Sans Pro"/>
              </a:rPr>
              <a:t>Peace Process and Reconciliation</a:t>
            </a:r>
            <a:endParaRPr lang="en-US" sz="2800" b="1" dirty="0">
              <a:solidFill>
                <a:srgbClr val="FFFFFF">
                  <a:alpha val="55000"/>
                </a:srgbClr>
              </a:solidFill>
              <a:ea typeface="Source Sans Pro"/>
            </a:endParaRPr>
          </a:p>
          <a:p>
            <a:pPr marL="449580" indent="-447675"/>
            <a:r>
              <a:rPr lang="en-US" sz="2800" b="1" dirty="0">
                <a:ea typeface="+mn-lt"/>
                <a:cs typeface="+mn-lt"/>
              </a:rPr>
              <a:t>Legacy Investigations</a:t>
            </a:r>
            <a:endParaRPr lang="en-US" sz="2800" b="1" dirty="0">
              <a:solidFill>
                <a:srgbClr val="FFFFFF">
                  <a:alpha val="55000"/>
                </a:srgbClr>
              </a:solidFill>
              <a:ea typeface="+mn-lt"/>
              <a:cs typeface="+mn-lt"/>
            </a:endParaRPr>
          </a:p>
          <a:p>
            <a:pPr marL="449580" indent="-447675"/>
            <a:endParaRPr lang="en-US">
              <a:ea typeface="Source Sans Pro"/>
            </a:endParaRPr>
          </a:p>
        </p:txBody>
      </p:sp>
      <p:pic>
        <p:nvPicPr>
          <p:cNvPr id="4" name="Picture 3" descr="A person holding up his hands&#10;&#10;Description automatically generated">
            <a:extLst>
              <a:ext uri="{FF2B5EF4-FFF2-40B4-BE49-F238E27FC236}">
                <a16:creationId xmlns:a16="http://schemas.microsoft.com/office/drawing/2014/main" id="{2A29F341-BBBA-9132-5637-A59DF3AC573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163" r="17097" b="-1"/>
          <a:stretch/>
        </p:blipFill>
        <p:spPr>
          <a:xfrm>
            <a:off x="6307308" y="450000"/>
            <a:ext cx="5441280" cy="550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79529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D86DADD-940E-4CC1-AF60-0D36FB29B1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B67485-25F8-4516-24B4-B7B70E2620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5432044" cy="860400"/>
          </a:xfrm>
        </p:spPr>
        <p:txBody>
          <a:bodyPr anchor="b">
            <a:normAutofit/>
          </a:bodyPr>
          <a:lstStyle/>
          <a:p>
            <a:r>
              <a:rPr lang="en-US" sz="3600" b="1" i="0" dirty="0">
                <a:ea typeface="Source Sans Pro Light"/>
              </a:rPr>
              <a:t>LEGACY</a:t>
            </a:r>
            <a:endParaRPr lang="en-US" sz="3600" b="1" i="0">
              <a:ea typeface="Source Sans Pro Light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32E796E-8D19-4926-B7B8-653B019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1609200"/>
            <a:ext cx="5434694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39746A-EBBF-0DBC-67EC-EC24388F07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1944000"/>
            <a:ext cx="5432044" cy="4006800"/>
          </a:xfrm>
        </p:spPr>
        <p:txBody>
          <a:bodyPr vert="horz" wrap="square" lIns="0" tIns="0" rIns="91440" bIns="0" rtlCol="0" anchor="t">
            <a:normAutofit/>
          </a:bodyPr>
          <a:lstStyle/>
          <a:p>
            <a:pPr marL="449580" indent="-447675"/>
            <a:r>
              <a:rPr lang="en-US" sz="2800" b="1" dirty="0">
                <a:ea typeface="+mn-lt"/>
                <a:cs typeface="+mn-lt"/>
              </a:rPr>
              <a:t>Impact on the Troubles</a:t>
            </a:r>
            <a:endParaRPr lang="en-US" sz="2800" b="1">
              <a:solidFill>
                <a:srgbClr val="FFFFFF">
                  <a:alpha val="55000"/>
                </a:srgbClr>
              </a:solidFill>
              <a:ea typeface="+mn-lt"/>
              <a:cs typeface="+mn-lt"/>
            </a:endParaRPr>
          </a:p>
          <a:p>
            <a:pPr marL="449580" indent="-447675"/>
            <a:r>
              <a:rPr lang="en-US" sz="2800" b="1" dirty="0">
                <a:ea typeface="+mn-lt"/>
                <a:cs typeface="+mn-lt"/>
              </a:rPr>
              <a:t>Commemoration</a:t>
            </a:r>
            <a:endParaRPr lang="en-US" sz="2800" b="1" dirty="0">
              <a:ea typeface="Source Sans Pro"/>
            </a:endParaRPr>
          </a:p>
        </p:txBody>
      </p:sp>
      <p:pic>
        <p:nvPicPr>
          <p:cNvPr id="4" name="Picture 3" descr="A memorial stone with text on it&#10;&#10;Description automatically generated">
            <a:extLst>
              <a:ext uri="{FF2B5EF4-FFF2-40B4-BE49-F238E27FC236}">
                <a16:creationId xmlns:a16="http://schemas.microsoft.com/office/drawing/2014/main" id="{6F8541AE-144E-4E3E-4E58-8F750CDED2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87358" y="450000"/>
            <a:ext cx="5081180" cy="550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35010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2E4E9A-E992-419C-B03A-5686FEC1D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6FFA69-C7E8-C006-21CD-18F8FF016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00532" cy="986400"/>
          </a:xfrm>
        </p:spPr>
        <p:txBody>
          <a:bodyPr anchor="b">
            <a:normAutofit/>
          </a:bodyPr>
          <a:lstStyle/>
          <a:p>
            <a:r>
              <a:rPr lang="en-US" sz="6400" b="1" i="0">
                <a:ea typeface="Source Sans Pro Light"/>
              </a:rPr>
              <a:t>Conclusion</a:t>
            </a:r>
            <a:endParaRPr lang="en-US" sz="6400" b="1" i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32E796E-8D19-4926-B7B8-653B019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1609200"/>
            <a:ext cx="113004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mural of a person and person shaking hands&#10;&#10;Description automatically generated">
            <a:extLst>
              <a:ext uri="{FF2B5EF4-FFF2-40B4-BE49-F238E27FC236}">
                <a16:creationId xmlns:a16="http://schemas.microsoft.com/office/drawing/2014/main" id="{290F7294-6E3A-B30A-9823-42FB132A5A4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58" b="1"/>
          <a:stretch/>
        </p:blipFill>
        <p:spPr>
          <a:xfrm>
            <a:off x="449999" y="2059200"/>
            <a:ext cx="7374789" cy="38916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64CB69-5B66-1002-1929-3304A84D68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56588" y="1944000"/>
            <a:ext cx="3490212" cy="4006800"/>
          </a:xfrm>
        </p:spPr>
        <p:txBody>
          <a:bodyPr vert="horz" lIns="0" tIns="0" rIns="91440" bIns="0" rtlCol="0">
            <a:normAutofit/>
          </a:bodyPr>
          <a:lstStyle/>
          <a:p>
            <a:pPr marL="449580" indent="-447675"/>
            <a:r>
              <a:rPr lang="en-US" b="1">
                <a:ea typeface="Source Sans Pro"/>
              </a:rPr>
              <a:t>Correcting Injustices of the Past</a:t>
            </a:r>
          </a:p>
          <a:p>
            <a:pPr marL="449580" indent="-447675"/>
            <a:r>
              <a:rPr lang="en-US" b="1">
                <a:ea typeface="Source Sans Pro"/>
              </a:rPr>
              <a:t>Northern Ireland today</a:t>
            </a:r>
          </a:p>
          <a:p>
            <a:pPr marL="449580" indent="-447675"/>
            <a:r>
              <a:rPr lang="en-US" b="1">
                <a:ea typeface="Source Sans Pro"/>
              </a:rPr>
              <a:t>Legacy of Bloody Sunday</a:t>
            </a:r>
          </a:p>
          <a:p>
            <a:pPr marL="449580" indent="-447675"/>
            <a:r>
              <a:rPr lang="en-US" b="1">
                <a:ea typeface="Source Sans Pro"/>
              </a:rPr>
              <a:t>Use of Military in dealing with Civil Unrest</a:t>
            </a:r>
          </a:p>
        </p:txBody>
      </p:sp>
    </p:spTree>
    <p:extLst>
      <p:ext uri="{BB962C8B-B14F-4D97-AF65-F5344CB8AC3E}">
        <p14:creationId xmlns:p14="http://schemas.microsoft.com/office/powerpoint/2010/main" val="26353886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1D2F4B-721B-355A-1131-1C13A371FB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0" dirty="0">
                <a:ea typeface="Source Sans Pro Light"/>
              </a:rPr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A6BE0E-27F8-4052-16BE-04E79D2742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91440" bIns="0" rtlCol="0" anchor="t">
            <a:noAutofit/>
          </a:bodyPr>
          <a:lstStyle/>
          <a:p>
            <a:pPr marL="449580" indent="-447675"/>
            <a:r>
              <a:rPr lang="en-US" sz="2000" dirty="0">
                <a:latin typeface="Calibri"/>
                <a:ea typeface="+mn-lt"/>
                <a:cs typeface="+mn-lt"/>
              </a:rPr>
              <a:t>Keegan John, A History Of Warfare, Pimlico 2004 </a:t>
            </a:r>
            <a:endParaRPr lang="en-US" sz="2000">
              <a:latin typeface="Calibri"/>
              <a:ea typeface="+mn-lt"/>
              <a:cs typeface="Calibri"/>
            </a:endParaRPr>
          </a:p>
          <a:p>
            <a:pPr marL="449580" indent="-447675"/>
            <a:r>
              <a:rPr lang="en-US" sz="2000" dirty="0">
                <a:latin typeface="Calibri"/>
                <a:ea typeface="+mn-lt"/>
                <a:cs typeface="+mn-lt"/>
              </a:rPr>
              <a:t>McKittrick and </a:t>
            </a:r>
            <a:r>
              <a:rPr lang="en-US" sz="2000" dirty="0" err="1">
                <a:latin typeface="Calibri"/>
                <a:ea typeface="+mn-lt"/>
                <a:cs typeface="+mn-lt"/>
              </a:rPr>
              <a:t>McVea</a:t>
            </a:r>
            <a:r>
              <a:rPr lang="en-US" sz="2000" dirty="0">
                <a:latin typeface="Calibri"/>
                <a:ea typeface="+mn-lt"/>
                <a:cs typeface="+mn-lt"/>
              </a:rPr>
              <a:t>, Making Sense of the Troubles: A History of the Northern Ireland Conflict (London: Penguin, 2001). </a:t>
            </a:r>
            <a:endParaRPr lang="en-US" sz="2000">
              <a:latin typeface="Calibri"/>
              <a:ea typeface="+mn-lt"/>
              <a:cs typeface="Calibri"/>
            </a:endParaRPr>
          </a:p>
          <a:p>
            <a:pPr marL="449580" indent="-447675"/>
            <a:r>
              <a:rPr lang="en-US" sz="2000" dirty="0">
                <a:latin typeface="Calibri"/>
                <a:ea typeface="+mn-lt"/>
                <a:cs typeface="+mn-lt"/>
              </a:rPr>
              <a:t>Pat Coogan Tim, The Troubles (Arrow, 1996). </a:t>
            </a:r>
            <a:endParaRPr lang="en-US" sz="2000">
              <a:solidFill>
                <a:srgbClr val="FFFFFF">
                  <a:alpha val="55000"/>
                </a:srgbClr>
              </a:solidFill>
              <a:latin typeface="Calibri"/>
              <a:ea typeface="Source Sans Pro"/>
              <a:cs typeface="Calibri"/>
            </a:endParaRPr>
          </a:p>
          <a:p>
            <a:pPr marL="449580" indent="-447675"/>
            <a:r>
              <a:rPr lang="en-US" sz="2000" dirty="0">
                <a:latin typeface="Calibri"/>
                <a:ea typeface="+mn-lt"/>
                <a:cs typeface="+mn-lt"/>
              </a:rPr>
              <a:t>Taylor Peter, Loyalists (London: Bloomsbury, 1999). </a:t>
            </a:r>
            <a:endParaRPr lang="en-US" sz="2000" dirty="0">
              <a:solidFill>
                <a:srgbClr val="FFFFFF">
                  <a:alpha val="55000"/>
                </a:srgbClr>
              </a:solidFill>
              <a:latin typeface="Calibri"/>
              <a:ea typeface="Source Sans Pro"/>
              <a:cs typeface="Calibri"/>
            </a:endParaRPr>
          </a:p>
          <a:p>
            <a:pPr marL="449580" indent="-447675"/>
            <a:r>
              <a:rPr lang="en-US" sz="2000" dirty="0">
                <a:latin typeface="Calibri"/>
                <a:ea typeface="+mn-lt"/>
                <a:cs typeface="+mn-lt"/>
              </a:rPr>
              <a:t>Taylor Peter, Provos:  the I.R.A., and Sinn Fein (London: Bloomsbury, 1997). </a:t>
            </a:r>
            <a:endParaRPr lang="en-US" sz="2000" dirty="0">
              <a:solidFill>
                <a:srgbClr val="FFFFFF">
                  <a:alpha val="55000"/>
                </a:srgbClr>
              </a:solidFill>
              <a:latin typeface="Calibri"/>
              <a:ea typeface="Source Sans Pro"/>
              <a:cs typeface="Calibri"/>
            </a:endParaRPr>
          </a:p>
          <a:p>
            <a:pPr marL="449580" indent="-447675"/>
            <a:r>
              <a:rPr lang="en-US" sz="2000" dirty="0">
                <a:latin typeface="Calibri"/>
                <a:ea typeface="+mn-lt"/>
                <a:cs typeface="+mn-lt"/>
              </a:rPr>
              <a:t>Walter F Barbara, How Civil Wars Start, Penguin Books 2022 </a:t>
            </a:r>
            <a:endParaRPr lang="en-US" sz="2000" dirty="0">
              <a:solidFill>
                <a:srgbClr val="FFFFFF">
                  <a:alpha val="55000"/>
                </a:srgbClr>
              </a:solidFill>
              <a:latin typeface="Calibri"/>
              <a:ea typeface="Source Sans Pro"/>
              <a:cs typeface="Calibri"/>
            </a:endParaRPr>
          </a:p>
          <a:p>
            <a:pPr marL="449580" indent="-447675"/>
            <a:r>
              <a:rPr lang="en-US" sz="2000" dirty="0">
                <a:latin typeface="Calibri"/>
                <a:ea typeface="+mn-lt"/>
                <a:cs typeface="+mn-lt"/>
              </a:rPr>
              <a:t>BBC Documentary Once Upon A Time In Northern Ireland - </a:t>
            </a:r>
            <a:r>
              <a:rPr lang="en-US" sz="2000" dirty="0">
                <a:latin typeface="Calibri"/>
                <a:ea typeface="+mn-lt"/>
                <a:cs typeface="+mn-lt"/>
                <a:hlinkClick r:id="rId2"/>
              </a:rPr>
              <a:t>https://www.bbc.co.uk/iplayer/episodes/p0ff7cg0/once-upon-a-time-in-northern-ireland</a:t>
            </a:r>
            <a:r>
              <a:rPr lang="en-US" sz="2000" dirty="0">
                <a:latin typeface="Calibri"/>
                <a:ea typeface="+mn-lt"/>
                <a:cs typeface="+mn-lt"/>
              </a:rPr>
              <a:t> </a:t>
            </a:r>
            <a:endParaRPr lang="en-US" sz="2000" dirty="0">
              <a:solidFill>
                <a:srgbClr val="FFFFFF">
                  <a:alpha val="55000"/>
                </a:srgbClr>
              </a:solidFill>
              <a:latin typeface="Calibri"/>
              <a:ea typeface="Source Sans Pro"/>
              <a:cs typeface="Calibri"/>
            </a:endParaRPr>
          </a:p>
          <a:p>
            <a:pPr marL="449580" indent="-447675"/>
            <a:endParaRPr lang="en-US"/>
          </a:p>
          <a:p>
            <a:pPr marL="449580" indent="-447675"/>
            <a:endParaRPr lang="en-US"/>
          </a:p>
          <a:p>
            <a:pPr marL="449580" indent="-447675"/>
            <a:endParaRPr lang="en-US" dirty="0">
              <a:solidFill>
                <a:srgbClr val="FFFFFF">
                  <a:alpha val="55000"/>
                </a:srgbClr>
              </a:solidFill>
              <a:ea typeface="Source Sans Pro"/>
            </a:endParaRPr>
          </a:p>
        </p:txBody>
      </p:sp>
    </p:spTree>
    <p:extLst>
      <p:ext uri="{BB962C8B-B14F-4D97-AF65-F5344CB8AC3E}">
        <p14:creationId xmlns:p14="http://schemas.microsoft.com/office/powerpoint/2010/main" val="2890170564"/>
      </p:ext>
    </p:extLst>
  </p:cSld>
  <p:clrMapOvr>
    <a:masterClrMapping/>
  </p:clrMapOvr>
</p:sld>
</file>

<file path=ppt/theme/theme1.xml><?xml version="1.0" encoding="utf-8"?>
<a:theme xmlns:a="http://schemas.openxmlformats.org/drawingml/2006/main" name="ThinLineVTI">
  <a:themeElements>
    <a:clrScheme name="ThinLines Color Scheme">
      <a:dk1>
        <a:sysClr val="windowText" lastClr="000000"/>
      </a:dk1>
      <a:lt1>
        <a:sysClr val="window" lastClr="FFFFFF"/>
      </a:lt1>
      <a:dk2>
        <a:srgbClr val="000000"/>
      </a:dk2>
      <a:lt2>
        <a:srgbClr val="FFFFFF"/>
      </a:lt2>
      <a:accent1>
        <a:srgbClr val="00BAC8"/>
      </a:accent1>
      <a:accent2>
        <a:srgbClr val="794DFF"/>
      </a:accent2>
      <a:accent3>
        <a:srgbClr val="00D17D"/>
      </a:accent3>
      <a:accent4>
        <a:srgbClr val="404040"/>
      </a:accent4>
      <a:accent5>
        <a:srgbClr val="FE5D21"/>
      </a:accent5>
      <a:accent6>
        <a:srgbClr val="B3B3B3"/>
      </a:accent6>
      <a:hlink>
        <a:srgbClr val="3E8FF1"/>
      </a:hlink>
      <a:folHlink>
        <a:srgbClr val="939393"/>
      </a:folHlink>
    </a:clrScheme>
    <a:fontScheme name="Custom 3">
      <a:majorFont>
        <a:latin typeface="Source Sans Pro Light"/>
        <a:ea typeface=""/>
        <a:cs typeface=""/>
      </a:majorFont>
      <a:minorFont>
        <a:latin typeface="Source Sans Pro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inLineVTI" id="{DA2A884B-D36C-4F63-9FE8-3C89F2B99A40}" vid="{62C1F77B-42AE-47B9-869B-5CE48C8ED8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ThinLineVTI</vt:lpstr>
      <vt:lpstr>Bloody Sunday, Bogside Massacre - January 30th 1972</vt:lpstr>
      <vt:lpstr>Setting the Scene</vt:lpstr>
      <vt:lpstr>Rising Tensions and Increased Violence</vt:lpstr>
      <vt:lpstr>Bloody Sunday</vt:lpstr>
      <vt:lpstr>Immediate Aftermath</vt:lpstr>
      <vt:lpstr>Saville Inquiry</vt:lpstr>
      <vt:lpstr>LEGACY</vt:lpstr>
      <vt:lpstr>Conclusion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255</cp:revision>
  <dcterms:created xsi:type="dcterms:W3CDTF">2024-08-06T05:35:09Z</dcterms:created>
  <dcterms:modified xsi:type="dcterms:W3CDTF">2024-08-11T20:26:56Z</dcterms:modified>
</cp:coreProperties>
</file>