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emf" ContentType="image/x-em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83" r:id="rId3"/>
    <p:sldId id="281" r:id="rId4"/>
    <p:sldId id="279" r:id="rId5"/>
    <p:sldId id="280" r:id="rId6"/>
    <p:sldId id="284" r:id="rId7"/>
    <p:sldId id="257" r:id="rId8"/>
    <p:sldId id="282" r:id="rId9"/>
    <p:sldId id="287" r:id="rId10"/>
    <p:sldId id="286" r:id="rId11"/>
    <p:sldId id="285" r:id="rId12"/>
    <p:sldId id="288" r:id="rId13"/>
    <p:sldId id="290" r:id="rId14"/>
    <p:sldId id="268" r:id="rId15"/>
    <p:sldId id="271" r:id="rId16"/>
    <p:sldId id="277"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54"/>
    <p:restoredTop sz="86402" autoAdjust="0"/>
  </p:normalViewPr>
  <p:slideViewPr>
    <p:cSldViewPr snapToGrid="0" snapToObjects="1">
      <p:cViewPr varScale="1">
        <p:scale>
          <a:sx n="87" d="100"/>
          <a:sy n="87" d="100"/>
        </p:scale>
        <p:origin x="312"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72" d="100"/>
          <a:sy n="72" d="100"/>
        </p:scale>
        <p:origin x="2608" y="208"/>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6E285A-1626-4BB0-A458-3E5589E2C09B}" type="datetimeFigureOut">
              <a:rPr lang="en-US" smtClean="0"/>
              <a:t>11/7/17</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Webinar 3:  07.11.17</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Webinar:</a:t>
            </a:r>
            <a:r>
              <a:rPr lang="en-GB" baseline="0" dirty="0" smtClean="0"/>
              <a:t>  a seminar conducted over the internet.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91017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i="0" dirty="0" smtClean="0"/>
              <a:t>Last week </a:t>
            </a:r>
            <a:r>
              <a:rPr lang="mr-IN" i="0" dirty="0" smtClean="0"/>
              <a:t>–</a:t>
            </a:r>
            <a:r>
              <a:rPr lang="en-GB" i="0" dirty="0" smtClean="0"/>
              <a:t> a quick look at quantitative data and how it provides</a:t>
            </a:r>
            <a:r>
              <a:rPr lang="en-GB" i="0" baseline="0" dirty="0" smtClean="0"/>
              <a:t> a foundation for a line of enquiry:</a:t>
            </a:r>
          </a:p>
          <a:p>
            <a:pPr marL="0" marR="0" indent="0" algn="l" defTabSz="914400" rtl="0" eaLnBrk="1" fontAlgn="auto" latinLnBrk="0" hangingPunct="1">
              <a:lnSpc>
                <a:spcPct val="100000"/>
              </a:lnSpc>
              <a:spcBef>
                <a:spcPts val="0"/>
              </a:spcBef>
              <a:spcAft>
                <a:spcPts val="0"/>
              </a:spcAft>
              <a:buClrTx/>
              <a:buSzTx/>
              <a:buFontTx/>
              <a:buNone/>
              <a:tabLst/>
              <a:defRPr/>
            </a:pPr>
            <a:endParaRPr lang="en-GB" i="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1" i="0" baseline="0" dirty="0" smtClean="0"/>
              <a:t>“How the world’s </a:t>
            </a:r>
            <a:r>
              <a:rPr lang="en-GB" b="1" i="0" baseline="0" dirty="0" smtClean="0"/>
              <a:t>most </a:t>
            </a:r>
            <a:r>
              <a:rPr lang="en-GB" b="1" i="0" baseline="0" dirty="0" smtClean="0"/>
              <a:t>improved school systems keep getting better” </a:t>
            </a:r>
            <a:endParaRPr lang="en-GB" b="1" i="0" dirty="0" smtClean="0"/>
          </a:p>
          <a:p>
            <a:endParaRPr lang="en-GB" dirty="0" smtClean="0"/>
          </a:p>
          <a:p>
            <a:r>
              <a:rPr lang="en-GB" dirty="0" smtClean="0"/>
              <a:t>20 school systems from across the globe </a:t>
            </a:r>
            <a:r>
              <a:rPr lang="mr-IN" dirty="0" smtClean="0"/>
              <a:t>–</a:t>
            </a:r>
            <a:r>
              <a:rPr lang="en-GB" dirty="0" smtClean="0"/>
              <a:t> a statistical model that enables accurate comparison of very different systems.</a:t>
            </a:r>
          </a:p>
          <a:p>
            <a:endParaRPr lang="en-GB" dirty="0" smtClean="0"/>
          </a:p>
          <a:p>
            <a:r>
              <a:rPr lang="en-GB" dirty="0" smtClean="0"/>
              <a:t>The Appendix</a:t>
            </a:r>
            <a:r>
              <a:rPr lang="en-GB" baseline="0" dirty="0" smtClean="0"/>
              <a:t> </a:t>
            </a:r>
            <a:r>
              <a:rPr lang="en-GB" baseline="0" dirty="0" smtClean="0"/>
              <a:t>sets out the numbers:  </a:t>
            </a:r>
          </a:p>
          <a:p>
            <a:endParaRPr lang="en-GB" baseline="0" dirty="0" smtClean="0"/>
          </a:p>
          <a:p>
            <a:r>
              <a:rPr lang="en-GB" baseline="0" dirty="0" smtClean="0"/>
              <a:t>	Criteria for selecting systems: ‘promising starts’ and ‘sustained improvers’</a:t>
            </a:r>
          </a:p>
          <a:p>
            <a:r>
              <a:rPr lang="en-GB" baseline="0" dirty="0" smtClean="0"/>
              <a:t>	Metric based on 1995 TIMSS score</a:t>
            </a:r>
          </a:p>
          <a:p>
            <a:r>
              <a:rPr lang="en-GB" baseline="0" dirty="0" smtClean="0"/>
              <a:t>	Normalising assessment scales </a:t>
            </a:r>
            <a:r>
              <a:rPr lang="mr-IN" baseline="0" dirty="0" smtClean="0"/>
              <a:t>–</a:t>
            </a:r>
            <a:r>
              <a:rPr lang="en-GB" baseline="0" dirty="0" smtClean="0"/>
              <a:t> accounting for variance on assessment scales.</a:t>
            </a:r>
          </a:p>
          <a:p>
            <a:r>
              <a:rPr lang="en-GB" baseline="0" dirty="0" smtClean="0"/>
              <a:t>	Creating a Universal scale score and rating each country as poor, good, great or excellent.</a:t>
            </a:r>
          </a:p>
          <a:p>
            <a:r>
              <a:rPr lang="en-GB" baseline="0" dirty="0" smtClean="0"/>
              <a:t>	School systems interventions database.</a:t>
            </a:r>
          </a:p>
          <a:p>
            <a:endParaRPr lang="en-GB" baseline="0" dirty="0" smtClean="0"/>
          </a:p>
          <a:p>
            <a:r>
              <a:rPr lang="en-GB" baseline="0" dirty="0" smtClean="0"/>
              <a:t>The picture in Wales: Foundation Phase to Key Stage 3; Key stage 4 L2 inclusive and FSM.</a:t>
            </a:r>
          </a:p>
          <a:p>
            <a:endParaRPr lang="en-GB" baseline="0" dirty="0" smtClean="0"/>
          </a:p>
          <a:p>
            <a:r>
              <a:rPr lang="en-GB" baseline="0" dirty="0" smtClean="0"/>
              <a:t>School Categorisation</a:t>
            </a:r>
          </a:p>
          <a:p>
            <a:endParaRPr lang="en-GB" baseline="0" dirty="0" smtClean="0"/>
          </a:p>
          <a:p>
            <a:r>
              <a:rPr lang="en-GB" baseline="0" dirty="0" smtClean="0"/>
              <a:t>Estyn Inspection</a:t>
            </a:r>
          </a:p>
          <a:p>
            <a:endParaRPr lang="en-GB" baseline="0" dirty="0" smtClean="0"/>
          </a:p>
          <a:p>
            <a:r>
              <a:rPr lang="en-GB" baseline="0" dirty="0" smtClean="0"/>
              <a:t>Performance of pupils in England: Attainment 8 and Progress 8.</a:t>
            </a:r>
          </a:p>
          <a:p>
            <a:endParaRPr lang="en-GB" baseline="0" dirty="0" smtClean="0"/>
          </a:p>
          <a:p>
            <a:r>
              <a:rPr lang="en-GB" baseline="0" dirty="0" smtClean="0"/>
              <a:t>Key issues: </a:t>
            </a:r>
            <a:endParaRPr lang="en-GB" baseline="0" dirty="0" smtClean="0"/>
          </a:p>
          <a:p>
            <a:r>
              <a:rPr lang="en-GB" baseline="0" dirty="0" smtClean="0"/>
              <a:t>Accurate data essential but context and paradigm give the data meaning. Evidence that the use of data for school performance measures distorts behaviour </a:t>
            </a:r>
            <a:r>
              <a:rPr lang="mr-IN" baseline="0" dirty="0" smtClean="0"/>
              <a:t>–</a:t>
            </a:r>
            <a:r>
              <a:rPr lang="en-GB" baseline="0" dirty="0" smtClean="0"/>
              <a:t> regression to the benchmark; current debate over early entry for GCSE.</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	</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979108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”Almost</a:t>
            </a:r>
            <a:r>
              <a:rPr lang="en-GB" sz="1200" b="1" kern="1200" baseline="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every country in the world</a:t>
            </a:r>
            <a:r>
              <a:rPr lang="en-GB" sz="1200" b="1" kern="1200" baseline="0" dirty="0" smtClean="0">
                <a:solidFill>
                  <a:schemeClr val="tx1"/>
                </a:solidFill>
                <a:effectLst/>
                <a:latin typeface="+mn-lt"/>
                <a:ea typeface="+mn-ea"/>
                <a:cs typeface="+mn-cs"/>
              </a:rPr>
              <a:t> has undertaken some form of school system reform in the past two decades</a:t>
            </a:r>
            <a:r>
              <a:rPr lang="mr-IN" sz="1200" b="1" kern="1200" baseline="0" dirty="0" smtClean="0">
                <a:solidFill>
                  <a:schemeClr val="tx1"/>
                </a:solidFill>
                <a:effectLst/>
                <a:latin typeface="+mn-lt"/>
                <a:ea typeface="+mn-ea"/>
                <a:cs typeface="+mn-cs"/>
              </a:rPr>
              <a:t>…</a:t>
            </a:r>
            <a:r>
              <a:rPr lang="en-GB" sz="1200" b="1" kern="1200" baseline="0" dirty="0" smtClean="0">
                <a:solidFill>
                  <a:schemeClr val="tx1"/>
                </a:solidFill>
                <a:effectLst/>
                <a:latin typeface="+mn-lt"/>
                <a:ea typeface="+mn-ea"/>
                <a:cs typeface="+mn-cs"/>
              </a:rPr>
              <a:t>”</a:t>
            </a:r>
          </a:p>
          <a:p>
            <a:endParaRPr lang="en-GB" sz="1200" b="1" kern="1200" baseline="0" dirty="0" smtClean="0">
              <a:solidFill>
                <a:schemeClr val="tx1"/>
              </a:solidFill>
              <a:effectLst/>
              <a:latin typeface="+mn-lt"/>
              <a:ea typeface="+mn-ea"/>
              <a:cs typeface="+mn-cs"/>
            </a:endParaRPr>
          </a:p>
          <a:p>
            <a:r>
              <a:rPr lang="en-GB" sz="1200" b="1" kern="1200" baseline="0" dirty="0" smtClean="0">
                <a:solidFill>
                  <a:schemeClr val="tx1"/>
                </a:solidFill>
                <a:effectLst/>
                <a:latin typeface="+mn-lt"/>
                <a:ea typeface="+mn-ea"/>
                <a:cs typeface="+mn-cs"/>
              </a:rPr>
              <a:t>Wales is in the midst of its own now.</a:t>
            </a:r>
          </a:p>
          <a:p>
            <a:endParaRPr lang="en-GB" sz="1200" b="1" kern="1200" dirty="0" smtClean="0">
              <a:solidFill>
                <a:schemeClr val="tx1"/>
              </a:solidFill>
              <a:effectLst/>
              <a:latin typeface="+mn-lt"/>
              <a:ea typeface="+mn-ea"/>
              <a:cs typeface="+mn-cs"/>
            </a:endParaRPr>
          </a:p>
          <a:p>
            <a:r>
              <a:rPr lang="en-GB" b="1" dirty="0" smtClean="0"/>
              <a:t>Four issues:</a:t>
            </a:r>
          </a:p>
          <a:p>
            <a:endParaRPr lang="en-GB" dirty="0" smtClean="0"/>
          </a:p>
          <a:p>
            <a:r>
              <a:rPr lang="en-GB" dirty="0" smtClean="0"/>
              <a:t>Intervention: A integrated</a:t>
            </a:r>
            <a:r>
              <a:rPr lang="en-GB" baseline="0" dirty="0" smtClean="0"/>
              <a:t> set of interventions to drive reform: 1. Stage specific: e.g. Poor: literacy and numeracy; and cross stage, improve low skill teachers; Good to excellent: Peer-based learning; cross system collaboration 2. Cross stage: curriculum and standards; rewards and remuneration for teachers; data systems; national policy.</a:t>
            </a:r>
            <a:endParaRPr lang="en-GB" dirty="0" smtClean="0"/>
          </a:p>
          <a:p>
            <a:endParaRPr lang="en-GB" dirty="0" smtClean="0"/>
          </a:p>
          <a:p>
            <a:r>
              <a:rPr lang="en-GB" dirty="0" smtClean="0"/>
              <a:t>Contextualising: Navigating the challenges of context; gaining stakeholder support; mandating vs persuasion.</a:t>
            </a:r>
            <a:r>
              <a:rPr lang="en-GB" baseline="0" dirty="0" smtClean="0"/>
              <a:t> Drivers: pace of change; degree of negotiation; degree of winners/losers; credibility of leaders</a:t>
            </a:r>
            <a:endParaRPr lang="en-GB" dirty="0" smtClean="0"/>
          </a:p>
          <a:p>
            <a:endParaRPr lang="en-GB" dirty="0" smtClean="0"/>
          </a:p>
          <a:p>
            <a:r>
              <a:rPr lang="en-GB" dirty="0" smtClean="0"/>
              <a:t>Sustaining: Changing how teachers think about teaching: collaborative</a:t>
            </a:r>
            <a:r>
              <a:rPr lang="en-GB" baseline="0" dirty="0" smtClean="0"/>
              <a:t> practices; mediating layer; architecting tomorrows leadership.</a:t>
            </a:r>
            <a:endParaRPr lang="en-GB" dirty="0" smtClean="0"/>
          </a:p>
          <a:p>
            <a:endParaRPr lang="en-GB" dirty="0" smtClean="0"/>
          </a:p>
          <a:p>
            <a:r>
              <a:rPr lang="en-GB" dirty="0" smtClean="0"/>
              <a:t>Ignition: How do we get started? 2010 PISA Make best use of a crisis; sustaining leadership </a:t>
            </a:r>
            <a:r>
              <a:rPr lang="mr-IN" dirty="0" smtClean="0"/>
              <a:t>–</a:t>
            </a:r>
            <a:r>
              <a:rPr lang="en-GB" dirty="0" smtClean="0"/>
              <a:t> 6 years +</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82006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Poor, Fair, Good, Great. 4 categories based on performance and the form of intervention that is</a:t>
            </a:r>
            <a:r>
              <a:rPr lang="en-GB" sz="1200" kern="1200" baseline="0" dirty="0" smtClean="0">
                <a:solidFill>
                  <a:schemeClr val="tx1"/>
                </a:solidFill>
                <a:effectLst/>
                <a:latin typeface="+mn-lt"/>
                <a:ea typeface="+mn-ea"/>
                <a:cs typeface="+mn-cs"/>
              </a:rPr>
              <a:t> taking place.</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93504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Understanding</a:t>
            </a:r>
            <a:r>
              <a:rPr lang="en-GB" sz="1200" kern="1200" baseline="0" dirty="0" smtClean="0">
                <a:solidFill>
                  <a:schemeClr val="tx1"/>
                </a:solidFill>
                <a:effectLst/>
                <a:latin typeface="+mn-lt"/>
                <a:ea typeface="+mn-ea"/>
                <a:cs typeface="+mn-cs"/>
              </a:rPr>
              <a:t> the ‘improvement journey’.</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Where on this continuum would we place Wales?</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195130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Michael</a:t>
            </a:r>
            <a:r>
              <a:rPr lang="en-GB" sz="1200" kern="1200" baseline="0" dirty="0" smtClean="0">
                <a:solidFill>
                  <a:schemeClr val="tx1"/>
                </a:solidFill>
                <a:effectLst/>
                <a:latin typeface="+mn-lt"/>
                <a:ea typeface="+mn-ea"/>
                <a:cs typeface="+mn-cs"/>
              </a:rPr>
              <a:t> Barber’s model.</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Similar to the earlier one.</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Again, where would we place Wales?</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952876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How autonomous are Welsh</a:t>
            </a:r>
            <a:r>
              <a:rPr lang="en-GB" sz="1200" kern="1200" baseline="0" dirty="0" smtClean="0">
                <a:solidFill>
                  <a:schemeClr val="tx1"/>
                </a:solidFill>
                <a:effectLst/>
                <a:latin typeface="+mn-lt"/>
                <a:ea typeface="+mn-ea"/>
                <a:cs typeface="+mn-cs"/>
              </a:rPr>
              <a:t> Schools?</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39126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Is this an</a:t>
            </a:r>
            <a:r>
              <a:rPr lang="en-GB" sz="1200" kern="1200" baseline="0" dirty="0" smtClean="0">
                <a:solidFill>
                  <a:schemeClr val="tx1"/>
                </a:solidFill>
                <a:effectLst/>
                <a:latin typeface="+mn-lt"/>
                <a:ea typeface="+mn-ea"/>
                <a:cs typeface="+mn-cs"/>
              </a:rPr>
              <a:t> informative model?</a:t>
            </a:r>
          </a:p>
          <a:p>
            <a:endParaRPr lang="en-GB" sz="1200" kern="1200" baseline="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80029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WG interpretation of the three tier model.</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058839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Schools as Learning </a:t>
            </a:r>
            <a:r>
              <a:rPr lang="en-GB" sz="1200" kern="1200" dirty="0" smtClean="0">
                <a:solidFill>
                  <a:schemeClr val="tx1"/>
                </a:solidFill>
                <a:effectLst/>
                <a:latin typeface="+mn-lt"/>
                <a:ea typeface="+mn-ea"/>
                <a:cs typeface="+mn-cs"/>
              </a:rPr>
              <a:t>Organisations: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Where</a:t>
            </a:r>
            <a:r>
              <a:rPr lang="en-GB" sz="1200" kern="1200" baseline="0" dirty="0" smtClean="0">
                <a:solidFill>
                  <a:schemeClr val="tx1"/>
                </a:solidFill>
                <a:effectLst/>
                <a:latin typeface="+mn-lt"/>
                <a:ea typeface="+mn-ea"/>
                <a:cs typeface="+mn-cs"/>
              </a:rPr>
              <a:t> is Wales in developing the seven dimensions?</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What problems derive from this model?</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982366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Concept of ‘earned autonomy’.</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617622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Joe</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Hallgarten</a:t>
            </a:r>
            <a:r>
              <a:rPr lang="en-GB" sz="1200" kern="1200" baseline="0" dirty="0" smtClean="0">
                <a:solidFill>
                  <a:schemeClr val="tx1"/>
                </a:solidFill>
                <a:effectLst/>
                <a:latin typeface="+mn-lt"/>
                <a:ea typeface="+mn-ea"/>
                <a:cs typeface="+mn-cs"/>
              </a:rPr>
              <a:t> of RSA </a:t>
            </a:r>
            <a:r>
              <a:rPr lang="mr-IN" sz="1200" kern="1200" baseline="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part of the presentation of the BERA/RSA report on Research in Education:</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4 dimensions:  </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First, the content of teacher education programmes may be informed by research-based knowledge and scholarship, emanating from a range of academic disciplines and epistemological traditions. </a:t>
            </a:r>
            <a:endParaRPr lang="en-GB" dirty="0" smtClean="0">
              <a:effectLst/>
            </a:endParaRPr>
          </a:p>
          <a:p>
            <a:endParaRPr lang="en-GB" sz="1200" kern="1200" dirty="0" smtClean="0">
              <a:solidFill>
                <a:schemeClr val="tx1"/>
              </a:solidFill>
              <a:effectLst/>
              <a:latin typeface="Wingdings" charset="2"/>
              <a:ea typeface="+mn-ea"/>
              <a:cs typeface="+mn-cs"/>
            </a:endParaRPr>
          </a:p>
          <a:p>
            <a:r>
              <a:rPr lang="en-GB" sz="1200" kern="1200" dirty="0" smtClean="0">
                <a:solidFill>
                  <a:schemeClr val="tx1"/>
                </a:solidFill>
                <a:effectLst/>
                <a:latin typeface="+mn-lt"/>
                <a:ea typeface="+mn-ea"/>
                <a:cs typeface="+mn-cs"/>
              </a:rPr>
              <a:t>Second, research can be used to inform the design and structure of teacher education programmes.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Third, teachers and teacher educators can be equipped to engage </a:t>
            </a:r>
            <a:r>
              <a:rPr lang="en-GB" sz="1200" i="1" kern="1200" dirty="0" smtClean="0">
                <a:solidFill>
                  <a:schemeClr val="tx1"/>
                </a:solidFill>
                <a:effectLst/>
                <a:latin typeface="+mn-lt"/>
                <a:ea typeface="+mn-ea"/>
                <a:cs typeface="+mn-cs"/>
              </a:rPr>
              <a:t>with </a:t>
            </a:r>
            <a:r>
              <a:rPr lang="en-GB" sz="1200" kern="1200" dirty="0" smtClean="0">
                <a:solidFill>
                  <a:schemeClr val="tx1"/>
                </a:solidFill>
                <a:effectLst/>
                <a:latin typeface="+mn-lt"/>
                <a:ea typeface="+mn-ea"/>
                <a:cs typeface="+mn-cs"/>
              </a:rPr>
              <a:t>and be discerning consumers </a:t>
            </a:r>
            <a:r>
              <a:rPr lang="en-GB" sz="1200" i="1" kern="1200" dirty="0" smtClean="0">
                <a:solidFill>
                  <a:schemeClr val="tx1"/>
                </a:solidFill>
                <a:effectLst/>
                <a:latin typeface="+mn-lt"/>
                <a:ea typeface="+mn-ea"/>
                <a:cs typeface="+mn-cs"/>
              </a:rPr>
              <a:t>of </a:t>
            </a:r>
            <a:r>
              <a:rPr lang="en-GB" sz="1200" kern="1200" dirty="0" smtClean="0">
                <a:solidFill>
                  <a:schemeClr val="tx1"/>
                </a:solidFill>
                <a:effectLst/>
                <a:latin typeface="+mn-lt"/>
                <a:ea typeface="+mn-ea"/>
                <a:cs typeface="+mn-cs"/>
              </a:rPr>
              <a:t>research. </a:t>
            </a:r>
            <a:endParaRPr lang="en-GB" dirty="0" smtClean="0">
              <a:effectLst/>
            </a:endParaRPr>
          </a:p>
          <a:p>
            <a:endParaRPr lang="en-GB" sz="1200" kern="1200" dirty="0" smtClean="0">
              <a:solidFill>
                <a:schemeClr val="tx1"/>
              </a:solidFill>
              <a:effectLst/>
              <a:latin typeface="Wingdings" charset="2"/>
              <a:ea typeface="+mn-ea"/>
              <a:cs typeface="+mn-cs"/>
            </a:endParaRPr>
          </a:p>
          <a:p>
            <a:r>
              <a:rPr lang="en-GB" sz="1200" kern="1200" dirty="0" smtClean="0">
                <a:solidFill>
                  <a:schemeClr val="tx1"/>
                </a:solidFill>
                <a:effectLst/>
                <a:latin typeface="+mn-lt"/>
                <a:ea typeface="+mn-ea"/>
                <a:cs typeface="+mn-cs"/>
              </a:rPr>
              <a:t>Fourth, teachers and teacher educators may be equipped to conduct their own research, individually and collectively, to investigate the impact of particular interventions or to explore the positive and negative effects of educational practice. </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Is this deliverable in Wales?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Can the Ed D programme make a suitable contribution to</a:t>
            </a:r>
            <a:r>
              <a:rPr lang="en-GB" sz="1200" kern="1200" baseline="0" dirty="0" smtClean="0">
                <a:solidFill>
                  <a:schemeClr val="tx1"/>
                </a:solidFill>
                <a:effectLst/>
                <a:latin typeface="+mn-lt"/>
                <a:ea typeface="+mn-ea"/>
                <a:cs typeface="+mn-cs"/>
              </a:rPr>
              <a:t> achieving these goals?</a:t>
            </a:r>
            <a:endParaRPr lang="en-GB" sz="1200" kern="1200" dirty="0" smtClean="0">
              <a:solidFill>
                <a:schemeClr val="tx1"/>
              </a:solidFill>
              <a:effectLst/>
              <a:latin typeface="+mn-lt"/>
              <a:ea typeface="+mn-ea"/>
              <a:cs typeface="+mn-cs"/>
            </a:endParaRPr>
          </a:p>
          <a:p>
            <a:endParaRPr lang="en-GB" dirty="0">
              <a:effectLst/>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971174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09031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 issues???????</a:t>
            </a:r>
          </a:p>
          <a:p>
            <a:endParaRPr lang="en-GB"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7009394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832198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11/7/17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11/7/17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11/7/17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11/7/17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11/7/17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11/7/17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11/7/17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618282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11/7/17</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jpeg"/><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4" Type="http://schemas.openxmlformats.org/officeDocument/2006/relationships/image" Target="../media/image13.jpeg"/><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emf"/><Relationship Id="rId4" Type="http://schemas.openxmlformats.org/officeDocument/2006/relationships/image" Target="../media/image14.jpeg"/><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1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596128"/>
          </a:xfrm>
          <a:prstGeom prst="rect">
            <a:avLst/>
          </a:prstGeom>
        </p:spPr>
      </p:pic>
    </p:spTree>
    <p:extLst>
      <p:ext uri="{BB962C8B-B14F-4D97-AF65-F5344CB8AC3E}">
        <p14:creationId xmlns:p14="http://schemas.microsoft.com/office/powerpoint/2010/main" val="65702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9144000" cy="5742433"/>
          </a:xfrm>
          <a:prstGeom prst="rect">
            <a:avLst/>
          </a:prstGeom>
        </p:spPr>
      </p:pic>
      <p:sp>
        <p:nvSpPr>
          <p:cNvPr id="3" name="TextBox 2"/>
          <p:cNvSpPr txBox="1"/>
          <p:nvPr/>
        </p:nvSpPr>
        <p:spPr>
          <a:xfrm>
            <a:off x="2216939" y="1267968"/>
            <a:ext cx="6721968" cy="1200329"/>
          </a:xfrm>
          <a:prstGeom prst="rect">
            <a:avLst/>
          </a:prstGeom>
          <a:noFill/>
        </p:spPr>
        <p:txBody>
          <a:bodyPr wrap="none" rtlCol="0">
            <a:spAutoFit/>
          </a:bodyPr>
          <a:lstStyle/>
          <a:p>
            <a:r>
              <a:rPr lang="en-US" sz="3600" dirty="0" smtClean="0">
                <a:solidFill>
                  <a:schemeClr val="bg1"/>
                </a:solidFill>
              </a:rPr>
              <a:t>Looking abroad: what can we learn</a:t>
            </a:r>
          </a:p>
          <a:p>
            <a:r>
              <a:rPr lang="en-US" sz="3600" dirty="0" smtClean="0">
                <a:solidFill>
                  <a:schemeClr val="bg1"/>
                </a:solidFill>
              </a:rPr>
              <a:t>from the international community</a:t>
            </a:r>
            <a:endParaRPr lang="en-US" sz="2800" dirty="0">
              <a:solidFill>
                <a:schemeClr val="bg1"/>
              </a:solidFill>
            </a:endParaRPr>
          </a:p>
        </p:txBody>
      </p:sp>
    </p:spTree>
    <p:extLst>
      <p:ext uri="{BB962C8B-B14F-4D97-AF65-F5344CB8AC3E}">
        <p14:creationId xmlns:p14="http://schemas.microsoft.com/office/powerpoint/2010/main" val="14804381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296" y="2"/>
            <a:ext cx="4120897" cy="566928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85265" y="1"/>
            <a:ext cx="4122286" cy="5669281"/>
          </a:xfrm>
          <a:prstGeom prst="rect">
            <a:avLst/>
          </a:prstGeom>
        </p:spPr>
      </p:pic>
    </p:spTree>
    <p:extLst>
      <p:ext uri="{BB962C8B-B14F-4D97-AF65-F5344CB8AC3E}">
        <p14:creationId xmlns:p14="http://schemas.microsoft.com/office/powerpoint/2010/main" val="5269533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537915"/>
          </a:xfrm>
          <a:prstGeom prst="rect">
            <a:avLst/>
          </a:prstGeom>
        </p:spPr>
      </p:pic>
    </p:spTree>
    <p:extLst>
      <p:ext uri="{BB962C8B-B14F-4D97-AF65-F5344CB8AC3E}">
        <p14:creationId xmlns:p14="http://schemas.microsoft.com/office/powerpoint/2010/main" val="67992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794933"/>
            <a:ext cx="8961120" cy="2673895"/>
          </a:xfrm>
          <a:prstGeom prst="rect">
            <a:avLst/>
          </a:prstGeom>
        </p:spPr>
      </p:pic>
    </p:spTree>
    <p:extLst>
      <p:ext uri="{BB962C8B-B14F-4D97-AF65-F5344CB8AC3E}">
        <p14:creationId xmlns:p14="http://schemas.microsoft.com/office/powerpoint/2010/main" val="1413753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144" y="1826260"/>
            <a:ext cx="8205216" cy="2093683"/>
          </a:xfrm>
          <a:prstGeom prst="rect">
            <a:avLst/>
          </a:prstGeom>
        </p:spPr>
      </p:pic>
    </p:spTree>
    <p:extLst>
      <p:ext uri="{BB962C8B-B14F-4D97-AF65-F5344CB8AC3E}">
        <p14:creationId xmlns:p14="http://schemas.microsoft.com/office/powerpoint/2010/main" val="1743118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643397"/>
          </a:xfrm>
          <a:prstGeom prst="rect">
            <a:avLst/>
          </a:prstGeom>
        </p:spPr>
      </p:pic>
    </p:spTree>
    <p:extLst>
      <p:ext uri="{BB962C8B-B14F-4D97-AF65-F5344CB8AC3E}">
        <p14:creationId xmlns:p14="http://schemas.microsoft.com/office/powerpoint/2010/main" val="2133894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667" y="266611"/>
            <a:ext cx="8493460" cy="5317326"/>
          </a:xfrm>
          <a:prstGeom prst="rect">
            <a:avLst/>
          </a:prstGeom>
        </p:spPr>
      </p:pic>
    </p:spTree>
    <p:extLst>
      <p:ext uri="{BB962C8B-B14F-4D97-AF65-F5344CB8AC3E}">
        <p14:creationId xmlns:p14="http://schemas.microsoft.com/office/powerpoint/2010/main" val="617544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4023360" cy="5644896"/>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2817" y="1559379"/>
            <a:ext cx="4794505" cy="2526137"/>
          </a:xfrm>
          <a:prstGeom prst="rect">
            <a:avLst/>
          </a:prstGeom>
        </p:spPr>
      </p:pic>
    </p:spTree>
    <p:extLst>
      <p:ext uri="{BB962C8B-B14F-4D97-AF65-F5344CB8AC3E}">
        <p14:creationId xmlns:p14="http://schemas.microsoft.com/office/powerpoint/2010/main" val="786949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4023360" cy="5644896"/>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9364" y="1894332"/>
            <a:ext cx="6616700" cy="3568700"/>
          </a:xfrm>
          <a:prstGeom prst="rect">
            <a:avLst/>
          </a:prstGeom>
        </p:spPr>
      </p:pic>
    </p:spTree>
    <p:extLst>
      <p:ext uri="{BB962C8B-B14F-4D97-AF65-F5344CB8AC3E}">
        <p14:creationId xmlns:p14="http://schemas.microsoft.com/office/powerpoint/2010/main" val="207343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2480" y="845463"/>
            <a:ext cx="7693152" cy="4216539"/>
          </a:xfrm>
          <a:prstGeom prst="rect">
            <a:avLst/>
          </a:prstGeom>
        </p:spPr>
        <p:txBody>
          <a:bodyPr wrap="square">
            <a:spAutoFit/>
          </a:bodyPr>
          <a:lstStyle/>
          <a:p>
            <a:r>
              <a:rPr lang="en-US" sz="2000" b="1" dirty="0"/>
              <a:t>Four criteria to achieve an irrevocable shift towards a </a:t>
            </a:r>
            <a:r>
              <a:rPr lang="en-US" sz="2400" b="1" dirty="0"/>
              <a:t>school-led </a:t>
            </a:r>
          </a:p>
          <a:p>
            <a:r>
              <a:rPr lang="en-US" sz="2400" b="1" dirty="0"/>
              <a:t>self improving system:</a:t>
            </a:r>
          </a:p>
          <a:p>
            <a:endParaRPr lang="en-US" sz="2000" b="1" dirty="0"/>
          </a:p>
          <a:p>
            <a:pPr marL="285750" indent="-285750">
              <a:buFont typeface="Arial" charset="0"/>
              <a:buChar char="•"/>
            </a:pPr>
            <a:r>
              <a:rPr lang="en-US" sz="2000" b="1" dirty="0"/>
              <a:t>teachers and schools are responsible for their own improvement;</a:t>
            </a:r>
          </a:p>
          <a:p>
            <a:pPr marL="285750" indent="-285750">
              <a:buFont typeface="Arial" charset="0"/>
              <a:buChar char="•"/>
            </a:pPr>
            <a:endParaRPr lang="en-US" sz="2000" b="1" dirty="0"/>
          </a:p>
          <a:p>
            <a:pPr marL="285750" indent="-285750">
              <a:buFont typeface="Arial" charset="0"/>
              <a:buChar char="•"/>
            </a:pPr>
            <a:r>
              <a:rPr lang="en-US" sz="2000" b="1" dirty="0"/>
              <a:t>teachers and schools learn from each other and from research </a:t>
            </a:r>
          </a:p>
          <a:p>
            <a:r>
              <a:rPr lang="en-US" sz="2000" b="1" dirty="0"/>
              <a:t>    so that effective practice spreads;</a:t>
            </a:r>
          </a:p>
          <a:p>
            <a:pPr marL="285750" indent="-285750">
              <a:buFont typeface="Arial" charset="0"/>
              <a:buChar char="•"/>
            </a:pPr>
            <a:endParaRPr lang="en-US" sz="2000" b="1" dirty="0"/>
          </a:p>
          <a:p>
            <a:pPr marL="285750" indent="-285750">
              <a:buFont typeface="Arial" charset="0"/>
              <a:buChar char="•"/>
            </a:pPr>
            <a:r>
              <a:rPr lang="en-US" sz="2000" b="1" dirty="0"/>
              <a:t>the best schools and leaders extend their reach across </a:t>
            </a:r>
          </a:p>
          <a:p>
            <a:r>
              <a:rPr lang="en-US" sz="2000" b="1" dirty="0"/>
              <a:t>    other schools so that all schools improve; </a:t>
            </a:r>
          </a:p>
          <a:p>
            <a:pPr marL="285750" indent="-285750">
              <a:buFont typeface="Arial" charset="0"/>
              <a:buChar char="•"/>
            </a:pPr>
            <a:endParaRPr lang="en-US" sz="2000" b="1" dirty="0"/>
          </a:p>
          <a:p>
            <a:pPr marL="285750" indent="-285750">
              <a:buFont typeface="Arial" charset="0"/>
              <a:buChar char="•"/>
            </a:pPr>
            <a:r>
              <a:rPr lang="en-US" sz="2000" b="1" dirty="0"/>
              <a:t>and (by implication) government intervention and support is </a:t>
            </a:r>
            <a:r>
              <a:rPr lang="en-US" sz="2000" b="1" dirty="0" err="1" smtClean="0"/>
              <a:t>minimised</a:t>
            </a:r>
            <a:r>
              <a:rPr lang="en-US" sz="2000" b="1" dirty="0" smtClean="0"/>
              <a:t>.</a:t>
            </a:r>
            <a:endParaRPr lang="en-US" sz="2000" b="1" dirty="0"/>
          </a:p>
        </p:txBody>
      </p:sp>
    </p:spTree>
    <p:extLst>
      <p:ext uri="{BB962C8B-B14F-4D97-AF65-F5344CB8AC3E}">
        <p14:creationId xmlns:p14="http://schemas.microsoft.com/office/powerpoint/2010/main" val="1319993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27760" y="1052220"/>
            <a:ext cx="7053072" cy="3539430"/>
          </a:xfrm>
          <a:prstGeom prst="rect">
            <a:avLst/>
          </a:prstGeom>
        </p:spPr>
        <p:txBody>
          <a:bodyPr wrap="square">
            <a:spAutoFit/>
          </a:bodyPr>
          <a:lstStyle/>
          <a:p>
            <a:r>
              <a:rPr lang="en-GB" sz="3200" dirty="0">
                <a:latin typeface="Calibri" charset="0"/>
                <a:ea typeface="Calibri" charset="0"/>
                <a:cs typeface="Times New Roman" charset="0"/>
              </a:rPr>
              <a:t>The four UK nations’ attempts to create world class, self-improving school systems will fail unless greater prominence is given to teachers’ engagement with research, and attempts are made to ensure that all teachers become ‘research literate’…. </a:t>
            </a:r>
            <a:endParaRPr lang="en-US" sz="3200" dirty="0"/>
          </a:p>
        </p:txBody>
      </p:sp>
    </p:spTree>
    <p:extLst>
      <p:ext uri="{BB962C8B-B14F-4D97-AF65-F5344CB8AC3E}">
        <p14:creationId xmlns:p14="http://schemas.microsoft.com/office/powerpoint/2010/main" val="1217736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621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96896" y="1987296"/>
            <a:ext cx="1288686" cy="646331"/>
          </a:xfrm>
          <a:prstGeom prst="rect">
            <a:avLst/>
          </a:prstGeom>
          <a:noFill/>
        </p:spPr>
        <p:txBody>
          <a:bodyPr wrap="none" rtlCol="0">
            <a:spAutoFit/>
          </a:bodyPr>
          <a:lstStyle/>
          <a:p>
            <a:r>
              <a:rPr lang="en-US" dirty="0" smtClean="0"/>
              <a:t>Assessment</a:t>
            </a:r>
          </a:p>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5349240"/>
          </a:xfrm>
          <a:prstGeom prst="rect">
            <a:avLst/>
          </a:prstGeom>
        </p:spPr>
      </p:pic>
      <p:sp>
        <p:nvSpPr>
          <p:cNvPr id="4" name="TextBox 3"/>
          <p:cNvSpPr txBox="1"/>
          <p:nvPr/>
        </p:nvSpPr>
        <p:spPr>
          <a:xfrm>
            <a:off x="475488" y="4559808"/>
            <a:ext cx="5884944" cy="646331"/>
          </a:xfrm>
          <a:prstGeom prst="rect">
            <a:avLst/>
          </a:prstGeom>
          <a:noFill/>
        </p:spPr>
        <p:txBody>
          <a:bodyPr wrap="none" rtlCol="0">
            <a:spAutoFit/>
          </a:bodyPr>
          <a:lstStyle/>
          <a:p>
            <a:r>
              <a:rPr lang="en-US" sz="3600" b="1" dirty="0" smtClean="0"/>
              <a:t>What matters for Leadership?</a:t>
            </a:r>
            <a:endParaRPr lang="en-US" sz="3600" b="1" dirty="0"/>
          </a:p>
        </p:txBody>
      </p:sp>
    </p:spTree>
    <p:extLst>
      <p:ext uri="{BB962C8B-B14F-4D97-AF65-F5344CB8AC3E}">
        <p14:creationId xmlns:p14="http://schemas.microsoft.com/office/powerpoint/2010/main" val="1578738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223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808</TotalTime>
  <Words>643</Words>
  <Application>Microsoft Macintosh PowerPoint</Application>
  <PresentationFormat>On-screen Show (4:3)</PresentationFormat>
  <Paragraphs>116</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Calibri</vt:lpstr>
      <vt:lpstr>Calibri Light</vt:lpstr>
      <vt:lpstr>Mangal</vt:lpstr>
      <vt:lpstr>Times New Roman</vt:lpstr>
      <vt:lpstr>Wingdings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Peter Rabbett</cp:lastModifiedBy>
  <cp:revision>59</cp:revision>
  <cp:lastPrinted>2017-10-05T14:53:52Z</cp:lastPrinted>
  <dcterms:created xsi:type="dcterms:W3CDTF">2017-02-08T11:33:06Z</dcterms:created>
  <dcterms:modified xsi:type="dcterms:W3CDTF">2017-11-07T15:34:23Z</dcterms:modified>
</cp:coreProperties>
</file>