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59" r:id="rId7"/>
    <p:sldId id="260" r:id="rId8"/>
    <p:sldId id="261" r:id="rId9"/>
    <p:sldId id="262" r:id="rId10"/>
    <p:sldId id="263" r:id="rId11"/>
    <p:sldId id="264" r:id="rId12"/>
    <p:sldId id="265" r:id="rId13"/>
    <p:sldId id="266" r:id="rId14"/>
    <p:sldId id="267" r:id="rId15"/>
    <p:sldId id="268" r:id="rId16"/>
    <p:sldId id="258"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4" autoAdjust="0"/>
    <p:restoredTop sz="94660"/>
  </p:normalViewPr>
  <p:slideViewPr>
    <p:cSldViewPr snapToGrid="0">
      <p:cViewPr varScale="1">
        <p:scale>
          <a:sx n="85" d="100"/>
          <a:sy n="85" d="100"/>
        </p:scale>
        <p:origin x="17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presProps" Target="presProps.xml" /><Relationship Id="rId3" Type="http://schemas.openxmlformats.org/officeDocument/2006/relationships/customXml" Target="../customXml/item3.xml" /><Relationship Id="rId21" Type="http://schemas.openxmlformats.org/officeDocument/2006/relationships/tableStyles" Target="tableStyles.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theme" Target="theme/theme1.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5" Type="http://schemas.openxmlformats.org/officeDocument/2006/relationships/slide" Target="slides/slide1.xml" /><Relationship Id="rId15" Type="http://schemas.openxmlformats.org/officeDocument/2006/relationships/slide" Target="slides/slide11.xml" /><Relationship Id="rId10" Type="http://schemas.openxmlformats.org/officeDocument/2006/relationships/slide" Target="slides/slide6.xml" /><Relationship Id="rId19" Type="http://schemas.openxmlformats.org/officeDocument/2006/relationships/viewProps" Target="viewProps.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CDEE24B-E0A8-4044-BBC7-5201A7424C55}" type="datetimeFigureOut">
              <a:rPr lang="en-GB" smtClean="0"/>
              <a:t>01/06/2020</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47174639-8EC5-4515-A0D7-6865AE358ECB}" type="slidenum">
              <a:rPr lang="en-GB" smtClean="0"/>
              <a:t>‹#›</a:t>
            </a:fld>
            <a:endParaRPr lang="en-GB"/>
          </a:p>
        </p:txBody>
      </p:sp>
    </p:spTree>
    <p:extLst>
      <p:ext uri="{BB962C8B-B14F-4D97-AF65-F5344CB8AC3E}">
        <p14:creationId xmlns:p14="http://schemas.microsoft.com/office/powerpoint/2010/main" val="36371522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DEE24B-E0A8-4044-BBC7-5201A7424C55}" type="datetimeFigureOut">
              <a:rPr lang="en-GB" smtClean="0"/>
              <a:t>01/06/2020</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7174639-8EC5-4515-A0D7-6865AE358ECB}" type="slidenum">
              <a:rPr lang="en-GB" smtClean="0"/>
              <a:t>‹#›</a:t>
            </a:fld>
            <a:endParaRPr lang="en-GB"/>
          </a:p>
        </p:txBody>
      </p:sp>
    </p:spTree>
    <p:extLst>
      <p:ext uri="{BB962C8B-B14F-4D97-AF65-F5344CB8AC3E}">
        <p14:creationId xmlns:p14="http://schemas.microsoft.com/office/powerpoint/2010/main" val="37788370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DEE24B-E0A8-4044-BBC7-5201A7424C55}" type="datetimeFigureOut">
              <a:rPr lang="en-GB" smtClean="0"/>
              <a:t>01/06/2020</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7174639-8EC5-4515-A0D7-6865AE358ECB}" type="slidenum">
              <a:rPr lang="en-GB" smtClean="0"/>
              <a:t>‹#›</a:t>
            </a:fld>
            <a:endParaRPr lang="en-GB"/>
          </a:p>
        </p:txBody>
      </p:sp>
    </p:spTree>
    <p:extLst>
      <p:ext uri="{BB962C8B-B14F-4D97-AF65-F5344CB8AC3E}">
        <p14:creationId xmlns:p14="http://schemas.microsoft.com/office/powerpoint/2010/main" val="21935573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CDEE24B-E0A8-4044-BBC7-5201A7424C55}" type="datetimeFigureOut">
              <a:rPr lang="en-GB" smtClean="0"/>
              <a:t>01/06/2020</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7174639-8EC5-4515-A0D7-6865AE358ECB}" type="slidenum">
              <a:rPr lang="en-GB" smtClean="0"/>
              <a:t>‹#›</a:t>
            </a:fld>
            <a:endParaRPr lang="en-GB"/>
          </a:p>
        </p:txBody>
      </p:sp>
    </p:spTree>
    <p:extLst>
      <p:ext uri="{BB962C8B-B14F-4D97-AF65-F5344CB8AC3E}">
        <p14:creationId xmlns:p14="http://schemas.microsoft.com/office/powerpoint/2010/main" val="598014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CDEE24B-E0A8-4044-BBC7-5201A7424C55}" type="datetimeFigureOut">
              <a:rPr lang="en-GB" smtClean="0"/>
              <a:t>01/06/2020</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7174639-8EC5-4515-A0D7-6865AE358ECB}" type="slidenum">
              <a:rPr lang="en-GB" smtClean="0"/>
              <a:t>‹#›</a:t>
            </a:fld>
            <a:endParaRPr lang="en-GB"/>
          </a:p>
        </p:txBody>
      </p:sp>
    </p:spTree>
    <p:extLst>
      <p:ext uri="{BB962C8B-B14F-4D97-AF65-F5344CB8AC3E}">
        <p14:creationId xmlns:p14="http://schemas.microsoft.com/office/powerpoint/2010/main" val="2803845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CDEE24B-E0A8-4044-BBC7-5201A7424C55}" type="datetimeFigureOut">
              <a:rPr lang="en-GB" smtClean="0"/>
              <a:t>01/06/2020</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7174639-8EC5-4515-A0D7-6865AE358ECB}" type="slidenum">
              <a:rPr lang="en-GB" smtClean="0"/>
              <a:t>‹#›</a:t>
            </a:fld>
            <a:endParaRPr lang="en-GB"/>
          </a:p>
        </p:txBody>
      </p:sp>
    </p:spTree>
    <p:extLst>
      <p:ext uri="{BB962C8B-B14F-4D97-AF65-F5344CB8AC3E}">
        <p14:creationId xmlns:p14="http://schemas.microsoft.com/office/powerpoint/2010/main" val="3343397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DEE24B-E0A8-4044-BBC7-5201A7424C55}" type="datetimeFigureOut">
              <a:rPr lang="en-GB" smtClean="0"/>
              <a:t>01/06/2020</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7174639-8EC5-4515-A0D7-6865AE358ECB}" type="slidenum">
              <a:rPr lang="en-GB" smtClean="0"/>
              <a:t>‹#›</a:t>
            </a:fld>
            <a:endParaRPr lang="en-GB"/>
          </a:p>
        </p:txBody>
      </p:sp>
    </p:spTree>
    <p:extLst>
      <p:ext uri="{BB962C8B-B14F-4D97-AF65-F5344CB8AC3E}">
        <p14:creationId xmlns:p14="http://schemas.microsoft.com/office/powerpoint/2010/main" val="5888955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CDEE24B-E0A8-4044-BBC7-5201A7424C55}" type="datetimeFigureOut">
              <a:rPr lang="en-GB" smtClean="0"/>
              <a:t>01/06/2020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7174639-8EC5-4515-A0D7-6865AE358ECB}" type="slidenum">
              <a:rPr lang="en-GB" smtClean="0"/>
              <a:t>‹#›</a:t>
            </a:fld>
            <a:endParaRPr lang="en-GB"/>
          </a:p>
        </p:txBody>
      </p:sp>
    </p:spTree>
    <p:extLst>
      <p:ext uri="{BB962C8B-B14F-4D97-AF65-F5344CB8AC3E}">
        <p14:creationId xmlns:p14="http://schemas.microsoft.com/office/powerpoint/2010/main" val="39837604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CDEE24B-E0A8-4044-BBC7-5201A7424C55}" type="datetimeFigureOut">
              <a:rPr lang="en-GB" smtClean="0"/>
              <a:t>01/06/2020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7174639-8EC5-4515-A0D7-6865AE358ECB}" type="slidenum">
              <a:rPr lang="en-GB" smtClean="0"/>
              <a:t>‹#›</a:t>
            </a:fld>
            <a:endParaRPr lang="en-GB"/>
          </a:p>
        </p:txBody>
      </p:sp>
    </p:spTree>
    <p:extLst>
      <p:ext uri="{BB962C8B-B14F-4D97-AF65-F5344CB8AC3E}">
        <p14:creationId xmlns:p14="http://schemas.microsoft.com/office/powerpoint/2010/main" val="1075851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DEE24B-E0A8-4044-BBC7-5201A7424C55}" type="datetimeFigureOut">
              <a:rPr lang="en-GB" smtClean="0"/>
              <a:t>01/06/2020</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7174639-8EC5-4515-A0D7-6865AE358ECB}" type="slidenum">
              <a:rPr lang="en-GB" smtClean="0"/>
              <a:t>‹#›</a:t>
            </a:fld>
            <a:endParaRPr lang="en-GB"/>
          </a:p>
        </p:txBody>
      </p:sp>
    </p:spTree>
    <p:extLst>
      <p:ext uri="{BB962C8B-B14F-4D97-AF65-F5344CB8AC3E}">
        <p14:creationId xmlns:p14="http://schemas.microsoft.com/office/powerpoint/2010/main" val="23995614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DEE24B-E0A8-4044-BBC7-5201A7424C55}" type="datetimeFigureOut">
              <a:rPr lang="en-GB" smtClean="0"/>
              <a:t>01/06/2020</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7174639-8EC5-4515-A0D7-6865AE358EC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1261598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CDEE24B-E0A8-4044-BBC7-5201A7424C55}" type="datetimeFigureOut">
              <a:rPr lang="en-GB" smtClean="0"/>
              <a:t>01/06/2020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7174639-8EC5-4515-A0D7-6865AE358ECB}" type="slidenum">
              <a:rPr lang="en-GB" smtClean="0"/>
              <a:t>‹#›</a:t>
            </a:fld>
            <a:endParaRPr lang="en-GB"/>
          </a:p>
        </p:txBody>
      </p:sp>
    </p:spTree>
    <p:extLst>
      <p:ext uri="{BB962C8B-B14F-4D97-AF65-F5344CB8AC3E}">
        <p14:creationId xmlns:p14="http://schemas.microsoft.com/office/powerpoint/2010/main" val="30433661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CDEE24B-E0A8-4044-BBC7-5201A7424C55}" type="datetimeFigureOut">
              <a:rPr lang="en-GB" smtClean="0"/>
              <a:t>01/06/2020</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7174639-8EC5-4515-A0D7-6865AE358EC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468629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CDEE24B-E0A8-4044-BBC7-5201A7424C55}" type="datetimeFigureOut">
              <a:rPr lang="en-GB" smtClean="0"/>
              <a:t>01/06/2020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7174639-8EC5-4515-A0D7-6865AE358ECB}" type="slidenum">
              <a:rPr lang="en-GB" smtClean="0"/>
              <a:t>‹#›</a:t>
            </a:fld>
            <a:endParaRPr lang="en-GB"/>
          </a:p>
        </p:txBody>
      </p:sp>
    </p:spTree>
    <p:extLst>
      <p:ext uri="{BB962C8B-B14F-4D97-AF65-F5344CB8AC3E}">
        <p14:creationId xmlns:p14="http://schemas.microsoft.com/office/powerpoint/2010/main" val="35834552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DEE24B-E0A8-4044-BBC7-5201A7424C55}" type="datetimeFigureOut">
              <a:rPr lang="en-GB" smtClean="0"/>
              <a:t>01/06/2020</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7174639-8EC5-4515-A0D7-6865AE358ECB}" type="slidenum">
              <a:rPr lang="en-GB" smtClean="0"/>
              <a:t>‹#›</a:t>
            </a:fld>
            <a:endParaRPr lang="en-GB"/>
          </a:p>
        </p:txBody>
      </p:sp>
    </p:spTree>
    <p:extLst>
      <p:ext uri="{BB962C8B-B14F-4D97-AF65-F5344CB8AC3E}">
        <p14:creationId xmlns:p14="http://schemas.microsoft.com/office/powerpoint/2010/main" val="29787160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DEE24B-E0A8-4044-BBC7-5201A7424C55}" type="datetimeFigureOut">
              <a:rPr lang="en-GB" smtClean="0"/>
              <a:t>01/06/2020</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7174639-8EC5-4515-A0D7-6865AE358ECB}" type="slidenum">
              <a:rPr lang="en-GB" smtClean="0"/>
              <a:t>‹#›</a:t>
            </a:fld>
            <a:endParaRPr lang="en-GB"/>
          </a:p>
        </p:txBody>
      </p:sp>
    </p:spTree>
    <p:extLst>
      <p:ext uri="{BB962C8B-B14F-4D97-AF65-F5344CB8AC3E}">
        <p14:creationId xmlns:p14="http://schemas.microsoft.com/office/powerpoint/2010/main" val="39793862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0CDEE24B-E0A8-4044-BBC7-5201A7424C55}" type="datetimeFigureOut">
              <a:rPr lang="en-GB" smtClean="0"/>
              <a:t>01/06/2020</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7174639-8EC5-4515-A0D7-6865AE358ECB}" type="slidenum">
              <a:rPr lang="en-GB" smtClean="0"/>
              <a:t>‹#›</a:t>
            </a:fld>
            <a:endParaRPr lang="en-GB"/>
          </a:p>
        </p:txBody>
      </p:sp>
    </p:spTree>
    <p:extLst>
      <p:ext uri="{BB962C8B-B14F-4D97-AF65-F5344CB8AC3E}">
        <p14:creationId xmlns:p14="http://schemas.microsoft.com/office/powerpoint/2010/main" val="140689163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3.jp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5.jpg" /><Relationship Id="rId2" Type="http://schemas.openxmlformats.org/officeDocument/2006/relationships/image" Target="../media/image4.jpg"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hyperlink" Target="https://www.statista.com/topics/846/amazon/" TargetMode="External" /><Relationship Id="rId7" Type="http://schemas.openxmlformats.org/officeDocument/2006/relationships/hyperlink" Target="https://www.thestreet.com/.amp/investing/stocks/here-s-are-15-of-the-most-important-dates-in-amazon-s-history-14135911" TargetMode="External" /><Relationship Id="rId2" Type="http://schemas.openxmlformats.org/officeDocument/2006/relationships/hyperlink" Target="https://www.washingtonpost.com/outlook/keys-to-amazons-success-price-wars-and-big-data/2020/05/28/6facc954-8e19-11ea-9e23-6914ee410a5f_story.html%3foutputtype=amp" TargetMode="External" /><Relationship Id="rId1" Type="http://schemas.openxmlformats.org/officeDocument/2006/relationships/slideLayout" Target="../slideLayouts/slideLayout2.xml" /><Relationship Id="rId6" Type="http://schemas.openxmlformats.org/officeDocument/2006/relationships/hyperlink" Target="https://www.toolshero.com/management/handy-model/" TargetMode="External" /><Relationship Id="rId5" Type="http://schemas.openxmlformats.org/officeDocument/2006/relationships/hyperlink" Target="https://www-vox-com.cdn.ampproject.org/v/s/www.vox.com/platform/amp/recode/2019/12/11/20982652/robots-amazon-warehouse-jobs-automation?amp_js_v=a3&amp;amp_gsa=1&amp;usqp=mq331AQIKAGwASDAAQE%3D#aoh=15893220256307&amp;amp_ct=1589322230945&amp;csi=1&amp;referrer=https%3A%2F%2Fwww.google.com&amp;amp_tf=From%20%251%24s&amp;ampshare=https%3A%2F%2Fwww.vox.com%2Frecode%2F2019%2F12%2F11%2F20982652%2Frobots-amazon-warehouse-jobs-automation" TargetMode="External" /><Relationship Id="rId4" Type="http://schemas.openxmlformats.org/officeDocument/2006/relationships/hyperlink" Target="https://www.change-management-coach.com/kurt_lewin.html"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7EC17-527E-4579-B629-AA58264A5597}"/>
              </a:ext>
            </a:extLst>
          </p:cNvPr>
          <p:cNvSpPr>
            <a:spLocks noGrp="1"/>
          </p:cNvSpPr>
          <p:nvPr>
            <p:ph type="ctrTitle"/>
          </p:nvPr>
        </p:nvSpPr>
        <p:spPr/>
        <p:txBody>
          <a:bodyPr/>
          <a:lstStyle/>
          <a:p>
            <a:r>
              <a:rPr lang="en-GB" dirty="0"/>
              <a:t>Artificial Intelligence at Amazon</a:t>
            </a:r>
          </a:p>
        </p:txBody>
      </p:sp>
      <p:sp>
        <p:nvSpPr>
          <p:cNvPr id="3" name="Subtitle 2">
            <a:extLst>
              <a:ext uri="{FF2B5EF4-FFF2-40B4-BE49-F238E27FC236}">
                <a16:creationId xmlns:a16="http://schemas.microsoft.com/office/drawing/2014/main" id="{D690C5BE-D039-47D8-BE21-3FEEFC025C66}"/>
              </a:ext>
            </a:extLst>
          </p:cNvPr>
          <p:cNvSpPr>
            <a:spLocks noGrp="1"/>
          </p:cNvSpPr>
          <p:nvPr>
            <p:ph type="subTitle" idx="1"/>
          </p:nvPr>
        </p:nvSpPr>
        <p:spPr/>
        <p:txBody>
          <a:bodyPr/>
          <a:lstStyle/>
          <a:p>
            <a:r>
              <a:rPr lang="en-GB" b="1" dirty="0"/>
              <a:t>How robots work alongside humans in large Amazon warehouses </a:t>
            </a:r>
          </a:p>
        </p:txBody>
      </p:sp>
      <p:pic>
        <p:nvPicPr>
          <p:cNvPr id="5" name="Picture 4" descr="A picture containing flower, bird&#10;&#10;Description automatically generated">
            <a:extLst>
              <a:ext uri="{FF2B5EF4-FFF2-40B4-BE49-F238E27FC236}">
                <a16:creationId xmlns:a16="http://schemas.microsoft.com/office/drawing/2014/main" id="{6E81C642-26AD-4E3F-8004-C53312C103A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72373" y="182813"/>
            <a:ext cx="2962275" cy="1543050"/>
          </a:xfrm>
          <a:prstGeom prst="rect">
            <a:avLst/>
          </a:prstGeom>
        </p:spPr>
      </p:pic>
    </p:spTree>
    <p:extLst>
      <p:ext uri="{BB962C8B-B14F-4D97-AF65-F5344CB8AC3E}">
        <p14:creationId xmlns:p14="http://schemas.microsoft.com/office/powerpoint/2010/main" val="39064217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0CB21-A3CD-4EA2-AC2D-A56F0345D2C5}"/>
              </a:ext>
            </a:extLst>
          </p:cNvPr>
          <p:cNvSpPr>
            <a:spLocks noGrp="1"/>
          </p:cNvSpPr>
          <p:nvPr>
            <p:ph type="title"/>
          </p:nvPr>
        </p:nvSpPr>
        <p:spPr/>
        <p:txBody>
          <a:bodyPr/>
          <a:lstStyle/>
          <a:p>
            <a:r>
              <a:rPr lang="en-GB" dirty="0"/>
              <a:t>Amazon.com using Artificial Intelligence </a:t>
            </a:r>
          </a:p>
        </p:txBody>
      </p:sp>
      <p:sp>
        <p:nvSpPr>
          <p:cNvPr id="3" name="Content Placeholder 2">
            <a:extLst>
              <a:ext uri="{FF2B5EF4-FFF2-40B4-BE49-F238E27FC236}">
                <a16:creationId xmlns:a16="http://schemas.microsoft.com/office/drawing/2014/main" id="{FE01BBC7-E5FB-4B79-9107-F5AF6E387CDF}"/>
              </a:ext>
            </a:extLst>
          </p:cNvPr>
          <p:cNvSpPr>
            <a:spLocks noGrp="1"/>
          </p:cNvSpPr>
          <p:nvPr>
            <p:ph idx="1"/>
          </p:nvPr>
        </p:nvSpPr>
        <p:spPr/>
        <p:txBody>
          <a:bodyPr>
            <a:normAutofit fontScale="92500" lnSpcReduction="10000"/>
          </a:bodyPr>
          <a:lstStyle/>
          <a:p>
            <a:r>
              <a:rPr lang="en-GB" dirty="0"/>
              <a:t>Amazon.com is a multinational company which has many warehouses around the world and </a:t>
            </a:r>
            <a:r>
              <a:rPr lang="en-GB"/>
              <a:t>employing thousands </a:t>
            </a:r>
            <a:r>
              <a:rPr lang="en-GB" dirty="0"/>
              <a:t>of people to work in them. The company focuses on e-commerce, digital streaming and computing. The company is one of the four big technology companies in the world.</a:t>
            </a:r>
          </a:p>
          <a:p>
            <a:r>
              <a:rPr lang="en-GB"/>
              <a:t>Amazon.com is </a:t>
            </a:r>
            <a:r>
              <a:rPr lang="en-GB" dirty="0"/>
              <a:t>focused on operational change within the company. They have implemented robotics technology into their warehouses. These robots work alongside humans in operating the warehouses.</a:t>
            </a:r>
          </a:p>
          <a:p>
            <a:r>
              <a:rPr lang="en-GB" dirty="0"/>
              <a:t>Amazon.com has 200,000 operational mobile robots working in their warehouses.</a:t>
            </a:r>
          </a:p>
          <a:p>
            <a:r>
              <a:rPr lang="en-GB" dirty="0"/>
              <a:t>Amazon spent $775 million to purchase a robotics company called Kiva Systems that gave the company ownership over a new breed of mobile robots that can carry shelves of products from worker to worker. The robots operate by reading barcodes on the ground.  (Del Rey, 2019)</a:t>
            </a:r>
          </a:p>
        </p:txBody>
      </p:sp>
      <p:pic>
        <p:nvPicPr>
          <p:cNvPr id="5" name="Picture 4">
            <a:extLst>
              <a:ext uri="{FF2B5EF4-FFF2-40B4-BE49-F238E27FC236}">
                <a16:creationId xmlns:a16="http://schemas.microsoft.com/office/drawing/2014/main" id="{4F5EEE55-B1F5-4F6D-9B31-F8ED6961F58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65494" y="227640"/>
            <a:ext cx="3181350" cy="1438275"/>
          </a:xfrm>
          <a:prstGeom prst="rect">
            <a:avLst/>
          </a:prstGeom>
        </p:spPr>
      </p:pic>
    </p:spTree>
    <p:extLst>
      <p:ext uri="{BB962C8B-B14F-4D97-AF65-F5344CB8AC3E}">
        <p14:creationId xmlns:p14="http://schemas.microsoft.com/office/powerpoint/2010/main" val="10661011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11496-3B51-49E8-9756-285639F67D5A}"/>
              </a:ext>
            </a:extLst>
          </p:cNvPr>
          <p:cNvSpPr>
            <a:spLocks noGrp="1"/>
          </p:cNvSpPr>
          <p:nvPr>
            <p:ph type="title"/>
          </p:nvPr>
        </p:nvSpPr>
        <p:spPr/>
        <p:txBody>
          <a:bodyPr/>
          <a:lstStyle/>
          <a:p>
            <a:r>
              <a:rPr lang="en-GB" dirty="0"/>
              <a:t>The background of Amazon.com</a:t>
            </a:r>
          </a:p>
        </p:txBody>
      </p:sp>
      <p:sp>
        <p:nvSpPr>
          <p:cNvPr id="3" name="Content Placeholder 2">
            <a:extLst>
              <a:ext uri="{FF2B5EF4-FFF2-40B4-BE49-F238E27FC236}">
                <a16:creationId xmlns:a16="http://schemas.microsoft.com/office/drawing/2014/main" id="{505AE4E1-0863-4347-968A-1DF1A1288F7C}"/>
              </a:ext>
            </a:extLst>
          </p:cNvPr>
          <p:cNvSpPr>
            <a:spLocks noGrp="1"/>
          </p:cNvSpPr>
          <p:nvPr>
            <p:ph idx="1"/>
          </p:nvPr>
        </p:nvSpPr>
        <p:spPr/>
        <p:txBody>
          <a:bodyPr/>
          <a:lstStyle/>
          <a:p>
            <a:r>
              <a:rPr lang="en-GB" dirty="0"/>
              <a:t>July 1994 – Amazon was founded and started operating in Bellevue, Washington, US.</a:t>
            </a:r>
          </a:p>
          <a:p>
            <a:r>
              <a:rPr lang="en-GB" dirty="0"/>
              <a:t>October 1998 - Amazon launches its company in Europe.</a:t>
            </a:r>
          </a:p>
          <a:p>
            <a:r>
              <a:rPr lang="en-GB" dirty="0"/>
              <a:t>November 2000 – Amazon launches its market place, which is a third-party seller business. This has become a massive money maker for Amazon.com </a:t>
            </a:r>
          </a:p>
          <a:p>
            <a:r>
              <a:rPr lang="en-GB" dirty="0"/>
              <a:t>February 2005 – Amazon launches its Amazon Primes subscription service.</a:t>
            </a:r>
          </a:p>
          <a:p>
            <a:r>
              <a:rPr lang="en-GB" dirty="0"/>
              <a:t>February 2019 – Amazon acquires Twitch Interactive for $25 million dollars. </a:t>
            </a:r>
          </a:p>
          <a:p>
            <a:pPr marL="0" indent="0">
              <a:buNone/>
            </a:pPr>
            <a:r>
              <a:rPr lang="en-GB" dirty="0"/>
              <a:t>                                                                                                      (Walters, 2017)</a:t>
            </a:r>
          </a:p>
        </p:txBody>
      </p:sp>
    </p:spTree>
    <p:extLst>
      <p:ext uri="{BB962C8B-B14F-4D97-AF65-F5344CB8AC3E}">
        <p14:creationId xmlns:p14="http://schemas.microsoft.com/office/powerpoint/2010/main" val="27787227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0C26E-8034-4F1C-B6F4-A083E979C188}"/>
              </a:ext>
            </a:extLst>
          </p:cNvPr>
          <p:cNvSpPr>
            <a:spLocks noGrp="1"/>
          </p:cNvSpPr>
          <p:nvPr>
            <p:ph type="title"/>
          </p:nvPr>
        </p:nvSpPr>
        <p:spPr/>
        <p:txBody>
          <a:bodyPr/>
          <a:lstStyle/>
          <a:p>
            <a:r>
              <a:rPr lang="en-GB" dirty="0"/>
              <a:t>The Background of Amazon.com</a:t>
            </a:r>
          </a:p>
        </p:txBody>
      </p:sp>
      <p:sp>
        <p:nvSpPr>
          <p:cNvPr id="3" name="Content Placeholder 2">
            <a:extLst>
              <a:ext uri="{FF2B5EF4-FFF2-40B4-BE49-F238E27FC236}">
                <a16:creationId xmlns:a16="http://schemas.microsoft.com/office/drawing/2014/main" id="{BBD5A651-2166-430F-B2E0-F0E1FF4596AC}"/>
              </a:ext>
            </a:extLst>
          </p:cNvPr>
          <p:cNvSpPr>
            <a:spLocks noGrp="1"/>
          </p:cNvSpPr>
          <p:nvPr>
            <p:ph idx="1"/>
          </p:nvPr>
        </p:nvSpPr>
        <p:spPr/>
        <p:txBody>
          <a:bodyPr/>
          <a:lstStyle/>
          <a:p>
            <a:r>
              <a:rPr lang="en-GB" dirty="0"/>
              <a:t>The company was founded by Jeff Bezos in July 1994. </a:t>
            </a:r>
          </a:p>
          <a:p>
            <a:r>
              <a:rPr lang="en-GB" dirty="0"/>
              <a:t>Amazon.com is the second largest private sector employer in the world.</a:t>
            </a:r>
          </a:p>
          <a:p>
            <a:r>
              <a:rPr lang="en-GB" dirty="0"/>
              <a:t>The company sells e-commerce, online retail, books, digital live streaming and computer technology.</a:t>
            </a:r>
          </a:p>
          <a:p>
            <a:r>
              <a:rPr lang="en-GB" dirty="0"/>
              <a:t>It has huge warehouses around the world, from which they deliver items that customers order online.</a:t>
            </a:r>
          </a:p>
          <a:p>
            <a:r>
              <a:rPr lang="en-GB" dirty="0"/>
              <a:t>It employs 840,000 people all around the world with 175 fulfilment warehouses. They are located mostly in North America and Europe.</a:t>
            </a:r>
          </a:p>
          <a:p>
            <a:r>
              <a:rPr lang="en-GB" dirty="0"/>
              <a:t>The headquarters is located in Seattle, Washington, US.   (Stone, 2013)</a:t>
            </a:r>
          </a:p>
          <a:p>
            <a:endParaRPr lang="en-GB" dirty="0"/>
          </a:p>
        </p:txBody>
      </p:sp>
      <p:pic>
        <p:nvPicPr>
          <p:cNvPr id="5" name="Picture 4" descr="A picture containing flower, bird&#10;&#10;Description automatically generated">
            <a:extLst>
              <a:ext uri="{FF2B5EF4-FFF2-40B4-BE49-F238E27FC236}">
                <a16:creationId xmlns:a16="http://schemas.microsoft.com/office/drawing/2014/main" id="{5E5E3E36-1A05-467D-86AD-32F6F7EF3B9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34418" y="5407577"/>
            <a:ext cx="2962275" cy="1192036"/>
          </a:xfrm>
          <a:prstGeom prst="rect">
            <a:avLst/>
          </a:prstGeom>
        </p:spPr>
      </p:pic>
    </p:spTree>
    <p:extLst>
      <p:ext uri="{BB962C8B-B14F-4D97-AF65-F5344CB8AC3E}">
        <p14:creationId xmlns:p14="http://schemas.microsoft.com/office/powerpoint/2010/main" val="17616153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7AAF3-06E5-4568-B980-B1226771525B}"/>
              </a:ext>
            </a:extLst>
          </p:cNvPr>
          <p:cNvSpPr>
            <a:spLocks noGrp="1"/>
          </p:cNvSpPr>
          <p:nvPr>
            <p:ph type="title"/>
          </p:nvPr>
        </p:nvSpPr>
        <p:spPr/>
        <p:txBody>
          <a:bodyPr/>
          <a:lstStyle/>
          <a:p>
            <a:r>
              <a:rPr lang="en-GB" dirty="0"/>
              <a:t>Current Market Position</a:t>
            </a:r>
          </a:p>
        </p:txBody>
      </p:sp>
      <p:sp>
        <p:nvSpPr>
          <p:cNvPr id="3" name="Content Placeholder 2">
            <a:extLst>
              <a:ext uri="{FF2B5EF4-FFF2-40B4-BE49-F238E27FC236}">
                <a16:creationId xmlns:a16="http://schemas.microsoft.com/office/drawing/2014/main" id="{60772672-310C-425F-8116-82A7F07CEE25}"/>
              </a:ext>
            </a:extLst>
          </p:cNvPr>
          <p:cNvSpPr>
            <a:spLocks noGrp="1"/>
          </p:cNvSpPr>
          <p:nvPr>
            <p:ph idx="1"/>
          </p:nvPr>
        </p:nvSpPr>
        <p:spPr/>
        <p:txBody>
          <a:bodyPr/>
          <a:lstStyle/>
          <a:p>
            <a:r>
              <a:rPr lang="en-GB" dirty="0"/>
              <a:t>Amazon Net sales in 2019 was 280.5 billion US dollars.</a:t>
            </a:r>
          </a:p>
          <a:p>
            <a:r>
              <a:rPr lang="en-GB" dirty="0"/>
              <a:t>Amazon Net income in 2019 was 11.59 billion US dollars.</a:t>
            </a:r>
          </a:p>
          <a:p>
            <a:r>
              <a:rPr lang="en-GB" dirty="0"/>
              <a:t>Amazon is the leading e-retailer in the United States, with many of the company’s revenue coming from e-retail sales of electronics and third party market place.</a:t>
            </a:r>
          </a:p>
          <a:p>
            <a:r>
              <a:rPr lang="en-GB" dirty="0"/>
              <a:t>Jeff Bezos is the main person who controls the company. He is also the main stakeholder of the company.</a:t>
            </a:r>
          </a:p>
          <a:p>
            <a:r>
              <a:rPr lang="en-GB" dirty="0"/>
              <a:t>Jeff Bezos is the richest man in the world, he has amassed an eye watering $149 billion US dollars from his company Amazon.com.       (Clement, 2020)  </a:t>
            </a:r>
          </a:p>
          <a:p>
            <a:endParaRPr lang="en-GB" dirty="0"/>
          </a:p>
        </p:txBody>
      </p:sp>
    </p:spTree>
    <p:extLst>
      <p:ext uri="{BB962C8B-B14F-4D97-AF65-F5344CB8AC3E}">
        <p14:creationId xmlns:p14="http://schemas.microsoft.com/office/powerpoint/2010/main" val="11255205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342BB-DFC4-4694-B77F-1D0B63D944FF}"/>
              </a:ext>
            </a:extLst>
          </p:cNvPr>
          <p:cNvSpPr>
            <a:spLocks noGrp="1"/>
          </p:cNvSpPr>
          <p:nvPr>
            <p:ph type="title"/>
          </p:nvPr>
        </p:nvSpPr>
        <p:spPr/>
        <p:txBody>
          <a:bodyPr/>
          <a:lstStyle/>
          <a:p>
            <a:r>
              <a:rPr lang="en-GB" dirty="0"/>
              <a:t>SWOT Analysis of Amazon.com Operational Change</a:t>
            </a:r>
          </a:p>
        </p:txBody>
      </p:sp>
      <p:sp>
        <p:nvSpPr>
          <p:cNvPr id="3" name="Content Placeholder 2">
            <a:extLst>
              <a:ext uri="{FF2B5EF4-FFF2-40B4-BE49-F238E27FC236}">
                <a16:creationId xmlns:a16="http://schemas.microsoft.com/office/drawing/2014/main" id="{B5D028EE-8B90-430F-A956-1BF12B647853}"/>
              </a:ext>
            </a:extLst>
          </p:cNvPr>
          <p:cNvSpPr>
            <a:spLocks noGrp="1"/>
          </p:cNvSpPr>
          <p:nvPr>
            <p:ph idx="1"/>
          </p:nvPr>
        </p:nvSpPr>
        <p:spPr/>
        <p:txBody>
          <a:bodyPr/>
          <a:lstStyle/>
          <a:p>
            <a:r>
              <a:rPr lang="en-GB" b="1" dirty="0"/>
              <a:t>Strength</a:t>
            </a:r>
            <a:r>
              <a:rPr lang="en-GB" dirty="0"/>
              <a:t> </a:t>
            </a:r>
            <a:r>
              <a:rPr lang="en-GB" b="1" dirty="0"/>
              <a:t>-</a:t>
            </a:r>
            <a:r>
              <a:rPr lang="en-GB" dirty="0"/>
              <a:t> Amazon.com is a powerful multinational company that employs many hundreds and thousands of people around the world. Having robots working alongside humans in the warehouses will help with productivity and efficiency. </a:t>
            </a:r>
          </a:p>
          <a:p>
            <a:r>
              <a:rPr lang="en-GB" b="1" dirty="0"/>
              <a:t>Weakness – </a:t>
            </a:r>
            <a:r>
              <a:rPr lang="en-GB" dirty="0"/>
              <a:t>robots can breakdown and they will have a high maintenance cost to keep them running and doing the work in the warehouses.</a:t>
            </a:r>
          </a:p>
          <a:p>
            <a:r>
              <a:rPr lang="en-GB" b="1" dirty="0"/>
              <a:t>Opportunities – </a:t>
            </a:r>
            <a:r>
              <a:rPr lang="en-GB" dirty="0"/>
              <a:t>having robots to work in the warehouses will reduce the need for less human employees, this will save a lot of money for the company in the long run.</a:t>
            </a:r>
          </a:p>
          <a:p>
            <a:r>
              <a:rPr lang="en-GB" b="1" dirty="0"/>
              <a:t>Threats – </a:t>
            </a:r>
            <a:r>
              <a:rPr lang="en-GB" dirty="0"/>
              <a:t>with robots doing the work in the warehouses, there is a risk to human jobs in the future.    </a:t>
            </a:r>
            <a:r>
              <a:rPr lang="en-GB" b="1" dirty="0"/>
              <a:t>  </a:t>
            </a:r>
          </a:p>
        </p:txBody>
      </p:sp>
    </p:spTree>
    <p:extLst>
      <p:ext uri="{BB962C8B-B14F-4D97-AF65-F5344CB8AC3E}">
        <p14:creationId xmlns:p14="http://schemas.microsoft.com/office/powerpoint/2010/main" val="15125674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FE489-D99B-4C9C-A2C5-4FB23C72229C}"/>
              </a:ext>
            </a:extLst>
          </p:cNvPr>
          <p:cNvSpPr>
            <a:spLocks noGrp="1"/>
          </p:cNvSpPr>
          <p:nvPr>
            <p:ph type="title"/>
          </p:nvPr>
        </p:nvSpPr>
        <p:spPr/>
        <p:txBody>
          <a:bodyPr/>
          <a:lstStyle/>
          <a:p>
            <a:r>
              <a:rPr lang="en-GB" dirty="0"/>
              <a:t>PESTLE Analysis of Amazon.com Operational Change</a:t>
            </a:r>
          </a:p>
        </p:txBody>
      </p:sp>
      <p:sp>
        <p:nvSpPr>
          <p:cNvPr id="3" name="Content Placeholder 2">
            <a:extLst>
              <a:ext uri="{FF2B5EF4-FFF2-40B4-BE49-F238E27FC236}">
                <a16:creationId xmlns:a16="http://schemas.microsoft.com/office/drawing/2014/main" id="{726A1C2C-CD71-48C9-9429-A3DC8780D1D1}"/>
              </a:ext>
            </a:extLst>
          </p:cNvPr>
          <p:cNvSpPr>
            <a:spLocks noGrp="1"/>
          </p:cNvSpPr>
          <p:nvPr>
            <p:ph idx="1"/>
          </p:nvPr>
        </p:nvSpPr>
        <p:spPr/>
        <p:txBody>
          <a:bodyPr/>
          <a:lstStyle/>
          <a:p>
            <a:r>
              <a:rPr lang="en-GB" b="1" dirty="0"/>
              <a:t>Economic – </a:t>
            </a:r>
            <a:r>
              <a:rPr lang="en-GB" dirty="0"/>
              <a:t>the cost of labour was one of the factors for implementing robotic technology into Amazon.com. Amazon has invested huge amounts of money into robotics technology.</a:t>
            </a:r>
          </a:p>
          <a:p>
            <a:r>
              <a:rPr lang="en-GB" b="1" dirty="0"/>
              <a:t>Social-</a:t>
            </a:r>
            <a:r>
              <a:rPr lang="en-GB" dirty="0"/>
              <a:t> many people are worried of losing their jobs at Amazon.com because of Amazon’s use of robotic technologies. People are also trying to keep up with the robots that are a lot faster than humans.</a:t>
            </a:r>
          </a:p>
          <a:p>
            <a:r>
              <a:rPr lang="en-GB" b="1" dirty="0"/>
              <a:t>Technological – </a:t>
            </a:r>
            <a:r>
              <a:rPr lang="en-GB" dirty="0"/>
              <a:t>the company has invested heavily in technology and it wants to have an automated labour workforce for the future.</a:t>
            </a:r>
          </a:p>
          <a:p>
            <a:r>
              <a:rPr lang="en-GB" b="1" dirty="0"/>
              <a:t>Legal – </a:t>
            </a:r>
            <a:r>
              <a:rPr lang="en-GB" dirty="0"/>
              <a:t>People may suffer mental health problems from being over worked in the warehouses, because, robots work faster than humans and there will be pressure on the humans to work faster than their abilities. This can result in human rights issues for the human </a:t>
            </a:r>
            <a:r>
              <a:rPr lang="en-GB"/>
              <a:t>workers.</a:t>
            </a:r>
            <a:endParaRPr lang="en-GB" dirty="0"/>
          </a:p>
          <a:p>
            <a:endParaRPr lang="en-GB" dirty="0"/>
          </a:p>
          <a:p>
            <a:endParaRPr lang="en-GB" dirty="0"/>
          </a:p>
        </p:txBody>
      </p:sp>
    </p:spTree>
    <p:extLst>
      <p:ext uri="{BB962C8B-B14F-4D97-AF65-F5344CB8AC3E}">
        <p14:creationId xmlns:p14="http://schemas.microsoft.com/office/powerpoint/2010/main" val="37478459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292C4-123E-4754-8E49-525A3D920BFA}"/>
              </a:ext>
            </a:extLst>
          </p:cNvPr>
          <p:cNvSpPr>
            <a:spLocks noGrp="1"/>
          </p:cNvSpPr>
          <p:nvPr>
            <p:ph type="title"/>
          </p:nvPr>
        </p:nvSpPr>
        <p:spPr/>
        <p:txBody>
          <a:bodyPr/>
          <a:lstStyle/>
          <a:p>
            <a:r>
              <a:rPr lang="en-GB" dirty="0"/>
              <a:t>PESTLE Analysis - Operational Impact </a:t>
            </a:r>
          </a:p>
        </p:txBody>
      </p:sp>
      <p:sp>
        <p:nvSpPr>
          <p:cNvPr id="3" name="Content Placeholder 2">
            <a:extLst>
              <a:ext uri="{FF2B5EF4-FFF2-40B4-BE49-F238E27FC236}">
                <a16:creationId xmlns:a16="http://schemas.microsoft.com/office/drawing/2014/main" id="{1E4A11E1-4BFC-478A-BD3B-1FB75C30299F}"/>
              </a:ext>
            </a:extLst>
          </p:cNvPr>
          <p:cNvSpPr>
            <a:spLocks noGrp="1"/>
          </p:cNvSpPr>
          <p:nvPr>
            <p:ph idx="1"/>
          </p:nvPr>
        </p:nvSpPr>
        <p:spPr/>
        <p:txBody>
          <a:bodyPr/>
          <a:lstStyle/>
          <a:p>
            <a:r>
              <a:rPr lang="en-GB" dirty="0"/>
              <a:t>The reason for the change at Amazon.com is for operational capabilities.</a:t>
            </a:r>
          </a:p>
          <a:p>
            <a:r>
              <a:rPr lang="en-GB" dirty="0"/>
              <a:t>Amazon has more productivity and efficiency since having robots in their warehouses. Amazon.com wants to give their customers a high quality customer service, having robots working in the warehouses will help them deliver the items quickly and efficiently. </a:t>
            </a:r>
          </a:p>
          <a:p>
            <a:r>
              <a:rPr lang="en-GB" dirty="0"/>
              <a:t>The company is looking to cut cost by saving money on the labour force by using AI technologies.</a:t>
            </a:r>
          </a:p>
          <a:p>
            <a:r>
              <a:rPr lang="en-GB" dirty="0"/>
              <a:t>Amazon.com has invested billions of dollars on robotic technology, this will mean humans will lose jobs in the future    </a:t>
            </a:r>
          </a:p>
        </p:txBody>
      </p:sp>
    </p:spTree>
    <p:extLst>
      <p:ext uri="{BB962C8B-B14F-4D97-AF65-F5344CB8AC3E}">
        <p14:creationId xmlns:p14="http://schemas.microsoft.com/office/powerpoint/2010/main" val="13578401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2ACFD-C937-424A-BBD4-58E5CA0C3FAE}"/>
              </a:ext>
            </a:extLst>
          </p:cNvPr>
          <p:cNvSpPr>
            <a:spLocks noGrp="1"/>
          </p:cNvSpPr>
          <p:nvPr>
            <p:ph type="title"/>
          </p:nvPr>
        </p:nvSpPr>
        <p:spPr/>
        <p:txBody>
          <a:bodyPr/>
          <a:lstStyle/>
          <a:p>
            <a:r>
              <a:rPr lang="en-GB" dirty="0"/>
              <a:t>Models and Theories of Change</a:t>
            </a:r>
          </a:p>
        </p:txBody>
      </p:sp>
      <p:sp>
        <p:nvSpPr>
          <p:cNvPr id="3" name="Content Placeholder 2">
            <a:extLst>
              <a:ext uri="{FF2B5EF4-FFF2-40B4-BE49-F238E27FC236}">
                <a16:creationId xmlns:a16="http://schemas.microsoft.com/office/drawing/2014/main" id="{2EFC8894-A82C-40E3-8650-3AC00354CFC8}"/>
              </a:ext>
            </a:extLst>
          </p:cNvPr>
          <p:cNvSpPr>
            <a:spLocks noGrp="1"/>
          </p:cNvSpPr>
          <p:nvPr>
            <p:ph idx="1"/>
          </p:nvPr>
        </p:nvSpPr>
        <p:spPr/>
        <p:txBody>
          <a:bodyPr/>
          <a:lstStyle/>
          <a:p>
            <a:r>
              <a:rPr lang="en-GB" b="1" dirty="0"/>
              <a:t>Kurt Lewin’s Change Management Model –</a:t>
            </a:r>
            <a:r>
              <a:rPr lang="en-GB" dirty="0"/>
              <a:t> Lewin’s Three stage model is commonly known as </a:t>
            </a:r>
            <a:r>
              <a:rPr lang="en-GB" b="1" dirty="0"/>
              <a:t>Unfreeze, Change, Refreeze</a:t>
            </a:r>
            <a:r>
              <a:rPr lang="en-GB" dirty="0"/>
              <a:t>.</a:t>
            </a:r>
          </a:p>
          <a:p>
            <a:r>
              <a:rPr lang="en-GB" dirty="0"/>
              <a:t>The </a:t>
            </a:r>
            <a:r>
              <a:rPr lang="en-GB" b="1" dirty="0"/>
              <a:t>Unfreeze</a:t>
            </a:r>
            <a:r>
              <a:rPr lang="en-GB" dirty="0"/>
              <a:t> stage is where people get ready to change. This stage is the most important as people will need to understand that change is necessary.</a:t>
            </a:r>
          </a:p>
          <a:p>
            <a:r>
              <a:rPr lang="en-GB" dirty="0"/>
              <a:t>The </a:t>
            </a:r>
            <a:r>
              <a:rPr lang="en-GB" b="1" dirty="0"/>
              <a:t>Change</a:t>
            </a:r>
            <a:r>
              <a:rPr lang="en-GB" dirty="0"/>
              <a:t> stage is where the transition from before to after begins, people move towards a new way of being.</a:t>
            </a:r>
          </a:p>
          <a:p>
            <a:r>
              <a:rPr lang="en-GB" dirty="0"/>
              <a:t>The</a:t>
            </a:r>
            <a:r>
              <a:rPr lang="en-GB" b="1" dirty="0"/>
              <a:t> Refreeze </a:t>
            </a:r>
            <a:r>
              <a:rPr lang="en-GB" dirty="0"/>
              <a:t>stage is where people establish the change and accept the new norm.                                                                               (Connelly,2016) </a:t>
            </a:r>
          </a:p>
          <a:p>
            <a:endParaRPr lang="en-GB" dirty="0"/>
          </a:p>
        </p:txBody>
      </p:sp>
    </p:spTree>
    <p:extLst>
      <p:ext uri="{BB962C8B-B14F-4D97-AF65-F5344CB8AC3E}">
        <p14:creationId xmlns:p14="http://schemas.microsoft.com/office/powerpoint/2010/main" val="33034930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1C63D-5FED-4827-AA82-26CEB5E1308A}"/>
              </a:ext>
            </a:extLst>
          </p:cNvPr>
          <p:cNvSpPr>
            <a:spLocks noGrp="1"/>
          </p:cNvSpPr>
          <p:nvPr>
            <p:ph type="title"/>
          </p:nvPr>
        </p:nvSpPr>
        <p:spPr/>
        <p:txBody>
          <a:bodyPr/>
          <a:lstStyle/>
          <a:p>
            <a:r>
              <a:rPr lang="en-GB" dirty="0"/>
              <a:t>Models and Theories Cont.</a:t>
            </a:r>
          </a:p>
        </p:txBody>
      </p:sp>
      <p:sp>
        <p:nvSpPr>
          <p:cNvPr id="3" name="Content Placeholder 2">
            <a:extLst>
              <a:ext uri="{FF2B5EF4-FFF2-40B4-BE49-F238E27FC236}">
                <a16:creationId xmlns:a16="http://schemas.microsoft.com/office/drawing/2014/main" id="{0DF8328A-4A57-478C-9C07-B1C63A69B0A1}"/>
              </a:ext>
            </a:extLst>
          </p:cNvPr>
          <p:cNvSpPr>
            <a:spLocks noGrp="1"/>
          </p:cNvSpPr>
          <p:nvPr>
            <p:ph idx="1"/>
          </p:nvPr>
        </p:nvSpPr>
        <p:spPr/>
        <p:txBody>
          <a:bodyPr/>
          <a:lstStyle/>
          <a:p>
            <a:r>
              <a:rPr lang="en-GB" b="1" dirty="0"/>
              <a:t>Handy Model of Organisational Culture – </a:t>
            </a:r>
            <a:r>
              <a:rPr lang="en-GB" dirty="0"/>
              <a:t>this model is about the power distribution from the top of an organisation. This could be the management or owner of the organisation and has an open minded approach to working with bottom-up or top-down. Employees are expected to take their own responsibility, determine their task and make independent decisions.                                                                           (Mulder, 2019)</a:t>
            </a:r>
          </a:p>
          <a:p>
            <a:r>
              <a:rPr lang="en-GB" b="1" dirty="0"/>
              <a:t>Burnes Nine Elements Model –  </a:t>
            </a:r>
            <a:r>
              <a:rPr lang="en-GB" dirty="0"/>
              <a:t>is a nine step model that makes people adapt to change. </a:t>
            </a:r>
          </a:p>
        </p:txBody>
      </p:sp>
    </p:spTree>
    <p:extLst>
      <p:ext uri="{BB962C8B-B14F-4D97-AF65-F5344CB8AC3E}">
        <p14:creationId xmlns:p14="http://schemas.microsoft.com/office/powerpoint/2010/main" val="42767363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2CD71-1305-48AE-AC2C-E42B3BEA23FB}"/>
              </a:ext>
            </a:extLst>
          </p:cNvPr>
          <p:cNvSpPr>
            <a:spLocks noGrp="1"/>
          </p:cNvSpPr>
          <p:nvPr>
            <p:ph type="title"/>
          </p:nvPr>
        </p:nvSpPr>
        <p:spPr/>
        <p:txBody>
          <a:bodyPr/>
          <a:lstStyle/>
          <a:p>
            <a:r>
              <a:rPr lang="en-GB" dirty="0"/>
              <a:t>Lewin’s Change Model Applied to Amazon.com</a:t>
            </a:r>
          </a:p>
        </p:txBody>
      </p:sp>
      <p:sp>
        <p:nvSpPr>
          <p:cNvPr id="3" name="Content Placeholder 2">
            <a:extLst>
              <a:ext uri="{FF2B5EF4-FFF2-40B4-BE49-F238E27FC236}">
                <a16:creationId xmlns:a16="http://schemas.microsoft.com/office/drawing/2014/main" id="{58AD79DE-3087-4E79-9422-DF5E144B97E5}"/>
              </a:ext>
            </a:extLst>
          </p:cNvPr>
          <p:cNvSpPr>
            <a:spLocks noGrp="1"/>
          </p:cNvSpPr>
          <p:nvPr>
            <p:ph idx="1"/>
          </p:nvPr>
        </p:nvSpPr>
        <p:spPr/>
        <p:txBody>
          <a:bodyPr/>
          <a:lstStyle/>
          <a:p>
            <a:r>
              <a:rPr lang="en-GB" b="1" dirty="0"/>
              <a:t>Unfreeze: </a:t>
            </a:r>
            <a:r>
              <a:rPr lang="en-GB" dirty="0"/>
              <a:t>The robots working alongside human workers can sometimes be a very unusual way of working in the workplace. The human workers at Amazon.com need to adapt to that change. The human workers will have to Unfreeze the way they used to work and move to the new way of working in the warehouses alongside robots.</a:t>
            </a:r>
          </a:p>
          <a:p>
            <a:r>
              <a:rPr lang="en-GB" b="1"/>
              <a:t>Change</a:t>
            </a:r>
            <a:r>
              <a:rPr lang="en-GB" b="1" dirty="0"/>
              <a:t>: </a:t>
            </a:r>
            <a:r>
              <a:rPr lang="en-GB" dirty="0"/>
              <a:t>The human workers will have to accept the change and learn the new way of working in the warehouses. This is a part of the companies strategic and operational goal. The workers will eventually accept the change that has been made and keep working alongside the robots.#</a:t>
            </a:r>
          </a:p>
          <a:p>
            <a:r>
              <a:rPr lang="en-GB" b="1" dirty="0"/>
              <a:t>Refreeze: </a:t>
            </a:r>
            <a:r>
              <a:rPr lang="en-GB" dirty="0"/>
              <a:t>The human workers have adapted to the new way of working in the warehouses. They will now Refreeze that change and adapt to the new way of working in the warehouses alongside robots. </a:t>
            </a:r>
          </a:p>
        </p:txBody>
      </p:sp>
    </p:spTree>
    <p:extLst>
      <p:ext uri="{BB962C8B-B14F-4D97-AF65-F5344CB8AC3E}">
        <p14:creationId xmlns:p14="http://schemas.microsoft.com/office/powerpoint/2010/main" val="5326911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EE270-82BD-4E56-A3AC-A351AB2F3D71}"/>
              </a:ext>
            </a:extLst>
          </p:cNvPr>
          <p:cNvSpPr>
            <a:spLocks noGrp="1"/>
          </p:cNvSpPr>
          <p:nvPr>
            <p:ph type="title"/>
          </p:nvPr>
        </p:nvSpPr>
        <p:spPr>
          <a:xfrm>
            <a:off x="2592926" y="624110"/>
            <a:ext cx="4633466" cy="1280890"/>
          </a:xfrm>
        </p:spPr>
        <p:txBody>
          <a:bodyPr>
            <a:normAutofit/>
          </a:bodyPr>
          <a:lstStyle/>
          <a:p>
            <a:r>
              <a:rPr lang="en-GB" dirty="0"/>
              <a:t>Is the Change a Success?</a:t>
            </a:r>
          </a:p>
        </p:txBody>
      </p:sp>
      <p:sp>
        <p:nvSpPr>
          <p:cNvPr id="3" name="Content Placeholder 2">
            <a:extLst>
              <a:ext uri="{FF2B5EF4-FFF2-40B4-BE49-F238E27FC236}">
                <a16:creationId xmlns:a16="http://schemas.microsoft.com/office/drawing/2014/main" id="{6FD5FBDE-A59B-478E-804E-B2C9FC5332AC}"/>
              </a:ext>
            </a:extLst>
          </p:cNvPr>
          <p:cNvSpPr>
            <a:spLocks noGrp="1"/>
          </p:cNvSpPr>
          <p:nvPr>
            <p:ph idx="1"/>
          </p:nvPr>
        </p:nvSpPr>
        <p:spPr>
          <a:xfrm>
            <a:off x="2589213" y="2040467"/>
            <a:ext cx="4637179" cy="3870755"/>
          </a:xfrm>
        </p:spPr>
        <p:txBody>
          <a:bodyPr>
            <a:normAutofit fontScale="85000" lnSpcReduction="10000"/>
          </a:bodyPr>
          <a:lstStyle/>
          <a:p>
            <a:endParaRPr lang="en-GB" sz="1600" dirty="0"/>
          </a:p>
          <a:p>
            <a:r>
              <a:rPr lang="en-GB" sz="1700" dirty="0"/>
              <a:t>According to the Washington Post, Amazon.com use artificial intelligence technology to process their customers orders at their fulfilment centres. This technology is in the form of squads of robots that work alongside humans in tight synchronisation to pack millions of parcels worldwide. This robotic technology has become a huge success for Amazon.com and for their owner Jeff Bezos.  (Carr,2020)</a:t>
            </a:r>
          </a:p>
          <a:p>
            <a:r>
              <a:rPr lang="en-GB" sz="1700" dirty="0"/>
              <a:t>Amazon.com is giving their customers a high quality service. The customers are using the services Amazon.com offer and are happy with the products. The robots and humans are still working alongside each other and everything is running smoothly at Amazon.com. The owner of Amazon.com is still the richest man in the world. </a:t>
            </a:r>
          </a:p>
        </p:txBody>
      </p:sp>
      <p:sp>
        <p:nvSpPr>
          <p:cNvPr id="16" name="Rectangle 11">
            <a:extLst>
              <a:ext uri="{FF2B5EF4-FFF2-40B4-BE49-F238E27FC236}">
                <a16:creationId xmlns:a16="http://schemas.microsoft.com/office/drawing/2014/main" id="{72B31438-1EB2-467C-B799-B7C7129E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2086" y="645106"/>
            <a:ext cx="3981455" cy="5247747"/>
          </a:xfrm>
          <a:prstGeom prst="rect">
            <a:avLst/>
          </a:prstGeom>
          <a:solidFill>
            <a:srgbClr val="FFFFFE"/>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46832B7-7EBC-4098-AD0F-CCFBD0706D9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25811" y="823689"/>
            <a:ext cx="3654006" cy="2349003"/>
          </a:xfrm>
          <a:prstGeom prst="rect">
            <a:avLst/>
          </a:prstGeom>
        </p:spPr>
      </p:pic>
      <p:pic>
        <p:nvPicPr>
          <p:cNvPr id="7" name="Picture 6" descr="A picture containing road, yellow, building, bus&#10;&#10;Description automatically generated">
            <a:extLst>
              <a:ext uri="{FF2B5EF4-FFF2-40B4-BE49-F238E27FC236}">
                <a16:creationId xmlns:a16="http://schemas.microsoft.com/office/drawing/2014/main" id="{ACEDBA24-BA80-4EF9-9E24-4EA1B13F04B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25810" y="3652262"/>
            <a:ext cx="3654006" cy="1770263"/>
          </a:xfrm>
          <a:prstGeom prst="rect">
            <a:avLst/>
          </a:prstGeom>
        </p:spPr>
      </p:pic>
    </p:spTree>
    <p:extLst>
      <p:ext uri="{BB962C8B-B14F-4D97-AF65-F5344CB8AC3E}">
        <p14:creationId xmlns:p14="http://schemas.microsoft.com/office/powerpoint/2010/main" val="23233379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F680E-6B24-4451-9622-CBC5D4365298}"/>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0BE5F8CA-61E9-4040-B9AF-5BE9D02422A0}"/>
              </a:ext>
            </a:extLst>
          </p:cNvPr>
          <p:cNvSpPr>
            <a:spLocks noGrp="1"/>
          </p:cNvSpPr>
          <p:nvPr>
            <p:ph idx="1"/>
          </p:nvPr>
        </p:nvSpPr>
        <p:spPr>
          <a:xfrm>
            <a:off x="2589212" y="1185333"/>
            <a:ext cx="8915400" cy="4725889"/>
          </a:xfrm>
        </p:spPr>
        <p:txBody>
          <a:bodyPr>
            <a:normAutofit fontScale="92500" lnSpcReduction="20000"/>
          </a:bodyPr>
          <a:lstStyle/>
          <a:p>
            <a:r>
              <a:rPr lang="en-GB" sz="1400" dirty="0" err="1"/>
              <a:t>Carr</a:t>
            </a:r>
            <a:r>
              <a:rPr lang="en-GB" sz="1400" dirty="0"/>
              <a:t>, N. (2020),’Keys to Amazon’s success: Price War and Big Data’, [Online]. Available: </a:t>
            </a:r>
            <a:r>
              <a:rPr lang="en-GB" sz="1400" dirty="0">
                <a:hlinkClick r:id="rId2"/>
              </a:rPr>
              <a:t>https://www.washingtonpost.com/outlook/keys-to-amazons-success-price-wars-and-big-data/2020/05/28/6facc954-8e19-11ea-9e23-6914ee410a5f_story.html%3foutputtype=amp</a:t>
            </a:r>
            <a:r>
              <a:rPr lang="en-GB" sz="1400" dirty="0"/>
              <a:t>, [Accessed 2020, May, 30].</a:t>
            </a:r>
          </a:p>
          <a:p>
            <a:r>
              <a:rPr lang="en-GB" sz="1400" dirty="0"/>
              <a:t>Clement, J (2020),’Amazon – Statistics and Facts’, [Online]. Available: </a:t>
            </a:r>
            <a:r>
              <a:rPr lang="en-GB" sz="1400" dirty="0">
                <a:hlinkClick r:id="rId3"/>
              </a:rPr>
              <a:t>https://www.statista.com/topics/846/amazon/</a:t>
            </a:r>
            <a:r>
              <a:rPr lang="en-GB" sz="1400" dirty="0"/>
              <a:t>, [Accessed 2020, May, 20].</a:t>
            </a:r>
          </a:p>
          <a:p>
            <a:r>
              <a:rPr lang="en-GB" sz="1400" dirty="0"/>
              <a:t>Connelly, M. (2016),’The Kurt Lewin Change Management Model’, [Online]. Available: </a:t>
            </a:r>
            <a:r>
              <a:rPr lang="en-GB" sz="1400" dirty="0">
                <a:hlinkClick r:id="rId4"/>
              </a:rPr>
              <a:t>https://www.change-management-coach.com/kurt_lewin.html</a:t>
            </a:r>
            <a:r>
              <a:rPr lang="en-GB" sz="1400" dirty="0"/>
              <a:t>, [Accessed 2020, May, 21].</a:t>
            </a:r>
          </a:p>
          <a:p>
            <a:r>
              <a:rPr lang="en-GB" sz="1400" dirty="0"/>
              <a:t>Del Rey, J. (2019),’How Robots are Transforming Amazon Warehouse Jobs – For Better or Worse’, [Online]. Available:  </a:t>
            </a:r>
            <a:r>
              <a:rPr lang="en-GB" sz="1400" dirty="0">
                <a:hlinkClick r:id="rId5"/>
              </a:rPr>
              <a:t>https://www-vox-com.cdn.ampproject.org/v/s/www.vox.com/platform/amp/recode/2019/12/11/20982652/robots-amazon-warehouse-jobs-automation?amp_js_v=a3&amp;amp_gsa=1&amp;usqp=mq331AQIKAGwASDAAQE%3D#aoh=15893220256307&amp;amp_ct=1589322230945&amp;csi=1&amp;referrer=https%3A%2F%2Fwww.google.com&amp;amp_tf=From%20%251%24s&amp;ampshare=https%3A%2F%2Fwww.vox.com%2Frecode%2F2019%2F12%2F11%2F20982652%2Frobots-amazon-warehouse-jobs-automation</a:t>
            </a:r>
            <a:r>
              <a:rPr lang="en-GB" sz="1400" dirty="0"/>
              <a:t>, [Accessed 2020, May, 20].</a:t>
            </a:r>
          </a:p>
          <a:p>
            <a:r>
              <a:rPr lang="en-GB" sz="1400" dirty="0"/>
              <a:t>Mulder, P. (2019),’Handy Model of Organisational Culture’, [Online]. Available: </a:t>
            </a:r>
            <a:r>
              <a:rPr lang="en-GB" sz="1400" dirty="0">
                <a:hlinkClick r:id="rId6"/>
              </a:rPr>
              <a:t>https://www.toolshero.com/management/handy-model/</a:t>
            </a:r>
            <a:r>
              <a:rPr lang="en-GB" sz="1400" dirty="0"/>
              <a:t>, [Accessed 2020, May, 22].</a:t>
            </a:r>
          </a:p>
          <a:p>
            <a:r>
              <a:rPr lang="en-GB" sz="1400" dirty="0"/>
              <a:t>Stone, B. (2013), </a:t>
            </a:r>
            <a:r>
              <a:rPr lang="en-GB" sz="1400" u="sng" dirty="0"/>
              <a:t>The Everything Store: Jeff Bezos and the Age of Amazon</a:t>
            </a:r>
            <a:r>
              <a:rPr lang="en-GB" sz="1400" dirty="0"/>
              <a:t>, New York: Random House.</a:t>
            </a:r>
          </a:p>
          <a:p>
            <a:r>
              <a:rPr lang="en-GB" sz="1400" dirty="0"/>
              <a:t>Walters, N (2017),’Here Are 15 of the Most Important Dates in Amazon History’, [Online]. Available: </a:t>
            </a:r>
            <a:r>
              <a:rPr lang="en-GB" sz="1400" dirty="0">
                <a:hlinkClick r:id="rId7"/>
              </a:rPr>
              <a:t>https://www.thestreet.com/.amp/investing/stocks/here-s-are-15-of-the-most-important-dates-in-amazon-s-history-14135911</a:t>
            </a:r>
            <a:r>
              <a:rPr lang="en-GB" sz="1400" dirty="0"/>
              <a:t>, [Accessed 2020, May, 20].</a:t>
            </a:r>
          </a:p>
        </p:txBody>
      </p:sp>
    </p:spTree>
    <p:extLst>
      <p:ext uri="{BB962C8B-B14F-4D97-AF65-F5344CB8AC3E}">
        <p14:creationId xmlns:p14="http://schemas.microsoft.com/office/powerpoint/2010/main" val="648239741"/>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FFECDC02DC436418CCBE31634C411FC" ma:contentTypeVersion="7" ma:contentTypeDescription="Create a new document." ma:contentTypeScope="" ma:versionID="8efeba08c6605897310e6bc7e300fe53">
  <xsd:schema xmlns:xsd="http://www.w3.org/2001/XMLSchema" xmlns:xs="http://www.w3.org/2001/XMLSchema" xmlns:p="http://schemas.microsoft.com/office/2006/metadata/properties" xmlns:ns3="aadfcd52-e379-49eb-a412-e28a16640aff" xmlns:ns4="ee7a20b1-ddba-4ac9-b1b6-34fd780388d2" targetNamespace="http://schemas.microsoft.com/office/2006/metadata/properties" ma:root="true" ma:fieldsID="a711f016d18c987fe11e792845246d48" ns3:_="" ns4:_="">
    <xsd:import namespace="aadfcd52-e379-49eb-a412-e28a16640aff"/>
    <xsd:import namespace="ee7a20b1-ddba-4ac9-b1b6-34fd780388d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adfcd52-e379-49eb-a412-e28a16640aff"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e7a20b1-ddba-4ac9-b1b6-34fd780388d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68DE9A1-5BAC-4EFB-B88B-371B46F7002E}">
  <ds:schemaRefs>
    <ds:schemaRef ds:uri="http://schemas.microsoft.com/sharepoint/v3/contenttype/forms"/>
  </ds:schemaRefs>
</ds:datastoreItem>
</file>

<file path=customXml/itemProps2.xml><?xml version="1.0" encoding="utf-8"?>
<ds:datastoreItem xmlns:ds="http://schemas.openxmlformats.org/officeDocument/2006/customXml" ds:itemID="{BBBC77F1-8CA7-4E6C-8D9A-69F7C6451313}">
  <ds:schemaRefs>
    <ds:schemaRef ds:uri="http://schemas.microsoft.com/office/2006/metadata/properties"/>
    <ds:schemaRef ds:uri="http://www.w3.org/2000/xmlns/"/>
  </ds:schemaRefs>
</ds:datastoreItem>
</file>

<file path=customXml/itemProps3.xml><?xml version="1.0" encoding="utf-8"?>
<ds:datastoreItem xmlns:ds="http://schemas.openxmlformats.org/officeDocument/2006/customXml" ds:itemID="{6CDF97C0-AFB9-4F6E-BD42-7C09848932CC}">
  <ds:schemaRefs>
    <ds:schemaRef ds:uri="http://schemas.microsoft.com/office/2006/metadata/contentType"/>
    <ds:schemaRef ds:uri="http://schemas.microsoft.com/office/2006/metadata/properties/metaAttributes"/>
    <ds:schemaRef ds:uri="http://www.w3.org/2000/xmlns/"/>
    <ds:schemaRef ds:uri="http://www.w3.org/2001/XMLSchema"/>
    <ds:schemaRef ds:uri="aadfcd52-e379-49eb-a412-e28a16640aff"/>
    <ds:schemaRef ds:uri="ee7a20b1-ddba-4ac9-b1b6-34fd780388d2"/>
  </ds:schemaRefs>
</ds:datastoreItem>
</file>

<file path=docProps/app.xml><?xml version="1.0" encoding="utf-8"?>
<Properties xmlns="http://schemas.openxmlformats.org/officeDocument/2006/extended-properties" xmlns:vt="http://schemas.openxmlformats.org/officeDocument/2006/docPropsVTypes">
  <TotalTime>64</TotalTime>
  <Words>1707</Words>
  <Application>Microsoft Office PowerPoint</Application>
  <PresentationFormat>Widescreen</PresentationFormat>
  <Paragraphs>66</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Wisp</vt:lpstr>
      <vt:lpstr>Artificial Intelligence at Amazon</vt:lpstr>
      <vt:lpstr>Amazon.com using Artificial Intelligence </vt:lpstr>
      <vt:lpstr>The background of Amazon.com</vt:lpstr>
      <vt:lpstr>The Background of Amazon.com</vt:lpstr>
      <vt:lpstr>Current Market Position</vt:lpstr>
      <vt:lpstr>SWOT Analysis of Amazon.com Operational Change</vt:lpstr>
      <vt:lpstr>PESTLE Analysis of Amazon.com Operational Change</vt:lpstr>
      <vt:lpstr>PESTLE Analysis - Operational Impact </vt:lpstr>
      <vt:lpstr>Models and Theories of Change</vt:lpstr>
      <vt:lpstr>Models and Theories Cont.</vt:lpstr>
      <vt:lpstr>Lewin’s Change Model Applied to Amazon.com</vt:lpstr>
      <vt:lpstr>Is the Change a Success?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Artificial Intelligence at Amazon</dc:title>
  <dc:creator>koyrul meah</dc:creator>
  <cp:lastModifiedBy>koyrul meah</cp:lastModifiedBy>
  <cp:revision>6</cp:revision>
  <dcterms:created xsi:type="dcterms:W3CDTF">2020-05-22T13:55:32Z</dcterms:created>
  <dcterms:modified xsi:type="dcterms:W3CDTF">2020-05-31T23:40:24Z</dcterms:modified>
</cp:coreProperties>
</file>